
<file path=[Content_Types].xml><?xml version="1.0" encoding="utf-8"?>
<Types xmlns="http://schemas.openxmlformats.org/package/2006/content-types">
  <Default Extension="png" ContentType="image/png"/>
  <Default Extension="jpeg" ContentType="image/jpeg"/>
  <Default Extension="emf" ContentType="image/x-emf"/>
  <Default Extension="wmf" ContentType="image/x-wmf"/>
  <Default Extension="rels" ContentType="application/vnd.openxmlformats-package.relationships+xml"/>
  <Default Extension="xml" ContentType="application/xml"/>
  <Default Extension="wdp" ContentType="image/vnd.ms-photo"/>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9"/>
  </p:notesMasterIdLst>
  <p:sldIdLst>
    <p:sldId id="257" r:id="rId2"/>
    <p:sldId id="779" r:id="rId3"/>
    <p:sldId id="892" r:id="rId4"/>
    <p:sldId id="889" r:id="rId5"/>
    <p:sldId id="794" r:id="rId6"/>
    <p:sldId id="888" r:id="rId7"/>
    <p:sldId id="798" r:id="rId8"/>
    <p:sldId id="799" r:id="rId9"/>
    <p:sldId id="869" r:id="rId10"/>
    <p:sldId id="800" r:id="rId11"/>
    <p:sldId id="797" r:id="rId12"/>
    <p:sldId id="731" r:id="rId13"/>
    <p:sldId id="702" r:id="rId14"/>
    <p:sldId id="575" r:id="rId15"/>
    <p:sldId id="870" r:id="rId16"/>
    <p:sldId id="871" r:id="rId17"/>
    <p:sldId id="872" r:id="rId18"/>
    <p:sldId id="549" r:id="rId19"/>
    <p:sldId id="808" r:id="rId20"/>
    <p:sldId id="809" r:id="rId21"/>
    <p:sldId id="810" r:id="rId22"/>
    <p:sldId id="811" r:id="rId23"/>
    <p:sldId id="802" r:id="rId24"/>
    <p:sldId id="803" r:id="rId25"/>
    <p:sldId id="804" r:id="rId26"/>
    <p:sldId id="805" r:id="rId27"/>
    <p:sldId id="806" r:id="rId28"/>
    <p:sldId id="807" r:id="rId29"/>
    <p:sldId id="815" r:id="rId30"/>
    <p:sldId id="873" r:id="rId31"/>
    <p:sldId id="819" r:id="rId32"/>
    <p:sldId id="820" r:id="rId33"/>
    <p:sldId id="821" r:id="rId34"/>
    <p:sldId id="818" r:id="rId35"/>
    <p:sldId id="822" r:id="rId36"/>
    <p:sldId id="893" r:id="rId37"/>
    <p:sldId id="894" r:id="rId38"/>
    <p:sldId id="824" r:id="rId39"/>
    <p:sldId id="825" r:id="rId40"/>
    <p:sldId id="826" r:id="rId41"/>
    <p:sldId id="827" r:id="rId42"/>
    <p:sldId id="828" r:id="rId43"/>
    <p:sldId id="829" r:id="rId44"/>
    <p:sldId id="830" r:id="rId45"/>
    <p:sldId id="831" r:id="rId46"/>
    <p:sldId id="832" r:id="rId47"/>
    <p:sldId id="833" r:id="rId48"/>
    <p:sldId id="834" r:id="rId49"/>
    <p:sldId id="835" r:id="rId50"/>
    <p:sldId id="836" r:id="rId51"/>
    <p:sldId id="840" r:id="rId52"/>
    <p:sldId id="841" r:id="rId53"/>
    <p:sldId id="842" r:id="rId54"/>
    <p:sldId id="843" r:id="rId55"/>
    <p:sldId id="846" r:id="rId56"/>
    <p:sldId id="847" r:id="rId57"/>
    <p:sldId id="884" r:id="rId58"/>
    <p:sldId id="848" r:id="rId59"/>
    <p:sldId id="865" r:id="rId60"/>
    <p:sldId id="883" r:id="rId61"/>
    <p:sldId id="882" r:id="rId62"/>
    <p:sldId id="885" r:id="rId63"/>
    <p:sldId id="880" r:id="rId64"/>
    <p:sldId id="852" r:id="rId65"/>
    <p:sldId id="881" r:id="rId66"/>
    <p:sldId id="854" r:id="rId67"/>
    <p:sldId id="867" r:id="rId68"/>
    <p:sldId id="866" r:id="rId69"/>
    <p:sldId id="887" r:id="rId70"/>
    <p:sldId id="897" r:id="rId71"/>
    <p:sldId id="861" r:id="rId72"/>
    <p:sldId id="896" r:id="rId73"/>
    <p:sldId id="898" r:id="rId74"/>
    <p:sldId id="899" r:id="rId75"/>
    <p:sldId id="857" r:id="rId76"/>
    <p:sldId id="874" r:id="rId77"/>
    <p:sldId id="839" r:id="rId7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908" userDrawn="1">
          <p15:clr>
            <a:srgbClr val="A4A3A4"/>
          </p15:clr>
        </p15:guide>
        <p15:guide id="2" orient="horz" pos="5" userDrawn="1">
          <p15:clr>
            <a:srgbClr val="A4A3A4"/>
          </p15:clr>
        </p15:guide>
        <p15:guide id="3"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9D8D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388" autoAdjust="0"/>
    <p:restoredTop sz="64884" autoAdjust="0"/>
  </p:normalViewPr>
  <p:slideViewPr>
    <p:cSldViewPr snapToGrid="0" showGuides="1">
      <p:cViewPr varScale="1">
        <p:scale>
          <a:sx n="75" d="100"/>
          <a:sy n="75" d="100"/>
        </p:scale>
        <p:origin x="1926" y="54"/>
      </p:cViewPr>
      <p:guideLst>
        <p:guide orient="horz" pos="2908"/>
        <p:guide orient="horz" pos="5"/>
        <p:guide pos="3840"/>
      </p:guideLst>
    </p:cSldViewPr>
  </p:slideViewPr>
  <p:notesTextViewPr>
    <p:cViewPr>
      <p:scale>
        <a:sx n="1" d="1"/>
        <a:sy n="1" d="1"/>
      </p:scale>
      <p:origin x="0" y="0"/>
    </p:cViewPr>
  </p:notesTextViewPr>
  <p:sorterViewPr>
    <p:cViewPr varScale="1">
      <p:scale>
        <a:sx n="1" d="1"/>
        <a:sy n="1" d="1"/>
      </p:scale>
      <p:origin x="0" y="-17298"/>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notesMaster" Target="notesMasters/notesMaster1.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F829D36-11BF-41D9-9B49-E6201D447D38}" type="datetimeFigureOut">
              <a:rPr lang="en-GB" smtClean="0"/>
              <a:t>30/06/2022</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68FBF5B-CBB2-4A6F-ACBE-1907AF8BEE58}" type="slidenum">
              <a:rPr lang="en-GB" smtClean="0"/>
              <a:t>‹#›</a:t>
            </a:fld>
            <a:endParaRPr lang="en-GB"/>
          </a:p>
        </p:txBody>
      </p:sp>
    </p:spTree>
    <p:extLst>
      <p:ext uri="{BB962C8B-B14F-4D97-AF65-F5344CB8AC3E}">
        <p14:creationId xmlns:p14="http://schemas.microsoft.com/office/powerpoint/2010/main" val="284540494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8" Type="http://schemas.openxmlformats.org/officeDocument/2006/relationships/hyperlink" Target="https://en.wikipedia.org/wiki/Fusible_alloy" TargetMode="External"/><Relationship Id="rId13" Type="http://schemas.openxmlformats.org/officeDocument/2006/relationships/hyperlink" Target="https://en.wikipedia.org/wiki/Solder#cite_note-3" TargetMode="External"/><Relationship Id="rId18" Type="http://schemas.openxmlformats.org/officeDocument/2006/relationships/hyperlink" Target="https://en.wikipedia.org/wiki/Eutectic" TargetMode="External"/><Relationship Id="rId26" Type="http://schemas.openxmlformats.org/officeDocument/2006/relationships/hyperlink" Target="https://en.wikipedia.org/wiki/Solder#Lead-free_solder" TargetMode="External"/><Relationship Id="rId39" Type="http://schemas.openxmlformats.org/officeDocument/2006/relationships/hyperlink" Target="https://en.wikipedia.org/wiki/Wave_soldering" TargetMode="External"/><Relationship Id="rId3" Type="http://schemas.openxmlformats.org/officeDocument/2006/relationships/hyperlink" Target="https://en.wikipedia.org/wiki/Tin-silver-copper" TargetMode="External"/><Relationship Id="rId21" Type="http://schemas.openxmlformats.org/officeDocument/2006/relationships/hyperlink" Target="https://en.wikipedia.org/wiki/Liquidus" TargetMode="External"/><Relationship Id="rId34" Type="http://schemas.openxmlformats.org/officeDocument/2006/relationships/hyperlink" Target="https://en.wikipedia.org/wiki/Indium" TargetMode="External"/><Relationship Id="rId42" Type="http://schemas.openxmlformats.org/officeDocument/2006/relationships/hyperlink" Target="https://en.wikipedia.org/wiki/Iowa_State_University" TargetMode="External"/><Relationship Id="rId7" Type="http://schemas.openxmlformats.org/officeDocument/2006/relationships/hyperlink" Target="https://en.wikipedia.org/wiki/Solder#cite_note-2" TargetMode="External"/><Relationship Id="rId12" Type="http://schemas.openxmlformats.org/officeDocument/2006/relationships/hyperlink" Target="https://en.wikipedia.org/wiki/Latin" TargetMode="External"/><Relationship Id="rId17" Type="http://schemas.openxmlformats.org/officeDocument/2006/relationships/hyperlink" Target="https://en.wikipedia.org/wiki/Brazing" TargetMode="External"/><Relationship Id="rId25" Type="http://schemas.openxmlformats.org/officeDocument/2006/relationships/hyperlink" Target="https://en.wikipedia.org/wiki/Mass-production" TargetMode="External"/><Relationship Id="rId33" Type="http://schemas.openxmlformats.org/officeDocument/2006/relationships/hyperlink" Target="https://en.wikipedia.org/wiki/Bismuth" TargetMode="External"/><Relationship Id="rId38" Type="http://schemas.openxmlformats.org/officeDocument/2006/relationships/hyperlink" Target="https://en.wikipedia.org/wiki/Aerospace" TargetMode="External"/><Relationship Id="rId46" Type="http://schemas.openxmlformats.org/officeDocument/2006/relationships/hyperlink" Target="https://en.wikipedia.org/wiki/Solder#cite_note-solsolmat-8" TargetMode="External"/><Relationship Id="rId2" Type="http://schemas.openxmlformats.org/officeDocument/2006/relationships/slide" Target="../slides/slide13.xml"/><Relationship Id="rId16" Type="http://schemas.openxmlformats.org/officeDocument/2006/relationships/hyperlink" Target="https://en.wikipedia.org/wiki/Plumbing" TargetMode="External"/><Relationship Id="rId20" Type="http://schemas.openxmlformats.org/officeDocument/2006/relationships/hyperlink" Target="https://en.wikipedia.org/wiki/Solidus_(chemistry)" TargetMode="External"/><Relationship Id="rId29" Type="http://schemas.openxmlformats.org/officeDocument/2006/relationships/hyperlink" Target="https://en.wikipedia.org/w/index.php?title=Solder&amp;action=edit&amp;section=1" TargetMode="External"/><Relationship Id="rId41" Type="http://schemas.openxmlformats.org/officeDocument/2006/relationships/hyperlink" Target="https://en.wikipedia.org/wiki/Ames_Laboratory" TargetMode="External"/><Relationship Id="rId1" Type="http://schemas.openxmlformats.org/officeDocument/2006/relationships/notesMaster" Target="../notesMasters/notesMaster1.xml"/><Relationship Id="rId6" Type="http://schemas.openxmlformats.org/officeDocument/2006/relationships/hyperlink" Target="https://en.wikipedia.org/wiki/Solder#cite_note-british-pronunciation-1" TargetMode="External"/><Relationship Id="rId11" Type="http://schemas.openxmlformats.org/officeDocument/2006/relationships/hyperlink" Target="https://en.wikipedia.org/wiki/Old_French" TargetMode="External"/><Relationship Id="rId24" Type="http://schemas.openxmlformats.org/officeDocument/2006/relationships/hyperlink" Target="https://en.wikipedia.org/wiki/Flux_(metallurgy)" TargetMode="External"/><Relationship Id="rId32" Type="http://schemas.openxmlformats.org/officeDocument/2006/relationships/hyperlink" Target="https://en.wikipedia.org/wiki/Restriction_of_Hazardous_Substances_Directive" TargetMode="External"/><Relationship Id="rId37" Type="http://schemas.openxmlformats.org/officeDocument/2006/relationships/hyperlink" Target="https://en.wikipedia.org/wiki/Titanium" TargetMode="External"/><Relationship Id="rId40" Type="http://schemas.openxmlformats.org/officeDocument/2006/relationships/hyperlink" Target="https://en.wikipedia.org/wiki/Solder#cite_note-stam-7" TargetMode="External"/><Relationship Id="rId45" Type="http://schemas.openxmlformats.org/officeDocument/2006/relationships/hyperlink" Target="https://en.wikipedia.org/wiki/Manganese" TargetMode="External"/><Relationship Id="rId5" Type="http://schemas.openxmlformats.org/officeDocument/2006/relationships/hyperlink" Target="https://en.wikipedia.org/wiki/Help:IPA/English" TargetMode="External"/><Relationship Id="rId15" Type="http://schemas.openxmlformats.org/officeDocument/2006/relationships/hyperlink" Target="https://en.wikipedia.org/wiki/Electronics" TargetMode="External"/><Relationship Id="rId23" Type="http://schemas.openxmlformats.org/officeDocument/2006/relationships/hyperlink" Target="https://en.wikipedia.org/wiki/Soldering_gun" TargetMode="External"/><Relationship Id="rId28" Type="http://schemas.openxmlformats.org/officeDocument/2006/relationships/hyperlink" Target="https://en.wikipedia.org/wiki/Jeweler" TargetMode="External"/><Relationship Id="rId36" Type="http://schemas.openxmlformats.org/officeDocument/2006/relationships/hyperlink" Target="https://en.wikipedia.org/wiki/Solder#cite_note-leadfreeel-6" TargetMode="External"/><Relationship Id="rId10" Type="http://schemas.openxmlformats.org/officeDocument/2006/relationships/hyperlink" Target="https://en.wikipedia.org/wiki/Middle_English" TargetMode="External"/><Relationship Id="rId19" Type="http://schemas.openxmlformats.org/officeDocument/2006/relationships/hyperlink" Target="https://en.wikipedia.org/wiki/Melting" TargetMode="External"/><Relationship Id="rId31" Type="http://schemas.openxmlformats.org/officeDocument/2006/relationships/hyperlink" Target="https://en.wikipedia.org/wiki/Waste_Electrical_and_Electronic_Equipment_Directive" TargetMode="External"/><Relationship Id="rId44" Type="http://schemas.openxmlformats.org/officeDocument/2006/relationships/hyperlink" Target="https://en.wikipedia.org/wiki/Ball_grid_array" TargetMode="External"/><Relationship Id="rId4" Type="http://schemas.openxmlformats.org/officeDocument/2006/relationships/hyperlink" Target="https://en.wikipedia.org/wiki/Solder#Alloys" TargetMode="External"/><Relationship Id="rId9" Type="http://schemas.openxmlformats.org/officeDocument/2006/relationships/hyperlink" Target="https://en.wikipedia.org/wiki/Alloy" TargetMode="External"/><Relationship Id="rId14" Type="http://schemas.openxmlformats.org/officeDocument/2006/relationships/hyperlink" Target="https://en.wikipedia.org/wiki/Solder#cite_note-4" TargetMode="External"/><Relationship Id="rId22" Type="http://schemas.openxmlformats.org/officeDocument/2006/relationships/hyperlink" Target="https://en.wikipedia.org/wiki/Soldering_iron" TargetMode="External"/><Relationship Id="rId27" Type="http://schemas.openxmlformats.org/officeDocument/2006/relationships/hyperlink" Target="https://en.wikipedia.org/wiki/Solder#cite_note-lead-free-benefits-5" TargetMode="External"/><Relationship Id="rId30" Type="http://schemas.openxmlformats.org/officeDocument/2006/relationships/hyperlink" Target="https://en.wikipedia.org/wiki/European_Union" TargetMode="External"/><Relationship Id="rId35" Type="http://schemas.openxmlformats.org/officeDocument/2006/relationships/hyperlink" Target="https://en.wikipedia.org/wiki/Zinc" TargetMode="External"/><Relationship Id="rId43" Type="http://schemas.openxmlformats.org/officeDocument/2006/relationships/hyperlink" Target="https://en.wikipedia.org/wiki/Sandia_National_Laboratories" TargetMode="Externa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8" Type="http://schemas.openxmlformats.org/officeDocument/2006/relationships/hyperlink" Target="https://ca.wikipedia.org/wiki/Fluoresc%C3%A8ncia" TargetMode="External"/><Relationship Id="rId13" Type="http://schemas.openxmlformats.org/officeDocument/2006/relationships/hyperlink" Target="https://ca.wikipedia.org/wiki/Vidre_d%27urani#cite_note-LANL-4" TargetMode="External"/><Relationship Id="rId18" Type="http://schemas.openxmlformats.org/officeDocument/2006/relationships/hyperlink" Target="https://ca.wikipedia.org/wiki/Uraninita" TargetMode="External"/><Relationship Id="rId26" Type="http://schemas.openxmlformats.org/officeDocument/2006/relationships/hyperlink" Target="https://ca.wikipedia.org/wiki/Cinema" TargetMode="External"/><Relationship Id="rId3" Type="http://schemas.openxmlformats.org/officeDocument/2006/relationships/hyperlink" Target="https://ca.wikipedia.org/wiki/Urani" TargetMode="External"/><Relationship Id="rId21" Type="http://schemas.openxmlformats.org/officeDocument/2006/relationships/hyperlink" Target="https://ca.wikipedia.org/wiki/Boh%C3%A8mia" TargetMode="External"/><Relationship Id="rId7" Type="http://schemas.openxmlformats.org/officeDocument/2006/relationships/hyperlink" Target="https://ca.wikipedia.org/wiki/Estat_d%27oxidaci%C3%B3" TargetMode="External"/><Relationship Id="rId12" Type="http://schemas.openxmlformats.org/officeDocument/2006/relationships/hyperlink" Target="https://ca.wikipedia.org/w/index.php?title=Vidre_d%27urani&amp;action=edit&amp;section=2" TargetMode="External"/><Relationship Id="rId17" Type="http://schemas.openxmlformats.org/officeDocument/2006/relationships/hyperlink" Target="https://ca.wikipedia.org/wiki/Vidre_d%27urani#cite_note-6" TargetMode="External"/><Relationship Id="rId25" Type="http://schemas.openxmlformats.org/officeDocument/2006/relationships/hyperlink" Target="https://ca.wikipedia.org/w/index.php?title=Dolni_Polubny&amp;action=edit&amp;redlink=1" TargetMode="External"/><Relationship Id="rId2" Type="http://schemas.openxmlformats.org/officeDocument/2006/relationships/slide" Target="../slides/slide20.xml"/><Relationship Id="rId16" Type="http://schemas.openxmlformats.org/officeDocument/2006/relationships/hyperlink" Target="https://ca.wikipedia.org/wiki/Vidre_d%27urani#cite_note-BuildingBlocks482-5" TargetMode="External"/><Relationship Id="rId20" Type="http://schemas.openxmlformats.org/officeDocument/2006/relationships/hyperlink" Target="https://ca.wikipedia.org/wiki/J%C3%A1chymov" TargetMode="External"/><Relationship Id="rId1" Type="http://schemas.openxmlformats.org/officeDocument/2006/relationships/notesMaster" Target="../notesMasters/notesMaster1.xml"/><Relationship Id="rId6" Type="http://schemas.openxmlformats.org/officeDocument/2006/relationships/hyperlink" Target="https://ca.wikipedia.org/wiki/Vidre_d%27urani#cite_note-2" TargetMode="External"/><Relationship Id="rId11" Type="http://schemas.openxmlformats.org/officeDocument/2006/relationships/hyperlink" Target="https://ca.wikipedia.org/wiki/Vidre_d%27urani#cite_note-3" TargetMode="External"/><Relationship Id="rId24" Type="http://schemas.openxmlformats.org/officeDocument/2006/relationships/hyperlink" Target="https://ca.wikipedia.org/w/index.php?title=Unter-Polaun&amp;action=edit&amp;redlink=1" TargetMode="External"/><Relationship Id="rId5" Type="http://schemas.openxmlformats.org/officeDocument/2006/relationships/hyperlink" Target="https://ca.wikipedia.org/wiki/Vidre_d%27urani#cite_note-1" TargetMode="External"/><Relationship Id="rId15" Type="http://schemas.openxmlformats.org/officeDocument/2006/relationships/hyperlink" Target="https://ca.wikipedia.org/wiki/%C3%92xid_d%27urani" TargetMode="External"/><Relationship Id="rId23" Type="http://schemas.openxmlformats.org/officeDocument/2006/relationships/hyperlink" Target="https://ca.wikipedia.org/w/index.php?title=Franz_Xaver_Riedel&amp;action=edit&amp;redlink=1" TargetMode="External"/><Relationship Id="rId10" Type="http://schemas.openxmlformats.org/officeDocument/2006/relationships/hyperlink" Target="https://ca.wikipedia.org/wiki/Radioactivitat" TargetMode="External"/><Relationship Id="rId19" Type="http://schemas.openxmlformats.org/officeDocument/2006/relationships/hyperlink" Target="https://ca.wikipedia.org/wiki/Dinastia_dels_Habsburg" TargetMode="External"/><Relationship Id="rId4" Type="http://schemas.openxmlformats.org/officeDocument/2006/relationships/hyperlink" Target="https://ca.wikipedia.org/w/index.php?title=Diuranat&amp;action=edit&amp;redlink=1" TargetMode="External"/><Relationship Id="rId9" Type="http://schemas.openxmlformats.org/officeDocument/2006/relationships/hyperlink" Target="https://ca.wikipedia.org/wiki/Comptador_Geiger" TargetMode="External"/><Relationship Id="rId14" Type="http://schemas.openxmlformats.org/officeDocument/2006/relationships/hyperlink" Target="https://ca.wikipedia.org/wiki/Mosaic" TargetMode="External"/><Relationship Id="rId22" Type="http://schemas.openxmlformats.org/officeDocument/2006/relationships/hyperlink" Target="https://ca.wikipedia.org/w/index.php?title=Vidre_d%27urani&amp;action=edit&amp;section=3" TargetMode="External"/><Relationship Id="rId27" Type="http://schemas.openxmlformats.org/officeDocument/2006/relationships/hyperlink" Target="https://ca.wikipedia.org/w/index.php?title=Pel%C2%B7l%C3%ADcula_de_cel%C2%B7luloide&amp;action=edit&amp;redlink=1" TargetMode="Externa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8" Type="http://schemas.openxmlformats.org/officeDocument/2006/relationships/hyperlink" Target="https://ca.wikipedia.org/wiki/Energia" TargetMode="External"/><Relationship Id="rId13" Type="http://schemas.openxmlformats.org/officeDocument/2006/relationships/hyperlink" Target="https://ca.wikipedia.org/wiki/Raigs_alfa" TargetMode="External"/><Relationship Id="rId3" Type="http://schemas.openxmlformats.org/officeDocument/2006/relationships/hyperlink" Target="https://ca.wikipedia.org/wiki/F%C3%ADsic" TargetMode="External"/><Relationship Id="rId7" Type="http://schemas.openxmlformats.org/officeDocument/2006/relationships/hyperlink" Target="https://ca.wikipedia.org/wiki/Nucleid" TargetMode="External"/><Relationship Id="rId12" Type="http://schemas.openxmlformats.org/officeDocument/2006/relationships/hyperlink" Target="https://ca.wikipedia.org/wiki/Desintegraci%C3%B3" TargetMode="External"/><Relationship Id="rId17" Type="http://schemas.openxmlformats.org/officeDocument/2006/relationships/hyperlink" Target="https://ca.wikipedia.org/wiki/Fluoresc%C3%A8ncia" TargetMode="External"/><Relationship Id="rId2" Type="http://schemas.openxmlformats.org/officeDocument/2006/relationships/slide" Target="../slides/slide24.xml"/><Relationship Id="rId16" Type="http://schemas.openxmlformats.org/officeDocument/2006/relationships/hyperlink" Target="https://ca.wikipedia.org/wiki/Radiacions_ionitzants" TargetMode="External"/><Relationship Id="rId1" Type="http://schemas.openxmlformats.org/officeDocument/2006/relationships/notesMaster" Target="../notesMasters/notesMaster1.xml"/><Relationship Id="rId6" Type="http://schemas.openxmlformats.org/officeDocument/2006/relationships/hyperlink" Target="https://ca.wikipedia.org/wiki/Radionucleid" TargetMode="External"/><Relationship Id="rId11" Type="http://schemas.openxmlformats.org/officeDocument/2006/relationships/hyperlink" Target="https://ca.wikipedia.org/wiki/Massa" TargetMode="External"/><Relationship Id="rId5" Type="http://schemas.openxmlformats.org/officeDocument/2006/relationships/hyperlink" Target="https://ca.wikipedia.org/wiki/Estabilitat_del_nucli_at%C3%B2mic" TargetMode="External"/><Relationship Id="rId15" Type="http://schemas.openxmlformats.org/officeDocument/2006/relationships/hyperlink" Target="https://ca.wikipedia.org/wiki/Raigs_gamma" TargetMode="External"/><Relationship Id="rId10" Type="http://schemas.openxmlformats.org/officeDocument/2006/relationships/hyperlink" Target="https://ca.wikipedia.org/wiki/Radiaci%C3%B3_electromagn%C3%A8tica" TargetMode="External"/><Relationship Id="rId4" Type="http://schemas.openxmlformats.org/officeDocument/2006/relationships/hyperlink" Target="https://ca.wikipedia.org/wiki/Nucli_at%C3%B2mic" TargetMode="External"/><Relationship Id="rId9" Type="http://schemas.openxmlformats.org/officeDocument/2006/relationships/hyperlink" Target="https://ca.wikipedia.org/wiki/Part%C3%ADcula_subat%C3%B2mica" TargetMode="External"/><Relationship Id="rId14" Type="http://schemas.openxmlformats.org/officeDocument/2006/relationships/hyperlink" Target="https://ca.wikipedia.org/wiki/Raigs_beta" TargetMode="Externa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3" Type="http://schemas.openxmlformats.org/officeDocument/2006/relationships/hyperlink" Target="https://ca.wikipedia.org/wiki/Aire" TargetMode="External"/><Relationship Id="rId2" Type="http://schemas.openxmlformats.org/officeDocument/2006/relationships/slide" Target="../slides/slide27.xml"/><Relationship Id="rId1" Type="http://schemas.openxmlformats.org/officeDocument/2006/relationships/notesMaster" Target="../notesMasters/notesMaster1.xml"/><Relationship Id="rId5" Type="http://schemas.openxmlformats.org/officeDocument/2006/relationships/hyperlink" Target="https://ca.wikipedia.org/wiki/Alumini" TargetMode="External"/><Relationship Id="rId4" Type="http://schemas.openxmlformats.org/officeDocument/2006/relationships/hyperlink" Target="https://ca.wikipedia.org/wiki/Aigua" TargetMode="External"/></Relationships>
</file>

<file path=ppt/notesSlides/_rels/notesSlide25.xml.rels><?xml version="1.0" encoding="UTF-8" standalone="yes"?>
<Relationships xmlns="http://schemas.openxmlformats.org/package/2006/relationships"><Relationship Id="rId8" Type="http://schemas.openxmlformats.org/officeDocument/2006/relationships/hyperlink" Target="https://en.wikipedia.org/wiki/Photon_energy" TargetMode="External"/><Relationship Id="rId13" Type="http://schemas.openxmlformats.org/officeDocument/2006/relationships/hyperlink" Target="https://en.wikipedia.org/wiki/Radium" TargetMode="External"/><Relationship Id="rId18" Type="http://schemas.openxmlformats.org/officeDocument/2006/relationships/hyperlink" Target="https://en.wikipedia.org/wiki/Ionizing_radiation" TargetMode="External"/><Relationship Id="rId3" Type="http://schemas.openxmlformats.org/officeDocument/2006/relationships/hyperlink" Target="https://en.wikipedia.org/wiki/Gamma" TargetMode="External"/><Relationship Id="rId21" Type="http://schemas.openxmlformats.org/officeDocument/2006/relationships/hyperlink" Target="https://en.wikipedia.org/wiki/Electronvolt" TargetMode="External"/><Relationship Id="rId7" Type="http://schemas.openxmlformats.org/officeDocument/2006/relationships/hyperlink" Target="https://en.wikipedia.org/wiki/Photon" TargetMode="External"/><Relationship Id="rId12" Type="http://schemas.openxmlformats.org/officeDocument/2006/relationships/hyperlink" Target="https://en.wikipedia.org/wiki/Radiation" TargetMode="External"/><Relationship Id="rId17" Type="http://schemas.openxmlformats.org/officeDocument/2006/relationships/hyperlink" Target="https://en.wikipedia.org/wiki/Ray_(optics)" TargetMode="External"/><Relationship Id="rId2" Type="http://schemas.openxmlformats.org/officeDocument/2006/relationships/slide" Target="../slides/slide28.xml"/><Relationship Id="rId16" Type="http://schemas.openxmlformats.org/officeDocument/2006/relationships/hyperlink" Target="https://en.wikipedia.org/wiki/Beta_decay" TargetMode="External"/><Relationship Id="rId20" Type="http://schemas.openxmlformats.org/officeDocument/2006/relationships/hyperlink" Target="https://en.wikipedia.org/wiki/Kilo-" TargetMode="External"/><Relationship Id="rId1" Type="http://schemas.openxmlformats.org/officeDocument/2006/relationships/notesMaster" Target="../notesMasters/notesMaster1.xml"/><Relationship Id="rId6" Type="http://schemas.openxmlformats.org/officeDocument/2006/relationships/hyperlink" Target="https://en.wikipedia.org/wiki/Atomic_nucleus" TargetMode="External"/><Relationship Id="rId11" Type="http://schemas.openxmlformats.org/officeDocument/2006/relationships/hyperlink" Target="https://en.wikipedia.org/wiki/Physicist" TargetMode="External"/><Relationship Id="rId5" Type="http://schemas.openxmlformats.org/officeDocument/2006/relationships/hyperlink" Target="https://en.wikipedia.org/wiki/Radioactive_decay" TargetMode="External"/><Relationship Id="rId15" Type="http://schemas.openxmlformats.org/officeDocument/2006/relationships/hyperlink" Target="https://en.wikipedia.org/wiki/Alpha_decay" TargetMode="External"/><Relationship Id="rId10" Type="http://schemas.openxmlformats.org/officeDocument/2006/relationships/hyperlink" Target="https://en.wikipedia.org/wiki/Chemist" TargetMode="External"/><Relationship Id="rId19" Type="http://schemas.openxmlformats.org/officeDocument/2006/relationships/hyperlink" Target="https://en.wikipedia.org/wiki/Hertz" TargetMode="External"/><Relationship Id="rId4" Type="http://schemas.openxmlformats.org/officeDocument/2006/relationships/hyperlink" Target="https://en.wikipedia.org/wiki/Electromagnetic_radiation" TargetMode="External"/><Relationship Id="rId9" Type="http://schemas.openxmlformats.org/officeDocument/2006/relationships/hyperlink" Target="https://en.wikipedia.org/wiki/Paul_Ulrich_Villard" TargetMode="External"/><Relationship Id="rId14" Type="http://schemas.openxmlformats.org/officeDocument/2006/relationships/hyperlink" Target="https://en.wikipedia.org/wiki/Ernest_Rutherford" TargetMode="Externa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3" Type="http://schemas.openxmlformats.org/officeDocument/2006/relationships/hyperlink" Target="http://www.world-nuclear.org/information-library/safety-and-security/radiation-and-health/nuclear-radiation-and-health-effects.aspx#Notes" TargetMode="External"/><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3" Type="http://schemas.openxmlformats.org/officeDocument/2006/relationships/hyperlink" Target="https://satram.utef.cvut.cz/" TargetMode="External"/><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8" Type="http://schemas.openxmlformats.org/officeDocument/2006/relationships/hyperlink" Target="https://en.wikipedia.org/wiki/Gamma-ray" TargetMode="External"/><Relationship Id="rId13" Type="http://schemas.openxmlformats.org/officeDocument/2006/relationships/hyperlink" Target="https://en.wikipedia.org/wiki/Density" TargetMode="External"/><Relationship Id="rId3" Type="http://schemas.openxmlformats.org/officeDocument/2006/relationships/hyperlink" Target="https://en.wikipedia.org/wiki/Physics" TargetMode="External"/><Relationship Id="rId7" Type="http://schemas.openxmlformats.org/officeDocument/2006/relationships/hyperlink" Target="https://en.wikipedia.org/wiki/Mean_free_path#cite_note-1" TargetMode="External"/><Relationship Id="rId12" Type="http://schemas.openxmlformats.org/officeDocument/2006/relationships/hyperlink" Target="https://en.wikipedia.org/wiki/Mass_attenuation_coefficient" TargetMode="External"/><Relationship Id="rId17" Type="http://schemas.openxmlformats.org/officeDocument/2006/relationships/hyperlink" Target="https://en.wikipedia.org/wiki/E_(mathematical_constant)" TargetMode="External"/><Relationship Id="rId2" Type="http://schemas.openxmlformats.org/officeDocument/2006/relationships/slide" Target="../slides/slide43.xml"/><Relationship Id="rId16" Type="http://schemas.openxmlformats.org/officeDocument/2006/relationships/hyperlink" Target="https://en.wikipedia.org/wiki/Mean_free_path#cite_note-NIST2-5" TargetMode="External"/><Relationship Id="rId1" Type="http://schemas.openxmlformats.org/officeDocument/2006/relationships/notesMaster" Target="../notesMasters/notesMaster1.xml"/><Relationship Id="rId6" Type="http://schemas.openxmlformats.org/officeDocument/2006/relationships/hyperlink" Target="https://en.wikipedia.org/wiki/Photon" TargetMode="External"/><Relationship Id="rId11" Type="http://schemas.openxmlformats.org/officeDocument/2006/relationships/hyperlink" Target="https://en.wikipedia.org/wiki/Linear_attenuation_coefficient" TargetMode="External"/><Relationship Id="rId5" Type="http://schemas.openxmlformats.org/officeDocument/2006/relationships/hyperlink" Target="https://en.wikipedia.org/wiki/Molecule" TargetMode="External"/><Relationship Id="rId15" Type="http://schemas.openxmlformats.org/officeDocument/2006/relationships/hyperlink" Target="https://en.wikipedia.org/wiki/Mean_free_path#cite_note-NIST1-4" TargetMode="External"/><Relationship Id="rId10" Type="http://schemas.openxmlformats.org/officeDocument/2006/relationships/hyperlink" Target="https://en.wikipedia.org/wiki/Pencil_beam" TargetMode="External"/><Relationship Id="rId4" Type="http://schemas.openxmlformats.org/officeDocument/2006/relationships/hyperlink" Target="https://en.wikipedia.org/wiki/Atom" TargetMode="External"/><Relationship Id="rId9" Type="http://schemas.openxmlformats.org/officeDocument/2006/relationships/hyperlink" Target="https://en.wikipedia.org/wiki/Radiography" TargetMode="External"/><Relationship Id="rId14" Type="http://schemas.openxmlformats.org/officeDocument/2006/relationships/hyperlink" Target="https://en.wikipedia.org/wiki/National_Institute_of_Standards_and_Technology" TargetMode="Externa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3" Type="http://schemas.openxmlformats.org/officeDocument/2006/relationships/hyperlink" Target="https://ca.wikipedia.org/wiki/T%C3%A8xtil" TargetMode="External"/><Relationship Id="rId7" Type="http://schemas.openxmlformats.org/officeDocument/2006/relationships/hyperlink" Target="https://ca.wikipedia.org/wiki/Pintura" TargetMode="External"/><Relationship Id="rId2" Type="http://schemas.openxmlformats.org/officeDocument/2006/relationships/slide" Target="../slides/slide46.xml"/><Relationship Id="rId1" Type="http://schemas.openxmlformats.org/officeDocument/2006/relationships/notesMaster" Target="../notesMasters/notesMaster1.xml"/><Relationship Id="rId6" Type="http://schemas.openxmlformats.org/officeDocument/2006/relationships/hyperlink" Target="https://ca.wikipedia.org/wiki/Lli" TargetMode="External"/><Relationship Id="rId5" Type="http://schemas.openxmlformats.org/officeDocument/2006/relationships/hyperlink" Target="https://ca.wikipedia.org/wiki/Cot%C3%B3" TargetMode="External"/><Relationship Id="rId4" Type="http://schemas.openxmlformats.org/officeDocument/2006/relationships/hyperlink" Target="https://ca.wikipedia.org/wiki/Bastidor" TargetMode="Externa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8" Type="http://schemas.openxmlformats.org/officeDocument/2006/relationships/hyperlink" Target="https://es.wikipedia.org/wiki/N%C3%BAcleos_de_condensaci%C3%B3n" TargetMode="External"/><Relationship Id="rId13" Type="http://schemas.openxmlformats.org/officeDocument/2006/relationships/hyperlink" Target="https://es.wikipedia.org/wiki/Positr%C3%B3n" TargetMode="External"/><Relationship Id="rId3" Type="http://schemas.openxmlformats.org/officeDocument/2006/relationships/hyperlink" Target="https://es.wikipedia.org/wiki/Radiaci%C3%B3n_ionizante" TargetMode="External"/><Relationship Id="rId7" Type="http://schemas.openxmlformats.org/officeDocument/2006/relationships/hyperlink" Target="https://es.wikipedia.org/wiki/Iones" TargetMode="External"/><Relationship Id="rId12" Type="http://schemas.openxmlformats.org/officeDocument/2006/relationships/hyperlink" Target="https://es.wikipedia.org/wiki/Deflexi%C3%B3n" TargetMode="External"/><Relationship Id="rId2" Type="http://schemas.openxmlformats.org/officeDocument/2006/relationships/slide" Target="../slides/slide10.xml"/><Relationship Id="rId1" Type="http://schemas.openxmlformats.org/officeDocument/2006/relationships/notesMaster" Target="../notesMasters/notesMaster1.xml"/><Relationship Id="rId6" Type="http://schemas.openxmlformats.org/officeDocument/2006/relationships/hyperlink" Target="https://es.wikipedia.org/wiki/Ionizaci%C3%B3n" TargetMode="External"/><Relationship Id="rId11" Type="http://schemas.openxmlformats.org/officeDocument/2006/relationships/hyperlink" Target="https://es.wikipedia.org/wiki/Electr%C3%B3n" TargetMode="External"/><Relationship Id="rId5" Type="http://schemas.openxmlformats.org/officeDocument/2006/relationships/hyperlink" Target="https://es.wikipedia.org/w/index.php?title=Supersaturado&amp;action=edit&amp;redlink=1" TargetMode="External"/><Relationship Id="rId15" Type="http://schemas.openxmlformats.org/officeDocument/2006/relationships/hyperlink" Target="https://es.wikipedia.org/wiki/Carga_el%C3%A9ctrica" TargetMode="External"/><Relationship Id="rId10" Type="http://schemas.openxmlformats.org/officeDocument/2006/relationships/hyperlink" Target="https://es.wikipedia.org/wiki/Part%C3%ADcula_alfa" TargetMode="External"/><Relationship Id="rId4" Type="http://schemas.openxmlformats.org/officeDocument/2006/relationships/hyperlink" Target="https://es.wikipedia.org/w/index.php?title=Superenfriado&amp;action=edit&amp;redlink=1" TargetMode="External"/><Relationship Id="rId9" Type="http://schemas.openxmlformats.org/officeDocument/2006/relationships/hyperlink" Target="https://es.wikipedia.org/wiki/Ion" TargetMode="External"/><Relationship Id="rId14" Type="http://schemas.openxmlformats.org/officeDocument/2006/relationships/hyperlink" Target="https://es.wikipedia.org/wiki/Campo_magn%C3%A9tico" TargetMode="Externa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Header Placeholder 3"/>
          <p:cNvSpPr>
            <a:spLocks noGrp="1"/>
          </p:cNvSpPr>
          <p:nvPr>
            <p:ph type="hdr" sz="quarter" idx="10"/>
          </p:nvPr>
        </p:nvSpPr>
        <p:spPr/>
        <p:txBody>
          <a:bodyPr/>
          <a:lstStyle/>
          <a:p>
            <a:pPr>
              <a:defRPr/>
            </a:pPr>
            <a:r>
              <a:rPr lang="en-US" smtClean="0"/>
              <a:t>This is a test</a:t>
            </a:r>
            <a:endParaRPr lang="en-US"/>
          </a:p>
        </p:txBody>
      </p:sp>
    </p:spTree>
    <p:extLst>
      <p:ext uri="{BB962C8B-B14F-4D97-AF65-F5344CB8AC3E}">
        <p14:creationId xmlns:p14="http://schemas.microsoft.com/office/powerpoint/2010/main" val="317758554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Header Placeholder 3"/>
          <p:cNvSpPr>
            <a:spLocks noGrp="1"/>
          </p:cNvSpPr>
          <p:nvPr>
            <p:ph type="hdr" sz="quarter" idx="10"/>
          </p:nvPr>
        </p:nvSpPr>
        <p:spPr/>
        <p:txBody>
          <a:bodyPr/>
          <a:lstStyle/>
          <a:p>
            <a:pPr>
              <a:defRPr/>
            </a:pPr>
            <a:r>
              <a:rPr lang="en-US" smtClean="0"/>
              <a:t>This is a test</a:t>
            </a:r>
            <a:endParaRPr lang="en-US"/>
          </a:p>
        </p:txBody>
      </p:sp>
    </p:spTree>
    <p:extLst>
      <p:ext uri="{BB962C8B-B14F-4D97-AF65-F5344CB8AC3E}">
        <p14:creationId xmlns:p14="http://schemas.microsoft.com/office/powerpoint/2010/main" val="398967706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Conversion of radiation to electrical signal</a:t>
            </a:r>
            <a:r>
              <a:rPr lang="en-GB" baseline="0" dirty="0" smtClean="0"/>
              <a:t> occurs in the semiconductor detector volume (direct detection)</a:t>
            </a:r>
          </a:p>
          <a:p>
            <a:endParaRPr lang="en-GB" baseline="0" dirty="0" smtClean="0"/>
          </a:p>
          <a:p>
            <a:r>
              <a:rPr lang="en-GB" baseline="0" dirty="0" smtClean="0"/>
              <a:t>The intimate connection allows to minimize the </a:t>
            </a:r>
            <a:r>
              <a:rPr lang="en-GB" baseline="0" dirty="0" err="1" smtClean="0"/>
              <a:t>parasitics</a:t>
            </a:r>
            <a:r>
              <a:rPr lang="en-GB" baseline="0" dirty="0" smtClean="0"/>
              <a:t> (capacitance and inductance) and this optimizes the SNR.</a:t>
            </a:r>
          </a:p>
          <a:p>
            <a:endParaRPr lang="en-GB" baseline="0" dirty="0" smtClean="0"/>
          </a:p>
          <a:p>
            <a:r>
              <a:rPr lang="en-GB" baseline="0" dirty="0" smtClean="0"/>
              <a:t>S. </a:t>
            </a:r>
            <a:r>
              <a:rPr lang="en-GB" baseline="0" dirty="0" err="1" smtClean="0"/>
              <a:t>Vahanen’s</a:t>
            </a:r>
            <a:r>
              <a:rPr lang="en-GB" baseline="0" dirty="0" smtClean="0"/>
              <a:t> presentation interconnects</a:t>
            </a:r>
          </a:p>
          <a:p>
            <a:endParaRPr lang="en-GB" baseline="0" dirty="0" smtClean="0"/>
          </a:p>
          <a:p>
            <a:r>
              <a:rPr lang="en-GB" sz="1200" b="0" i="0" u="none" strike="noStrike" kern="1200" dirty="0" smtClean="0">
                <a:solidFill>
                  <a:schemeClr val="tx1"/>
                </a:solidFill>
                <a:effectLst/>
                <a:latin typeface="+mn-lt"/>
                <a:ea typeface="+mn-ea"/>
                <a:cs typeface="+mn-cs"/>
                <a:hlinkClick r:id="rId3" tooltip="Tin-silver-copper"/>
              </a:rPr>
              <a:t>Tin-silver-copper</a:t>
            </a:r>
            <a:endParaRPr lang="en-GB" baseline="0" dirty="0" smtClean="0"/>
          </a:p>
          <a:p>
            <a:endParaRPr lang="en-GB" baseline="0" dirty="0" smtClean="0"/>
          </a:p>
          <a:p>
            <a:r>
              <a:rPr lang="en-GB" dirty="0" smtClean="0">
                <a:hlinkClick r:id="rId4"/>
              </a:rPr>
              <a:t>https://en.wikipedia.org/wiki/Solder#Alloys</a:t>
            </a:r>
            <a:endParaRPr lang="en-GB" dirty="0" smtClean="0"/>
          </a:p>
          <a:p>
            <a:endParaRPr lang="en-GB" dirty="0" smtClean="0"/>
          </a:p>
          <a:p>
            <a:r>
              <a:rPr lang="en-GB" sz="1200" b="1" i="0" kern="1200" dirty="0" smtClean="0">
                <a:solidFill>
                  <a:schemeClr val="tx1"/>
                </a:solidFill>
                <a:effectLst/>
                <a:latin typeface="+mn-lt"/>
                <a:ea typeface="+mn-ea"/>
                <a:cs typeface="+mn-cs"/>
              </a:rPr>
              <a:t>Solder</a:t>
            </a:r>
            <a:r>
              <a:rPr lang="en-GB" sz="1200" b="0" i="0" kern="1200" dirty="0" smtClean="0">
                <a:solidFill>
                  <a:schemeClr val="tx1"/>
                </a:solidFill>
                <a:effectLst/>
                <a:latin typeface="+mn-lt"/>
                <a:ea typeface="+mn-ea"/>
                <a:cs typeface="+mn-cs"/>
              </a:rPr>
              <a:t> (</a:t>
            </a:r>
            <a:r>
              <a:rPr lang="en-GB" sz="1200" b="0" i="0" u="none" strike="noStrike" kern="1200" dirty="0" smtClean="0">
                <a:solidFill>
                  <a:schemeClr val="tx1"/>
                </a:solidFill>
                <a:effectLst/>
                <a:latin typeface="+mn-lt"/>
                <a:ea typeface="+mn-ea"/>
                <a:cs typeface="+mn-cs"/>
                <a:hlinkClick r:id="rId5" tooltip="Help:IPA/English"/>
              </a:rPr>
              <a:t>/ˈ</a:t>
            </a:r>
            <a:r>
              <a:rPr lang="en-GB" sz="1200" b="0" i="0" u="none" strike="noStrike" kern="1200" dirty="0" err="1" smtClean="0">
                <a:solidFill>
                  <a:schemeClr val="tx1"/>
                </a:solidFill>
                <a:effectLst/>
                <a:latin typeface="+mn-lt"/>
                <a:ea typeface="+mn-ea"/>
                <a:cs typeface="+mn-cs"/>
                <a:hlinkClick r:id="rId5" tooltip="Help:IPA/English"/>
              </a:rPr>
              <a:t>soʊldər</a:t>
            </a:r>
            <a:r>
              <a:rPr lang="en-GB" sz="1200" b="0" i="0" u="none" strike="noStrike" kern="1200" dirty="0" smtClean="0">
                <a:solidFill>
                  <a:schemeClr val="tx1"/>
                </a:solidFill>
                <a:effectLst/>
                <a:latin typeface="+mn-lt"/>
                <a:ea typeface="+mn-ea"/>
                <a:cs typeface="+mn-cs"/>
                <a:hlinkClick r:id="rId5" tooltip="Help:IPA/English"/>
              </a:rPr>
              <a:t>/</a:t>
            </a:r>
            <a:r>
              <a:rPr lang="en-GB" sz="1200" b="0" i="0" kern="1200" dirty="0" smtClean="0">
                <a:solidFill>
                  <a:schemeClr val="tx1"/>
                </a:solidFill>
                <a:effectLst/>
                <a:latin typeface="+mn-lt"/>
                <a:ea typeface="+mn-ea"/>
                <a:cs typeface="+mn-cs"/>
              </a:rPr>
              <a:t>,</a:t>
            </a:r>
            <a:r>
              <a:rPr lang="en-GB" sz="1200" b="0" i="0" u="none" strike="noStrike" kern="1200" baseline="30000" dirty="0" smtClean="0">
                <a:solidFill>
                  <a:schemeClr val="tx1"/>
                </a:solidFill>
                <a:effectLst/>
                <a:latin typeface="+mn-lt"/>
                <a:ea typeface="+mn-ea"/>
                <a:cs typeface="+mn-cs"/>
                <a:hlinkClick r:id="rId6"/>
              </a:rPr>
              <a:t>[1]</a:t>
            </a:r>
            <a:r>
              <a:rPr lang="en-GB" sz="1200" b="0" i="0" kern="1200" dirty="0" smtClean="0">
                <a:solidFill>
                  <a:schemeClr val="tx1"/>
                </a:solidFill>
                <a:effectLst/>
                <a:latin typeface="+mn-lt"/>
                <a:ea typeface="+mn-ea"/>
                <a:cs typeface="+mn-cs"/>
              </a:rPr>
              <a:t> </a:t>
            </a:r>
            <a:r>
              <a:rPr lang="en-GB" sz="1200" b="0" i="0" u="none" strike="noStrike" kern="1200" dirty="0" smtClean="0">
                <a:solidFill>
                  <a:schemeClr val="tx1"/>
                </a:solidFill>
                <a:effectLst/>
                <a:latin typeface="+mn-lt"/>
                <a:ea typeface="+mn-ea"/>
                <a:cs typeface="+mn-cs"/>
                <a:hlinkClick r:id="rId5" tooltip="Help:IPA/English"/>
              </a:rPr>
              <a:t>/ˈ</a:t>
            </a:r>
            <a:r>
              <a:rPr lang="en-GB" sz="1200" b="0" i="0" u="none" strike="noStrike" kern="1200" dirty="0" err="1" smtClean="0">
                <a:solidFill>
                  <a:schemeClr val="tx1"/>
                </a:solidFill>
                <a:effectLst/>
                <a:latin typeface="+mn-lt"/>
                <a:ea typeface="+mn-ea"/>
                <a:cs typeface="+mn-cs"/>
                <a:hlinkClick r:id="rId5" tooltip="Help:IPA/English"/>
              </a:rPr>
              <a:t>sɒldər</a:t>
            </a:r>
            <a:r>
              <a:rPr lang="en-GB" sz="1200" b="0" i="0" u="none" strike="noStrike" kern="1200" dirty="0" smtClean="0">
                <a:solidFill>
                  <a:schemeClr val="tx1"/>
                </a:solidFill>
                <a:effectLst/>
                <a:latin typeface="+mn-lt"/>
                <a:ea typeface="+mn-ea"/>
                <a:cs typeface="+mn-cs"/>
                <a:hlinkClick r:id="rId5" tooltip="Help:IPA/English"/>
              </a:rPr>
              <a:t>/</a:t>
            </a:r>
            <a:r>
              <a:rPr lang="en-GB" sz="1200" b="0" i="0" u="none" strike="noStrike" kern="1200" baseline="30000" dirty="0" smtClean="0">
                <a:solidFill>
                  <a:schemeClr val="tx1"/>
                </a:solidFill>
                <a:effectLst/>
                <a:latin typeface="+mn-lt"/>
                <a:ea typeface="+mn-ea"/>
                <a:cs typeface="+mn-cs"/>
                <a:hlinkClick r:id="rId6"/>
              </a:rPr>
              <a:t>[1]</a:t>
            </a:r>
            <a:r>
              <a:rPr lang="en-GB" sz="1200" b="0" i="0" kern="1200" dirty="0" smtClean="0">
                <a:solidFill>
                  <a:schemeClr val="tx1"/>
                </a:solidFill>
                <a:effectLst/>
                <a:latin typeface="+mn-lt"/>
                <a:ea typeface="+mn-ea"/>
                <a:cs typeface="+mn-cs"/>
              </a:rPr>
              <a:t> or in North America </a:t>
            </a:r>
            <a:r>
              <a:rPr lang="en-GB" sz="1200" b="0" i="0" u="none" strike="noStrike" kern="1200" dirty="0" smtClean="0">
                <a:solidFill>
                  <a:schemeClr val="tx1"/>
                </a:solidFill>
                <a:effectLst/>
                <a:latin typeface="+mn-lt"/>
                <a:ea typeface="+mn-ea"/>
                <a:cs typeface="+mn-cs"/>
                <a:hlinkClick r:id="rId5" tooltip="Help:IPA/English"/>
              </a:rPr>
              <a:t>/ˈ</a:t>
            </a:r>
            <a:r>
              <a:rPr lang="en-GB" sz="1200" b="0" i="0" u="none" strike="noStrike" kern="1200" dirty="0" err="1" smtClean="0">
                <a:solidFill>
                  <a:schemeClr val="tx1"/>
                </a:solidFill>
                <a:effectLst/>
                <a:latin typeface="+mn-lt"/>
                <a:ea typeface="+mn-ea"/>
                <a:cs typeface="+mn-cs"/>
                <a:hlinkClick r:id="rId5" tooltip="Help:IPA/English"/>
              </a:rPr>
              <a:t>sɒdər</a:t>
            </a:r>
            <a:r>
              <a:rPr lang="en-GB" sz="1200" b="0" i="0" u="none" strike="noStrike" kern="1200" dirty="0" smtClean="0">
                <a:solidFill>
                  <a:schemeClr val="tx1"/>
                </a:solidFill>
                <a:effectLst/>
                <a:latin typeface="+mn-lt"/>
                <a:ea typeface="+mn-ea"/>
                <a:cs typeface="+mn-cs"/>
                <a:hlinkClick r:id="rId5" tooltip="Help:IPA/English"/>
              </a:rPr>
              <a:t>/</a:t>
            </a:r>
            <a:r>
              <a:rPr lang="en-GB" sz="1200" b="0" i="0" u="none" strike="noStrike" kern="1200" baseline="30000" dirty="0" smtClean="0">
                <a:solidFill>
                  <a:schemeClr val="tx1"/>
                </a:solidFill>
                <a:effectLst/>
                <a:latin typeface="+mn-lt"/>
                <a:ea typeface="+mn-ea"/>
                <a:cs typeface="+mn-cs"/>
                <a:hlinkClick r:id="rId7"/>
              </a:rPr>
              <a:t>[2]</a:t>
            </a:r>
            <a:r>
              <a:rPr lang="en-GB" sz="1200" b="0" i="0" kern="1200" dirty="0" smtClean="0">
                <a:solidFill>
                  <a:schemeClr val="tx1"/>
                </a:solidFill>
                <a:effectLst/>
                <a:latin typeface="+mn-lt"/>
                <a:ea typeface="+mn-ea"/>
                <a:cs typeface="+mn-cs"/>
              </a:rPr>
              <a:t>) is a </a:t>
            </a:r>
            <a:r>
              <a:rPr lang="en-GB" sz="1200" b="0" i="0" u="none" strike="noStrike" kern="1200" dirty="0" smtClean="0">
                <a:solidFill>
                  <a:schemeClr val="tx1"/>
                </a:solidFill>
                <a:effectLst/>
                <a:latin typeface="+mn-lt"/>
                <a:ea typeface="+mn-ea"/>
                <a:cs typeface="+mn-cs"/>
                <a:hlinkClick r:id="rId8" tooltip="Fusible alloy"/>
              </a:rPr>
              <a:t>fusible</a:t>
            </a:r>
            <a:r>
              <a:rPr lang="en-GB" sz="1200" b="0" i="0" kern="1200" dirty="0" smtClean="0">
                <a:solidFill>
                  <a:schemeClr val="tx1"/>
                </a:solidFill>
                <a:effectLst/>
                <a:latin typeface="+mn-lt"/>
                <a:ea typeface="+mn-ea"/>
                <a:cs typeface="+mn-cs"/>
              </a:rPr>
              <a:t> metal </a:t>
            </a:r>
            <a:r>
              <a:rPr lang="en-GB" sz="1200" b="0" i="0" u="none" strike="noStrike" kern="1200" dirty="0" smtClean="0">
                <a:solidFill>
                  <a:schemeClr val="tx1"/>
                </a:solidFill>
                <a:effectLst/>
                <a:latin typeface="+mn-lt"/>
                <a:ea typeface="+mn-ea"/>
                <a:cs typeface="+mn-cs"/>
                <a:hlinkClick r:id="rId9" tooltip="Alloy"/>
              </a:rPr>
              <a:t>alloy</a:t>
            </a:r>
            <a:r>
              <a:rPr lang="en-GB" sz="1200" b="0" i="0" kern="1200" dirty="0" smtClean="0">
                <a:solidFill>
                  <a:schemeClr val="tx1"/>
                </a:solidFill>
                <a:effectLst/>
                <a:latin typeface="+mn-lt"/>
                <a:ea typeface="+mn-ea"/>
                <a:cs typeface="+mn-cs"/>
              </a:rPr>
              <a:t> used to create a permanent bond between metal </a:t>
            </a:r>
            <a:r>
              <a:rPr lang="en-GB" sz="1200" b="0" i="0" kern="1200" dirty="0" err="1" smtClean="0">
                <a:solidFill>
                  <a:schemeClr val="tx1"/>
                </a:solidFill>
                <a:effectLst/>
                <a:latin typeface="+mn-lt"/>
                <a:ea typeface="+mn-ea"/>
                <a:cs typeface="+mn-cs"/>
              </a:rPr>
              <a:t>workpieces</a:t>
            </a:r>
            <a:r>
              <a:rPr lang="en-GB" sz="1200" b="0" i="0" kern="1200" dirty="0" smtClean="0">
                <a:solidFill>
                  <a:schemeClr val="tx1"/>
                </a:solidFill>
                <a:effectLst/>
                <a:latin typeface="+mn-lt"/>
                <a:ea typeface="+mn-ea"/>
                <a:cs typeface="+mn-cs"/>
              </a:rPr>
              <a:t>. The word solder comes from the </a:t>
            </a:r>
            <a:r>
              <a:rPr lang="en-GB" sz="1200" b="0" i="0" u="none" strike="noStrike" kern="1200" dirty="0" smtClean="0">
                <a:solidFill>
                  <a:schemeClr val="tx1"/>
                </a:solidFill>
                <a:effectLst/>
                <a:latin typeface="+mn-lt"/>
                <a:ea typeface="+mn-ea"/>
                <a:cs typeface="+mn-cs"/>
                <a:hlinkClick r:id="rId10" tooltip="Middle English"/>
              </a:rPr>
              <a:t>Middle English</a:t>
            </a:r>
            <a:r>
              <a:rPr lang="en-GB" sz="1200" b="0" i="0" kern="1200" dirty="0" smtClean="0">
                <a:solidFill>
                  <a:schemeClr val="tx1"/>
                </a:solidFill>
                <a:effectLst/>
                <a:latin typeface="+mn-lt"/>
                <a:ea typeface="+mn-ea"/>
                <a:cs typeface="+mn-cs"/>
              </a:rPr>
              <a:t> word </a:t>
            </a:r>
            <a:r>
              <a:rPr lang="en-GB" sz="1200" b="0" i="1" kern="1200" dirty="0" err="1" smtClean="0">
                <a:solidFill>
                  <a:schemeClr val="tx1"/>
                </a:solidFill>
                <a:effectLst/>
                <a:latin typeface="+mn-lt"/>
                <a:ea typeface="+mn-ea"/>
                <a:cs typeface="+mn-cs"/>
              </a:rPr>
              <a:t>soudur</a:t>
            </a:r>
            <a:r>
              <a:rPr lang="en-GB" sz="1200" b="0" i="0" kern="1200" dirty="0" smtClean="0">
                <a:solidFill>
                  <a:schemeClr val="tx1"/>
                </a:solidFill>
                <a:effectLst/>
                <a:latin typeface="+mn-lt"/>
                <a:ea typeface="+mn-ea"/>
                <a:cs typeface="+mn-cs"/>
              </a:rPr>
              <a:t>, via </a:t>
            </a:r>
            <a:r>
              <a:rPr lang="en-GB" sz="1200" b="0" i="0" u="none" strike="noStrike" kern="1200" dirty="0" smtClean="0">
                <a:solidFill>
                  <a:schemeClr val="tx1"/>
                </a:solidFill>
                <a:effectLst/>
                <a:latin typeface="+mn-lt"/>
                <a:ea typeface="+mn-ea"/>
                <a:cs typeface="+mn-cs"/>
                <a:hlinkClick r:id="rId11" tooltip="Old French"/>
              </a:rPr>
              <a:t>Old French</a:t>
            </a:r>
            <a:r>
              <a:rPr lang="en-GB" sz="1200" b="0" i="0" kern="1200" dirty="0" smtClean="0">
                <a:solidFill>
                  <a:schemeClr val="tx1"/>
                </a:solidFill>
                <a:effectLst/>
                <a:latin typeface="+mn-lt"/>
                <a:ea typeface="+mn-ea"/>
                <a:cs typeface="+mn-cs"/>
              </a:rPr>
              <a:t> </a:t>
            </a:r>
            <a:r>
              <a:rPr lang="en-GB" sz="1200" b="0" i="1" kern="1200" dirty="0" err="1" smtClean="0">
                <a:solidFill>
                  <a:schemeClr val="tx1"/>
                </a:solidFill>
                <a:effectLst/>
                <a:latin typeface="+mn-lt"/>
                <a:ea typeface="+mn-ea"/>
                <a:cs typeface="+mn-cs"/>
              </a:rPr>
              <a:t>solduree</a:t>
            </a:r>
            <a:r>
              <a:rPr lang="en-GB" sz="1200" b="0" i="0" kern="1200" dirty="0" smtClean="0">
                <a:solidFill>
                  <a:schemeClr val="tx1"/>
                </a:solidFill>
                <a:effectLst/>
                <a:latin typeface="+mn-lt"/>
                <a:ea typeface="+mn-ea"/>
                <a:cs typeface="+mn-cs"/>
              </a:rPr>
              <a:t> and </a:t>
            </a:r>
            <a:r>
              <a:rPr lang="en-GB" sz="1200" b="0" i="1" kern="1200" dirty="0" err="1" smtClean="0">
                <a:solidFill>
                  <a:schemeClr val="tx1"/>
                </a:solidFill>
                <a:effectLst/>
                <a:latin typeface="+mn-lt"/>
                <a:ea typeface="+mn-ea"/>
                <a:cs typeface="+mn-cs"/>
              </a:rPr>
              <a:t>soulder</a:t>
            </a:r>
            <a:r>
              <a:rPr lang="en-GB" sz="1200" b="0" i="0" kern="1200" dirty="0" smtClean="0">
                <a:solidFill>
                  <a:schemeClr val="tx1"/>
                </a:solidFill>
                <a:effectLst/>
                <a:latin typeface="+mn-lt"/>
                <a:ea typeface="+mn-ea"/>
                <a:cs typeface="+mn-cs"/>
              </a:rPr>
              <a:t>, from the </a:t>
            </a:r>
            <a:r>
              <a:rPr lang="en-GB" sz="1200" b="0" i="0" u="none" strike="noStrike" kern="1200" dirty="0" smtClean="0">
                <a:solidFill>
                  <a:schemeClr val="tx1"/>
                </a:solidFill>
                <a:effectLst/>
                <a:latin typeface="+mn-lt"/>
                <a:ea typeface="+mn-ea"/>
                <a:cs typeface="+mn-cs"/>
                <a:hlinkClick r:id="rId12" tooltip="Latin"/>
              </a:rPr>
              <a:t>Latin</a:t>
            </a:r>
            <a:r>
              <a:rPr lang="en-GB" sz="1200" b="0" i="0" kern="1200" dirty="0" smtClean="0">
                <a:solidFill>
                  <a:schemeClr val="tx1"/>
                </a:solidFill>
                <a:effectLst/>
                <a:latin typeface="+mn-lt"/>
                <a:ea typeface="+mn-ea"/>
                <a:cs typeface="+mn-cs"/>
              </a:rPr>
              <a:t> </a:t>
            </a:r>
            <a:r>
              <a:rPr lang="en-GB" sz="1200" b="0" i="1" kern="1200" dirty="0" err="1" smtClean="0">
                <a:solidFill>
                  <a:schemeClr val="tx1"/>
                </a:solidFill>
                <a:effectLst/>
                <a:latin typeface="+mn-lt"/>
                <a:ea typeface="+mn-ea"/>
                <a:cs typeface="+mn-cs"/>
              </a:rPr>
              <a:t>solidare</a:t>
            </a:r>
            <a:r>
              <a:rPr lang="en-GB" sz="1200" b="0" i="0" kern="1200" dirty="0" smtClean="0">
                <a:solidFill>
                  <a:schemeClr val="tx1"/>
                </a:solidFill>
                <a:effectLst/>
                <a:latin typeface="+mn-lt"/>
                <a:ea typeface="+mn-ea"/>
                <a:cs typeface="+mn-cs"/>
              </a:rPr>
              <a:t>, meaning "to make solid".</a:t>
            </a:r>
            <a:r>
              <a:rPr lang="en-GB" sz="1200" b="0" i="0" u="none" strike="noStrike" kern="1200" baseline="30000" dirty="0" smtClean="0">
                <a:solidFill>
                  <a:schemeClr val="tx1"/>
                </a:solidFill>
                <a:effectLst/>
                <a:latin typeface="+mn-lt"/>
                <a:ea typeface="+mn-ea"/>
                <a:cs typeface="+mn-cs"/>
                <a:hlinkClick r:id="rId13"/>
              </a:rPr>
              <a:t>[3]</a:t>
            </a:r>
            <a:r>
              <a:rPr lang="en-GB" sz="1200" b="0" i="0" kern="1200" dirty="0" smtClean="0">
                <a:solidFill>
                  <a:schemeClr val="tx1"/>
                </a:solidFill>
                <a:effectLst/>
                <a:latin typeface="+mn-lt"/>
                <a:ea typeface="+mn-ea"/>
                <a:cs typeface="+mn-cs"/>
              </a:rPr>
              <a:t> In fact, solder must first be melted in order to adhere to and connect the pieces together after cooling, which requires that an alloy suitable for use as solder have a lower melting point than the pieces being joined. The solder should also be resistant to oxidative and corrosive effects that would degrade the joint over time. Solder used in making electrical connections also needs to have </a:t>
            </a:r>
            <a:r>
              <a:rPr lang="en-GB" sz="1200" b="0" i="0" kern="1200" dirty="0" err="1" smtClean="0">
                <a:solidFill>
                  <a:schemeClr val="tx1"/>
                </a:solidFill>
                <a:effectLst/>
                <a:latin typeface="+mn-lt"/>
                <a:ea typeface="+mn-ea"/>
                <a:cs typeface="+mn-cs"/>
              </a:rPr>
              <a:t>favorable</a:t>
            </a:r>
            <a:r>
              <a:rPr lang="en-GB" sz="1200" b="0" i="0" kern="1200" dirty="0" smtClean="0">
                <a:solidFill>
                  <a:schemeClr val="tx1"/>
                </a:solidFill>
                <a:effectLst/>
                <a:latin typeface="+mn-lt"/>
                <a:ea typeface="+mn-ea"/>
                <a:cs typeface="+mn-cs"/>
              </a:rPr>
              <a:t> electrical characteristics.</a:t>
            </a:r>
          </a:p>
          <a:p>
            <a:r>
              <a:rPr lang="en-GB" sz="1200" b="0" i="0" kern="1200" dirty="0" smtClean="0">
                <a:solidFill>
                  <a:schemeClr val="tx1"/>
                </a:solidFill>
                <a:effectLst/>
                <a:latin typeface="+mn-lt"/>
                <a:ea typeface="+mn-ea"/>
                <a:cs typeface="+mn-cs"/>
              </a:rPr>
              <a:t>Soft solder typically has a melting point range of 90 to 450 °C (190 to 840 °F; 360 to 720 K),</a:t>
            </a:r>
            <a:r>
              <a:rPr lang="en-GB" sz="1200" b="0" i="0" u="none" strike="noStrike" kern="1200" baseline="30000" dirty="0" smtClean="0">
                <a:solidFill>
                  <a:schemeClr val="tx1"/>
                </a:solidFill>
                <a:effectLst/>
                <a:latin typeface="+mn-lt"/>
                <a:ea typeface="+mn-ea"/>
                <a:cs typeface="+mn-cs"/>
                <a:hlinkClick r:id="rId14"/>
              </a:rPr>
              <a:t>[4]</a:t>
            </a:r>
            <a:r>
              <a:rPr lang="en-GB" sz="1200" b="0" i="0" kern="1200" dirty="0" smtClean="0">
                <a:solidFill>
                  <a:schemeClr val="tx1"/>
                </a:solidFill>
                <a:effectLst/>
                <a:latin typeface="+mn-lt"/>
                <a:ea typeface="+mn-ea"/>
                <a:cs typeface="+mn-cs"/>
              </a:rPr>
              <a:t> and is commonly used in </a:t>
            </a:r>
            <a:r>
              <a:rPr lang="en-GB" sz="1200" b="0" i="0" u="none" strike="noStrike" kern="1200" dirty="0" smtClean="0">
                <a:solidFill>
                  <a:schemeClr val="tx1"/>
                </a:solidFill>
                <a:effectLst/>
                <a:latin typeface="+mn-lt"/>
                <a:ea typeface="+mn-ea"/>
                <a:cs typeface="+mn-cs"/>
                <a:hlinkClick r:id="rId15" tooltip="Electronics"/>
              </a:rPr>
              <a:t>electronics</a:t>
            </a:r>
            <a:r>
              <a:rPr lang="en-GB" sz="1200" b="0" i="0" kern="1200" dirty="0" smtClean="0">
                <a:solidFill>
                  <a:schemeClr val="tx1"/>
                </a:solidFill>
                <a:effectLst/>
                <a:latin typeface="+mn-lt"/>
                <a:ea typeface="+mn-ea"/>
                <a:cs typeface="+mn-cs"/>
              </a:rPr>
              <a:t>, </a:t>
            </a:r>
            <a:r>
              <a:rPr lang="en-GB" sz="1200" b="0" i="0" u="none" strike="noStrike" kern="1200" dirty="0" smtClean="0">
                <a:solidFill>
                  <a:schemeClr val="tx1"/>
                </a:solidFill>
                <a:effectLst/>
                <a:latin typeface="+mn-lt"/>
                <a:ea typeface="+mn-ea"/>
                <a:cs typeface="+mn-cs"/>
                <a:hlinkClick r:id="rId16" tooltip="Plumbing"/>
              </a:rPr>
              <a:t>plumbing</a:t>
            </a:r>
            <a:r>
              <a:rPr lang="en-GB" sz="1200" b="0" i="0" kern="1200" dirty="0" smtClean="0">
                <a:solidFill>
                  <a:schemeClr val="tx1"/>
                </a:solidFill>
                <a:effectLst/>
                <a:latin typeface="+mn-lt"/>
                <a:ea typeface="+mn-ea"/>
                <a:cs typeface="+mn-cs"/>
              </a:rPr>
              <a:t>, and sheet metal work. </a:t>
            </a:r>
            <a:r>
              <a:rPr lang="en-GB" sz="1200" b="0" i="0" u="none" strike="noStrike" kern="1200" dirty="0" smtClean="0">
                <a:solidFill>
                  <a:schemeClr val="tx1"/>
                </a:solidFill>
                <a:effectLst/>
                <a:latin typeface="+mn-lt"/>
                <a:ea typeface="+mn-ea"/>
                <a:cs typeface="+mn-cs"/>
                <a:hlinkClick r:id="rId9" tooltip="Alloy"/>
              </a:rPr>
              <a:t>Alloys</a:t>
            </a:r>
            <a:r>
              <a:rPr lang="en-GB" sz="1200" b="0" i="0" kern="1200" dirty="0" smtClean="0">
                <a:solidFill>
                  <a:schemeClr val="tx1"/>
                </a:solidFill>
                <a:effectLst/>
                <a:latin typeface="+mn-lt"/>
                <a:ea typeface="+mn-ea"/>
                <a:cs typeface="+mn-cs"/>
              </a:rPr>
              <a:t> that melt between 180 and 190 °C (360 and 370 °F; 450 and 460 K) are the most commonly used. Soldering performed using alloys with a melting point above 450 °C (840 °F; 720 K) is called "hard soldering", "silver soldering", or </a:t>
            </a:r>
            <a:r>
              <a:rPr lang="en-GB" sz="1200" b="0" i="0" u="none" strike="noStrike" kern="1200" dirty="0" smtClean="0">
                <a:solidFill>
                  <a:schemeClr val="tx1"/>
                </a:solidFill>
                <a:effectLst/>
                <a:latin typeface="+mn-lt"/>
                <a:ea typeface="+mn-ea"/>
                <a:cs typeface="+mn-cs"/>
                <a:hlinkClick r:id="rId17" tooltip="Brazing"/>
              </a:rPr>
              <a:t>brazing</a:t>
            </a:r>
            <a:r>
              <a:rPr lang="en-GB" sz="1200" b="0" i="0" kern="1200" dirty="0" smtClean="0">
                <a:solidFill>
                  <a:schemeClr val="tx1"/>
                </a:solidFill>
                <a:effectLst/>
                <a:latin typeface="+mn-lt"/>
                <a:ea typeface="+mn-ea"/>
                <a:cs typeface="+mn-cs"/>
              </a:rPr>
              <a:t>.</a:t>
            </a:r>
          </a:p>
          <a:p>
            <a:r>
              <a:rPr lang="en-GB" sz="1200" b="0" i="0" kern="1200" dirty="0" smtClean="0">
                <a:solidFill>
                  <a:schemeClr val="tx1"/>
                </a:solidFill>
                <a:effectLst/>
                <a:latin typeface="+mn-lt"/>
                <a:ea typeface="+mn-ea"/>
                <a:cs typeface="+mn-cs"/>
              </a:rPr>
              <a:t>In specific proportions, some alloys can become </a:t>
            </a:r>
            <a:r>
              <a:rPr lang="en-GB" sz="1200" b="0" i="0" u="none" strike="noStrike" kern="1200" dirty="0" smtClean="0">
                <a:solidFill>
                  <a:schemeClr val="tx1"/>
                </a:solidFill>
                <a:effectLst/>
                <a:latin typeface="+mn-lt"/>
                <a:ea typeface="+mn-ea"/>
                <a:cs typeface="+mn-cs"/>
                <a:hlinkClick r:id="rId18" tooltip="Eutectic"/>
              </a:rPr>
              <a:t>eutectic</a:t>
            </a:r>
            <a:r>
              <a:rPr lang="en-GB" sz="1200" b="0" i="0" kern="1200" dirty="0" smtClean="0">
                <a:solidFill>
                  <a:schemeClr val="tx1"/>
                </a:solidFill>
                <a:effectLst/>
                <a:latin typeface="+mn-lt"/>
                <a:ea typeface="+mn-ea"/>
                <a:cs typeface="+mn-cs"/>
              </a:rPr>
              <a:t> — that is, the alloy's </a:t>
            </a:r>
            <a:r>
              <a:rPr lang="en-GB" sz="1200" b="0" i="0" u="none" strike="noStrike" kern="1200" dirty="0" smtClean="0">
                <a:solidFill>
                  <a:schemeClr val="tx1"/>
                </a:solidFill>
                <a:effectLst/>
                <a:latin typeface="+mn-lt"/>
                <a:ea typeface="+mn-ea"/>
                <a:cs typeface="+mn-cs"/>
                <a:hlinkClick r:id="rId19" tooltip="Melting"/>
              </a:rPr>
              <a:t>melting</a:t>
            </a:r>
            <a:r>
              <a:rPr lang="en-GB" sz="1200" b="0" i="0" kern="1200" dirty="0" smtClean="0">
                <a:solidFill>
                  <a:schemeClr val="tx1"/>
                </a:solidFill>
                <a:effectLst/>
                <a:latin typeface="+mn-lt"/>
                <a:ea typeface="+mn-ea"/>
                <a:cs typeface="+mn-cs"/>
              </a:rPr>
              <a:t> point is lower than that of either component. Non-eutectic alloys have markedly different </a:t>
            </a:r>
            <a:r>
              <a:rPr lang="en-GB" sz="1200" b="0" i="1" u="none" strike="noStrike" kern="1200" dirty="0" smtClean="0">
                <a:solidFill>
                  <a:schemeClr val="tx1"/>
                </a:solidFill>
                <a:effectLst/>
                <a:latin typeface="+mn-lt"/>
                <a:ea typeface="+mn-ea"/>
                <a:cs typeface="+mn-cs"/>
                <a:hlinkClick r:id="rId20" tooltip="Solidus (chemistry)"/>
              </a:rPr>
              <a:t>solidus</a:t>
            </a:r>
            <a:r>
              <a:rPr lang="en-GB" sz="1200" b="0" i="0" kern="1200" dirty="0" smtClean="0">
                <a:solidFill>
                  <a:schemeClr val="tx1"/>
                </a:solidFill>
                <a:effectLst/>
                <a:latin typeface="+mn-lt"/>
                <a:ea typeface="+mn-ea"/>
                <a:cs typeface="+mn-cs"/>
              </a:rPr>
              <a:t> and </a:t>
            </a:r>
            <a:r>
              <a:rPr lang="en-GB" sz="1200" b="0" i="1" u="none" strike="noStrike" kern="1200" dirty="0" err="1" smtClean="0">
                <a:solidFill>
                  <a:schemeClr val="tx1"/>
                </a:solidFill>
                <a:effectLst/>
                <a:latin typeface="+mn-lt"/>
                <a:ea typeface="+mn-ea"/>
                <a:cs typeface="+mn-cs"/>
                <a:hlinkClick r:id="rId21" tooltip="Liquidus"/>
              </a:rPr>
              <a:t>liquidus</a:t>
            </a:r>
            <a:r>
              <a:rPr lang="en-GB" sz="1200" b="0" i="0" kern="1200" dirty="0" smtClean="0">
                <a:solidFill>
                  <a:schemeClr val="tx1"/>
                </a:solidFill>
                <a:effectLst/>
                <a:latin typeface="+mn-lt"/>
                <a:ea typeface="+mn-ea"/>
                <a:cs typeface="+mn-cs"/>
              </a:rPr>
              <a:t> temperatures, and within that range they exist as a paste of solid particles in a melt of the lower-melting phase. In electrical work, if the joint is disturbed in the pasty state before it has solidified totally, a poor electrical connection may result; use of eutectic solder reduces this problem. The pasty state of a non-eutectic solder can be exploited in plumbing, as it allows </a:t>
            </a:r>
            <a:r>
              <a:rPr lang="en-GB" sz="1200" b="0" i="0" kern="1200" dirty="0" err="1" smtClean="0">
                <a:solidFill>
                  <a:schemeClr val="tx1"/>
                </a:solidFill>
                <a:effectLst/>
                <a:latin typeface="+mn-lt"/>
                <a:ea typeface="+mn-ea"/>
                <a:cs typeface="+mn-cs"/>
              </a:rPr>
              <a:t>molding</a:t>
            </a:r>
            <a:r>
              <a:rPr lang="en-GB" sz="1200" b="0" i="0" kern="1200" dirty="0" smtClean="0">
                <a:solidFill>
                  <a:schemeClr val="tx1"/>
                </a:solidFill>
                <a:effectLst/>
                <a:latin typeface="+mn-lt"/>
                <a:ea typeface="+mn-ea"/>
                <a:cs typeface="+mn-cs"/>
              </a:rPr>
              <a:t> of the solder during cooling, e.g. for ensuring watertight joint of pipes, resulting in a so-called "wiped joint".</a:t>
            </a:r>
          </a:p>
          <a:p>
            <a:r>
              <a:rPr lang="en-GB" sz="1200" b="0" i="0" kern="1200" dirty="0" smtClean="0">
                <a:solidFill>
                  <a:schemeClr val="tx1"/>
                </a:solidFill>
                <a:effectLst/>
                <a:latin typeface="+mn-lt"/>
                <a:ea typeface="+mn-ea"/>
                <a:cs typeface="+mn-cs"/>
              </a:rPr>
              <a:t>For electrical and electronics work, solder wire is available in a range of thicknesses for hand-soldering (manual soldering is performed using a </a:t>
            </a:r>
            <a:r>
              <a:rPr lang="en-GB" sz="1200" b="0" i="0" u="none" strike="noStrike" kern="1200" dirty="0" smtClean="0">
                <a:solidFill>
                  <a:schemeClr val="tx1"/>
                </a:solidFill>
                <a:effectLst/>
                <a:latin typeface="+mn-lt"/>
                <a:ea typeface="+mn-ea"/>
                <a:cs typeface="+mn-cs"/>
                <a:hlinkClick r:id="rId22" tooltip="Soldering iron"/>
              </a:rPr>
              <a:t>soldering iron</a:t>
            </a:r>
            <a:r>
              <a:rPr lang="en-GB" sz="1200" b="0" i="0" kern="1200" dirty="0" smtClean="0">
                <a:solidFill>
                  <a:schemeClr val="tx1"/>
                </a:solidFill>
                <a:effectLst/>
                <a:latin typeface="+mn-lt"/>
                <a:ea typeface="+mn-ea"/>
                <a:cs typeface="+mn-cs"/>
              </a:rPr>
              <a:t> or </a:t>
            </a:r>
            <a:r>
              <a:rPr lang="en-GB" sz="1200" b="0" i="0" u="none" strike="noStrike" kern="1200" dirty="0" smtClean="0">
                <a:solidFill>
                  <a:schemeClr val="tx1"/>
                </a:solidFill>
                <a:effectLst/>
                <a:latin typeface="+mn-lt"/>
                <a:ea typeface="+mn-ea"/>
                <a:cs typeface="+mn-cs"/>
                <a:hlinkClick r:id="rId23" tooltip="Soldering gun"/>
              </a:rPr>
              <a:t>soldering gun</a:t>
            </a:r>
            <a:r>
              <a:rPr lang="en-GB" sz="1200" b="0" i="0" kern="1200" dirty="0" smtClean="0">
                <a:solidFill>
                  <a:schemeClr val="tx1"/>
                </a:solidFill>
                <a:effectLst/>
                <a:latin typeface="+mn-lt"/>
                <a:ea typeface="+mn-ea"/>
                <a:cs typeface="+mn-cs"/>
              </a:rPr>
              <a:t>), and with cores containing </a:t>
            </a:r>
            <a:r>
              <a:rPr lang="en-GB" sz="1200" b="0" i="0" u="none" strike="noStrike" kern="1200" dirty="0" smtClean="0">
                <a:solidFill>
                  <a:schemeClr val="tx1"/>
                </a:solidFill>
                <a:effectLst/>
                <a:latin typeface="+mn-lt"/>
                <a:ea typeface="+mn-ea"/>
                <a:cs typeface="+mn-cs"/>
                <a:hlinkClick r:id="rId24" tooltip="Flux (metallurgy)"/>
              </a:rPr>
              <a:t>flux</a:t>
            </a:r>
            <a:r>
              <a:rPr lang="en-GB" sz="1200" b="0" i="0" kern="1200" dirty="0" smtClean="0">
                <a:solidFill>
                  <a:schemeClr val="tx1"/>
                </a:solidFill>
                <a:effectLst/>
                <a:latin typeface="+mn-lt"/>
                <a:ea typeface="+mn-ea"/>
                <a:cs typeface="+mn-cs"/>
              </a:rPr>
              <a:t>. It is also available as a paste, as a preformed foil shaped to match the </a:t>
            </a:r>
            <a:r>
              <a:rPr lang="en-GB" sz="1200" b="0" i="0" kern="1200" dirty="0" err="1" smtClean="0">
                <a:solidFill>
                  <a:schemeClr val="tx1"/>
                </a:solidFill>
                <a:effectLst/>
                <a:latin typeface="+mn-lt"/>
                <a:ea typeface="+mn-ea"/>
                <a:cs typeface="+mn-cs"/>
              </a:rPr>
              <a:t>workpiece</a:t>
            </a:r>
            <a:r>
              <a:rPr lang="en-GB" sz="1200" b="0" i="0" kern="1200" dirty="0" smtClean="0">
                <a:solidFill>
                  <a:schemeClr val="tx1"/>
                </a:solidFill>
                <a:effectLst/>
                <a:latin typeface="+mn-lt"/>
                <a:ea typeface="+mn-ea"/>
                <a:cs typeface="+mn-cs"/>
              </a:rPr>
              <a:t>, more suitable for mechanized </a:t>
            </a:r>
            <a:r>
              <a:rPr lang="en-GB" sz="1200" b="0" i="0" u="none" strike="noStrike" kern="1200" dirty="0" smtClean="0">
                <a:solidFill>
                  <a:schemeClr val="tx1"/>
                </a:solidFill>
                <a:effectLst/>
                <a:latin typeface="+mn-lt"/>
                <a:ea typeface="+mn-ea"/>
                <a:cs typeface="+mn-cs"/>
                <a:hlinkClick r:id="rId25" tooltip="Mass-production"/>
              </a:rPr>
              <a:t>mass-production</a:t>
            </a:r>
            <a:r>
              <a:rPr lang="en-GB" sz="1200" b="0" i="0" kern="1200" dirty="0" smtClean="0">
                <a:solidFill>
                  <a:schemeClr val="tx1"/>
                </a:solidFill>
                <a:effectLst/>
                <a:latin typeface="+mn-lt"/>
                <a:ea typeface="+mn-ea"/>
                <a:cs typeface="+mn-cs"/>
              </a:rPr>
              <a:t>, or in small "tabs" that can be wrapped around the joint and melted with a flame, for field repairs where an iron isn't usable or available. Alloys of lead and tin were commonly used in the past and are still available; they are particularly convenient for hand-soldering. </a:t>
            </a:r>
            <a:r>
              <a:rPr lang="en-GB" sz="1200" b="0" i="0" u="none" strike="noStrike" kern="1200" dirty="0" smtClean="0">
                <a:solidFill>
                  <a:schemeClr val="tx1"/>
                </a:solidFill>
                <a:effectLst/>
                <a:latin typeface="+mn-lt"/>
                <a:ea typeface="+mn-ea"/>
                <a:cs typeface="+mn-cs"/>
                <a:hlinkClick r:id="rId26"/>
              </a:rPr>
              <a:t>Lead-free solders</a:t>
            </a:r>
            <a:r>
              <a:rPr lang="en-GB" sz="1200" b="0" i="0" kern="1200" dirty="0" smtClean="0">
                <a:solidFill>
                  <a:schemeClr val="tx1"/>
                </a:solidFill>
                <a:effectLst/>
                <a:latin typeface="+mn-lt"/>
                <a:ea typeface="+mn-ea"/>
                <a:cs typeface="+mn-cs"/>
              </a:rPr>
              <a:t> have been increasing in use due to regulatory requirements plus the health and environmental benefits of avoiding lead-based electronic components. They are almost exclusively used today in consumer electronics.</a:t>
            </a:r>
            <a:r>
              <a:rPr lang="en-GB" sz="1200" b="0" i="0" u="none" strike="noStrike" kern="1200" baseline="30000" dirty="0" smtClean="0">
                <a:solidFill>
                  <a:schemeClr val="tx1"/>
                </a:solidFill>
                <a:effectLst/>
                <a:latin typeface="+mn-lt"/>
                <a:ea typeface="+mn-ea"/>
                <a:cs typeface="+mn-cs"/>
                <a:hlinkClick r:id="rId27"/>
              </a:rPr>
              <a:t>[5]</a:t>
            </a:r>
            <a:endParaRPr lang="en-GB" sz="1200" b="0" i="0" kern="1200" dirty="0" smtClean="0">
              <a:solidFill>
                <a:schemeClr val="tx1"/>
              </a:solidFill>
              <a:effectLst/>
              <a:latin typeface="+mn-lt"/>
              <a:ea typeface="+mn-ea"/>
              <a:cs typeface="+mn-cs"/>
            </a:endParaRPr>
          </a:p>
          <a:p>
            <a:r>
              <a:rPr lang="en-GB" sz="1200" b="0" i="0" kern="1200" dirty="0" smtClean="0">
                <a:solidFill>
                  <a:schemeClr val="tx1"/>
                </a:solidFill>
                <a:effectLst/>
                <a:latin typeface="+mn-lt"/>
                <a:ea typeface="+mn-ea"/>
                <a:cs typeface="+mn-cs"/>
              </a:rPr>
              <a:t>Plumbers often use bars of solder, much thicker than the wire used for electrical applications. </a:t>
            </a:r>
            <a:r>
              <a:rPr lang="en-GB" sz="1200" b="0" i="0" u="none" strike="noStrike" kern="1200" dirty="0" err="1" smtClean="0">
                <a:solidFill>
                  <a:schemeClr val="tx1"/>
                </a:solidFill>
                <a:effectLst/>
                <a:latin typeface="+mn-lt"/>
                <a:ea typeface="+mn-ea"/>
                <a:cs typeface="+mn-cs"/>
                <a:hlinkClick r:id="rId28" tooltip="Jeweler"/>
              </a:rPr>
              <a:t>Jewelers</a:t>
            </a:r>
            <a:r>
              <a:rPr lang="en-GB" sz="1200" b="0" i="0" kern="1200" dirty="0" smtClean="0">
                <a:solidFill>
                  <a:schemeClr val="tx1"/>
                </a:solidFill>
                <a:effectLst/>
                <a:latin typeface="+mn-lt"/>
                <a:ea typeface="+mn-ea"/>
                <a:cs typeface="+mn-cs"/>
              </a:rPr>
              <a:t> often use solder in thin sheets, which they cut into snippets.</a:t>
            </a:r>
          </a:p>
          <a:p>
            <a:endParaRPr lang="en-GB" sz="1200" b="0" i="0" kern="1200" dirty="0" smtClean="0">
              <a:solidFill>
                <a:schemeClr val="tx1"/>
              </a:solidFill>
              <a:effectLst/>
              <a:latin typeface="+mn-lt"/>
              <a:ea typeface="+mn-ea"/>
              <a:cs typeface="+mn-cs"/>
            </a:endParaRPr>
          </a:p>
          <a:p>
            <a:r>
              <a:rPr lang="en-GB" sz="1200" b="0" i="0" kern="1200" dirty="0" smtClean="0">
                <a:solidFill>
                  <a:schemeClr val="tx1"/>
                </a:solidFill>
                <a:effectLst/>
                <a:latin typeface="+mn-lt"/>
                <a:ea typeface="+mn-ea"/>
                <a:cs typeface="+mn-cs"/>
              </a:rPr>
              <a:t>Lead-free solder[</a:t>
            </a:r>
            <a:r>
              <a:rPr lang="en-GB" sz="1200" b="0" i="0" u="none" strike="noStrike" kern="1200" dirty="0" smtClean="0">
                <a:solidFill>
                  <a:schemeClr val="tx1"/>
                </a:solidFill>
                <a:effectLst/>
                <a:latin typeface="+mn-lt"/>
                <a:ea typeface="+mn-ea"/>
                <a:cs typeface="+mn-cs"/>
                <a:hlinkClick r:id="rId29" tooltip="Edit section: Lead-free solder"/>
              </a:rPr>
              <a:t>edit</a:t>
            </a:r>
            <a:r>
              <a:rPr lang="en-GB" sz="1200" b="0" i="0" kern="1200" dirty="0" smtClean="0">
                <a:solidFill>
                  <a:schemeClr val="tx1"/>
                </a:solidFill>
                <a:effectLst/>
                <a:latin typeface="+mn-lt"/>
                <a:ea typeface="+mn-ea"/>
                <a:cs typeface="+mn-cs"/>
              </a:rPr>
              <a:t>]</a:t>
            </a:r>
          </a:p>
          <a:p>
            <a:r>
              <a:rPr lang="en-GB" sz="1200" b="0" i="0" kern="1200" dirty="0" smtClean="0">
                <a:solidFill>
                  <a:schemeClr val="tx1"/>
                </a:solidFill>
                <a:effectLst/>
                <a:latin typeface="+mn-lt"/>
                <a:ea typeface="+mn-ea"/>
                <a:cs typeface="+mn-cs"/>
              </a:rPr>
              <a:t>Pure tin solder wire</a:t>
            </a:r>
          </a:p>
          <a:p>
            <a:r>
              <a:rPr lang="en-GB" sz="1200" b="0" i="0" kern="1200" dirty="0" smtClean="0">
                <a:solidFill>
                  <a:schemeClr val="tx1"/>
                </a:solidFill>
                <a:effectLst/>
                <a:latin typeface="+mn-lt"/>
                <a:ea typeface="+mn-ea"/>
                <a:cs typeface="+mn-cs"/>
              </a:rPr>
              <a:t>Soldering copper pipes using a propane torch and lead-free solder</a:t>
            </a:r>
          </a:p>
          <a:p>
            <a:r>
              <a:rPr lang="en-GB" sz="1200" b="0" i="0" kern="1200" dirty="0" smtClean="0">
                <a:solidFill>
                  <a:schemeClr val="tx1"/>
                </a:solidFill>
                <a:effectLst/>
                <a:latin typeface="+mn-lt"/>
                <a:ea typeface="+mn-ea"/>
                <a:cs typeface="+mn-cs"/>
              </a:rPr>
              <a:t>On July 1, 2006 the </a:t>
            </a:r>
            <a:r>
              <a:rPr lang="en-GB" sz="1200" b="0" i="0" u="none" strike="noStrike" kern="1200" dirty="0" smtClean="0">
                <a:solidFill>
                  <a:schemeClr val="tx1"/>
                </a:solidFill>
                <a:effectLst/>
                <a:latin typeface="+mn-lt"/>
                <a:ea typeface="+mn-ea"/>
                <a:cs typeface="+mn-cs"/>
                <a:hlinkClick r:id="rId30" tooltip="European Union"/>
              </a:rPr>
              <a:t>European Union</a:t>
            </a:r>
            <a:r>
              <a:rPr lang="en-GB" sz="1200" b="0" i="0" kern="1200" dirty="0" smtClean="0">
                <a:solidFill>
                  <a:schemeClr val="tx1"/>
                </a:solidFill>
                <a:effectLst/>
                <a:latin typeface="+mn-lt"/>
                <a:ea typeface="+mn-ea"/>
                <a:cs typeface="+mn-cs"/>
              </a:rPr>
              <a:t> </a:t>
            </a:r>
            <a:r>
              <a:rPr lang="en-GB" sz="1200" b="0" i="0" u="none" strike="noStrike" kern="1200" dirty="0" smtClean="0">
                <a:solidFill>
                  <a:schemeClr val="tx1"/>
                </a:solidFill>
                <a:effectLst/>
                <a:latin typeface="+mn-lt"/>
                <a:ea typeface="+mn-ea"/>
                <a:cs typeface="+mn-cs"/>
                <a:hlinkClick r:id="rId31" tooltip="Waste Electrical and Electronic Equipment Directive"/>
              </a:rPr>
              <a:t>Waste Electrical and Electronic Equipment Directive</a:t>
            </a:r>
            <a:r>
              <a:rPr lang="en-GB" sz="1200" b="0" i="0" kern="1200" dirty="0" smtClean="0">
                <a:solidFill>
                  <a:schemeClr val="tx1"/>
                </a:solidFill>
                <a:effectLst/>
                <a:latin typeface="+mn-lt"/>
                <a:ea typeface="+mn-ea"/>
                <a:cs typeface="+mn-cs"/>
              </a:rPr>
              <a:t> (WEEE) and </a:t>
            </a:r>
            <a:r>
              <a:rPr lang="en-GB" sz="1200" b="0" i="0" u="none" strike="noStrike" kern="1200" dirty="0" smtClean="0">
                <a:solidFill>
                  <a:schemeClr val="tx1"/>
                </a:solidFill>
                <a:effectLst/>
                <a:latin typeface="+mn-lt"/>
                <a:ea typeface="+mn-ea"/>
                <a:cs typeface="+mn-cs"/>
                <a:hlinkClick r:id="rId32"/>
              </a:rPr>
              <a:t>Restriction of Hazardous Substances Directive</a:t>
            </a:r>
            <a:r>
              <a:rPr lang="en-GB" sz="1200" b="0" i="0" kern="1200" dirty="0" smtClean="0">
                <a:solidFill>
                  <a:schemeClr val="tx1"/>
                </a:solidFill>
                <a:effectLst/>
                <a:latin typeface="+mn-lt"/>
                <a:ea typeface="+mn-ea"/>
                <a:cs typeface="+mn-cs"/>
              </a:rPr>
              <a:t> (RoHS) came into effect, restricting the inclusion of lead in most consumer electronics sold in the EU, and having a broad effect on consumer electronics sold worldwide. In the US, manufacturers may receive tax benefits by reducing the use of lead-based solder. Lead-free solders in commercial use may contain tin, copper, silver, </a:t>
            </a:r>
            <a:r>
              <a:rPr lang="en-GB" sz="1200" b="0" i="0" u="none" strike="noStrike" kern="1200" dirty="0" smtClean="0">
                <a:solidFill>
                  <a:schemeClr val="tx1"/>
                </a:solidFill>
                <a:effectLst/>
                <a:latin typeface="+mn-lt"/>
                <a:ea typeface="+mn-ea"/>
                <a:cs typeface="+mn-cs"/>
                <a:hlinkClick r:id="rId33" tooltip="Bismuth"/>
              </a:rPr>
              <a:t>bismuth</a:t>
            </a:r>
            <a:r>
              <a:rPr lang="en-GB" sz="1200" b="0" i="0" kern="1200" dirty="0" smtClean="0">
                <a:solidFill>
                  <a:schemeClr val="tx1"/>
                </a:solidFill>
                <a:effectLst/>
                <a:latin typeface="+mn-lt"/>
                <a:ea typeface="+mn-ea"/>
                <a:cs typeface="+mn-cs"/>
              </a:rPr>
              <a:t>, </a:t>
            </a:r>
            <a:r>
              <a:rPr lang="en-GB" sz="1200" b="0" i="0" u="none" strike="noStrike" kern="1200" dirty="0" smtClean="0">
                <a:solidFill>
                  <a:schemeClr val="tx1"/>
                </a:solidFill>
                <a:effectLst/>
                <a:latin typeface="+mn-lt"/>
                <a:ea typeface="+mn-ea"/>
                <a:cs typeface="+mn-cs"/>
                <a:hlinkClick r:id="rId34" tooltip="Indium"/>
              </a:rPr>
              <a:t>indium</a:t>
            </a:r>
            <a:r>
              <a:rPr lang="en-GB" sz="1200" b="0" i="0" kern="1200" dirty="0" smtClean="0">
                <a:solidFill>
                  <a:schemeClr val="tx1"/>
                </a:solidFill>
                <a:effectLst/>
                <a:latin typeface="+mn-lt"/>
                <a:ea typeface="+mn-ea"/>
                <a:cs typeface="+mn-cs"/>
              </a:rPr>
              <a:t>, </a:t>
            </a:r>
            <a:r>
              <a:rPr lang="en-GB" sz="1200" b="0" i="0" u="none" strike="noStrike" kern="1200" dirty="0" smtClean="0">
                <a:solidFill>
                  <a:schemeClr val="tx1"/>
                </a:solidFill>
                <a:effectLst/>
                <a:latin typeface="+mn-lt"/>
                <a:ea typeface="+mn-ea"/>
                <a:cs typeface="+mn-cs"/>
                <a:hlinkClick r:id="rId35" tooltip="Zinc"/>
              </a:rPr>
              <a:t>zinc</a:t>
            </a:r>
            <a:r>
              <a:rPr lang="en-GB" sz="1200" b="0" i="0" kern="1200" dirty="0" smtClean="0">
                <a:solidFill>
                  <a:schemeClr val="tx1"/>
                </a:solidFill>
                <a:effectLst/>
                <a:latin typeface="+mn-lt"/>
                <a:ea typeface="+mn-ea"/>
                <a:cs typeface="+mn-cs"/>
              </a:rPr>
              <a:t>, antimony, and traces of other metals. Most lead-free replacements for conventional 60/40 and 63/37 Sn-</a:t>
            </a:r>
            <a:r>
              <a:rPr lang="en-GB" sz="1200" b="0" i="0" kern="1200" dirty="0" err="1" smtClean="0">
                <a:solidFill>
                  <a:schemeClr val="tx1"/>
                </a:solidFill>
                <a:effectLst/>
                <a:latin typeface="+mn-lt"/>
                <a:ea typeface="+mn-ea"/>
                <a:cs typeface="+mn-cs"/>
              </a:rPr>
              <a:t>Pb</a:t>
            </a:r>
            <a:r>
              <a:rPr lang="en-GB" sz="1200" b="0" i="0" kern="1200" dirty="0" smtClean="0">
                <a:solidFill>
                  <a:schemeClr val="tx1"/>
                </a:solidFill>
                <a:effectLst/>
                <a:latin typeface="+mn-lt"/>
                <a:ea typeface="+mn-ea"/>
                <a:cs typeface="+mn-cs"/>
              </a:rPr>
              <a:t> solder have melting points from 50 to 200 °C higher,</a:t>
            </a:r>
            <a:r>
              <a:rPr lang="en-GB" sz="1200" b="0" i="0" u="none" strike="noStrike" kern="1200" baseline="30000" dirty="0" smtClean="0">
                <a:solidFill>
                  <a:schemeClr val="tx1"/>
                </a:solidFill>
                <a:effectLst/>
                <a:latin typeface="+mn-lt"/>
                <a:ea typeface="+mn-ea"/>
                <a:cs typeface="+mn-cs"/>
                <a:hlinkClick r:id="rId36"/>
              </a:rPr>
              <a:t>[6]</a:t>
            </a:r>
            <a:r>
              <a:rPr lang="en-GB" sz="1200" b="0" i="0" kern="1200" dirty="0" smtClean="0">
                <a:solidFill>
                  <a:schemeClr val="tx1"/>
                </a:solidFill>
                <a:effectLst/>
                <a:latin typeface="+mn-lt"/>
                <a:ea typeface="+mn-ea"/>
                <a:cs typeface="+mn-cs"/>
              </a:rPr>
              <a:t> though there are also solders with much lower melting points.</a:t>
            </a:r>
          </a:p>
          <a:p>
            <a:r>
              <a:rPr lang="en-GB" sz="1200" b="0" i="0" kern="1200" dirty="0" smtClean="0">
                <a:solidFill>
                  <a:schemeClr val="tx1"/>
                </a:solidFill>
                <a:effectLst/>
                <a:latin typeface="+mn-lt"/>
                <a:ea typeface="+mn-ea"/>
                <a:cs typeface="+mn-cs"/>
              </a:rPr>
              <a:t>It may be desirable to use minor modification of the solder pots (e.g., </a:t>
            </a:r>
            <a:r>
              <a:rPr lang="en-GB" sz="1200" b="0" i="0" u="none" strike="noStrike" kern="1200" dirty="0" smtClean="0">
                <a:solidFill>
                  <a:schemeClr val="tx1"/>
                </a:solidFill>
                <a:effectLst/>
                <a:latin typeface="+mn-lt"/>
                <a:ea typeface="+mn-ea"/>
                <a:cs typeface="+mn-cs"/>
                <a:hlinkClick r:id="rId37" tooltip="Titanium"/>
              </a:rPr>
              <a:t>titanium</a:t>
            </a:r>
            <a:r>
              <a:rPr lang="en-GB" sz="1200" b="0" i="0" kern="1200" dirty="0" smtClean="0">
                <a:solidFill>
                  <a:schemeClr val="tx1"/>
                </a:solidFill>
                <a:effectLst/>
                <a:latin typeface="+mn-lt"/>
                <a:ea typeface="+mn-ea"/>
                <a:cs typeface="+mn-cs"/>
              </a:rPr>
              <a:t> liners or impellers) used in wave-soldering, to reduce maintenance cost due to increased tin-scavenging of high-tin solder.</a:t>
            </a:r>
          </a:p>
          <a:p>
            <a:r>
              <a:rPr lang="en-GB" sz="1200" b="0" i="0" kern="1200" dirty="0" smtClean="0">
                <a:solidFill>
                  <a:schemeClr val="tx1"/>
                </a:solidFill>
                <a:effectLst/>
                <a:latin typeface="+mn-lt"/>
                <a:ea typeface="+mn-ea"/>
                <a:cs typeface="+mn-cs"/>
              </a:rPr>
              <a:t>Lead-free solder may be less desirable for critical applications, such as </a:t>
            </a:r>
            <a:r>
              <a:rPr lang="en-GB" sz="1200" b="0" i="0" u="none" strike="noStrike" kern="1200" dirty="0" smtClean="0">
                <a:solidFill>
                  <a:schemeClr val="tx1"/>
                </a:solidFill>
                <a:effectLst/>
                <a:latin typeface="+mn-lt"/>
                <a:ea typeface="+mn-ea"/>
                <a:cs typeface="+mn-cs"/>
                <a:hlinkClick r:id="rId38" tooltip="Aerospace"/>
              </a:rPr>
              <a:t>aerospace</a:t>
            </a:r>
            <a:r>
              <a:rPr lang="en-GB" sz="1200" b="0" i="0" kern="1200" dirty="0" smtClean="0">
                <a:solidFill>
                  <a:schemeClr val="tx1"/>
                </a:solidFill>
                <a:effectLst/>
                <a:latin typeface="+mn-lt"/>
                <a:ea typeface="+mn-ea"/>
                <a:cs typeface="+mn-cs"/>
              </a:rPr>
              <a:t> and medical projects, because its properties are less thoroughly known.</a:t>
            </a:r>
          </a:p>
          <a:p>
            <a:r>
              <a:rPr lang="en-GB" sz="1200" b="0" i="0" u="none" strike="noStrike" kern="1200" dirty="0" smtClean="0">
                <a:solidFill>
                  <a:schemeClr val="tx1"/>
                </a:solidFill>
                <a:effectLst/>
                <a:latin typeface="+mn-lt"/>
                <a:ea typeface="+mn-ea"/>
                <a:cs typeface="+mn-cs"/>
                <a:hlinkClick r:id="rId3" tooltip="Tin-silver-copper"/>
              </a:rPr>
              <a:t>Tin-silver-copper</a:t>
            </a:r>
            <a:r>
              <a:rPr lang="en-GB" sz="1200" b="0" i="0" kern="1200" dirty="0" smtClean="0">
                <a:solidFill>
                  <a:schemeClr val="tx1"/>
                </a:solidFill>
                <a:effectLst/>
                <a:latin typeface="+mn-lt"/>
                <a:ea typeface="+mn-ea"/>
                <a:cs typeface="+mn-cs"/>
              </a:rPr>
              <a:t> (Sn-Ag-Cu, or "SAC") solders are used by two-thirds of Japanese manufacturers for reflow and </a:t>
            </a:r>
            <a:r>
              <a:rPr lang="en-GB" sz="1200" b="0" i="0" u="none" strike="noStrike" kern="1200" dirty="0" smtClean="0">
                <a:solidFill>
                  <a:schemeClr val="tx1"/>
                </a:solidFill>
                <a:effectLst/>
                <a:latin typeface="+mn-lt"/>
                <a:ea typeface="+mn-ea"/>
                <a:cs typeface="+mn-cs"/>
                <a:hlinkClick r:id="rId39" tooltip="Wave soldering"/>
              </a:rPr>
              <a:t>wave soldering</a:t>
            </a:r>
            <a:r>
              <a:rPr lang="en-GB" sz="1200" b="0" i="0" kern="1200" dirty="0" smtClean="0">
                <a:solidFill>
                  <a:schemeClr val="tx1"/>
                </a:solidFill>
                <a:effectLst/>
                <a:latin typeface="+mn-lt"/>
                <a:ea typeface="+mn-ea"/>
                <a:cs typeface="+mn-cs"/>
              </a:rPr>
              <a:t>, and by about 75% of companies for hand soldering. The widespread use of this popular lead-free solder alloy family is based on the reduced melting point of the Sn-Ag-Cu ternary eutectic </a:t>
            </a:r>
            <a:r>
              <a:rPr lang="en-GB" sz="1200" b="0" i="0" kern="1200" dirty="0" err="1" smtClean="0">
                <a:solidFill>
                  <a:schemeClr val="tx1"/>
                </a:solidFill>
                <a:effectLst/>
                <a:latin typeface="+mn-lt"/>
                <a:ea typeface="+mn-ea"/>
                <a:cs typeface="+mn-cs"/>
              </a:rPr>
              <a:t>behavior</a:t>
            </a:r>
            <a:r>
              <a:rPr lang="en-GB" sz="1200" b="0" i="0" kern="1200" dirty="0" smtClean="0">
                <a:solidFill>
                  <a:schemeClr val="tx1"/>
                </a:solidFill>
                <a:effectLst/>
                <a:latin typeface="+mn-lt"/>
                <a:ea typeface="+mn-ea"/>
                <a:cs typeface="+mn-cs"/>
              </a:rPr>
              <a:t> (217 °C), which is below the 22/78 Sn-Ag (wt.%) eutectic of 221 °C and the 59/41 Sn-Cu eutectic of 227 °C.</a:t>
            </a:r>
            <a:r>
              <a:rPr lang="en-GB" sz="1200" b="0" i="0" u="none" strike="noStrike" kern="1200" baseline="30000" dirty="0" smtClean="0">
                <a:solidFill>
                  <a:schemeClr val="tx1"/>
                </a:solidFill>
                <a:effectLst/>
                <a:latin typeface="+mn-lt"/>
                <a:ea typeface="+mn-ea"/>
                <a:cs typeface="+mn-cs"/>
                <a:hlinkClick r:id="rId40"/>
              </a:rPr>
              <a:t>[7]</a:t>
            </a:r>
            <a:r>
              <a:rPr lang="en-GB" sz="1200" b="0" i="0" kern="1200" dirty="0" smtClean="0">
                <a:solidFill>
                  <a:schemeClr val="tx1"/>
                </a:solidFill>
                <a:effectLst/>
                <a:latin typeface="+mn-lt"/>
                <a:ea typeface="+mn-ea"/>
                <a:cs typeface="+mn-cs"/>
              </a:rPr>
              <a:t> The ternary eutectic </a:t>
            </a:r>
            <a:r>
              <a:rPr lang="en-GB" sz="1200" b="0" i="0" kern="1200" dirty="0" err="1" smtClean="0">
                <a:solidFill>
                  <a:schemeClr val="tx1"/>
                </a:solidFill>
                <a:effectLst/>
                <a:latin typeface="+mn-lt"/>
                <a:ea typeface="+mn-ea"/>
                <a:cs typeface="+mn-cs"/>
              </a:rPr>
              <a:t>behavior</a:t>
            </a:r>
            <a:r>
              <a:rPr lang="en-GB" sz="1200" b="0" i="0" kern="1200" dirty="0" smtClean="0">
                <a:solidFill>
                  <a:schemeClr val="tx1"/>
                </a:solidFill>
                <a:effectLst/>
                <a:latin typeface="+mn-lt"/>
                <a:ea typeface="+mn-ea"/>
                <a:cs typeface="+mn-cs"/>
              </a:rPr>
              <a:t> of Sn-Ag-Cu and its application for electronics assembly was discovered (and patented) by a team of researchers from </a:t>
            </a:r>
            <a:r>
              <a:rPr lang="en-GB" sz="1200" b="0" i="0" u="none" strike="noStrike" kern="1200" dirty="0" smtClean="0">
                <a:solidFill>
                  <a:schemeClr val="tx1"/>
                </a:solidFill>
                <a:effectLst/>
                <a:latin typeface="+mn-lt"/>
                <a:ea typeface="+mn-ea"/>
                <a:cs typeface="+mn-cs"/>
                <a:hlinkClick r:id="rId41" tooltip="Ames Laboratory"/>
              </a:rPr>
              <a:t>Ames Laboratory</a:t>
            </a:r>
            <a:r>
              <a:rPr lang="en-GB" sz="1200" b="0" i="0" kern="1200" dirty="0" smtClean="0">
                <a:solidFill>
                  <a:schemeClr val="tx1"/>
                </a:solidFill>
                <a:effectLst/>
                <a:latin typeface="+mn-lt"/>
                <a:ea typeface="+mn-ea"/>
                <a:cs typeface="+mn-cs"/>
              </a:rPr>
              <a:t>, </a:t>
            </a:r>
            <a:r>
              <a:rPr lang="en-GB" sz="1200" b="0" i="0" u="none" strike="noStrike" kern="1200" dirty="0" smtClean="0">
                <a:solidFill>
                  <a:schemeClr val="tx1"/>
                </a:solidFill>
                <a:effectLst/>
                <a:latin typeface="+mn-lt"/>
                <a:ea typeface="+mn-ea"/>
                <a:cs typeface="+mn-cs"/>
                <a:hlinkClick r:id="rId42" tooltip="Iowa State University"/>
              </a:rPr>
              <a:t>Iowa State University</a:t>
            </a:r>
            <a:r>
              <a:rPr lang="en-GB" sz="1200" b="0" i="0" kern="1200" dirty="0" smtClean="0">
                <a:solidFill>
                  <a:schemeClr val="tx1"/>
                </a:solidFill>
                <a:effectLst/>
                <a:latin typeface="+mn-lt"/>
                <a:ea typeface="+mn-ea"/>
                <a:cs typeface="+mn-cs"/>
              </a:rPr>
              <a:t>, and from </a:t>
            </a:r>
            <a:r>
              <a:rPr lang="en-GB" sz="1200" b="0" i="0" u="none" strike="noStrike" kern="1200" dirty="0" smtClean="0">
                <a:solidFill>
                  <a:schemeClr val="tx1"/>
                </a:solidFill>
                <a:effectLst/>
                <a:latin typeface="+mn-lt"/>
                <a:ea typeface="+mn-ea"/>
                <a:cs typeface="+mn-cs"/>
                <a:hlinkClick r:id="rId43" tooltip="Sandia National Laboratories"/>
              </a:rPr>
              <a:t>Sandia National Laboratories</a:t>
            </a:r>
            <a:r>
              <a:rPr lang="en-GB" sz="1200" b="0" i="0" kern="1200" dirty="0" smtClean="0">
                <a:solidFill>
                  <a:schemeClr val="tx1"/>
                </a:solidFill>
                <a:effectLst/>
                <a:latin typeface="+mn-lt"/>
                <a:ea typeface="+mn-ea"/>
                <a:cs typeface="+mn-cs"/>
              </a:rPr>
              <a:t>-Albuquerque.</a:t>
            </a:r>
          </a:p>
          <a:p>
            <a:r>
              <a:rPr lang="en-GB" sz="1200" b="0" i="0" kern="1200" dirty="0" smtClean="0">
                <a:solidFill>
                  <a:schemeClr val="tx1"/>
                </a:solidFill>
                <a:effectLst/>
                <a:latin typeface="+mn-lt"/>
                <a:ea typeface="+mn-ea"/>
                <a:cs typeface="+mn-cs"/>
              </a:rPr>
              <a:t>Much recent research has focused on selection of 4th element additions to Sn-Ag-Cu to provide compatibility for the reduced cooling rate of solder sphere reflow for assembly of </a:t>
            </a:r>
            <a:r>
              <a:rPr lang="en-GB" sz="1200" b="0" i="0" u="none" strike="noStrike" kern="1200" dirty="0" smtClean="0">
                <a:solidFill>
                  <a:schemeClr val="tx1"/>
                </a:solidFill>
                <a:effectLst/>
                <a:latin typeface="+mn-lt"/>
                <a:ea typeface="+mn-ea"/>
                <a:cs typeface="+mn-cs"/>
                <a:hlinkClick r:id="rId44" tooltip="Ball grid array"/>
              </a:rPr>
              <a:t>ball grid arrays</a:t>
            </a:r>
            <a:r>
              <a:rPr lang="en-GB" sz="1200" b="0" i="0" kern="1200" dirty="0" smtClean="0">
                <a:solidFill>
                  <a:schemeClr val="tx1"/>
                </a:solidFill>
                <a:effectLst/>
                <a:latin typeface="+mn-lt"/>
                <a:ea typeface="+mn-ea"/>
                <a:cs typeface="+mn-cs"/>
              </a:rPr>
              <a:t>, e.g., 18/64/14/4 tin-silver-copper-zinc (Sn-Ag-Cu-Zn) (melting range 217–220 °C) and 18/64/16/2 tin-silver-copper-</a:t>
            </a:r>
            <a:r>
              <a:rPr lang="en-GB" sz="1200" b="0" i="0" u="none" strike="noStrike" kern="1200" dirty="0" smtClean="0">
                <a:solidFill>
                  <a:schemeClr val="tx1"/>
                </a:solidFill>
                <a:effectLst/>
                <a:latin typeface="+mn-lt"/>
                <a:ea typeface="+mn-ea"/>
                <a:cs typeface="+mn-cs"/>
                <a:hlinkClick r:id="rId45" tooltip="Manganese"/>
              </a:rPr>
              <a:t>manganese</a:t>
            </a:r>
            <a:r>
              <a:rPr lang="en-GB" sz="1200" b="0" i="0" kern="1200" dirty="0" smtClean="0">
                <a:solidFill>
                  <a:schemeClr val="tx1"/>
                </a:solidFill>
                <a:effectLst/>
                <a:latin typeface="+mn-lt"/>
                <a:ea typeface="+mn-ea"/>
                <a:cs typeface="+mn-cs"/>
              </a:rPr>
              <a:t> (Sn-Ag-Cu-</a:t>
            </a:r>
            <a:r>
              <a:rPr lang="en-GB" sz="1200" b="0" i="0" kern="1200" dirty="0" err="1" smtClean="0">
                <a:solidFill>
                  <a:schemeClr val="tx1"/>
                </a:solidFill>
                <a:effectLst/>
                <a:latin typeface="+mn-lt"/>
                <a:ea typeface="+mn-ea"/>
                <a:cs typeface="+mn-cs"/>
              </a:rPr>
              <a:t>Mn</a:t>
            </a:r>
            <a:r>
              <a:rPr lang="en-GB" sz="1200" b="0" i="0" kern="1200" dirty="0" smtClean="0">
                <a:solidFill>
                  <a:schemeClr val="tx1"/>
                </a:solidFill>
                <a:effectLst/>
                <a:latin typeface="+mn-lt"/>
                <a:ea typeface="+mn-ea"/>
                <a:cs typeface="+mn-cs"/>
              </a:rPr>
              <a:t>) (melting range of 211–215 °C).</a:t>
            </a:r>
          </a:p>
          <a:p>
            <a:r>
              <a:rPr lang="en-GB" sz="1200" b="0" i="0" kern="1200" dirty="0" smtClean="0">
                <a:solidFill>
                  <a:schemeClr val="tx1"/>
                </a:solidFill>
                <a:effectLst/>
                <a:latin typeface="+mn-lt"/>
                <a:ea typeface="+mn-ea"/>
                <a:cs typeface="+mn-cs"/>
              </a:rPr>
              <a:t>Tin-based solders readily dissolve gold, forming brittle </a:t>
            </a:r>
            <a:r>
              <a:rPr lang="en-GB" sz="1200" b="0" i="0" kern="1200" dirty="0" err="1" smtClean="0">
                <a:solidFill>
                  <a:schemeClr val="tx1"/>
                </a:solidFill>
                <a:effectLst/>
                <a:latin typeface="+mn-lt"/>
                <a:ea typeface="+mn-ea"/>
                <a:cs typeface="+mn-cs"/>
              </a:rPr>
              <a:t>intermetallics</a:t>
            </a:r>
            <a:r>
              <a:rPr lang="en-GB" sz="1200" b="0" i="0" kern="1200" dirty="0" smtClean="0">
                <a:solidFill>
                  <a:schemeClr val="tx1"/>
                </a:solidFill>
                <a:effectLst/>
                <a:latin typeface="+mn-lt"/>
                <a:ea typeface="+mn-ea"/>
                <a:cs typeface="+mn-cs"/>
              </a:rPr>
              <a:t>; for Sn-</a:t>
            </a:r>
            <a:r>
              <a:rPr lang="en-GB" sz="1200" b="0" i="0" kern="1200" dirty="0" err="1" smtClean="0">
                <a:solidFill>
                  <a:schemeClr val="tx1"/>
                </a:solidFill>
                <a:effectLst/>
                <a:latin typeface="+mn-lt"/>
                <a:ea typeface="+mn-ea"/>
                <a:cs typeface="+mn-cs"/>
              </a:rPr>
              <a:t>Pb</a:t>
            </a:r>
            <a:r>
              <a:rPr lang="en-GB" sz="1200" b="0" i="0" kern="1200" dirty="0" smtClean="0">
                <a:solidFill>
                  <a:schemeClr val="tx1"/>
                </a:solidFill>
                <a:effectLst/>
                <a:latin typeface="+mn-lt"/>
                <a:ea typeface="+mn-ea"/>
                <a:cs typeface="+mn-cs"/>
              </a:rPr>
              <a:t> alloys the critical concentration of gold to </a:t>
            </a:r>
            <a:r>
              <a:rPr lang="en-GB" sz="1200" b="0" i="0" kern="1200" dirty="0" err="1" smtClean="0">
                <a:solidFill>
                  <a:schemeClr val="tx1"/>
                </a:solidFill>
                <a:effectLst/>
                <a:latin typeface="+mn-lt"/>
                <a:ea typeface="+mn-ea"/>
                <a:cs typeface="+mn-cs"/>
              </a:rPr>
              <a:t>embrittle</a:t>
            </a:r>
            <a:r>
              <a:rPr lang="en-GB" sz="1200" b="0" i="0" kern="1200" dirty="0" smtClean="0">
                <a:solidFill>
                  <a:schemeClr val="tx1"/>
                </a:solidFill>
                <a:effectLst/>
                <a:latin typeface="+mn-lt"/>
                <a:ea typeface="+mn-ea"/>
                <a:cs typeface="+mn-cs"/>
              </a:rPr>
              <a:t> the joint is about 4%. Indium-rich solders (usually indium-lead) are more suitable for soldering thicker gold layer as the dissolution rate of gold in indium is much slower. Tin-rich solders also readily dissolve silver; for soldering silver metallization or surfaces, alloys with addition of silvers are suitable; tin-free alloys are also a choice, though their wettability is poorer. If the soldering time is long enough to form the </a:t>
            </a:r>
            <a:r>
              <a:rPr lang="en-GB" sz="1200" b="0" i="0" kern="1200" dirty="0" err="1" smtClean="0">
                <a:solidFill>
                  <a:schemeClr val="tx1"/>
                </a:solidFill>
                <a:effectLst/>
                <a:latin typeface="+mn-lt"/>
                <a:ea typeface="+mn-ea"/>
                <a:cs typeface="+mn-cs"/>
              </a:rPr>
              <a:t>intermetallics</a:t>
            </a:r>
            <a:r>
              <a:rPr lang="en-GB" sz="1200" b="0" i="0" kern="1200" dirty="0" smtClean="0">
                <a:solidFill>
                  <a:schemeClr val="tx1"/>
                </a:solidFill>
                <a:effectLst/>
                <a:latin typeface="+mn-lt"/>
                <a:ea typeface="+mn-ea"/>
                <a:cs typeface="+mn-cs"/>
              </a:rPr>
              <a:t>, the tin surface of a joint soldered to gold is very dull.</a:t>
            </a:r>
            <a:r>
              <a:rPr lang="en-GB" sz="1200" b="0" i="0" u="none" strike="noStrike" kern="1200" baseline="30000" dirty="0" smtClean="0">
                <a:solidFill>
                  <a:schemeClr val="tx1"/>
                </a:solidFill>
                <a:effectLst/>
                <a:latin typeface="+mn-lt"/>
                <a:ea typeface="+mn-ea"/>
                <a:cs typeface="+mn-cs"/>
                <a:hlinkClick r:id="rId46"/>
              </a:rPr>
              <a:t>[8]</a:t>
            </a:r>
            <a:endParaRPr lang="en-GB" sz="1200" b="0" i="0" kern="1200" dirty="0" smtClean="0">
              <a:solidFill>
                <a:schemeClr val="tx1"/>
              </a:solidFill>
              <a:effectLst/>
              <a:latin typeface="+mn-lt"/>
              <a:ea typeface="+mn-ea"/>
              <a:cs typeface="+mn-cs"/>
            </a:endParaRPr>
          </a:p>
          <a:p>
            <a:endParaRPr lang="en-GB" sz="1200" b="0" i="0" kern="1200" dirty="0" smtClean="0">
              <a:solidFill>
                <a:schemeClr val="tx1"/>
              </a:solidFill>
              <a:effectLst/>
              <a:latin typeface="+mn-lt"/>
              <a:ea typeface="+mn-ea"/>
              <a:cs typeface="+mn-cs"/>
            </a:endParaRPr>
          </a:p>
          <a:p>
            <a:endParaRPr lang="en-GB" dirty="0"/>
          </a:p>
        </p:txBody>
      </p:sp>
      <p:sp>
        <p:nvSpPr>
          <p:cNvPr id="4" name="Slide Number Placeholder 3"/>
          <p:cNvSpPr>
            <a:spLocks noGrp="1"/>
          </p:cNvSpPr>
          <p:nvPr>
            <p:ph type="sldNum" sz="quarter" idx="10"/>
          </p:nvPr>
        </p:nvSpPr>
        <p:spPr/>
        <p:txBody>
          <a:bodyPr/>
          <a:lstStyle/>
          <a:p>
            <a:fld id="{2119D60F-B276-4077-96EB-722715557476}" type="slidenum">
              <a:rPr lang="en-GB" smtClean="0"/>
              <a:t>13</a:t>
            </a:fld>
            <a:endParaRPr lang="en-GB"/>
          </a:p>
        </p:txBody>
      </p:sp>
    </p:spTree>
    <p:extLst>
      <p:ext uri="{BB962C8B-B14F-4D97-AF65-F5344CB8AC3E}">
        <p14:creationId xmlns:p14="http://schemas.microsoft.com/office/powerpoint/2010/main" val="30235851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2119D60F-B276-4077-96EB-722715557476}" type="slidenum">
              <a:rPr lang="en-GB" smtClean="0"/>
              <a:t>15</a:t>
            </a:fld>
            <a:endParaRPr lang="en-GB"/>
          </a:p>
        </p:txBody>
      </p:sp>
    </p:spTree>
    <p:extLst>
      <p:ext uri="{BB962C8B-B14F-4D97-AF65-F5344CB8AC3E}">
        <p14:creationId xmlns:p14="http://schemas.microsoft.com/office/powerpoint/2010/main" val="94419370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u="sng" dirty="0"/>
              <a:t>Key idea: </a:t>
            </a:r>
            <a:r>
              <a:rPr lang="en-GB" dirty="0"/>
              <a:t>one can identify different particles species in the radiation environment, based on: </a:t>
            </a:r>
          </a:p>
          <a:p>
            <a:pPr marL="473934" indent="-473934">
              <a:buAutoNum type="arabicParenBoth"/>
            </a:pPr>
            <a:r>
              <a:rPr lang="en-GB" dirty="0"/>
              <a:t>the signature, for every particle, of its interaction with the detector material  	</a:t>
            </a:r>
          </a:p>
          <a:p>
            <a:pPr marL="473934" indent="-473934">
              <a:buAutoNum type="arabicParenBoth"/>
            </a:pPr>
            <a:r>
              <a:rPr lang="en-GB" dirty="0"/>
              <a:t>the transient currents generated in the pixels </a:t>
            </a:r>
          </a:p>
          <a:p>
            <a:pPr marL="473934" indent="-473934">
              <a:buAutoNum type="arabicParenBoth"/>
            </a:pPr>
            <a:endParaRPr lang="en-GB" dirty="0"/>
          </a:p>
          <a:p>
            <a:r>
              <a:rPr lang="en-GB" u="sng" dirty="0" smtClean="0">
                <a:latin typeface="Symbol" panose="05050102010706020507" pitchFamily="18" charset="2"/>
              </a:rPr>
              <a:t>alpha</a:t>
            </a:r>
            <a:r>
              <a:rPr lang="en-GB" u="sng" dirty="0" smtClean="0"/>
              <a:t> Particle (</a:t>
            </a:r>
            <a:r>
              <a:rPr lang="en-GB" u="sng" baseline="30000" dirty="0" smtClean="0"/>
              <a:t>241</a:t>
            </a:r>
            <a:r>
              <a:rPr lang="en-GB" u="sng" dirty="0" smtClean="0"/>
              <a:t>Am)</a:t>
            </a:r>
          </a:p>
          <a:p>
            <a:r>
              <a:rPr lang="en-GB" dirty="0" smtClean="0"/>
              <a:t>Large “round” shape due to large energy deposited which leads to large transient currents in pixels neighbouring the initial impact point</a:t>
            </a:r>
          </a:p>
          <a:p>
            <a:endParaRPr lang="en-GB" dirty="0" smtClean="0"/>
          </a:p>
          <a:p>
            <a:r>
              <a:rPr lang="en-GB" u="sng" dirty="0" smtClean="0">
                <a:latin typeface="Symbol" panose="05050102010706020507" pitchFamily="18" charset="2"/>
              </a:rPr>
              <a:t>beta</a:t>
            </a:r>
            <a:r>
              <a:rPr lang="en-GB" u="sng" dirty="0" smtClean="0"/>
              <a:t> Particle (</a:t>
            </a:r>
            <a:r>
              <a:rPr lang="en-GB" u="sng" baseline="30000" dirty="0" smtClean="0"/>
              <a:t>90</a:t>
            </a:r>
            <a:r>
              <a:rPr lang="en-GB" u="sng" dirty="0" smtClean="0"/>
              <a:t>Sr source)</a:t>
            </a:r>
          </a:p>
          <a:p>
            <a:r>
              <a:rPr lang="en-GB" dirty="0" smtClean="0"/>
              <a:t>Large deviations in the path because the electron mass is equal to that of orbital electrons in the material with which it is interacting</a:t>
            </a:r>
          </a:p>
          <a:p>
            <a:endParaRPr lang="en-GB" dirty="0" smtClean="0"/>
          </a:p>
          <a:p>
            <a:r>
              <a:rPr lang="en-GB" u="sng" dirty="0" smtClean="0">
                <a:latin typeface="Symbol" panose="05050102010706020507" pitchFamily="18" charset="2"/>
              </a:rPr>
              <a:t>m</a:t>
            </a:r>
            <a:r>
              <a:rPr lang="en-GB" u="sng" dirty="0" smtClean="0"/>
              <a:t> muon</a:t>
            </a:r>
          </a:p>
          <a:p>
            <a:r>
              <a:rPr lang="en-GB" dirty="0" smtClean="0"/>
              <a:t>High kinetic energy, straight path</a:t>
            </a:r>
          </a:p>
          <a:p>
            <a:endParaRPr lang="en-GB" dirty="0" smtClean="0"/>
          </a:p>
          <a:p>
            <a:endParaRPr lang="en-GB" dirty="0"/>
          </a:p>
        </p:txBody>
      </p:sp>
      <p:sp>
        <p:nvSpPr>
          <p:cNvPr id="4" name="Slide Number Placeholder 3"/>
          <p:cNvSpPr>
            <a:spLocks noGrp="1"/>
          </p:cNvSpPr>
          <p:nvPr>
            <p:ph type="sldNum" sz="quarter" idx="10"/>
          </p:nvPr>
        </p:nvSpPr>
        <p:spPr/>
        <p:txBody>
          <a:bodyPr/>
          <a:lstStyle/>
          <a:p>
            <a:fld id="{2119D60F-B276-4077-96EB-722715557476}" type="slidenum">
              <a:rPr lang="en-GB" smtClean="0"/>
              <a:t>16</a:t>
            </a:fld>
            <a:endParaRPr lang="en-GB"/>
          </a:p>
        </p:txBody>
      </p:sp>
    </p:spTree>
    <p:extLst>
      <p:ext uri="{BB962C8B-B14F-4D97-AF65-F5344CB8AC3E}">
        <p14:creationId xmlns:p14="http://schemas.microsoft.com/office/powerpoint/2010/main" val="161053015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2119D60F-B276-4077-96EB-722715557476}" type="slidenum">
              <a:rPr lang="en-GB" smtClean="0"/>
              <a:t>17</a:t>
            </a:fld>
            <a:endParaRPr lang="en-GB"/>
          </a:p>
        </p:txBody>
      </p:sp>
    </p:spTree>
    <p:extLst>
      <p:ext uri="{BB962C8B-B14F-4D97-AF65-F5344CB8AC3E}">
        <p14:creationId xmlns:p14="http://schemas.microsoft.com/office/powerpoint/2010/main" val="200719788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indent="-342900">
              <a:buFont typeface="Arial" panose="020B0604020202020204" pitchFamily="34" charset="0"/>
              <a:buChar char="•"/>
            </a:pPr>
            <a:r>
              <a:rPr lang="en-GB" sz="1200" dirty="0" err="1" smtClean="0"/>
              <a:t>Por</a:t>
            </a:r>
            <a:r>
              <a:rPr lang="en-GB" sz="1200" dirty="0" smtClean="0"/>
              <a:t> </a:t>
            </a:r>
            <a:r>
              <a:rPr lang="en-GB" sz="1200" dirty="0" err="1" smtClean="0"/>
              <a:t>razones</a:t>
            </a:r>
            <a:r>
              <a:rPr lang="en-GB" sz="1200" baseline="0" dirty="0" smtClean="0"/>
              <a:t> de </a:t>
            </a:r>
            <a:r>
              <a:rPr lang="en-GB" sz="1200" baseline="0" dirty="0" err="1" smtClean="0"/>
              <a:t>tiempo</a:t>
            </a:r>
            <a:r>
              <a:rPr lang="en-GB" sz="1200" baseline="0" dirty="0" smtClean="0"/>
              <a:t> </a:t>
            </a:r>
            <a:r>
              <a:rPr lang="en-GB" sz="1200" baseline="0" dirty="0" err="1" smtClean="0"/>
              <a:t>tengo</a:t>
            </a:r>
            <a:r>
              <a:rPr lang="en-GB" sz="1200" baseline="0" dirty="0" smtClean="0"/>
              <a:t> que </a:t>
            </a:r>
            <a:r>
              <a:rPr lang="en-GB" sz="1200" baseline="0" dirty="0" err="1" smtClean="0"/>
              <a:t>simplificar</a:t>
            </a:r>
            <a:r>
              <a:rPr lang="en-GB" sz="1200" baseline="0" dirty="0" smtClean="0"/>
              <a:t>: </a:t>
            </a:r>
            <a:r>
              <a:rPr lang="en-GB" sz="1200" baseline="0" dirty="0" err="1" smtClean="0"/>
              <a:t>Medipix</a:t>
            </a:r>
            <a:r>
              <a:rPr lang="en-GB" sz="1200" baseline="0" dirty="0" smtClean="0"/>
              <a:t>: </a:t>
            </a:r>
            <a:r>
              <a:rPr lang="en-GB" sz="1200" baseline="0" dirty="0" err="1" smtClean="0"/>
              <a:t>Camara</a:t>
            </a:r>
            <a:r>
              <a:rPr lang="en-GB" sz="1200" baseline="0" dirty="0" smtClean="0"/>
              <a:t>/</a:t>
            </a:r>
            <a:r>
              <a:rPr lang="en-GB" sz="1200" baseline="0" dirty="0" err="1" smtClean="0"/>
              <a:t>Timepix</a:t>
            </a:r>
            <a:r>
              <a:rPr lang="en-GB" sz="1200" baseline="0" dirty="0" smtClean="0"/>
              <a:t>: </a:t>
            </a:r>
            <a:r>
              <a:rPr lang="en-GB" sz="1200" baseline="0" dirty="0" err="1" smtClean="0"/>
              <a:t>Energia</a:t>
            </a:r>
            <a:r>
              <a:rPr lang="en-GB" sz="1200" baseline="0" dirty="0" smtClean="0"/>
              <a:t>/</a:t>
            </a:r>
            <a:r>
              <a:rPr lang="en-GB" sz="1200" baseline="0" dirty="0" err="1" smtClean="0"/>
              <a:t>Tiempo</a:t>
            </a:r>
            <a:r>
              <a:rPr lang="en-GB" sz="1200" baseline="0" dirty="0" smtClean="0"/>
              <a:t> de </a:t>
            </a:r>
            <a:r>
              <a:rPr lang="en-GB" sz="1200" baseline="0" dirty="0" err="1" smtClean="0"/>
              <a:t>llegada</a:t>
            </a:r>
            <a:endParaRPr lang="en-GB" sz="1200" dirty="0" smtClean="0"/>
          </a:p>
          <a:p>
            <a:pPr marL="342900" indent="-342900">
              <a:buFont typeface="Arial" panose="020B0604020202020204" pitchFamily="34" charset="0"/>
              <a:buChar char="•"/>
            </a:pPr>
            <a:endParaRPr lang="en-GB" sz="1200" dirty="0" smtClean="0"/>
          </a:p>
          <a:p>
            <a:pPr marL="342900" indent="-342900">
              <a:buFont typeface="Arial" panose="020B0604020202020204" pitchFamily="34" charset="0"/>
              <a:buChar char="•"/>
            </a:pPr>
            <a:r>
              <a:rPr lang="en-GB" sz="1200" dirty="0" smtClean="0"/>
              <a:t>The system is “noise free” as long as the threshold is defined above channel random noise</a:t>
            </a:r>
          </a:p>
          <a:p>
            <a:pPr marL="342900" indent="-342900">
              <a:buFont typeface="Arial" panose="020B0604020202020204" pitchFamily="34" charset="0"/>
              <a:buChar char="•"/>
            </a:pPr>
            <a:endParaRPr lang="en-GB" sz="1200" dirty="0" smtClean="0"/>
          </a:p>
          <a:p>
            <a:pPr marL="342900" indent="-342900">
              <a:buFont typeface="Arial" panose="020B0604020202020204" pitchFamily="34" charset="0"/>
              <a:buChar char="•"/>
            </a:pPr>
            <a:r>
              <a:rPr lang="en-GB" sz="1200" dirty="0" smtClean="0"/>
              <a:t>Measurements: Energy (Amplitude or Time over Threshold), Time of arrival, number of counts above threshold during defined shutter time </a:t>
            </a:r>
          </a:p>
          <a:p>
            <a:pPr marL="342900" indent="-342900">
              <a:buFont typeface="Arial" panose="020B0604020202020204" pitchFamily="34" charset="0"/>
              <a:buChar char="•"/>
            </a:pPr>
            <a:endParaRPr lang="en-GB" sz="1200" dirty="0" smtClean="0"/>
          </a:p>
          <a:p>
            <a:pPr marL="342900" indent="-342900">
              <a:buFont typeface="Arial" panose="020B0604020202020204" pitchFamily="34" charset="0"/>
              <a:buChar char="•"/>
            </a:pPr>
            <a:r>
              <a:rPr lang="en-GB" sz="1200" dirty="0" smtClean="0"/>
              <a:t>Limitation: “dead time”: minimum time between consecutive photons</a:t>
            </a:r>
            <a:r>
              <a:rPr lang="en-GB" sz="1200" baseline="0" dirty="0" smtClean="0"/>
              <a:t> to be considered as two separate events.</a:t>
            </a:r>
            <a:endParaRPr lang="en-GB" sz="1200" dirty="0" smtClean="0"/>
          </a:p>
          <a:p>
            <a:endParaRPr lang="en-GB" dirty="0" smtClean="0"/>
          </a:p>
          <a:p>
            <a:r>
              <a:rPr lang="en-GB" dirty="0" smtClean="0"/>
              <a:t/>
            </a:r>
            <a:br>
              <a:rPr lang="en-GB" dirty="0" smtClean="0"/>
            </a:br>
            <a:r>
              <a:rPr lang="en-GB" dirty="0" smtClean="0"/>
              <a:t/>
            </a:r>
            <a:br>
              <a:rPr lang="en-GB" dirty="0" smtClean="0"/>
            </a:br>
            <a:endParaRPr lang="en-GB" dirty="0" smtClean="0"/>
          </a:p>
          <a:p>
            <a:r>
              <a:rPr lang="en-GB" dirty="0" smtClean="0"/>
              <a:t> </a:t>
            </a:r>
            <a:br>
              <a:rPr lang="en-GB" dirty="0" smtClean="0"/>
            </a:br>
            <a:r>
              <a:rPr lang="en-GB" dirty="0" smtClean="0"/>
              <a:t>[1888; de </a:t>
            </a:r>
            <a:r>
              <a:rPr lang="en-GB" i="1" dirty="0" err="1" smtClean="0"/>
              <a:t>obturar</a:t>
            </a:r>
            <a:r>
              <a:rPr lang="en-GB" dirty="0" smtClean="0"/>
              <a:t>]</a:t>
            </a:r>
            <a:br>
              <a:rPr lang="en-GB" dirty="0" smtClean="0"/>
            </a:br>
            <a:r>
              <a:rPr lang="en-GB" dirty="0" smtClean="0"/>
              <a:t> </a:t>
            </a:r>
            <a:br>
              <a:rPr lang="en-GB" dirty="0" smtClean="0"/>
            </a:br>
            <a:r>
              <a:rPr lang="en-GB" b="1" dirty="0" smtClean="0"/>
              <a:t>1 </a:t>
            </a:r>
            <a:r>
              <a:rPr lang="en-GB" i="1" dirty="0" err="1" smtClean="0"/>
              <a:t>adj</a:t>
            </a:r>
            <a:r>
              <a:rPr lang="en-GB" dirty="0" smtClean="0"/>
              <a:t> Que </a:t>
            </a:r>
            <a:r>
              <a:rPr lang="en-GB" dirty="0" err="1" smtClean="0"/>
              <a:t>serveix</a:t>
            </a:r>
            <a:r>
              <a:rPr lang="en-GB" dirty="0" smtClean="0"/>
              <a:t> per a </a:t>
            </a:r>
            <a:r>
              <a:rPr lang="en-GB" dirty="0" err="1" smtClean="0"/>
              <a:t>obturar</a:t>
            </a:r>
            <a:r>
              <a:rPr lang="en-GB" dirty="0" smtClean="0"/>
              <a:t>. </a:t>
            </a:r>
            <a:br>
              <a:rPr lang="en-GB" dirty="0" smtClean="0"/>
            </a:br>
            <a:r>
              <a:rPr lang="en-GB" dirty="0" smtClean="0"/>
              <a:t> </a:t>
            </a:r>
            <a:br>
              <a:rPr lang="en-GB" dirty="0" smtClean="0"/>
            </a:br>
            <a:r>
              <a:rPr lang="en-GB" b="1" dirty="0" smtClean="0"/>
              <a:t>2 </a:t>
            </a:r>
            <a:r>
              <a:rPr lang="en-GB" i="1" dirty="0" smtClean="0"/>
              <a:t>m</a:t>
            </a:r>
            <a:r>
              <a:rPr lang="en-GB" dirty="0" smtClean="0"/>
              <a:t> </a:t>
            </a:r>
            <a:r>
              <a:rPr lang="en-GB" i="1" dirty="0" smtClean="0"/>
              <a:t>1 </a:t>
            </a:r>
            <a:r>
              <a:rPr lang="en-GB" dirty="0" err="1" smtClean="0"/>
              <a:t>Allò</a:t>
            </a:r>
            <a:r>
              <a:rPr lang="en-GB" dirty="0" smtClean="0"/>
              <a:t> que </a:t>
            </a:r>
            <a:r>
              <a:rPr lang="en-GB" dirty="0" err="1" smtClean="0"/>
              <a:t>obtura</a:t>
            </a:r>
            <a:r>
              <a:rPr lang="en-GB" dirty="0" smtClean="0"/>
              <a:t> o tapa </a:t>
            </a:r>
            <a:r>
              <a:rPr lang="en-GB" dirty="0" err="1" smtClean="0"/>
              <a:t>una</a:t>
            </a:r>
            <a:r>
              <a:rPr lang="en-GB" dirty="0" smtClean="0"/>
              <a:t> </a:t>
            </a:r>
            <a:r>
              <a:rPr lang="en-GB" dirty="0" err="1" smtClean="0"/>
              <a:t>obertura</a:t>
            </a:r>
            <a:r>
              <a:rPr lang="en-GB" dirty="0" smtClean="0"/>
              <a:t>. </a:t>
            </a:r>
            <a:br>
              <a:rPr lang="en-GB" dirty="0" smtClean="0"/>
            </a:br>
            <a:r>
              <a:rPr lang="en-GB" dirty="0" smtClean="0"/>
              <a:t>  </a:t>
            </a:r>
            <a:br>
              <a:rPr lang="en-GB" dirty="0" smtClean="0"/>
            </a:br>
            <a:r>
              <a:rPr lang="en-GB" i="1" dirty="0" smtClean="0"/>
              <a:t>2 </a:t>
            </a:r>
            <a:r>
              <a:rPr lang="en-GB" dirty="0" smtClean="0"/>
              <a:t>ARM Junta </a:t>
            </a:r>
            <a:r>
              <a:rPr lang="en-GB" dirty="0" err="1" smtClean="0"/>
              <a:t>disposada</a:t>
            </a:r>
            <a:r>
              <a:rPr lang="en-GB" dirty="0" smtClean="0"/>
              <a:t> entre el </a:t>
            </a:r>
            <a:r>
              <a:rPr lang="en-GB" dirty="0" err="1" smtClean="0"/>
              <a:t>canó</a:t>
            </a:r>
            <a:r>
              <a:rPr lang="en-GB" dirty="0" smtClean="0"/>
              <a:t> </a:t>
            </a:r>
            <a:r>
              <a:rPr lang="en-GB" dirty="0" err="1" smtClean="0"/>
              <a:t>i</a:t>
            </a:r>
            <a:r>
              <a:rPr lang="en-GB" dirty="0" smtClean="0"/>
              <a:t> la </a:t>
            </a:r>
            <a:r>
              <a:rPr lang="en-GB" dirty="0" err="1" smtClean="0"/>
              <a:t>culata</a:t>
            </a:r>
            <a:r>
              <a:rPr lang="en-GB" dirty="0" smtClean="0"/>
              <a:t> </a:t>
            </a:r>
            <a:r>
              <a:rPr lang="en-GB" dirty="0" err="1" smtClean="0"/>
              <a:t>d'una</a:t>
            </a:r>
            <a:r>
              <a:rPr lang="en-GB" dirty="0" smtClean="0"/>
              <a:t> </a:t>
            </a:r>
            <a:r>
              <a:rPr lang="en-GB" dirty="0" err="1" smtClean="0"/>
              <a:t>arma</a:t>
            </a:r>
            <a:r>
              <a:rPr lang="en-GB" dirty="0" smtClean="0"/>
              <a:t> de </a:t>
            </a:r>
            <a:r>
              <a:rPr lang="en-GB" dirty="0" err="1" smtClean="0"/>
              <a:t>foc</a:t>
            </a:r>
            <a:r>
              <a:rPr lang="en-GB" dirty="0" smtClean="0"/>
              <a:t>, </a:t>
            </a:r>
            <a:r>
              <a:rPr lang="en-GB" dirty="0" err="1" smtClean="0"/>
              <a:t>especialment</a:t>
            </a:r>
            <a:r>
              <a:rPr lang="en-GB" dirty="0" smtClean="0"/>
              <a:t> </a:t>
            </a:r>
            <a:r>
              <a:rPr lang="en-GB" dirty="0" err="1" smtClean="0"/>
              <a:t>d'una</a:t>
            </a:r>
            <a:r>
              <a:rPr lang="en-GB" dirty="0" smtClean="0"/>
              <a:t> </a:t>
            </a:r>
            <a:r>
              <a:rPr lang="en-GB" dirty="0" err="1" smtClean="0"/>
              <a:t>peça</a:t>
            </a:r>
            <a:r>
              <a:rPr lang="en-GB" dirty="0" smtClean="0"/>
              <a:t> </a:t>
            </a:r>
            <a:r>
              <a:rPr lang="en-GB" dirty="0" err="1" smtClean="0"/>
              <a:t>d'artilleria</a:t>
            </a:r>
            <a:r>
              <a:rPr lang="en-GB" dirty="0" smtClean="0"/>
              <a:t>, per </a:t>
            </a:r>
            <a:r>
              <a:rPr lang="en-GB" dirty="0" err="1" smtClean="0"/>
              <a:t>tal</a:t>
            </a:r>
            <a:r>
              <a:rPr lang="en-GB" dirty="0" smtClean="0"/>
              <a:t> </a:t>
            </a:r>
            <a:r>
              <a:rPr lang="en-GB" dirty="0" err="1" smtClean="0"/>
              <a:t>d'evitar</a:t>
            </a:r>
            <a:r>
              <a:rPr lang="en-GB" dirty="0" smtClean="0"/>
              <a:t> la </a:t>
            </a:r>
            <a:r>
              <a:rPr lang="en-GB" dirty="0" err="1" smtClean="0"/>
              <a:t>fuita</a:t>
            </a:r>
            <a:r>
              <a:rPr lang="en-GB" dirty="0" smtClean="0"/>
              <a:t> </a:t>
            </a:r>
            <a:r>
              <a:rPr lang="en-GB" dirty="0" err="1" smtClean="0"/>
              <a:t>dels</a:t>
            </a:r>
            <a:r>
              <a:rPr lang="en-GB" dirty="0" smtClean="0"/>
              <a:t> </a:t>
            </a:r>
            <a:r>
              <a:rPr lang="en-GB" dirty="0" err="1" smtClean="0"/>
              <a:t>gasos</a:t>
            </a:r>
            <a:r>
              <a:rPr lang="en-GB" dirty="0" smtClean="0"/>
              <a:t> </a:t>
            </a:r>
            <a:r>
              <a:rPr lang="en-GB" dirty="0" err="1" smtClean="0"/>
              <a:t>originats</a:t>
            </a:r>
            <a:r>
              <a:rPr lang="en-GB" dirty="0" smtClean="0"/>
              <a:t> per la </a:t>
            </a:r>
            <a:r>
              <a:rPr lang="en-GB" dirty="0" err="1" smtClean="0"/>
              <a:t>combustió</a:t>
            </a:r>
            <a:r>
              <a:rPr lang="en-GB" dirty="0" smtClean="0"/>
              <a:t> de la </a:t>
            </a:r>
            <a:r>
              <a:rPr lang="en-GB" dirty="0" err="1" smtClean="0"/>
              <a:t>càrrega</a:t>
            </a:r>
            <a:r>
              <a:rPr lang="en-GB" dirty="0" smtClean="0"/>
              <a:t> de </a:t>
            </a:r>
            <a:r>
              <a:rPr lang="en-GB" dirty="0" err="1" smtClean="0"/>
              <a:t>projecció</a:t>
            </a:r>
            <a:r>
              <a:rPr lang="en-GB" dirty="0" smtClean="0"/>
              <a:t>. </a:t>
            </a:r>
            <a:br>
              <a:rPr lang="en-GB" dirty="0" smtClean="0"/>
            </a:br>
            <a:r>
              <a:rPr lang="en-GB" dirty="0" smtClean="0"/>
              <a:t>  </a:t>
            </a:r>
            <a:br>
              <a:rPr lang="en-GB" dirty="0" smtClean="0"/>
            </a:br>
            <a:r>
              <a:rPr lang="en-GB" i="1" dirty="0" smtClean="0"/>
              <a:t>3 </a:t>
            </a:r>
            <a:r>
              <a:rPr lang="en-GB" dirty="0" smtClean="0"/>
              <a:t>CIN </a:t>
            </a:r>
            <a:r>
              <a:rPr lang="en-GB" dirty="0" err="1" smtClean="0"/>
              <a:t>Dispositiu</a:t>
            </a:r>
            <a:r>
              <a:rPr lang="en-GB" dirty="0" smtClean="0"/>
              <a:t> que en la </a:t>
            </a:r>
            <a:r>
              <a:rPr lang="en-GB" dirty="0" err="1" smtClean="0"/>
              <a:t>càmera</a:t>
            </a:r>
            <a:r>
              <a:rPr lang="en-GB" dirty="0" smtClean="0"/>
              <a:t> </a:t>
            </a:r>
            <a:r>
              <a:rPr lang="en-GB" dirty="0" err="1" smtClean="0"/>
              <a:t>cinematogràfica</a:t>
            </a:r>
            <a:r>
              <a:rPr lang="en-GB" dirty="0" smtClean="0"/>
              <a:t> </a:t>
            </a:r>
            <a:r>
              <a:rPr lang="en-GB" dirty="0" err="1" smtClean="0"/>
              <a:t>impedeix</a:t>
            </a:r>
            <a:r>
              <a:rPr lang="en-GB" dirty="0" smtClean="0"/>
              <a:t> </a:t>
            </a:r>
            <a:r>
              <a:rPr lang="en-GB" dirty="0" err="1" smtClean="0"/>
              <a:t>l'arribada</a:t>
            </a:r>
            <a:r>
              <a:rPr lang="en-GB" dirty="0" smtClean="0"/>
              <a:t> de la </a:t>
            </a:r>
            <a:r>
              <a:rPr lang="en-GB" dirty="0" err="1" smtClean="0"/>
              <a:t>llum</a:t>
            </a:r>
            <a:r>
              <a:rPr lang="en-GB" dirty="0" smtClean="0"/>
              <a:t> a la </a:t>
            </a:r>
            <a:r>
              <a:rPr lang="en-GB" dirty="0" err="1" smtClean="0"/>
              <a:t>superfície</a:t>
            </a:r>
            <a:r>
              <a:rPr lang="en-GB" dirty="0" smtClean="0"/>
              <a:t> sensible en el lapse </a:t>
            </a:r>
            <a:r>
              <a:rPr lang="en-GB" dirty="0" err="1" smtClean="0"/>
              <a:t>durant</a:t>
            </a:r>
            <a:r>
              <a:rPr lang="en-GB" dirty="0" smtClean="0"/>
              <a:t> el </a:t>
            </a:r>
            <a:r>
              <a:rPr lang="en-GB" dirty="0" err="1" smtClean="0"/>
              <a:t>qual</a:t>
            </a:r>
            <a:r>
              <a:rPr lang="en-GB" dirty="0" smtClean="0"/>
              <a:t> el </a:t>
            </a:r>
            <a:r>
              <a:rPr lang="en-GB" dirty="0" err="1" smtClean="0"/>
              <a:t>mecanisme</a:t>
            </a:r>
            <a:r>
              <a:rPr lang="en-GB" dirty="0" smtClean="0"/>
              <a:t> </a:t>
            </a:r>
            <a:r>
              <a:rPr lang="en-GB" dirty="0" err="1" smtClean="0"/>
              <a:t>d'arrossegament</a:t>
            </a:r>
            <a:r>
              <a:rPr lang="en-GB" dirty="0" smtClean="0"/>
              <a:t> de la </a:t>
            </a:r>
            <a:r>
              <a:rPr lang="en-GB" dirty="0" err="1" smtClean="0"/>
              <a:t>pel·lícula</a:t>
            </a:r>
            <a:r>
              <a:rPr lang="en-GB" dirty="0" smtClean="0"/>
              <a:t> la fa </a:t>
            </a:r>
            <a:r>
              <a:rPr lang="en-GB" dirty="0" err="1" smtClean="0"/>
              <a:t>córrer</a:t>
            </a:r>
            <a:r>
              <a:rPr lang="en-GB" dirty="0" smtClean="0"/>
              <a:t> entre dos </a:t>
            </a:r>
            <a:r>
              <a:rPr lang="en-GB" dirty="0" err="1" smtClean="0"/>
              <a:t>fotogrames</a:t>
            </a:r>
            <a:r>
              <a:rPr lang="en-GB" dirty="0" smtClean="0"/>
              <a:t> </a:t>
            </a:r>
            <a:r>
              <a:rPr lang="en-GB" dirty="0" err="1" smtClean="0"/>
              <a:t>consecutius</a:t>
            </a:r>
            <a:r>
              <a:rPr lang="en-GB" dirty="0" smtClean="0"/>
              <a:t>. </a:t>
            </a:r>
            <a:br>
              <a:rPr lang="en-GB" dirty="0" smtClean="0"/>
            </a:br>
            <a:r>
              <a:rPr lang="en-GB" dirty="0" smtClean="0"/>
              <a:t>  </a:t>
            </a:r>
            <a:br>
              <a:rPr lang="en-GB" dirty="0" smtClean="0"/>
            </a:br>
            <a:r>
              <a:rPr lang="en-GB" i="1" dirty="0" smtClean="0"/>
              <a:t>4 </a:t>
            </a:r>
            <a:r>
              <a:rPr lang="en-GB" dirty="0" smtClean="0"/>
              <a:t>FOTOG </a:t>
            </a:r>
            <a:r>
              <a:rPr lang="en-GB" dirty="0" err="1" smtClean="0"/>
              <a:t>Dispositiu</a:t>
            </a:r>
            <a:r>
              <a:rPr lang="en-GB" dirty="0" smtClean="0"/>
              <a:t> que en la </a:t>
            </a:r>
            <a:r>
              <a:rPr lang="en-GB" dirty="0" err="1" smtClean="0"/>
              <a:t>càmera</a:t>
            </a:r>
            <a:r>
              <a:rPr lang="en-GB" dirty="0" smtClean="0"/>
              <a:t> </a:t>
            </a:r>
            <a:r>
              <a:rPr lang="en-GB" dirty="0" err="1" smtClean="0"/>
              <a:t>fotogràfica</a:t>
            </a:r>
            <a:r>
              <a:rPr lang="en-GB" dirty="0" smtClean="0"/>
              <a:t> </a:t>
            </a:r>
            <a:r>
              <a:rPr lang="en-GB" dirty="0" err="1" smtClean="0"/>
              <a:t>regula</a:t>
            </a:r>
            <a:r>
              <a:rPr lang="en-GB" dirty="0" smtClean="0"/>
              <a:t> el temps </a:t>
            </a:r>
            <a:r>
              <a:rPr lang="en-GB" dirty="0" err="1" smtClean="0"/>
              <a:t>d'exposició</a:t>
            </a:r>
            <a:r>
              <a:rPr lang="en-GB" dirty="0" smtClean="0"/>
              <a:t> de la </a:t>
            </a:r>
            <a:r>
              <a:rPr lang="en-GB" dirty="0" err="1" smtClean="0"/>
              <a:t>superfície</a:t>
            </a:r>
            <a:r>
              <a:rPr lang="en-GB" dirty="0" smtClean="0"/>
              <a:t> sensible a la </a:t>
            </a:r>
            <a:r>
              <a:rPr lang="en-GB" dirty="0" err="1" smtClean="0"/>
              <a:t>llum</a:t>
            </a:r>
            <a:r>
              <a:rPr lang="en-GB" dirty="0" smtClean="0"/>
              <a:t>. </a:t>
            </a:r>
            <a:br>
              <a:rPr lang="en-GB" dirty="0" smtClean="0"/>
            </a:br>
            <a:r>
              <a:rPr lang="en-GB" dirty="0" smtClean="0"/>
              <a:t>  </a:t>
            </a:r>
            <a:br>
              <a:rPr lang="en-GB" dirty="0" smtClean="0"/>
            </a:br>
            <a:r>
              <a:rPr lang="en-GB" i="1" dirty="0" smtClean="0"/>
              <a:t>5 </a:t>
            </a:r>
            <a:r>
              <a:rPr lang="en-GB" dirty="0" smtClean="0"/>
              <a:t>TECNOL </a:t>
            </a:r>
            <a:r>
              <a:rPr lang="en-GB" dirty="0" err="1" smtClean="0"/>
              <a:t>Dispositiu</a:t>
            </a:r>
            <a:r>
              <a:rPr lang="en-GB" dirty="0" smtClean="0"/>
              <a:t> </a:t>
            </a:r>
            <a:r>
              <a:rPr lang="en-GB" dirty="0" err="1" smtClean="0"/>
              <a:t>emprat</a:t>
            </a:r>
            <a:r>
              <a:rPr lang="en-GB" dirty="0" smtClean="0"/>
              <a:t> per a </a:t>
            </a:r>
            <a:r>
              <a:rPr lang="en-GB" dirty="0" err="1" smtClean="0"/>
              <a:t>tancar</a:t>
            </a:r>
            <a:r>
              <a:rPr lang="en-GB" dirty="0" smtClean="0"/>
              <a:t> un </a:t>
            </a:r>
            <a:r>
              <a:rPr lang="en-GB" dirty="0" err="1" smtClean="0"/>
              <a:t>recinte</a:t>
            </a:r>
            <a:r>
              <a:rPr lang="en-GB" dirty="0" smtClean="0"/>
              <a:t> o </a:t>
            </a:r>
            <a:r>
              <a:rPr lang="en-GB" dirty="0" err="1" smtClean="0"/>
              <a:t>una</a:t>
            </a:r>
            <a:r>
              <a:rPr lang="en-GB" dirty="0" smtClean="0"/>
              <a:t> </a:t>
            </a:r>
            <a:r>
              <a:rPr lang="en-GB" dirty="0" err="1" smtClean="0"/>
              <a:t>conducció</a:t>
            </a:r>
            <a:r>
              <a:rPr lang="en-GB" dirty="0" smtClean="0"/>
              <a:t> o per a </a:t>
            </a:r>
            <a:r>
              <a:rPr lang="en-GB" dirty="0" err="1" smtClean="0"/>
              <a:t>interrompre</a:t>
            </a:r>
            <a:r>
              <a:rPr lang="en-GB" dirty="0" smtClean="0"/>
              <a:t> la </a:t>
            </a:r>
            <a:r>
              <a:rPr lang="en-GB" dirty="0" err="1" smtClean="0"/>
              <a:t>comunicació</a:t>
            </a:r>
            <a:r>
              <a:rPr lang="en-GB" dirty="0" smtClean="0"/>
              <a:t> entre dos </a:t>
            </a:r>
            <a:r>
              <a:rPr lang="en-GB" dirty="0" err="1" smtClean="0"/>
              <a:t>recintes</a:t>
            </a:r>
            <a:r>
              <a:rPr lang="en-GB" dirty="0" smtClean="0"/>
              <a:t> o entre dues </a:t>
            </a:r>
            <a:r>
              <a:rPr lang="en-GB" dirty="0" err="1" smtClean="0"/>
              <a:t>conduccions</a:t>
            </a:r>
            <a:r>
              <a:rPr lang="en-GB" dirty="0" smtClean="0"/>
              <a:t> com </a:t>
            </a:r>
            <a:r>
              <a:rPr lang="en-GB" dirty="0" err="1" smtClean="0"/>
              <a:t>ara</a:t>
            </a:r>
            <a:r>
              <a:rPr lang="en-GB" dirty="0" smtClean="0"/>
              <a:t> les </a:t>
            </a:r>
            <a:r>
              <a:rPr lang="en-GB" dirty="0" err="1" smtClean="0"/>
              <a:t>aixetes</a:t>
            </a:r>
            <a:r>
              <a:rPr lang="en-GB" dirty="0" smtClean="0"/>
              <a:t> </a:t>
            </a:r>
            <a:r>
              <a:rPr lang="en-GB" dirty="0" err="1" smtClean="0"/>
              <a:t>i</a:t>
            </a:r>
            <a:r>
              <a:rPr lang="en-GB" dirty="0" smtClean="0"/>
              <a:t> les </a:t>
            </a:r>
            <a:r>
              <a:rPr lang="en-GB" dirty="0" err="1" smtClean="0"/>
              <a:t>vàlvules</a:t>
            </a:r>
            <a:r>
              <a:rPr lang="en-GB" dirty="0" smtClean="0"/>
              <a:t>.</a:t>
            </a:r>
            <a:endParaRPr lang="en-GB" dirty="0"/>
          </a:p>
        </p:txBody>
      </p:sp>
      <p:sp>
        <p:nvSpPr>
          <p:cNvPr id="4" name="Header Placeholder 3"/>
          <p:cNvSpPr>
            <a:spLocks noGrp="1"/>
          </p:cNvSpPr>
          <p:nvPr>
            <p:ph type="hdr" sz="quarter" idx="10"/>
          </p:nvPr>
        </p:nvSpPr>
        <p:spPr/>
        <p:txBody>
          <a:bodyPr/>
          <a:lstStyle/>
          <a:p>
            <a:pPr>
              <a:defRPr/>
            </a:pPr>
            <a:r>
              <a:rPr lang="en-US" smtClean="0"/>
              <a:t>This is a test</a:t>
            </a:r>
            <a:endParaRPr lang="en-US"/>
          </a:p>
        </p:txBody>
      </p:sp>
    </p:spTree>
    <p:extLst>
      <p:ext uri="{BB962C8B-B14F-4D97-AF65-F5344CB8AC3E}">
        <p14:creationId xmlns:p14="http://schemas.microsoft.com/office/powerpoint/2010/main" val="155054409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Header Placeholder 3"/>
          <p:cNvSpPr>
            <a:spLocks noGrp="1"/>
          </p:cNvSpPr>
          <p:nvPr>
            <p:ph type="hdr" sz="quarter" idx="10"/>
          </p:nvPr>
        </p:nvSpPr>
        <p:spPr/>
        <p:txBody>
          <a:bodyPr/>
          <a:lstStyle/>
          <a:p>
            <a:pPr>
              <a:defRPr/>
            </a:pPr>
            <a:r>
              <a:rPr lang="en-US" smtClean="0"/>
              <a:t>This is a test</a:t>
            </a:r>
            <a:endParaRPr lang="en-US"/>
          </a:p>
        </p:txBody>
      </p:sp>
    </p:spTree>
    <p:extLst>
      <p:ext uri="{BB962C8B-B14F-4D97-AF65-F5344CB8AC3E}">
        <p14:creationId xmlns:p14="http://schemas.microsoft.com/office/powerpoint/2010/main" val="343209988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0914" name="Rectangle 2"/>
          <p:cNvSpPr>
            <a:spLocks noGrp="1" noRot="1" noChangeAspect="1" noChangeArrowheads="1" noTextEdit="1"/>
          </p:cNvSpPr>
          <p:nvPr>
            <p:ph type="sldImg"/>
          </p:nvPr>
        </p:nvSpPr>
        <p:spPr>
          <a:ln/>
        </p:spPr>
      </p:sp>
      <p:sp>
        <p:nvSpPr>
          <p:cNvPr id="550915" name="Rectangle 3"/>
          <p:cNvSpPr>
            <a:spLocks noGrp="1" noChangeArrowheads="1"/>
          </p:cNvSpPr>
          <p:nvPr>
            <p:ph type="body" idx="1"/>
          </p:nvPr>
        </p:nvSpPr>
        <p:spPr>
          <a:noFill/>
          <a:ln/>
        </p:spPr>
        <p:txBody>
          <a:bodyPr/>
          <a:lstStyle/>
          <a:p>
            <a:r>
              <a:rPr lang="ca-ES" dirty="0" smtClean="0"/>
              <a:t>Vidre d’urani</a:t>
            </a:r>
          </a:p>
          <a:p>
            <a:r>
              <a:rPr lang="ca-ES" dirty="0" smtClean="0"/>
              <a:t>2% urani</a:t>
            </a:r>
            <a:r>
              <a:rPr lang="ca-ES" baseline="0" dirty="0" smtClean="0"/>
              <a:t> com a colorant, de fet els romans ja utilitzaven aquesta tecnica</a:t>
            </a:r>
          </a:p>
          <a:p>
            <a:r>
              <a:rPr lang="ca-ES" baseline="0" dirty="0" smtClean="0"/>
              <a:t>De fet aquesta mostra ve de la republica txeca, i en particular de la zona de bohemia.</a:t>
            </a:r>
            <a:endParaRPr lang="ca-ES" dirty="0" smtClean="0"/>
          </a:p>
          <a:p>
            <a:endParaRPr lang="ca-ES" dirty="0" smtClean="0"/>
          </a:p>
          <a:p>
            <a:r>
              <a:rPr lang="ca-ES" dirty="0" smtClean="0"/>
              <a:t>El </a:t>
            </a:r>
            <a:r>
              <a:rPr lang="ca-ES" b="1" dirty="0" smtClean="0"/>
              <a:t>vidre d'urani</a:t>
            </a:r>
            <a:r>
              <a:rPr lang="ca-ES" dirty="0" smtClean="0"/>
              <a:t> o </a:t>
            </a:r>
            <a:r>
              <a:rPr lang="ca-ES" b="1" dirty="0" smtClean="0"/>
              <a:t>jadeïta</a:t>
            </a:r>
            <a:r>
              <a:rPr lang="ca-ES" dirty="0" smtClean="0"/>
              <a:t>, és un vidre que conté </a:t>
            </a:r>
            <a:r>
              <a:rPr lang="ca-ES" dirty="0" smtClean="0">
                <a:hlinkClick r:id="rId3" tooltip="Urani"/>
              </a:rPr>
              <a:t>urani</a:t>
            </a:r>
            <a:r>
              <a:rPr lang="ca-ES" dirty="0" smtClean="0"/>
              <a:t>, normalment en la forma d'òxid </a:t>
            </a:r>
            <a:r>
              <a:rPr lang="ca-ES" dirty="0" smtClean="0">
                <a:hlinkClick r:id="rId4" tooltip="Diuranat (encara no existeix)"/>
              </a:rPr>
              <a:t>diuranat</a:t>
            </a:r>
            <a:r>
              <a:rPr lang="ca-ES" dirty="0" smtClean="0"/>
              <a:t> afegit a la mescla de vidre abans de la seva fusió per tal d'acolorir-lo. La proporció pot variar des de nivells de traça a un 2% en pes d'urani, malgrat que algunes peces fabricades en el segle XX poden contenir fins a un 25% d'urani.</a:t>
            </a:r>
            <a:r>
              <a:rPr lang="ca-ES" baseline="30000" dirty="0" smtClean="0">
                <a:hlinkClick r:id="rId5"/>
              </a:rPr>
              <a:t>[1]</a:t>
            </a:r>
            <a:r>
              <a:rPr lang="ca-ES" baseline="30000" dirty="0" smtClean="0">
                <a:hlinkClick r:id="rId6"/>
              </a:rPr>
              <a:t>[2]</a:t>
            </a:r>
            <a:r>
              <a:rPr lang="ca-ES" dirty="0" smtClean="0"/>
              <a:t> </a:t>
            </a:r>
          </a:p>
          <a:p>
            <a:endParaRPr lang="ca-ES" dirty="0" smtClean="0"/>
          </a:p>
          <a:p>
            <a:r>
              <a:rPr lang="ca-ES" dirty="0" smtClean="0"/>
              <a:t>El color normal que dóna l'urani al vidre va del groc al verd, depenent de l'</a:t>
            </a:r>
            <a:r>
              <a:rPr lang="ca-ES" dirty="0" smtClean="0">
                <a:hlinkClick r:id="rId7" tooltip="Estat d'oxidació"/>
              </a:rPr>
              <a:t>estat d'oxidació</a:t>
            </a:r>
            <a:r>
              <a:rPr lang="ca-ES" dirty="0" smtClean="0"/>
              <a:t> i la concentració dels ions metàl·lics, encara que el color pot quedar alterat per l'afegit d'altres elements colorants. El vidre d'urani presenta també </a:t>
            </a:r>
            <a:r>
              <a:rPr lang="ca-ES" dirty="0" smtClean="0">
                <a:hlinkClick r:id="rId8" tooltip="Fluorescència"/>
              </a:rPr>
              <a:t>fluorescència</a:t>
            </a:r>
            <a:r>
              <a:rPr lang="ca-ES" dirty="0" smtClean="0"/>
              <a:t> sota la llum ultraviolada i se'n pot registrar la radiació amb un </a:t>
            </a:r>
            <a:r>
              <a:rPr lang="ca-ES" dirty="0" smtClean="0">
                <a:hlinkClick r:id="rId9" tooltip="Comptador Geiger"/>
              </a:rPr>
              <a:t>comptador Geiger</a:t>
            </a:r>
            <a:r>
              <a:rPr lang="ca-ES" dirty="0" smtClean="0"/>
              <a:t>, malgrat això, la majoria de peces de vidre d'urani es consideren inofensives donat que presenten molt poca </a:t>
            </a:r>
            <a:r>
              <a:rPr lang="ca-ES" dirty="0" smtClean="0">
                <a:hlinkClick r:id="rId10" tooltip="Radioactivitat"/>
              </a:rPr>
              <a:t>radioactivitat</a:t>
            </a:r>
            <a:r>
              <a:rPr lang="ca-ES" dirty="0" smtClean="0"/>
              <a:t>.</a:t>
            </a:r>
            <a:r>
              <a:rPr lang="ca-ES" baseline="30000" dirty="0" smtClean="0">
                <a:hlinkClick r:id="rId11"/>
              </a:rPr>
              <a:t>[3]</a:t>
            </a:r>
            <a:r>
              <a:rPr lang="ca-ES" dirty="0" smtClean="0"/>
              <a:t> </a:t>
            </a:r>
          </a:p>
          <a:p>
            <a:endParaRPr lang="ca-ES" dirty="0" smtClean="0"/>
          </a:p>
          <a:p>
            <a:pPr rtl="0"/>
            <a:r>
              <a:rPr lang="ca-ES" b="1" dirty="0" smtClean="0"/>
              <a:t>Història</a:t>
            </a:r>
            <a:r>
              <a:rPr lang="ca-ES" b="1" dirty="0" smtClean="0">
                <a:effectLst/>
              </a:rPr>
              <a:t>[</a:t>
            </a:r>
            <a:r>
              <a:rPr lang="ca-ES" b="1" dirty="0" smtClean="0">
                <a:effectLst/>
                <a:hlinkClick r:id="rId12" tooltip="Modifica la secció: Història"/>
              </a:rPr>
              <a:t>modifica</a:t>
            </a:r>
            <a:r>
              <a:rPr lang="ca-ES" b="1" dirty="0" smtClean="0">
                <a:effectLst/>
              </a:rPr>
              <a:t>]</a:t>
            </a:r>
            <a:endParaRPr lang="ca-ES" b="1" dirty="0" smtClean="0"/>
          </a:p>
          <a:p>
            <a:pPr rtl="0"/>
            <a:r>
              <a:rPr lang="ca-ES" dirty="0" smtClean="0"/>
              <a:t>En l'època preindustrial ja es feia servir el vidre d'urani des de com a mínim l'any 79 de la nostra era,</a:t>
            </a:r>
            <a:r>
              <a:rPr lang="ca-ES" baseline="30000" dirty="0" smtClean="0">
                <a:hlinkClick r:id="rId13"/>
              </a:rPr>
              <a:t>[4]</a:t>
            </a:r>
            <a:r>
              <a:rPr lang="ca-ES" dirty="0" smtClean="0"/>
              <a:t> que és la data d'un </a:t>
            </a:r>
            <a:r>
              <a:rPr lang="ca-ES" dirty="0" smtClean="0">
                <a:hlinkClick r:id="rId14" tooltip="Mosaic"/>
              </a:rPr>
              <a:t>mosaic</a:t>
            </a:r>
            <a:r>
              <a:rPr lang="ca-ES" dirty="0" smtClean="0"/>
              <a:t> romà que conté un % d'</a:t>
            </a:r>
            <a:r>
              <a:rPr lang="ca-ES" dirty="0" smtClean="0">
                <a:hlinkClick r:id="rId15" tooltip="Òxid d'urani"/>
              </a:rPr>
              <a:t>òxid d'urani</a:t>
            </a:r>
            <a:r>
              <a:rPr lang="ca-ES" dirty="0" smtClean="0"/>
              <a:t> situat al olf de Nàpols.</a:t>
            </a:r>
            <a:r>
              <a:rPr lang="ca-ES" baseline="30000" dirty="0" smtClean="0">
                <a:hlinkClick r:id="rId16"/>
              </a:rPr>
              <a:t>[5]</a:t>
            </a:r>
            <a:r>
              <a:rPr lang="ca-ES" baseline="30000" dirty="0" smtClean="0">
                <a:hlinkClick r:id="rId17"/>
              </a:rPr>
              <a:t>[6]</a:t>
            </a:r>
            <a:r>
              <a:rPr lang="ca-ES" dirty="0" smtClean="0"/>
              <a:t> Des de l'Edat Mitjana es va utilitzar comcolorant del vidre la </a:t>
            </a:r>
            <a:r>
              <a:rPr lang="ca-ES" dirty="0" smtClean="0">
                <a:hlinkClick r:id="rId18" tooltip="Uraninita"/>
              </a:rPr>
              <a:t>petchblenda</a:t>
            </a:r>
            <a:r>
              <a:rPr lang="ca-ES" dirty="0" smtClean="0"/>
              <a:t> de les mines de plata d'</a:t>
            </a:r>
            <a:r>
              <a:rPr lang="ca-ES" dirty="0" smtClean="0">
                <a:hlinkClick r:id="rId19" tooltip="Dinastia dels Habsburg"/>
              </a:rPr>
              <a:t>Habsburg</a:t>
            </a:r>
            <a:r>
              <a:rPr lang="ca-ES" dirty="0" smtClean="0"/>
              <a:t> a </a:t>
            </a:r>
            <a:r>
              <a:rPr lang="ca-ES" dirty="0" smtClean="0">
                <a:hlinkClick r:id="rId20" tooltip="Jáchymov"/>
              </a:rPr>
              <a:t>Joachimsthal</a:t>
            </a:r>
            <a:r>
              <a:rPr lang="ca-ES" dirty="0" smtClean="0"/>
              <a:t>, </a:t>
            </a:r>
            <a:r>
              <a:rPr lang="ca-ES" dirty="0" smtClean="0">
                <a:hlinkClick r:id="rId21" tooltip="Bohèmia"/>
              </a:rPr>
              <a:t>Bohèmia</a:t>
            </a:r>
            <a:r>
              <a:rPr lang="ca-ES" dirty="0" smtClean="0"/>
              <a:t>.</a:t>
            </a:r>
            <a:r>
              <a:rPr lang="ca-ES" baseline="30000" dirty="0" smtClean="0">
                <a:hlinkClick r:id="rId16"/>
              </a:rPr>
              <a:t>[5]</a:t>
            </a:r>
            <a:r>
              <a:rPr lang="ca-ES" dirty="0" smtClean="0"/>
              <a:t> </a:t>
            </a:r>
          </a:p>
          <a:p>
            <a:pPr rtl="0"/>
            <a:r>
              <a:rPr lang="ca-ES" b="1" dirty="0" smtClean="0"/>
              <a:t>Usos</a:t>
            </a:r>
            <a:r>
              <a:rPr lang="ca-ES" b="1" dirty="0" smtClean="0">
                <a:effectLst/>
              </a:rPr>
              <a:t>[</a:t>
            </a:r>
            <a:r>
              <a:rPr lang="ca-ES" b="1" dirty="0" smtClean="0">
                <a:effectLst/>
                <a:hlinkClick r:id="rId22" tooltip="Modifica la secció: Usos"/>
              </a:rPr>
              <a:t>modifica</a:t>
            </a:r>
            <a:r>
              <a:rPr lang="ca-ES" b="1" dirty="0" smtClean="0">
                <a:effectLst/>
              </a:rPr>
              <a:t>]</a:t>
            </a:r>
            <a:endParaRPr lang="ca-ES" b="1" dirty="0" smtClean="0"/>
          </a:p>
          <a:p>
            <a:pPr rtl="0"/>
            <a:r>
              <a:rPr lang="ca-ES" dirty="0" smtClean="0"/>
              <a:t>En la fabricació de vidre com a producte intermedi</a:t>
            </a:r>
          </a:p>
          <a:p>
            <a:pPr rtl="0"/>
            <a:r>
              <a:rPr lang="ca-ES" dirty="0" smtClean="0"/>
              <a:t>El període més popular d'ús del vidre d'urani va ser entre 1880 i 1920. L'austríac </a:t>
            </a:r>
            <a:r>
              <a:rPr lang="ca-ES" dirty="0" smtClean="0">
                <a:hlinkClick r:id="rId23" tooltip="Franz Xaver Riedel (encara no existeix)"/>
              </a:rPr>
              <a:t>Franz Xaver Riedel</a:t>
            </a:r>
            <a:r>
              <a:rPr lang="ca-ES" dirty="0" smtClean="0"/>
              <a:t> va ser el productor més prolífic de peces de vidre d'urani a </a:t>
            </a:r>
            <a:r>
              <a:rPr lang="ca-ES" dirty="0" smtClean="0">
                <a:hlinkClick r:id="rId24" tooltip="Unter-Polaun (encara no existeix)"/>
              </a:rPr>
              <a:t>Unter-Polaun</a:t>
            </a:r>
            <a:r>
              <a:rPr lang="ca-ES" dirty="0" smtClean="0"/>
              <a:t> (actualment </a:t>
            </a:r>
            <a:r>
              <a:rPr lang="ca-ES" dirty="0" smtClean="0">
                <a:hlinkClick r:id="rId25" tooltip="Dolni Polubny (encara no existeix)"/>
              </a:rPr>
              <a:t>Dolni Polubny</a:t>
            </a:r>
            <a:r>
              <a:rPr lang="ca-ES" dirty="0" smtClean="0"/>
              <a:t>), </a:t>
            </a:r>
            <a:r>
              <a:rPr lang="ca-ES" dirty="0" smtClean="0">
                <a:hlinkClick r:id="rId21" tooltip="Bohèmia"/>
              </a:rPr>
              <a:t>Bohèmia</a:t>
            </a:r>
            <a:r>
              <a:rPr lang="ca-ES" dirty="0" smtClean="0"/>
              <a:t> entre 1830 i 1848.</a:t>
            </a:r>
          </a:p>
          <a:p>
            <a:pPr rtl="0"/>
            <a:r>
              <a:rPr lang="ca-ES" dirty="0" smtClean="0"/>
              <a:t>Als Estats Units la producció de vidre d'urani cessà des de la meitat de la Segona guerra Mundial donat que el govern confiscà els subministraments d'urani i no es va tornar a disposar-ne lliurement fins a 1958. </a:t>
            </a:r>
          </a:p>
          <a:p>
            <a:endParaRPr lang="ca-ES" dirty="0" smtClean="0"/>
          </a:p>
          <a:p>
            <a:endParaRPr lang="ca-ES" dirty="0" smtClean="0"/>
          </a:p>
          <a:p>
            <a:endParaRPr lang="ca-ES" dirty="0" smtClean="0"/>
          </a:p>
          <a:p>
            <a:r>
              <a:rPr lang="ca-ES" dirty="0" smtClean="0"/>
              <a:t>En </a:t>
            </a:r>
            <a:r>
              <a:rPr lang="ca-ES" dirty="0" smtClean="0">
                <a:hlinkClick r:id="rId26" tooltip="Cinema"/>
              </a:rPr>
              <a:t>Cinema</a:t>
            </a:r>
            <a:r>
              <a:rPr lang="ca-ES" dirty="0" smtClean="0"/>
              <a:t>, un </a:t>
            </a:r>
            <a:r>
              <a:rPr lang="ca-ES" b="1" dirty="0" smtClean="0"/>
              <a:t>fotograma</a:t>
            </a:r>
            <a:r>
              <a:rPr lang="ca-ES" dirty="0" smtClean="0"/>
              <a:t> (</a:t>
            </a:r>
            <a:r>
              <a:rPr lang="ca-ES" b="1" i="1" dirty="0" smtClean="0"/>
              <a:t>frame</a:t>
            </a:r>
            <a:r>
              <a:rPr lang="ca-ES" dirty="0" smtClean="0"/>
              <a:t>), o </a:t>
            </a:r>
            <a:r>
              <a:rPr lang="ca-ES" b="1" dirty="0" smtClean="0"/>
              <a:t>quadre de pel·lícula</a:t>
            </a:r>
            <a:r>
              <a:rPr lang="ca-ES" dirty="0" smtClean="0"/>
              <a:t>, és una de les moltes imatges individuals en una </a:t>
            </a:r>
            <a:r>
              <a:rPr lang="ca-ES" dirty="0" smtClean="0">
                <a:hlinkClick r:id="rId27" tooltip="Pel·lícula de cel·luloide (encara no existeix)"/>
              </a:rPr>
              <a:t>pel·lícula</a:t>
            </a:r>
            <a:r>
              <a:rPr lang="ca-ES" dirty="0" smtClean="0"/>
              <a:t>, l'element més petit de la pel·lícula. </a:t>
            </a:r>
          </a:p>
          <a:p>
            <a:endParaRPr lang="ca-ES" dirty="0" smtClean="0">
              <a:latin typeface="Arial" pitchFamily="34" charset="0"/>
            </a:endParaRPr>
          </a:p>
          <a:p>
            <a:r>
              <a:rPr lang="en-GB" sz="2000" dirty="0" smtClean="0">
                <a:solidFill>
                  <a:srgbClr val="000000"/>
                </a:solidFill>
              </a:rPr>
              <a:t>Chip </a:t>
            </a:r>
            <a:r>
              <a:rPr lang="en-GB" sz="2000" dirty="0" err="1" smtClean="0">
                <a:solidFill>
                  <a:srgbClr val="000000"/>
                </a:solidFill>
              </a:rPr>
              <a:t>Timepix</a:t>
            </a:r>
            <a:r>
              <a:rPr lang="en-GB" sz="2000" dirty="0" smtClean="0">
                <a:solidFill>
                  <a:srgbClr val="000000"/>
                </a:solidFill>
              </a:rPr>
              <a:t> </a:t>
            </a:r>
          </a:p>
          <a:p>
            <a:pPr lvl="1"/>
            <a:r>
              <a:rPr lang="en-GB" sz="2000" dirty="0" err="1" smtClean="0">
                <a:solidFill>
                  <a:srgbClr val="000000"/>
                </a:solidFill>
              </a:rPr>
              <a:t>Matriu</a:t>
            </a:r>
            <a:r>
              <a:rPr lang="en-GB" sz="2000" dirty="0" smtClean="0">
                <a:solidFill>
                  <a:srgbClr val="000000"/>
                </a:solidFill>
              </a:rPr>
              <a:t> de 256x256 pixels</a:t>
            </a:r>
          </a:p>
          <a:p>
            <a:pPr lvl="1"/>
            <a:r>
              <a:rPr lang="en-GB" sz="2000" dirty="0" smtClean="0">
                <a:solidFill>
                  <a:srgbClr val="000000"/>
                </a:solidFill>
              </a:rPr>
              <a:t>Pixels de 55</a:t>
            </a:r>
            <a:r>
              <a:rPr lang="en-GB" sz="2000" dirty="0" smtClean="0">
                <a:solidFill>
                  <a:srgbClr val="000000"/>
                </a:solidFill>
                <a:latin typeface="Symbol" panose="05050102010706020507" pitchFamily="18" charset="2"/>
              </a:rPr>
              <a:t>m</a:t>
            </a:r>
            <a:r>
              <a:rPr lang="en-GB" sz="2000" dirty="0" smtClean="0">
                <a:solidFill>
                  <a:srgbClr val="000000"/>
                </a:solidFill>
              </a:rPr>
              <a:t>m</a:t>
            </a:r>
          </a:p>
          <a:p>
            <a:pPr lvl="1"/>
            <a:r>
              <a:rPr lang="en-GB" sz="2000" dirty="0" err="1" smtClean="0">
                <a:solidFill>
                  <a:srgbClr val="000000"/>
                </a:solidFill>
              </a:rPr>
              <a:t>Lectura</a:t>
            </a:r>
            <a:r>
              <a:rPr lang="en-GB" sz="2000" dirty="0" smtClean="0">
                <a:solidFill>
                  <a:srgbClr val="000000"/>
                </a:solidFill>
              </a:rPr>
              <a:t> de “</a:t>
            </a:r>
            <a:r>
              <a:rPr lang="en-GB" sz="2000" dirty="0" err="1" smtClean="0">
                <a:solidFill>
                  <a:srgbClr val="000000"/>
                </a:solidFill>
              </a:rPr>
              <a:t>fotogrames</a:t>
            </a:r>
            <a:r>
              <a:rPr lang="en-GB" sz="2000" dirty="0" smtClean="0">
                <a:solidFill>
                  <a:srgbClr val="000000"/>
                </a:solidFill>
              </a:rPr>
              <a:t>” (frame-based readout)</a:t>
            </a:r>
          </a:p>
          <a:p>
            <a:pPr lvl="1"/>
            <a:r>
              <a:rPr lang="en-GB" sz="2000" dirty="0" smtClean="0">
                <a:solidFill>
                  <a:srgbClr val="000000"/>
                </a:solidFill>
              </a:rPr>
              <a:t>Pixel </a:t>
            </a:r>
            <a:r>
              <a:rPr lang="en-GB" sz="2000" dirty="0" err="1" smtClean="0">
                <a:solidFill>
                  <a:srgbClr val="000000"/>
                </a:solidFill>
              </a:rPr>
              <a:t>conte</a:t>
            </a:r>
            <a:r>
              <a:rPr lang="en-GB" sz="2000" dirty="0" smtClean="0">
                <a:solidFill>
                  <a:srgbClr val="000000"/>
                </a:solidFill>
              </a:rPr>
              <a:t> un </a:t>
            </a:r>
            <a:r>
              <a:rPr lang="en-GB" sz="2000" dirty="0" err="1" smtClean="0">
                <a:solidFill>
                  <a:srgbClr val="000000"/>
                </a:solidFill>
              </a:rPr>
              <a:t>amplificador</a:t>
            </a:r>
            <a:r>
              <a:rPr lang="en-GB" sz="2000" dirty="0" smtClean="0">
                <a:solidFill>
                  <a:srgbClr val="000000"/>
                </a:solidFill>
              </a:rPr>
              <a:t> de </a:t>
            </a:r>
            <a:r>
              <a:rPr lang="en-GB" sz="2000" dirty="0" err="1" smtClean="0">
                <a:solidFill>
                  <a:srgbClr val="000000"/>
                </a:solidFill>
              </a:rPr>
              <a:t>carrega</a:t>
            </a:r>
            <a:r>
              <a:rPr lang="en-GB" sz="2000" dirty="0" smtClean="0">
                <a:solidFill>
                  <a:srgbClr val="000000"/>
                </a:solidFill>
              </a:rPr>
              <a:t>, un </a:t>
            </a:r>
            <a:r>
              <a:rPr lang="en-GB" sz="2000" dirty="0" err="1" smtClean="0">
                <a:solidFill>
                  <a:srgbClr val="000000"/>
                </a:solidFill>
              </a:rPr>
              <a:t>comparador</a:t>
            </a:r>
            <a:r>
              <a:rPr lang="en-GB" sz="2000" dirty="0" smtClean="0">
                <a:solidFill>
                  <a:srgbClr val="000000"/>
                </a:solidFill>
              </a:rPr>
              <a:t> </a:t>
            </a:r>
            <a:r>
              <a:rPr lang="en-GB" sz="2000" dirty="0" err="1" smtClean="0">
                <a:solidFill>
                  <a:srgbClr val="000000"/>
                </a:solidFill>
              </a:rPr>
              <a:t>i</a:t>
            </a:r>
            <a:r>
              <a:rPr lang="en-GB" sz="2000" dirty="0" smtClean="0">
                <a:solidFill>
                  <a:srgbClr val="000000"/>
                </a:solidFill>
              </a:rPr>
              <a:t> un </a:t>
            </a:r>
            <a:r>
              <a:rPr lang="en-GB" sz="2000" dirty="0" err="1" smtClean="0">
                <a:solidFill>
                  <a:srgbClr val="000000"/>
                </a:solidFill>
              </a:rPr>
              <a:t>comptador</a:t>
            </a:r>
            <a:endParaRPr lang="en-GB" sz="2000" dirty="0" smtClean="0">
              <a:solidFill>
                <a:srgbClr val="000000"/>
              </a:solidFill>
            </a:endParaRPr>
          </a:p>
          <a:p>
            <a:pPr lvl="1"/>
            <a:r>
              <a:rPr lang="en-GB" sz="2000" dirty="0" err="1" smtClean="0">
                <a:solidFill>
                  <a:srgbClr val="000000"/>
                </a:solidFill>
              </a:rPr>
              <a:t>Possibilitat</a:t>
            </a:r>
            <a:r>
              <a:rPr lang="en-GB" sz="2000" dirty="0" smtClean="0">
                <a:solidFill>
                  <a:srgbClr val="000000"/>
                </a:solidFill>
              </a:rPr>
              <a:t> de </a:t>
            </a:r>
            <a:r>
              <a:rPr lang="en-GB" sz="2000" dirty="0" err="1" smtClean="0">
                <a:solidFill>
                  <a:srgbClr val="000000"/>
                </a:solidFill>
              </a:rPr>
              <a:t>programar</a:t>
            </a:r>
            <a:r>
              <a:rPr lang="en-GB" sz="2000" dirty="0" smtClean="0">
                <a:solidFill>
                  <a:srgbClr val="000000"/>
                </a:solidFill>
              </a:rPr>
              <a:t> </a:t>
            </a:r>
            <a:r>
              <a:rPr lang="en-GB" sz="2000" dirty="0" err="1" smtClean="0">
                <a:solidFill>
                  <a:srgbClr val="000000"/>
                </a:solidFill>
              </a:rPr>
              <a:t>els</a:t>
            </a:r>
            <a:r>
              <a:rPr lang="en-GB" sz="2000" dirty="0" smtClean="0">
                <a:solidFill>
                  <a:srgbClr val="000000"/>
                </a:solidFill>
              </a:rPr>
              <a:t> pixels:</a:t>
            </a:r>
          </a:p>
          <a:p>
            <a:pPr lvl="2"/>
            <a:r>
              <a:rPr lang="en-GB" dirty="0" err="1" smtClean="0">
                <a:solidFill>
                  <a:srgbClr val="000000"/>
                </a:solidFill>
              </a:rPr>
              <a:t>Comptatge</a:t>
            </a:r>
            <a:r>
              <a:rPr lang="en-GB" dirty="0" smtClean="0">
                <a:solidFill>
                  <a:srgbClr val="000000"/>
                </a:solidFill>
              </a:rPr>
              <a:t> (com Medipix2)</a:t>
            </a:r>
          </a:p>
          <a:p>
            <a:pPr lvl="2"/>
            <a:r>
              <a:rPr lang="en-GB" dirty="0" err="1" smtClean="0">
                <a:solidFill>
                  <a:srgbClr val="000000"/>
                </a:solidFill>
              </a:rPr>
              <a:t>Mesura</a:t>
            </a:r>
            <a:r>
              <a:rPr lang="en-GB" dirty="0" smtClean="0">
                <a:solidFill>
                  <a:srgbClr val="000000"/>
                </a:solidFill>
              </a:rPr>
              <a:t> del temps </a:t>
            </a:r>
            <a:r>
              <a:rPr lang="en-GB" dirty="0" err="1" smtClean="0">
                <a:solidFill>
                  <a:srgbClr val="000000"/>
                </a:solidFill>
              </a:rPr>
              <a:t>d’arribada</a:t>
            </a:r>
            <a:r>
              <a:rPr lang="en-GB" dirty="0" smtClean="0">
                <a:solidFill>
                  <a:srgbClr val="000000"/>
                </a:solidFill>
              </a:rPr>
              <a:t> de les </a:t>
            </a:r>
            <a:r>
              <a:rPr lang="en-GB" dirty="0" err="1" smtClean="0">
                <a:solidFill>
                  <a:srgbClr val="000000"/>
                </a:solidFill>
              </a:rPr>
              <a:t>particules</a:t>
            </a:r>
            <a:r>
              <a:rPr lang="en-GB" dirty="0" smtClean="0">
                <a:solidFill>
                  <a:srgbClr val="000000"/>
                </a:solidFill>
              </a:rPr>
              <a:t>  (</a:t>
            </a:r>
            <a:r>
              <a:rPr lang="en-GB" dirty="0" err="1" smtClean="0">
                <a:solidFill>
                  <a:srgbClr val="000000"/>
                </a:solidFill>
              </a:rPr>
              <a:t>ToA</a:t>
            </a:r>
            <a:r>
              <a:rPr lang="en-GB" dirty="0" smtClean="0">
                <a:solidFill>
                  <a:srgbClr val="000000"/>
                </a:solidFill>
              </a:rPr>
              <a:t>)</a:t>
            </a:r>
          </a:p>
          <a:p>
            <a:pPr lvl="2"/>
            <a:r>
              <a:rPr lang="en-GB" dirty="0" err="1" smtClean="0">
                <a:solidFill>
                  <a:srgbClr val="000000"/>
                </a:solidFill>
              </a:rPr>
              <a:t>Mesura</a:t>
            </a:r>
            <a:r>
              <a:rPr lang="en-GB" dirty="0" smtClean="0">
                <a:solidFill>
                  <a:srgbClr val="000000"/>
                </a:solidFill>
              </a:rPr>
              <a:t> de la </a:t>
            </a:r>
            <a:r>
              <a:rPr lang="en-GB" dirty="0" err="1" smtClean="0">
                <a:solidFill>
                  <a:srgbClr val="000000"/>
                </a:solidFill>
              </a:rPr>
              <a:t>carrega</a:t>
            </a:r>
            <a:r>
              <a:rPr lang="en-GB" dirty="0" smtClean="0">
                <a:solidFill>
                  <a:srgbClr val="000000"/>
                </a:solidFill>
              </a:rPr>
              <a:t> (</a:t>
            </a:r>
            <a:r>
              <a:rPr lang="en-GB" dirty="0" err="1" smtClean="0">
                <a:solidFill>
                  <a:srgbClr val="000000"/>
                </a:solidFill>
              </a:rPr>
              <a:t>ToT</a:t>
            </a:r>
            <a:r>
              <a:rPr lang="en-GB" dirty="0" smtClean="0">
                <a:solidFill>
                  <a:srgbClr val="000000"/>
                </a:solidFill>
              </a:rPr>
              <a:t>)</a:t>
            </a:r>
          </a:p>
          <a:p>
            <a:endParaRPr lang="en-US" dirty="0" smtClean="0">
              <a:latin typeface="Arial" pitchFamily="34" charset="0"/>
            </a:endParaRPr>
          </a:p>
        </p:txBody>
      </p:sp>
    </p:spTree>
    <p:extLst>
      <p:ext uri="{BB962C8B-B14F-4D97-AF65-F5344CB8AC3E}">
        <p14:creationId xmlns:p14="http://schemas.microsoft.com/office/powerpoint/2010/main" val="309377978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Header Placeholder 3"/>
          <p:cNvSpPr>
            <a:spLocks noGrp="1"/>
          </p:cNvSpPr>
          <p:nvPr>
            <p:ph type="hdr" sz="quarter" idx="10"/>
          </p:nvPr>
        </p:nvSpPr>
        <p:spPr/>
        <p:txBody>
          <a:bodyPr/>
          <a:lstStyle/>
          <a:p>
            <a:pPr>
              <a:defRPr/>
            </a:pPr>
            <a:r>
              <a:rPr lang="en-US" smtClean="0"/>
              <a:t>This is a test</a:t>
            </a:r>
            <a:endParaRPr lang="en-US"/>
          </a:p>
        </p:txBody>
      </p:sp>
    </p:spTree>
    <p:extLst>
      <p:ext uri="{BB962C8B-B14F-4D97-AF65-F5344CB8AC3E}">
        <p14:creationId xmlns:p14="http://schemas.microsoft.com/office/powerpoint/2010/main" val="354154501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D68FBF5B-CBB2-4A6F-ACBE-1907AF8BEE58}" type="slidenum">
              <a:rPr lang="en-GB" smtClean="0"/>
              <a:t>22</a:t>
            </a:fld>
            <a:endParaRPr lang="en-GB"/>
          </a:p>
        </p:txBody>
      </p:sp>
    </p:spTree>
    <p:extLst>
      <p:ext uri="{BB962C8B-B14F-4D97-AF65-F5344CB8AC3E}">
        <p14:creationId xmlns:p14="http://schemas.microsoft.com/office/powerpoint/2010/main" val="48594595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dirty="0" err="1" smtClean="0"/>
              <a:t>Indice</a:t>
            </a:r>
            <a:r>
              <a:rPr lang="es-ES" dirty="0" smtClean="0"/>
              <a:t> de</a:t>
            </a:r>
            <a:r>
              <a:rPr lang="es-ES" baseline="0" dirty="0" smtClean="0"/>
              <a:t> mi </a:t>
            </a:r>
            <a:r>
              <a:rPr lang="es-ES" baseline="0" dirty="0" err="1" smtClean="0"/>
              <a:t>presentacion</a:t>
            </a:r>
            <a:endParaRPr lang="es-ES" dirty="0"/>
          </a:p>
        </p:txBody>
      </p:sp>
      <p:sp>
        <p:nvSpPr>
          <p:cNvPr id="4" name="Slide Number Placeholder 3"/>
          <p:cNvSpPr>
            <a:spLocks noGrp="1"/>
          </p:cNvSpPr>
          <p:nvPr>
            <p:ph type="sldNum" sz="quarter" idx="10"/>
          </p:nvPr>
        </p:nvSpPr>
        <p:spPr/>
        <p:txBody>
          <a:bodyPr/>
          <a:lstStyle/>
          <a:p>
            <a:fld id="{D68FBF5B-CBB2-4A6F-ACBE-1907AF8BEE58}" type="slidenum">
              <a:rPr lang="en-GB" smtClean="0"/>
              <a:t>2</a:t>
            </a:fld>
            <a:endParaRPr lang="en-GB"/>
          </a:p>
        </p:txBody>
      </p:sp>
    </p:spTree>
    <p:extLst>
      <p:ext uri="{BB962C8B-B14F-4D97-AF65-F5344CB8AC3E}">
        <p14:creationId xmlns:p14="http://schemas.microsoft.com/office/powerpoint/2010/main" val="274040250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Header Placeholder 3"/>
          <p:cNvSpPr>
            <a:spLocks noGrp="1"/>
          </p:cNvSpPr>
          <p:nvPr>
            <p:ph type="hdr" sz="quarter" idx="10"/>
          </p:nvPr>
        </p:nvSpPr>
        <p:spPr/>
        <p:txBody>
          <a:bodyPr/>
          <a:lstStyle/>
          <a:p>
            <a:pPr>
              <a:defRPr/>
            </a:pPr>
            <a:r>
              <a:rPr lang="en-US" smtClean="0"/>
              <a:t>This is a test</a:t>
            </a:r>
            <a:endParaRPr lang="en-US"/>
          </a:p>
        </p:txBody>
      </p:sp>
    </p:spTree>
    <p:extLst>
      <p:ext uri="{BB962C8B-B14F-4D97-AF65-F5344CB8AC3E}">
        <p14:creationId xmlns:p14="http://schemas.microsoft.com/office/powerpoint/2010/main" val="342452893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0114" name="Rectangle 7"/>
          <p:cNvSpPr>
            <a:spLocks noGrp="1" noChangeArrowheads="1"/>
          </p:cNvSpPr>
          <p:nvPr>
            <p:ph type="sldNum" sz="quarter" idx="4294967295"/>
          </p:nvPr>
        </p:nvSpPr>
        <p:spPr bwMode="auto">
          <a:xfrm>
            <a:off x="4020377" y="9721643"/>
            <a:ext cx="3077323" cy="511201"/>
          </a:xfrm>
          <a:prstGeom prst="rect">
            <a:avLst/>
          </a:prstGeom>
          <a:noFill/>
          <a:ln>
            <a:miter lim="800000"/>
            <a:headEnd/>
            <a:tailEnd/>
          </a:ln>
        </p:spPr>
        <p:txBody>
          <a:bodyPr lIns="91637" tIns="45818" rIns="91637" bIns="45818"/>
          <a:lstStyle/>
          <a:p>
            <a:fld id="{EDC7426E-B261-48A1-8034-1373EA62B9DF}" type="slidenum">
              <a:rPr lang="en-US"/>
              <a:pPr/>
              <a:t>24</a:t>
            </a:fld>
            <a:endParaRPr lang="en-US"/>
          </a:p>
        </p:txBody>
      </p:sp>
      <p:sp>
        <p:nvSpPr>
          <p:cNvPr id="90115" name="Rectangle 1"/>
          <p:cNvSpPr>
            <a:spLocks noGrp="1" noRot="1" noChangeAspect="1" noChangeArrowheads="1" noTextEdit="1"/>
          </p:cNvSpPr>
          <p:nvPr>
            <p:ph type="sldImg"/>
          </p:nvPr>
        </p:nvSpPr>
        <p:spPr bwMode="auto">
          <a:xfrm>
            <a:off x="139700" y="746125"/>
            <a:ext cx="6823075" cy="3838575"/>
          </a:xfrm>
          <a:prstGeom prst="rect">
            <a:avLst/>
          </a:prstGeom>
          <a:solidFill>
            <a:srgbClr val="FFFFFF"/>
          </a:solidFill>
          <a:ln>
            <a:solidFill>
              <a:srgbClr val="000000"/>
            </a:solidFill>
            <a:miter lim="800000"/>
            <a:headEnd/>
            <a:tailEnd/>
          </a:ln>
        </p:spPr>
      </p:sp>
      <p:sp>
        <p:nvSpPr>
          <p:cNvPr id="90116" name="Rectangle 2"/>
          <p:cNvSpPr txBox="1">
            <a:spLocks noGrp="1" noChangeArrowheads="1"/>
          </p:cNvSpPr>
          <p:nvPr>
            <p:ph type="body" idx="1"/>
          </p:nvPr>
        </p:nvSpPr>
        <p:spPr bwMode="auto">
          <a:xfrm>
            <a:off x="944652" y="4853748"/>
            <a:ext cx="5209996" cy="4636177"/>
          </a:xfrm>
          <a:prstGeom prst="rect">
            <a:avLst/>
          </a:prstGeom>
          <a:noFill/>
          <a:ln>
            <a:miter lim="800000"/>
            <a:headEnd/>
            <a:tailEnd/>
          </a:ln>
        </p:spPr>
        <p:txBody>
          <a:bodyPr wrap="none" lIns="98280" tIns="49141" rIns="98280" bIns="49141" anchor="ctr"/>
          <a:lstStyle/>
          <a:p>
            <a:r>
              <a:rPr lang="ca-ES" dirty="0" smtClean="0"/>
              <a:t>La </a:t>
            </a:r>
            <a:r>
              <a:rPr lang="ca-ES" b="1" dirty="0" smtClean="0"/>
              <a:t>radioactivitat</a:t>
            </a:r>
            <a:r>
              <a:rPr lang="ca-ES" dirty="0" smtClean="0"/>
              <a:t> és un fenomen </a:t>
            </a:r>
            <a:r>
              <a:rPr lang="ca-ES" dirty="0" smtClean="0">
                <a:hlinkClick r:id="rId3" tooltip="Físic"/>
              </a:rPr>
              <a:t>físic</a:t>
            </a:r>
            <a:r>
              <a:rPr lang="ca-ES" dirty="0" smtClean="0"/>
              <a:t> al qual certes substàncies amb </a:t>
            </a:r>
            <a:r>
              <a:rPr lang="ca-ES" dirty="0" smtClean="0">
                <a:hlinkClick r:id="rId4" tooltip="Nucli atòmic"/>
              </a:rPr>
              <a:t>nuclis atòmics</a:t>
            </a:r>
            <a:r>
              <a:rPr lang="ca-ES" dirty="0" smtClean="0"/>
              <a:t> </a:t>
            </a:r>
            <a:r>
              <a:rPr lang="ca-ES" dirty="0" smtClean="0">
                <a:hlinkClick r:id="rId5" tooltip="Estabilitat del nucli atòmic"/>
              </a:rPr>
              <a:t>inestables</a:t>
            </a:r>
            <a:r>
              <a:rPr lang="ca-ES" dirty="0" smtClean="0"/>
              <a:t>, anomenats </a:t>
            </a:r>
            <a:r>
              <a:rPr lang="ca-ES" i="1" dirty="0" smtClean="0">
                <a:hlinkClick r:id="rId6" tooltip="Radionucleid"/>
              </a:rPr>
              <a:t>radionucleids</a:t>
            </a:r>
            <a:r>
              <a:rPr lang="ca-ES" dirty="0" smtClean="0"/>
              <a:t>, es transformen espontàniament en </a:t>
            </a:r>
            <a:r>
              <a:rPr lang="ca-ES" dirty="0" smtClean="0">
                <a:hlinkClick r:id="rId7" tooltip="Nucleid"/>
              </a:rPr>
              <a:t>nucleids</a:t>
            </a:r>
            <a:r>
              <a:rPr lang="ca-ES" dirty="0" smtClean="0"/>
              <a:t> diferents perdent </a:t>
            </a:r>
            <a:r>
              <a:rPr lang="ca-ES" dirty="0" smtClean="0">
                <a:hlinkClick r:id="rId8" tooltip="Energia"/>
              </a:rPr>
              <a:t>energia</a:t>
            </a:r>
            <a:r>
              <a:rPr lang="ca-ES" dirty="0" smtClean="0"/>
              <a:t> en forma de raigs de </a:t>
            </a:r>
            <a:r>
              <a:rPr lang="ca-ES" dirty="0" smtClean="0">
                <a:hlinkClick r:id="rId9" tooltip="Partícula subatòmica"/>
              </a:rPr>
              <a:t>partícules</a:t>
            </a:r>
            <a:r>
              <a:rPr lang="ca-ES" dirty="0" smtClean="0"/>
              <a:t>, de vegades acompanyats de raigs d'</a:t>
            </a:r>
            <a:r>
              <a:rPr lang="ca-ES" dirty="0" smtClean="0">
                <a:hlinkClick r:id="rId10" tooltip="Radiació electromagnètica"/>
              </a:rPr>
              <a:t>ones electromagnètiques</a:t>
            </a:r>
            <a:r>
              <a:rPr lang="ca-ES" dirty="0" smtClean="0"/>
              <a:t>, per tal d'assolir uns nuclis atòmics més estables i de menor </a:t>
            </a:r>
            <a:r>
              <a:rPr lang="ca-ES" dirty="0" smtClean="0">
                <a:hlinkClick r:id="rId11" tooltip="Massa"/>
              </a:rPr>
              <a:t>massa</a:t>
            </a:r>
            <a:r>
              <a:rPr lang="ca-ES" dirty="0" smtClean="0"/>
              <a:t>, ja que al procés perden part d'ella per </a:t>
            </a:r>
            <a:r>
              <a:rPr lang="ca-ES" dirty="0" smtClean="0">
                <a:hlinkClick r:id="rId12" tooltip="Desintegració"/>
              </a:rPr>
              <a:t>desintegració</a:t>
            </a:r>
            <a:r>
              <a:rPr lang="ca-ES" dirty="0" smtClean="0"/>
              <a:t>. Els raigs emesos s'anomenen, segons el cas, </a:t>
            </a:r>
            <a:r>
              <a:rPr lang="ca-ES" dirty="0" smtClean="0">
                <a:hlinkClick r:id="rId13" tooltip="Raigs alfa"/>
              </a:rPr>
              <a:t>raigs alfa</a:t>
            </a:r>
            <a:r>
              <a:rPr lang="ca-ES" dirty="0" smtClean="0"/>
              <a:t>, </a:t>
            </a:r>
            <a:r>
              <a:rPr lang="ca-ES" dirty="0" smtClean="0">
                <a:hlinkClick r:id="rId14" tooltip="Raigs beta"/>
              </a:rPr>
              <a:t>raigs beta</a:t>
            </a:r>
            <a:r>
              <a:rPr lang="ca-ES" dirty="0" smtClean="0"/>
              <a:t> o </a:t>
            </a:r>
            <a:r>
              <a:rPr lang="ca-ES" dirty="0" smtClean="0">
                <a:hlinkClick r:id="rId15" tooltip="Raigs gamma"/>
              </a:rPr>
              <a:t>raigs gamma</a:t>
            </a:r>
            <a:r>
              <a:rPr lang="ca-ES" dirty="0" smtClean="0"/>
              <a:t>, es consideren </a:t>
            </a:r>
            <a:r>
              <a:rPr lang="ca-ES" dirty="0" smtClean="0">
                <a:hlinkClick r:id="rId16" tooltip="Radiacions ionitzants"/>
              </a:rPr>
              <a:t>radiacions ionitzants</a:t>
            </a:r>
            <a:r>
              <a:rPr lang="ca-ES" dirty="0" smtClean="0"/>
              <a:t> i poden penetrar en cossos opacs, ionitzar l'aire, impressionar plaques fotogràfiques i excitar la </a:t>
            </a:r>
            <a:r>
              <a:rPr lang="ca-ES" dirty="0" smtClean="0">
                <a:hlinkClick r:id="rId17" tooltip="Fluorescència"/>
              </a:rPr>
              <a:t>fluorescència</a:t>
            </a:r>
            <a:r>
              <a:rPr lang="ca-ES" dirty="0" smtClean="0"/>
              <a:t> de certes substàncies.</a:t>
            </a:r>
          </a:p>
          <a:p>
            <a:endParaRPr lang="ca-ES" dirty="0" smtClean="0"/>
          </a:p>
          <a:p>
            <a:endParaRPr lang="ca-ES" dirty="0" smtClean="0"/>
          </a:p>
          <a:p>
            <a:r>
              <a:rPr lang="es-ES" sz="1200" kern="1200" dirty="0" smtClean="0">
                <a:solidFill>
                  <a:schemeClr val="tx1"/>
                </a:solidFill>
                <a:effectLst/>
                <a:latin typeface="Arial" charset="0"/>
                <a:ea typeface="+mn-ea"/>
                <a:cs typeface="+mn-cs"/>
              </a:rPr>
              <a:t>Les </a:t>
            </a:r>
            <a:r>
              <a:rPr lang="es-ES" sz="1200" kern="1200" dirty="0" err="1" smtClean="0">
                <a:solidFill>
                  <a:schemeClr val="tx1"/>
                </a:solidFill>
                <a:effectLst/>
                <a:latin typeface="Arial" charset="0"/>
                <a:ea typeface="+mn-ea"/>
                <a:cs typeface="+mn-cs"/>
              </a:rPr>
              <a:t>particules</a:t>
            </a:r>
            <a:r>
              <a:rPr lang="es-ES" sz="1200" kern="1200" dirty="0" smtClean="0">
                <a:solidFill>
                  <a:schemeClr val="tx1"/>
                </a:solidFill>
                <a:effectLst/>
                <a:latin typeface="Arial" charset="0"/>
                <a:ea typeface="+mn-ea"/>
                <a:cs typeface="+mn-cs"/>
              </a:rPr>
              <a:t> </a:t>
            </a:r>
            <a:r>
              <a:rPr lang="es-ES" sz="1200" kern="1200" dirty="0" err="1" smtClean="0">
                <a:solidFill>
                  <a:schemeClr val="tx1"/>
                </a:solidFill>
                <a:effectLst/>
                <a:latin typeface="Arial" charset="0"/>
                <a:ea typeface="+mn-ea"/>
                <a:cs typeface="+mn-cs"/>
              </a:rPr>
              <a:t>amb</a:t>
            </a:r>
            <a:r>
              <a:rPr lang="es-ES" sz="1200" kern="1200" dirty="0" smtClean="0">
                <a:solidFill>
                  <a:schemeClr val="tx1"/>
                </a:solidFill>
                <a:effectLst/>
                <a:latin typeface="Arial" charset="0"/>
                <a:ea typeface="+mn-ea"/>
                <a:cs typeface="+mn-cs"/>
              </a:rPr>
              <a:t> </a:t>
            </a:r>
            <a:r>
              <a:rPr lang="es-ES" sz="1200" kern="1200" dirty="0" err="1" smtClean="0">
                <a:solidFill>
                  <a:schemeClr val="tx1"/>
                </a:solidFill>
                <a:effectLst/>
                <a:latin typeface="Arial" charset="0"/>
                <a:ea typeface="+mn-ea"/>
                <a:cs typeface="+mn-cs"/>
              </a:rPr>
              <a:t>càrrega</a:t>
            </a:r>
            <a:r>
              <a:rPr lang="es-ES" sz="1200" kern="1200" dirty="0" smtClean="0">
                <a:solidFill>
                  <a:schemeClr val="tx1"/>
                </a:solidFill>
                <a:effectLst/>
                <a:latin typeface="Arial" charset="0"/>
                <a:ea typeface="+mn-ea"/>
                <a:cs typeface="+mn-cs"/>
              </a:rPr>
              <a:t> </a:t>
            </a:r>
            <a:r>
              <a:rPr lang="es-ES" sz="1200" kern="1200" dirty="0" err="1" smtClean="0">
                <a:solidFill>
                  <a:schemeClr val="tx1"/>
                </a:solidFill>
                <a:effectLst/>
                <a:latin typeface="Arial" charset="0"/>
                <a:ea typeface="+mn-ea"/>
                <a:cs typeface="+mn-cs"/>
              </a:rPr>
              <a:t>elèctrica</a:t>
            </a:r>
            <a:r>
              <a:rPr lang="es-ES" sz="1200" kern="1200" dirty="0" smtClean="0">
                <a:solidFill>
                  <a:schemeClr val="tx1"/>
                </a:solidFill>
                <a:effectLst/>
                <a:latin typeface="Arial" charset="0"/>
                <a:ea typeface="+mn-ea"/>
                <a:cs typeface="+mn-cs"/>
              </a:rPr>
              <a:t> interaccionen </a:t>
            </a:r>
            <a:r>
              <a:rPr lang="es-ES" sz="1200" kern="1200" dirty="0" err="1" smtClean="0">
                <a:solidFill>
                  <a:schemeClr val="tx1"/>
                </a:solidFill>
                <a:effectLst/>
                <a:latin typeface="Arial" charset="0"/>
                <a:ea typeface="+mn-ea"/>
                <a:cs typeface="+mn-cs"/>
              </a:rPr>
              <a:t>continuament</a:t>
            </a:r>
            <a:r>
              <a:rPr lang="es-ES" sz="1200" kern="1200" dirty="0" smtClean="0">
                <a:solidFill>
                  <a:schemeClr val="tx1"/>
                </a:solidFill>
                <a:effectLst/>
                <a:latin typeface="Arial" charset="0"/>
                <a:ea typeface="+mn-ea"/>
                <a:cs typeface="+mn-cs"/>
              </a:rPr>
              <a:t> a través de la </a:t>
            </a:r>
            <a:r>
              <a:rPr lang="es-ES" sz="1200" kern="1200" dirty="0" err="1" smtClean="0">
                <a:solidFill>
                  <a:schemeClr val="tx1"/>
                </a:solidFill>
                <a:effectLst/>
                <a:latin typeface="Arial" charset="0"/>
                <a:ea typeface="+mn-ea"/>
                <a:cs typeface="+mn-cs"/>
              </a:rPr>
              <a:t>força</a:t>
            </a:r>
            <a:r>
              <a:rPr lang="es-ES" sz="1200" kern="1200" dirty="0" smtClean="0">
                <a:solidFill>
                  <a:schemeClr val="tx1"/>
                </a:solidFill>
                <a:effectLst/>
                <a:latin typeface="Arial" charset="0"/>
                <a:ea typeface="+mn-ea"/>
                <a:cs typeface="+mn-cs"/>
              </a:rPr>
              <a:t> </a:t>
            </a:r>
            <a:r>
              <a:rPr lang="es-ES" sz="1200" kern="1200" dirty="0" err="1" smtClean="0">
                <a:solidFill>
                  <a:schemeClr val="tx1"/>
                </a:solidFill>
                <a:effectLst/>
                <a:latin typeface="Arial" charset="0"/>
                <a:ea typeface="+mn-ea"/>
                <a:cs typeface="+mn-cs"/>
              </a:rPr>
              <a:t>electrostàtica</a:t>
            </a:r>
            <a:r>
              <a:rPr lang="es-ES" sz="1200" kern="1200" dirty="0" smtClean="0">
                <a:solidFill>
                  <a:schemeClr val="tx1"/>
                </a:solidFill>
                <a:effectLst/>
                <a:latin typeface="Arial" charset="0"/>
                <a:ea typeface="+mn-ea"/>
                <a:cs typeface="+mn-cs"/>
              </a:rPr>
              <a:t> (de Coulomb) </a:t>
            </a:r>
            <a:r>
              <a:rPr lang="es-ES" sz="1200" kern="1200" dirty="0" err="1" smtClean="0">
                <a:solidFill>
                  <a:schemeClr val="tx1"/>
                </a:solidFill>
                <a:effectLst/>
                <a:latin typeface="Arial" charset="0"/>
                <a:ea typeface="+mn-ea"/>
                <a:cs typeface="+mn-cs"/>
              </a:rPr>
              <a:t>amb</a:t>
            </a:r>
            <a:r>
              <a:rPr lang="es-ES" sz="1200" kern="1200" dirty="0" smtClean="0">
                <a:solidFill>
                  <a:schemeClr val="tx1"/>
                </a:solidFill>
                <a:effectLst/>
                <a:latin typeface="Arial" charset="0"/>
                <a:ea typeface="+mn-ea"/>
                <a:cs typeface="+mn-cs"/>
              </a:rPr>
              <a:t> </a:t>
            </a:r>
            <a:r>
              <a:rPr lang="es-ES" sz="1200" kern="1200" dirty="0" err="1" smtClean="0">
                <a:solidFill>
                  <a:schemeClr val="tx1"/>
                </a:solidFill>
                <a:effectLst/>
                <a:latin typeface="Arial" charset="0"/>
                <a:ea typeface="+mn-ea"/>
                <a:cs typeface="+mn-cs"/>
              </a:rPr>
              <a:t>els</a:t>
            </a:r>
            <a:r>
              <a:rPr lang="es-ES" sz="1200" kern="1200" dirty="0" smtClean="0">
                <a:solidFill>
                  <a:schemeClr val="tx1"/>
                </a:solidFill>
                <a:effectLst/>
                <a:latin typeface="Arial" charset="0"/>
                <a:ea typeface="+mn-ea"/>
                <a:cs typeface="+mn-cs"/>
              </a:rPr>
              <a:t> </a:t>
            </a:r>
            <a:r>
              <a:rPr lang="es-ES" sz="1200" kern="1200" dirty="0" err="1" smtClean="0">
                <a:solidFill>
                  <a:schemeClr val="tx1"/>
                </a:solidFill>
                <a:effectLst/>
                <a:latin typeface="Arial" charset="0"/>
                <a:ea typeface="+mn-ea"/>
                <a:cs typeface="+mn-cs"/>
              </a:rPr>
              <a:t>electrons</a:t>
            </a:r>
            <a:r>
              <a:rPr lang="es-ES" sz="1200" kern="1200" dirty="0" smtClean="0">
                <a:solidFill>
                  <a:schemeClr val="tx1"/>
                </a:solidFill>
                <a:effectLst/>
                <a:latin typeface="Arial" charset="0"/>
                <a:ea typeface="+mn-ea"/>
                <a:cs typeface="+mn-cs"/>
              </a:rPr>
              <a:t> </a:t>
            </a:r>
            <a:r>
              <a:rPr lang="es-ES" sz="1200" kern="1200" dirty="0" err="1" smtClean="0">
                <a:solidFill>
                  <a:schemeClr val="tx1"/>
                </a:solidFill>
                <a:effectLst/>
                <a:latin typeface="Arial" charset="0"/>
                <a:ea typeface="+mn-ea"/>
                <a:cs typeface="+mn-cs"/>
              </a:rPr>
              <a:t>presents</a:t>
            </a:r>
            <a:r>
              <a:rPr lang="es-ES" sz="1200" kern="1200" dirty="0" smtClean="0">
                <a:solidFill>
                  <a:schemeClr val="tx1"/>
                </a:solidFill>
                <a:effectLst/>
                <a:latin typeface="Arial" charset="0"/>
                <a:ea typeface="+mn-ea"/>
                <a:cs typeface="+mn-cs"/>
              </a:rPr>
              <a:t> en el </a:t>
            </a:r>
            <a:r>
              <a:rPr lang="es-ES" sz="1200" kern="1200" dirty="0" err="1" smtClean="0">
                <a:solidFill>
                  <a:schemeClr val="tx1"/>
                </a:solidFill>
                <a:effectLst/>
                <a:latin typeface="Arial" charset="0"/>
                <a:ea typeface="+mn-ea"/>
                <a:cs typeface="+mn-cs"/>
              </a:rPr>
              <a:t>medi</a:t>
            </a:r>
            <a:r>
              <a:rPr lang="es-ES" sz="1200" kern="1200" dirty="0" smtClean="0">
                <a:solidFill>
                  <a:schemeClr val="tx1"/>
                </a:solidFill>
                <a:effectLst/>
                <a:latin typeface="Arial" charset="0"/>
                <a:ea typeface="+mn-ea"/>
                <a:cs typeface="+mn-cs"/>
              </a:rPr>
              <a:t> que </a:t>
            </a:r>
            <a:r>
              <a:rPr lang="es-ES" sz="1200" kern="1200" dirty="0" err="1" smtClean="0">
                <a:solidFill>
                  <a:schemeClr val="tx1"/>
                </a:solidFill>
                <a:effectLst/>
                <a:latin typeface="Arial" charset="0"/>
                <a:ea typeface="+mn-ea"/>
                <a:cs typeface="+mn-cs"/>
              </a:rPr>
              <a:t>travessen</a:t>
            </a:r>
            <a:r>
              <a:rPr lang="es-ES" sz="1200" kern="1200" dirty="0" smtClean="0">
                <a:solidFill>
                  <a:schemeClr val="tx1"/>
                </a:solidFill>
                <a:effectLst/>
                <a:latin typeface="Arial" charset="0"/>
                <a:ea typeface="+mn-ea"/>
                <a:cs typeface="+mn-cs"/>
              </a:rPr>
              <a:t>.</a:t>
            </a:r>
            <a:endParaRPr lang="en-GB" sz="1200" kern="1200" dirty="0" smtClean="0">
              <a:solidFill>
                <a:schemeClr val="tx1"/>
              </a:solidFill>
              <a:effectLst/>
              <a:latin typeface="Arial" charset="0"/>
              <a:ea typeface="+mn-ea"/>
              <a:cs typeface="+mn-cs"/>
            </a:endParaRPr>
          </a:p>
          <a:p>
            <a:r>
              <a:rPr lang="es-ES" sz="1200" kern="1200" dirty="0" smtClean="0">
                <a:solidFill>
                  <a:schemeClr val="tx1"/>
                </a:solidFill>
                <a:effectLst/>
                <a:latin typeface="Arial" charset="0"/>
                <a:ea typeface="+mn-ea"/>
                <a:cs typeface="+mn-cs"/>
              </a:rPr>
              <a:t>Les </a:t>
            </a:r>
            <a:r>
              <a:rPr lang="es-ES" sz="1200" kern="1200" dirty="0" err="1" smtClean="0">
                <a:solidFill>
                  <a:schemeClr val="tx1"/>
                </a:solidFill>
                <a:effectLst/>
                <a:latin typeface="Arial" charset="0"/>
                <a:ea typeface="+mn-ea"/>
                <a:cs typeface="+mn-cs"/>
              </a:rPr>
              <a:t>particules</a:t>
            </a:r>
            <a:r>
              <a:rPr lang="es-ES" sz="1200" kern="1200" dirty="0" smtClean="0">
                <a:solidFill>
                  <a:schemeClr val="tx1"/>
                </a:solidFill>
                <a:effectLst/>
                <a:latin typeface="Arial" charset="0"/>
                <a:ea typeface="+mn-ea"/>
                <a:cs typeface="+mn-cs"/>
              </a:rPr>
              <a:t> </a:t>
            </a:r>
            <a:r>
              <a:rPr lang="es-ES" sz="1200" kern="1200" dirty="0" err="1" smtClean="0">
                <a:solidFill>
                  <a:schemeClr val="tx1"/>
                </a:solidFill>
                <a:effectLst/>
                <a:latin typeface="Arial" charset="0"/>
                <a:ea typeface="+mn-ea"/>
                <a:cs typeface="+mn-cs"/>
              </a:rPr>
              <a:t>sense</a:t>
            </a:r>
            <a:r>
              <a:rPr lang="es-ES" sz="1200" kern="1200" dirty="0" smtClean="0">
                <a:solidFill>
                  <a:schemeClr val="tx1"/>
                </a:solidFill>
                <a:effectLst/>
                <a:latin typeface="Arial" charset="0"/>
                <a:ea typeface="+mn-ea"/>
                <a:cs typeface="+mn-cs"/>
              </a:rPr>
              <a:t> </a:t>
            </a:r>
            <a:r>
              <a:rPr lang="es-ES" sz="1200" kern="1200" dirty="0" err="1" smtClean="0">
                <a:solidFill>
                  <a:schemeClr val="tx1"/>
                </a:solidFill>
                <a:effectLst/>
                <a:latin typeface="Arial" charset="0"/>
                <a:ea typeface="+mn-ea"/>
                <a:cs typeface="+mn-cs"/>
              </a:rPr>
              <a:t>carrega</a:t>
            </a:r>
            <a:r>
              <a:rPr lang="es-ES" sz="1200" kern="1200" dirty="0" smtClean="0">
                <a:solidFill>
                  <a:schemeClr val="tx1"/>
                </a:solidFill>
                <a:effectLst/>
                <a:latin typeface="Arial" charset="0"/>
                <a:ea typeface="+mn-ea"/>
                <a:cs typeface="+mn-cs"/>
              </a:rPr>
              <a:t> no están </a:t>
            </a:r>
            <a:r>
              <a:rPr lang="es-ES" sz="1200" kern="1200" dirty="0" err="1" smtClean="0">
                <a:solidFill>
                  <a:schemeClr val="tx1"/>
                </a:solidFill>
                <a:effectLst/>
                <a:latin typeface="Arial" charset="0"/>
                <a:ea typeface="+mn-ea"/>
                <a:cs typeface="+mn-cs"/>
              </a:rPr>
              <a:t>subjectes</a:t>
            </a:r>
            <a:r>
              <a:rPr lang="es-ES" sz="1200" kern="1200" dirty="0" smtClean="0">
                <a:solidFill>
                  <a:schemeClr val="tx1"/>
                </a:solidFill>
                <a:effectLst/>
                <a:latin typeface="Arial" charset="0"/>
                <a:ea typeface="+mn-ea"/>
                <a:cs typeface="+mn-cs"/>
              </a:rPr>
              <a:t> a la </a:t>
            </a:r>
            <a:r>
              <a:rPr lang="es-ES" sz="1200" kern="1200" dirty="0" err="1" smtClean="0">
                <a:solidFill>
                  <a:schemeClr val="tx1"/>
                </a:solidFill>
                <a:effectLst/>
                <a:latin typeface="Arial" charset="0"/>
                <a:ea typeface="+mn-ea"/>
                <a:cs typeface="+mn-cs"/>
              </a:rPr>
              <a:t>força</a:t>
            </a:r>
            <a:r>
              <a:rPr lang="es-ES" sz="1200" kern="1200" dirty="0" smtClean="0">
                <a:solidFill>
                  <a:schemeClr val="tx1"/>
                </a:solidFill>
                <a:effectLst/>
                <a:latin typeface="Arial" charset="0"/>
                <a:ea typeface="+mn-ea"/>
                <a:cs typeface="+mn-cs"/>
              </a:rPr>
              <a:t> de coulomb. En les </a:t>
            </a:r>
            <a:r>
              <a:rPr lang="es-ES" sz="1200" kern="1200" dirty="0" err="1" smtClean="0">
                <a:solidFill>
                  <a:schemeClr val="tx1"/>
                </a:solidFill>
                <a:effectLst/>
                <a:latin typeface="Arial" charset="0"/>
                <a:ea typeface="+mn-ea"/>
                <a:cs typeface="+mn-cs"/>
              </a:rPr>
              <a:t>seves</a:t>
            </a:r>
            <a:r>
              <a:rPr lang="es-ES" sz="1200" kern="1200" dirty="0" smtClean="0">
                <a:solidFill>
                  <a:schemeClr val="tx1"/>
                </a:solidFill>
                <a:effectLst/>
                <a:latin typeface="Arial" charset="0"/>
                <a:ea typeface="+mn-ea"/>
                <a:cs typeface="+mn-cs"/>
              </a:rPr>
              <a:t> </a:t>
            </a:r>
            <a:r>
              <a:rPr lang="es-ES" sz="1200" kern="1200" dirty="0" err="1" smtClean="0">
                <a:solidFill>
                  <a:schemeClr val="tx1"/>
                </a:solidFill>
                <a:effectLst/>
                <a:latin typeface="Arial" charset="0"/>
                <a:ea typeface="+mn-ea"/>
                <a:cs typeface="+mn-cs"/>
              </a:rPr>
              <a:t>interaccions</a:t>
            </a:r>
            <a:r>
              <a:rPr lang="es-ES" sz="1200" kern="1200" dirty="0" smtClean="0">
                <a:solidFill>
                  <a:schemeClr val="tx1"/>
                </a:solidFill>
                <a:effectLst/>
                <a:latin typeface="Arial" charset="0"/>
                <a:ea typeface="+mn-ea"/>
                <a:cs typeface="+mn-cs"/>
              </a:rPr>
              <a:t> </a:t>
            </a:r>
            <a:r>
              <a:rPr lang="es-ES" sz="1200" kern="1200" dirty="0" err="1" smtClean="0">
                <a:solidFill>
                  <a:schemeClr val="tx1"/>
                </a:solidFill>
                <a:effectLst/>
                <a:latin typeface="Arial" charset="0"/>
                <a:ea typeface="+mn-ea"/>
                <a:cs typeface="+mn-cs"/>
              </a:rPr>
              <a:t>amb</a:t>
            </a:r>
            <a:r>
              <a:rPr lang="es-ES" sz="1200" kern="1200" dirty="0" smtClean="0">
                <a:solidFill>
                  <a:schemeClr val="tx1"/>
                </a:solidFill>
                <a:effectLst/>
                <a:latin typeface="Arial" charset="0"/>
                <a:ea typeface="+mn-ea"/>
                <a:cs typeface="+mn-cs"/>
              </a:rPr>
              <a:t> el </a:t>
            </a:r>
            <a:r>
              <a:rPr lang="es-ES" sz="1200" kern="1200" dirty="0" err="1" smtClean="0">
                <a:solidFill>
                  <a:schemeClr val="tx1"/>
                </a:solidFill>
                <a:effectLst/>
                <a:latin typeface="Arial" charset="0"/>
                <a:ea typeface="+mn-ea"/>
                <a:cs typeface="+mn-cs"/>
              </a:rPr>
              <a:t>medi</a:t>
            </a:r>
            <a:r>
              <a:rPr lang="es-ES" sz="1200" kern="1200" dirty="0" smtClean="0">
                <a:solidFill>
                  <a:schemeClr val="tx1"/>
                </a:solidFill>
                <a:effectLst/>
                <a:latin typeface="Arial" charset="0"/>
                <a:ea typeface="+mn-ea"/>
                <a:cs typeface="+mn-cs"/>
              </a:rPr>
              <a:t>, es </a:t>
            </a:r>
            <a:r>
              <a:rPr lang="es-ES" sz="1200" kern="1200" dirty="0" err="1" smtClean="0">
                <a:solidFill>
                  <a:schemeClr val="tx1"/>
                </a:solidFill>
                <a:effectLst/>
                <a:latin typeface="Arial" charset="0"/>
                <a:ea typeface="+mn-ea"/>
                <a:cs typeface="+mn-cs"/>
              </a:rPr>
              <a:t>produeix</a:t>
            </a:r>
            <a:r>
              <a:rPr lang="es-ES" sz="1200" kern="1200" dirty="0" smtClean="0">
                <a:solidFill>
                  <a:schemeClr val="tx1"/>
                </a:solidFill>
                <a:effectLst/>
                <a:latin typeface="Arial" charset="0"/>
                <a:ea typeface="+mn-ea"/>
                <a:cs typeface="+mn-cs"/>
              </a:rPr>
              <a:t> una transferencia parcial o total de </a:t>
            </a:r>
            <a:r>
              <a:rPr lang="es-ES" sz="1200" kern="1200" dirty="0" err="1" smtClean="0">
                <a:solidFill>
                  <a:schemeClr val="tx1"/>
                </a:solidFill>
                <a:effectLst/>
                <a:latin typeface="Arial" charset="0"/>
                <a:ea typeface="+mn-ea"/>
                <a:cs typeface="+mn-cs"/>
              </a:rPr>
              <a:t>l’energia</a:t>
            </a:r>
            <a:r>
              <a:rPr lang="es-ES" sz="1200" kern="1200" dirty="0" smtClean="0">
                <a:solidFill>
                  <a:schemeClr val="tx1"/>
                </a:solidFill>
                <a:effectLst/>
                <a:latin typeface="Arial" charset="0"/>
                <a:ea typeface="+mn-ea"/>
                <a:cs typeface="+mn-cs"/>
              </a:rPr>
              <a:t> de la </a:t>
            </a:r>
            <a:r>
              <a:rPr lang="es-ES" sz="1200" kern="1200" dirty="0" err="1" smtClean="0">
                <a:solidFill>
                  <a:schemeClr val="tx1"/>
                </a:solidFill>
                <a:effectLst/>
                <a:latin typeface="Arial" charset="0"/>
                <a:ea typeface="+mn-ea"/>
                <a:cs typeface="+mn-cs"/>
              </a:rPr>
              <a:t>radiacio</a:t>
            </a:r>
            <a:r>
              <a:rPr lang="es-ES" sz="1200" kern="1200" dirty="0" smtClean="0">
                <a:solidFill>
                  <a:schemeClr val="tx1"/>
                </a:solidFill>
                <a:effectLst/>
                <a:latin typeface="Arial" charset="0"/>
                <a:ea typeface="+mn-ea"/>
                <a:cs typeface="+mn-cs"/>
              </a:rPr>
              <a:t> </a:t>
            </a:r>
            <a:r>
              <a:rPr lang="es-ES" sz="1200" kern="1200" dirty="0" err="1" smtClean="0">
                <a:solidFill>
                  <a:schemeClr val="tx1"/>
                </a:solidFill>
                <a:effectLst/>
                <a:latin typeface="Arial" charset="0"/>
                <a:ea typeface="+mn-ea"/>
                <a:cs typeface="+mn-cs"/>
              </a:rPr>
              <a:t>incident</a:t>
            </a:r>
            <a:r>
              <a:rPr lang="es-ES" sz="1200" kern="1200" dirty="0" smtClean="0">
                <a:solidFill>
                  <a:schemeClr val="tx1"/>
                </a:solidFill>
                <a:effectLst/>
                <a:latin typeface="Arial" charset="0"/>
                <a:ea typeface="+mn-ea"/>
                <a:cs typeface="+mn-cs"/>
              </a:rPr>
              <a:t> a </a:t>
            </a:r>
            <a:r>
              <a:rPr lang="es-ES" sz="1200" kern="1200" dirty="0" err="1" smtClean="0">
                <a:solidFill>
                  <a:schemeClr val="tx1"/>
                </a:solidFill>
                <a:effectLst/>
                <a:latin typeface="Arial" charset="0"/>
                <a:ea typeface="+mn-ea"/>
                <a:cs typeface="+mn-cs"/>
              </a:rPr>
              <a:t>electrons</a:t>
            </a:r>
            <a:r>
              <a:rPr lang="es-ES" sz="1200" kern="1200" dirty="0" smtClean="0">
                <a:solidFill>
                  <a:schemeClr val="tx1"/>
                </a:solidFill>
                <a:effectLst/>
                <a:latin typeface="Arial" charset="0"/>
                <a:ea typeface="+mn-ea"/>
                <a:cs typeface="+mn-cs"/>
              </a:rPr>
              <a:t> o a </a:t>
            </a:r>
            <a:r>
              <a:rPr lang="es-ES" sz="1200" kern="1200" dirty="0" err="1" smtClean="0">
                <a:solidFill>
                  <a:schemeClr val="tx1"/>
                </a:solidFill>
                <a:effectLst/>
                <a:latin typeface="Arial" charset="0"/>
                <a:ea typeface="+mn-ea"/>
                <a:cs typeface="+mn-cs"/>
              </a:rPr>
              <a:t>nuclis</a:t>
            </a:r>
            <a:r>
              <a:rPr lang="es-ES" sz="1200" kern="1200" dirty="0" smtClean="0">
                <a:solidFill>
                  <a:schemeClr val="tx1"/>
                </a:solidFill>
                <a:effectLst/>
                <a:latin typeface="Arial" charset="0"/>
                <a:ea typeface="+mn-ea"/>
                <a:cs typeface="+mn-cs"/>
              </a:rPr>
              <a:t> </a:t>
            </a:r>
            <a:r>
              <a:rPr lang="es-ES" sz="1200" kern="1200" dirty="0" err="1" smtClean="0">
                <a:solidFill>
                  <a:schemeClr val="tx1"/>
                </a:solidFill>
                <a:effectLst/>
                <a:latin typeface="Arial" charset="0"/>
                <a:ea typeface="+mn-ea"/>
                <a:cs typeface="+mn-cs"/>
              </a:rPr>
              <a:t>dels</a:t>
            </a:r>
            <a:r>
              <a:rPr lang="es-ES" sz="1200" kern="1200" dirty="0" smtClean="0">
                <a:solidFill>
                  <a:schemeClr val="tx1"/>
                </a:solidFill>
                <a:effectLst/>
                <a:latin typeface="Arial" charset="0"/>
                <a:ea typeface="+mn-ea"/>
                <a:cs typeface="+mn-cs"/>
              </a:rPr>
              <a:t> </a:t>
            </a:r>
            <a:r>
              <a:rPr lang="es-ES" sz="1200" kern="1200" dirty="0" err="1" smtClean="0">
                <a:solidFill>
                  <a:schemeClr val="tx1"/>
                </a:solidFill>
                <a:effectLst/>
                <a:latin typeface="Arial" charset="0"/>
                <a:ea typeface="+mn-ea"/>
                <a:cs typeface="+mn-cs"/>
              </a:rPr>
              <a:t>atoms</a:t>
            </a:r>
            <a:r>
              <a:rPr lang="es-ES" sz="1200" kern="1200" dirty="0" smtClean="0">
                <a:solidFill>
                  <a:schemeClr val="tx1"/>
                </a:solidFill>
                <a:effectLst/>
                <a:latin typeface="Arial" charset="0"/>
                <a:ea typeface="+mn-ea"/>
                <a:cs typeface="+mn-cs"/>
              </a:rPr>
              <a:t>. </a:t>
            </a:r>
            <a:r>
              <a:rPr lang="ca-ES" sz="1200" kern="1200" dirty="0" smtClean="0">
                <a:solidFill>
                  <a:schemeClr val="tx1"/>
                </a:solidFill>
                <a:effectLst/>
                <a:latin typeface="Arial" charset="0"/>
                <a:ea typeface="+mn-ea"/>
                <a:cs typeface="+mn-cs"/>
              </a:rPr>
              <a:t>Els rajos-X o els rajos g, poden transferir part de la seva energia a atoms (electrons (quan parlem d’ionitzacio, parlem d’atoms)) en el medi. </a:t>
            </a:r>
            <a:endParaRPr lang="en-GB" sz="1200" kern="1200" dirty="0" smtClean="0">
              <a:solidFill>
                <a:schemeClr val="tx1"/>
              </a:solidFill>
              <a:effectLst/>
              <a:latin typeface="Arial" charset="0"/>
              <a:ea typeface="+mn-ea"/>
              <a:cs typeface="+mn-cs"/>
            </a:endParaRPr>
          </a:p>
          <a:p>
            <a:r>
              <a:rPr lang="ca-ES" sz="1200" kern="1200" dirty="0" smtClean="0">
                <a:solidFill>
                  <a:schemeClr val="tx1"/>
                </a:solidFill>
                <a:effectLst/>
                <a:latin typeface="Arial" charset="0"/>
                <a:ea typeface="+mn-ea"/>
                <a:cs typeface="+mn-cs"/>
              </a:rPr>
              <a:t>Els neutrons interactuen generant particules a i ions pesants que poden ser utilitzats indirectament per a la deteccio des neutrons primaris.</a:t>
            </a:r>
            <a:endParaRPr lang="en-GB" sz="1200" kern="1200" dirty="0" smtClean="0">
              <a:solidFill>
                <a:schemeClr val="tx1"/>
              </a:solidFill>
              <a:effectLst/>
              <a:latin typeface="Arial" charset="0"/>
              <a:ea typeface="+mn-ea"/>
              <a:cs typeface="+mn-cs"/>
            </a:endParaRPr>
          </a:p>
          <a:p>
            <a:endParaRPr lang="ca-ES" sz="1200" u="sng" kern="1200" dirty="0" smtClean="0">
              <a:solidFill>
                <a:schemeClr val="tx1"/>
              </a:solidFill>
              <a:effectLst/>
              <a:latin typeface="Arial" charset="0"/>
              <a:ea typeface="+mn-ea"/>
              <a:cs typeface="+mn-cs"/>
            </a:endParaRPr>
          </a:p>
          <a:p>
            <a:endParaRPr lang="ca-ES" sz="1200" u="sng" kern="1200" dirty="0" smtClean="0">
              <a:solidFill>
                <a:schemeClr val="tx1"/>
              </a:solidFill>
              <a:effectLst/>
              <a:latin typeface="Arial" charset="0"/>
              <a:ea typeface="+mn-ea"/>
              <a:cs typeface="+mn-cs"/>
            </a:endParaRPr>
          </a:p>
          <a:p>
            <a:r>
              <a:rPr lang="ca-ES" sz="1200" u="sng" kern="1200" dirty="0" smtClean="0">
                <a:solidFill>
                  <a:schemeClr val="tx1"/>
                </a:solidFill>
                <a:effectLst/>
                <a:latin typeface="Arial" charset="0"/>
                <a:ea typeface="+mn-ea"/>
                <a:cs typeface="+mn-cs"/>
              </a:rPr>
              <a:t>Particules amb càrrega:</a:t>
            </a:r>
            <a:endParaRPr lang="en-GB" sz="1200" u="sng" kern="1200" dirty="0" smtClean="0">
              <a:solidFill>
                <a:schemeClr val="tx1"/>
              </a:solidFill>
              <a:effectLst/>
              <a:latin typeface="Arial" charset="0"/>
              <a:ea typeface="+mn-ea"/>
              <a:cs typeface="+mn-cs"/>
            </a:endParaRPr>
          </a:p>
          <a:p>
            <a:pPr lvl="0"/>
            <a:r>
              <a:rPr lang="ca-ES" sz="1200" kern="1200" dirty="0" smtClean="0">
                <a:solidFill>
                  <a:schemeClr val="tx1"/>
                </a:solidFill>
                <a:effectLst/>
                <a:latin typeface="Arial" charset="0"/>
                <a:ea typeface="+mn-ea"/>
                <a:cs typeface="+mn-cs"/>
              </a:rPr>
              <a:t>Electrons rapids (particules b-, b+)</a:t>
            </a:r>
            <a:endParaRPr lang="en-GB" sz="1200" kern="1200" dirty="0" smtClean="0">
              <a:solidFill>
                <a:schemeClr val="tx1"/>
              </a:solidFill>
              <a:effectLst/>
              <a:latin typeface="Arial" charset="0"/>
              <a:ea typeface="+mn-ea"/>
              <a:cs typeface="+mn-cs"/>
            </a:endParaRPr>
          </a:p>
          <a:p>
            <a:pPr lvl="0"/>
            <a:r>
              <a:rPr lang="ca-ES" sz="1200" kern="1200" dirty="0" smtClean="0">
                <a:solidFill>
                  <a:schemeClr val="tx1"/>
                </a:solidFill>
                <a:effectLst/>
                <a:latin typeface="Arial" charset="0"/>
                <a:ea typeface="+mn-ea"/>
                <a:cs typeface="+mn-cs"/>
              </a:rPr>
              <a:t>Particules pesants carregades (massives), es a dir ions amb massa igual o superior a una unitat de massa atomica (particules a, protons, ions pesats)</a:t>
            </a:r>
            <a:endParaRPr lang="en-GB" sz="1200" kern="1200" dirty="0" smtClean="0">
              <a:solidFill>
                <a:schemeClr val="tx1"/>
              </a:solidFill>
              <a:effectLst/>
              <a:latin typeface="Arial" charset="0"/>
              <a:ea typeface="+mn-ea"/>
              <a:cs typeface="+mn-cs"/>
            </a:endParaRPr>
          </a:p>
          <a:p>
            <a:pPr lvl="0"/>
            <a:r>
              <a:rPr lang="ca-ES" sz="1200" kern="1200" dirty="0" smtClean="0">
                <a:solidFill>
                  <a:schemeClr val="tx1"/>
                </a:solidFill>
                <a:effectLst/>
                <a:latin typeface="Arial" charset="0"/>
                <a:ea typeface="+mn-ea"/>
                <a:cs typeface="+mn-cs"/>
              </a:rPr>
              <a:t>Muons (+,-), taus (+,-)</a:t>
            </a:r>
            <a:endParaRPr lang="en-GB" sz="1200" kern="1200" dirty="0" smtClean="0">
              <a:solidFill>
                <a:schemeClr val="tx1"/>
              </a:solidFill>
              <a:effectLst/>
              <a:latin typeface="Arial" charset="0"/>
              <a:ea typeface="+mn-ea"/>
              <a:cs typeface="+mn-cs"/>
            </a:endParaRPr>
          </a:p>
          <a:p>
            <a:r>
              <a:rPr lang="ca-ES" sz="1200" u="sng" kern="1200" dirty="0" smtClean="0">
                <a:solidFill>
                  <a:schemeClr val="tx1"/>
                </a:solidFill>
                <a:effectLst/>
                <a:latin typeface="Arial" charset="0"/>
                <a:ea typeface="+mn-ea"/>
                <a:cs typeface="+mn-cs"/>
              </a:rPr>
              <a:t>Particules sense càrrega:</a:t>
            </a:r>
            <a:endParaRPr lang="en-GB" sz="1200" u="sng" kern="1200" dirty="0" smtClean="0">
              <a:solidFill>
                <a:schemeClr val="tx1"/>
              </a:solidFill>
              <a:effectLst/>
              <a:latin typeface="Arial" charset="0"/>
              <a:ea typeface="+mn-ea"/>
              <a:cs typeface="+mn-cs"/>
            </a:endParaRPr>
          </a:p>
          <a:p>
            <a:pPr lvl="0"/>
            <a:r>
              <a:rPr lang="ca-ES" sz="1200" kern="1200" dirty="0" smtClean="0">
                <a:solidFill>
                  <a:schemeClr val="tx1"/>
                </a:solidFill>
                <a:effectLst/>
                <a:latin typeface="Arial" charset="0"/>
                <a:ea typeface="+mn-ea"/>
                <a:cs typeface="+mn-cs"/>
              </a:rPr>
              <a:t>Radiacio electromagnetica (rajos-X, particules g)</a:t>
            </a:r>
            <a:endParaRPr lang="en-GB" sz="1200" kern="1200" dirty="0" smtClean="0">
              <a:solidFill>
                <a:schemeClr val="tx1"/>
              </a:solidFill>
              <a:effectLst/>
              <a:latin typeface="Arial" charset="0"/>
              <a:ea typeface="+mn-ea"/>
              <a:cs typeface="+mn-cs"/>
            </a:endParaRPr>
          </a:p>
          <a:p>
            <a:pPr lvl="0"/>
            <a:r>
              <a:rPr lang="ca-ES" sz="1200" kern="1200" dirty="0" smtClean="0">
                <a:solidFill>
                  <a:schemeClr val="tx1"/>
                </a:solidFill>
                <a:effectLst/>
                <a:latin typeface="Arial" charset="0"/>
                <a:ea typeface="+mn-ea"/>
                <a:cs typeface="+mn-cs"/>
              </a:rPr>
              <a:t>Neutrons</a:t>
            </a:r>
            <a:endParaRPr lang="en-GB" sz="1200" kern="1200" dirty="0" smtClean="0">
              <a:solidFill>
                <a:schemeClr val="tx1"/>
              </a:solidFill>
              <a:effectLst/>
              <a:latin typeface="Arial" charset="0"/>
              <a:ea typeface="+mn-ea"/>
              <a:cs typeface="+mn-cs"/>
            </a:endParaRPr>
          </a:p>
          <a:p>
            <a:r>
              <a:rPr lang="es-ES" sz="1200" kern="1200" dirty="0" smtClean="0">
                <a:solidFill>
                  <a:schemeClr val="tx1"/>
                </a:solidFill>
                <a:effectLst/>
                <a:latin typeface="Arial" charset="0"/>
                <a:ea typeface="+mn-ea"/>
                <a:cs typeface="+mn-cs"/>
              </a:rPr>
              <a:t>Una </a:t>
            </a:r>
            <a:r>
              <a:rPr lang="es-ES" sz="1200" kern="1200" dirty="0" err="1" smtClean="0">
                <a:solidFill>
                  <a:schemeClr val="tx1"/>
                </a:solidFill>
                <a:effectLst/>
                <a:latin typeface="Arial" charset="0"/>
                <a:ea typeface="+mn-ea"/>
                <a:cs typeface="+mn-cs"/>
              </a:rPr>
              <a:t>unitat</a:t>
            </a:r>
            <a:r>
              <a:rPr lang="es-ES" sz="1200" kern="1200" dirty="0" smtClean="0">
                <a:solidFill>
                  <a:schemeClr val="tx1"/>
                </a:solidFill>
                <a:effectLst/>
                <a:latin typeface="Arial" charset="0"/>
                <a:ea typeface="+mn-ea"/>
                <a:cs typeface="+mn-cs"/>
              </a:rPr>
              <a:t> de </a:t>
            </a:r>
            <a:r>
              <a:rPr lang="es-ES" sz="1200" kern="1200" dirty="0" err="1" smtClean="0">
                <a:solidFill>
                  <a:schemeClr val="tx1"/>
                </a:solidFill>
                <a:effectLst/>
                <a:latin typeface="Arial" charset="0"/>
                <a:ea typeface="+mn-ea"/>
                <a:cs typeface="+mn-cs"/>
              </a:rPr>
              <a:t>massa</a:t>
            </a:r>
            <a:r>
              <a:rPr lang="es-ES" sz="1200" kern="1200" dirty="0" smtClean="0">
                <a:solidFill>
                  <a:schemeClr val="tx1"/>
                </a:solidFill>
                <a:effectLst/>
                <a:latin typeface="Arial" charset="0"/>
                <a:ea typeface="+mn-ea"/>
                <a:cs typeface="+mn-cs"/>
              </a:rPr>
              <a:t> </a:t>
            </a:r>
            <a:r>
              <a:rPr lang="es-ES" sz="1200" kern="1200" dirty="0" err="1" smtClean="0">
                <a:solidFill>
                  <a:schemeClr val="tx1"/>
                </a:solidFill>
                <a:effectLst/>
                <a:latin typeface="Arial" charset="0"/>
                <a:ea typeface="+mn-ea"/>
                <a:cs typeface="+mn-cs"/>
              </a:rPr>
              <a:t>atòmica</a:t>
            </a:r>
            <a:r>
              <a:rPr lang="es-ES" sz="1200" kern="1200" dirty="0" smtClean="0">
                <a:solidFill>
                  <a:schemeClr val="tx1"/>
                </a:solidFill>
                <a:effectLst/>
                <a:latin typeface="Arial" charset="0"/>
                <a:ea typeface="+mn-ea"/>
                <a:cs typeface="+mn-cs"/>
              </a:rPr>
              <a:t> (u) o </a:t>
            </a:r>
            <a:r>
              <a:rPr lang="es-ES" sz="1200" kern="1200" dirty="0" err="1" smtClean="0">
                <a:solidFill>
                  <a:schemeClr val="tx1"/>
                </a:solidFill>
                <a:effectLst/>
                <a:latin typeface="Arial" charset="0"/>
                <a:ea typeface="+mn-ea"/>
                <a:cs typeface="+mn-cs"/>
              </a:rPr>
              <a:t>dalton</a:t>
            </a:r>
            <a:r>
              <a:rPr lang="es-ES" sz="1200" kern="1200" dirty="0" smtClean="0">
                <a:solidFill>
                  <a:schemeClr val="tx1"/>
                </a:solidFill>
                <a:effectLst/>
                <a:latin typeface="Arial" charset="0"/>
                <a:ea typeface="+mn-ea"/>
                <a:cs typeface="+mn-cs"/>
              </a:rPr>
              <a:t> (Da) (en honor del </a:t>
            </a:r>
            <a:r>
              <a:rPr lang="es-ES" sz="1200" kern="1200" dirty="0" err="1" smtClean="0">
                <a:solidFill>
                  <a:schemeClr val="tx1"/>
                </a:solidFill>
                <a:effectLst/>
                <a:latin typeface="Arial" charset="0"/>
                <a:ea typeface="+mn-ea"/>
                <a:cs typeface="+mn-cs"/>
              </a:rPr>
              <a:t>químic</a:t>
            </a:r>
            <a:r>
              <a:rPr lang="es-ES" sz="1200" kern="1200" dirty="0" smtClean="0">
                <a:solidFill>
                  <a:schemeClr val="tx1"/>
                </a:solidFill>
                <a:effectLst/>
                <a:latin typeface="Arial" charset="0"/>
                <a:ea typeface="+mn-ea"/>
                <a:cs typeface="+mn-cs"/>
              </a:rPr>
              <a:t> John Dalton), </a:t>
            </a:r>
            <a:r>
              <a:rPr lang="es-ES" sz="1200" kern="1200" dirty="0" err="1" smtClean="0">
                <a:solidFill>
                  <a:schemeClr val="tx1"/>
                </a:solidFill>
                <a:effectLst/>
                <a:latin typeface="Arial" charset="0"/>
                <a:ea typeface="+mn-ea"/>
                <a:cs typeface="+mn-cs"/>
              </a:rPr>
              <a:t>correspon</a:t>
            </a:r>
            <a:r>
              <a:rPr lang="es-ES" sz="1200" kern="1200" dirty="0" smtClean="0">
                <a:solidFill>
                  <a:schemeClr val="tx1"/>
                </a:solidFill>
                <a:effectLst/>
                <a:latin typeface="Arial" charset="0"/>
                <a:ea typeface="+mn-ea"/>
                <a:cs typeface="+mn-cs"/>
              </a:rPr>
              <a:t> a una </a:t>
            </a:r>
            <a:r>
              <a:rPr lang="es-ES" sz="1200" kern="1200" dirty="0" err="1" smtClean="0">
                <a:solidFill>
                  <a:schemeClr val="tx1"/>
                </a:solidFill>
                <a:effectLst/>
                <a:latin typeface="Arial" charset="0"/>
                <a:ea typeface="+mn-ea"/>
                <a:cs typeface="+mn-cs"/>
              </a:rPr>
              <a:t>dotzena</a:t>
            </a:r>
            <a:r>
              <a:rPr lang="es-ES" sz="1200" kern="1200" dirty="0" smtClean="0">
                <a:solidFill>
                  <a:schemeClr val="tx1"/>
                </a:solidFill>
                <a:effectLst/>
                <a:latin typeface="Arial" charset="0"/>
                <a:ea typeface="+mn-ea"/>
                <a:cs typeface="+mn-cs"/>
              </a:rPr>
              <a:t> </a:t>
            </a:r>
            <a:r>
              <a:rPr lang="es-ES" sz="1200" kern="1200" dirty="0" err="1" smtClean="0">
                <a:solidFill>
                  <a:schemeClr val="tx1"/>
                </a:solidFill>
                <a:effectLst/>
                <a:latin typeface="Arial" charset="0"/>
                <a:ea typeface="+mn-ea"/>
                <a:cs typeface="+mn-cs"/>
              </a:rPr>
              <a:t>part</a:t>
            </a:r>
            <a:r>
              <a:rPr lang="es-ES" sz="1200" kern="1200" dirty="0" smtClean="0">
                <a:solidFill>
                  <a:schemeClr val="tx1"/>
                </a:solidFill>
                <a:effectLst/>
                <a:latin typeface="Arial" charset="0"/>
                <a:ea typeface="+mn-ea"/>
                <a:cs typeface="+mn-cs"/>
              </a:rPr>
              <a:t> de la </a:t>
            </a:r>
            <a:r>
              <a:rPr lang="es-ES" sz="1200" kern="1200" dirty="0" err="1" smtClean="0">
                <a:solidFill>
                  <a:schemeClr val="tx1"/>
                </a:solidFill>
                <a:effectLst/>
                <a:latin typeface="Arial" charset="0"/>
                <a:ea typeface="+mn-ea"/>
                <a:cs typeface="+mn-cs"/>
              </a:rPr>
              <a:t>massa</a:t>
            </a:r>
            <a:r>
              <a:rPr lang="es-ES" sz="1200" kern="1200" dirty="0" smtClean="0">
                <a:solidFill>
                  <a:schemeClr val="tx1"/>
                </a:solidFill>
                <a:effectLst/>
                <a:latin typeface="Arial" charset="0"/>
                <a:ea typeface="+mn-ea"/>
                <a:cs typeface="+mn-cs"/>
              </a:rPr>
              <a:t> de </a:t>
            </a:r>
            <a:r>
              <a:rPr lang="es-ES" sz="1200" kern="1200" dirty="0" err="1" smtClean="0">
                <a:solidFill>
                  <a:schemeClr val="tx1"/>
                </a:solidFill>
                <a:effectLst/>
                <a:latin typeface="Arial" charset="0"/>
                <a:ea typeface="+mn-ea"/>
                <a:cs typeface="+mn-cs"/>
              </a:rPr>
              <a:t>l'isòtop</a:t>
            </a:r>
            <a:r>
              <a:rPr lang="es-ES" sz="1200" kern="1200" dirty="0" smtClean="0">
                <a:solidFill>
                  <a:schemeClr val="tx1"/>
                </a:solidFill>
                <a:effectLst/>
                <a:latin typeface="Arial" charset="0"/>
                <a:ea typeface="+mn-ea"/>
                <a:cs typeface="+mn-cs"/>
              </a:rPr>
              <a:t> 12 del </a:t>
            </a:r>
            <a:r>
              <a:rPr lang="es-ES" sz="1200" kern="1200" dirty="0" err="1" smtClean="0">
                <a:solidFill>
                  <a:schemeClr val="tx1"/>
                </a:solidFill>
                <a:effectLst/>
                <a:latin typeface="Arial" charset="0"/>
                <a:ea typeface="+mn-ea"/>
                <a:cs typeface="+mn-cs"/>
              </a:rPr>
              <a:t>carboni</a:t>
            </a:r>
            <a:r>
              <a:rPr lang="es-ES" sz="1200" kern="1200" dirty="0" smtClean="0">
                <a:solidFill>
                  <a:schemeClr val="tx1"/>
                </a:solidFill>
                <a:effectLst/>
                <a:latin typeface="Arial" charset="0"/>
                <a:ea typeface="+mn-ea"/>
                <a:cs typeface="+mn-cs"/>
              </a:rPr>
              <a:t>. </a:t>
            </a:r>
            <a:r>
              <a:rPr lang="es-ES" sz="1200" kern="1200" dirty="0" err="1" smtClean="0">
                <a:solidFill>
                  <a:schemeClr val="tx1"/>
                </a:solidFill>
                <a:effectLst/>
                <a:latin typeface="Arial" charset="0"/>
                <a:ea typeface="+mn-ea"/>
                <a:cs typeface="+mn-cs"/>
              </a:rPr>
              <a:t>Això</a:t>
            </a:r>
            <a:r>
              <a:rPr lang="es-ES" sz="1200" kern="1200" dirty="0" smtClean="0">
                <a:solidFill>
                  <a:schemeClr val="tx1"/>
                </a:solidFill>
                <a:effectLst/>
                <a:latin typeface="Arial" charset="0"/>
                <a:ea typeface="+mn-ea"/>
                <a:cs typeface="+mn-cs"/>
              </a:rPr>
              <a:t> </a:t>
            </a:r>
            <a:r>
              <a:rPr lang="es-ES" sz="1200" kern="1200" dirty="0" err="1" smtClean="0">
                <a:solidFill>
                  <a:schemeClr val="tx1"/>
                </a:solidFill>
                <a:effectLst/>
                <a:latin typeface="Arial" charset="0"/>
                <a:ea typeface="+mn-ea"/>
                <a:cs typeface="+mn-cs"/>
              </a:rPr>
              <a:t>és</a:t>
            </a:r>
            <a:r>
              <a:rPr lang="es-ES" sz="1200" kern="1200" dirty="0" smtClean="0">
                <a:solidFill>
                  <a:schemeClr val="tx1"/>
                </a:solidFill>
                <a:effectLst/>
                <a:latin typeface="Arial" charset="0"/>
                <a:ea typeface="+mn-ea"/>
                <a:cs typeface="+mn-cs"/>
              </a:rPr>
              <a:t> </a:t>
            </a:r>
            <a:r>
              <a:rPr lang="es-ES" sz="1200" kern="1200" dirty="0" err="1" smtClean="0">
                <a:solidFill>
                  <a:schemeClr val="tx1"/>
                </a:solidFill>
                <a:effectLst/>
                <a:latin typeface="Arial" charset="0"/>
                <a:ea typeface="+mn-ea"/>
                <a:cs typeface="+mn-cs"/>
              </a:rPr>
              <a:t>aproximadament</a:t>
            </a:r>
            <a:r>
              <a:rPr lang="es-ES" sz="1200" kern="1200" dirty="0" smtClean="0">
                <a:solidFill>
                  <a:schemeClr val="tx1"/>
                </a:solidFill>
                <a:effectLst/>
                <a:latin typeface="Arial" charset="0"/>
                <a:ea typeface="+mn-ea"/>
                <a:cs typeface="+mn-cs"/>
              </a:rPr>
              <a:t> la </a:t>
            </a:r>
            <a:r>
              <a:rPr lang="es-ES" sz="1200" kern="1200" dirty="0" err="1" smtClean="0">
                <a:solidFill>
                  <a:schemeClr val="tx1"/>
                </a:solidFill>
                <a:effectLst/>
                <a:latin typeface="Arial" charset="0"/>
                <a:ea typeface="+mn-ea"/>
                <a:cs typeface="+mn-cs"/>
              </a:rPr>
              <a:t>massa</a:t>
            </a:r>
            <a:r>
              <a:rPr lang="es-ES" sz="1200" kern="1200" dirty="0" smtClean="0">
                <a:solidFill>
                  <a:schemeClr val="tx1"/>
                </a:solidFill>
                <a:effectLst/>
                <a:latin typeface="Arial" charset="0"/>
                <a:ea typeface="+mn-ea"/>
                <a:cs typeface="+mn-cs"/>
              </a:rPr>
              <a:t> </a:t>
            </a:r>
            <a:r>
              <a:rPr lang="es-ES" sz="1200" kern="1200" dirty="0" err="1" smtClean="0">
                <a:solidFill>
                  <a:schemeClr val="tx1"/>
                </a:solidFill>
                <a:effectLst/>
                <a:latin typeface="Arial" charset="0"/>
                <a:ea typeface="+mn-ea"/>
                <a:cs typeface="+mn-cs"/>
              </a:rPr>
              <a:t>d'un</a:t>
            </a:r>
            <a:r>
              <a:rPr lang="es-ES" sz="1200" kern="1200" dirty="0" smtClean="0">
                <a:solidFill>
                  <a:schemeClr val="tx1"/>
                </a:solidFill>
                <a:effectLst/>
                <a:latin typeface="Arial" charset="0"/>
                <a:ea typeface="+mn-ea"/>
                <a:cs typeface="+mn-cs"/>
              </a:rPr>
              <a:t> </a:t>
            </a:r>
            <a:r>
              <a:rPr lang="es-ES" sz="1200" kern="1200" dirty="0" err="1" smtClean="0">
                <a:solidFill>
                  <a:schemeClr val="tx1"/>
                </a:solidFill>
                <a:effectLst/>
                <a:latin typeface="Arial" charset="0"/>
                <a:ea typeface="+mn-ea"/>
                <a:cs typeface="+mn-cs"/>
              </a:rPr>
              <a:t>protó</a:t>
            </a:r>
            <a:r>
              <a:rPr lang="es-ES" sz="1200" kern="1200" dirty="0" smtClean="0">
                <a:solidFill>
                  <a:schemeClr val="tx1"/>
                </a:solidFill>
                <a:effectLst/>
                <a:latin typeface="Arial" charset="0"/>
                <a:ea typeface="+mn-ea"/>
                <a:cs typeface="+mn-cs"/>
              </a:rPr>
              <a:t> o </a:t>
            </a:r>
            <a:r>
              <a:rPr lang="es-ES" sz="1200" kern="1200" dirty="0" err="1" smtClean="0">
                <a:solidFill>
                  <a:schemeClr val="tx1"/>
                </a:solidFill>
                <a:effectLst/>
                <a:latin typeface="Arial" charset="0"/>
                <a:ea typeface="+mn-ea"/>
                <a:cs typeface="+mn-cs"/>
              </a:rPr>
              <a:t>d'un</a:t>
            </a:r>
            <a:r>
              <a:rPr lang="es-ES" sz="1200" kern="1200" dirty="0" smtClean="0">
                <a:solidFill>
                  <a:schemeClr val="tx1"/>
                </a:solidFill>
                <a:effectLst/>
                <a:latin typeface="Arial" charset="0"/>
                <a:ea typeface="+mn-ea"/>
                <a:cs typeface="+mn-cs"/>
              </a:rPr>
              <a:t> </a:t>
            </a:r>
            <a:r>
              <a:rPr lang="es-ES" sz="1200" kern="1200" dirty="0" err="1" smtClean="0">
                <a:solidFill>
                  <a:schemeClr val="tx1"/>
                </a:solidFill>
                <a:effectLst/>
                <a:latin typeface="Arial" charset="0"/>
                <a:ea typeface="+mn-ea"/>
                <a:cs typeface="+mn-cs"/>
              </a:rPr>
              <a:t>neutró</a:t>
            </a:r>
            <a:r>
              <a:rPr lang="es-ES" sz="1200" kern="1200" dirty="0" smtClean="0">
                <a:solidFill>
                  <a:schemeClr val="tx1"/>
                </a:solidFill>
                <a:effectLst/>
                <a:latin typeface="Arial" charset="0"/>
                <a:ea typeface="+mn-ea"/>
                <a:cs typeface="+mn-cs"/>
              </a:rPr>
              <a:t>. Un </a:t>
            </a:r>
            <a:r>
              <a:rPr lang="es-ES" sz="1200" kern="1200" dirty="0" err="1" smtClean="0">
                <a:solidFill>
                  <a:schemeClr val="tx1"/>
                </a:solidFill>
                <a:effectLst/>
                <a:latin typeface="Arial" charset="0"/>
                <a:ea typeface="+mn-ea"/>
                <a:cs typeface="+mn-cs"/>
              </a:rPr>
              <a:t>kilodalton</a:t>
            </a:r>
            <a:r>
              <a:rPr lang="es-ES" sz="1200" kern="1200" dirty="0" smtClean="0">
                <a:solidFill>
                  <a:schemeClr val="tx1"/>
                </a:solidFill>
                <a:effectLst/>
                <a:latin typeface="Arial" charset="0"/>
                <a:ea typeface="+mn-ea"/>
                <a:cs typeface="+mn-cs"/>
              </a:rPr>
              <a:t> (</a:t>
            </a:r>
            <a:r>
              <a:rPr lang="es-ES" sz="1200" kern="1200" dirty="0" err="1" smtClean="0">
                <a:solidFill>
                  <a:schemeClr val="tx1"/>
                </a:solidFill>
                <a:effectLst/>
                <a:latin typeface="Arial" charset="0"/>
                <a:ea typeface="+mn-ea"/>
                <a:cs typeface="+mn-cs"/>
              </a:rPr>
              <a:t>kDa</a:t>
            </a:r>
            <a:r>
              <a:rPr lang="es-ES" sz="1200" kern="1200" dirty="0" smtClean="0">
                <a:solidFill>
                  <a:schemeClr val="tx1"/>
                </a:solidFill>
                <a:effectLst/>
                <a:latin typeface="Arial" charset="0"/>
                <a:ea typeface="+mn-ea"/>
                <a:cs typeface="+mn-cs"/>
              </a:rPr>
              <a:t>) </a:t>
            </a:r>
            <a:r>
              <a:rPr lang="es-ES" sz="1200" kern="1200" dirty="0" err="1" smtClean="0">
                <a:solidFill>
                  <a:schemeClr val="tx1"/>
                </a:solidFill>
                <a:effectLst/>
                <a:latin typeface="Arial" charset="0"/>
                <a:ea typeface="+mn-ea"/>
                <a:cs typeface="+mn-cs"/>
              </a:rPr>
              <a:t>equival</a:t>
            </a:r>
            <a:r>
              <a:rPr lang="es-ES" sz="1200" kern="1200" dirty="0" smtClean="0">
                <a:solidFill>
                  <a:schemeClr val="tx1"/>
                </a:solidFill>
                <a:effectLst/>
                <a:latin typeface="Arial" charset="0"/>
                <a:ea typeface="+mn-ea"/>
                <a:cs typeface="+mn-cs"/>
              </a:rPr>
              <a:t> a 1000 </a:t>
            </a:r>
            <a:r>
              <a:rPr lang="es-ES" sz="1200" kern="1200" dirty="0" err="1" smtClean="0">
                <a:solidFill>
                  <a:schemeClr val="tx1"/>
                </a:solidFill>
                <a:effectLst/>
                <a:latin typeface="Arial" charset="0"/>
                <a:ea typeface="+mn-ea"/>
                <a:cs typeface="+mn-cs"/>
              </a:rPr>
              <a:t>daltons</a:t>
            </a:r>
            <a:r>
              <a:rPr lang="es-ES" sz="1200" kern="1200" dirty="0" smtClean="0">
                <a:solidFill>
                  <a:schemeClr val="tx1"/>
                </a:solidFill>
                <a:effectLst/>
                <a:latin typeface="Arial" charset="0"/>
                <a:ea typeface="+mn-ea"/>
                <a:cs typeface="+mn-cs"/>
              </a:rPr>
              <a:t> i </a:t>
            </a:r>
            <a:r>
              <a:rPr lang="es-ES" sz="1200" kern="1200" dirty="0" err="1" smtClean="0">
                <a:solidFill>
                  <a:schemeClr val="tx1"/>
                </a:solidFill>
                <a:effectLst/>
                <a:latin typeface="Arial" charset="0"/>
                <a:ea typeface="+mn-ea"/>
                <a:cs typeface="+mn-cs"/>
              </a:rPr>
              <a:t>s'usa</a:t>
            </a:r>
            <a:r>
              <a:rPr lang="es-ES" sz="1200" kern="1200" dirty="0" smtClean="0">
                <a:solidFill>
                  <a:schemeClr val="tx1"/>
                </a:solidFill>
                <a:effectLst/>
                <a:latin typeface="Arial" charset="0"/>
                <a:ea typeface="+mn-ea"/>
                <a:cs typeface="+mn-cs"/>
              </a:rPr>
              <a:t> </a:t>
            </a:r>
            <a:r>
              <a:rPr lang="es-ES" sz="1200" kern="1200" dirty="0" err="1" smtClean="0">
                <a:solidFill>
                  <a:schemeClr val="tx1"/>
                </a:solidFill>
                <a:effectLst/>
                <a:latin typeface="Arial" charset="0"/>
                <a:ea typeface="+mn-ea"/>
                <a:cs typeface="+mn-cs"/>
              </a:rPr>
              <a:t>sobretot</a:t>
            </a:r>
            <a:r>
              <a:rPr lang="es-ES" sz="1200" kern="1200" dirty="0" smtClean="0">
                <a:solidFill>
                  <a:schemeClr val="tx1"/>
                </a:solidFill>
                <a:effectLst/>
                <a:latin typeface="Arial" charset="0"/>
                <a:ea typeface="+mn-ea"/>
                <a:cs typeface="+mn-cs"/>
              </a:rPr>
              <a:t> per </a:t>
            </a:r>
            <a:r>
              <a:rPr lang="es-ES" sz="1200" kern="1200" dirty="0" err="1" smtClean="0">
                <a:solidFill>
                  <a:schemeClr val="tx1"/>
                </a:solidFill>
                <a:effectLst/>
                <a:latin typeface="Arial" charset="0"/>
                <a:ea typeface="+mn-ea"/>
                <a:cs typeface="+mn-cs"/>
              </a:rPr>
              <a:t>macromolècules</a:t>
            </a:r>
            <a:r>
              <a:rPr lang="es-ES" sz="1200" kern="1200" dirty="0" smtClean="0">
                <a:solidFill>
                  <a:schemeClr val="tx1"/>
                </a:solidFill>
                <a:effectLst/>
                <a:latin typeface="Arial" charset="0"/>
                <a:ea typeface="+mn-ea"/>
                <a:cs typeface="+mn-cs"/>
              </a:rPr>
              <a:t>.</a:t>
            </a:r>
            <a:endParaRPr lang="en-GB" sz="1200" kern="1200" dirty="0" smtClean="0">
              <a:solidFill>
                <a:schemeClr val="tx1"/>
              </a:solidFill>
              <a:effectLst/>
              <a:latin typeface="Arial" charset="0"/>
              <a:ea typeface="+mn-ea"/>
              <a:cs typeface="+mn-cs"/>
            </a:endParaRPr>
          </a:p>
          <a:p>
            <a:r>
              <a:rPr lang="es-ES" sz="1200" kern="1200" dirty="0" smtClean="0">
                <a:solidFill>
                  <a:schemeClr val="tx1"/>
                </a:solidFill>
                <a:effectLst/>
                <a:latin typeface="Arial" charset="0"/>
                <a:ea typeface="+mn-ea"/>
                <a:cs typeface="+mn-cs"/>
              </a:rPr>
              <a:t>Es </a:t>
            </a:r>
            <a:r>
              <a:rPr lang="es-ES" sz="1200" kern="1200" dirty="0" err="1" smtClean="0">
                <a:solidFill>
                  <a:schemeClr val="tx1"/>
                </a:solidFill>
                <a:effectLst/>
                <a:latin typeface="Arial" charset="0"/>
                <a:ea typeface="+mn-ea"/>
                <a:cs typeface="+mn-cs"/>
              </a:rPr>
              <a:t>pot</a:t>
            </a:r>
            <a:r>
              <a:rPr lang="es-ES" sz="1200" kern="1200" dirty="0" smtClean="0">
                <a:solidFill>
                  <a:schemeClr val="tx1"/>
                </a:solidFill>
                <a:effectLst/>
                <a:latin typeface="Arial" charset="0"/>
                <a:ea typeface="+mn-ea"/>
                <a:cs typeface="+mn-cs"/>
              </a:rPr>
              <a:t> calcular </a:t>
            </a:r>
            <a:r>
              <a:rPr lang="es-ES" sz="1200" kern="1200" dirty="0" err="1" smtClean="0">
                <a:solidFill>
                  <a:schemeClr val="tx1"/>
                </a:solidFill>
                <a:effectLst/>
                <a:latin typeface="Arial" charset="0"/>
                <a:ea typeface="+mn-ea"/>
                <a:cs typeface="+mn-cs"/>
              </a:rPr>
              <a:t>dividint</a:t>
            </a:r>
            <a:r>
              <a:rPr lang="es-ES" sz="1200" kern="1200" dirty="0" smtClean="0">
                <a:solidFill>
                  <a:schemeClr val="tx1"/>
                </a:solidFill>
                <a:effectLst/>
                <a:latin typeface="Arial" charset="0"/>
                <a:ea typeface="+mn-ea"/>
                <a:cs typeface="+mn-cs"/>
              </a:rPr>
              <a:t> un </a:t>
            </a:r>
            <a:r>
              <a:rPr lang="es-ES" sz="1200" kern="1200" dirty="0" err="1" smtClean="0">
                <a:solidFill>
                  <a:schemeClr val="tx1"/>
                </a:solidFill>
                <a:effectLst/>
                <a:latin typeface="Arial" charset="0"/>
                <a:ea typeface="+mn-ea"/>
                <a:cs typeface="+mn-cs"/>
              </a:rPr>
              <a:t>gram</a:t>
            </a:r>
            <a:r>
              <a:rPr lang="es-ES" sz="1200" kern="1200" dirty="0" smtClean="0">
                <a:solidFill>
                  <a:schemeClr val="tx1"/>
                </a:solidFill>
                <a:effectLst/>
                <a:latin typeface="Arial" charset="0"/>
                <a:ea typeface="+mn-ea"/>
                <a:cs typeface="+mn-cs"/>
              </a:rPr>
              <a:t> </a:t>
            </a:r>
            <a:r>
              <a:rPr lang="es-ES" sz="1200" kern="1200" dirty="0" err="1" smtClean="0">
                <a:solidFill>
                  <a:schemeClr val="tx1"/>
                </a:solidFill>
                <a:effectLst/>
                <a:latin typeface="Arial" charset="0"/>
                <a:ea typeface="+mn-ea"/>
                <a:cs typeface="+mn-cs"/>
              </a:rPr>
              <a:t>pel</a:t>
            </a:r>
            <a:r>
              <a:rPr lang="es-ES" sz="1200" kern="1200" dirty="0" smtClean="0">
                <a:solidFill>
                  <a:schemeClr val="tx1"/>
                </a:solidFill>
                <a:effectLst/>
                <a:latin typeface="Arial" charset="0"/>
                <a:ea typeface="+mn-ea"/>
                <a:cs typeface="+mn-cs"/>
              </a:rPr>
              <a:t> nombre </a:t>
            </a:r>
            <a:r>
              <a:rPr lang="es-ES" sz="1200" kern="1200" dirty="0" err="1" smtClean="0">
                <a:solidFill>
                  <a:schemeClr val="tx1"/>
                </a:solidFill>
                <a:effectLst/>
                <a:latin typeface="Arial" charset="0"/>
                <a:ea typeface="+mn-ea"/>
                <a:cs typeface="+mn-cs"/>
              </a:rPr>
              <a:t>d'Avogadro</a:t>
            </a:r>
            <a:r>
              <a:rPr lang="es-ES" sz="1200" kern="1200" dirty="0" smtClean="0">
                <a:solidFill>
                  <a:schemeClr val="tx1"/>
                </a:solidFill>
                <a:effectLst/>
                <a:latin typeface="Arial" charset="0"/>
                <a:ea typeface="+mn-ea"/>
                <a:cs typeface="+mn-cs"/>
              </a:rPr>
              <a:t> (NA). 1 u = 1/NA </a:t>
            </a:r>
            <a:r>
              <a:rPr lang="es-ES" sz="1200" kern="1200" dirty="0" err="1" smtClean="0">
                <a:solidFill>
                  <a:schemeClr val="tx1"/>
                </a:solidFill>
                <a:effectLst/>
                <a:latin typeface="Arial" charset="0"/>
                <a:ea typeface="+mn-ea"/>
                <a:cs typeface="+mn-cs"/>
              </a:rPr>
              <a:t>gram</a:t>
            </a:r>
            <a:r>
              <a:rPr lang="es-ES" sz="1200" kern="1200" dirty="0" smtClean="0">
                <a:solidFill>
                  <a:schemeClr val="tx1"/>
                </a:solidFill>
                <a:effectLst/>
                <a:latin typeface="Arial" charset="0"/>
                <a:ea typeface="+mn-ea"/>
                <a:cs typeface="+mn-cs"/>
              </a:rPr>
              <a:t> = 1/(1000 NA) kg ≈ 1.6605402 x 10-27 kg</a:t>
            </a:r>
            <a:endParaRPr lang="en-GB" sz="1200" kern="1200" dirty="0" smtClean="0">
              <a:solidFill>
                <a:schemeClr val="tx1"/>
              </a:solidFill>
              <a:effectLst/>
              <a:latin typeface="Arial" charset="0"/>
              <a:ea typeface="+mn-ea"/>
              <a:cs typeface="+mn-cs"/>
            </a:endParaRPr>
          </a:p>
          <a:p>
            <a:endParaRPr lang="de-DE" dirty="0" smtClean="0"/>
          </a:p>
        </p:txBody>
      </p:sp>
    </p:spTree>
    <p:extLst>
      <p:ext uri="{BB962C8B-B14F-4D97-AF65-F5344CB8AC3E}">
        <p14:creationId xmlns:p14="http://schemas.microsoft.com/office/powerpoint/2010/main" val="427204551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ca-ES" sz="1200" kern="1200" dirty="0" smtClean="0">
                <a:solidFill>
                  <a:schemeClr val="tx1"/>
                </a:solidFill>
                <a:effectLst/>
                <a:latin typeface="Arial" charset="0"/>
                <a:ea typeface="+mn-ea"/>
                <a:cs typeface="+mn-cs"/>
              </a:rPr>
              <a:t>Els ions pesants, com les particules a, interaccionen amb la materia a traves de forces electrostatiques (de Coulomb) entre la seva carrega positiva i la carrega negativa dels electrons en els atoms del material absorbent. En cada interaccio entre la particula carregada i un electro, hi ha una transferencia d’energia cap a l’electro, que pot canviar de nivell energetic a l’interior del mateix atom (excitacio), o que pot esdevenir lliure en el material (es diu que l’atom esdeve ionitzat). La particula carregada perd energia en cada interaccio fins que es aturada pel medi. La maxima energia que pot ser transferida d’una particula carregada amb massa m i energia cinetica E a un electro de massa m</a:t>
            </a:r>
            <a:r>
              <a:rPr lang="ca-ES" sz="1200" kern="1200" baseline="-25000" dirty="0" smtClean="0">
                <a:solidFill>
                  <a:schemeClr val="tx1"/>
                </a:solidFill>
                <a:effectLst/>
                <a:latin typeface="Arial" charset="0"/>
                <a:ea typeface="+mn-ea"/>
                <a:cs typeface="+mn-cs"/>
              </a:rPr>
              <a:t>0</a:t>
            </a:r>
            <a:r>
              <a:rPr lang="ca-ES" sz="1200" kern="1200" dirty="0" smtClean="0">
                <a:solidFill>
                  <a:schemeClr val="tx1"/>
                </a:solidFill>
                <a:effectLst/>
                <a:latin typeface="Arial" charset="0"/>
                <a:ea typeface="+mn-ea"/>
                <a:cs typeface="+mn-cs"/>
              </a:rPr>
              <a:t> en una col.lisió es de 4Em</a:t>
            </a:r>
            <a:r>
              <a:rPr lang="ca-ES" sz="1200" kern="1200" baseline="-25000" dirty="0" smtClean="0">
                <a:solidFill>
                  <a:schemeClr val="tx1"/>
                </a:solidFill>
                <a:effectLst/>
                <a:latin typeface="Arial" charset="0"/>
                <a:ea typeface="+mn-ea"/>
                <a:cs typeface="+mn-cs"/>
              </a:rPr>
              <a:t>0</a:t>
            </a:r>
            <a:r>
              <a:rPr lang="ca-ES" sz="1200" kern="1200" dirty="0" smtClean="0">
                <a:solidFill>
                  <a:schemeClr val="tx1"/>
                </a:solidFill>
                <a:effectLst/>
                <a:latin typeface="Arial" charset="0"/>
                <a:ea typeface="+mn-ea"/>
                <a:cs typeface="+mn-cs"/>
              </a:rPr>
              <a:t>/m o al voltant de 1/500 de l’energia de la particula per nucleó.</a:t>
            </a:r>
            <a:endParaRPr lang="en-GB" sz="1200" kern="1200" dirty="0" smtClean="0">
              <a:solidFill>
                <a:schemeClr val="tx1"/>
              </a:solidFill>
              <a:effectLst/>
              <a:latin typeface="Arial" charset="0"/>
              <a:ea typeface="+mn-ea"/>
              <a:cs typeface="+mn-cs"/>
            </a:endParaRPr>
          </a:p>
          <a:p>
            <a:r>
              <a:rPr lang="ca-ES" sz="1200" kern="1200" dirty="0" smtClean="0">
                <a:solidFill>
                  <a:schemeClr val="tx1"/>
                </a:solidFill>
                <a:effectLst/>
                <a:latin typeface="Arial" charset="0"/>
                <a:ea typeface="+mn-ea"/>
                <a:cs typeface="+mn-cs"/>
              </a:rPr>
              <a:t>A vegades els electrons reben una quantitat d’energia suficient que fa que puguin ionitzar ells mateixos. Aquests electrons s’anomenen rajos delta i representen un metode indirecte pel qual la particula carregada transfereix la seva energia al medi.</a:t>
            </a:r>
            <a:endParaRPr lang="en-GB" sz="1200" kern="1200" dirty="0" smtClean="0">
              <a:solidFill>
                <a:schemeClr val="tx1"/>
              </a:solidFill>
              <a:effectLst/>
              <a:latin typeface="Arial" charset="0"/>
              <a:ea typeface="+mn-ea"/>
              <a:cs typeface="+mn-cs"/>
            </a:endParaRPr>
          </a:p>
          <a:p>
            <a:endParaRPr lang="en-GB" dirty="0"/>
          </a:p>
        </p:txBody>
      </p:sp>
      <p:sp>
        <p:nvSpPr>
          <p:cNvPr id="4" name="Header Placeholder 3"/>
          <p:cNvSpPr>
            <a:spLocks noGrp="1"/>
          </p:cNvSpPr>
          <p:nvPr>
            <p:ph type="hdr" sz="quarter" idx="10"/>
          </p:nvPr>
        </p:nvSpPr>
        <p:spPr/>
        <p:txBody>
          <a:bodyPr/>
          <a:lstStyle/>
          <a:p>
            <a:pPr>
              <a:defRPr/>
            </a:pPr>
            <a:r>
              <a:rPr lang="en-US" smtClean="0"/>
              <a:t>This is a test</a:t>
            </a:r>
            <a:endParaRPr lang="en-US"/>
          </a:p>
        </p:txBody>
      </p:sp>
    </p:spTree>
    <p:extLst>
      <p:ext uri="{BB962C8B-B14F-4D97-AF65-F5344CB8AC3E}">
        <p14:creationId xmlns:p14="http://schemas.microsoft.com/office/powerpoint/2010/main" val="218623272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ca-ES" sz="1200" kern="1200" dirty="0" smtClean="0">
                <a:solidFill>
                  <a:schemeClr val="tx1"/>
                </a:solidFill>
                <a:effectLst/>
                <a:latin typeface="Arial" charset="0"/>
                <a:ea typeface="+mn-ea"/>
                <a:cs typeface="+mn-cs"/>
              </a:rPr>
              <a:t>Els ions pesants, com les particules a, interaccionen amb la materia a traves de forces electrostatiques (de Coulomb) entre la seva carrega positiva i la carrega negativa dels electrons en els atoms del material absorbent. En cada interaccio entre la particula carregada i un electro, hi ha una transferencia d’energia cap a l’electro, que pot canviar de nivell energetic a l’interior del mateix atom (excitacio), o que pot esdevenir lliure en el material (es diu que l’atom esdeve ionitzat). La particula carregada perd energia en cada interaccio fins que es aturada pel medi. La maxima energia que pot ser transferida d’una particula carregada amb massa m i energia cinetica E a un electro de massa m</a:t>
            </a:r>
            <a:r>
              <a:rPr lang="ca-ES" sz="1200" kern="1200" baseline="-25000" dirty="0" smtClean="0">
                <a:solidFill>
                  <a:schemeClr val="tx1"/>
                </a:solidFill>
                <a:effectLst/>
                <a:latin typeface="Arial" charset="0"/>
                <a:ea typeface="+mn-ea"/>
                <a:cs typeface="+mn-cs"/>
              </a:rPr>
              <a:t>0</a:t>
            </a:r>
            <a:r>
              <a:rPr lang="ca-ES" sz="1200" kern="1200" dirty="0" smtClean="0">
                <a:solidFill>
                  <a:schemeClr val="tx1"/>
                </a:solidFill>
                <a:effectLst/>
                <a:latin typeface="Arial" charset="0"/>
                <a:ea typeface="+mn-ea"/>
                <a:cs typeface="+mn-cs"/>
              </a:rPr>
              <a:t> en una col.lisió es de 4Em</a:t>
            </a:r>
            <a:r>
              <a:rPr lang="ca-ES" sz="1200" kern="1200" baseline="-25000" dirty="0" smtClean="0">
                <a:solidFill>
                  <a:schemeClr val="tx1"/>
                </a:solidFill>
                <a:effectLst/>
                <a:latin typeface="Arial" charset="0"/>
                <a:ea typeface="+mn-ea"/>
                <a:cs typeface="+mn-cs"/>
              </a:rPr>
              <a:t>0</a:t>
            </a:r>
            <a:r>
              <a:rPr lang="ca-ES" sz="1200" kern="1200" dirty="0" smtClean="0">
                <a:solidFill>
                  <a:schemeClr val="tx1"/>
                </a:solidFill>
                <a:effectLst/>
                <a:latin typeface="Arial" charset="0"/>
                <a:ea typeface="+mn-ea"/>
                <a:cs typeface="+mn-cs"/>
              </a:rPr>
              <a:t>/m o al voltant de 1/500 de l’energia de la particula per nucleó.</a:t>
            </a:r>
            <a:endParaRPr lang="en-GB" sz="1200" kern="1200" dirty="0" smtClean="0">
              <a:solidFill>
                <a:schemeClr val="tx1"/>
              </a:solidFill>
              <a:effectLst/>
              <a:latin typeface="Arial" charset="0"/>
              <a:ea typeface="+mn-ea"/>
              <a:cs typeface="+mn-cs"/>
            </a:endParaRPr>
          </a:p>
          <a:p>
            <a:r>
              <a:rPr lang="ca-ES" sz="1200" kern="1200" dirty="0" smtClean="0">
                <a:solidFill>
                  <a:schemeClr val="tx1"/>
                </a:solidFill>
                <a:effectLst/>
                <a:latin typeface="Arial" charset="0"/>
                <a:ea typeface="+mn-ea"/>
                <a:cs typeface="+mn-cs"/>
              </a:rPr>
              <a:t>A vegades els electrons reben una quantitat d’energia suficient que fa que puguin ionitzar ells mateixos. Aquests electrons s’anomenen rajos delta i representen un metode indirecte pel qual la particula carregada transfereix la seva energia al medi.</a:t>
            </a:r>
            <a:endParaRPr lang="en-GB" sz="1200" kern="1200" dirty="0" smtClean="0">
              <a:solidFill>
                <a:schemeClr val="tx1"/>
              </a:solidFill>
              <a:effectLst/>
              <a:latin typeface="Arial" charset="0"/>
              <a:ea typeface="+mn-ea"/>
              <a:cs typeface="+mn-cs"/>
            </a:endParaRPr>
          </a:p>
          <a:p>
            <a:endParaRPr lang="en-GB" dirty="0"/>
          </a:p>
        </p:txBody>
      </p:sp>
      <p:sp>
        <p:nvSpPr>
          <p:cNvPr id="4" name="Header Placeholder 3"/>
          <p:cNvSpPr>
            <a:spLocks noGrp="1"/>
          </p:cNvSpPr>
          <p:nvPr>
            <p:ph type="hdr" sz="quarter" idx="10"/>
          </p:nvPr>
        </p:nvSpPr>
        <p:spPr/>
        <p:txBody>
          <a:bodyPr/>
          <a:lstStyle/>
          <a:p>
            <a:pPr>
              <a:defRPr/>
            </a:pPr>
            <a:r>
              <a:rPr lang="en-US" smtClean="0"/>
              <a:t>This is a test</a:t>
            </a:r>
            <a:endParaRPr lang="en-US"/>
          </a:p>
        </p:txBody>
      </p:sp>
    </p:spTree>
    <p:extLst>
      <p:ext uri="{BB962C8B-B14F-4D97-AF65-F5344CB8AC3E}">
        <p14:creationId xmlns:p14="http://schemas.microsoft.com/office/powerpoint/2010/main" val="56693530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ca-ES" sz="1200" b="1" kern="1200" dirty="0" smtClean="0">
                <a:solidFill>
                  <a:schemeClr val="tx1"/>
                </a:solidFill>
                <a:effectLst/>
                <a:latin typeface="Arial" charset="0"/>
                <a:ea typeface="+mn-ea"/>
                <a:cs typeface="+mn-cs"/>
              </a:rPr>
              <a:t>Beta</a:t>
            </a:r>
            <a:endParaRPr lang="en-GB" sz="1200" b="1" kern="1200" dirty="0" smtClean="0">
              <a:solidFill>
                <a:schemeClr val="tx1"/>
              </a:solidFill>
              <a:effectLst/>
              <a:latin typeface="Arial" charset="0"/>
              <a:ea typeface="+mn-ea"/>
              <a:cs typeface="+mn-cs"/>
            </a:endParaRPr>
          </a:p>
          <a:p>
            <a:pPr lvl="0"/>
            <a:r>
              <a:rPr lang="ca-ES" sz="1200" kern="1200" dirty="0" smtClean="0">
                <a:solidFill>
                  <a:schemeClr val="tx1"/>
                </a:solidFill>
                <a:effectLst/>
                <a:latin typeface="Arial" charset="0"/>
                <a:ea typeface="+mn-ea"/>
                <a:cs typeface="+mn-cs"/>
              </a:rPr>
              <a:t>La radioactivitat beta està formada per electrons (o positrons).</a:t>
            </a:r>
            <a:endParaRPr lang="en-GB" sz="1200" kern="1200" dirty="0" smtClean="0">
              <a:solidFill>
                <a:schemeClr val="tx1"/>
              </a:solidFill>
              <a:effectLst/>
              <a:latin typeface="Arial" charset="0"/>
              <a:ea typeface="+mn-ea"/>
              <a:cs typeface="+mn-cs"/>
            </a:endParaRPr>
          </a:p>
          <a:p>
            <a:pPr lvl="0"/>
            <a:r>
              <a:rPr lang="ca-ES" sz="1200" kern="1200" dirty="0" smtClean="0">
                <a:solidFill>
                  <a:schemeClr val="tx1"/>
                </a:solidFill>
                <a:effectLst/>
                <a:latin typeface="Arial" charset="0"/>
                <a:ea typeface="+mn-ea"/>
                <a:cs typeface="+mn-cs"/>
              </a:rPr>
              <a:t>Occurreix quan un neutró decau en un protó en el nucli, alliberant una particula beta i un antineutri.</a:t>
            </a:r>
            <a:endParaRPr lang="en-GB" sz="1200" kern="1200" dirty="0" smtClean="0">
              <a:solidFill>
                <a:schemeClr val="tx1"/>
              </a:solidFill>
              <a:effectLst/>
              <a:latin typeface="Arial" charset="0"/>
              <a:ea typeface="+mn-ea"/>
              <a:cs typeface="+mn-cs"/>
            </a:endParaRPr>
          </a:p>
          <a:p>
            <a:pPr lvl="0"/>
            <a:r>
              <a:rPr lang="es-ES" sz="1200" kern="1200" dirty="0" smtClean="0">
                <a:solidFill>
                  <a:schemeClr val="tx1"/>
                </a:solidFill>
                <a:effectLst/>
                <a:latin typeface="Arial" charset="0"/>
                <a:ea typeface="+mn-ea"/>
                <a:cs typeface="+mn-cs"/>
              </a:rPr>
              <a:t>La </a:t>
            </a:r>
            <a:r>
              <a:rPr lang="es-ES" sz="1200" kern="1200" dirty="0" err="1" smtClean="0">
                <a:solidFill>
                  <a:schemeClr val="tx1"/>
                </a:solidFill>
                <a:effectLst/>
                <a:latin typeface="Arial" charset="0"/>
                <a:ea typeface="+mn-ea"/>
                <a:cs typeface="+mn-cs"/>
              </a:rPr>
              <a:t>radiacio</a:t>
            </a:r>
            <a:r>
              <a:rPr lang="es-ES" sz="1200" kern="1200" dirty="0" smtClean="0">
                <a:solidFill>
                  <a:schemeClr val="tx1"/>
                </a:solidFill>
                <a:effectLst/>
                <a:latin typeface="Arial" charset="0"/>
                <a:ea typeface="+mn-ea"/>
                <a:cs typeface="+mn-cs"/>
              </a:rPr>
              <a:t> b+ es </a:t>
            </a:r>
            <a:r>
              <a:rPr lang="es-ES" sz="1200" kern="1200" dirty="0" err="1" smtClean="0">
                <a:solidFill>
                  <a:schemeClr val="tx1"/>
                </a:solidFill>
                <a:effectLst/>
                <a:latin typeface="Arial" charset="0"/>
                <a:ea typeface="+mn-ea"/>
                <a:cs typeface="+mn-cs"/>
              </a:rPr>
              <a:t>l’emissio</a:t>
            </a:r>
            <a:r>
              <a:rPr lang="es-ES" sz="1200" kern="1200" dirty="0" smtClean="0">
                <a:solidFill>
                  <a:schemeClr val="tx1"/>
                </a:solidFill>
                <a:effectLst/>
                <a:latin typeface="Arial" charset="0"/>
                <a:ea typeface="+mn-ea"/>
                <a:cs typeface="+mn-cs"/>
              </a:rPr>
              <a:t> de </a:t>
            </a:r>
            <a:r>
              <a:rPr lang="es-ES" sz="1200" kern="1200" dirty="0" err="1" smtClean="0">
                <a:solidFill>
                  <a:schemeClr val="tx1"/>
                </a:solidFill>
                <a:effectLst/>
                <a:latin typeface="Arial" charset="0"/>
                <a:ea typeface="+mn-ea"/>
                <a:cs typeface="+mn-cs"/>
              </a:rPr>
              <a:t>positrons</a:t>
            </a:r>
            <a:r>
              <a:rPr lang="es-ES" sz="1200" kern="1200" dirty="0" smtClean="0">
                <a:solidFill>
                  <a:schemeClr val="tx1"/>
                </a:solidFill>
                <a:effectLst/>
                <a:latin typeface="Arial" charset="0"/>
                <a:ea typeface="+mn-ea"/>
                <a:cs typeface="+mn-cs"/>
              </a:rPr>
              <a:t> (que son </a:t>
            </a:r>
            <a:r>
              <a:rPr lang="es-ES" sz="1200" kern="1200" dirty="0" err="1" smtClean="0">
                <a:solidFill>
                  <a:schemeClr val="tx1"/>
                </a:solidFill>
                <a:effectLst/>
                <a:latin typeface="Arial" charset="0"/>
                <a:ea typeface="+mn-ea"/>
                <a:cs typeface="+mn-cs"/>
              </a:rPr>
              <a:t>l’antiparticula</a:t>
            </a:r>
            <a:r>
              <a:rPr lang="es-ES" sz="1200" kern="1200" dirty="0" smtClean="0">
                <a:solidFill>
                  <a:schemeClr val="tx1"/>
                </a:solidFill>
                <a:effectLst/>
                <a:latin typeface="Arial" charset="0"/>
                <a:ea typeface="+mn-ea"/>
                <a:cs typeface="+mn-cs"/>
              </a:rPr>
              <a:t> </a:t>
            </a:r>
            <a:r>
              <a:rPr lang="es-ES" sz="1200" kern="1200" dirty="0" err="1" smtClean="0">
                <a:solidFill>
                  <a:schemeClr val="tx1"/>
                </a:solidFill>
                <a:effectLst/>
                <a:latin typeface="Arial" charset="0"/>
                <a:ea typeface="+mn-ea"/>
                <a:cs typeface="+mn-cs"/>
              </a:rPr>
              <a:t>dels</a:t>
            </a:r>
            <a:r>
              <a:rPr lang="es-ES" sz="1200" kern="1200" dirty="0" smtClean="0">
                <a:solidFill>
                  <a:schemeClr val="tx1"/>
                </a:solidFill>
                <a:effectLst/>
                <a:latin typeface="Arial" charset="0"/>
                <a:ea typeface="+mn-ea"/>
                <a:cs typeface="+mn-cs"/>
              </a:rPr>
              <a:t> </a:t>
            </a:r>
            <a:r>
              <a:rPr lang="es-ES" sz="1200" kern="1200" dirty="0" err="1" smtClean="0">
                <a:solidFill>
                  <a:schemeClr val="tx1"/>
                </a:solidFill>
                <a:effectLst/>
                <a:latin typeface="Arial" charset="0"/>
                <a:ea typeface="+mn-ea"/>
                <a:cs typeface="+mn-cs"/>
              </a:rPr>
              <a:t>electrons</a:t>
            </a:r>
            <a:r>
              <a:rPr lang="es-ES" sz="1200" kern="1200" dirty="0" smtClean="0">
                <a:solidFill>
                  <a:schemeClr val="tx1"/>
                </a:solidFill>
                <a:effectLst/>
                <a:latin typeface="Arial" charset="0"/>
                <a:ea typeface="+mn-ea"/>
                <a:cs typeface="+mn-cs"/>
              </a:rPr>
              <a:t>). </a:t>
            </a:r>
            <a:r>
              <a:rPr lang="es-ES" sz="1200" kern="1200" dirty="0" err="1" smtClean="0">
                <a:solidFill>
                  <a:schemeClr val="tx1"/>
                </a:solidFill>
                <a:effectLst/>
                <a:latin typeface="Arial" charset="0"/>
                <a:ea typeface="+mn-ea"/>
                <a:cs typeface="+mn-cs"/>
              </a:rPr>
              <a:t>Quan</a:t>
            </a:r>
            <a:r>
              <a:rPr lang="es-ES" sz="1200" kern="1200" dirty="0" smtClean="0">
                <a:solidFill>
                  <a:schemeClr val="tx1"/>
                </a:solidFill>
                <a:effectLst/>
                <a:latin typeface="Arial" charset="0"/>
                <a:ea typeface="+mn-ea"/>
                <a:cs typeface="+mn-cs"/>
              </a:rPr>
              <a:t> un </a:t>
            </a:r>
            <a:r>
              <a:rPr lang="es-ES" sz="1200" kern="1200" dirty="0" err="1" smtClean="0">
                <a:solidFill>
                  <a:schemeClr val="tx1"/>
                </a:solidFill>
                <a:effectLst/>
                <a:latin typeface="Arial" charset="0"/>
                <a:ea typeface="+mn-ea"/>
                <a:cs typeface="+mn-cs"/>
              </a:rPr>
              <a:t>positro</a:t>
            </a:r>
            <a:r>
              <a:rPr lang="es-ES" sz="1200" kern="1200" dirty="0" smtClean="0">
                <a:solidFill>
                  <a:schemeClr val="tx1"/>
                </a:solidFill>
                <a:effectLst/>
                <a:latin typeface="Arial" charset="0"/>
                <a:ea typeface="+mn-ea"/>
                <a:cs typeface="+mn-cs"/>
              </a:rPr>
              <a:t> presenta </a:t>
            </a:r>
            <a:r>
              <a:rPr lang="es-ES" sz="1200" kern="1200" dirty="0" err="1" smtClean="0">
                <a:solidFill>
                  <a:schemeClr val="tx1"/>
                </a:solidFill>
                <a:effectLst/>
                <a:latin typeface="Arial" charset="0"/>
                <a:ea typeface="+mn-ea"/>
                <a:cs typeface="+mn-cs"/>
              </a:rPr>
              <a:t>velocitats</a:t>
            </a:r>
            <a:r>
              <a:rPr lang="es-ES" sz="1200" kern="1200" dirty="0" smtClean="0">
                <a:solidFill>
                  <a:schemeClr val="tx1"/>
                </a:solidFill>
                <a:effectLst/>
                <a:latin typeface="Arial" charset="0"/>
                <a:ea typeface="+mn-ea"/>
                <a:cs typeface="+mn-cs"/>
              </a:rPr>
              <a:t> </a:t>
            </a:r>
            <a:r>
              <a:rPr lang="es-ES" sz="1200" kern="1200" dirty="0" err="1" smtClean="0">
                <a:solidFill>
                  <a:schemeClr val="tx1"/>
                </a:solidFill>
                <a:effectLst/>
                <a:latin typeface="Arial" charset="0"/>
                <a:ea typeface="+mn-ea"/>
                <a:cs typeface="+mn-cs"/>
              </a:rPr>
              <a:t>similars</a:t>
            </a:r>
            <a:r>
              <a:rPr lang="es-ES" sz="1200" kern="1200" dirty="0" smtClean="0">
                <a:solidFill>
                  <a:schemeClr val="tx1"/>
                </a:solidFill>
                <a:effectLst/>
                <a:latin typeface="Arial" charset="0"/>
                <a:ea typeface="+mn-ea"/>
                <a:cs typeface="+mn-cs"/>
              </a:rPr>
              <a:t> a </a:t>
            </a:r>
            <a:r>
              <a:rPr lang="es-ES" sz="1200" kern="1200" dirty="0" err="1" smtClean="0">
                <a:solidFill>
                  <a:schemeClr val="tx1"/>
                </a:solidFill>
                <a:effectLst/>
                <a:latin typeface="Arial" charset="0"/>
                <a:ea typeface="+mn-ea"/>
                <a:cs typeface="+mn-cs"/>
              </a:rPr>
              <a:t>aquelles</a:t>
            </a:r>
            <a:r>
              <a:rPr lang="es-ES" sz="1200" kern="1200" dirty="0" smtClean="0">
                <a:solidFill>
                  <a:schemeClr val="tx1"/>
                </a:solidFill>
                <a:effectLst/>
                <a:latin typeface="Arial" charset="0"/>
                <a:ea typeface="+mn-ea"/>
                <a:cs typeface="+mn-cs"/>
              </a:rPr>
              <a:t> </a:t>
            </a:r>
            <a:r>
              <a:rPr lang="es-ES" sz="1200" kern="1200" dirty="0" err="1" smtClean="0">
                <a:solidFill>
                  <a:schemeClr val="tx1"/>
                </a:solidFill>
                <a:effectLst/>
                <a:latin typeface="Arial" charset="0"/>
                <a:ea typeface="+mn-ea"/>
                <a:cs typeface="+mn-cs"/>
              </a:rPr>
              <a:t>dels</a:t>
            </a:r>
            <a:r>
              <a:rPr lang="es-ES" sz="1200" kern="1200" dirty="0" smtClean="0">
                <a:solidFill>
                  <a:schemeClr val="tx1"/>
                </a:solidFill>
                <a:effectLst/>
                <a:latin typeface="Arial" charset="0"/>
                <a:ea typeface="+mn-ea"/>
                <a:cs typeface="+mn-cs"/>
              </a:rPr>
              <a:t> </a:t>
            </a:r>
            <a:r>
              <a:rPr lang="es-ES" sz="1200" kern="1200" dirty="0" err="1" smtClean="0">
                <a:solidFill>
                  <a:schemeClr val="tx1"/>
                </a:solidFill>
                <a:effectLst/>
                <a:latin typeface="Arial" charset="0"/>
                <a:ea typeface="+mn-ea"/>
                <a:cs typeface="+mn-cs"/>
              </a:rPr>
              <a:t>electrons</a:t>
            </a:r>
            <a:r>
              <a:rPr lang="es-ES" sz="1200" kern="1200" dirty="0" smtClean="0">
                <a:solidFill>
                  <a:schemeClr val="tx1"/>
                </a:solidFill>
                <a:effectLst/>
                <a:latin typeface="Arial" charset="0"/>
                <a:ea typeface="+mn-ea"/>
                <a:cs typeface="+mn-cs"/>
              </a:rPr>
              <a:t> en el material, el </a:t>
            </a:r>
            <a:r>
              <a:rPr lang="es-ES" sz="1200" kern="1200" dirty="0" err="1" smtClean="0">
                <a:solidFill>
                  <a:schemeClr val="tx1"/>
                </a:solidFill>
                <a:effectLst/>
                <a:latin typeface="Arial" charset="0"/>
                <a:ea typeface="+mn-ea"/>
                <a:cs typeface="+mn-cs"/>
              </a:rPr>
              <a:t>positró</a:t>
            </a:r>
            <a:r>
              <a:rPr lang="es-ES" sz="1200" kern="1200" dirty="0" smtClean="0">
                <a:solidFill>
                  <a:schemeClr val="tx1"/>
                </a:solidFill>
                <a:effectLst/>
                <a:latin typeface="Arial" charset="0"/>
                <a:ea typeface="+mn-ea"/>
                <a:cs typeface="+mn-cs"/>
              </a:rPr>
              <a:t> anihila un electro </a:t>
            </a:r>
            <a:r>
              <a:rPr lang="es-ES" sz="1200" kern="1200" dirty="0" err="1" smtClean="0">
                <a:solidFill>
                  <a:schemeClr val="tx1"/>
                </a:solidFill>
                <a:effectLst/>
                <a:latin typeface="Arial" charset="0"/>
                <a:ea typeface="+mn-ea"/>
                <a:cs typeface="+mn-cs"/>
              </a:rPr>
              <a:t>alliberant</a:t>
            </a:r>
            <a:r>
              <a:rPr lang="es-ES" sz="1200" kern="1200" dirty="0" smtClean="0">
                <a:solidFill>
                  <a:schemeClr val="tx1"/>
                </a:solidFill>
                <a:effectLst/>
                <a:latin typeface="Arial" charset="0"/>
                <a:ea typeface="+mn-ea"/>
                <a:cs typeface="+mn-cs"/>
              </a:rPr>
              <a:t> dos </a:t>
            </a:r>
            <a:r>
              <a:rPr lang="es-ES" sz="1200" kern="1200" dirty="0" err="1" smtClean="0">
                <a:solidFill>
                  <a:schemeClr val="tx1"/>
                </a:solidFill>
                <a:effectLst/>
                <a:latin typeface="Arial" charset="0"/>
                <a:ea typeface="+mn-ea"/>
                <a:cs typeface="+mn-cs"/>
              </a:rPr>
              <a:t>fotons</a:t>
            </a:r>
            <a:r>
              <a:rPr lang="es-ES" sz="1200" kern="1200" dirty="0" smtClean="0">
                <a:solidFill>
                  <a:schemeClr val="tx1"/>
                </a:solidFill>
                <a:effectLst/>
                <a:latin typeface="Arial" charset="0"/>
                <a:ea typeface="+mn-ea"/>
                <a:cs typeface="+mn-cs"/>
              </a:rPr>
              <a:t> de 511keV que surten en </a:t>
            </a:r>
            <a:r>
              <a:rPr lang="es-ES" sz="1200" kern="1200" dirty="0" err="1" smtClean="0">
                <a:solidFill>
                  <a:schemeClr val="tx1"/>
                </a:solidFill>
                <a:effectLst/>
                <a:latin typeface="Arial" charset="0"/>
                <a:ea typeface="+mn-ea"/>
                <a:cs typeface="+mn-cs"/>
              </a:rPr>
              <a:t>direccions</a:t>
            </a:r>
            <a:r>
              <a:rPr lang="es-ES" sz="1200" kern="1200" dirty="0" smtClean="0">
                <a:solidFill>
                  <a:schemeClr val="tx1"/>
                </a:solidFill>
                <a:effectLst/>
                <a:latin typeface="Arial" charset="0"/>
                <a:ea typeface="+mn-ea"/>
                <a:cs typeface="+mn-cs"/>
              </a:rPr>
              <a:t> </a:t>
            </a:r>
            <a:r>
              <a:rPr lang="es-ES" sz="1200" kern="1200" dirty="0" err="1" smtClean="0">
                <a:solidFill>
                  <a:schemeClr val="tx1"/>
                </a:solidFill>
                <a:effectLst/>
                <a:latin typeface="Arial" charset="0"/>
                <a:ea typeface="+mn-ea"/>
                <a:cs typeface="+mn-cs"/>
              </a:rPr>
              <a:t>oposades</a:t>
            </a:r>
            <a:r>
              <a:rPr lang="es-ES" sz="1200" kern="1200" dirty="0" smtClean="0">
                <a:solidFill>
                  <a:schemeClr val="tx1"/>
                </a:solidFill>
                <a:effectLst/>
                <a:latin typeface="Arial" charset="0"/>
                <a:ea typeface="+mn-ea"/>
                <a:cs typeface="+mn-cs"/>
              </a:rPr>
              <a:t> (</a:t>
            </a:r>
            <a:r>
              <a:rPr lang="es-ES" sz="1200" kern="1200" dirty="0" err="1" smtClean="0">
                <a:solidFill>
                  <a:schemeClr val="tx1"/>
                </a:solidFill>
                <a:effectLst/>
                <a:latin typeface="Arial" charset="0"/>
                <a:ea typeface="+mn-ea"/>
                <a:cs typeface="+mn-cs"/>
              </a:rPr>
              <a:t>aquest</a:t>
            </a:r>
            <a:r>
              <a:rPr lang="es-ES" sz="1200" kern="1200" dirty="0" smtClean="0">
                <a:solidFill>
                  <a:schemeClr val="tx1"/>
                </a:solidFill>
                <a:effectLst/>
                <a:latin typeface="Arial" charset="0"/>
                <a:ea typeface="+mn-ea"/>
                <a:cs typeface="+mn-cs"/>
              </a:rPr>
              <a:t> </a:t>
            </a:r>
            <a:r>
              <a:rPr lang="es-ES" sz="1200" kern="1200" dirty="0" err="1" smtClean="0">
                <a:solidFill>
                  <a:schemeClr val="tx1"/>
                </a:solidFill>
                <a:effectLst/>
                <a:latin typeface="Arial" charset="0"/>
                <a:ea typeface="+mn-ea"/>
                <a:cs typeface="+mn-cs"/>
              </a:rPr>
              <a:t>fenomen</a:t>
            </a:r>
            <a:r>
              <a:rPr lang="es-ES" sz="1200" kern="1200" dirty="0" smtClean="0">
                <a:solidFill>
                  <a:schemeClr val="tx1"/>
                </a:solidFill>
                <a:effectLst/>
                <a:latin typeface="Arial" charset="0"/>
                <a:ea typeface="+mn-ea"/>
                <a:cs typeface="+mn-cs"/>
              </a:rPr>
              <a:t> </a:t>
            </a:r>
            <a:r>
              <a:rPr lang="es-ES" sz="1200" kern="1200" dirty="0" err="1" smtClean="0">
                <a:solidFill>
                  <a:schemeClr val="tx1"/>
                </a:solidFill>
                <a:effectLst/>
                <a:latin typeface="Arial" charset="0"/>
                <a:ea typeface="+mn-ea"/>
                <a:cs typeface="+mn-cs"/>
              </a:rPr>
              <a:t>s’utilitza</a:t>
            </a:r>
            <a:r>
              <a:rPr lang="es-ES" sz="1200" kern="1200" dirty="0" smtClean="0">
                <a:solidFill>
                  <a:schemeClr val="tx1"/>
                </a:solidFill>
                <a:effectLst/>
                <a:latin typeface="Arial" charset="0"/>
                <a:ea typeface="+mn-ea"/>
                <a:cs typeface="+mn-cs"/>
              </a:rPr>
              <a:t> en la </a:t>
            </a:r>
            <a:r>
              <a:rPr lang="es-ES" sz="1200" kern="1200" dirty="0" err="1" smtClean="0">
                <a:solidFill>
                  <a:schemeClr val="tx1"/>
                </a:solidFill>
                <a:effectLst/>
                <a:latin typeface="Arial" charset="0"/>
                <a:ea typeface="+mn-ea"/>
                <a:cs typeface="+mn-cs"/>
              </a:rPr>
              <a:t>modalitat</a:t>
            </a:r>
            <a:r>
              <a:rPr lang="es-ES" sz="1200" kern="1200" dirty="0" smtClean="0">
                <a:solidFill>
                  <a:schemeClr val="tx1"/>
                </a:solidFill>
                <a:effectLst/>
                <a:latin typeface="Arial" charset="0"/>
                <a:ea typeface="+mn-ea"/>
                <a:cs typeface="+mn-cs"/>
              </a:rPr>
              <a:t> de </a:t>
            </a:r>
            <a:r>
              <a:rPr lang="es-ES" sz="1200" kern="1200" dirty="0" err="1" smtClean="0">
                <a:solidFill>
                  <a:schemeClr val="tx1"/>
                </a:solidFill>
                <a:effectLst/>
                <a:latin typeface="Arial" charset="0"/>
                <a:ea typeface="+mn-ea"/>
                <a:cs typeface="+mn-cs"/>
              </a:rPr>
              <a:t>medecina</a:t>
            </a:r>
            <a:r>
              <a:rPr lang="es-ES" sz="1200" kern="1200" dirty="0" smtClean="0">
                <a:solidFill>
                  <a:schemeClr val="tx1"/>
                </a:solidFill>
                <a:effectLst/>
                <a:latin typeface="Arial" charset="0"/>
                <a:ea typeface="+mn-ea"/>
                <a:cs typeface="+mn-cs"/>
              </a:rPr>
              <a:t> nuclear (</a:t>
            </a:r>
            <a:r>
              <a:rPr lang="es-ES" sz="1200" kern="1200" dirty="0" err="1" smtClean="0">
                <a:solidFill>
                  <a:schemeClr val="tx1"/>
                </a:solidFill>
                <a:effectLst/>
                <a:latin typeface="Arial" charset="0"/>
                <a:ea typeface="+mn-ea"/>
                <a:cs typeface="+mn-cs"/>
              </a:rPr>
              <a:t>diagnostic</a:t>
            </a:r>
            <a:r>
              <a:rPr lang="es-ES" sz="1200" kern="1200" dirty="0" smtClean="0">
                <a:solidFill>
                  <a:schemeClr val="tx1"/>
                </a:solidFill>
                <a:effectLst/>
                <a:latin typeface="Arial" charset="0"/>
                <a:ea typeface="+mn-ea"/>
                <a:cs typeface="+mn-cs"/>
              </a:rPr>
              <a:t>) </a:t>
            </a:r>
            <a:r>
              <a:rPr lang="es-ES" sz="1200" kern="1200" dirty="0" err="1" smtClean="0">
                <a:solidFill>
                  <a:schemeClr val="tx1"/>
                </a:solidFill>
                <a:effectLst/>
                <a:latin typeface="Arial" charset="0"/>
                <a:ea typeface="+mn-ea"/>
                <a:cs typeface="+mn-cs"/>
              </a:rPr>
              <a:t>anomenada</a:t>
            </a:r>
            <a:r>
              <a:rPr lang="es-ES" sz="1200" kern="1200" dirty="0" smtClean="0">
                <a:solidFill>
                  <a:schemeClr val="tx1"/>
                </a:solidFill>
                <a:effectLst/>
                <a:latin typeface="Arial" charset="0"/>
                <a:ea typeface="+mn-ea"/>
                <a:cs typeface="+mn-cs"/>
              </a:rPr>
              <a:t> PET (</a:t>
            </a:r>
            <a:r>
              <a:rPr lang="es-ES" sz="1200" kern="1200" dirty="0" err="1" smtClean="0">
                <a:solidFill>
                  <a:schemeClr val="tx1"/>
                </a:solidFill>
                <a:effectLst/>
                <a:latin typeface="Arial" charset="0"/>
                <a:ea typeface="+mn-ea"/>
                <a:cs typeface="+mn-cs"/>
              </a:rPr>
              <a:t>Positron</a:t>
            </a:r>
            <a:r>
              <a:rPr lang="es-ES" sz="1200" kern="1200" dirty="0" smtClean="0">
                <a:solidFill>
                  <a:schemeClr val="tx1"/>
                </a:solidFill>
                <a:effectLst/>
                <a:latin typeface="Arial" charset="0"/>
                <a:ea typeface="+mn-ea"/>
                <a:cs typeface="+mn-cs"/>
              </a:rPr>
              <a:t> </a:t>
            </a:r>
            <a:r>
              <a:rPr lang="es-ES" sz="1200" kern="1200" dirty="0" err="1" smtClean="0">
                <a:solidFill>
                  <a:schemeClr val="tx1"/>
                </a:solidFill>
                <a:effectLst/>
                <a:latin typeface="Arial" charset="0"/>
                <a:ea typeface="+mn-ea"/>
                <a:cs typeface="+mn-cs"/>
              </a:rPr>
              <a:t>Emission</a:t>
            </a:r>
            <a:r>
              <a:rPr lang="es-ES" sz="1200" kern="1200" dirty="0" smtClean="0">
                <a:solidFill>
                  <a:schemeClr val="tx1"/>
                </a:solidFill>
                <a:effectLst/>
                <a:latin typeface="Arial" charset="0"/>
                <a:ea typeface="+mn-ea"/>
                <a:cs typeface="+mn-cs"/>
              </a:rPr>
              <a:t> </a:t>
            </a:r>
            <a:r>
              <a:rPr lang="es-ES" sz="1200" kern="1200" dirty="0" err="1" smtClean="0">
                <a:solidFill>
                  <a:schemeClr val="tx1"/>
                </a:solidFill>
                <a:effectLst/>
                <a:latin typeface="Arial" charset="0"/>
                <a:ea typeface="+mn-ea"/>
                <a:cs typeface="+mn-cs"/>
              </a:rPr>
              <a:t>Tomography</a:t>
            </a:r>
            <a:r>
              <a:rPr lang="es-ES" sz="1200" kern="1200" dirty="0" smtClean="0">
                <a:solidFill>
                  <a:schemeClr val="tx1"/>
                </a:solidFill>
                <a:effectLst/>
                <a:latin typeface="Arial" charset="0"/>
                <a:ea typeface="+mn-ea"/>
                <a:cs typeface="+mn-cs"/>
              </a:rPr>
              <a:t>). </a:t>
            </a:r>
            <a:endParaRPr lang="en-GB" sz="1200" kern="1200" dirty="0" smtClean="0">
              <a:solidFill>
                <a:schemeClr val="tx1"/>
              </a:solidFill>
              <a:effectLst/>
              <a:latin typeface="Arial" charset="0"/>
              <a:ea typeface="+mn-ea"/>
              <a:cs typeface="+mn-cs"/>
            </a:endParaRPr>
          </a:p>
          <a:p>
            <a:pPr lvl="0"/>
            <a:r>
              <a:rPr lang="ca-ES" sz="1200" kern="1200" dirty="0" smtClean="0">
                <a:solidFill>
                  <a:schemeClr val="tx1"/>
                </a:solidFill>
                <a:effectLst/>
                <a:latin typeface="Arial" charset="0"/>
                <a:ea typeface="+mn-ea"/>
                <a:cs typeface="+mn-cs"/>
              </a:rPr>
              <a:t>La radioactivitat beta pot desplaçar-se uns quants metres a l'</a:t>
            </a:r>
            <a:r>
              <a:rPr lang="ca-ES" sz="1200" u="sng" kern="1200" dirty="0" smtClean="0">
                <a:solidFill>
                  <a:schemeClr val="tx1"/>
                </a:solidFill>
                <a:effectLst/>
                <a:latin typeface="Arial" charset="0"/>
                <a:ea typeface="+mn-ea"/>
                <a:cs typeface="+mn-cs"/>
                <a:hlinkClick r:id="rId3"/>
              </a:rPr>
              <a:t>aire</a:t>
            </a:r>
            <a:r>
              <a:rPr lang="ca-ES" sz="1200" kern="1200" dirty="0" smtClean="0">
                <a:solidFill>
                  <a:schemeClr val="tx1"/>
                </a:solidFill>
                <a:effectLst/>
                <a:latin typeface="Arial" charset="0"/>
                <a:ea typeface="+mn-ea"/>
                <a:cs typeface="+mn-cs"/>
              </a:rPr>
              <a:t> o uns quants centímetres a l'</a:t>
            </a:r>
            <a:r>
              <a:rPr lang="ca-ES" sz="1200" u="sng" kern="1200" dirty="0" smtClean="0">
                <a:solidFill>
                  <a:schemeClr val="tx1"/>
                </a:solidFill>
                <a:effectLst/>
                <a:latin typeface="Arial" charset="0"/>
                <a:ea typeface="+mn-ea"/>
                <a:cs typeface="+mn-cs"/>
                <a:hlinkClick r:id="rId4"/>
              </a:rPr>
              <a:t>aigua</a:t>
            </a:r>
            <a:r>
              <a:rPr lang="ca-ES" sz="1200" kern="1200" dirty="0" smtClean="0">
                <a:solidFill>
                  <a:schemeClr val="tx1"/>
                </a:solidFill>
                <a:effectLst/>
                <a:latin typeface="Arial" charset="0"/>
                <a:ea typeface="+mn-ea"/>
                <a:cs typeface="+mn-cs"/>
              </a:rPr>
              <a:t>, i ha de ser aturada almenys amb una placa d'</a:t>
            </a:r>
            <a:r>
              <a:rPr lang="ca-ES" sz="1200" u="sng" kern="1200" dirty="0" smtClean="0">
                <a:solidFill>
                  <a:schemeClr val="tx1"/>
                </a:solidFill>
                <a:effectLst/>
                <a:latin typeface="Arial" charset="0"/>
                <a:ea typeface="+mn-ea"/>
                <a:cs typeface="+mn-cs"/>
                <a:hlinkClick r:id="rId5"/>
              </a:rPr>
              <a:t>alumini</a:t>
            </a:r>
            <a:r>
              <a:rPr lang="ca-ES" sz="1200" kern="1200" dirty="0" smtClean="0">
                <a:solidFill>
                  <a:schemeClr val="tx1"/>
                </a:solidFill>
                <a:effectLst/>
                <a:latin typeface="Arial" charset="0"/>
                <a:ea typeface="+mn-ea"/>
                <a:cs typeface="+mn-cs"/>
              </a:rPr>
              <a:t>.</a:t>
            </a:r>
            <a:endParaRPr lang="en-GB" sz="1200" kern="1200" dirty="0" smtClean="0">
              <a:solidFill>
                <a:schemeClr val="tx1"/>
              </a:solidFill>
              <a:effectLst/>
              <a:latin typeface="Arial" charset="0"/>
              <a:ea typeface="+mn-ea"/>
              <a:cs typeface="+mn-cs"/>
            </a:endParaRPr>
          </a:p>
          <a:p>
            <a:r>
              <a:rPr lang="es-ES" sz="1200" kern="1200" dirty="0" smtClean="0">
                <a:solidFill>
                  <a:schemeClr val="tx1"/>
                </a:solidFill>
                <a:effectLst/>
                <a:latin typeface="Arial" charset="0"/>
                <a:ea typeface="+mn-ea"/>
                <a:cs typeface="+mn-cs"/>
              </a:rPr>
              <a:t>El </a:t>
            </a:r>
            <a:r>
              <a:rPr lang="es-ES" sz="1200" kern="1200" dirty="0" err="1" smtClean="0">
                <a:solidFill>
                  <a:schemeClr val="tx1"/>
                </a:solidFill>
                <a:effectLst/>
                <a:latin typeface="Arial" charset="0"/>
                <a:ea typeface="+mn-ea"/>
                <a:cs typeface="+mn-cs"/>
              </a:rPr>
              <a:t>positró</a:t>
            </a:r>
            <a:r>
              <a:rPr lang="es-ES" sz="1200" kern="1200" dirty="0" smtClean="0">
                <a:solidFill>
                  <a:schemeClr val="tx1"/>
                </a:solidFill>
                <a:effectLst/>
                <a:latin typeface="Arial" charset="0"/>
                <a:ea typeface="+mn-ea"/>
                <a:cs typeface="+mn-cs"/>
              </a:rPr>
              <a:t> o </a:t>
            </a:r>
            <a:r>
              <a:rPr lang="es-ES" sz="1200" kern="1200" dirty="0" err="1" smtClean="0">
                <a:solidFill>
                  <a:schemeClr val="tx1"/>
                </a:solidFill>
                <a:effectLst/>
                <a:latin typeface="Arial" charset="0"/>
                <a:ea typeface="+mn-ea"/>
                <a:cs typeface="+mn-cs"/>
              </a:rPr>
              <a:t>antielectró</a:t>
            </a:r>
            <a:r>
              <a:rPr lang="es-ES" sz="1200" kern="1200" dirty="0" smtClean="0">
                <a:solidFill>
                  <a:schemeClr val="tx1"/>
                </a:solidFill>
                <a:effectLst/>
                <a:latin typeface="Arial" charset="0"/>
                <a:ea typeface="+mn-ea"/>
                <a:cs typeface="+mn-cs"/>
              </a:rPr>
              <a:t> </a:t>
            </a:r>
            <a:r>
              <a:rPr lang="es-ES" sz="1200" kern="1200" dirty="0" err="1" smtClean="0">
                <a:solidFill>
                  <a:schemeClr val="tx1"/>
                </a:solidFill>
                <a:effectLst/>
                <a:latin typeface="Arial" charset="0"/>
                <a:ea typeface="+mn-ea"/>
                <a:cs typeface="+mn-cs"/>
              </a:rPr>
              <a:t>és</a:t>
            </a:r>
            <a:r>
              <a:rPr lang="es-ES" sz="1200" kern="1200" dirty="0" smtClean="0">
                <a:solidFill>
                  <a:schemeClr val="tx1"/>
                </a:solidFill>
                <a:effectLst/>
                <a:latin typeface="Arial" charset="0"/>
                <a:ea typeface="+mn-ea"/>
                <a:cs typeface="+mn-cs"/>
              </a:rPr>
              <a:t> </a:t>
            </a:r>
            <a:r>
              <a:rPr lang="es-ES" sz="1200" kern="1200" dirty="0" err="1" smtClean="0">
                <a:solidFill>
                  <a:schemeClr val="tx1"/>
                </a:solidFill>
                <a:effectLst/>
                <a:latin typeface="Arial" charset="0"/>
                <a:ea typeface="+mn-ea"/>
                <a:cs typeface="+mn-cs"/>
              </a:rPr>
              <a:t>l'antipartícula</a:t>
            </a:r>
            <a:r>
              <a:rPr lang="es-ES" sz="1200" kern="1200" dirty="0" smtClean="0">
                <a:solidFill>
                  <a:schemeClr val="tx1"/>
                </a:solidFill>
                <a:effectLst/>
                <a:latin typeface="Arial" charset="0"/>
                <a:ea typeface="+mn-ea"/>
                <a:cs typeface="+mn-cs"/>
              </a:rPr>
              <a:t> de </a:t>
            </a:r>
            <a:r>
              <a:rPr lang="es-ES" sz="1200" kern="1200" dirty="0" err="1" smtClean="0">
                <a:solidFill>
                  <a:schemeClr val="tx1"/>
                </a:solidFill>
                <a:effectLst/>
                <a:latin typeface="Arial" charset="0"/>
                <a:ea typeface="+mn-ea"/>
                <a:cs typeface="+mn-cs"/>
              </a:rPr>
              <a:t>l'electró</a:t>
            </a:r>
            <a:r>
              <a:rPr lang="es-ES" sz="1200" kern="1200" dirty="0" smtClean="0">
                <a:solidFill>
                  <a:schemeClr val="tx1"/>
                </a:solidFill>
                <a:effectLst/>
                <a:latin typeface="Arial" charset="0"/>
                <a:ea typeface="+mn-ea"/>
                <a:cs typeface="+mn-cs"/>
              </a:rPr>
              <a:t>: </a:t>
            </a:r>
            <a:r>
              <a:rPr lang="es-ES" sz="1200" kern="1200" dirty="0" err="1" smtClean="0">
                <a:solidFill>
                  <a:schemeClr val="tx1"/>
                </a:solidFill>
                <a:effectLst/>
                <a:latin typeface="Arial" charset="0"/>
                <a:ea typeface="+mn-ea"/>
                <a:cs typeface="+mn-cs"/>
              </a:rPr>
              <a:t>és</a:t>
            </a:r>
            <a:r>
              <a:rPr lang="es-ES" sz="1200" kern="1200" dirty="0" smtClean="0">
                <a:solidFill>
                  <a:schemeClr val="tx1"/>
                </a:solidFill>
                <a:effectLst/>
                <a:latin typeface="Arial" charset="0"/>
                <a:ea typeface="+mn-ea"/>
                <a:cs typeface="+mn-cs"/>
              </a:rPr>
              <a:t> una partícula </a:t>
            </a:r>
            <a:r>
              <a:rPr lang="es-ES" sz="1200" kern="1200" dirty="0" err="1" smtClean="0">
                <a:solidFill>
                  <a:schemeClr val="tx1"/>
                </a:solidFill>
                <a:effectLst/>
                <a:latin typeface="Arial" charset="0"/>
                <a:ea typeface="+mn-ea"/>
                <a:cs typeface="+mn-cs"/>
              </a:rPr>
              <a:t>amb</a:t>
            </a:r>
            <a:r>
              <a:rPr lang="es-ES" sz="1200" kern="1200" dirty="0" smtClean="0">
                <a:solidFill>
                  <a:schemeClr val="tx1"/>
                </a:solidFill>
                <a:effectLst/>
                <a:latin typeface="Arial" charset="0"/>
                <a:ea typeface="+mn-ea"/>
                <a:cs typeface="+mn-cs"/>
              </a:rPr>
              <a:t> igual </a:t>
            </a:r>
            <a:r>
              <a:rPr lang="es-ES" sz="1200" kern="1200" dirty="0" err="1" smtClean="0">
                <a:solidFill>
                  <a:schemeClr val="tx1"/>
                </a:solidFill>
                <a:effectLst/>
                <a:latin typeface="Arial" charset="0"/>
                <a:ea typeface="+mn-ea"/>
                <a:cs typeface="+mn-cs"/>
              </a:rPr>
              <a:t>massa</a:t>
            </a:r>
            <a:r>
              <a:rPr lang="es-ES" sz="1200" kern="1200" dirty="0" smtClean="0">
                <a:solidFill>
                  <a:schemeClr val="tx1"/>
                </a:solidFill>
                <a:effectLst/>
                <a:latin typeface="Arial" charset="0"/>
                <a:ea typeface="+mn-ea"/>
                <a:cs typeface="+mn-cs"/>
              </a:rPr>
              <a:t> i espín que </a:t>
            </a:r>
            <a:r>
              <a:rPr lang="es-ES" sz="1200" kern="1200" dirty="0" err="1" smtClean="0">
                <a:solidFill>
                  <a:schemeClr val="tx1"/>
                </a:solidFill>
                <a:effectLst/>
                <a:latin typeface="Arial" charset="0"/>
                <a:ea typeface="+mn-ea"/>
                <a:cs typeface="+mn-cs"/>
              </a:rPr>
              <a:t>l'electró</a:t>
            </a:r>
            <a:r>
              <a:rPr lang="es-ES" sz="1200" kern="1200" dirty="0" smtClean="0">
                <a:solidFill>
                  <a:schemeClr val="tx1"/>
                </a:solidFill>
                <a:effectLst/>
                <a:latin typeface="Arial" charset="0"/>
                <a:ea typeface="+mn-ea"/>
                <a:cs typeface="+mn-cs"/>
              </a:rPr>
              <a:t>, </a:t>
            </a:r>
            <a:r>
              <a:rPr lang="es-ES" sz="1200" kern="1200" dirty="0" err="1" smtClean="0">
                <a:solidFill>
                  <a:schemeClr val="tx1"/>
                </a:solidFill>
                <a:effectLst/>
                <a:latin typeface="Arial" charset="0"/>
                <a:ea typeface="+mn-ea"/>
                <a:cs typeface="+mn-cs"/>
              </a:rPr>
              <a:t>però</a:t>
            </a:r>
            <a:r>
              <a:rPr lang="es-ES" sz="1200" kern="1200" dirty="0" smtClean="0">
                <a:solidFill>
                  <a:schemeClr val="tx1"/>
                </a:solidFill>
                <a:effectLst/>
                <a:latin typeface="Arial" charset="0"/>
                <a:ea typeface="+mn-ea"/>
                <a:cs typeface="+mn-cs"/>
              </a:rPr>
              <a:t> </a:t>
            </a:r>
            <a:r>
              <a:rPr lang="es-ES" sz="1200" kern="1200" dirty="0" err="1" smtClean="0">
                <a:solidFill>
                  <a:schemeClr val="tx1"/>
                </a:solidFill>
                <a:effectLst/>
                <a:latin typeface="Arial" charset="0"/>
                <a:ea typeface="+mn-ea"/>
                <a:cs typeface="+mn-cs"/>
              </a:rPr>
              <a:t>amb</a:t>
            </a:r>
            <a:r>
              <a:rPr lang="es-ES" sz="1200" kern="1200" dirty="0" smtClean="0">
                <a:solidFill>
                  <a:schemeClr val="tx1"/>
                </a:solidFill>
                <a:effectLst/>
                <a:latin typeface="Arial" charset="0"/>
                <a:ea typeface="+mn-ea"/>
                <a:cs typeface="+mn-cs"/>
              </a:rPr>
              <a:t> </a:t>
            </a:r>
            <a:r>
              <a:rPr lang="es-ES" sz="1200" kern="1200" dirty="0" err="1" smtClean="0">
                <a:solidFill>
                  <a:schemeClr val="tx1"/>
                </a:solidFill>
                <a:effectLst/>
                <a:latin typeface="Arial" charset="0"/>
                <a:ea typeface="+mn-ea"/>
                <a:cs typeface="+mn-cs"/>
              </a:rPr>
              <a:t>càrrega</a:t>
            </a:r>
            <a:r>
              <a:rPr lang="es-ES" sz="1200" kern="1200" dirty="0" smtClean="0">
                <a:solidFill>
                  <a:schemeClr val="tx1"/>
                </a:solidFill>
                <a:effectLst/>
                <a:latin typeface="Arial" charset="0"/>
                <a:ea typeface="+mn-ea"/>
                <a:cs typeface="+mn-cs"/>
              </a:rPr>
              <a:t> </a:t>
            </a:r>
            <a:r>
              <a:rPr lang="es-ES" sz="1200" kern="1200" dirty="0" err="1" smtClean="0">
                <a:solidFill>
                  <a:schemeClr val="tx1"/>
                </a:solidFill>
                <a:effectLst/>
                <a:latin typeface="Arial" charset="0"/>
                <a:ea typeface="+mn-ea"/>
                <a:cs typeface="+mn-cs"/>
              </a:rPr>
              <a:t>elèctrica</a:t>
            </a:r>
            <a:r>
              <a:rPr lang="es-ES" sz="1200" kern="1200" dirty="0" smtClean="0">
                <a:solidFill>
                  <a:schemeClr val="tx1"/>
                </a:solidFill>
                <a:effectLst/>
                <a:latin typeface="Arial" charset="0"/>
                <a:ea typeface="+mn-ea"/>
                <a:cs typeface="+mn-cs"/>
              </a:rPr>
              <a:t> </a:t>
            </a:r>
            <a:r>
              <a:rPr lang="es-ES" sz="1200" kern="1200" dirty="0" err="1" smtClean="0">
                <a:solidFill>
                  <a:schemeClr val="tx1"/>
                </a:solidFill>
                <a:effectLst/>
                <a:latin typeface="Arial" charset="0"/>
                <a:ea typeface="+mn-ea"/>
                <a:cs typeface="+mn-cs"/>
              </a:rPr>
              <a:t>oposada</a:t>
            </a:r>
            <a:r>
              <a:rPr lang="es-ES" sz="1200" kern="1200" dirty="0" smtClean="0">
                <a:solidFill>
                  <a:schemeClr val="tx1"/>
                </a:solidFill>
                <a:effectLst/>
                <a:latin typeface="Arial" charset="0"/>
                <a:ea typeface="+mn-ea"/>
                <a:cs typeface="+mn-cs"/>
              </a:rPr>
              <a:t> (positiva en </a:t>
            </a:r>
            <a:r>
              <a:rPr lang="es-ES" sz="1200" kern="1200" dirty="0" err="1" smtClean="0">
                <a:solidFill>
                  <a:schemeClr val="tx1"/>
                </a:solidFill>
                <a:effectLst/>
                <a:latin typeface="Arial" charset="0"/>
                <a:ea typeface="+mn-ea"/>
                <a:cs typeface="+mn-cs"/>
              </a:rPr>
              <a:t>comptes</a:t>
            </a:r>
            <a:r>
              <a:rPr lang="es-ES" sz="1200" kern="1200" dirty="0" smtClean="0">
                <a:solidFill>
                  <a:schemeClr val="tx1"/>
                </a:solidFill>
                <a:effectLst/>
                <a:latin typeface="Arial" charset="0"/>
                <a:ea typeface="+mn-ea"/>
                <a:cs typeface="+mn-cs"/>
              </a:rPr>
              <a:t> de negativa). Sí un </a:t>
            </a:r>
            <a:r>
              <a:rPr lang="es-ES" sz="1200" kern="1200" dirty="0" err="1" smtClean="0">
                <a:solidFill>
                  <a:schemeClr val="tx1"/>
                </a:solidFill>
                <a:effectLst/>
                <a:latin typeface="Arial" charset="0"/>
                <a:ea typeface="+mn-ea"/>
                <a:cs typeface="+mn-cs"/>
              </a:rPr>
              <a:t>positró</a:t>
            </a:r>
            <a:r>
              <a:rPr lang="es-ES" sz="1200" kern="1200" dirty="0" smtClean="0">
                <a:solidFill>
                  <a:schemeClr val="tx1"/>
                </a:solidFill>
                <a:effectLst/>
                <a:latin typeface="Arial" charset="0"/>
                <a:ea typeface="+mn-ea"/>
                <a:cs typeface="+mn-cs"/>
              </a:rPr>
              <a:t> es </a:t>
            </a:r>
            <a:r>
              <a:rPr lang="es-ES" sz="1200" kern="1200" dirty="0" err="1" smtClean="0">
                <a:solidFill>
                  <a:schemeClr val="tx1"/>
                </a:solidFill>
                <a:effectLst/>
                <a:latin typeface="Arial" charset="0"/>
                <a:ea typeface="+mn-ea"/>
                <a:cs typeface="+mn-cs"/>
              </a:rPr>
              <a:t>troba</a:t>
            </a:r>
            <a:r>
              <a:rPr lang="es-ES" sz="1200" kern="1200" dirty="0" smtClean="0">
                <a:solidFill>
                  <a:schemeClr val="tx1"/>
                </a:solidFill>
                <a:effectLst/>
                <a:latin typeface="Arial" charset="0"/>
                <a:ea typeface="+mn-ea"/>
                <a:cs typeface="+mn-cs"/>
              </a:rPr>
              <a:t> </a:t>
            </a:r>
            <a:r>
              <a:rPr lang="es-ES" sz="1200" kern="1200" dirty="0" err="1" smtClean="0">
                <a:solidFill>
                  <a:schemeClr val="tx1"/>
                </a:solidFill>
                <a:effectLst/>
                <a:latin typeface="Arial" charset="0"/>
                <a:ea typeface="+mn-ea"/>
                <a:cs typeface="+mn-cs"/>
              </a:rPr>
              <a:t>amb</a:t>
            </a:r>
            <a:r>
              <a:rPr lang="es-ES" sz="1200" kern="1200" dirty="0" smtClean="0">
                <a:solidFill>
                  <a:schemeClr val="tx1"/>
                </a:solidFill>
                <a:effectLst/>
                <a:latin typeface="Arial" charset="0"/>
                <a:ea typeface="+mn-ea"/>
                <a:cs typeface="+mn-cs"/>
              </a:rPr>
              <a:t> un </a:t>
            </a:r>
            <a:r>
              <a:rPr lang="es-ES" sz="1200" kern="1200" dirty="0" err="1" smtClean="0">
                <a:solidFill>
                  <a:schemeClr val="tx1"/>
                </a:solidFill>
                <a:effectLst/>
                <a:latin typeface="Arial" charset="0"/>
                <a:ea typeface="+mn-ea"/>
                <a:cs typeface="+mn-cs"/>
              </a:rPr>
              <a:t>electró</a:t>
            </a:r>
            <a:r>
              <a:rPr lang="es-ES" sz="1200" kern="1200" dirty="0" smtClean="0">
                <a:solidFill>
                  <a:schemeClr val="tx1"/>
                </a:solidFill>
                <a:effectLst/>
                <a:latin typeface="Arial" charset="0"/>
                <a:ea typeface="+mn-ea"/>
                <a:cs typeface="+mn-cs"/>
              </a:rPr>
              <a:t>, </a:t>
            </a:r>
            <a:r>
              <a:rPr lang="es-ES" sz="1200" kern="1200" dirty="0" err="1" smtClean="0">
                <a:solidFill>
                  <a:schemeClr val="tx1"/>
                </a:solidFill>
                <a:effectLst/>
                <a:latin typeface="Arial" charset="0"/>
                <a:ea typeface="+mn-ea"/>
                <a:cs typeface="+mn-cs"/>
              </a:rPr>
              <a:t>tots</a:t>
            </a:r>
            <a:r>
              <a:rPr lang="es-ES" sz="1200" kern="1200" dirty="0" smtClean="0">
                <a:solidFill>
                  <a:schemeClr val="tx1"/>
                </a:solidFill>
                <a:effectLst/>
                <a:latin typeface="Arial" charset="0"/>
                <a:ea typeface="+mn-ea"/>
                <a:cs typeface="+mn-cs"/>
              </a:rPr>
              <a:t> dos </a:t>
            </a:r>
            <a:r>
              <a:rPr lang="es-ES" sz="1200" kern="1200" dirty="0" err="1" smtClean="0">
                <a:solidFill>
                  <a:schemeClr val="tx1"/>
                </a:solidFill>
                <a:effectLst/>
                <a:latin typeface="Arial" charset="0"/>
                <a:ea typeface="+mn-ea"/>
                <a:cs typeface="+mn-cs"/>
              </a:rPr>
              <a:t>s'aniquilen</a:t>
            </a:r>
            <a:r>
              <a:rPr lang="es-ES" sz="1200" kern="1200" dirty="0" smtClean="0">
                <a:solidFill>
                  <a:schemeClr val="tx1"/>
                </a:solidFill>
                <a:effectLst/>
                <a:latin typeface="Arial" charset="0"/>
                <a:ea typeface="+mn-ea"/>
                <a:cs typeface="+mn-cs"/>
              </a:rPr>
              <a:t> </a:t>
            </a:r>
            <a:r>
              <a:rPr lang="es-ES" sz="1200" kern="1200" dirty="0" err="1" smtClean="0">
                <a:solidFill>
                  <a:schemeClr val="tx1"/>
                </a:solidFill>
                <a:effectLst/>
                <a:latin typeface="Arial" charset="0"/>
                <a:ea typeface="+mn-ea"/>
                <a:cs typeface="+mn-cs"/>
              </a:rPr>
              <a:t>emetent</a:t>
            </a:r>
            <a:r>
              <a:rPr lang="es-ES" sz="1200" kern="1200" dirty="0" smtClean="0">
                <a:solidFill>
                  <a:schemeClr val="tx1"/>
                </a:solidFill>
                <a:effectLst/>
                <a:latin typeface="Arial" charset="0"/>
                <a:ea typeface="+mn-ea"/>
                <a:cs typeface="+mn-cs"/>
              </a:rPr>
              <a:t> </a:t>
            </a:r>
            <a:r>
              <a:rPr lang="es-ES" sz="1200" kern="1200" dirty="0" err="1" smtClean="0">
                <a:solidFill>
                  <a:schemeClr val="tx1"/>
                </a:solidFill>
                <a:effectLst/>
                <a:latin typeface="Arial" charset="0"/>
                <a:ea typeface="+mn-ea"/>
                <a:cs typeface="+mn-cs"/>
              </a:rPr>
              <a:t>fotons</a:t>
            </a:r>
            <a:r>
              <a:rPr lang="es-ES" sz="1200" kern="1200" dirty="0" smtClean="0">
                <a:solidFill>
                  <a:schemeClr val="tx1"/>
                </a:solidFill>
                <a:effectLst/>
                <a:latin typeface="Arial" charset="0"/>
                <a:ea typeface="+mn-ea"/>
                <a:cs typeface="+mn-cs"/>
              </a:rPr>
              <a:t> </a:t>
            </a:r>
            <a:r>
              <a:rPr lang="es-ES" sz="1200" kern="1200" dirty="0" err="1" smtClean="0">
                <a:solidFill>
                  <a:schemeClr val="tx1"/>
                </a:solidFill>
                <a:effectLst/>
                <a:latin typeface="Arial" charset="0"/>
                <a:ea typeface="+mn-ea"/>
                <a:cs typeface="+mn-cs"/>
              </a:rPr>
              <a:t>ultraenergètics</a:t>
            </a:r>
            <a:r>
              <a:rPr lang="es-ES" sz="1200" kern="1200" dirty="0" smtClean="0">
                <a:solidFill>
                  <a:schemeClr val="tx1"/>
                </a:solidFill>
                <a:effectLst/>
                <a:latin typeface="Arial" charset="0"/>
                <a:ea typeface="+mn-ea"/>
                <a:cs typeface="+mn-cs"/>
              </a:rPr>
              <a:t> (</a:t>
            </a:r>
            <a:r>
              <a:rPr lang="es-ES" sz="1200" kern="1200" dirty="0" err="1" smtClean="0">
                <a:solidFill>
                  <a:schemeClr val="tx1"/>
                </a:solidFill>
                <a:effectLst/>
                <a:latin typeface="Arial" charset="0"/>
                <a:ea typeface="+mn-ea"/>
                <a:cs typeface="+mn-cs"/>
              </a:rPr>
              <a:t>raigs</a:t>
            </a:r>
            <a:r>
              <a:rPr lang="es-ES" sz="1200" kern="1200" dirty="0" smtClean="0">
                <a:solidFill>
                  <a:schemeClr val="tx1"/>
                </a:solidFill>
                <a:effectLst/>
                <a:latin typeface="Arial" charset="0"/>
                <a:ea typeface="+mn-ea"/>
                <a:cs typeface="+mn-cs"/>
              </a:rPr>
              <a:t> gamma). </a:t>
            </a:r>
            <a:r>
              <a:rPr lang="es-ES" sz="1200" kern="1200" dirty="0" err="1" smtClean="0">
                <a:solidFill>
                  <a:schemeClr val="tx1"/>
                </a:solidFill>
                <a:effectLst/>
                <a:latin typeface="Arial" charset="0"/>
                <a:ea typeface="+mn-ea"/>
                <a:cs typeface="+mn-cs"/>
              </a:rPr>
              <a:t>Els</a:t>
            </a:r>
            <a:r>
              <a:rPr lang="es-ES" sz="1200" kern="1200" dirty="0" smtClean="0">
                <a:solidFill>
                  <a:schemeClr val="tx1"/>
                </a:solidFill>
                <a:effectLst/>
                <a:latin typeface="Arial" charset="0"/>
                <a:ea typeface="+mn-ea"/>
                <a:cs typeface="+mn-cs"/>
              </a:rPr>
              <a:t> </a:t>
            </a:r>
            <a:r>
              <a:rPr lang="es-ES" sz="1200" kern="1200" dirty="0" err="1" smtClean="0">
                <a:solidFill>
                  <a:schemeClr val="tx1"/>
                </a:solidFill>
                <a:effectLst/>
                <a:latin typeface="Arial" charset="0"/>
                <a:ea typeface="+mn-ea"/>
                <a:cs typeface="+mn-cs"/>
              </a:rPr>
              <a:t>positrons</a:t>
            </a:r>
            <a:r>
              <a:rPr lang="es-ES" sz="1200" kern="1200" dirty="0" smtClean="0">
                <a:solidFill>
                  <a:schemeClr val="tx1"/>
                </a:solidFill>
                <a:effectLst/>
                <a:latin typeface="Arial" charset="0"/>
                <a:ea typeface="+mn-ea"/>
                <a:cs typeface="+mn-cs"/>
              </a:rPr>
              <a:t> es poden generar per </a:t>
            </a:r>
            <a:r>
              <a:rPr lang="es-ES" sz="1200" kern="1200" dirty="0" err="1" smtClean="0">
                <a:solidFill>
                  <a:schemeClr val="tx1"/>
                </a:solidFill>
                <a:effectLst/>
                <a:latin typeface="Arial" charset="0"/>
                <a:ea typeface="+mn-ea"/>
                <a:cs typeface="+mn-cs"/>
              </a:rPr>
              <a:t>determinats</a:t>
            </a:r>
            <a:r>
              <a:rPr lang="es-ES" sz="1200" kern="1200" dirty="0" smtClean="0">
                <a:solidFill>
                  <a:schemeClr val="tx1"/>
                </a:solidFill>
                <a:effectLst/>
                <a:latin typeface="Arial" charset="0"/>
                <a:ea typeface="+mn-ea"/>
                <a:cs typeface="+mn-cs"/>
              </a:rPr>
              <a:t> </a:t>
            </a:r>
            <a:r>
              <a:rPr lang="es-ES" sz="1200" kern="1200" dirty="0" err="1" smtClean="0">
                <a:solidFill>
                  <a:schemeClr val="tx1"/>
                </a:solidFill>
                <a:effectLst/>
                <a:latin typeface="Arial" charset="0"/>
                <a:ea typeface="+mn-ea"/>
                <a:cs typeface="+mn-cs"/>
              </a:rPr>
              <a:t>processos</a:t>
            </a:r>
            <a:r>
              <a:rPr lang="es-ES" sz="1200" kern="1200" dirty="0" smtClean="0">
                <a:solidFill>
                  <a:schemeClr val="tx1"/>
                </a:solidFill>
                <a:effectLst/>
                <a:latin typeface="Arial" charset="0"/>
                <a:ea typeface="+mn-ea"/>
                <a:cs typeface="+mn-cs"/>
              </a:rPr>
              <a:t> </a:t>
            </a:r>
            <a:r>
              <a:rPr lang="es-ES" sz="1200" kern="1200" dirty="0" err="1" smtClean="0">
                <a:solidFill>
                  <a:schemeClr val="tx1"/>
                </a:solidFill>
                <a:effectLst/>
                <a:latin typeface="Arial" charset="0"/>
                <a:ea typeface="+mn-ea"/>
                <a:cs typeface="+mn-cs"/>
              </a:rPr>
              <a:t>radioactius</a:t>
            </a:r>
            <a:r>
              <a:rPr lang="es-ES" sz="1200" kern="1200" dirty="0" smtClean="0">
                <a:solidFill>
                  <a:schemeClr val="tx1"/>
                </a:solidFill>
                <a:effectLst/>
                <a:latin typeface="Arial" charset="0"/>
                <a:ea typeface="+mn-ea"/>
                <a:cs typeface="+mn-cs"/>
              </a:rPr>
              <a:t> o per la </a:t>
            </a:r>
            <a:r>
              <a:rPr lang="es-ES" sz="1200" kern="1200" dirty="0" err="1" smtClean="0">
                <a:solidFill>
                  <a:schemeClr val="tx1"/>
                </a:solidFill>
                <a:effectLst/>
                <a:latin typeface="Arial" charset="0"/>
                <a:ea typeface="+mn-ea"/>
                <a:cs typeface="+mn-cs"/>
              </a:rPr>
              <a:t>interacció</a:t>
            </a:r>
            <a:r>
              <a:rPr lang="es-ES" sz="1200" kern="1200" dirty="0" smtClean="0">
                <a:solidFill>
                  <a:schemeClr val="tx1"/>
                </a:solidFill>
                <a:effectLst/>
                <a:latin typeface="Arial" charset="0"/>
                <a:ea typeface="+mn-ea"/>
                <a:cs typeface="+mn-cs"/>
              </a:rPr>
              <a:t> de </a:t>
            </a:r>
            <a:r>
              <a:rPr lang="es-ES" sz="1200" kern="1200" dirty="0" err="1" smtClean="0">
                <a:solidFill>
                  <a:schemeClr val="tx1"/>
                </a:solidFill>
                <a:effectLst/>
                <a:latin typeface="Arial" charset="0"/>
                <a:ea typeface="+mn-ea"/>
                <a:cs typeface="+mn-cs"/>
              </a:rPr>
              <a:t>raigs</a:t>
            </a:r>
            <a:r>
              <a:rPr lang="es-ES" sz="1200" kern="1200" dirty="0" smtClean="0">
                <a:solidFill>
                  <a:schemeClr val="tx1"/>
                </a:solidFill>
                <a:effectLst/>
                <a:latin typeface="Arial" charset="0"/>
                <a:ea typeface="+mn-ea"/>
                <a:cs typeface="+mn-cs"/>
              </a:rPr>
              <a:t> gamma </a:t>
            </a:r>
            <a:r>
              <a:rPr lang="es-ES" sz="1200" kern="1200" dirty="0" err="1" smtClean="0">
                <a:solidFill>
                  <a:schemeClr val="tx1"/>
                </a:solidFill>
                <a:effectLst/>
                <a:latin typeface="Arial" charset="0"/>
                <a:ea typeface="+mn-ea"/>
                <a:cs typeface="+mn-cs"/>
              </a:rPr>
              <a:t>amb</a:t>
            </a:r>
            <a:r>
              <a:rPr lang="es-ES" sz="1200" kern="1200" dirty="0" smtClean="0">
                <a:solidFill>
                  <a:schemeClr val="tx1"/>
                </a:solidFill>
                <a:effectLst/>
                <a:latin typeface="Arial" charset="0"/>
                <a:ea typeface="+mn-ea"/>
                <a:cs typeface="+mn-cs"/>
              </a:rPr>
              <a:t> la </a:t>
            </a:r>
            <a:r>
              <a:rPr lang="es-ES" sz="1200" kern="1200" dirty="0" err="1" smtClean="0">
                <a:solidFill>
                  <a:schemeClr val="tx1"/>
                </a:solidFill>
                <a:effectLst/>
                <a:latin typeface="Arial" charset="0"/>
                <a:ea typeface="+mn-ea"/>
                <a:cs typeface="+mn-cs"/>
              </a:rPr>
              <a:t>matèria</a:t>
            </a:r>
            <a:r>
              <a:rPr lang="es-ES" sz="1200" kern="1200" dirty="0" smtClean="0">
                <a:solidFill>
                  <a:schemeClr val="tx1"/>
                </a:solidFill>
                <a:effectLst/>
                <a:latin typeface="Arial" charset="0"/>
                <a:ea typeface="+mn-ea"/>
                <a:cs typeface="+mn-cs"/>
              </a:rPr>
              <a:t> (</a:t>
            </a:r>
            <a:r>
              <a:rPr lang="es-ES" sz="1200" kern="1200" dirty="0" err="1" smtClean="0">
                <a:solidFill>
                  <a:schemeClr val="tx1"/>
                </a:solidFill>
                <a:effectLst/>
                <a:latin typeface="Arial" charset="0"/>
                <a:ea typeface="+mn-ea"/>
                <a:cs typeface="+mn-cs"/>
              </a:rPr>
              <a:t>creació</a:t>
            </a:r>
            <a:r>
              <a:rPr lang="es-ES" sz="1200" kern="1200" dirty="0" smtClean="0">
                <a:solidFill>
                  <a:schemeClr val="tx1"/>
                </a:solidFill>
                <a:effectLst/>
                <a:latin typeface="Arial" charset="0"/>
                <a:ea typeface="+mn-ea"/>
                <a:cs typeface="+mn-cs"/>
              </a:rPr>
              <a:t> de </a:t>
            </a:r>
            <a:r>
              <a:rPr lang="es-ES" sz="1200" kern="1200" dirty="0" err="1" smtClean="0">
                <a:solidFill>
                  <a:schemeClr val="tx1"/>
                </a:solidFill>
                <a:effectLst/>
                <a:latin typeface="Arial" charset="0"/>
                <a:ea typeface="+mn-ea"/>
                <a:cs typeface="+mn-cs"/>
              </a:rPr>
              <a:t>parells</a:t>
            </a:r>
            <a:r>
              <a:rPr lang="es-ES" sz="1200" kern="1200" dirty="0" smtClean="0">
                <a:solidFill>
                  <a:schemeClr val="tx1"/>
                </a:solidFill>
                <a:effectLst/>
                <a:latin typeface="Arial" charset="0"/>
                <a:ea typeface="+mn-ea"/>
                <a:cs typeface="+mn-cs"/>
              </a:rPr>
              <a:t> </a:t>
            </a:r>
            <a:r>
              <a:rPr lang="es-ES" sz="1200" kern="1200" dirty="0" err="1" smtClean="0">
                <a:solidFill>
                  <a:schemeClr val="tx1"/>
                </a:solidFill>
                <a:effectLst/>
                <a:latin typeface="Arial" charset="0"/>
                <a:ea typeface="+mn-ea"/>
                <a:cs typeface="+mn-cs"/>
              </a:rPr>
              <a:t>electró-positró</a:t>
            </a:r>
            <a:r>
              <a:rPr lang="es-ES" sz="1200" kern="1200" dirty="0" smtClean="0">
                <a:solidFill>
                  <a:schemeClr val="tx1"/>
                </a:solidFill>
                <a:effectLst/>
                <a:latin typeface="Arial" charset="0"/>
                <a:ea typeface="+mn-ea"/>
                <a:cs typeface="+mn-cs"/>
              </a:rPr>
              <a:t>).</a:t>
            </a:r>
            <a:endParaRPr lang="en-GB" sz="1200" kern="1200" dirty="0" smtClean="0">
              <a:solidFill>
                <a:schemeClr val="tx1"/>
              </a:solidFill>
              <a:effectLst/>
              <a:latin typeface="Arial" charset="0"/>
              <a:ea typeface="+mn-ea"/>
              <a:cs typeface="+mn-cs"/>
            </a:endParaRPr>
          </a:p>
          <a:p>
            <a:endParaRPr lang="en-GB" dirty="0" smtClean="0"/>
          </a:p>
          <a:p>
            <a:endParaRPr lang="en-GB" dirty="0" smtClean="0"/>
          </a:p>
          <a:p>
            <a:r>
              <a:rPr lang="ca-ES" sz="1200" kern="1200" dirty="0" smtClean="0">
                <a:solidFill>
                  <a:schemeClr val="tx1"/>
                </a:solidFill>
                <a:effectLst/>
                <a:latin typeface="Arial" charset="0"/>
                <a:ea typeface="+mn-ea"/>
                <a:cs typeface="+mn-cs"/>
              </a:rPr>
              <a:t>Els electrons rapids perden la seva energia mes lentament que les particules fortament carregades i segueixen una trajectoria aleatoria en el seu pas pels materials absorbents.</a:t>
            </a:r>
            <a:endParaRPr lang="en-GB" sz="1200" kern="1200" dirty="0" smtClean="0">
              <a:solidFill>
                <a:schemeClr val="tx1"/>
              </a:solidFill>
              <a:effectLst/>
              <a:latin typeface="Arial" charset="0"/>
              <a:ea typeface="+mn-ea"/>
              <a:cs typeface="+mn-cs"/>
            </a:endParaRPr>
          </a:p>
          <a:p>
            <a:r>
              <a:rPr lang="ca-ES" sz="1200" kern="1200" dirty="0" smtClean="0">
                <a:solidFill>
                  <a:schemeClr val="tx1"/>
                </a:solidFill>
                <a:effectLst/>
                <a:latin typeface="Arial" charset="0"/>
                <a:ea typeface="+mn-ea"/>
                <a:cs typeface="+mn-cs"/>
              </a:rPr>
              <a:t>Les desviacions del la trajectoria de l’electro rapid son degudes a que la seva massa es igual a la massa dels electrons amb els quals interacciona en el medi, i una fraccio de la seva energia pot ser transferida en una sola interaccio, cosa que pot canviar la trajectoria de l’electro bruscament.</a:t>
            </a:r>
            <a:endParaRPr lang="en-GB" sz="1200" kern="1200" dirty="0" smtClean="0">
              <a:solidFill>
                <a:schemeClr val="tx1"/>
              </a:solidFill>
              <a:effectLst/>
              <a:latin typeface="Arial" charset="0"/>
              <a:ea typeface="+mn-ea"/>
              <a:cs typeface="+mn-cs"/>
            </a:endParaRPr>
          </a:p>
          <a:p>
            <a:r>
              <a:rPr lang="ca-ES" sz="1200" kern="1200" dirty="0" smtClean="0">
                <a:solidFill>
                  <a:schemeClr val="tx1"/>
                </a:solidFill>
                <a:effectLst/>
                <a:latin typeface="Arial" charset="0"/>
                <a:ea typeface="+mn-ea"/>
                <a:cs typeface="+mn-cs"/>
              </a:rPr>
              <a:t>Una altra diferencia entre la interaccio dels electrons en el medi i la interaccio dels ions pesants es que els electrons poden perdre part de la seva energia mitjançant  processos radiatius en els que emeten radiacio electromagnetica (aquest proces es conegut com bremsstrahlung (de l'alemany bremsen «frenar» i Strahlung «radiació»)).</a:t>
            </a:r>
            <a:endParaRPr lang="en-GB" sz="1200" kern="1200" dirty="0" smtClean="0">
              <a:solidFill>
                <a:schemeClr val="tx1"/>
              </a:solidFill>
              <a:effectLst/>
              <a:latin typeface="Arial" charset="0"/>
              <a:ea typeface="+mn-ea"/>
              <a:cs typeface="+mn-cs"/>
            </a:endParaRPr>
          </a:p>
          <a:p>
            <a:r>
              <a:rPr lang="ca-ES" sz="1200" kern="1200" dirty="0" smtClean="0">
                <a:solidFill>
                  <a:schemeClr val="tx1"/>
                </a:solidFill>
                <a:effectLst/>
                <a:latin typeface="Arial" charset="0"/>
                <a:ea typeface="+mn-ea"/>
                <a:cs typeface="+mn-cs"/>
              </a:rPr>
              <a:t>En el dibuix podem veure l’experiment per estudiar la transmissio en un material d’un feix d’electrons monoenergetics. Inclus petits valors de l’espessor del material absorbent poden reduir el feix d’electrons degut a la dispersio que pateixen els electrons en el medi, els poden fer canviar de trajectoria, eliminant-los del feix. Els electrons que penetren mes en dins del material, son aquells que es desvien menys de la trajectoria inicial a l’interior del material absorbent.</a:t>
            </a:r>
            <a:endParaRPr lang="en-GB" sz="1200" kern="1200" dirty="0" smtClean="0">
              <a:solidFill>
                <a:schemeClr val="tx1"/>
              </a:solidFill>
              <a:effectLst/>
              <a:latin typeface="Arial" charset="0"/>
              <a:ea typeface="+mn-ea"/>
              <a:cs typeface="+mn-cs"/>
            </a:endParaRPr>
          </a:p>
          <a:p>
            <a:endParaRPr lang="en-GB" dirty="0"/>
          </a:p>
        </p:txBody>
      </p:sp>
      <p:sp>
        <p:nvSpPr>
          <p:cNvPr id="4" name="Header Placeholder 3"/>
          <p:cNvSpPr>
            <a:spLocks noGrp="1"/>
          </p:cNvSpPr>
          <p:nvPr>
            <p:ph type="hdr" sz="quarter" idx="10"/>
          </p:nvPr>
        </p:nvSpPr>
        <p:spPr/>
        <p:txBody>
          <a:bodyPr/>
          <a:lstStyle/>
          <a:p>
            <a:pPr>
              <a:defRPr/>
            </a:pPr>
            <a:r>
              <a:rPr lang="en-US" smtClean="0"/>
              <a:t>This is a test</a:t>
            </a:r>
            <a:endParaRPr lang="en-US"/>
          </a:p>
        </p:txBody>
      </p:sp>
    </p:spTree>
    <p:extLst>
      <p:ext uri="{BB962C8B-B14F-4D97-AF65-F5344CB8AC3E}">
        <p14:creationId xmlns:p14="http://schemas.microsoft.com/office/powerpoint/2010/main" val="416171998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1" i="0" kern="1200" dirty="0" smtClean="0">
                <a:solidFill>
                  <a:schemeClr val="tx1"/>
                </a:solidFill>
                <a:effectLst/>
                <a:latin typeface="Arial" charset="0"/>
                <a:ea typeface="+mn-ea"/>
                <a:cs typeface="+mn-cs"/>
              </a:rPr>
              <a:t>Gamma rays</a:t>
            </a:r>
            <a:r>
              <a:rPr lang="en-GB" sz="1200" b="0" i="0" kern="1200" dirty="0" smtClean="0">
                <a:solidFill>
                  <a:schemeClr val="tx1"/>
                </a:solidFill>
                <a:effectLst/>
                <a:latin typeface="Arial" charset="0"/>
                <a:ea typeface="+mn-ea"/>
                <a:cs typeface="+mn-cs"/>
              </a:rPr>
              <a:t> (also called </a:t>
            </a:r>
            <a:r>
              <a:rPr lang="en-GB" sz="1200" b="1" i="0" kern="1200" dirty="0" smtClean="0">
                <a:solidFill>
                  <a:schemeClr val="tx1"/>
                </a:solidFill>
                <a:effectLst/>
                <a:latin typeface="Arial" charset="0"/>
                <a:ea typeface="+mn-ea"/>
                <a:cs typeface="+mn-cs"/>
              </a:rPr>
              <a:t>gamma radiation</a:t>
            </a:r>
            <a:r>
              <a:rPr lang="en-GB" sz="1200" b="0" i="0" kern="1200" dirty="0" smtClean="0">
                <a:solidFill>
                  <a:schemeClr val="tx1"/>
                </a:solidFill>
                <a:effectLst/>
                <a:latin typeface="Arial" charset="0"/>
                <a:ea typeface="+mn-ea"/>
                <a:cs typeface="+mn-cs"/>
              </a:rPr>
              <a:t>), denoted by the lower-case Greek letter </a:t>
            </a:r>
            <a:r>
              <a:rPr lang="en-GB" sz="1200" b="0" i="0" u="none" strike="noStrike" kern="1200" dirty="0" smtClean="0">
                <a:solidFill>
                  <a:schemeClr val="tx1"/>
                </a:solidFill>
                <a:effectLst/>
                <a:latin typeface="Arial" charset="0"/>
                <a:ea typeface="+mn-ea"/>
                <a:cs typeface="+mn-cs"/>
                <a:hlinkClick r:id="rId3" tooltip="Gamma"/>
              </a:rPr>
              <a:t>gamma</a:t>
            </a:r>
            <a:r>
              <a:rPr lang="en-GB" sz="1200" b="0" i="0" kern="1200" dirty="0" smtClean="0">
                <a:solidFill>
                  <a:schemeClr val="tx1"/>
                </a:solidFill>
                <a:effectLst/>
                <a:latin typeface="Arial" charset="0"/>
                <a:ea typeface="+mn-ea"/>
                <a:cs typeface="+mn-cs"/>
              </a:rPr>
              <a:t> (</a:t>
            </a:r>
            <a:r>
              <a:rPr lang="en-GB" sz="1200" b="1" i="0" kern="1200" dirty="0" smtClean="0">
                <a:solidFill>
                  <a:schemeClr val="tx1"/>
                </a:solidFill>
                <a:effectLst/>
                <a:latin typeface="Arial" charset="0"/>
                <a:ea typeface="+mn-ea"/>
                <a:cs typeface="+mn-cs"/>
              </a:rPr>
              <a:t>γ</a:t>
            </a:r>
            <a:r>
              <a:rPr lang="en-GB" sz="1200" b="0" i="0" kern="1200" dirty="0" smtClean="0">
                <a:solidFill>
                  <a:schemeClr val="tx1"/>
                </a:solidFill>
                <a:effectLst/>
                <a:latin typeface="Arial" charset="0"/>
                <a:ea typeface="+mn-ea"/>
                <a:cs typeface="+mn-cs"/>
              </a:rPr>
              <a:t> or {\</a:t>
            </a:r>
            <a:r>
              <a:rPr lang="en-GB" sz="1200" b="0" i="0" kern="1200" dirty="0" err="1" smtClean="0">
                <a:solidFill>
                  <a:schemeClr val="tx1"/>
                </a:solidFill>
                <a:effectLst/>
                <a:latin typeface="Arial" charset="0"/>
                <a:ea typeface="+mn-ea"/>
                <a:cs typeface="+mn-cs"/>
              </a:rPr>
              <a:t>displaystyle</a:t>
            </a:r>
            <a:r>
              <a:rPr lang="en-GB" sz="1200" b="0" i="0" kern="1200" dirty="0" smtClean="0">
                <a:solidFill>
                  <a:schemeClr val="tx1"/>
                </a:solidFill>
                <a:effectLst/>
                <a:latin typeface="Arial" charset="0"/>
                <a:ea typeface="+mn-ea"/>
                <a:cs typeface="+mn-cs"/>
              </a:rPr>
              <a:t> \gamma } ), are penetrating </a:t>
            </a:r>
            <a:r>
              <a:rPr lang="en-GB" sz="1200" b="0" i="0" u="none" strike="noStrike" kern="1200" dirty="0" smtClean="0">
                <a:solidFill>
                  <a:schemeClr val="tx1"/>
                </a:solidFill>
                <a:effectLst/>
                <a:latin typeface="Arial" charset="0"/>
                <a:ea typeface="+mn-ea"/>
                <a:cs typeface="+mn-cs"/>
                <a:hlinkClick r:id="rId4" tooltip="Electromagnetic radiation"/>
              </a:rPr>
              <a:t>electromagnetic radiation</a:t>
            </a:r>
            <a:r>
              <a:rPr lang="en-GB" sz="1200" b="0" i="0" kern="1200" dirty="0" smtClean="0">
                <a:solidFill>
                  <a:schemeClr val="tx1"/>
                </a:solidFill>
                <a:effectLst/>
                <a:latin typeface="Arial" charset="0"/>
                <a:ea typeface="+mn-ea"/>
                <a:cs typeface="+mn-cs"/>
              </a:rPr>
              <a:t> of a kind arising from the </a:t>
            </a:r>
            <a:r>
              <a:rPr lang="en-GB" sz="1200" b="0" i="0" u="none" strike="noStrike" kern="1200" dirty="0" smtClean="0">
                <a:solidFill>
                  <a:schemeClr val="tx1"/>
                </a:solidFill>
                <a:effectLst/>
                <a:latin typeface="Arial" charset="0"/>
                <a:ea typeface="+mn-ea"/>
                <a:cs typeface="+mn-cs"/>
                <a:hlinkClick r:id="rId5" tooltip="Radioactive decay"/>
              </a:rPr>
              <a:t>radioactive decay</a:t>
            </a:r>
            <a:r>
              <a:rPr lang="en-GB" sz="1200" b="0" i="0" kern="1200" dirty="0" smtClean="0">
                <a:solidFill>
                  <a:schemeClr val="tx1"/>
                </a:solidFill>
                <a:effectLst/>
                <a:latin typeface="Arial" charset="0"/>
                <a:ea typeface="+mn-ea"/>
                <a:cs typeface="+mn-cs"/>
              </a:rPr>
              <a:t> of </a:t>
            </a:r>
            <a:r>
              <a:rPr lang="en-GB" sz="1200" b="0" i="0" u="none" strike="noStrike" kern="1200" dirty="0" smtClean="0">
                <a:solidFill>
                  <a:schemeClr val="tx1"/>
                </a:solidFill>
                <a:effectLst/>
                <a:latin typeface="Arial" charset="0"/>
                <a:ea typeface="+mn-ea"/>
                <a:cs typeface="+mn-cs"/>
                <a:hlinkClick r:id="rId6" tooltip="Atomic nucleus"/>
              </a:rPr>
              <a:t>atomic nuclei</a:t>
            </a:r>
            <a:r>
              <a:rPr lang="en-GB" sz="1200" b="0" i="0" kern="1200" dirty="0" smtClean="0">
                <a:solidFill>
                  <a:schemeClr val="tx1"/>
                </a:solidFill>
                <a:effectLst/>
                <a:latin typeface="Arial" charset="0"/>
                <a:ea typeface="+mn-ea"/>
                <a:cs typeface="+mn-cs"/>
              </a:rPr>
              <a:t>. It consists of </a:t>
            </a:r>
            <a:r>
              <a:rPr lang="en-GB" sz="1200" b="0" i="0" u="none" strike="noStrike" kern="1200" dirty="0" smtClean="0">
                <a:solidFill>
                  <a:schemeClr val="tx1"/>
                </a:solidFill>
                <a:effectLst/>
                <a:latin typeface="Arial" charset="0"/>
                <a:ea typeface="+mn-ea"/>
                <a:cs typeface="+mn-cs"/>
                <a:hlinkClick r:id="rId7" tooltip="Photon"/>
              </a:rPr>
              <a:t>photons</a:t>
            </a:r>
            <a:r>
              <a:rPr lang="en-GB" sz="1200" b="0" i="0" kern="1200" dirty="0" smtClean="0">
                <a:solidFill>
                  <a:schemeClr val="tx1"/>
                </a:solidFill>
                <a:effectLst/>
                <a:latin typeface="Arial" charset="0"/>
                <a:ea typeface="+mn-ea"/>
                <a:cs typeface="+mn-cs"/>
              </a:rPr>
              <a:t> in the highest observed range of </a:t>
            </a:r>
            <a:r>
              <a:rPr lang="en-GB" sz="1200" b="0" i="0" u="none" strike="noStrike" kern="1200" dirty="0" smtClean="0">
                <a:solidFill>
                  <a:schemeClr val="tx1"/>
                </a:solidFill>
                <a:effectLst/>
                <a:latin typeface="Arial" charset="0"/>
                <a:ea typeface="+mn-ea"/>
                <a:cs typeface="+mn-cs"/>
                <a:hlinkClick r:id="rId8" tooltip="Photon energy"/>
              </a:rPr>
              <a:t>photon energy</a:t>
            </a:r>
            <a:r>
              <a:rPr lang="en-GB" sz="1200" b="0" i="0" kern="1200" dirty="0" smtClean="0">
                <a:solidFill>
                  <a:schemeClr val="tx1"/>
                </a:solidFill>
                <a:effectLst/>
                <a:latin typeface="Arial" charset="0"/>
                <a:ea typeface="+mn-ea"/>
                <a:cs typeface="+mn-cs"/>
              </a:rPr>
              <a:t>. </a:t>
            </a:r>
            <a:r>
              <a:rPr lang="en-GB" sz="1200" b="0" i="0" u="none" strike="noStrike" kern="1200" dirty="0" smtClean="0">
                <a:solidFill>
                  <a:schemeClr val="tx1"/>
                </a:solidFill>
                <a:effectLst/>
                <a:latin typeface="Arial" charset="0"/>
                <a:ea typeface="+mn-ea"/>
                <a:cs typeface="+mn-cs"/>
                <a:hlinkClick r:id="rId9" tooltip="Paul Ulrich Villard"/>
              </a:rPr>
              <a:t>Paul Villard</a:t>
            </a:r>
            <a:r>
              <a:rPr lang="en-GB" sz="1200" b="0" i="0" kern="1200" dirty="0" smtClean="0">
                <a:solidFill>
                  <a:schemeClr val="tx1"/>
                </a:solidFill>
                <a:effectLst/>
                <a:latin typeface="Arial" charset="0"/>
                <a:ea typeface="+mn-ea"/>
                <a:cs typeface="+mn-cs"/>
              </a:rPr>
              <a:t>, a French </a:t>
            </a:r>
            <a:r>
              <a:rPr lang="en-GB" sz="1200" b="0" i="0" u="none" strike="noStrike" kern="1200" dirty="0" smtClean="0">
                <a:solidFill>
                  <a:schemeClr val="tx1"/>
                </a:solidFill>
                <a:effectLst/>
                <a:latin typeface="Arial" charset="0"/>
                <a:ea typeface="+mn-ea"/>
                <a:cs typeface="+mn-cs"/>
                <a:hlinkClick r:id="rId10" tooltip="Chemist"/>
              </a:rPr>
              <a:t>chemist</a:t>
            </a:r>
            <a:r>
              <a:rPr lang="en-GB" sz="1200" b="0" i="0" kern="1200" dirty="0" smtClean="0">
                <a:solidFill>
                  <a:schemeClr val="tx1"/>
                </a:solidFill>
                <a:effectLst/>
                <a:latin typeface="Arial" charset="0"/>
                <a:ea typeface="+mn-ea"/>
                <a:cs typeface="+mn-cs"/>
              </a:rPr>
              <a:t> and </a:t>
            </a:r>
            <a:r>
              <a:rPr lang="en-GB" sz="1200" b="0" i="0" u="none" strike="noStrike" kern="1200" dirty="0" smtClean="0">
                <a:solidFill>
                  <a:schemeClr val="tx1"/>
                </a:solidFill>
                <a:effectLst/>
                <a:latin typeface="Arial" charset="0"/>
                <a:ea typeface="+mn-ea"/>
                <a:cs typeface="+mn-cs"/>
                <a:hlinkClick r:id="rId11" tooltip="Physicist"/>
              </a:rPr>
              <a:t>physicist</a:t>
            </a:r>
            <a:r>
              <a:rPr lang="en-GB" sz="1200" b="0" i="0" kern="1200" dirty="0" smtClean="0">
                <a:solidFill>
                  <a:schemeClr val="tx1"/>
                </a:solidFill>
                <a:effectLst/>
                <a:latin typeface="Arial" charset="0"/>
                <a:ea typeface="+mn-ea"/>
                <a:cs typeface="+mn-cs"/>
              </a:rPr>
              <a:t>, discovered gamma radiation in 1900 while studying </a:t>
            </a:r>
            <a:r>
              <a:rPr lang="en-GB" sz="1200" b="0" i="0" u="none" strike="noStrike" kern="1200" dirty="0" err="1" smtClean="0">
                <a:solidFill>
                  <a:schemeClr val="tx1"/>
                </a:solidFill>
                <a:effectLst/>
                <a:latin typeface="Arial" charset="0"/>
                <a:ea typeface="+mn-ea"/>
                <a:cs typeface="+mn-cs"/>
                <a:hlinkClick r:id="rId12" tooltip="Radiation"/>
              </a:rPr>
              <a:t>radiation</a:t>
            </a:r>
            <a:r>
              <a:rPr lang="en-GB" sz="1200" b="0" i="0" kern="1200" dirty="0" err="1" smtClean="0">
                <a:solidFill>
                  <a:schemeClr val="tx1"/>
                </a:solidFill>
                <a:effectLst/>
                <a:latin typeface="Arial" charset="0"/>
                <a:ea typeface="+mn-ea"/>
                <a:cs typeface="+mn-cs"/>
              </a:rPr>
              <a:t>emitted</a:t>
            </a:r>
            <a:r>
              <a:rPr lang="en-GB" sz="1200" b="0" i="0" kern="1200" dirty="0" smtClean="0">
                <a:solidFill>
                  <a:schemeClr val="tx1"/>
                </a:solidFill>
                <a:effectLst/>
                <a:latin typeface="Arial" charset="0"/>
                <a:ea typeface="+mn-ea"/>
                <a:cs typeface="+mn-cs"/>
              </a:rPr>
              <a:t> by </a:t>
            </a:r>
            <a:r>
              <a:rPr lang="en-GB" sz="1200" b="0" i="0" u="none" strike="noStrike" kern="1200" dirty="0" smtClean="0">
                <a:solidFill>
                  <a:schemeClr val="tx1"/>
                </a:solidFill>
                <a:effectLst/>
                <a:latin typeface="Arial" charset="0"/>
                <a:ea typeface="+mn-ea"/>
                <a:cs typeface="+mn-cs"/>
                <a:hlinkClick r:id="rId13" tooltip="Radium"/>
              </a:rPr>
              <a:t>radium</a:t>
            </a:r>
            <a:r>
              <a:rPr lang="en-GB" sz="1200" b="0" i="0" kern="1200" dirty="0" smtClean="0">
                <a:solidFill>
                  <a:schemeClr val="tx1"/>
                </a:solidFill>
                <a:effectLst/>
                <a:latin typeface="Arial" charset="0"/>
                <a:ea typeface="+mn-ea"/>
                <a:cs typeface="+mn-cs"/>
              </a:rPr>
              <a:t>. In 1903, </a:t>
            </a:r>
            <a:r>
              <a:rPr lang="en-GB" sz="1200" b="0" i="0" u="none" strike="noStrike" kern="1200" dirty="0" smtClean="0">
                <a:solidFill>
                  <a:schemeClr val="tx1"/>
                </a:solidFill>
                <a:effectLst/>
                <a:latin typeface="Arial" charset="0"/>
                <a:ea typeface="+mn-ea"/>
                <a:cs typeface="+mn-cs"/>
                <a:hlinkClick r:id="rId14" tooltip="Ernest Rutherford"/>
              </a:rPr>
              <a:t>Ernest Rutherford</a:t>
            </a:r>
            <a:r>
              <a:rPr lang="en-GB" sz="1200" b="0" i="0" kern="1200" dirty="0" smtClean="0">
                <a:solidFill>
                  <a:schemeClr val="tx1"/>
                </a:solidFill>
                <a:effectLst/>
                <a:latin typeface="Arial" charset="0"/>
                <a:ea typeface="+mn-ea"/>
                <a:cs typeface="+mn-cs"/>
              </a:rPr>
              <a:t> named this radiation </a:t>
            </a:r>
            <a:r>
              <a:rPr lang="en-GB" sz="1200" b="0" i="1" kern="1200" dirty="0" smtClean="0">
                <a:solidFill>
                  <a:schemeClr val="tx1"/>
                </a:solidFill>
                <a:effectLst/>
                <a:latin typeface="Arial" charset="0"/>
                <a:ea typeface="+mn-ea"/>
                <a:cs typeface="+mn-cs"/>
              </a:rPr>
              <a:t>gamma rays</a:t>
            </a:r>
            <a:r>
              <a:rPr lang="en-GB" sz="1200" b="0" i="0" kern="1200" dirty="0" smtClean="0">
                <a:solidFill>
                  <a:schemeClr val="tx1"/>
                </a:solidFill>
                <a:effectLst/>
                <a:latin typeface="Arial" charset="0"/>
                <a:ea typeface="+mn-ea"/>
                <a:cs typeface="+mn-cs"/>
              </a:rPr>
              <a:t>. Rutherford had previously discovered two other types of radioactive decay, which he named </a:t>
            </a:r>
            <a:r>
              <a:rPr lang="en-GB" sz="1200" b="0" i="0" u="none" strike="noStrike" kern="1200" dirty="0" smtClean="0">
                <a:solidFill>
                  <a:schemeClr val="tx1"/>
                </a:solidFill>
                <a:effectLst/>
                <a:latin typeface="Arial" charset="0"/>
                <a:ea typeface="+mn-ea"/>
                <a:cs typeface="+mn-cs"/>
                <a:hlinkClick r:id="rId15" tooltip="Alpha decay"/>
              </a:rPr>
              <a:t>alpha</a:t>
            </a:r>
            <a:r>
              <a:rPr lang="en-GB" sz="1200" b="0" i="0" kern="1200" dirty="0" smtClean="0">
                <a:solidFill>
                  <a:schemeClr val="tx1"/>
                </a:solidFill>
                <a:effectLst/>
                <a:latin typeface="Arial" charset="0"/>
                <a:ea typeface="+mn-ea"/>
                <a:cs typeface="+mn-cs"/>
              </a:rPr>
              <a:t> and </a:t>
            </a:r>
            <a:r>
              <a:rPr lang="en-GB" sz="1200" b="0" i="0" u="none" strike="noStrike" kern="1200" dirty="0" smtClean="0">
                <a:solidFill>
                  <a:schemeClr val="tx1"/>
                </a:solidFill>
                <a:effectLst/>
                <a:latin typeface="Arial" charset="0"/>
                <a:ea typeface="+mn-ea"/>
                <a:cs typeface="+mn-cs"/>
                <a:hlinkClick r:id="rId16" tooltip="Beta decay"/>
              </a:rPr>
              <a:t>beta</a:t>
            </a:r>
            <a:r>
              <a:rPr lang="en-GB" sz="1200" b="0" i="0" kern="1200" dirty="0" smtClean="0">
                <a:solidFill>
                  <a:schemeClr val="tx1"/>
                </a:solidFill>
                <a:effectLst/>
                <a:latin typeface="Arial" charset="0"/>
                <a:ea typeface="+mn-ea"/>
                <a:cs typeface="+mn-cs"/>
              </a:rPr>
              <a:t> </a:t>
            </a:r>
            <a:r>
              <a:rPr lang="en-GB" sz="1200" b="0" i="0" u="none" strike="noStrike" kern="1200" dirty="0" smtClean="0">
                <a:solidFill>
                  <a:schemeClr val="tx1"/>
                </a:solidFill>
                <a:effectLst/>
                <a:latin typeface="Arial" charset="0"/>
                <a:ea typeface="+mn-ea"/>
                <a:cs typeface="+mn-cs"/>
                <a:hlinkClick r:id="rId17" tooltip="Ray (optics)"/>
              </a:rPr>
              <a:t>rays</a:t>
            </a:r>
            <a:r>
              <a:rPr lang="en-GB" sz="1200" b="0" i="0" kern="1200" dirty="0" smtClean="0">
                <a:solidFill>
                  <a:schemeClr val="tx1"/>
                </a:solidFill>
                <a:effectLst/>
                <a:latin typeface="Arial" charset="0"/>
                <a:ea typeface="+mn-ea"/>
                <a:cs typeface="+mn-cs"/>
              </a:rPr>
              <a:t>.</a:t>
            </a:r>
          </a:p>
          <a:p>
            <a:r>
              <a:rPr lang="en-GB" sz="1200" b="0" i="0" kern="1200" dirty="0" smtClean="0">
                <a:solidFill>
                  <a:schemeClr val="tx1"/>
                </a:solidFill>
                <a:effectLst/>
                <a:latin typeface="Arial" charset="0"/>
                <a:ea typeface="+mn-ea"/>
                <a:cs typeface="+mn-cs"/>
              </a:rPr>
              <a:t>Gamma rays are able to ionize atoms (</a:t>
            </a:r>
            <a:r>
              <a:rPr lang="en-GB" sz="1200" b="0" i="0" u="none" strike="noStrike" kern="1200" dirty="0" smtClean="0">
                <a:solidFill>
                  <a:schemeClr val="tx1"/>
                </a:solidFill>
                <a:effectLst/>
                <a:latin typeface="Arial" charset="0"/>
                <a:ea typeface="+mn-ea"/>
                <a:cs typeface="+mn-cs"/>
                <a:hlinkClick r:id="rId18" tooltip="Ionizing radiation"/>
              </a:rPr>
              <a:t>ionizing radiation</a:t>
            </a:r>
            <a:r>
              <a:rPr lang="en-GB" sz="1200" b="0" i="0" kern="1200" dirty="0" smtClean="0">
                <a:solidFill>
                  <a:schemeClr val="tx1"/>
                </a:solidFill>
                <a:effectLst/>
                <a:latin typeface="Arial" charset="0"/>
                <a:ea typeface="+mn-ea"/>
                <a:cs typeface="+mn-cs"/>
              </a:rPr>
              <a:t>), and are thus biologically hazardous. The decay of an </a:t>
            </a:r>
            <a:r>
              <a:rPr lang="en-GB" sz="1200" b="0" i="0" u="none" strike="noStrike" kern="1200" dirty="0" smtClean="0">
                <a:solidFill>
                  <a:schemeClr val="tx1"/>
                </a:solidFill>
                <a:effectLst/>
                <a:latin typeface="Arial" charset="0"/>
                <a:ea typeface="+mn-ea"/>
                <a:cs typeface="+mn-cs"/>
                <a:hlinkClick r:id="rId6" tooltip="Atomic nucleus"/>
              </a:rPr>
              <a:t>atomic nucleus</a:t>
            </a:r>
            <a:r>
              <a:rPr lang="en-GB" sz="1200" b="0" i="0" kern="1200" dirty="0" smtClean="0">
                <a:solidFill>
                  <a:schemeClr val="tx1"/>
                </a:solidFill>
                <a:effectLst/>
                <a:latin typeface="Arial" charset="0"/>
                <a:ea typeface="+mn-ea"/>
                <a:cs typeface="+mn-cs"/>
              </a:rPr>
              <a:t> from a high energy state to a lower energy state, a process called </a:t>
            </a:r>
            <a:r>
              <a:rPr lang="en-GB" sz="1200" b="0" i="1" kern="1200" dirty="0" smtClean="0">
                <a:solidFill>
                  <a:schemeClr val="tx1"/>
                </a:solidFill>
                <a:effectLst/>
                <a:latin typeface="Arial" charset="0"/>
                <a:ea typeface="+mn-ea"/>
                <a:cs typeface="+mn-cs"/>
              </a:rPr>
              <a:t>gamma decay</a:t>
            </a:r>
            <a:r>
              <a:rPr lang="en-GB" sz="1200" b="0" i="0" kern="1200" dirty="0" smtClean="0">
                <a:solidFill>
                  <a:schemeClr val="tx1"/>
                </a:solidFill>
                <a:effectLst/>
                <a:latin typeface="Arial" charset="0"/>
                <a:ea typeface="+mn-ea"/>
                <a:cs typeface="+mn-cs"/>
              </a:rPr>
              <a:t>, produces gamma radiation.</a:t>
            </a:r>
          </a:p>
          <a:p>
            <a:r>
              <a:rPr lang="en-GB" sz="1200" b="0" i="0" kern="1200" dirty="0" smtClean="0">
                <a:solidFill>
                  <a:schemeClr val="tx1"/>
                </a:solidFill>
                <a:effectLst/>
                <a:latin typeface="Arial" charset="0"/>
                <a:ea typeface="+mn-ea"/>
                <a:cs typeface="+mn-cs"/>
              </a:rPr>
              <a:t>Gamma rays typically have frequencies above 10 </a:t>
            </a:r>
            <a:r>
              <a:rPr lang="en-GB" sz="1200" b="0" i="0" u="none" strike="noStrike" kern="1200" dirty="0" err="1" smtClean="0">
                <a:solidFill>
                  <a:schemeClr val="tx1"/>
                </a:solidFill>
                <a:effectLst/>
                <a:latin typeface="Arial" charset="0"/>
                <a:ea typeface="+mn-ea"/>
                <a:cs typeface="+mn-cs"/>
                <a:hlinkClick r:id="rId19" tooltip="Hertz"/>
              </a:rPr>
              <a:t>exahertz</a:t>
            </a:r>
            <a:r>
              <a:rPr lang="en-GB" sz="1200" b="0" i="0" kern="1200" dirty="0" smtClean="0">
                <a:solidFill>
                  <a:schemeClr val="tx1"/>
                </a:solidFill>
                <a:effectLst/>
                <a:latin typeface="Arial" charset="0"/>
                <a:ea typeface="+mn-ea"/>
                <a:cs typeface="+mn-cs"/>
              </a:rPr>
              <a:t> (or &gt;10</a:t>
            </a:r>
            <a:r>
              <a:rPr lang="en-GB" sz="1200" b="0" i="0" kern="1200" baseline="30000" dirty="0" smtClean="0">
                <a:solidFill>
                  <a:schemeClr val="tx1"/>
                </a:solidFill>
                <a:effectLst/>
                <a:latin typeface="Arial" charset="0"/>
                <a:ea typeface="+mn-ea"/>
                <a:cs typeface="+mn-cs"/>
              </a:rPr>
              <a:t>19</a:t>
            </a:r>
            <a:r>
              <a:rPr lang="en-GB" sz="1200" b="0" i="0" kern="1200" dirty="0" smtClean="0">
                <a:solidFill>
                  <a:schemeClr val="tx1"/>
                </a:solidFill>
                <a:effectLst/>
                <a:latin typeface="Arial" charset="0"/>
                <a:ea typeface="+mn-ea"/>
                <a:cs typeface="+mn-cs"/>
              </a:rPr>
              <a:t> Hz), and therefore have energies above 100 </a:t>
            </a:r>
            <a:r>
              <a:rPr lang="en-GB" sz="1200" b="0" i="0" u="none" strike="noStrike" kern="1200" dirty="0" err="1" smtClean="0">
                <a:solidFill>
                  <a:schemeClr val="tx1"/>
                </a:solidFill>
                <a:effectLst/>
                <a:latin typeface="Arial" charset="0"/>
                <a:ea typeface="+mn-ea"/>
                <a:cs typeface="+mn-cs"/>
                <a:hlinkClick r:id="rId20" tooltip="Kilo-"/>
              </a:rPr>
              <a:t>k</a:t>
            </a:r>
            <a:r>
              <a:rPr lang="en-GB" sz="1200" b="0" i="0" u="none" strike="noStrike" kern="1200" dirty="0" err="1" smtClean="0">
                <a:solidFill>
                  <a:schemeClr val="tx1"/>
                </a:solidFill>
                <a:effectLst/>
                <a:latin typeface="Arial" charset="0"/>
                <a:ea typeface="+mn-ea"/>
                <a:cs typeface="+mn-cs"/>
                <a:hlinkClick r:id="rId21" tooltip="Electronvolt"/>
              </a:rPr>
              <a:t>eV</a:t>
            </a:r>
            <a:r>
              <a:rPr lang="en-GB" sz="1200" b="0" i="0" u="none" strike="noStrike" kern="1200" dirty="0" smtClean="0">
                <a:solidFill>
                  <a:schemeClr val="tx1"/>
                </a:solidFill>
                <a:effectLst/>
                <a:latin typeface="Arial" charset="0"/>
                <a:ea typeface="+mn-ea"/>
                <a:cs typeface="+mn-cs"/>
              </a:rPr>
              <a:t>.</a:t>
            </a:r>
          </a:p>
          <a:p>
            <a:r>
              <a:rPr lang="en-GB" dirty="0" smtClean="0"/>
              <a:t>Gamma rays originate from the nucleus while X-rays originate in the electron fields surrounding the nucleus or are machine produced.</a:t>
            </a:r>
          </a:p>
          <a:p>
            <a:r>
              <a:rPr lang="en-GB" sz="1200" b="0" i="0" kern="1200" dirty="0" smtClean="0">
                <a:solidFill>
                  <a:schemeClr val="tx1"/>
                </a:solidFill>
                <a:effectLst/>
                <a:latin typeface="Arial" charset="0"/>
                <a:ea typeface="+mn-ea"/>
                <a:cs typeface="+mn-cs"/>
              </a:rPr>
              <a:t>There is no consensus on how to precisely differentiate between X-rays and gamma rays. However, they are often differentiated using their origin. In this sense, the </a:t>
            </a:r>
            <a:r>
              <a:rPr lang="en-GB" sz="1200" b="1" i="0" kern="1200" dirty="0" smtClean="0">
                <a:solidFill>
                  <a:schemeClr val="tx1"/>
                </a:solidFill>
                <a:effectLst/>
                <a:latin typeface="Arial" charset="0"/>
                <a:ea typeface="+mn-ea"/>
                <a:cs typeface="+mn-cs"/>
              </a:rPr>
              <a:t>main difference</a:t>
            </a:r>
            <a:r>
              <a:rPr lang="en-GB" sz="1200" b="0" i="0" kern="1200" dirty="0" smtClean="0">
                <a:solidFill>
                  <a:schemeClr val="tx1"/>
                </a:solidFill>
                <a:effectLst/>
                <a:latin typeface="Arial" charset="0"/>
                <a:ea typeface="+mn-ea"/>
                <a:cs typeface="+mn-cs"/>
              </a:rPr>
              <a:t> between X-rays and gamma rays is that </a:t>
            </a:r>
            <a:r>
              <a:rPr lang="en-GB" sz="1200" b="1" i="0" kern="1200" dirty="0" smtClean="0">
                <a:solidFill>
                  <a:schemeClr val="tx1"/>
                </a:solidFill>
                <a:effectLst/>
                <a:latin typeface="Arial" charset="0"/>
                <a:ea typeface="+mn-ea"/>
                <a:cs typeface="+mn-cs"/>
              </a:rPr>
              <a:t>gamma rays are produced during nuclear decay by nuclei of atoms</a:t>
            </a:r>
            <a:r>
              <a:rPr lang="en-GB" sz="1200" b="0" i="0" kern="1200" dirty="0" smtClean="0">
                <a:solidFill>
                  <a:schemeClr val="tx1"/>
                </a:solidFill>
                <a:effectLst/>
                <a:latin typeface="Arial" charset="0"/>
                <a:ea typeface="+mn-ea"/>
                <a:cs typeface="+mn-cs"/>
              </a:rPr>
              <a:t>, whereas </a:t>
            </a:r>
            <a:r>
              <a:rPr lang="en-GB" sz="1200" b="1" i="0" kern="1200" dirty="0" smtClean="0">
                <a:solidFill>
                  <a:schemeClr val="tx1"/>
                </a:solidFill>
                <a:effectLst/>
                <a:latin typeface="Arial" charset="0"/>
                <a:ea typeface="+mn-ea"/>
                <a:cs typeface="+mn-cs"/>
              </a:rPr>
              <a:t>X-rays are produced by electrons</a:t>
            </a:r>
            <a:r>
              <a:rPr lang="en-GB" sz="1200" b="0" i="0" kern="1200" dirty="0" smtClean="0">
                <a:solidFill>
                  <a:schemeClr val="tx1"/>
                </a:solidFill>
                <a:effectLst/>
                <a:latin typeface="Arial" charset="0"/>
                <a:ea typeface="+mn-ea"/>
                <a:cs typeface="+mn-cs"/>
              </a:rPr>
              <a:t>. For instance, for medical purposes, X-rays are produced by accelerating some electrons and then making them collide with a metal target.</a:t>
            </a:r>
            <a:endParaRPr lang="en-GB" dirty="0"/>
          </a:p>
        </p:txBody>
      </p:sp>
      <p:sp>
        <p:nvSpPr>
          <p:cNvPr id="4" name="Header Placeholder 3"/>
          <p:cNvSpPr>
            <a:spLocks noGrp="1"/>
          </p:cNvSpPr>
          <p:nvPr>
            <p:ph type="hdr" sz="quarter" idx="10"/>
          </p:nvPr>
        </p:nvSpPr>
        <p:spPr/>
        <p:txBody>
          <a:bodyPr/>
          <a:lstStyle/>
          <a:p>
            <a:pPr>
              <a:defRPr/>
            </a:pPr>
            <a:r>
              <a:rPr lang="en-US" smtClean="0"/>
              <a:t>This is a test</a:t>
            </a:r>
            <a:endParaRPr lang="en-US"/>
          </a:p>
        </p:txBody>
      </p:sp>
    </p:spTree>
    <p:extLst>
      <p:ext uri="{BB962C8B-B14F-4D97-AF65-F5344CB8AC3E}">
        <p14:creationId xmlns:p14="http://schemas.microsoft.com/office/powerpoint/2010/main" val="307176916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Header Placeholder 3"/>
          <p:cNvSpPr>
            <a:spLocks noGrp="1"/>
          </p:cNvSpPr>
          <p:nvPr>
            <p:ph type="hdr" sz="quarter" idx="10"/>
          </p:nvPr>
        </p:nvSpPr>
        <p:spPr/>
        <p:txBody>
          <a:bodyPr/>
          <a:lstStyle/>
          <a:p>
            <a:pPr>
              <a:defRPr/>
            </a:pPr>
            <a:r>
              <a:rPr lang="en-US" smtClean="0"/>
              <a:t>This is a test</a:t>
            </a:r>
            <a:endParaRPr lang="en-US"/>
          </a:p>
        </p:txBody>
      </p:sp>
    </p:spTree>
    <p:extLst>
      <p:ext uri="{BB962C8B-B14F-4D97-AF65-F5344CB8AC3E}">
        <p14:creationId xmlns:p14="http://schemas.microsoft.com/office/powerpoint/2010/main" val="399427526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1"/>
            <a:endParaRPr lang="en-GB" dirty="0"/>
          </a:p>
        </p:txBody>
      </p:sp>
      <p:sp>
        <p:nvSpPr>
          <p:cNvPr id="4" name="Header Placeholder 3"/>
          <p:cNvSpPr>
            <a:spLocks noGrp="1"/>
          </p:cNvSpPr>
          <p:nvPr>
            <p:ph type="hdr" sz="quarter" idx="10"/>
          </p:nvPr>
        </p:nvSpPr>
        <p:spPr/>
        <p:txBody>
          <a:bodyPr/>
          <a:lstStyle/>
          <a:p>
            <a:pPr>
              <a:defRPr/>
            </a:pPr>
            <a:r>
              <a:rPr lang="en-US" smtClean="0"/>
              <a:t>This is a test</a:t>
            </a:r>
            <a:endParaRPr lang="en-US"/>
          </a:p>
        </p:txBody>
      </p:sp>
    </p:spTree>
    <p:extLst>
      <p:ext uri="{BB962C8B-B14F-4D97-AF65-F5344CB8AC3E}">
        <p14:creationId xmlns:p14="http://schemas.microsoft.com/office/powerpoint/2010/main" val="194607222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D68FBF5B-CBB2-4A6F-ACBE-1907AF8BEE58}" type="slidenum">
              <a:rPr lang="en-GB" smtClean="0"/>
              <a:t>35</a:t>
            </a:fld>
            <a:endParaRPr lang="en-GB"/>
          </a:p>
        </p:txBody>
      </p:sp>
    </p:spTree>
    <p:extLst>
      <p:ext uri="{BB962C8B-B14F-4D97-AF65-F5344CB8AC3E}">
        <p14:creationId xmlns:p14="http://schemas.microsoft.com/office/powerpoint/2010/main" val="161227204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smtClean="0">
                <a:solidFill>
                  <a:schemeClr val="tx1"/>
                </a:solidFill>
                <a:effectLst/>
                <a:latin typeface="Arial" charset="0"/>
                <a:ea typeface="+mn-ea"/>
                <a:cs typeface="+mn-cs"/>
              </a:rPr>
              <a:t>EN</a:t>
            </a:r>
            <a:r>
              <a:rPr lang="en-US" sz="1200" b="0" i="0" kern="1200" baseline="0" dirty="0" smtClean="0">
                <a:solidFill>
                  <a:schemeClr val="tx1"/>
                </a:solidFill>
                <a:effectLst/>
                <a:latin typeface="Arial" charset="0"/>
                <a:ea typeface="+mn-ea"/>
                <a:cs typeface="+mn-cs"/>
              </a:rPr>
              <a:t> DOSIMETRIA</a:t>
            </a:r>
            <a:endParaRPr lang="en-US" sz="1200" b="0" i="0" kern="1200" dirty="0" smtClean="0">
              <a:solidFill>
                <a:schemeClr val="tx1"/>
              </a:solidFill>
              <a:effectLst/>
              <a:latin typeface="Arial" charset="0"/>
              <a:ea typeface="+mn-ea"/>
              <a:cs typeface="+mn-cs"/>
            </a:endParaRPr>
          </a:p>
          <a:p>
            <a:r>
              <a:rPr lang="en-US" sz="1200" b="0" i="0" kern="1200" dirty="0" smtClean="0">
                <a:solidFill>
                  <a:schemeClr val="tx1"/>
                </a:solidFill>
                <a:effectLst/>
                <a:latin typeface="Arial" charset="0"/>
                <a:ea typeface="+mn-ea"/>
                <a:cs typeface="+mn-cs"/>
              </a:rPr>
              <a:t>DOSI-&gt;DOSI</a:t>
            </a:r>
            <a:r>
              <a:rPr lang="en-US" sz="1200" b="0" i="0" kern="1200" baseline="0" dirty="0" smtClean="0">
                <a:solidFill>
                  <a:schemeClr val="tx1"/>
                </a:solidFill>
                <a:effectLst/>
                <a:latin typeface="Arial" charset="0"/>
                <a:ea typeface="+mn-ea"/>
                <a:cs typeface="+mn-cs"/>
              </a:rPr>
              <a:t> EQUIVALENT (</a:t>
            </a:r>
            <a:r>
              <a:rPr lang="en-US" sz="1200" b="0" i="0" kern="1200" baseline="0" dirty="0" err="1" smtClean="0">
                <a:solidFill>
                  <a:schemeClr val="tx1"/>
                </a:solidFill>
                <a:effectLst/>
                <a:latin typeface="Arial" charset="0"/>
                <a:ea typeface="+mn-ea"/>
                <a:cs typeface="+mn-cs"/>
              </a:rPr>
              <a:t>Te</a:t>
            </a:r>
            <a:r>
              <a:rPr lang="en-US" sz="1200" b="0" i="0" kern="1200" baseline="0" dirty="0" smtClean="0">
                <a:solidFill>
                  <a:schemeClr val="tx1"/>
                </a:solidFill>
                <a:effectLst/>
                <a:latin typeface="Arial" charset="0"/>
                <a:ea typeface="+mn-ea"/>
                <a:cs typeface="+mn-cs"/>
              </a:rPr>
              <a:t> </a:t>
            </a:r>
            <a:r>
              <a:rPr lang="en-US" sz="1200" b="0" i="0" kern="1200" baseline="0" dirty="0" err="1" smtClean="0">
                <a:solidFill>
                  <a:schemeClr val="tx1"/>
                </a:solidFill>
                <a:effectLst/>
                <a:latin typeface="Arial" charset="0"/>
                <a:ea typeface="+mn-ea"/>
                <a:cs typeface="+mn-cs"/>
              </a:rPr>
              <a:t>en</a:t>
            </a:r>
            <a:r>
              <a:rPr lang="en-US" sz="1200" b="0" i="0" kern="1200" baseline="0" dirty="0" smtClean="0">
                <a:solidFill>
                  <a:schemeClr val="tx1"/>
                </a:solidFill>
                <a:effectLst/>
                <a:latin typeface="Arial" charset="0"/>
                <a:ea typeface="+mn-ea"/>
                <a:cs typeface="+mn-cs"/>
              </a:rPr>
              <a:t> </a:t>
            </a:r>
            <a:r>
              <a:rPr lang="en-US" sz="1200" b="0" i="0" kern="1200" baseline="0" dirty="0" err="1" smtClean="0">
                <a:solidFill>
                  <a:schemeClr val="tx1"/>
                </a:solidFill>
                <a:effectLst/>
                <a:latin typeface="Arial" charset="0"/>
                <a:ea typeface="+mn-ea"/>
                <a:cs typeface="+mn-cs"/>
              </a:rPr>
              <a:t>compte</a:t>
            </a:r>
            <a:r>
              <a:rPr lang="en-US" sz="1200" b="0" i="0" kern="1200" baseline="0" dirty="0" smtClean="0">
                <a:solidFill>
                  <a:schemeClr val="tx1"/>
                </a:solidFill>
                <a:effectLst/>
                <a:latin typeface="Arial" charset="0"/>
                <a:ea typeface="+mn-ea"/>
                <a:cs typeface="+mn-cs"/>
              </a:rPr>
              <a:t> </a:t>
            </a:r>
            <a:r>
              <a:rPr lang="en-US" sz="1200" b="0" i="0" kern="1200" baseline="0" dirty="0" err="1" smtClean="0">
                <a:solidFill>
                  <a:schemeClr val="tx1"/>
                </a:solidFill>
                <a:effectLst/>
                <a:latin typeface="Arial" charset="0"/>
                <a:ea typeface="+mn-ea"/>
                <a:cs typeface="+mn-cs"/>
              </a:rPr>
              <a:t>els</a:t>
            </a:r>
            <a:r>
              <a:rPr lang="en-US" sz="1200" b="0" i="0" kern="1200" baseline="0" dirty="0" smtClean="0">
                <a:solidFill>
                  <a:schemeClr val="tx1"/>
                </a:solidFill>
                <a:effectLst/>
                <a:latin typeface="Arial" charset="0"/>
                <a:ea typeface="+mn-ea"/>
                <a:cs typeface="+mn-cs"/>
              </a:rPr>
              <a:t> </a:t>
            </a:r>
            <a:r>
              <a:rPr lang="en-US" sz="1200" b="0" i="0" kern="1200" baseline="0" dirty="0" err="1" smtClean="0">
                <a:solidFill>
                  <a:schemeClr val="tx1"/>
                </a:solidFill>
                <a:effectLst/>
                <a:latin typeface="Arial" charset="0"/>
                <a:ea typeface="+mn-ea"/>
                <a:cs typeface="+mn-cs"/>
              </a:rPr>
              <a:t>efectes</a:t>
            </a:r>
            <a:r>
              <a:rPr lang="en-US" sz="1200" b="0" i="0" kern="1200" baseline="0" dirty="0" smtClean="0">
                <a:solidFill>
                  <a:schemeClr val="tx1"/>
                </a:solidFill>
                <a:effectLst/>
                <a:latin typeface="Arial" charset="0"/>
                <a:ea typeface="+mn-ea"/>
                <a:cs typeface="+mn-cs"/>
              </a:rPr>
              <a:t> biologics de </a:t>
            </a:r>
            <a:r>
              <a:rPr lang="en-US" sz="1200" b="0" i="0" kern="1200" baseline="0" dirty="0" err="1" smtClean="0">
                <a:solidFill>
                  <a:schemeClr val="tx1"/>
                </a:solidFill>
                <a:effectLst/>
                <a:latin typeface="Arial" charset="0"/>
                <a:ea typeface="+mn-ea"/>
                <a:cs typeface="+mn-cs"/>
              </a:rPr>
              <a:t>cada</a:t>
            </a:r>
            <a:r>
              <a:rPr lang="en-US" sz="1200" b="0" i="0" kern="1200" baseline="0" dirty="0" smtClean="0">
                <a:solidFill>
                  <a:schemeClr val="tx1"/>
                </a:solidFill>
                <a:effectLst/>
                <a:latin typeface="Arial" charset="0"/>
                <a:ea typeface="+mn-ea"/>
                <a:cs typeface="+mn-cs"/>
              </a:rPr>
              <a:t> </a:t>
            </a:r>
            <a:r>
              <a:rPr lang="en-US" sz="1200" b="0" i="0" kern="1200" baseline="0" dirty="0" err="1" smtClean="0">
                <a:solidFill>
                  <a:schemeClr val="tx1"/>
                </a:solidFill>
                <a:effectLst/>
                <a:latin typeface="Arial" charset="0"/>
                <a:ea typeface="+mn-ea"/>
                <a:cs typeface="+mn-cs"/>
              </a:rPr>
              <a:t>tipus</a:t>
            </a:r>
            <a:r>
              <a:rPr lang="en-US" sz="1200" b="0" i="0" kern="1200" baseline="0" dirty="0" smtClean="0">
                <a:solidFill>
                  <a:schemeClr val="tx1"/>
                </a:solidFill>
                <a:effectLst/>
                <a:latin typeface="Arial" charset="0"/>
                <a:ea typeface="+mn-ea"/>
                <a:cs typeface="+mn-cs"/>
              </a:rPr>
              <a:t> de </a:t>
            </a:r>
            <a:r>
              <a:rPr lang="en-US" sz="1200" b="0" i="0" kern="1200" baseline="0" dirty="0" err="1" smtClean="0">
                <a:solidFill>
                  <a:schemeClr val="tx1"/>
                </a:solidFill>
                <a:effectLst/>
                <a:latin typeface="Arial" charset="0"/>
                <a:ea typeface="+mn-ea"/>
                <a:cs typeface="+mn-cs"/>
              </a:rPr>
              <a:t>particula</a:t>
            </a:r>
            <a:r>
              <a:rPr lang="en-US" sz="1200" b="0" i="0" kern="1200" baseline="0" dirty="0" smtClean="0">
                <a:solidFill>
                  <a:schemeClr val="tx1"/>
                </a:solidFill>
                <a:effectLst/>
                <a:latin typeface="Arial" charset="0"/>
                <a:ea typeface="+mn-ea"/>
                <a:cs typeface="+mn-cs"/>
              </a:rPr>
              <a:t>)</a:t>
            </a:r>
          </a:p>
          <a:p>
            <a:r>
              <a:rPr lang="en-US" sz="1200" b="0" i="0" kern="1200" baseline="0" dirty="0" smtClean="0">
                <a:solidFill>
                  <a:schemeClr val="tx1"/>
                </a:solidFill>
                <a:effectLst/>
                <a:latin typeface="Arial" charset="0"/>
                <a:ea typeface="+mn-ea"/>
                <a:cs typeface="+mn-cs"/>
              </a:rPr>
              <a:t>FACTOR DE QUALITAT DEPENENT DEL TIPUS DE PARTICULA</a:t>
            </a:r>
            <a:endParaRPr lang="en-GB" sz="1200" b="0" i="0" kern="1200" dirty="0" smtClean="0">
              <a:solidFill>
                <a:schemeClr val="tx1"/>
              </a:solidFill>
              <a:effectLst/>
              <a:latin typeface="Arial" charset="0"/>
              <a:ea typeface="+mn-ea"/>
              <a:cs typeface="+mn-cs"/>
            </a:endParaRPr>
          </a:p>
          <a:p>
            <a:endParaRPr lang="en-GB" sz="1200" b="0" i="0" kern="1200" dirty="0" smtClean="0">
              <a:solidFill>
                <a:schemeClr val="tx1"/>
              </a:solidFill>
              <a:effectLst/>
              <a:latin typeface="Arial" charset="0"/>
              <a:ea typeface="+mn-ea"/>
              <a:cs typeface="+mn-cs"/>
            </a:endParaRPr>
          </a:p>
          <a:p>
            <a:endParaRPr lang="en-GB" sz="1200" b="0" i="0" kern="1200" dirty="0" smtClean="0">
              <a:solidFill>
                <a:schemeClr val="tx1"/>
              </a:solidFill>
              <a:effectLst/>
              <a:latin typeface="Arial" charset="0"/>
              <a:ea typeface="+mn-ea"/>
              <a:cs typeface="+mn-cs"/>
            </a:endParaRPr>
          </a:p>
          <a:p>
            <a:r>
              <a:rPr lang="en-GB" sz="1200" b="0" i="0" kern="1200" dirty="0" smtClean="0">
                <a:solidFill>
                  <a:schemeClr val="tx1"/>
                </a:solidFill>
                <a:effectLst/>
                <a:latin typeface="Arial" charset="0"/>
                <a:ea typeface="+mn-ea"/>
                <a:cs typeface="+mn-cs"/>
              </a:rPr>
              <a:t>Units:</a:t>
            </a:r>
          </a:p>
          <a:p>
            <a:r>
              <a:rPr lang="en-GB" sz="1200" b="0" i="0" kern="1200" dirty="0" smtClean="0">
                <a:solidFill>
                  <a:schemeClr val="tx1"/>
                </a:solidFill>
                <a:effectLst/>
                <a:latin typeface="Arial" charset="0"/>
                <a:ea typeface="+mn-ea"/>
                <a:cs typeface="+mn-cs"/>
              </a:rPr>
              <a:t>Absorbed dose (D): </a:t>
            </a:r>
            <a:r>
              <a:rPr lang="en-GB" sz="1200" b="0" i="0" kern="1200" dirty="0" err="1" smtClean="0">
                <a:solidFill>
                  <a:schemeClr val="tx1"/>
                </a:solidFill>
                <a:effectLst/>
                <a:latin typeface="Arial" charset="0"/>
                <a:ea typeface="+mn-ea"/>
                <a:cs typeface="+mn-cs"/>
              </a:rPr>
              <a:t>Gray</a:t>
            </a:r>
            <a:r>
              <a:rPr lang="en-GB" sz="1200" b="0" i="0" kern="1200" dirty="0" smtClean="0">
                <a:solidFill>
                  <a:schemeClr val="tx1"/>
                </a:solidFill>
                <a:effectLst/>
                <a:latin typeface="Arial" charset="0"/>
                <a:ea typeface="+mn-ea"/>
                <a:cs typeface="+mn-cs"/>
              </a:rPr>
              <a:t> 1 </a:t>
            </a:r>
            <a:r>
              <a:rPr lang="en-GB" sz="1200" b="0" i="0" kern="1200" dirty="0" err="1" smtClean="0">
                <a:solidFill>
                  <a:schemeClr val="tx1"/>
                </a:solidFill>
                <a:effectLst/>
                <a:latin typeface="Arial" charset="0"/>
                <a:ea typeface="+mn-ea"/>
                <a:cs typeface="+mn-cs"/>
              </a:rPr>
              <a:t>Gray</a:t>
            </a:r>
            <a:r>
              <a:rPr lang="en-GB" sz="1200" b="0" i="0" kern="1200" dirty="0" smtClean="0">
                <a:solidFill>
                  <a:schemeClr val="tx1"/>
                </a:solidFill>
                <a:effectLst/>
                <a:latin typeface="Arial" charset="0"/>
                <a:ea typeface="+mn-ea"/>
                <a:cs typeface="+mn-cs"/>
              </a:rPr>
              <a:t>=1 Joule / 1Kg (Amount of energy absorbed per unit mass in a material).</a:t>
            </a:r>
          </a:p>
          <a:p>
            <a:r>
              <a:rPr lang="en-GB" sz="1200" b="0" i="0" kern="1200" dirty="0" smtClean="0">
                <a:solidFill>
                  <a:schemeClr val="tx1"/>
                </a:solidFill>
                <a:effectLst/>
                <a:latin typeface="Arial" charset="0"/>
                <a:ea typeface="+mn-ea"/>
                <a:cs typeface="+mn-cs"/>
              </a:rPr>
              <a:t>Dose equivalent (H=</a:t>
            </a:r>
            <a:r>
              <a:rPr lang="en-GB" sz="1200" b="0" i="0" kern="1200" dirty="0" err="1" smtClean="0">
                <a:solidFill>
                  <a:schemeClr val="tx1"/>
                </a:solidFill>
                <a:effectLst/>
                <a:latin typeface="Arial" charset="0"/>
                <a:ea typeface="+mn-ea"/>
                <a:cs typeface="+mn-cs"/>
              </a:rPr>
              <a:t>DxQ</a:t>
            </a:r>
            <a:r>
              <a:rPr lang="en-GB" sz="1200" b="0" i="0" kern="1200" dirty="0" smtClean="0">
                <a:solidFill>
                  <a:schemeClr val="tx1"/>
                </a:solidFill>
                <a:effectLst/>
                <a:latin typeface="Arial" charset="0"/>
                <a:ea typeface="+mn-ea"/>
                <a:cs typeface="+mn-cs"/>
              </a:rPr>
              <a:t>): Sievert (Measures the effect of radiation on a tissue)</a:t>
            </a:r>
          </a:p>
          <a:p>
            <a:endParaRPr lang="en-GB" sz="1200" b="0" i="0" kern="1200" dirty="0" smtClean="0">
              <a:solidFill>
                <a:schemeClr val="tx1"/>
              </a:solidFill>
              <a:effectLst/>
              <a:latin typeface="Arial" charset="0"/>
              <a:ea typeface="+mn-ea"/>
              <a:cs typeface="+mn-cs"/>
            </a:endParaRPr>
          </a:p>
          <a:p>
            <a:r>
              <a:rPr lang="en-GB" sz="1200" b="0" i="0" kern="1200" dirty="0" smtClean="0">
                <a:solidFill>
                  <a:schemeClr val="tx1"/>
                </a:solidFill>
                <a:effectLst/>
                <a:latin typeface="Arial" charset="0"/>
                <a:ea typeface="+mn-ea"/>
                <a:cs typeface="+mn-cs"/>
              </a:rPr>
              <a:t>http://www.world-nuclear.org/information-library/safety-and-security/radiation-and-health/nuclear-radiation-and-health-effects.aspx</a:t>
            </a:r>
          </a:p>
          <a:p>
            <a:r>
              <a:rPr lang="en-GB" sz="1200" b="0" i="0" kern="1200" dirty="0" smtClean="0">
                <a:solidFill>
                  <a:schemeClr val="tx1"/>
                </a:solidFill>
                <a:effectLst/>
                <a:latin typeface="Arial" charset="0"/>
                <a:ea typeface="+mn-ea"/>
                <a:cs typeface="+mn-cs"/>
              </a:rPr>
              <a:t>The average dose received by all of us from background radiation is around 2.4 </a:t>
            </a:r>
            <a:r>
              <a:rPr lang="en-GB" sz="1200" b="0" i="0" kern="1200" dirty="0" err="1" smtClean="0">
                <a:solidFill>
                  <a:schemeClr val="tx1"/>
                </a:solidFill>
                <a:effectLst/>
                <a:latin typeface="Arial" charset="0"/>
                <a:ea typeface="+mn-ea"/>
                <a:cs typeface="+mn-cs"/>
              </a:rPr>
              <a:t>mSv</a:t>
            </a:r>
            <a:r>
              <a:rPr lang="en-GB" sz="1200" b="0" i="0" kern="1200" dirty="0" smtClean="0">
                <a:solidFill>
                  <a:schemeClr val="tx1"/>
                </a:solidFill>
                <a:effectLst/>
                <a:latin typeface="Arial" charset="0"/>
                <a:ea typeface="+mn-ea"/>
                <a:cs typeface="+mn-cs"/>
              </a:rPr>
              <a:t>/</a:t>
            </a:r>
            <a:r>
              <a:rPr lang="en-GB" sz="1200" b="0" i="0" kern="1200" dirty="0" err="1" smtClean="0">
                <a:solidFill>
                  <a:schemeClr val="tx1"/>
                </a:solidFill>
                <a:effectLst/>
                <a:latin typeface="Arial" charset="0"/>
                <a:ea typeface="+mn-ea"/>
                <a:cs typeface="+mn-cs"/>
              </a:rPr>
              <a:t>yr</a:t>
            </a:r>
            <a:endParaRPr lang="en-GB" sz="1200" b="0" i="0" kern="1200" dirty="0" smtClean="0">
              <a:solidFill>
                <a:schemeClr val="tx1"/>
              </a:solidFill>
              <a:effectLst/>
              <a:latin typeface="Arial" charset="0"/>
              <a:ea typeface="+mn-ea"/>
              <a:cs typeface="+mn-cs"/>
            </a:endParaRPr>
          </a:p>
          <a:p>
            <a:r>
              <a:rPr lang="en-GB" sz="1200" b="0" i="0" kern="1200" dirty="0" smtClean="0">
                <a:solidFill>
                  <a:schemeClr val="tx1"/>
                </a:solidFill>
                <a:effectLst/>
                <a:latin typeface="Arial" charset="0"/>
                <a:ea typeface="+mn-ea"/>
                <a:cs typeface="+mn-cs"/>
              </a:rPr>
              <a:t>For beta particles or gamma 1 </a:t>
            </a:r>
            <a:r>
              <a:rPr lang="en-GB" sz="1200" b="0" i="0" kern="1200" dirty="0" err="1" smtClean="0">
                <a:solidFill>
                  <a:schemeClr val="tx1"/>
                </a:solidFill>
                <a:effectLst/>
                <a:latin typeface="Arial" charset="0"/>
                <a:ea typeface="+mn-ea"/>
                <a:cs typeface="+mn-cs"/>
              </a:rPr>
              <a:t>gray</a:t>
            </a:r>
            <a:r>
              <a:rPr lang="en-GB" sz="1200" b="0" i="0" kern="1200" dirty="0" smtClean="0">
                <a:solidFill>
                  <a:schemeClr val="tx1"/>
                </a:solidFill>
                <a:effectLst/>
                <a:latin typeface="Arial" charset="0"/>
                <a:ea typeface="+mn-ea"/>
                <a:cs typeface="+mn-cs"/>
              </a:rPr>
              <a:t> = 1Sievert</a:t>
            </a:r>
          </a:p>
          <a:p>
            <a:r>
              <a:rPr lang="en-GB" sz="1200" b="0" i="0" kern="1200" dirty="0" smtClean="0">
                <a:solidFill>
                  <a:schemeClr val="tx1"/>
                </a:solidFill>
                <a:effectLst/>
                <a:latin typeface="Arial" charset="0"/>
                <a:ea typeface="+mn-ea"/>
                <a:cs typeface="+mn-cs"/>
              </a:rPr>
              <a:t>For alpha particles 1 </a:t>
            </a:r>
            <a:r>
              <a:rPr lang="en-GB" sz="1200" b="0" i="0" kern="1200" dirty="0" err="1" smtClean="0">
                <a:solidFill>
                  <a:schemeClr val="tx1"/>
                </a:solidFill>
                <a:effectLst/>
                <a:latin typeface="Arial" charset="0"/>
                <a:ea typeface="+mn-ea"/>
                <a:cs typeface="+mn-cs"/>
              </a:rPr>
              <a:t>gray</a:t>
            </a:r>
            <a:r>
              <a:rPr lang="en-GB" sz="1200" b="0" i="0" kern="1200" dirty="0" smtClean="0">
                <a:solidFill>
                  <a:schemeClr val="tx1"/>
                </a:solidFill>
                <a:effectLst/>
                <a:latin typeface="Arial" charset="0"/>
                <a:ea typeface="+mn-ea"/>
                <a:cs typeface="+mn-cs"/>
              </a:rPr>
              <a:t> = 20</a:t>
            </a:r>
            <a:r>
              <a:rPr lang="en-GB" sz="1200" b="0" i="0" kern="1200" baseline="0" dirty="0" smtClean="0">
                <a:solidFill>
                  <a:schemeClr val="tx1"/>
                </a:solidFill>
                <a:effectLst/>
                <a:latin typeface="Arial" charset="0"/>
                <a:ea typeface="+mn-ea"/>
                <a:cs typeface="+mn-cs"/>
              </a:rPr>
              <a:t> Sieverts</a:t>
            </a:r>
          </a:p>
          <a:p>
            <a:r>
              <a:rPr lang="en-GB" sz="1200" b="0" i="0" kern="1200" baseline="0" dirty="0" smtClean="0">
                <a:solidFill>
                  <a:schemeClr val="tx1"/>
                </a:solidFill>
                <a:effectLst/>
                <a:latin typeface="Arial" charset="0"/>
                <a:ea typeface="+mn-ea"/>
                <a:cs typeface="+mn-cs"/>
              </a:rPr>
              <a:t>For neutrons 1 </a:t>
            </a:r>
            <a:r>
              <a:rPr lang="en-GB" sz="1200" b="0" i="0" kern="1200" baseline="0" dirty="0" err="1" smtClean="0">
                <a:solidFill>
                  <a:schemeClr val="tx1"/>
                </a:solidFill>
                <a:effectLst/>
                <a:latin typeface="Arial" charset="0"/>
                <a:ea typeface="+mn-ea"/>
                <a:cs typeface="+mn-cs"/>
              </a:rPr>
              <a:t>gray</a:t>
            </a:r>
            <a:r>
              <a:rPr lang="en-GB" sz="1200" b="0" i="0" kern="1200" baseline="0" dirty="0" smtClean="0">
                <a:solidFill>
                  <a:schemeClr val="tx1"/>
                </a:solidFill>
                <a:effectLst/>
                <a:latin typeface="Arial" charset="0"/>
                <a:ea typeface="+mn-ea"/>
                <a:cs typeface="+mn-cs"/>
              </a:rPr>
              <a:t>=10 Sieverts</a:t>
            </a:r>
          </a:p>
          <a:p>
            <a:endParaRPr lang="en-GB" sz="1200" b="0" i="0" kern="1200" baseline="0" dirty="0" smtClean="0">
              <a:solidFill>
                <a:schemeClr val="tx1"/>
              </a:solidFill>
              <a:effectLst/>
              <a:latin typeface="Arial" charset="0"/>
              <a:ea typeface="+mn-ea"/>
              <a:cs typeface="+mn-cs"/>
            </a:endParaRPr>
          </a:p>
          <a:p>
            <a:endParaRPr lang="en-GB" sz="1200" b="0" i="0" kern="1200" dirty="0" smtClean="0">
              <a:solidFill>
                <a:schemeClr val="tx1"/>
              </a:solidFill>
              <a:effectLst/>
              <a:latin typeface="Arial" charset="0"/>
              <a:ea typeface="+mn-ea"/>
              <a:cs typeface="+mn-cs"/>
            </a:endParaRPr>
          </a:p>
          <a:p>
            <a:endParaRPr lang="en-GB" sz="1200" b="0" i="0" kern="1200" dirty="0" smtClean="0">
              <a:solidFill>
                <a:schemeClr val="tx1"/>
              </a:solidFill>
              <a:effectLst/>
              <a:latin typeface="Arial" charset="0"/>
              <a:ea typeface="+mn-ea"/>
              <a:cs typeface="+mn-cs"/>
            </a:endParaRPr>
          </a:p>
          <a:p>
            <a:r>
              <a:rPr lang="en-GB" sz="1200" b="0" i="0" kern="1200" dirty="0" smtClean="0">
                <a:solidFill>
                  <a:schemeClr val="tx1"/>
                </a:solidFill>
                <a:effectLst/>
                <a:latin typeface="Arial" charset="0"/>
                <a:ea typeface="+mn-ea"/>
                <a:cs typeface="+mn-cs"/>
              </a:rPr>
              <a:t>Units of radiation and radioactivity</a:t>
            </a:r>
          </a:p>
          <a:p>
            <a:r>
              <a:rPr lang="en-GB" sz="1200" b="0" i="0" kern="1200" dirty="0" smtClean="0">
                <a:solidFill>
                  <a:schemeClr val="tx1"/>
                </a:solidFill>
                <a:effectLst/>
                <a:latin typeface="Arial" charset="0"/>
                <a:ea typeface="+mn-ea"/>
                <a:cs typeface="+mn-cs"/>
              </a:rPr>
              <a:t>In order to quantify how much radiation we are exposed to in our daily lives and to assess potential health impacts as a result, it is necessary to establish a unit of measurement. The basic unit of </a:t>
            </a:r>
            <a:r>
              <a:rPr lang="en-GB" sz="1200" b="1" i="0" kern="1200" dirty="0" smtClean="0">
                <a:solidFill>
                  <a:schemeClr val="tx1"/>
                </a:solidFill>
                <a:effectLst/>
                <a:latin typeface="Arial" charset="0"/>
                <a:ea typeface="+mn-ea"/>
                <a:cs typeface="+mn-cs"/>
              </a:rPr>
              <a:t>radiation dose absorbed</a:t>
            </a:r>
            <a:r>
              <a:rPr lang="en-GB" sz="1200" b="0" i="0" kern="1200" dirty="0" smtClean="0">
                <a:solidFill>
                  <a:schemeClr val="tx1"/>
                </a:solidFill>
                <a:effectLst/>
                <a:latin typeface="Arial" charset="0"/>
                <a:ea typeface="+mn-ea"/>
                <a:cs typeface="+mn-cs"/>
              </a:rPr>
              <a:t> in tissue is the </a:t>
            </a:r>
            <a:r>
              <a:rPr lang="en-GB" sz="1200" b="0" i="0" kern="1200" dirty="0" err="1" smtClean="0">
                <a:solidFill>
                  <a:schemeClr val="tx1"/>
                </a:solidFill>
                <a:effectLst/>
                <a:latin typeface="Arial" charset="0"/>
                <a:ea typeface="+mn-ea"/>
                <a:cs typeface="+mn-cs"/>
              </a:rPr>
              <a:t>gray</a:t>
            </a:r>
            <a:r>
              <a:rPr lang="en-GB" sz="1200" b="0" i="0" kern="1200" dirty="0" smtClean="0">
                <a:solidFill>
                  <a:schemeClr val="tx1"/>
                </a:solidFill>
                <a:effectLst/>
                <a:latin typeface="Arial" charset="0"/>
                <a:ea typeface="+mn-ea"/>
                <a:cs typeface="+mn-cs"/>
              </a:rPr>
              <a:t> (</a:t>
            </a:r>
            <a:r>
              <a:rPr lang="en-GB" sz="1200" b="0" i="0" kern="1200" dirty="0" err="1" smtClean="0">
                <a:solidFill>
                  <a:schemeClr val="tx1"/>
                </a:solidFill>
                <a:effectLst/>
                <a:latin typeface="Arial" charset="0"/>
                <a:ea typeface="+mn-ea"/>
                <a:cs typeface="+mn-cs"/>
              </a:rPr>
              <a:t>Gy</a:t>
            </a:r>
            <a:r>
              <a:rPr lang="en-GB" sz="1200" b="0" i="0" kern="1200" dirty="0" smtClean="0">
                <a:solidFill>
                  <a:schemeClr val="tx1"/>
                </a:solidFill>
                <a:effectLst/>
                <a:latin typeface="Arial" charset="0"/>
                <a:ea typeface="+mn-ea"/>
                <a:cs typeface="+mn-cs"/>
              </a:rPr>
              <a:t>), where one </a:t>
            </a:r>
            <a:r>
              <a:rPr lang="en-GB" sz="1200" b="0" i="0" kern="1200" dirty="0" err="1" smtClean="0">
                <a:solidFill>
                  <a:schemeClr val="tx1"/>
                </a:solidFill>
                <a:effectLst/>
                <a:latin typeface="Arial" charset="0"/>
                <a:ea typeface="+mn-ea"/>
                <a:cs typeface="+mn-cs"/>
              </a:rPr>
              <a:t>gray</a:t>
            </a:r>
            <a:r>
              <a:rPr lang="en-GB" sz="1200" b="0" i="0" kern="1200" dirty="0" smtClean="0">
                <a:solidFill>
                  <a:schemeClr val="tx1"/>
                </a:solidFill>
                <a:effectLst/>
                <a:latin typeface="Arial" charset="0"/>
                <a:ea typeface="+mn-ea"/>
                <a:cs typeface="+mn-cs"/>
              </a:rPr>
              <a:t> represents the deposition of one joule of energy per kilogram of tissue.</a:t>
            </a:r>
          </a:p>
          <a:p>
            <a:endParaRPr lang="en-GB" sz="1200" b="0" i="0" kern="1200" dirty="0" smtClean="0">
              <a:solidFill>
                <a:schemeClr val="tx1"/>
              </a:solidFill>
              <a:effectLst/>
              <a:latin typeface="Arial" charset="0"/>
              <a:ea typeface="+mn-ea"/>
              <a:cs typeface="+mn-cs"/>
            </a:endParaRPr>
          </a:p>
          <a:p>
            <a:r>
              <a:rPr lang="en-GB" sz="1200" b="0" i="0" kern="1200" dirty="0" smtClean="0">
                <a:solidFill>
                  <a:schemeClr val="tx1"/>
                </a:solidFill>
                <a:effectLst/>
                <a:latin typeface="Arial" charset="0"/>
                <a:ea typeface="+mn-ea"/>
                <a:cs typeface="+mn-cs"/>
              </a:rPr>
              <a:t>However, since neutrons and alpha particles cause more damage per </a:t>
            </a:r>
            <a:r>
              <a:rPr lang="en-GB" sz="1200" b="0" i="0" kern="1200" dirty="0" err="1" smtClean="0">
                <a:solidFill>
                  <a:schemeClr val="tx1"/>
                </a:solidFill>
                <a:effectLst/>
                <a:latin typeface="Arial" charset="0"/>
                <a:ea typeface="+mn-ea"/>
                <a:cs typeface="+mn-cs"/>
              </a:rPr>
              <a:t>gray</a:t>
            </a:r>
            <a:r>
              <a:rPr lang="en-GB" sz="1200" b="0" i="0" kern="1200" dirty="0" smtClean="0">
                <a:solidFill>
                  <a:schemeClr val="tx1"/>
                </a:solidFill>
                <a:effectLst/>
                <a:latin typeface="Arial" charset="0"/>
                <a:ea typeface="+mn-ea"/>
                <a:cs typeface="+mn-cs"/>
              </a:rPr>
              <a:t> than gamma or beta radiation, another unit, the </a:t>
            </a:r>
            <a:r>
              <a:rPr lang="en-GB" sz="1200" b="0" i="0" kern="1200" dirty="0" err="1" smtClean="0">
                <a:solidFill>
                  <a:schemeClr val="tx1"/>
                </a:solidFill>
                <a:effectLst/>
                <a:latin typeface="Arial" charset="0"/>
                <a:ea typeface="+mn-ea"/>
                <a:cs typeface="+mn-cs"/>
              </a:rPr>
              <a:t>sievert</a:t>
            </a:r>
            <a:r>
              <a:rPr lang="en-GB" sz="1200" b="0" i="0" kern="1200" dirty="0" smtClean="0">
                <a:solidFill>
                  <a:schemeClr val="tx1"/>
                </a:solidFill>
                <a:effectLst/>
                <a:latin typeface="Arial" charset="0"/>
                <a:ea typeface="+mn-ea"/>
                <a:cs typeface="+mn-cs"/>
              </a:rPr>
              <a:t> (</a:t>
            </a:r>
            <a:r>
              <a:rPr lang="en-GB" sz="1200" b="0" i="0" kern="1200" dirty="0" err="1" smtClean="0">
                <a:solidFill>
                  <a:schemeClr val="tx1"/>
                </a:solidFill>
                <a:effectLst/>
                <a:latin typeface="Arial" charset="0"/>
                <a:ea typeface="+mn-ea"/>
                <a:cs typeface="+mn-cs"/>
              </a:rPr>
              <a:t>Sv</a:t>
            </a:r>
            <a:r>
              <a:rPr lang="en-GB" sz="1200" b="0" i="0" kern="1200" dirty="0" smtClean="0">
                <a:solidFill>
                  <a:schemeClr val="tx1"/>
                </a:solidFill>
                <a:effectLst/>
                <a:latin typeface="Arial" charset="0"/>
                <a:ea typeface="+mn-ea"/>
                <a:cs typeface="+mn-cs"/>
              </a:rPr>
              <a:t>) is used in setting radiological protection standards. This weighted unit of measurement takes into account biological effects of different types of radiation and indicates the </a:t>
            </a:r>
            <a:r>
              <a:rPr lang="en-GB" sz="1200" b="1" i="0" kern="1200" dirty="0" smtClean="0">
                <a:solidFill>
                  <a:schemeClr val="tx1"/>
                </a:solidFill>
                <a:effectLst/>
                <a:latin typeface="Arial" charset="0"/>
                <a:ea typeface="+mn-ea"/>
                <a:cs typeface="+mn-cs"/>
              </a:rPr>
              <a:t>equivalent dose.</a:t>
            </a:r>
            <a:r>
              <a:rPr lang="en-GB" sz="1200" b="0" i="0" kern="1200" dirty="0" smtClean="0">
                <a:solidFill>
                  <a:schemeClr val="tx1"/>
                </a:solidFill>
                <a:effectLst/>
                <a:latin typeface="Arial" charset="0"/>
                <a:ea typeface="+mn-ea"/>
                <a:cs typeface="+mn-cs"/>
              </a:rPr>
              <a:t> One </a:t>
            </a:r>
            <a:r>
              <a:rPr lang="en-GB" sz="1200" b="0" i="0" kern="1200" dirty="0" err="1" smtClean="0">
                <a:solidFill>
                  <a:schemeClr val="tx1"/>
                </a:solidFill>
                <a:effectLst/>
                <a:latin typeface="Arial" charset="0"/>
                <a:ea typeface="+mn-ea"/>
                <a:cs typeface="+mn-cs"/>
              </a:rPr>
              <a:t>gray</a:t>
            </a:r>
            <a:r>
              <a:rPr lang="en-GB" sz="1200" b="0" i="0" kern="1200" dirty="0" smtClean="0">
                <a:solidFill>
                  <a:schemeClr val="tx1"/>
                </a:solidFill>
                <a:effectLst/>
                <a:latin typeface="Arial" charset="0"/>
                <a:ea typeface="+mn-ea"/>
                <a:cs typeface="+mn-cs"/>
              </a:rPr>
              <a:t> of beta or gamma radiation has one </a:t>
            </a:r>
            <a:r>
              <a:rPr lang="en-GB" sz="1200" b="0" i="0" kern="1200" dirty="0" err="1" smtClean="0">
                <a:solidFill>
                  <a:schemeClr val="tx1"/>
                </a:solidFill>
                <a:effectLst/>
                <a:latin typeface="Arial" charset="0"/>
                <a:ea typeface="+mn-ea"/>
                <a:cs typeface="+mn-cs"/>
              </a:rPr>
              <a:t>sievert</a:t>
            </a:r>
            <a:r>
              <a:rPr lang="en-GB" sz="1200" b="0" i="0" kern="1200" dirty="0" smtClean="0">
                <a:solidFill>
                  <a:schemeClr val="tx1"/>
                </a:solidFill>
                <a:effectLst/>
                <a:latin typeface="Arial" charset="0"/>
                <a:ea typeface="+mn-ea"/>
                <a:cs typeface="+mn-cs"/>
              </a:rPr>
              <a:t> of biological effect, one </a:t>
            </a:r>
            <a:r>
              <a:rPr lang="en-GB" sz="1200" b="0" i="0" kern="1200" dirty="0" err="1" smtClean="0">
                <a:solidFill>
                  <a:schemeClr val="tx1"/>
                </a:solidFill>
                <a:effectLst/>
                <a:latin typeface="Arial" charset="0"/>
                <a:ea typeface="+mn-ea"/>
                <a:cs typeface="+mn-cs"/>
              </a:rPr>
              <a:t>gray</a:t>
            </a:r>
            <a:r>
              <a:rPr lang="en-GB" sz="1200" b="0" i="0" kern="1200" dirty="0" smtClean="0">
                <a:solidFill>
                  <a:schemeClr val="tx1"/>
                </a:solidFill>
                <a:effectLst/>
                <a:latin typeface="Arial" charset="0"/>
                <a:ea typeface="+mn-ea"/>
                <a:cs typeface="+mn-cs"/>
              </a:rPr>
              <a:t> of alpha particles has 20 </a:t>
            </a:r>
            <a:r>
              <a:rPr lang="en-GB" sz="1200" b="0" i="0" kern="1200" dirty="0" err="1" smtClean="0">
                <a:solidFill>
                  <a:schemeClr val="tx1"/>
                </a:solidFill>
                <a:effectLst/>
                <a:latin typeface="Arial" charset="0"/>
                <a:ea typeface="+mn-ea"/>
                <a:cs typeface="+mn-cs"/>
              </a:rPr>
              <a:t>Sv</a:t>
            </a:r>
            <a:r>
              <a:rPr lang="en-GB" sz="1200" b="0" i="0" kern="1200" dirty="0" smtClean="0">
                <a:solidFill>
                  <a:schemeClr val="tx1"/>
                </a:solidFill>
                <a:effectLst/>
                <a:latin typeface="Arial" charset="0"/>
                <a:ea typeface="+mn-ea"/>
                <a:cs typeface="+mn-cs"/>
              </a:rPr>
              <a:t> effect and one </a:t>
            </a:r>
            <a:r>
              <a:rPr lang="en-GB" sz="1200" b="0" i="0" kern="1200" dirty="0" err="1" smtClean="0">
                <a:solidFill>
                  <a:schemeClr val="tx1"/>
                </a:solidFill>
                <a:effectLst/>
                <a:latin typeface="Arial" charset="0"/>
                <a:ea typeface="+mn-ea"/>
                <a:cs typeface="+mn-cs"/>
              </a:rPr>
              <a:t>gray</a:t>
            </a:r>
            <a:r>
              <a:rPr lang="en-GB" sz="1200" b="0" i="0" kern="1200" dirty="0" smtClean="0">
                <a:solidFill>
                  <a:schemeClr val="tx1"/>
                </a:solidFill>
                <a:effectLst/>
                <a:latin typeface="Arial" charset="0"/>
                <a:ea typeface="+mn-ea"/>
                <a:cs typeface="+mn-cs"/>
              </a:rPr>
              <a:t> of neutrons is equivalent to around 10 </a:t>
            </a:r>
            <a:r>
              <a:rPr lang="en-GB" sz="1200" b="0" i="0" kern="1200" dirty="0" err="1" smtClean="0">
                <a:solidFill>
                  <a:schemeClr val="tx1"/>
                </a:solidFill>
                <a:effectLst/>
                <a:latin typeface="Arial" charset="0"/>
                <a:ea typeface="+mn-ea"/>
                <a:cs typeface="+mn-cs"/>
              </a:rPr>
              <a:t>Sv</a:t>
            </a:r>
            <a:r>
              <a:rPr lang="en-GB" sz="1200" b="0" i="0" kern="1200" dirty="0" smtClean="0">
                <a:solidFill>
                  <a:schemeClr val="tx1"/>
                </a:solidFill>
                <a:effectLst/>
                <a:latin typeface="Arial" charset="0"/>
                <a:ea typeface="+mn-ea"/>
                <a:cs typeface="+mn-cs"/>
              </a:rPr>
              <a:t> (depending on their energy). Since the </a:t>
            </a:r>
            <a:r>
              <a:rPr lang="en-GB" sz="1200" b="0" i="0" kern="1200" dirty="0" err="1" smtClean="0">
                <a:solidFill>
                  <a:schemeClr val="tx1"/>
                </a:solidFill>
                <a:effectLst/>
                <a:latin typeface="Arial" charset="0"/>
                <a:ea typeface="+mn-ea"/>
                <a:cs typeface="+mn-cs"/>
              </a:rPr>
              <a:t>sievert</a:t>
            </a:r>
            <a:r>
              <a:rPr lang="en-GB" sz="1200" b="0" i="0" kern="1200" dirty="0" smtClean="0">
                <a:solidFill>
                  <a:schemeClr val="tx1"/>
                </a:solidFill>
                <a:effectLst/>
                <a:latin typeface="Arial" charset="0"/>
                <a:ea typeface="+mn-ea"/>
                <a:cs typeface="+mn-cs"/>
              </a:rPr>
              <a:t> is a relatively large value, dose to humans is normally measured in </a:t>
            </a:r>
            <a:r>
              <a:rPr lang="en-GB" sz="1200" b="0" i="0" kern="1200" dirty="0" err="1" smtClean="0">
                <a:solidFill>
                  <a:schemeClr val="tx1"/>
                </a:solidFill>
                <a:effectLst/>
                <a:latin typeface="Arial" charset="0"/>
                <a:ea typeface="+mn-ea"/>
                <a:cs typeface="+mn-cs"/>
              </a:rPr>
              <a:t>millisieverts</a:t>
            </a:r>
            <a:r>
              <a:rPr lang="en-GB" sz="1200" b="0" i="0" kern="1200" dirty="0" smtClean="0">
                <a:solidFill>
                  <a:schemeClr val="tx1"/>
                </a:solidFill>
                <a:effectLst/>
                <a:latin typeface="Arial" charset="0"/>
                <a:ea typeface="+mn-ea"/>
                <a:cs typeface="+mn-cs"/>
              </a:rPr>
              <a:t> (</a:t>
            </a:r>
            <a:r>
              <a:rPr lang="en-GB" sz="1200" b="0" i="0" kern="1200" dirty="0" err="1" smtClean="0">
                <a:solidFill>
                  <a:schemeClr val="tx1"/>
                </a:solidFill>
                <a:effectLst/>
                <a:latin typeface="Arial" charset="0"/>
                <a:ea typeface="+mn-ea"/>
                <a:cs typeface="+mn-cs"/>
              </a:rPr>
              <a:t>mSv</a:t>
            </a:r>
            <a:r>
              <a:rPr lang="en-GB" sz="1200" b="0" i="0" kern="1200" dirty="0" smtClean="0">
                <a:solidFill>
                  <a:schemeClr val="tx1"/>
                </a:solidFill>
                <a:effectLst/>
                <a:latin typeface="Arial" charset="0"/>
                <a:ea typeface="+mn-ea"/>
                <a:cs typeface="+mn-cs"/>
              </a:rPr>
              <a:t>), one-thousandth of a </a:t>
            </a:r>
            <a:r>
              <a:rPr lang="en-GB" sz="1200" b="0" i="0" kern="1200" dirty="0" err="1" smtClean="0">
                <a:solidFill>
                  <a:schemeClr val="tx1"/>
                </a:solidFill>
                <a:effectLst/>
                <a:latin typeface="Arial" charset="0"/>
                <a:ea typeface="+mn-ea"/>
                <a:cs typeface="+mn-cs"/>
              </a:rPr>
              <a:t>sievert</a:t>
            </a:r>
            <a:r>
              <a:rPr lang="en-GB" sz="1200" b="0" i="0" kern="1200" dirty="0" smtClean="0">
                <a:solidFill>
                  <a:schemeClr val="tx1"/>
                </a:solidFill>
                <a:effectLst/>
                <a:latin typeface="Arial" charset="0"/>
                <a:ea typeface="+mn-ea"/>
                <a:cs typeface="+mn-cs"/>
              </a:rPr>
              <a:t>.</a:t>
            </a:r>
          </a:p>
          <a:p>
            <a:r>
              <a:rPr lang="en-GB" sz="1200" b="0" i="0" kern="1200" dirty="0" smtClean="0">
                <a:solidFill>
                  <a:schemeClr val="tx1"/>
                </a:solidFill>
                <a:effectLst/>
                <a:latin typeface="Arial" charset="0"/>
                <a:ea typeface="+mn-ea"/>
                <a:cs typeface="+mn-cs"/>
              </a:rPr>
              <a:t>Note that </a:t>
            </a:r>
            <a:r>
              <a:rPr lang="en-GB" sz="1200" b="0" i="0" kern="1200" dirty="0" err="1" smtClean="0">
                <a:solidFill>
                  <a:schemeClr val="tx1"/>
                </a:solidFill>
                <a:effectLst/>
                <a:latin typeface="Arial" charset="0"/>
                <a:ea typeface="+mn-ea"/>
                <a:cs typeface="+mn-cs"/>
              </a:rPr>
              <a:t>Sv</a:t>
            </a:r>
            <a:r>
              <a:rPr lang="en-GB" sz="1200" b="0" i="0" kern="1200" dirty="0" smtClean="0">
                <a:solidFill>
                  <a:schemeClr val="tx1"/>
                </a:solidFill>
                <a:effectLst/>
                <a:latin typeface="Arial" charset="0"/>
                <a:ea typeface="+mn-ea"/>
                <a:cs typeface="+mn-cs"/>
              </a:rPr>
              <a:t> and </a:t>
            </a:r>
            <a:r>
              <a:rPr lang="en-GB" sz="1200" b="0" i="0" kern="1200" dirty="0" err="1" smtClean="0">
                <a:solidFill>
                  <a:schemeClr val="tx1"/>
                </a:solidFill>
                <a:effectLst/>
                <a:latin typeface="Arial" charset="0"/>
                <a:ea typeface="+mn-ea"/>
                <a:cs typeface="+mn-cs"/>
              </a:rPr>
              <a:t>Gy</a:t>
            </a:r>
            <a:r>
              <a:rPr lang="en-GB" sz="1200" b="0" i="0" kern="1200" dirty="0" smtClean="0">
                <a:solidFill>
                  <a:schemeClr val="tx1"/>
                </a:solidFill>
                <a:effectLst/>
                <a:latin typeface="Arial" charset="0"/>
                <a:ea typeface="+mn-ea"/>
                <a:cs typeface="+mn-cs"/>
              </a:rPr>
              <a:t> measurements are accumulated over time, whereas damage (or effect) depends on the actual </a:t>
            </a:r>
            <a:r>
              <a:rPr lang="en-GB" sz="1200" b="1" i="0" kern="1200" dirty="0" smtClean="0">
                <a:solidFill>
                  <a:schemeClr val="tx1"/>
                </a:solidFill>
                <a:effectLst/>
                <a:latin typeface="Arial" charset="0"/>
                <a:ea typeface="+mn-ea"/>
                <a:cs typeface="+mn-cs"/>
              </a:rPr>
              <a:t>dose rate</a:t>
            </a:r>
            <a:r>
              <a:rPr lang="en-GB" sz="1200" b="0" i="0" kern="1200" dirty="0" smtClean="0">
                <a:solidFill>
                  <a:schemeClr val="tx1"/>
                </a:solidFill>
                <a:effectLst/>
                <a:latin typeface="Arial" charset="0"/>
                <a:ea typeface="+mn-ea"/>
                <a:cs typeface="+mn-cs"/>
              </a:rPr>
              <a:t>, </a:t>
            </a:r>
            <a:r>
              <a:rPr lang="en-GB" sz="1200" b="0" i="1" kern="1200" dirty="0" smtClean="0">
                <a:solidFill>
                  <a:schemeClr val="tx1"/>
                </a:solidFill>
                <a:effectLst/>
                <a:latin typeface="Arial" charset="0"/>
                <a:ea typeface="+mn-ea"/>
                <a:cs typeface="+mn-cs"/>
              </a:rPr>
              <a:t>e.g.</a:t>
            </a:r>
            <a:r>
              <a:rPr lang="en-GB" sz="1200" b="0" i="0" kern="1200" dirty="0" smtClean="0">
                <a:solidFill>
                  <a:schemeClr val="tx1"/>
                </a:solidFill>
                <a:effectLst/>
                <a:latin typeface="Arial" charset="0"/>
                <a:ea typeface="+mn-ea"/>
                <a:cs typeface="+mn-cs"/>
              </a:rPr>
              <a:t> </a:t>
            </a:r>
            <a:r>
              <a:rPr lang="en-GB" sz="1200" b="0" i="0" kern="1200" dirty="0" err="1" smtClean="0">
                <a:solidFill>
                  <a:schemeClr val="tx1"/>
                </a:solidFill>
                <a:effectLst/>
                <a:latin typeface="Arial" charset="0"/>
                <a:ea typeface="+mn-ea"/>
                <a:cs typeface="+mn-cs"/>
              </a:rPr>
              <a:t>mSv</a:t>
            </a:r>
            <a:r>
              <a:rPr lang="en-GB" sz="1200" b="0" i="0" kern="1200" dirty="0" smtClean="0">
                <a:solidFill>
                  <a:schemeClr val="tx1"/>
                </a:solidFill>
                <a:effectLst/>
                <a:latin typeface="Arial" charset="0"/>
                <a:ea typeface="+mn-ea"/>
                <a:cs typeface="+mn-cs"/>
              </a:rPr>
              <a:t> per day or year, </a:t>
            </a:r>
            <a:r>
              <a:rPr lang="en-GB" sz="1200" b="0" i="0" kern="1200" dirty="0" err="1" smtClean="0">
                <a:solidFill>
                  <a:schemeClr val="tx1"/>
                </a:solidFill>
                <a:effectLst/>
                <a:latin typeface="Arial" charset="0"/>
                <a:ea typeface="+mn-ea"/>
                <a:cs typeface="+mn-cs"/>
              </a:rPr>
              <a:t>Gy</a:t>
            </a:r>
            <a:r>
              <a:rPr lang="en-GB" sz="1200" b="0" i="0" kern="1200" dirty="0" smtClean="0">
                <a:solidFill>
                  <a:schemeClr val="tx1"/>
                </a:solidFill>
                <a:effectLst/>
                <a:latin typeface="Arial" charset="0"/>
                <a:ea typeface="+mn-ea"/>
                <a:cs typeface="+mn-cs"/>
              </a:rPr>
              <a:t> per day in radiotherapy.</a:t>
            </a:r>
          </a:p>
          <a:p>
            <a:r>
              <a:rPr lang="en-GB" sz="1200" b="0" i="0" kern="1200" dirty="0" smtClean="0">
                <a:solidFill>
                  <a:schemeClr val="tx1"/>
                </a:solidFill>
                <a:effectLst/>
                <a:latin typeface="Arial" charset="0"/>
                <a:ea typeface="+mn-ea"/>
                <a:cs typeface="+mn-cs"/>
              </a:rPr>
              <a:t>The </a:t>
            </a:r>
            <a:r>
              <a:rPr lang="en-GB" sz="1200" b="0" i="0" kern="1200" dirty="0" err="1" smtClean="0">
                <a:solidFill>
                  <a:schemeClr val="tx1"/>
                </a:solidFill>
                <a:effectLst/>
                <a:latin typeface="Arial" charset="0"/>
                <a:ea typeface="+mn-ea"/>
                <a:cs typeface="+mn-cs"/>
              </a:rPr>
              <a:t>becquerel</a:t>
            </a:r>
            <a:r>
              <a:rPr lang="en-GB" sz="1200" b="0" i="0" kern="1200" dirty="0" smtClean="0">
                <a:solidFill>
                  <a:schemeClr val="tx1"/>
                </a:solidFill>
                <a:effectLst/>
                <a:latin typeface="Arial" charset="0"/>
                <a:ea typeface="+mn-ea"/>
                <a:cs typeface="+mn-cs"/>
              </a:rPr>
              <a:t> (</a:t>
            </a:r>
            <a:r>
              <a:rPr lang="en-GB" sz="1200" b="0" i="0" kern="1200" dirty="0" err="1" smtClean="0">
                <a:solidFill>
                  <a:schemeClr val="tx1"/>
                </a:solidFill>
                <a:effectLst/>
                <a:latin typeface="Arial" charset="0"/>
                <a:ea typeface="+mn-ea"/>
                <a:cs typeface="+mn-cs"/>
              </a:rPr>
              <a:t>Bq</a:t>
            </a:r>
            <a:r>
              <a:rPr lang="en-GB" sz="1200" b="0" i="0" kern="1200" dirty="0" smtClean="0">
                <a:solidFill>
                  <a:schemeClr val="tx1"/>
                </a:solidFill>
                <a:effectLst/>
                <a:latin typeface="Arial" charset="0"/>
                <a:ea typeface="+mn-ea"/>
                <a:cs typeface="+mn-cs"/>
              </a:rPr>
              <a:t>) is a unit or measure of actual radioactivity in material (as distinct from the radiation it emits, or the human dose from that), with reference to the number of nuclear disintegrations per second (1 </a:t>
            </a:r>
            <a:r>
              <a:rPr lang="en-GB" sz="1200" b="0" i="0" kern="1200" dirty="0" err="1" smtClean="0">
                <a:solidFill>
                  <a:schemeClr val="tx1"/>
                </a:solidFill>
                <a:effectLst/>
                <a:latin typeface="Arial" charset="0"/>
                <a:ea typeface="+mn-ea"/>
                <a:cs typeface="+mn-cs"/>
              </a:rPr>
              <a:t>Bq</a:t>
            </a:r>
            <a:r>
              <a:rPr lang="en-GB" sz="1200" b="0" i="0" kern="1200" dirty="0" smtClean="0">
                <a:solidFill>
                  <a:schemeClr val="tx1"/>
                </a:solidFill>
                <a:effectLst/>
                <a:latin typeface="Arial" charset="0"/>
                <a:ea typeface="+mn-ea"/>
                <a:cs typeface="+mn-cs"/>
              </a:rPr>
              <a:t> = 1 disintegration/sec). Quantities of radioactive material are commonly estimated by measuring the amount of intrinsic radioactivity in </a:t>
            </a:r>
            <a:r>
              <a:rPr lang="en-GB" sz="1200" b="0" i="0" kern="1200" dirty="0" err="1" smtClean="0">
                <a:solidFill>
                  <a:schemeClr val="tx1"/>
                </a:solidFill>
                <a:effectLst/>
                <a:latin typeface="Arial" charset="0"/>
                <a:ea typeface="+mn-ea"/>
                <a:cs typeface="+mn-cs"/>
              </a:rPr>
              <a:t>becquerels</a:t>
            </a:r>
            <a:r>
              <a:rPr lang="en-GB" sz="1200" b="0" i="0" kern="1200" dirty="0" smtClean="0">
                <a:solidFill>
                  <a:schemeClr val="tx1"/>
                </a:solidFill>
                <a:effectLst/>
                <a:latin typeface="Arial" charset="0"/>
                <a:ea typeface="+mn-ea"/>
                <a:cs typeface="+mn-cs"/>
              </a:rPr>
              <a:t> – one </a:t>
            </a:r>
            <a:r>
              <a:rPr lang="en-GB" sz="1200" b="0" i="0" kern="1200" dirty="0" err="1" smtClean="0">
                <a:solidFill>
                  <a:schemeClr val="tx1"/>
                </a:solidFill>
                <a:effectLst/>
                <a:latin typeface="Arial" charset="0"/>
                <a:ea typeface="+mn-ea"/>
                <a:cs typeface="+mn-cs"/>
              </a:rPr>
              <a:t>Bq</a:t>
            </a:r>
            <a:r>
              <a:rPr lang="en-GB" sz="1200" b="0" i="0" kern="1200" dirty="0" smtClean="0">
                <a:solidFill>
                  <a:schemeClr val="tx1"/>
                </a:solidFill>
                <a:effectLst/>
                <a:latin typeface="Arial" charset="0"/>
                <a:ea typeface="+mn-ea"/>
                <a:cs typeface="+mn-cs"/>
              </a:rPr>
              <a:t> of radioactive material is that amount which has an average of one disintegration per second, </a:t>
            </a:r>
            <a:r>
              <a:rPr lang="en-GB" sz="1200" b="0" i="1" kern="1200" dirty="0" smtClean="0">
                <a:solidFill>
                  <a:schemeClr val="tx1"/>
                </a:solidFill>
                <a:effectLst/>
                <a:latin typeface="Arial" charset="0"/>
                <a:ea typeface="+mn-ea"/>
                <a:cs typeface="+mn-cs"/>
              </a:rPr>
              <a:t>i.e.</a:t>
            </a:r>
            <a:r>
              <a:rPr lang="en-GB" sz="1200" b="0" i="0" kern="1200" dirty="0" smtClean="0">
                <a:solidFill>
                  <a:schemeClr val="tx1"/>
                </a:solidFill>
                <a:effectLst/>
                <a:latin typeface="Arial" charset="0"/>
                <a:ea typeface="+mn-ea"/>
                <a:cs typeface="+mn-cs"/>
              </a:rPr>
              <a:t> an activity of 1 </a:t>
            </a:r>
            <a:r>
              <a:rPr lang="en-GB" sz="1200" b="0" i="0" kern="1200" dirty="0" err="1" smtClean="0">
                <a:solidFill>
                  <a:schemeClr val="tx1"/>
                </a:solidFill>
                <a:effectLst/>
                <a:latin typeface="Arial" charset="0"/>
                <a:ea typeface="+mn-ea"/>
                <a:cs typeface="+mn-cs"/>
              </a:rPr>
              <a:t>Bq</a:t>
            </a:r>
            <a:r>
              <a:rPr lang="en-GB" sz="1200" b="0" i="0" kern="1200" dirty="0" smtClean="0">
                <a:solidFill>
                  <a:schemeClr val="tx1"/>
                </a:solidFill>
                <a:effectLst/>
                <a:latin typeface="Arial" charset="0"/>
                <a:ea typeface="+mn-ea"/>
                <a:cs typeface="+mn-cs"/>
              </a:rPr>
              <a:t>. This may be spread through a very large mass.</a:t>
            </a:r>
          </a:p>
          <a:p>
            <a:r>
              <a:rPr lang="en-GB" sz="1200" b="1" i="0" kern="1200" dirty="0" smtClean="0">
                <a:solidFill>
                  <a:schemeClr val="tx1"/>
                </a:solidFill>
                <a:effectLst/>
                <a:latin typeface="Arial" charset="0"/>
                <a:ea typeface="+mn-ea"/>
                <a:cs typeface="+mn-cs"/>
              </a:rPr>
              <a:t>Radioactivity of some natural and other materials</a:t>
            </a:r>
            <a:endParaRPr lang="en-GB" sz="1200" b="0" i="0" kern="1200" dirty="0" smtClean="0">
              <a:solidFill>
                <a:schemeClr val="tx1"/>
              </a:solidFill>
              <a:effectLst/>
              <a:latin typeface="Arial" charset="0"/>
              <a:ea typeface="+mn-ea"/>
              <a:cs typeface="+mn-cs"/>
            </a:endParaRPr>
          </a:p>
          <a:p>
            <a:r>
              <a:rPr lang="en-GB" sz="1200" b="0" i="0" kern="1200" dirty="0" smtClean="0">
                <a:solidFill>
                  <a:schemeClr val="tx1"/>
                </a:solidFill>
                <a:effectLst/>
                <a:latin typeface="Arial" charset="0"/>
                <a:ea typeface="+mn-ea"/>
                <a:cs typeface="+mn-cs"/>
              </a:rPr>
              <a:t>1 adult human (65 </a:t>
            </a:r>
            <a:r>
              <a:rPr lang="en-GB" sz="1200" b="0" i="0" kern="1200" dirty="0" err="1" smtClean="0">
                <a:solidFill>
                  <a:schemeClr val="tx1"/>
                </a:solidFill>
                <a:effectLst/>
                <a:latin typeface="Arial" charset="0"/>
                <a:ea typeface="+mn-ea"/>
                <a:cs typeface="+mn-cs"/>
              </a:rPr>
              <a:t>Bq</a:t>
            </a:r>
            <a:r>
              <a:rPr lang="en-GB" sz="1200" b="0" i="0" kern="1200" dirty="0" smtClean="0">
                <a:solidFill>
                  <a:schemeClr val="tx1"/>
                </a:solidFill>
                <a:effectLst/>
                <a:latin typeface="Arial" charset="0"/>
                <a:ea typeface="+mn-ea"/>
                <a:cs typeface="+mn-cs"/>
              </a:rPr>
              <a:t>/kg)4500 Bq1 kg of coffee1000 Bq1 kg of brazil nuts400 Bq1 banana15 </a:t>
            </a:r>
            <a:r>
              <a:rPr lang="en-GB" sz="1200" b="0" i="0" kern="1200" dirty="0" err="1" smtClean="0">
                <a:solidFill>
                  <a:schemeClr val="tx1"/>
                </a:solidFill>
                <a:effectLst/>
                <a:latin typeface="Arial" charset="0"/>
                <a:ea typeface="+mn-ea"/>
                <a:cs typeface="+mn-cs"/>
              </a:rPr>
              <a:t>BqThe</a:t>
            </a:r>
            <a:r>
              <a:rPr lang="en-GB" sz="1200" b="0" i="0" kern="1200" dirty="0" smtClean="0">
                <a:solidFill>
                  <a:schemeClr val="tx1"/>
                </a:solidFill>
                <a:effectLst/>
                <a:latin typeface="Arial" charset="0"/>
                <a:ea typeface="+mn-ea"/>
                <a:cs typeface="+mn-cs"/>
              </a:rPr>
              <a:t> air in a 100 </a:t>
            </a:r>
            <a:r>
              <a:rPr lang="en-GB" sz="1200" b="0" i="0" kern="1200" dirty="0" err="1" smtClean="0">
                <a:solidFill>
                  <a:schemeClr val="tx1"/>
                </a:solidFill>
                <a:effectLst/>
                <a:latin typeface="Arial" charset="0"/>
                <a:ea typeface="+mn-ea"/>
                <a:cs typeface="+mn-cs"/>
              </a:rPr>
              <a:t>sq</a:t>
            </a:r>
            <a:r>
              <a:rPr lang="en-GB" sz="1200" b="0" i="0" kern="1200" dirty="0" smtClean="0">
                <a:solidFill>
                  <a:schemeClr val="tx1"/>
                </a:solidFill>
                <a:effectLst/>
                <a:latin typeface="Arial" charset="0"/>
                <a:ea typeface="+mn-ea"/>
                <a:cs typeface="+mn-cs"/>
              </a:rPr>
              <a:t> metre Australian home (radon)3000 </a:t>
            </a:r>
            <a:r>
              <a:rPr lang="en-GB" sz="1200" b="0" i="0" kern="1200" dirty="0" err="1" smtClean="0">
                <a:solidFill>
                  <a:schemeClr val="tx1"/>
                </a:solidFill>
                <a:effectLst/>
                <a:latin typeface="Arial" charset="0"/>
                <a:ea typeface="+mn-ea"/>
                <a:cs typeface="+mn-cs"/>
              </a:rPr>
              <a:t>BqThe</a:t>
            </a:r>
            <a:r>
              <a:rPr lang="en-GB" sz="1200" b="0" i="0" kern="1200" dirty="0" smtClean="0">
                <a:solidFill>
                  <a:schemeClr val="tx1"/>
                </a:solidFill>
                <a:effectLst/>
                <a:latin typeface="Arial" charset="0"/>
                <a:ea typeface="+mn-ea"/>
                <a:cs typeface="+mn-cs"/>
              </a:rPr>
              <a:t> air in many 100 </a:t>
            </a:r>
            <a:r>
              <a:rPr lang="en-GB" sz="1200" b="0" i="0" kern="1200" dirty="0" err="1" smtClean="0">
                <a:solidFill>
                  <a:schemeClr val="tx1"/>
                </a:solidFill>
                <a:effectLst/>
                <a:latin typeface="Arial" charset="0"/>
                <a:ea typeface="+mn-ea"/>
                <a:cs typeface="+mn-cs"/>
              </a:rPr>
              <a:t>sq</a:t>
            </a:r>
            <a:r>
              <a:rPr lang="en-GB" sz="1200" b="0" i="0" kern="1200" dirty="0" smtClean="0">
                <a:solidFill>
                  <a:schemeClr val="tx1"/>
                </a:solidFill>
                <a:effectLst/>
                <a:latin typeface="Arial" charset="0"/>
                <a:ea typeface="+mn-ea"/>
                <a:cs typeface="+mn-cs"/>
              </a:rPr>
              <a:t> metre European homes (radon)Up to 30 000 Bq1 household smoke detector (with americium)30 000 </a:t>
            </a:r>
            <a:r>
              <a:rPr lang="en-GB" sz="1200" b="0" i="0" kern="1200" dirty="0" err="1" smtClean="0">
                <a:solidFill>
                  <a:schemeClr val="tx1"/>
                </a:solidFill>
                <a:effectLst/>
                <a:latin typeface="Arial" charset="0"/>
                <a:ea typeface="+mn-ea"/>
                <a:cs typeface="+mn-cs"/>
              </a:rPr>
              <a:t>BqRadioisotope</a:t>
            </a:r>
            <a:r>
              <a:rPr lang="en-GB" sz="1200" b="0" i="0" kern="1200" dirty="0" smtClean="0">
                <a:solidFill>
                  <a:schemeClr val="tx1"/>
                </a:solidFill>
                <a:effectLst/>
                <a:latin typeface="Arial" charset="0"/>
                <a:ea typeface="+mn-ea"/>
                <a:cs typeface="+mn-cs"/>
              </a:rPr>
              <a:t> for medical diagnosis70 million </a:t>
            </a:r>
            <a:r>
              <a:rPr lang="en-GB" sz="1200" b="0" i="0" kern="1200" dirty="0" err="1" smtClean="0">
                <a:solidFill>
                  <a:schemeClr val="tx1"/>
                </a:solidFill>
                <a:effectLst/>
                <a:latin typeface="Arial" charset="0"/>
                <a:ea typeface="+mn-ea"/>
                <a:cs typeface="+mn-cs"/>
              </a:rPr>
              <a:t>BqRadioisotope</a:t>
            </a:r>
            <a:r>
              <a:rPr lang="en-GB" sz="1200" b="0" i="0" kern="1200" dirty="0" smtClean="0">
                <a:solidFill>
                  <a:schemeClr val="tx1"/>
                </a:solidFill>
                <a:effectLst/>
                <a:latin typeface="Arial" charset="0"/>
                <a:ea typeface="+mn-ea"/>
                <a:cs typeface="+mn-cs"/>
              </a:rPr>
              <a:t> source for medical therapy100 000 000 million </a:t>
            </a:r>
            <a:r>
              <a:rPr lang="en-GB" sz="1200" b="0" i="0" kern="1200" dirty="0" err="1" smtClean="0">
                <a:solidFill>
                  <a:schemeClr val="tx1"/>
                </a:solidFill>
                <a:effectLst/>
                <a:latin typeface="Arial" charset="0"/>
                <a:ea typeface="+mn-ea"/>
                <a:cs typeface="+mn-cs"/>
              </a:rPr>
              <a:t>Bq</a:t>
            </a:r>
            <a:r>
              <a:rPr lang="en-GB" sz="1200" b="0" i="0" kern="1200" dirty="0" smtClean="0">
                <a:solidFill>
                  <a:schemeClr val="tx1"/>
                </a:solidFill>
                <a:effectLst/>
                <a:latin typeface="Arial" charset="0"/>
                <a:ea typeface="+mn-ea"/>
                <a:cs typeface="+mn-cs"/>
              </a:rPr>
              <a:t> (100 </a:t>
            </a:r>
            <a:r>
              <a:rPr lang="en-GB" sz="1200" b="0" i="0" kern="1200" dirty="0" err="1" smtClean="0">
                <a:solidFill>
                  <a:schemeClr val="tx1"/>
                </a:solidFill>
                <a:effectLst/>
                <a:latin typeface="Arial" charset="0"/>
                <a:ea typeface="+mn-ea"/>
                <a:cs typeface="+mn-cs"/>
              </a:rPr>
              <a:t>TBq</a:t>
            </a:r>
            <a:r>
              <a:rPr lang="en-GB" sz="1200" b="0" i="0" kern="1200" dirty="0" smtClean="0">
                <a:solidFill>
                  <a:schemeClr val="tx1"/>
                </a:solidFill>
                <a:effectLst/>
                <a:latin typeface="Arial" charset="0"/>
                <a:ea typeface="+mn-ea"/>
                <a:cs typeface="+mn-cs"/>
              </a:rPr>
              <a:t>)1 kg 50-year old vitrified high-level nuclear waste10 000 000 million </a:t>
            </a:r>
            <a:r>
              <a:rPr lang="en-GB" sz="1200" b="0" i="0" kern="1200" dirty="0" err="1" smtClean="0">
                <a:solidFill>
                  <a:schemeClr val="tx1"/>
                </a:solidFill>
                <a:effectLst/>
                <a:latin typeface="Arial" charset="0"/>
                <a:ea typeface="+mn-ea"/>
                <a:cs typeface="+mn-cs"/>
              </a:rPr>
              <a:t>Bq</a:t>
            </a:r>
            <a:r>
              <a:rPr lang="en-GB" sz="1200" b="0" i="0" kern="1200" dirty="0" smtClean="0">
                <a:solidFill>
                  <a:schemeClr val="tx1"/>
                </a:solidFill>
                <a:effectLst/>
                <a:latin typeface="Arial" charset="0"/>
                <a:ea typeface="+mn-ea"/>
                <a:cs typeface="+mn-cs"/>
              </a:rPr>
              <a:t> (10 </a:t>
            </a:r>
            <a:r>
              <a:rPr lang="en-GB" sz="1200" b="0" i="0" kern="1200" dirty="0" err="1" smtClean="0">
                <a:solidFill>
                  <a:schemeClr val="tx1"/>
                </a:solidFill>
                <a:effectLst/>
                <a:latin typeface="Arial" charset="0"/>
                <a:ea typeface="+mn-ea"/>
                <a:cs typeface="+mn-cs"/>
              </a:rPr>
              <a:t>TBq</a:t>
            </a:r>
            <a:r>
              <a:rPr lang="en-GB" sz="1200" b="0" i="0" kern="1200" dirty="0" smtClean="0">
                <a:solidFill>
                  <a:schemeClr val="tx1"/>
                </a:solidFill>
                <a:effectLst/>
                <a:latin typeface="Arial" charset="0"/>
                <a:ea typeface="+mn-ea"/>
                <a:cs typeface="+mn-cs"/>
              </a:rPr>
              <a:t>)1 luminous Exit sign (1970s)1 000 000 million </a:t>
            </a:r>
            <a:r>
              <a:rPr lang="en-GB" sz="1200" b="0" i="0" kern="1200" dirty="0" err="1" smtClean="0">
                <a:solidFill>
                  <a:schemeClr val="tx1"/>
                </a:solidFill>
                <a:effectLst/>
                <a:latin typeface="Arial" charset="0"/>
                <a:ea typeface="+mn-ea"/>
                <a:cs typeface="+mn-cs"/>
              </a:rPr>
              <a:t>Bq</a:t>
            </a:r>
            <a:r>
              <a:rPr lang="en-GB" sz="1200" b="0" i="0" kern="1200" dirty="0" smtClean="0">
                <a:solidFill>
                  <a:schemeClr val="tx1"/>
                </a:solidFill>
                <a:effectLst/>
                <a:latin typeface="Arial" charset="0"/>
                <a:ea typeface="+mn-ea"/>
                <a:cs typeface="+mn-cs"/>
              </a:rPr>
              <a:t> (1 </a:t>
            </a:r>
            <a:r>
              <a:rPr lang="en-GB" sz="1200" b="0" i="0" kern="1200" dirty="0" err="1" smtClean="0">
                <a:solidFill>
                  <a:schemeClr val="tx1"/>
                </a:solidFill>
                <a:effectLst/>
                <a:latin typeface="Arial" charset="0"/>
                <a:ea typeface="+mn-ea"/>
                <a:cs typeface="+mn-cs"/>
              </a:rPr>
              <a:t>TBq</a:t>
            </a:r>
            <a:r>
              <a:rPr lang="en-GB" sz="1200" b="0" i="0" kern="1200" dirty="0" smtClean="0">
                <a:solidFill>
                  <a:schemeClr val="tx1"/>
                </a:solidFill>
                <a:effectLst/>
                <a:latin typeface="Arial" charset="0"/>
                <a:ea typeface="+mn-ea"/>
                <a:cs typeface="+mn-cs"/>
              </a:rPr>
              <a:t>)1 kg uranium25 million Bq1 kg uranium ore (Canadian, 15%)25 million Bq1 kg uranium ore (Australian, 0.3%)500 000 Bq1 kg low level radioactive waste1 million Bq1 kg of coal ash2000 Bq1 kg of granite1000 Bq1 kg of superphosphate fertilizer5000 </a:t>
            </a:r>
            <a:r>
              <a:rPr lang="en-GB" sz="1200" b="0" i="0" kern="1200" dirty="0" err="1" smtClean="0">
                <a:solidFill>
                  <a:schemeClr val="tx1"/>
                </a:solidFill>
                <a:effectLst/>
                <a:latin typeface="Arial" charset="0"/>
                <a:ea typeface="+mn-ea"/>
                <a:cs typeface="+mn-cs"/>
              </a:rPr>
              <a:t>Bq</a:t>
            </a:r>
            <a:endParaRPr lang="en-GB" sz="1200" b="0" i="0" kern="1200" dirty="0" smtClean="0">
              <a:solidFill>
                <a:schemeClr val="tx1"/>
              </a:solidFill>
              <a:effectLst/>
              <a:latin typeface="Arial" charset="0"/>
              <a:ea typeface="+mn-ea"/>
              <a:cs typeface="+mn-cs"/>
            </a:endParaRPr>
          </a:p>
          <a:p>
            <a:r>
              <a:rPr lang="en-GB" sz="1200" b="0" i="0" kern="1200" dirty="0" smtClean="0">
                <a:solidFill>
                  <a:schemeClr val="tx1"/>
                </a:solidFill>
                <a:effectLst/>
                <a:latin typeface="Arial" charset="0"/>
                <a:ea typeface="+mn-ea"/>
                <a:cs typeface="+mn-cs"/>
              </a:rPr>
              <a:t>N.B. Though the intrinsic radioactivity is the same, the radiation dose received by someone handling a kilogram of high-grade uranium ore will be much greater than for the same exposure to a kilogram of separated uranium, since the ore contains a number of short-lived decay products (see section on Radioactive Decay), while the uranium has a very long half-life.</a:t>
            </a:r>
          </a:p>
          <a:p>
            <a:r>
              <a:rPr lang="en-GB" sz="1200" b="0" i="0" kern="1200" dirty="0" smtClean="0">
                <a:solidFill>
                  <a:schemeClr val="tx1"/>
                </a:solidFill>
                <a:effectLst/>
                <a:latin typeface="Arial" charset="0"/>
                <a:ea typeface="+mn-ea"/>
                <a:cs typeface="+mn-cs"/>
              </a:rPr>
              <a:t>Older units of radiation measurement continue in use in some literature:</a:t>
            </a:r>
            <a:br>
              <a:rPr lang="en-GB" sz="1200" b="0" i="0" kern="1200" dirty="0" smtClean="0">
                <a:solidFill>
                  <a:schemeClr val="tx1"/>
                </a:solidFill>
                <a:effectLst/>
                <a:latin typeface="Arial" charset="0"/>
                <a:ea typeface="+mn-ea"/>
                <a:cs typeface="+mn-cs"/>
              </a:rPr>
            </a:br>
            <a:r>
              <a:rPr lang="en-GB" sz="1200" b="0" i="0" kern="1200" dirty="0" smtClean="0">
                <a:solidFill>
                  <a:schemeClr val="tx1"/>
                </a:solidFill>
                <a:effectLst/>
                <a:latin typeface="Arial" charset="0"/>
                <a:ea typeface="+mn-ea"/>
                <a:cs typeface="+mn-cs"/>
              </a:rPr>
              <a:t>1 </a:t>
            </a:r>
            <a:r>
              <a:rPr lang="en-GB" sz="1200" b="0" i="0" kern="1200" dirty="0" err="1" smtClean="0">
                <a:solidFill>
                  <a:schemeClr val="tx1"/>
                </a:solidFill>
                <a:effectLst/>
                <a:latin typeface="Arial" charset="0"/>
                <a:ea typeface="+mn-ea"/>
                <a:cs typeface="+mn-cs"/>
              </a:rPr>
              <a:t>gray</a:t>
            </a:r>
            <a:r>
              <a:rPr lang="en-GB" sz="1200" b="0" i="0" kern="1200" dirty="0" smtClean="0">
                <a:solidFill>
                  <a:schemeClr val="tx1"/>
                </a:solidFill>
                <a:effectLst/>
                <a:latin typeface="Arial" charset="0"/>
                <a:ea typeface="+mn-ea"/>
                <a:cs typeface="+mn-cs"/>
              </a:rPr>
              <a:t> = 100 </a:t>
            </a:r>
            <a:r>
              <a:rPr lang="en-GB" sz="1200" b="0" i="0" kern="1200" dirty="0" err="1" smtClean="0">
                <a:solidFill>
                  <a:schemeClr val="tx1"/>
                </a:solidFill>
                <a:effectLst/>
                <a:latin typeface="Arial" charset="0"/>
                <a:ea typeface="+mn-ea"/>
                <a:cs typeface="+mn-cs"/>
              </a:rPr>
              <a:t>rads</a:t>
            </a:r>
            <a:r>
              <a:rPr lang="en-GB" sz="1200" b="0" i="0" kern="1200" dirty="0" smtClean="0">
                <a:solidFill>
                  <a:schemeClr val="tx1"/>
                </a:solidFill>
                <a:effectLst/>
                <a:latin typeface="Arial" charset="0"/>
                <a:ea typeface="+mn-ea"/>
                <a:cs typeface="+mn-cs"/>
              </a:rPr>
              <a:t/>
            </a:r>
            <a:br>
              <a:rPr lang="en-GB" sz="1200" b="0" i="0" kern="1200" dirty="0" smtClean="0">
                <a:solidFill>
                  <a:schemeClr val="tx1"/>
                </a:solidFill>
                <a:effectLst/>
                <a:latin typeface="Arial" charset="0"/>
                <a:ea typeface="+mn-ea"/>
                <a:cs typeface="+mn-cs"/>
              </a:rPr>
            </a:br>
            <a:r>
              <a:rPr lang="en-GB" sz="1200" b="0" i="0" kern="1200" dirty="0" smtClean="0">
                <a:solidFill>
                  <a:schemeClr val="tx1"/>
                </a:solidFill>
                <a:effectLst/>
                <a:latin typeface="Arial" charset="0"/>
                <a:ea typeface="+mn-ea"/>
                <a:cs typeface="+mn-cs"/>
              </a:rPr>
              <a:t>1 </a:t>
            </a:r>
            <a:r>
              <a:rPr lang="en-GB" sz="1200" b="0" i="0" kern="1200" dirty="0" err="1" smtClean="0">
                <a:solidFill>
                  <a:schemeClr val="tx1"/>
                </a:solidFill>
                <a:effectLst/>
                <a:latin typeface="Arial" charset="0"/>
                <a:ea typeface="+mn-ea"/>
                <a:cs typeface="+mn-cs"/>
              </a:rPr>
              <a:t>sievert</a:t>
            </a:r>
            <a:r>
              <a:rPr lang="en-GB" sz="1200" b="0" i="0" kern="1200" dirty="0" smtClean="0">
                <a:solidFill>
                  <a:schemeClr val="tx1"/>
                </a:solidFill>
                <a:effectLst/>
                <a:latin typeface="Arial" charset="0"/>
                <a:ea typeface="+mn-ea"/>
                <a:cs typeface="+mn-cs"/>
              </a:rPr>
              <a:t> = 100 rem</a:t>
            </a:r>
            <a:br>
              <a:rPr lang="en-GB" sz="1200" b="0" i="0" kern="1200" dirty="0" smtClean="0">
                <a:solidFill>
                  <a:schemeClr val="tx1"/>
                </a:solidFill>
                <a:effectLst/>
                <a:latin typeface="Arial" charset="0"/>
                <a:ea typeface="+mn-ea"/>
                <a:cs typeface="+mn-cs"/>
              </a:rPr>
            </a:br>
            <a:r>
              <a:rPr lang="en-GB" sz="1200" b="0" i="0" kern="1200" dirty="0" smtClean="0">
                <a:solidFill>
                  <a:schemeClr val="tx1"/>
                </a:solidFill>
                <a:effectLst/>
                <a:latin typeface="Arial" charset="0"/>
                <a:ea typeface="+mn-ea"/>
                <a:cs typeface="+mn-cs"/>
              </a:rPr>
              <a:t>1 </a:t>
            </a:r>
            <a:r>
              <a:rPr lang="en-GB" sz="1200" b="0" i="0" kern="1200" dirty="0" err="1" smtClean="0">
                <a:solidFill>
                  <a:schemeClr val="tx1"/>
                </a:solidFill>
                <a:effectLst/>
                <a:latin typeface="Arial" charset="0"/>
                <a:ea typeface="+mn-ea"/>
                <a:cs typeface="+mn-cs"/>
              </a:rPr>
              <a:t>becquerel</a:t>
            </a:r>
            <a:r>
              <a:rPr lang="en-GB" sz="1200" b="0" i="0" kern="1200" dirty="0" smtClean="0">
                <a:solidFill>
                  <a:schemeClr val="tx1"/>
                </a:solidFill>
                <a:effectLst/>
                <a:latin typeface="Arial" charset="0"/>
                <a:ea typeface="+mn-ea"/>
                <a:cs typeface="+mn-cs"/>
              </a:rPr>
              <a:t> = 27 picocuries or 2.7 x 10</a:t>
            </a:r>
            <a:r>
              <a:rPr lang="en-GB" sz="1200" b="0" i="0" kern="1200" baseline="30000" dirty="0" smtClean="0">
                <a:solidFill>
                  <a:schemeClr val="tx1"/>
                </a:solidFill>
                <a:effectLst/>
                <a:latin typeface="Arial" charset="0"/>
                <a:ea typeface="+mn-ea"/>
                <a:cs typeface="+mn-cs"/>
              </a:rPr>
              <a:t>-11</a:t>
            </a:r>
            <a:r>
              <a:rPr lang="en-GB" sz="1200" b="0" i="0" kern="1200" dirty="0" smtClean="0">
                <a:solidFill>
                  <a:schemeClr val="tx1"/>
                </a:solidFill>
                <a:effectLst/>
                <a:latin typeface="Arial" charset="0"/>
                <a:ea typeface="+mn-ea"/>
                <a:cs typeface="+mn-cs"/>
              </a:rPr>
              <a:t> curies</a:t>
            </a:r>
            <a:br>
              <a:rPr lang="en-GB" sz="1200" b="0" i="0" kern="1200" dirty="0" smtClean="0">
                <a:solidFill>
                  <a:schemeClr val="tx1"/>
                </a:solidFill>
                <a:effectLst/>
                <a:latin typeface="Arial" charset="0"/>
                <a:ea typeface="+mn-ea"/>
                <a:cs typeface="+mn-cs"/>
              </a:rPr>
            </a:br>
            <a:r>
              <a:rPr lang="en-GB" sz="1200" b="0" i="0" kern="1200" dirty="0" smtClean="0">
                <a:solidFill>
                  <a:schemeClr val="tx1"/>
                </a:solidFill>
                <a:effectLst/>
                <a:latin typeface="Arial" charset="0"/>
                <a:ea typeface="+mn-ea"/>
                <a:cs typeface="+mn-cs"/>
              </a:rPr>
              <a:t>One curie was originally the activity of one gram of radium-226, and represents 3.7 x 10</a:t>
            </a:r>
            <a:r>
              <a:rPr lang="en-GB" sz="1200" b="0" i="0" kern="1200" baseline="30000" dirty="0" smtClean="0">
                <a:solidFill>
                  <a:schemeClr val="tx1"/>
                </a:solidFill>
                <a:effectLst/>
                <a:latin typeface="Arial" charset="0"/>
                <a:ea typeface="+mn-ea"/>
                <a:cs typeface="+mn-cs"/>
              </a:rPr>
              <a:t>10</a:t>
            </a:r>
            <a:r>
              <a:rPr lang="en-GB" sz="1200" b="0" i="0" kern="1200" dirty="0" smtClean="0">
                <a:solidFill>
                  <a:schemeClr val="tx1"/>
                </a:solidFill>
                <a:effectLst/>
                <a:latin typeface="Arial" charset="0"/>
                <a:ea typeface="+mn-ea"/>
                <a:cs typeface="+mn-cs"/>
              </a:rPr>
              <a:t> disintegrations per second (</a:t>
            </a:r>
            <a:r>
              <a:rPr lang="en-GB" sz="1200" b="0" i="0" kern="1200" dirty="0" err="1" smtClean="0">
                <a:solidFill>
                  <a:schemeClr val="tx1"/>
                </a:solidFill>
                <a:effectLst/>
                <a:latin typeface="Arial" charset="0"/>
                <a:ea typeface="+mn-ea"/>
                <a:cs typeface="+mn-cs"/>
              </a:rPr>
              <a:t>Bq</a:t>
            </a:r>
            <a:r>
              <a:rPr lang="en-GB" sz="1200" b="0" i="0" kern="1200" dirty="0" smtClean="0">
                <a:solidFill>
                  <a:schemeClr val="tx1"/>
                </a:solidFill>
                <a:effectLst/>
                <a:latin typeface="Arial" charset="0"/>
                <a:ea typeface="+mn-ea"/>
                <a:cs typeface="+mn-cs"/>
              </a:rPr>
              <a:t>).</a:t>
            </a:r>
          </a:p>
          <a:p>
            <a:r>
              <a:rPr lang="en-GB" sz="1200" b="0" i="0" kern="1200" dirty="0" smtClean="0">
                <a:solidFill>
                  <a:schemeClr val="tx1"/>
                </a:solidFill>
                <a:effectLst/>
                <a:latin typeface="Arial" charset="0"/>
                <a:ea typeface="+mn-ea"/>
                <a:cs typeface="+mn-cs"/>
              </a:rPr>
              <a:t>The Working Level Month (WLM) has been used as a measure of dose for exposure to radon and in particular, radon decay </a:t>
            </a:r>
            <a:r>
              <a:rPr lang="en-GB" sz="1200" b="0" i="0" kern="1200" dirty="0" err="1" smtClean="0">
                <a:solidFill>
                  <a:schemeClr val="tx1"/>
                </a:solidFill>
                <a:effectLst/>
                <a:latin typeface="Arial" charset="0"/>
                <a:ea typeface="+mn-ea"/>
                <a:cs typeface="+mn-cs"/>
              </a:rPr>
              <a:t>products</a:t>
            </a:r>
            <a:r>
              <a:rPr lang="en-GB" sz="1200" b="0" i="0" u="sng" kern="1200" baseline="30000" dirty="0" err="1" smtClean="0">
                <a:solidFill>
                  <a:schemeClr val="tx1"/>
                </a:solidFill>
                <a:effectLst/>
                <a:latin typeface="Arial" charset="0"/>
                <a:ea typeface="+mn-ea"/>
                <a:cs typeface="+mn-cs"/>
                <a:hlinkClick r:id="rId3" tooltip="See Note b"/>
              </a:rPr>
              <a:t>b</a:t>
            </a:r>
            <a:r>
              <a:rPr lang="en-GB" sz="1200" b="0" i="0" kern="1200" dirty="0" smtClean="0">
                <a:solidFill>
                  <a:schemeClr val="tx1"/>
                </a:solidFill>
                <a:effectLst/>
                <a:latin typeface="Arial" charset="0"/>
                <a:ea typeface="+mn-ea"/>
                <a:cs typeface="+mn-cs"/>
              </a:rPr>
              <a:t>.</a:t>
            </a:r>
          </a:p>
          <a:p>
            <a:r>
              <a:rPr lang="en-GB" sz="1200" b="0" i="0" kern="1200" dirty="0" smtClean="0">
                <a:solidFill>
                  <a:schemeClr val="tx1"/>
                </a:solidFill>
                <a:effectLst/>
                <a:latin typeface="Arial" charset="0"/>
                <a:ea typeface="+mn-ea"/>
                <a:cs typeface="+mn-cs"/>
              </a:rPr>
              <a:t>Since there is radioactivity in many foodstuffs, there has been a whimsical suggestion that the Banana Equivalent Dose from eating one banana be adopted for popular reference. This is about 0.0001 </a:t>
            </a:r>
            <a:r>
              <a:rPr lang="en-GB" sz="1200" b="0" i="0" kern="1200" dirty="0" err="1" smtClean="0">
                <a:solidFill>
                  <a:schemeClr val="tx1"/>
                </a:solidFill>
                <a:effectLst/>
                <a:latin typeface="Arial" charset="0"/>
                <a:ea typeface="+mn-ea"/>
                <a:cs typeface="+mn-cs"/>
              </a:rPr>
              <a:t>mSv</a:t>
            </a:r>
            <a:r>
              <a:rPr lang="en-GB" sz="1200" b="0" i="0" kern="1200" dirty="0" smtClean="0">
                <a:solidFill>
                  <a:schemeClr val="tx1"/>
                </a:solidFill>
                <a:effectLst/>
                <a:latin typeface="Arial" charset="0"/>
                <a:ea typeface="+mn-ea"/>
                <a:cs typeface="+mn-cs"/>
              </a:rPr>
              <a:t>.</a:t>
            </a:r>
          </a:p>
          <a:p>
            <a:endParaRPr lang="en-GB" dirty="0"/>
          </a:p>
        </p:txBody>
      </p:sp>
      <p:sp>
        <p:nvSpPr>
          <p:cNvPr id="4" name="Header Placeholder 3"/>
          <p:cNvSpPr>
            <a:spLocks noGrp="1"/>
          </p:cNvSpPr>
          <p:nvPr>
            <p:ph type="hdr" sz="quarter" idx="10"/>
          </p:nvPr>
        </p:nvSpPr>
        <p:spPr/>
        <p:txBody>
          <a:bodyPr/>
          <a:lstStyle/>
          <a:p>
            <a:pPr>
              <a:defRPr/>
            </a:pPr>
            <a:r>
              <a:rPr lang="en-US" smtClean="0"/>
              <a:t>This is a test</a:t>
            </a:r>
            <a:endParaRPr lang="en-US"/>
          </a:p>
        </p:txBody>
      </p:sp>
    </p:spTree>
    <p:extLst>
      <p:ext uri="{BB962C8B-B14F-4D97-AF65-F5344CB8AC3E}">
        <p14:creationId xmlns:p14="http://schemas.microsoft.com/office/powerpoint/2010/main" val="294138154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Header Placeholder 3"/>
          <p:cNvSpPr>
            <a:spLocks noGrp="1"/>
          </p:cNvSpPr>
          <p:nvPr>
            <p:ph type="hdr" sz="quarter" idx="10"/>
          </p:nvPr>
        </p:nvSpPr>
        <p:spPr/>
        <p:txBody>
          <a:bodyPr/>
          <a:lstStyle/>
          <a:p>
            <a:pPr>
              <a:defRPr/>
            </a:pPr>
            <a:r>
              <a:rPr lang="en-US" smtClean="0"/>
              <a:t>This is a test</a:t>
            </a:r>
            <a:endParaRPr lang="en-US"/>
          </a:p>
        </p:txBody>
      </p:sp>
    </p:spTree>
    <p:extLst>
      <p:ext uri="{BB962C8B-B14F-4D97-AF65-F5344CB8AC3E}">
        <p14:creationId xmlns:p14="http://schemas.microsoft.com/office/powerpoint/2010/main" val="80861598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smtClean="0">
                <a:hlinkClick r:id="rId3"/>
              </a:rPr>
              <a:t>https://satram.utef.cvut.cz/</a:t>
            </a:r>
            <a:endParaRPr lang="en-GB" dirty="0" smtClean="0"/>
          </a:p>
          <a:p>
            <a:r>
              <a:rPr lang="en-GB" sz="1200" kern="1200" dirty="0" err="1" smtClean="0">
                <a:solidFill>
                  <a:schemeClr val="tx1"/>
                </a:solidFill>
                <a:effectLst/>
                <a:latin typeface="+mn-lt"/>
                <a:ea typeface="+mn-ea"/>
                <a:cs typeface="+mn-cs"/>
              </a:rPr>
              <a:t>Proba</a:t>
            </a:r>
            <a:r>
              <a:rPr lang="en-GB" sz="1200" kern="1200" dirty="0" smtClean="0">
                <a:solidFill>
                  <a:schemeClr val="tx1"/>
                </a:solidFill>
                <a:effectLst/>
                <a:latin typeface="+mn-lt"/>
                <a:ea typeface="+mn-ea"/>
                <a:cs typeface="+mn-cs"/>
              </a:rPr>
              <a:t>-V satellite </a:t>
            </a:r>
          </a:p>
          <a:p>
            <a:r>
              <a:rPr lang="en-GB" sz="1200" kern="1200" dirty="0" err="1" smtClean="0">
                <a:solidFill>
                  <a:schemeClr val="tx1"/>
                </a:solidFill>
                <a:effectLst/>
                <a:latin typeface="+mn-lt"/>
                <a:ea typeface="+mn-ea"/>
                <a:cs typeface="+mn-cs"/>
              </a:rPr>
              <a:t>Orbita</a:t>
            </a:r>
            <a:r>
              <a:rPr lang="en-GB" sz="1200" kern="1200" dirty="0" smtClean="0">
                <a:solidFill>
                  <a:schemeClr val="tx1"/>
                </a:solidFill>
                <a:effectLst/>
                <a:latin typeface="+mn-lt"/>
                <a:ea typeface="+mn-ea"/>
                <a:cs typeface="+mn-cs"/>
              </a:rPr>
              <a:t> a 820 km </a:t>
            </a:r>
            <a:r>
              <a:rPr lang="en-GB" sz="1200" kern="1200" dirty="0" err="1" smtClean="0">
                <a:solidFill>
                  <a:schemeClr val="tx1"/>
                </a:solidFill>
                <a:effectLst/>
                <a:latin typeface="+mn-lt"/>
                <a:ea typeface="+mn-ea"/>
                <a:cs typeface="+mn-cs"/>
              </a:rPr>
              <a:t>d’altitut</a:t>
            </a:r>
            <a:r>
              <a:rPr lang="en-GB" sz="1200" kern="1200" dirty="0" smtClean="0">
                <a:solidFill>
                  <a:schemeClr val="tx1"/>
                </a:solidFill>
                <a:effectLst/>
                <a:latin typeface="+mn-lt"/>
                <a:ea typeface="+mn-ea"/>
                <a:cs typeface="+mn-cs"/>
              </a:rPr>
              <a:t> (Low Earth Orbit) </a:t>
            </a:r>
          </a:p>
          <a:p>
            <a:r>
              <a:rPr lang="es-ES" sz="1200" kern="1200" dirty="0" err="1" smtClean="0">
                <a:solidFill>
                  <a:schemeClr val="tx1"/>
                </a:solidFill>
                <a:effectLst/>
                <a:latin typeface="+mn-lt"/>
                <a:ea typeface="+mn-ea"/>
                <a:cs typeface="+mn-cs"/>
              </a:rPr>
              <a:t>Enviat</a:t>
            </a:r>
            <a:r>
              <a:rPr lang="es-ES" sz="1200" kern="1200" dirty="0" smtClean="0">
                <a:solidFill>
                  <a:schemeClr val="tx1"/>
                </a:solidFill>
                <a:effectLst/>
                <a:latin typeface="+mn-lt"/>
                <a:ea typeface="+mn-ea"/>
                <a:cs typeface="+mn-cs"/>
              </a:rPr>
              <a:t> al 2013</a:t>
            </a:r>
            <a:endParaRPr lang="en-GB" sz="1200" kern="1200" dirty="0" smtClean="0">
              <a:solidFill>
                <a:schemeClr val="tx1"/>
              </a:solidFill>
              <a:effectLst/>
              <a:latin typeface="+mn-lt"/>
              <a:ea typeface="+mn-ea"/>
              <a:cs typeface="+mn-cs"/>
            </a:endParaRPr>
          </a:p>
          <a:p>
            <a:r>
              <a:rPr lang="es-ES" sz="1200" kern="1200" dirty="0" err="1" smtClean="0">
                <a:solidFill>
                  <a:schemeClr val="tx1"/>
                </a:solidFill>
                <a:effectLst/>
                <a:latin typeface="+mn-lt"/>
                <a:ea typeface="+mn-ea"/>
                <a:cs typeface="+mn-cs"/>
              </a:rPr>
              <a:t>Aplicacions</a:t>
            </a:r>
            <a:r>
              <a:rPr lang="es-ES" sz="1200" kern="1200" dirty="0" smtClean="0">
                <a:solidFill>
                  <a:schemeClr val="tx1"/>
                </a:solidFill>
                <a:effectLst/>
                <a:latin typeface="+mn-lt"/>
                <a:ea typeface="+mn-ea"/>
                <a:cs typeface="+mn-cs"/>
              </a:rPr>
              <a:t> </a:t>
            </a:r>
            <a:r>
              <a:rPr lang="es-ES" sz="1200" kern="1200" dirty="0" err="1" smtClean="0">
                <a:solidFill>
                  <a:schemeClr val="tx1"/>
                </a:solidFill>
                <a:effectLst/>
                <a:latin typeface="+mn-lt"/>
                <a:ea typeface="+mn-ea"/>
                <a:cs typeface="+mn-cs"/>
              </a:rPr>
              <a:t>d’observacio</a:t>
            </a:r>
            <a:r>
              <a:rPr lang="es-ES" sz="1200" kern="1200" dirty="0" smtClean="0">
                <a:solidFill>
                  <a:schemeClr val="tx1"/>
                </a:solidFill>
                <a:effectLst/>
                <a:latin typeface="+mn-lt"/>
                <a:ea typeface="+mn-ea"/>
                <a:cs typeface="+mn-cs"/>
              </a:rPr>
              <a:t> terrestre (en particular, el proba-5 es per observar la </a:t>
            </a:r>
            <a:r>
              <a:rPr lang="es-ES" sz="1200" kern="1200" dirty="0" err="1" smtClean="0">
                <a:solidFill>
                  <a:schemeClr val="tx1"/>
                </a:solidFill>
                <a:effectLst/>
                <a:latin typeface="+mn-lt"/>
                <a:ea typeface="+mn-ea"/>
                <a:cs typeface="+mn-cs"/>
              </a:rPr>
              <a:t>vegetacio</a:t>
            </a:r>
            <a:r>
              <a:rPr lang="es-ES" sz="1200" kern="1200" dirty="0" smtClean="0">
                <a:solidFill>
                  <a:schemeClr val="tx1"/>
                </a:solidFill>
                <a:effectLst/>
                <a:latin typeface="+mn-lt"/>
                <a:ea typeface="+mn-ea"/>
                <a:cs typeface="+mn-cs"/>
              </a:rPr>
              <a:t> a la </a:t>
            </a:r>
            <a:r>
              <a:rPr lang="es-ES" sz="1200" kern="1200" dirty="0" err="1" smtClean="0">
                <a:solidFill>
                  <a:schemeClr val="tx1"/>
                </a:solidFill>
                <a:effectLst/>
                <a:latin typeface="+mn-lt"/>
                <a:ea typeface="+mn-ea"/>
                <a:cs typeface="+mn-cs"/>
              </a:rPr>
              <a:t>terra</a:t>
            </a:r>
            <a:r>
              <a:rPr lang="es-ES" sz="1200" kern="1200" dirty="0" smtClean="0">
                <a:solidFill>
                  <a:schemeClr val="tx1"/>
                </a:solidFill>
                <a:effectLst/>
                <a:latin typeface="+mn-lt"/>
                <a:ea typeface="+mn-ea"/>
                <a:cs typeface="+mn-cs"/>
              </a:rPr>
              <a:t>).</a:t>
            </a:r>
            <a:endParaRPr lang="en-GB" sz="1200" kern="1200" dirty="0" smtClean="0">
              <a:solidFill>
                <a:schemeClr val="tx1"/>
              </a:solidFill>
              <a:effectLst/>
              <a:latin typeface="+mn-lt"/>
              <a:ea typeface="+mn-ea"/>
              <a:cs typeface="+mn-cs"/>
            </a:endParaRPr>
          </a:p>
          <a:p>
            <a:r>
              <a:rPr lang="en-GB" sz="1200" kern="1200" dirty="0" err="1" smtClean="0">
                <a:solidFill>
                  <a:schemeClr val="tx1"/>
                </a:solidFill>
                <a:effectLst/>
                <a:latin typeface="+mn-lt"/>
                <a:ea typeface="+mn-ea"/>
                <a:cs typeface="+mn-cs"/>
              </a:rPr>
              <a:t>Dispositiu</a:t>
            </a:r>
            <a:r>
              <a:rPr lang="en-GB" sz="1200" kern="1200" dirty="0" smtClean="0">
                <a:solidFill>
                  <a:schemeClr val="tx1"/>
                </a:solidFill>
                <a:effectLst/>
                <a:latin typeface="+mn-lt"/>
                <a:ea typeface="+mn-ea"/>
                <a:cs typeface="+mn-cs"/>
              </a:rPr>
              <a:t> SATRAM: Space Application of </a:t>
            </a:r>
            <a:r>
              <a:rPr lang="en-GB" sz="1200" kern="1200" dirty="0" err="1" smtClean="0">
                <a:solidFill>
                  <a:schemeClr val="tx1"/>
                </a:solidFill>
                <a:effectLst/>
                <a:latin typeface="+mn-lt"/>
                <a:ea typeface="+mn-ea"/>
                <a:cs typeface="+mn-cs"/>
              </a:rPr>
              <a:t>Timepix</a:t>
            </a:r>
            <a:r>
              <a:rPr lang="en-GB" sz="1200" kern="1200" dirty="0" smtClean="0">
                <a:solidFill>
                  <a:schemeClr val="tx1"/>
                </a:solidFill>
                <a:effectLst/>
                <a:latin typeface="+mn-lt"/>
                <a:ea typeface="+mn-ea"/>
                <a:cs typeface="+mn-cs"/>
              </a:rPr>
              <a:t> based Radiation Monitor (SATRAM)</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smtClean="0"/>
          </a:p>
          <a:p>
            <a:endParaRPr lang="en-GB" dirty="0"/>
          </a:p>
        </p:txBody>
      </p:sp>
      <p:sp>
        <p:nvSpPr>
          <p:cNvPr id="4" name="Slide Number Placeholder 3"/>
          <p:cNvSpPr>
            <a:spLocks noGrp="1"/>
          </p:cNvSpPr>
          <p:nvPr>
            <p:ph type="sldNum" sz="quarter" idx="10"/>
          </p:nvPr>
        </p:nvSpPr>
        <p:spPr/>
        <p:txBody>
          <a:bodyPr/>
          <a:lstStyle/>
          <a:p>
            <a:fld id="{D68FBF5B-CBB2-4A6F-ACBE-1907AF8BEE58}" type="slidenum">
              <a:rPr lang="en-GB" smtClean="0"/>
              <a:t>38</a:t>
            </a:fld>
            <a:endParaRPr lang="en-GB"/>
          </a:p>
        </p:txBody>
      </p:sp>
    </p:spTree>
    <p:extLst>
      <p:ext uri="{BB962C8B-B14F-4D97-AF65-F5344CB8AC3E}">
        <p14:creationId xmlns:p14="http://schemas.microsoft.com/office/powerpoint/2010/main" val="288644656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0914" name="Rectangle 2"/>
          <p:cNvSpPr>
            <a:spLocks noGrp="1" noRot="1" noChangeAspect="1" noChangeArrowheads="1" noTextEdit="1"/>
          </p:cNvSpPr>
          <p:nvPr>
            <p:ph type="sldImg"/>
          </p:nvPr>
        </p:nvSpPr>
        <p:spPr>
          <a:ln/>
        </p:spPr>
      </p:sp>
      <p:sp>
        <p:nvSpPr>
          <p:cNvPr id="550915" name="Rectangle 3"/>
          <p:cNvSpPr>
            <a:spLocks noGrp="1" noChangeArrowheads="1"/>
          </p:cNvSpPr>
          <p:nvPr>
            <p:ph type="body" idx="1"/>
          </p:nvPr>
        </p:nvSpPr>
        <p:spPr>
          <a:noFill/>
          <a:ln/>
        </p:spPr>
        <p:txBody>
          <a:bodyPr/>
          <a:lstStyle/>
          <a:p>
            <a:r>
              <a:rPr lang="en-GB" dirty="0" err="1" smtClean="0"/>
              <a:t>radiografia</a:t>
            </a:r>
            <a:r>
              <a:rPr lang="en-GB" dirty="0" smtClean="0"/>
              <a:t> </a:t>
            </a:r>
          </a:p>
          <a:p>
            <a:r>
              <a:rPr lang="en-GB" dirty="0" smtClean="0"/>
              <a:t> </a:t>
            </a:r>
            <a:br>
              <a:rPr lang="en-GB" dirty="0" smtClean="0"/>
            </a:br>
            <a:r>
              <a:rPr lang="en-GB" dirty="0" smtClean="0"/>
              <a:t>[1917; de </a:t>
            </a:r>
            <a:r>
              <a:rPr lang="en-GB" i="1" dirty="0" smtClean="0"/>
              <a:t>radio-</a:t>
            </a:r>
            <a:r>
              <a:rPr lang="en-GB" dirty="0" smtClean="0"/>
              <a:t> </a:t>
            </a:r>
            <a:r>
              <a:rPr lang="en-GB" dirty="0" err="1" smtClean="0"/>
              <a:t>i</a:t>
            </a:r>
            <a:r>
              <a:rPr lang="en-GB" dirty="0" smtClean="0"/>
              <a:t> </a:t>
            </a:r>
            <a:r>
              <a:rPr lang="en-GB" i="1" dirty="0" err="1" smtClean="0"/>
              <a:t>grafia</a:t>
            </a:r>
            <a:r>
              <a:rPr lang="en-GB" dirty="0" smtClean="0"/>
              <a:t>]</a:t>
            </a:r>
            <a:br>
              <a:rPr lang="en-GB" dirty="0" smtClean="0"/>
            </a:br>
            <a:r>
              <a:rPr lang="en-GB" dirty="0" smtClean="0"/>
              <a:t> </a:t>
            </a:r>
            <a:br>
              <a:rPr lang="en-GB" dirty="0" smtClean="0"/>
            </a:br>
            <a:r>
              <a:rPr lang="en-GB" i="1" dirty="0" smtClean="0"/>
              <a:t>f</a:t>
            </a:r>
            <a:r>
              <a:rPr lang="en-GB" dirty="0" smtClean="0"/>
              <a:t> </a:t>
            </a:r>
            <a:r>
              <a:rPr lang="en-GB" b="1" dirty="0" smtClean="0"/>
              <a:t>1 </a:t>
            </a:r>
            <a:r>
              <a:rPr lang="en-GB" dirty="0" smtClean="0"/>
              <a:t>DIAG </a:t>
            </a:r>
            <a:r>
              <a:rPr lang="en-GB" i="1" dirty="0" smtClean="0"/>
              <a:t>1 </a:t>
            </a:r>
            <a:r>
              <a:rPr lang="en-GB" dirty="0" err="1" smtClean="0"/>
              <a:t>Tècnica</a:t>
            </a:r>
            <a:r>
              <a:rPr lang="en-GB" dirty="0" smtClean="0"/>
              <a:t> consistent a </a:t>
            </a:r>
            <a:r>
              <a:rPr lang="en-GB" dirty="0" err="1" smtClean="0"/>
              <a:t>sotmetre</a:t>
            </a:r>
            <a:r>
              <a:rPr lang="en-GB" dirty="0" smtClean="0"/>
              <a:t> un cos que </a:t>
            </a:r>
            <a:r>
              <a:rPr lang="en-GB" dirty="0" err="1" smtClean="0"/>
              <a:t>hom</a:t>
            </a:r>
            <a:r>
              <a:rPr lang="en-GB" dirty="0" smtClean="0"/>
              <a:t> </a:t>
            </a:r>
            <a:r>
              <a:rPr lang="en-GB" dirty="0" err="1" smtClean="0"/>
              <a:t>vol</a:t>
            </a:r>
            <a:r>
              <a:rPr lang="en-GB" dirty="0" smtClean="0"/>
              <a:t> </a:t>
            </a:r>
            <a:r>
              <a:rPr lang="en-GB" dirty="0" err="1" smtClean="0"/>
              <a:t>examinar</a:t>
            </a:r>
            <a:r>
              <a:rPr lang="en-GB" dirty="0" smtClean="0"/>
              <a:t> a </a:t>
            </a:r>
            <a:r>
              <a:rPr lang="en-GB" dirty="0" err="1" smtClean="0"/>
              <a:t>l'acció</a:t>
            </a:r>
            <a:r>
              <a:rPr lang="en-GB" dirty="0" smtClean="0"/>
              <a:t> de </a:t>
            </a:r>
            <a:r>
              <a:rPr lang="en-GB" dirty="0" err="1" smtClean="0"/>
              <a:t>raigs</a:t>
            </a:r>
            <a:r>
              <a:rPr lang="en-GB" dirty="0" smtClean="0"/>
              <a:t> X, a fi </a:t>
            </a:r>
            <a:r>
              <a:rPr lang="en-GB" dirty="0" err="1" smtClean="0"/>
              <a:t>d'obtenir</a:t>
            </a:r>
            <a:r>
              <a:rPr lang="en-GB" dirty="0" smtClean="0"/>
              <a:t>-ne </a:t>
            </a:r>
            <a:r>
              <a:rPr lang="en-GB" dirty="0" err="1" smtClean="0"/>
              <a:t>una</a:t>
            </a:r>
            <a:r>
              <a:rPr lang="en-GB" dirty="0" smtClean="0"/>
              <a:t> </a:t>
            </a:r>
            <a:r>
              <a:rPr lang="en-GB" dirty="0" err="1" smtClean="0"/>
              <a:t>imatge</a:t>
            </a:r>
            <a:r>
              <a:rPr lang="en-GB" dirty="0" smtClean="0"/>
              <a:t> </a:t>
            </a:r>
            <a:r>
              <a:rPr lang="en-GB" dirty="0" err="1" smtClean="0"/>
              <a:t>sobre</a:t>
            </a:r>
            <a:r>
              <a:rPr lang="en-GB" dirty="0" smtClean="0"/>
              <a:t> </a:t>
            </a:r>
            <a:r>
              <a:rPr lang="en-GB" dirty="0" err="1" smtClean="0"/>
              <a:t>una</a:t>
            </a:r>
            <a:r>
              <a:rPr lang="en-GB" dirty="0" smtClean="0"/>
              <a:t> </a:t>
            </a:r>
            <a:r>
              <a:rPr lang="en-GB" dirty="0" err="1" smtClean="0"/>
              <a:t>emulsió</a:t>
            </a:r>
            <a:r>
              <a:rPr lang="en-GB" dirty="0" smtClean="0"/>
              <a:t> sensible a </a:t>
            </a:r>
            <a:r>
              <a:rPr lang="en-GB" dirty="0" err="1" smtClean="0"/>
              <a:t>aquesta</a:t>
            </a:r>
            <a:r>
              <a:rPr lang="en-GB" dirty="0" smtClean="0"/>
              <a:t> </a:t>
            </a:r>
            <a:r>
              <a:rPr lang="en-GB" dirty="0" err="1" smtClean="0"/>
              <a:t>radiació</a:t>
            </a:r>
            <a:r>
              <a:rPr lang="en-GB" dirty="0" smtClean="0"/>
              <a:t>. </a:t>
            </a:r>
            <a:br>
              <a:rPr lang="en-GB" dirty="0" smtClean="0"/>
            </a:br>
            <a:r>
              <a:rPr lang="en-GB" dirty="0" smtClean="0"/>
              <a:t>  </a:t>
            </a:r>
            <a:br>
              <a:rPr lang="en-GB" dirty="0" smtClean="0"/>
            </a:br>
            <a:r>
              <a:rPr lang="en-GB" i="1" dirty="0" smtClean="0"/>
              <a:t>2 </a:t>
            </a:r>
            <a:r>
              <a:rPr lang="en-GB" dirty="0" smtClean="0"/>
              <a:t>TECNOL </a:t>
            </a:r>
            <a:r>
              <a:rPr lang="en-GB" dirty="0" err="1" smtClean="0"/>
              <a:t>Imatge</a:t>
            </a:r>
            <a:r>
              <a:rPr lang="en-GB" dirty="0" smtClean="0"/>
              <a:t> </a:t>
            </a:r>
            <a:r>
              <a:rPr lang="en-GB" dirty="0" err="1" smtClean="0"/>
              <a:t>obtinguda</a:t>
            </a:r>
            <a:r>
              <a:rPr lang="en-GB" dirty="0" smtClean="0"/>
              <a:t> </a:t>
            </a:r>
            <a:r>
              <a:rPr lang="en-GB" dirty="0" err="1" smtClean="0"/>
              <a:t>mitjançant</a:t>
            </a:r>
            <a:r>
              <a:rPr lang="en-GB" dirty="0" smtClean="0"/>
              <a:t> la </a:t>
            </a:r>
            <a:r>
              <a:rPr lang="en-GB" dirty="0" err="1" smtClean="0"/>
              <a:t>radiografia</a:t>
            </a:r>
            <a:r>
              <a:rPr lang="en-GB" dirty="0" smtClean="0"/>
              <a:t>. </a:t>
            </a:r>
            <a:br>
              <a:rPr lang="en-GB" dirty="0" smtClean="0"/>
            </a:br>
            <a:r>
              <a:rPr lang="en-GB" dirty="0" smtClean="0"/>
              <a:t> </a:t>
            </a:r>
            <a:br>
              <a:rPr lang="en-GB" dirty="0" smtClean="0"/>
            </a:br>
            <a:r>
              <a:rPr lang="en-GB" b="1" dirty="0" smtClean="0"/>
              <a:t>2 </a:t>
            </a:r>
            <a:r>
              <a:rPr lang="en-GB" b="1" dirty="0" err="1" smtClean="0"/>
              <a:t>radiografia</a:t>
            </a:r>
            <a:r>
              <a:rPr lang="en-GB" b="1" dirty="0" smtClean="0"/>
              <a:t> industrial</a:t>
            </a:r>
            <a:r>
              <a:rPr lang="en-GB" dirty="0" smtClean="0"/>
              <a:t> FÍS/TECNOL/METAL·L </a:t>
            </a:r>
            <a:r>
              <a:rPr lang="en-GB" dirty="0" err="1" smtClean="0"/>
              <a:t>Radiografia</a:t>
            </a:r>
            <a:r>
              <a:rPr lang="en-GB" dirty="0" smtClean="0"/>
              <a:t> </a:t>
            </a:r>
            <a:r>
              <a:rPr lang="en-GB" dirty="0" err="1" smtClean="0"/>
              <a:t>emprada</a:t>
            </a:r>
            <a:r>
              <a:rPr lang="en-GB" dirty="0" smtClean="0"/>
              <a:t> </a:t>
            </a:r>
            <a:r>
              <a:rPr lang="en-GB" dirty="0" err="1" smtClean="0"/>
              <a:t>amb</a:t>
            </a:r>
            <a:r>
              <a:rPr lang="en-GB" dirty="0" smtClean="0"/>
              <a:t> fins industrials, com </a:t>
            </a:r>
            <a:r>
              <a:rPr lang="en-GB" dirty="0" err="1" smtClean="0"/>
              <a:t>ara</a:t>
            </a:r>
            <a:r>
              <a:rPr lang="en-GB" dirty="0" smtClean="0"/>
              <a:t> control de </a:t>
            </a:r>
            <a:r>
              <a:rPr lang="en-GB" dirty="0" err="1" smtClean="0"/>
              <a:t>qualitat</a:t>
            </a:r>
            <a:r>
              <a:rPr lang="en-GB" dirty="0" smtClean="0"/>
              <a:t> de </a:t>
            </a:r>
            <a:r>
              <a:rPr lang="en-GB" dirty="0" err="1" smtClean="0"/>
              <a:t>peces</a:t>
            </a:r>
            <a:r>
              <a:rPr lang="en-GB" dirty="0" smtClean="0"/>
              <a:t> o </a:t>
            </a:r>
            <a:r>
              <a:rPr lang="en-GB" dirty="0" err="1" smtClean="0"/>
              <a:t>soldadures</a:t>
            </a:r>
            <a:r>
              <a:rPr lang="en-GB" dirty="0" smtClean="0"/>
              <a:t> en </a:t>
            </a:r>
            <a:r>
              <a:rPr lang="en-GB" dirty="0" err="1" smtClean="0"/>
              <a:t>canonades</a:t>
            </a:r>
            <a:r>
              <a:rPr lang="en-GB" dirty="0" smtClean="0"/>
              <a:t>, </a:t>
            </a:r>
            <a:r>
              <a:rPr lang="en-GB" dirty="0" err="1" smtClean="0"/>
              <a:t>dispositius</a:t>
            </a:r>
            <a:r>
              <a:rPr lang="en-GB" dirty="0" smtClean="0"/>
              <a:t> de </a:t>
            </a:r>
            <a:r>
              <a:rPr lang="en-GB" dirty="0" err="1" smtClean="0"/>
              <a:t>pressió</a:t>
            </a:r>
            <a:r>
              <a:rPr lang="en-GB" dirty="0" smtClean="0"/>
              <a:t>, etc. </a:t>
            </a:r>
            <a:endParaRPr lang="en-US" dirty="0" smtClean="0">
              <a:latin typeface="Arial" pitchFamily="34" charset="0"/>
            </a:endParaRPr>
          </a:p>
        </p:txBody>
      </p:sp>
    </p:spTree>
    <p:extLst>
      <p:ext uri="{BB962C8B-B14F-4D97-AF65-F5344CB8AC3E}">
        <p14:creationId xmlns:p14="http://schemas.microsoft.com/office/powerpoint/2010/main" val="207592540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D68FBF5B-CBB2-4A6F-ACBE-1907AF8BEE58}" type="slidenum">
              <a:rPr lang="en-GB" smtClean="0"/>
              <a:t>42</a:t>
            </a:fld>
            <a:endParaRPr lang="en-GB"/>
          </a:p>
        </p:txBody>
      </p:sp>
    </p:spTree>
    <p:extLst>
      <p:ext uri="{BB962C8B-B14F-4D97-AF65-F5344CB8AC3E}">
        <p14:creationId xmlns:p14="http://schemas.microsoft.com/office/powerpoint/2010/main" val="4162955638"/>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r>
                  <a:rPr lang="en-GB" dirty="0" smtClean="0"/>
                  <a:t>This is the attenuation of different materials (metals) as a function of the energy.</a:t>
                </a:r>
              </a:p>
              <a:p>
                <a:r>
                  <a:rPr lang="en-GB" dirty="0" smtClean="0"/>
                  <a:t>The energy dependent attenuation is a signature of the material.</a:t>
                </a:r>
              </a:p>
              <a:p>
                <a:r>
                  <a:rPr lang="en-GB" dirty="0" smtClean="0"/>
                  <a:t>With a polychromatic beam and an energy sensitive detector,</a:t>
                </a:r>
                <a:r>
                  <a:rPr lang="en-GB" baseline="0" dirty="0" smtClean="0"/>
                  <a:t> we can identify materials in the sample.</a:t>
                </a:r>
                <a:r>
                  <a:rPr lang="en-GB" dirty="0" smtClean="0"/>
                  <a:t> </a:t>
                </a:r>
              </a:p>
              <a:p>
                <a:endParaRPr lang="en-GB" dirty="0" smtClean="0"/>
              </a:p>
              <a:p>
                <a:r>
                  <a:rPr lang="en-GB" dirty="0" err="1" smtClean="0"/>
                  <a:t>Matlab</a:t>
                </a:r>
                <a:r>
                  <a:rPr lang="en-GB" dirty="0" smtClean="0"/>
                  <a:t> routine to generate plot:</a:t>
                </a:r>
              </a:p>
              <a:p>
                <a:r>
                  <a:rPr lang="en-GB" dirty="0" smtClean="0"/>
                  <a:t>F:\CERNBOX\WORK\Measurements\180109_MaterialAttenuation</a:t>
                </a:r>
              </a:p>
              <a:p>
                <a:r>
                  <a:rPr lang="en-US" dirty="0" err="1"/>
                  <a:t>Matlab</a:t>
                </a:r>
                <a:r>
                  <a:rPr lang="en-US" dirty="0"/>
                  <a:t> function (</a:t>
                </a:r>
                <a:r>
                  <a:rPr lang="en-US" dirty="0" err="1"/>
                  <a:t>MaterialAttenuation</a:t>
                </a:r>
                <a:r>
                  <a:rPr lang="en-US" dirty="0"/>
                  <a:t>\analysis)</a:t>
                </a:r>
                <a:endParaRPr lang="en-GB" dirty="0"/>
              </a:p>
              <a:p>
                <a:r>
                  <a:rPr lang="en-US" dirty="0"/>
                  <a:t>A narrow beam of </a:t>
                </a:r>
                <a:r>
                  <a:rPr lang="en-US" dirty="0" err="1"/>
                  <a:t>monoenergetic</a:t>
                </a:r>
                <a:r>
                  <a:rPr lang="en-US" dirty="0"/>
                  <a:t> photons with an incident intensity </a:t>
                </a:r>
                <a:r>
                  <a:rPr lang="en-US" i="1" dirty="0"/>
                  <a:t>I</a:t>
                </a:r>
                <a:r>
                  <a:rPr lang="en-US" i="1" baseline="-25000" dirty="0"/>
                  <a:t>0</a:t>
                </a:r>
                <a:r>
                  <a:rPr lang="en-US" dirty="0"/>
                  <a:t>, penetrating a layer of material with thickness </a:t>
                </a:r>
                <a:r>
                  <a:rPr lang="en-US" i="1" dirty="0"/>
                  <a:t>x</a:t>
                </a:r>
                <a:r>
                  <a:rPr lang="en-US" dirty="0"/>
                  <a:t> and density </a:t>
                </a:r>
                <a:r>
                  <a:rPr lang="en-US" i="1" dirty="0"/>
                  <a:t>ρ</a:t>
                </a:r>
                <a:r>
                  <a:rPr lang="en-US" dirty="0"/>
                  <a:t>, emerges with intensity </a:t>
                </a:r>
                <a:r>
                  <a:rPr lang="en-US" i="1" dirty="0"/>
                  <a:t>I</a:t>
                </a:r>
                <a:r>
                  <a:rPr lang="en-US" dirty="0"/>
                  <a:t> given by the exponential attenuation law</a:t>
                </a:r>
                <a:endParaRPr lang="en-GB" dirty="0"/>
              </a:p>
              <a:p>
                <a:pPr/>
                <a14:m>
                  <m:oMathPara xmlns:m="http://schemas.openxmlformats.org/officeDocument/2006/math">
                    <m:oMathParaPr>
                      <m:jc m:val="centerGroup"/>
                    </m:oMathParaPr>
                    <m:oMath xmlns:m="http://schemas.openxmlformats.org/officeDocument/2006/math">
                      <m:f>
                        <m:fPr>
                          <m:ctrlPr>
                            <a:rPr lang="en-GB" i="1">
                              <a:latin typeface="Cambria Math" panose="02040503050406030204" pitchFamily="18" charset="0"/>
                            </a:rPr>
                          </m:ctrlPr>
                        </m:fPr>
                        <m:num>
                          <m:r>
                            <a:rPr lang="en-US" i="1">
                              <a:latin typeface="Cambria Math" panose="02040503050406030204" pitchFamily="18" charset="0"/>
                            </a:rPr>
                            <m:t>𝐼</m:t>
                          </m:r>
                        </m:num>
                        <m:den>
                          <m:sSub>
                            <m:sSubPr>
                              <m:ctrlPr>
                                <a:rPr lang="en-GB" i="1">
                                  <a:latin typeface="Cambria Math" panose="02040503050406030204" pitchFamily="18" charset="0"/>
                                </a:rPr>
                              </m:ctrlPr>
                            </m:sSubPr>
                            <m:e>
                              <m:r>
                                <a:rPr lang="en-US" i="1">
                                  <a:latin typeface="Cambria Math" panose="02040503050406030204" pitchFamily="18" charset="0"/>
                                </a:rPr>
                                <m:t>𝐼</m:t>
                              </m:r>
                            </m:e>
                            <m:sub>
                              <m:r>
                                <a:rPr lang="en-US" i="1">
                                  <a:latin typeface="Cambria Math" panose="02040503050406030204" pitchFamily="18" charset="0"/>
                                </a:rPr>
                                <m:t>0</m:t>
                              </m:r>
                            </m:sub>
                          </m:sSub>
                        </m:den>
                      </m:f>
                      <m:r>
                        <a:rPr lang="en-US" i="1">
                          <a:latin typeface="Cambria Math" panose="02040503050406030204" pitchFamily="18" charset="0"/>
                        </a:rPr>
                        <m:t>=</m:t>
                      </m:r>
                      <m:sSup>
                        <m:sSupPr>
                          <m:ctrlPr>
                            <a:rPr lang="en-GB" i="1">
                              <a:latin typeface="Cambria Math" panose="02040503050406030204" pitchFamily="18" charset="0"/>
                            </a:rPr>
                          </m:ctrlPr>
                        </m:sSupPr>
                        <m:e>
                          <m:r>
                            <a:rPr lang="en-US" i="1">
                              <a:latin typeface="Cambria Math" panose="02040503050406030204" pitchFamily="18" charset="0"/>
                            </a:rPr>
                            <m:t> </m:t>
                          </m:r>
                          <m:r>
                            <a:rPr lang="en-US" i="1">
                              <a:latin typeface="Cambria Math" panose="02040503050406030204" pitchFamily="18" charset="0"/>
                            </a:rPr>
                            <m:t>𝑒</m:t>
                          </m:r>
                        </m:e>
                        <m:sup>
                          <m:r>
                            <a:rPr lang="en-US" i="1">
                              <a:latin typeface="Cambria Math" panose="02040503050406030204" pitchFamily="18" charset="0"/>
                            </a:rPr>
                            <m:t>−</m:t>
                          </m:r>
                          <m:d>
                            <m:dPr>
                              <m:ctrlPr>
                                <a:rPr lang="en-GB" i="1">
                                  <a:latin typeface="Cambria Math" panose="02040503050406030204" pitchFamily="18" charset="0"/>
                                </a:rPr>
                              </m:ctrlPr>
                            </m:dPr>
                            <m:e>
                              <m:f>
                                <m:fPr>
                                  <m:type m:val="lin"/>
                                  <m:ctrlPr>
                                    <a:rPr lang="en-GB" i="1">
                                      <a:latin typeface="Cambria Math" panose="02040503050406030204" pitchFamily="18" charset="0"/>
                                    </a:rPr>
                                  </m:ctrlPr>
                                </m:fPr>
                                <m:num>
                                  <m:r>
                                    <a:rPr lang="en-US" i="1">
                                      <a:latin typeface="Cambria Math" panose="02040503050406030204" pitchFamily="18" charset="0"/>
                                    </a:rPr>
                                    <m:t>𝜇</m:t>
                                  </m:r>
                                </m:num>
                                <m:den>
                                  <m:r>
                                    <a:rPr lang="en-US" i="1">
                                      <a:latin typeface="Cambria Math" panose="02040503050406030204" pitchFamily="18" charset="0"/>
                                    </a:rPr>
                                    <m:t>𝜌</m:t>
                                  </m:r>
                                </m:den>
                              </m:f>
                            </m:e>
                          </m:d>
                          <m:r>
                            <a:rPr lang="en-US" i="1">
                              <a:latin typeface="Cambria Math" panose="02040503050406030204" pitchFamily="18" charset="0"/>
                            </a:rPr>
                            <m:t>𝜌</m:t>
                          </m:r>
                          <m:r>
                            <a:rPr lang="en-US" i="1">
                              <a:latin typeface="Cambria Math" panose="02040503050406030204" pitchFamily="18" charset="0"/>
                            </a:rPr>
                            <m:t>𝑥</m:t>
                          </m:r>
                        </m:sup>
                      </m:sSup>
                    </m:oMath>
                  </m:oMathPara>
                </a14:m>
                <a:endParaRPr lang="en-GB" dirty="0"/>
              </a:p>
              <a:p>
                <a:r>
                  <a:rPr lang="en-US" dirty="0"/>
                  <a:t>mu is the linear attenuation coefficient (units: distance</a:t>
                </a:r>
                <a:r>
                  <a:rPr lang="en-US" baseline="30000" dirty="0"/>
                  <a:t>-1</a:t>
                </a:r>
                <a:r>
                  <a:rPr lang="en-US" dirty="0"/>
                  <a:t>) (inverse of the mean free path)</a:t>
                </a:r>
                <a:endParaRPr lang="en-GB" dirty="0"/>
              </a:p>
              <a:p>
                <a:r>
                  <a:rPr lang="en-US" dirty="0"/>
                  <a:t>rho is the density of the material</a:t>
                </a:r>
                <a:endParaRPr lang="en-GB" dirty="0"/>
              </a:p>
              <a:p>
                <a:endParaRPr lang="en-GB" dirty="0" smtClean="0"/>
              </a:p>
              <a:p>
                <a:r>
                  <a:rPr lang="en-GB" dirty="0"/>
                  <a:t>In </a:t>
                </a:r>
                <a:r>
                  <a:rPr lang="en-GB" dirty="0">
                    <a:hlinkClick r:id="rId3" tooltip="Physics"/>
                  </a:rPr>
                  <a:t>physics</a:t>
                </a:r>
                <a:r>
                  <a:rPr lang="en-GB" dirty="0"/>
                  <a:t>, the </a:t>
                </a:r>
                <a:r>
                  <a:rPr lang="en-GB" b="1" dirty="0"/>
                  <a:t>mean free path</a:t>
                </a:r>
                <a:r>
                  <a:rPr lang="en-GB" dirty="0"/>
                  <a:t> is the average distance travelled by a moving particle (such as an </a:t>
                </a:r>
                <a:r>
                  <a:rPr lang="en-GB" dirty="0">
                    <a:hlinkClick r:id="rId4" tooltip="Atom"/>
                  </a:rPr>
                  <a:t>atom</a:t>
                </a:r>
                <a:r>
                  <a:rPr lang="en-GB" dirty="0"/>
                  <a:t>, a </a:t>
                </a:r>
                <a:r>
                  <a:rPr lang="en-GB" dirty="0">
                    <a:hlinkClick r:id="rId5" tooltip="Molecule"/>
                  </a:rPr>
                  <a:t>molecule</a:t>
                </a:r>
                <a:r>
                  <a:rPr lang="en-GB" dirty="0"/>
                  <a:t>, a </a:t>
                </a:r>
                <a:r>
                  <a:rPr lang="en-GB" dirty="0">
                    <a:hlinkClick r:id="rId6" tooltip="Photon"/>
                  </a:rPr>
                  <a:t>photon</a:t>
                </a:r>
                <a:r>
                  <a:rPr lang="en-GB" dirty="0"/>
                  <a:t>) between successive impacts (collisions),</a:t>
                </a:r>
                <a:r>
                  <a:rPr lang="en-GB" baseline="30000" dirty="0">
                    <a:hlinkClick r:id="rId7"/>
                  </a:rPr>
                  <a:t>[1]</a:t>
                </a:r>
                <a:r>
                  <a:rPr lang="en-GB" dirty="0"/>
                  <a:t> which modify its direction or energy or other particle properties.</a:t>
                </a:r>
              </a:p>
              <a:p>
                <a:r>
                  <a:rPr lang="en-GB" dirty="0"/>
                  <a:t>In </a:t>
                </a:r>
                <a:r>
                  <a:rPr lang="en-GB" u="sng" dirty="0">
                    <a:hlinkClick r:id="rId8" tooltip="Gamma-ray"/>
                  </a:rPr>
                  <a:t>gamma-ray</a:t>
                </a:r>
                <a:r>
                  <a:rPr lang="en-GB" dirty="0"/>
                  <a:t> </a:t>
                </a:r>
                <a:r>
                  <a:rPr lang="en-GB" u="sng" dirty="0">
                    <a:hlinkClick r:id="rId9" tooltip="Radiography"/>
                  </a:rPr>
                  <a:t>radiography</a:t>
                </a:r>
                <a:r>
                  <a:rPr lang="en-GB" dirty="0"/>
                  <a:t> the </a:t>
                </a:r>
                <a:r>
                  <a:rPr lang="en-GB" i="1" dirty="0"/>
                  <a:t>mean free path</a:t>
                </a:r>
                <a:r>
                  <a:rPr lang="en-GB" dirty="0"/>
                  <a:t> of a </a:t>
                </a:r>
                <a:r>
                  <a:rPr lang="en-GB" u="sng" dirty="0">
                    <a:hlinkClick r:id="rId10" tooltip="Pencil beam"/>
                  </a:rPr>
                  <a:t>pencil beam</a:t>
                </a:r>
                <a:r>
                  <a:rPr lang="en-GB" dirty="0"/>
                  <a:t> of mono-energetic </a:t>
                </a:r>
                <a:r>
                  <a:rPr lang="en-GB" u="sng" dirty="0">
                    <a:hlinkClick r:id="rId6" tooltip="Photon"/>
                  </a:rPr>
                  <a:t>photons</a:t>
                </a:r>
                <a:r>
                  <a:rPr lang="en-GB" dirty="0"/>
                  <a:t> is the average distance a photon travels between collisions with atoms of the target material. It depends on the material and the energy of the photons:</a:t>
                </a:r>
              </a:p>
              <a:p>
                <a:r>
                  <a:rPr lang="en-GB" dirty="0"/>
                  <a:t>l=1/m</a:t>
                </a:r>
              </a:p>
              <a:p>
                <a:r>
                  <a:rPr lang="en-GB" dirty="0"/>
                  <a:t>where </a:t>
                </a:r>
                <a:r>
                  <a:rPr lang="en-GB" i="1" dirty="0"/>
                  <a:t>μ</a:t>
                </a:r>
                <a:r>
                  <a:rPr lang="en-GB" dirty="0"/>
                  <a:t> is the </a:t>
                </a:r>
                <a:r>
                  <a:rPr lang="en-GB" u="sng" dirty="0">
                    <a:hlinkClick r:id="rId11" tooltip="Linear attenuation coefficient"/>
                  </a:rPr>
                  <a:t>linear attenuation coefficient</a:t>
                </a:r>
                <a:r>
                  <a:rPr lang="en-GB" dirty="0"/>
                  <a:t>, </a:t>
                </a:r>
                <a:r>
                  <a:rPr lang="en-GB" i="1" dirty="0"/>
                  <a:t>μ/ρ</a:t>
                </a:r>
                <a:r>
                  <a:rPr lang="en-GB" dirty="0"/>
                  <a:t> is the </a:t>
                </a:r>
                <a:r>
                  <a:rPr lang="en-GB" u="sng" dirty="0">
                    <a:hlinkClick r:id="rId12" tooltip="Mass attenuation coefficient"/>
                  </a:rPr>
                  <a:t>mass attenuation coefficient</a:t>
                </a:r>
                <a:r>
                  <a:rPr lang="en-GB" dirty="0"/>
                  <a:t> and </a:t>
                </a:r>
                <a:r>
                  <a:rPr lang="en-GB" i="1" dirty="0"/>
                  <a:t>ρ</a:t>
                </a:r>
                <a:r>
                  <a:rPr lang="en-GB" dirty="0"/>
                  <a:t> is the </a:t>
                </a:r>
                <a:r>
                  <a:rPr lang="en-GB" u="sng" dirty="0">
                    <a:hlinkClick r:id="rId13" tooltip="Density"/>
                  </a:rPr>
                  <a:t>density</a:t>
                </a:r>
                <a:r>
                  <a:rPr lang="en-GB" dirty="0"/>
                  <a:t> of the material. The </a:t>
                </a:r>
                <a:r>
                  <a:rPr lang="en-GB" u="sng" dirty="0">
                    <a:hlinkClick r:id="rId12" tooltip="Mass attenuation coefficient"/>
                  </a:rPr>
                  <a:t>mass attenuation coefficient</a:t>
                </a:r>
                <a:r>
                  <a:rPr lang="en-GB" dirty="0"/>
                  <a:t> can be looked up or calculated for any material and energy combination using the </a:t>
                </a:r>
                <a:r>
                  <a:rPr lang="en-GB" u="sng" dirty="0">
                    <a:hlinkClick r:id="rId14" tooltip="National Institute of Standards and Technology"/>
                  </a:rPr>
                  <a:t>National Institute of Standards and Technology</a:t>
                </a:r>
                <a:r>
                  <a:rPr lang="en-GB" dirty="0"/>
                  <a:t> (NIST) databases</a:t>
                </a:r>
                <a:r>
                  <a:rPr lang="en-GB" u="sng" baseline="30000" dirty="0">
                    <a:hlinkClick r:id="rId15"/>
                  </a:rPr>
                  <a:t>[4]</a:t>
                </a:r>
                <a:r>
                  <a:rPr lang="en-GB" u="sng" baseline="30000" dirty="0">
                    <a:hlinkClick r:id="rId16"/>
                  </a:rPr>
                  <a:t>[5]</a:t>
                </a:r>
                <a:endParaRPr lang="en-GB" dirty="0"/>
              </a:p>
              <a:p>
                <a:r>
                  <a:rPr lang="en-GB" dirty="0"/>
                  <a:t>Sometimes one measures the thickness of a material in the </a:t>
                </a:r>
                <a:r>
                  <a:rPr lang="en-GB" i="1" dirty="0"/>
                  <a:t>number of mean free paths</a:t>
                </a:r>
                <a:r>
                  <a:rPr lang="en-GB" dirty="0"/>
                  <a:t>. Material with the thickness of one </a:t>
                </a:r>
                <a:r>
                  <a:rPr lang="en-GB" i="1" dirty="0"/>
                  <a:t>mean free path</a:t>
                </a:r>
                <a:r>
                  <a:rPr lang="en-GB" dirty="0"/>
                  <a:t> will attenuate 37% (1/</a:t>
                </a:r>
                <a:r>
                  <a:rPr lang="en-GB" i="1" dirty="0">
                    <a:hlinkClick r:id="rId17" tooltip="E (mathematical constant)"/>
                  </a:rPr>
                  <a:t>e</a:t>
                </a:r>
                <a:r>
                  <a:rPr lang="en-GB" dirty="0"/>
                  <a:t>) of photons.</a:t>
                </a:r>
              </a:p>
              <a:p>
                <a:endParaRPr lang="en-GB" dirty="0"/>
              </a:p>
            </p:txBody>
          </p:sp>
        </mc:Choice>
        <mc:Fallback xmlns="">
          <p:sp>
            <p:nvSpPr>
              <p:cNvPr id="3" name="Notes Placeholder 2"/>
              <p:cNvSpPr>
                <a:spLocks noGrp="1"/>
              </p:cNvSpPr>
              <p:nvPr>
                <p:ph type="body" idx="1"/>
              </p:nvPr>
            </p:nvSpPr>
            <p:spPr/>
            <p:txBody>
              <a:bodyPr/>
              <a:lstStyle/>
              <a:p>
                <a:r>
                  <a:rPr lang="en-GB" dirty="0" err="1" smtClean="0"/>
                  <a:t>Matlab</a:t>
                </a:r>
                <a:r>
                  <a:rPr lang="en-GB" dirty="0" smtClean="0"/>
                  <a:t> routine to generate plot:</a:t>
                </a:r>
              </a:p>
              <a:p>
                <a:r>
                  <a:rPr lang="en-GB" dirty="0" smtClean="0"/>
                  <a:t>F:\CERNBOX\WORK\Measurements\180109_MaterialAttenuation</a:t>
                </a:r>
              </a:p>
              <a:p>
                <a:r>
                  <a:rPr lang="en-US" sz="1200" kern="1200" dirty="0" err="1" smtClean="0">
                    <a:solidFill>
                      <a:schemeClr val="tx1"/>
                    </a:solidFill>
                    <a:effectLst/>
                    <a:latin typeface="+mn-lt"/>
                    <a:ea typeface="+mn-ea"/>
                    <a:cs typeface="+mn-cs"/>
                  </a:rPr>
                  <a:t>Matlab</a:t>
                </a:r>
                <a:r>
                  <a:rPr lang="en-US" sz="1200" kern="1200" dirty="0" smtClean="0">
                    <a:solidFill>
                      <a:schemeClr val="tx1"/>
                    </a:solidFill>
                    <a:effectLst/>
                    <a:latin typeface="+mn-lt"/>
                    <a:ea typeface="+mn-ea"/>
                    <a:cs typeface="+mn-cs"/>
                  </a:rPr>
                  <a:t> function (</a:t>
                </a:r>
                <a:r>
                  <a:rPr lang="en-US" sz="1200" kern="1200" dirty="0" err="1" smtClean="0">
                    <a:solidFill>
                      <a:schemeClr val="tx1"/>
                    </a:solidFill>
                    <a:effectLst/>
                    <a:latin typeface="+mn-lt"/>
                    <a:ea typeface="+mn-ea"/>
                    <a:cs typeface="+mn-cs"/>
                  </a:rPr>
                  <a:t>MaterialAttenuation</a:t>
                </a:r>
                <a:r>
                  <a:rPr lang="en-US" sz="1200" kern="1200" dirty="0" smtClean="0">
                    <a:solidFill>
                      <a:schemeClr val="tx1"/>
                    </a:solidFill>
                    <a:effectLst/>
                    <a:latin typeface="+mn-lt"/>
                    <a:ea typeface="+mn-ea"/>
                    <a:cs typeface="+mn-cs"/>
                  </a:rPr>
                  <a:t>\analysis)</a:t>
                </a:r>
                <a:endParaRPr lang="en-GB"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A narrow beam of </a:t>
                </a:r>
                <a:r>
                  <a:rPr lang="en-US" sz="1200" kern="1200" dirty="0" err="1">
                    <a:solidFill>
                      <a:schemeClr val="tx1"/>
                    </a:solidFill>
                    <a:effectLst/>
                    <a:latin typeface="+mn-lt"/>
                    <a:ea typeface="+mn-ea"/>
                    <a:cs typeface="+mn-cs"/>
                  </a:rPr>
                  <a:t>monoenergetic</a:t>
                </a:r>
                <a:r>
                  <a:rPr lang="en-US" sz="1200" kern="1200" dirty="0">
                    <a:solidFill>
                      <a:schemeClr val="tx1"/>
                    </a:solidFill>
                    <a:effectLst/>
                    <a:latin typeface="+mn-lt"/>
                    <a:ea typeface="+mn-ea"/>
                    <a:cs typeface="+mn-cs"/>
                  </a:rPr>
                  <a:t> photons with an incident intensity </a:t>
                </a:r>
                <a:r>
                  <a:rPr lang="en-US" sz="1200" i="1" kern="1200" dirty="0">
                    <a:solidFill>
                      <a:schemeClr val="tx1"/>
                    </a:solidFill>
                    <a:effectLst/>
                    <a:latin typeface="+mn-lt"/>
                    <a:ea typeface="+mn-ea"/>
                    <a:cs typeface="+mn-cs"/>
                  </a:rPr>
                  <a:t>I</a:t>
                </a:r>
                <a:r>
                  <a:rPr lang="en-US" sz="1200" i="1" kern="1200" baseline="-25000" dirty="0">
                    <a:solidFill>
                      <a:schemeClr val="tx1"/>
                    </a:solidFill>
                    <a:effectLst/>
                    <a:latin typeface="+mn-lt"/>
                    <a:ea typeface="+mn-ea"/>
                    <a:cs typeface="+mn-cs"/>
                  </a:rPr>
                  <a:t>0</a:t>
                </a:r>
                <a:r>
                  <a:rPr lang="en-US" sz="1200" kern="1200" dirty="0">
                    <a:solidFill>
                      <a:schemeClr val="tx1"/>
                    </a:solidFill>
                    <a:effectLst/>
                    <a:latin typeface="+mn-lt"/>
                    <a:ea typeface="+mn-ea"/>
                    <a:cs typeface="+mn-cs"/>
                  </a:rPr>
                  <a:t>, penetrating a layer of material with thickness </a:t>
                </a:r>
                <a:r>
                  <a:rPr lang="en-US" sz="1200" i="1" kern="1200" dirty="0">
                    <a:solidFill>
                      <a:schemeClr val="tx1"/>
                    </a:solidFill>
                    <a:effectLst/>
                    <a:latin typeface="+mn-lt"/>
                    <a:ea typeface="+mn-ea"/>
                    <a:cs typeface="+mn-cs"/>
                  </a:rPr>
                  <a:t>x</a:t>
                </a:r>
                <a:r>
                  <a:rPr lang="en-US" sz="1200" kern="1200" dirty="0">
                    <a:solidFill>
                      <a:schemeClr val="tx1"/>
                    </a:solidFill>
                    <a:effectLst/>
                    <a:latin typeface="+mn-lt"/>
                    <a:ea typeface="+mn-ea"/>
                    <a:cs typeface="+mn-cs"/>
                  </a:rPr>
                  <a:t> and density </a:t>
                </a:r>
                <a:r>
                  <a:rPr lang="en-US" sz="1200" i="1" kern="1200" dirty="0">
                    <a:solidFill>
                      <a:schemeClr val="tx1"/>
                    </a:solidFill>
                    <a:effectLst/>
                    <a:latin typeface="+mn-lt"/>
                    <a:ea typeface="+mn-ea"/>
                    <a:cs typeface="+mn-cs"/>
                  </a:rPr>
                  <a:t>ρ</a:t>
                </a:r>
                <a:r>
                  <a:rPr lang="en-US" sz="1200" kern="1200" dirty="0">
                    <a:solidFill>
                      <a:schemeClr val="tx1"/>
                    </a:solidFill>
                    <a:effectLst/>
                    <a:latin typeface="+mn-lt"/>
                    <a:ea typeface="+mn-ea"/>
                    <a:cs typeface="+mn-cs"/>
                  </a:rPr>
                  <a:t>, emerges with intensity </a:t>
                </a:r>
                <a:r>
                  <a:rPr lang="en-US" sz="1200" i="1" kern="1200" dirty="0">
                    <a:solidFill>
                      <a:schemeClr val="tx1"/>
                    </a:solidFill>
                    <a:effectLst/>
                    <a:latin typeface="+mn-lt"/>
                    <a:ea typeface="+mn-ea"/>
                    <a:cs typeface="+mn-cs"/>
                  </a:rPr>
                  <a:t>I</a:t>
                </a:r>
                <a:r>
                  <a:rPr lang="en-US" sz="1200" kern="1200" dirty="0">
                    <a:solidFill>
                      <a:schemeClr val="tx1"/>
                    </a:solidFill>
                    <a:effectLst/>
                    <a:latin typeface="+mn-lt"/>
                    <a:ea typeface="+mn-ea"/>
                    <a:cs typeface="+mn-cs"/>
                  </a:rPr>
                  <a:t> given by the exponential attenuation law</a:t>
                </a:r>
                <a:endParaRPr lang="en-GB" sz="1200" kern="1200" dirty="0">
                  <a:solidFill>
                    <a:schemeClr val="tx1"/>
                  </a:solidFill>
                  <a:effectLst/>
                  <a:latin typeface="+mn-lt"/>
                  <a:ea typeface="+mn-ea"/>
                  <a:cs typeface="+mn-cs"/>
                </a:endParaRPr>
              </a:p>
              <a:p>
                <a:r>
                  <a:rPr lang="en-US" sz="1200" i="0" kern="1200">
                    <a:solidFill>
                      <a:schemeClr val="tx1"/>
                    </a:solidFill>
                    <a:effectLst/>
                    <a:latin typeface="+mn-lt"/>
                    <a:ea typeface="+mn-ea"/>
                    <a:cs typeface="+mn-cs"/>
                  </a:rPr>
                  <a:t>𝐼</a:t>
                </a:r>
                <a:r>
                  <a:rPr lang="en-GB" sz="1200" i="0" kern="1200">
                    <a:solidFill>
                      <a:schemeClr val="tx1"/>
                    </a:solidFill>
                    <a:effectLst/>
                    <a:latin typeface="+mn-lt"/>
                    <a:ea typeface="+mn-ea"/>
                    <a:cs typeface="+mn-cs"/>
                  </a:rPr>
                  <a:t>/</a:t>
                </a:r>
                <a:r>
                  <a:rPr lang="en-US" sz="1200" i="0" kern="1200">
                    <a:solidFill>
                      <a:schemeClr val="tx1"/>
                    </a:solidFill>
                    <a:effectLst/>
                    <a:latin typeface="+mn-lt"/>
                    <a:ea typeface="+mn-ea"/>
                    <a:cs typeface="+mn-cs"/>
                  </a:rPr>
                  <a:t>𝐼</a:t>
                </a:r>
                <a:r>
                  <a:rPr lang="en-GB" sz="1200" i="0" kern="1200">
                    <a:solidFill>
                      <a:schemeClr val="tx1"/>
                    </a:solidFill>
                    <a:effectLst/>
                    <a:latin typeface="+mn-lt"/>
                    <a:ea typeface="+mn-ea"/>
                    <a:cs typeface="+mn-cs"/>
                  </a:rPr>
                  <a:t>_</a:t>
                </a:r>
                <a:r>
                  <a:rPr lang="en-US" sz="1200" i="0" kern="1200">
                    <a:solidFill>
                      <a:schemeClr val="tx1"/>
                    </a:solidFill>
                    <a:effectLst/>
                    <a:latin typeface="+mn-lt"/>
                    <a:ea typeface="+mn-ea"/>
                    <a:cs typeface="+mn-cs"/>
                  </a:rPr>
                  <a:t>0 =</a:t>
                </a:r>
                <a:r>
                  <a:rPr lang="en-GB" sz="1200" i="0" kern="1200">
                    <a:solidFill>
                      <a:schemeClr val="tx1"/>
                    </a:solidFill>
                    <a:effectLst/>
                    <a:latin typeface="+mn-lt"/>
                    <a:ea typeface="+mn-ea"/>
                    <a:cs typeface="+mn-cs"/>
                  </a:rPr>
                  <a:t>〖</a:t>
                </a:r>
                <a:r>
                  <a:rPr lang="en-US" sz="1200" i="0" kern="1200">
                    <a:solidFill>
                      <a:schemeClr val="tx1"/>
                    </a:solidFill>
                    <a:effectLst/>
                    <a:latin typeface="+mn-lt"/>
                    <a:ea typeface="+mn-ea"/>
                    <a:cs typeface="+mn-cs"/>
                  </a:rPr>
                  <a:t> 𝑒</a:t>
                </a:r>
                <a:r>
                  <a:rPr lang="en-GB" sz="1200" i="0" kern="1200">
                    <a:solidFill>
                      <a:schemeClr val="tx1"/>
                    </a:solidFill>
                    <a:effectLst/>
                    <a:latin typeface="+mn-lt"/>
                    <a:ea typeface="+mn-ea"/>
                    <a:cs typeface="+mn-cs"/>
                  </a:rPr>
                  <a:t>〗^(</a:t>
                </a:r>
                <a:r>
                  <a:rPr lang="en-US" sz="1200" i="0" kern="1200">
                    <a:solidFill>
                      <a:schemeClr val="tx1"/>
                    </a:solidFill>
                    <a:effectLst/>
                    <a:latin typeface="+mn-lt"/>
                    <a:ea typeface="+mn-ea"/>
                    <a:cs typeface="+mn-cs"/>
                  </a:rPr>
                  <a:t>−</a:t>
                </a:r>
                <a:r>
                  <a:rPr lang="en-GB" sz="1200" i="0" kern="1200">
                    <a:solidFill>
                      <a:schemeClr val="tx1"/>
                    </a:solidFill>
                    <a:effectLst/>
                    <a:latin typeface="+mn-lt"/>
                    <a:ea typeface="+mn-ea"/>
                    <a:cs typeface="+mn-cs"/>
                  </a:rPr>
                  <a:t>(</a:t>
                </a:r>
                <a:r>
                  <a:rPr lang="en-US" sz="1200" i="0" kern="1200">
                    <a:solidFill>
                      <a:schemeClr val="tx1"/>
                    </a:solidFill>
                    <a:effectLst/>
                    <a:latin typeface="+mn-lt"/>
                    <a:ea typeface="+mn-ea"/>
                    <a:cs typeface="+mn-cs"/>
                  </a:rPr>
                  <a:t>𝜇</a:t>
                </a:r>
                <a:r>
                  <a:rPr lang="en-GB" sz="1200" i="0" kern="1200">
                    <a:solidFill>
                      <a:schemeClr val="tx1"/>
                    </a:solidFill>
                    <a:effectLst/>
                    <a:latin typeface="+mn-lt"/>
                    <a:ea typeface="+mn-ea"/>
                    <a:cs typeface="+mn-cs"/>
                  </a:rPr>
                  <a:t>∕</a:t>
                </a:r>
                <a:r>
                  <a:rPr lang="en-US" sz="1200" i="0" kern="1200">
                    <a:solidFill>
                      <a:schemeClr val="tx1"/>
                    </a:solidFill>
                    <a:effectLst/>
                    <a:latin typeface="+mn-lt"/>
                    <a:ea typeface="+mn-ea"/>
                    <a:cs typeface="+mn-cs"/>
                  </a:rPr>
                  <a:t>𝜌)𝜌𝑥</a:t>
                </a:r>
                <a:r>
                  <a:rPr lang="en-GB" sz="1200" i="0" kern="1200">
                    <a:solidFill>
                      <a:schemeClr val="tx1"/>
                    </a:solidFill>
                    <a:effectLst/>
                    <a:latin typeface="+mn-lt"/>
                    <a:ea typeface="+mn-ea"/>
                    <a:cs typeface="+mn-cs"/>
                  </a:rPr>
                  <a:t>)</a:t>
                </a:r>
                <a:endParaRPr lang="en-GB" sz="1200" kern="1200" dirty="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mu </a:t>
                </a:r>
                <a:r>
                  <a:rPr lang="en-US" sz="1200" kern="1200" dirty="0">
                    <a:solidFill>
                      <a:schemeClr val="tx1"/>
                    </a:solidFill>
                    <a:effectLst/>
                    <a:latin typeface="+mn-lt"/>
                    <a:ea typeface="+mn-ea"/>
                    <a:cs typeface="+mn-cs"/>
                  </a:rPr>
                  <a:t>is the linear attenuation coefficient (units: distance</a:t>
                </a:r>
                <a:r>
                  <a:rPr lang="en-US" sz="1200" kern="1200" baseline="30000" dirty="0">
                    <a:solidFill>
                      <a:schemeClr val="tx1"/>
                    </a:solidFill>
                    <a:effectLst/>
                    <a:latin typeface="+mn-lt"/>
                    <a:ea typeface="+mn-ea"/>
                    <a:cs typeface="+mn-cs"/>
                  </a:rPr>
                  <a:t>-1</a:t>
                </a:r>
                <a:r>
                  <a:rPr lang="en-US" sz="1200" kern="1200" dirty="0">
                    <a:solidFill>
                      <a:schemeClr val="tx1"/>
                    </a:solidFill>
                    <a:effectLst/>
                    <a:latin typeface="+mn-lt"/>
                    <a:ea typeface="+mn-ea"/>
                    <a:cs typeface="+mn-cs"/>
                  </a:rPr>
                  <a:t>) (inverse of the mean free path)</a:t>
                </a:r>
                <a:endParaRPr lang="en-GB" sz="1200" kern="1200" dirty="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rho </a:t>
                </a:r>
                <a:r>
                  <a:rPr lang="en-US" sz="1200" kern="1200" dirty="0">
                    <a:solidFill>
                      <a:schemeClr val="tx1"/>
                    </a:solidFill>
                    <a:effectLst/>
                    <a:latin typeface="+mn-lt"/>
                    <a:ea typeface="+mn-ea"/>
                    <a:cs typeface="+mn-cs"/>
                  </a:rPr>
                  <a:t>is the density of the material</a:t>
                </a:r>
                <a:endParaRPr lang="en-GB" sz="1200" kern="1200" dirty="0">
                  <a:solidFill>
                    <a:schemeClr val="tx1"/>
                  </a:solidFill>
                  <a:effectLst/>
                  <a:latin typeface="+mn-lt"/>
                  <a:ea typeface="+mn-ea"/>
                  <a:cs typeface="+mn-cs"/>
                </a:endParaRPr>
              </a:p>
              <a:p>
                <a:endParaRPr lang="en-GB" dirty="0"/>
              </a:p>
            </p:txBody>
          </p:sp>
        </mc:Fallback>
      </mc:AlternateContent>
      <p:sp>
        <p:nvSpPr>
          <p:cNvPr id="4" name="Slide Number Placeholder 3"/>
          <p:cNvSpPr>
            <a:spLocks noGrp="1"/>
          </p:cNvSpPr>
          <p:nvPr>
            <p:ph type="sldNum" sz="quarter" idx="10"/>
          </p:nvPr>
        </p:nvSpPr>
        <p:spPr/>
        <p:txBody>
          <a:bodyPr/>
          <a:lstStyle/>
          <a:p>
            <a:fld id="{2119D60F-B276-4077-96EB-722715557476}" type="slidenum">
              <a:rPr lang="en-GB" smtClean="0"/>
              <a:t>43</a:t>
            </a:fld>
            <a:endParaRPr lang="en-GB"/>
          </a:p>
        </p:txBody>
      </p:sp>
    </p:spTree>
    <p:extLst>
      <p:ext uri="{BB962C8B-B14F-4D97-AF65-F5344CB8AC3E}">
        <p14:creationId xmlns:p14="http://schemas.microsoft.com/office/powerpoint/2010/main" val="2890074278"/>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D68FBF5B-CBB2-4A6F-ACBE-1907AF8BEE58}" type="slidenum">
              <a:rPr lang="en-GB" smtClean="0"/>
              <a:t>44</a:t>
            </a:fld>
            <a:endParaRPr lang="en-GB"/>
          </a:p>
        </p:txBody>
      </p:sp>
    </p:spTree>
    <p:extLst>
      <p:ext uri="{BB962C8B-B14F-4D97-AF65-F5344CB8AC3E}">
        <p14:creationId xmlns:p14="http://schemas.microsoft.com/office/powerpoint/2010/main" val="1734694542"/>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We</a:t>
            </a:r>
            <a:r>
              <a:rPr lang="en-GB" baseline="0" dirty="0" smtClean="0"/>
              <a:t> can use this in order to identify materials using a polychromatic beam of X-rays. (and identify them with colours)</a:t>
            </a:r>
            <a:endParaRPr lang="en-GB" dirty="0"/>
          </a:p>
        </p:txBody>
      </p:sp>
      <p:sp>
        <p:nvSpPr>
          <p:cNvPr id="4" name="Slide Number Placeholder 3"/>
          <p:cNvSpPr>
            <a:spLocks noGrp="1"/>
          </p:cNvSpPr>
          <p:nvPr>
            <p:ph type="sldNum" sz="quarter" idx="10"/>
          </p:nvPr>
        </p:nvSpPr>
        <p:spPr/>
        <p:txBody>
          <a:bodyPr/>
          <a:lstStyle/>
          <a:p>
            <a:fld id="{2119D60F-B276-4077-96EB-722715557476}" type="slidenum">
              <a:rPr lang="en-GB" smtClean="0"/>
              <a:t>45</a:t>
            </a:fld>
            <a:endParaRPr lang="en-GB"/>
          </a:p>
        </p:txBody>
      </p:sp>
    </p:spTree>
    <p:extLst>
      <p:ext uri="{BB962C8B-B14F-4D97-AF65-F5344CB8AC3E}">
        <p14:creationId xmlns:p14="http://schemas.microsoft.com/office/powerpoint/2010/main" val="2202996107"/>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ca-ES" dirty="0" smtClean="0"/>
              <a:t>Quadre</a:t>
            </a:r>
            <a:r>
              <a:rPr lang="ca-ES" baseline="0" dirty="0" smtClean="0"/>
              <a:t> que el propietari va comprar en una subasta com un Van Gogh (mai s’havia fet cap analisis d’autenticitat del quadre i no hi havia historia documentada sobre el mateix)</a:t>
            </a:r>
          </a:p>
          <a:p>
            <a:r>
              <a:rPr lang="ca-ES" baseline="0" dirty="0" smtClean="0"/>
              <a:t>2015-2018 analisi del quadre</a:t>
            </a:r>
          </a:p>
          <a:p>
            <a:endParaRPr lang="ca-ES" baseline="0" dirty="0" smtClean="0"/>
          </a:p>
          <a:p>
            <a:pPr defTabSz="950976">
              <a:defRPr/>
            </a:pPr>
            <a:r>
              <a:rPr lang="en-GB" dirty="0">
                <a:latin typeface="Arial" charset="0"/>
              </a:rPr>
              <a:t>La </a:t>
            </a:r>
            <a:r>
              <a:rPr lang="en-GB" dirty="0" err="1">
                <a:latin typeface="Arial" charset="0"/>
              </a:rPr>
              <a:t>clau</a:t>
            </a:r>
            <a:r>
              <a:rPr lang="en-GB" dirty="0">
                <a:latin typeface="Arial" charset="0"/>
              </a:rPr>
              <a:t>: The material-sensitive X-ray images show the exact distribution of individual pigments across the image area, as well as the way they are applied in individual parts of the work. Using the separation of individual energy channels, we can get an accurate survey of the author’s work with individual layers and materials (Fig. 12 and Fig. 13). In the subsequent post-production process, it is also possible to show materials that are only related to the layer of paint that we want to visualize (Fig. 14).</a:t>
            </a:r>
          </a:p>
          <a:p>
            <a:endParaRPr lang="ca-ES" dirty="0" smtClean="0"/>
          </a:p>
          <a:p>
            <a:r>
              <a:rPr lang="ca-ES" dirty="0" smtClean="0"/>
              <a:t>El </a:t>
            </a:r>
            <a:r>
              <a:rPr lang="ca-ES" b="1" dirty="0" smtClean="0"/>
              <a:t>llenç</a:t>
            </a:r>
            <a:r>
              <a:rPr lang="ca-ES" dirty="0" smtClean="0"/>
              <a:t> o </a:t>
            </a:r>
            <a:r>
              <a:rPr lang="ca-ES" b="1" dirty="0" smtClean="0"/>
              <a:t>tela</a:t>
            </a:r>
            <a:r>
              <a:rPr lang="ca-ES" dirty="0" smtClean="0"/>
              <a:t> és un suport fet de </a:t>
            </a:r>
            <a:r>
              <a:rPr lang="ca-ES" dirty="0" smtClean="0">
                <a:hlinkClick r:id="rId3" tooltip="Tèxtil"/>
              </a:rPr>
              <a:t>teixit</a:t>
            </a:r>
            <a:r>
              <a:rPr lang="ca-ES" dirty="0" smtClean="0"/>
              <a:t> que normalment porta un </a:t>
            </a:r>
            <a:r>
              <a:rPr lang="ca-ES" dirty="0" smtClean="0">
                <a:hlinkClick r:id="rId4" tooltip="Bastidor"/>
              </a:rPr>
              <a:t>bastidor</a:t>
            </a:r>
            <a:r>
              <a:rPr lang="ca-ES" dirty="0" smtClean="0"/>
              <a:t> per a poder tensar-lo i es fa servir per pintar-hi a sobre. Acostumen a ser de </a:t>
            </a:r>
            <a:r>
              <a:rPr lang="ca-ES" dirty="0" smtClean="0">
                <a:hlinkClick r:id="rId5" tooltip="Cotó"/>
              </a:rPr>
              <a:t>cotó</a:t>
            </a:r>
            <a:r>
              <a:rPr lang="ca-ES" dirty="0" smtClean="0"/>
              <a:t> o de </a:t>
            </a:r>
            <a:r>
              <a:rPr lang="ca-ES" dirty="0" smtClean="0">
                <a:hlinkClick r:id="rId6" tooltip="Lli"/>
              </a:rPr>
              <a:t>lli</a:t>
            </a:r>
            <a:r>
              <a:rPr lang="ca-ES" dirty="0" smtClean="0"/>
              <a:t>: el cotó té un color més clar, una trama menys compacta i és més econòmic; el de lli és més rígid, de color gris ocre una mica fosc i es considera la millor tela per a pintar a l'oli. També es pot dir tela al </a:t>
            </a:r>
            <a:r>
              <a:rPr lang="ca-ES" dirty="0" smtClean="0">
                <a:hlinkClick r:id="rId7" tooltip="Pintura"/>
              </a:rPr>
              <a:t>quadre</a:t>
            </a:r>
            <a:r>
              <a:rPr lang="ca-ES" dirty="0" smtClean="0"/>
              <a:t> sobre tela ja pintat.</a:t>
            </a:r>
          </a:p>
          <a:p>
            <a:endParaRPr lang="ca-ES" dirty="0" smtClean="0"/>
          </a:p>
          <a:p>
            <a:r>
              <a:rPr lang="ca-ES" dirty="0" smtClean="0"/>
              <a:t>Transmission radiography: changes in the beam intensity</a:t>
            </a:r>
            <a:r>
              <a:rPr lang="ca-ES" baseline="0" dirty="0" smtClean="0"/>
              <a:t> caused by specific attenuation of different components in the sample.</a:t>
            </a:r>
          </a:p>
          <a:p>
            <a:r>
              <a:rPr lang="ca-ES" baseline="0" dirty="0" smtClean="0"/>
              <a:t>The changes in the intensity of the beam transmitted by the sample are caused by differences in the inner composition of the object.</a:t>
            </a:r>
          </a:p>
          <a:p>
            <a:endParaRPr lang="ca-ES" baseline="0" dirty="0" smtClean="0"/>
          </a:p>
          <a:p>
            <a:r>
              <a:rPr lang="ca-ES" baseline="0" dirty="0" smtClean="0"/>
              <a:t>XRF (X-ray Fluorescence)  based on the detection of radiation induced by the X-ray photons. (surface technique).</a:t>
            </a:r>
          </a:p>
          <a:p>
            <a:endParaRPr lang="ca-ES" baseline="0" dirty="0" smtClean="0"/>
          </a:p>
          <a:p>
            <a:r>
              <a:rPr lang="ca-ES" baseline="0" dirty="0" smtClean="0"/>
              <a:t>The knowledge of the painting and composition of the pigments helps dating te work and even trace back the author. (One can study the under painting, brush strokes and canvas fabric from the X-ray radiogram).</a:t>
            </a:r>
          </a:p>
          <a:p>
            <a:endParaRPr lang="ca-ES" baseline="0" dirty="0" smtClean="0"/>
          </a:p>
          <a:p>
            <a:r>
              <a:rPr lang="ca-ES" baseline="0" dirty="0" smtClean="0"/>
              <a:t>The sensor noise is suppressed by the ability to set the individual threshold for each pixel. These features lead to practically unlimited contrast in the resulting transmission images and spatial resolution of hundreds of nanometers (after magnification with microfocus beam).</a:t>
            </a:r>
          </a:p>
          <a:p>
            <a:endParaRPr lang="ca-ES" baseline="0" dirty="0" smtClean="0"/>
          </a:p>
          <a:p>
            <a:r>
              <a:rPr lang="ca-ES" baseline="0" dirty="0" smtClean="0"/>
              <a:t>XRF can give quantitative information of concentrations of materials (e.g. Concentrations of Cadmium red mixed in Titanium white). i.e. Pigment composition and identification is possible using energy based methods.</a:t>
            </a:r>
          </a:p>
          <a:p>
            <a:endParaRPr lang="ca-ES" baseline="0" dirty="0" smtClean="0"/>
          </a:p>
          <a:p>
            <a:endParaRPr lang="ca-ES" baseline="0" dirty="0" smtClean="0"/>
          </a:p>
          <a:p>
            <a:r>
              <a:rPr lang="ca-ES" baseline="0" dirty="0" smtClean="0"/>
              <a:t>https://insightart.eu/2018/07/11/new-possibilities-of-exploring-artworks-with-x-ray-transmission-radiography-using-the-latest-generation-of-pixel-detectors/</a:t>
            </a:r>
          </a:p>
          <a:p>
            <a:endParaRPr lang="ca-ES" baseline="0" dirty="0" smtClean="0"/>
          </a:p>
          <a:p>
            <a:r>
              <a:rPr lang="en-GB" dirty="0">
                <a:latin typeface="Arial" charset="0"/>
              </a:rPr>
              <a:t>La </a:t>
            </a:r>
            <a:r>
              <a:rPr lang="en-GB" dirty="0" err="1">
                <a:latin typeface="Arial" charset="0"/>
              </a:rPr>
              <a:t>Crau</a:t>
            </a:r>
            <a:r>
              <a:rPr lang="en-GB" dirty="0">
                <a:latin typeface="Arial" charset="0"/>
              </a:rPr>
              <a:t> with a View of </a:t>
            </a:r>
            <a:r>
              <a:rPr lang="en-GB" dirty="0" err="1">
                <a:latin typeface="Arial" charset="0"/>
              </a:rPr>
              <a:t>Montmajour</a:t>
            </a:r>
            <a:endParaRPr lang="en-GB" dirty="0">
              <a:latin typeface="Arial" charset="0"/>
            </a:endParaRPr>
          </a:p>
          <a:p>
            <a:r>
              <a:rPr lang="en-GB" dirty="0">
                <a:latin typeface="Arial" charset="0"/>
              </a:rPr>
              <a:t>The painting of </a:t>
            </a:r>
            <a:r>
              <a:rPr lang="en-GB" i="1" dirty="0">
                <a:latin typeface="Arial" charset="0"/>
              </a:rPr>
              <a:t>La </a:t>
            </a:r>
            <a:r>
              <a:rPr lang="en-GB" i="1" dirty="0" err="1">
                <a:latin typeface="Arial" charset="0"/>
              </a:rPr>
              <a:t>Crau</a:t>
            </a:r>
            <a:r>
              <a:rPr lang="en-GB" i="1" dirty="0">
                <a:latin typeface="Arial" charset="0"/>
              </a:rPr>
              <a:t> with a View of </a:t>
            </a:r>
            <a:r>
              <a:rPr lang="en-GB" i="1" dirty="0" err="1">
                <a:latin typeface="Arial" charset="0"/>
              </a:rPr>
              <a:t>Montmajour</a:t>
            </a:r>
            <a:r>
              <a:rPr lang="en-GB" dirty="0">
                <a:latin typeface="Arial" charset="0"/>
              </a:rPr>
              <a:t> (Fig. 9) is a unique example of the use of material-sensitive X-ray radiography using </a:t>
            </a:r>
            <a:r>
              <a:rPr lang="en-GB" dirty="0" err="1">
                <a:latin typeface="Arial" charset="0"/>
              </a:rPr>
              <a:t>RToo</a:t>
            </a:r>
            <a:r>
              <a:rPr lang="en-GB" dirty="0">
                <a:latin typeface="Arial" charset="0"/>
              </a:rPr>
              <a:t> imaging equipment with </a:t>
            </a:r>
            <a:r>
              <a:rPr lang="en-GB" dirty="0" err="1">
                <a:latin typeface="Arial" charset="0"/>
              </a:rPr>
              <a:t>Widepix</a:t>
            </a:r>
            <a:r>
              <a:rPr lang="en-GB" dirty="0">
                <a:latin typeface="Arial" charset="0"/>
              </a:rPr>
              <a:t> detector. It is an oil painting on canvas, showing a view of the landscape near the French Arles with the ruins of </a:t>
            </a:r>
            <a:r>
              <a:rPr lang="en-GB" dirty="0" err="1">
                <a:latin typeface="Arial" charset="0"/>
              </a:rPr>
              <a:t>Montmajour</a:t>
            </a:r>
            <a:r>
              <a:rPr lang="en-GB" dirty="0">
                <a:latin typeface="Arial" charset="0"/>
              </a:rPr>
              <a:t> Abbey in the background. In the lower left corner is the signature </a:t>
            </a:r>
            <a:r>
              <a:rPr lang="en-GB" i="1" dirty="0">
                <a:latin typeface="Arial" charset="0"/>
              </a:rPr>
              <a:t>Vincent</a:t>
            </a:r>
            <a:r>
              <a:rPr lang="en-GB" dirty="0">
                <a:latin typeface="Arial" charset="0"/>
              </a:rPr>
              <a:t>. The image was purchased by the current owner in an auction, where it was listed as a copy by van Gogh. With its visual style and thematic focus this work fits the style of Vincent van Gogh’s work in 1888.</a:t>
            </a:r>
          </a:p>
          <a:p>
            <a:r>
              <a:rPr lang="en-GB" dirty="0" smtClean="0"/>
              <a:t>Fig. 9 La </a:t>
            </a:r>
            <a:r>
              <a:rPr lang="en-GB" dirty="0" err="1" smtClean="0"/>
              <a:t>Crau</a:t>
            </a:r>
            <a:r>
              <a:rPr lang="en-GB" dirty="0" smtClean="0"/>
              <a:t> with a View of </a:t>
            </a:r>
            <a:r>
              <a:rPr lang="en-GB" dirty="0" err="1" smtClean="0"/>
              <a:t>Montmajour</a:t>
            </a:r>
            <a:r>
              <a:rPr lang="en-GB" dirty="0" smtClean="0"/>
              <a:t>, signed </a:t>
            </a:r>
            <a:r>
              <a:rPr lang="en-GB" dirty="0" err="1" smtClean="0"/>
              <a:t>Vincent.</a:t>
            </a:r>
            <a:r>
              <a:rPr lang="en-GB" dirty="0" err="1">
                <a:latin typeface="Arial" charset="0"/>
              </a:rPr>
              <a:t>However</a:t>
            </a:r>
            <a:r>
              <a:rPr lang="en-GB" dirty="0">
                <a:latin typeface="Arial" charset="0"/>
              </a:rPr>
              <a:t>, there is only a minimal amount of information about the origin of this work and, in the past, there has never been a thorough restoration or technological and historical research into the painting. For these reasons, in 2015-2018 the work was subject to a full range of available analyses including material-sensitive X-ray radiography.</a:t>
            </a:r>
          </a:p>
          <a:p>
            <a:r>
              <a:rPr lang="en-GB" dirty="0" smtClean="0"/>
              <a:t>Fig. 10 La </a:t>
            </a:r>
            <a:r>
              <a:rPr lang="en-GB" dirty="0" err="1" smtClean="0"/>
              <a:t>Crau</a:t>
            </a:r>
            <a:r>
              <a:rPr lang="en-GB" dirty="0" smtClean="0"/>
              <a:t> with a View of </a:t>
            </a:r>
            <a:r>
              <a:rPr lang="en-GB" dirty="0" err="1" smtClean="0"/>
              <a:t>Montmajour</a:t>
            </a:r>
            <a:r>
              <a:rPr lang="en-GB" dirty="0" smtClean="0"/>
              <a:t>, X-ray radiography in high </a:t>
            </a:r>
            <a:r>
              <a:rPr lang="en-GB" dirty="0" err="1" smtClean="0"/>
              <a:t>resolution.Fig</a:t>
            </a:r>
            <a:r>
              <a:rPr lang="en-GB" dirty="0" smtClean="0"/>
              <a:t>. 11 La </a:t>
            </a:r>
            <a:r>
              <a:rPr lang="en-GB" dirty="0" err="1" smtClean="0"/>
              <a:t>Crau</a:t>
            </a:r>
            <a:r>
              <a:rPr lang="en-GB" dirty="0" smtClean="0"/>
              <a:t> with a View of </a:t>
            </a:r>
            <a:r>
              <a:rPr lang="en-GB" dirty="0" err="1" smtClean="0"/>
              <a:t>Montmajour</a:t>
            </a:r>
            <a:r>
              <a:rPr lang="en-GB" dirty="0" smtClean="0"/>
              <a:t>, material-sensitive X-ray radiography with a drawing of a female nude in the lower layers of the painting shows the distribution of individual pigments in the </a:t>
            </a:r>
            <a:r>
              <a:rPr lang="en-GB" dirty="0" err="1" smtClean="0"/>
              <a:t>image.Fig</a:t>
            </a:r>
            <a:r>
              <a:rPr lang="en-GB" dirty="0" smtClean="0"/>
              <a:t>. 12 La </a:t>
            </a:r>
            <a:r>
              <a:rPr lang="en-GB" dirty="0" err="1" smtClean="0"/>
              <a:t>Crau</a:t>
            </a:r>
            <a:r>
              <a:rPr lang="en-GB" dirty="0" smtClean="0"/>
              <a:t> with a View of </a:t>
            </a:r>
            <a:r>
              <a:rPr lang="en-GB" dirty="0" err="1" smtClean="0"/>
              <a:t>Montmajour</a:t>
            </a:r>
            <a:r>
              <a:rPr lang="en-GB" dirty="0" smtClean="0"/>
              <a:t>, material-sensitive X-ray radiography – display of pigments dominated by zinc, chromium and cadmium. Fig. 13 La </a:t>
            </a:r>
            <a:r>
              <a:rPr lang="en-GB" dirty="0" err="1" smtClean="0"/>
              <a:t>Crau</a:t>
            </a:r>
            <a:r>
              <a:rPr lang="en-GB" dirty="0" smtClean="0"/>
              <a:t> with a View of </a:t>
            </a:r>
            <a:r>
              <a:rPr lang="en-GB" dirty="0" err="1" smtClean="0"/>
              <a:t>Montmajour</a:t>
            </a:r>
            <a:r>
              <a:rPr lang="en-GB" dirty="0" smtClean="0"/>
              <a:t>, material-sensitive X-ray radiography – display of lead-dominated </a:t>
            </a:r>
            <a:r>
              <a:rPr lang="en-GB" dirty="0" err="1" smtClean="0"/>
              <a:t>pigments.</a:t>
            </a:r>
            <a:r>
              <a:rPr lang="en-GB" dirty="0" err="1">
                <a:latin typeface="Arial" charset="0"/>
              </a:rPr>
              <a:t>During</a:t>
            </a:r>
            <a:r>
              <a:rPr lang="en-GB" dirty="0">
                <a:latin typeface="Arial" charset="0"/>
              </a:rPr>
              <a:t> the radiographic survey of the work, it was found that there is another image under the painting of the La </a:t>
            </a:r>
            <a:r>
              <a:rPr lang="en-GB" dirty="0" err="1">
                <a:latin typeface="Arial" charset="0"/>
              </a:rPr>
              <a:t>Crau</a:t>
            </a:r>
            <a:r>
              <a:rPr lang="en-GB" dirty="0">
                <a:latin typeface="Arial" charset="0"/>
              </a:rPr>
              <a:t> landscape, namely the figure of a female nude shown from behind (Fig. 11). This figure was commenced only with brown tones in the shadow parts and white pastes in the illuminated parts of the figure. The style of underpainting and the position of the model show that it is an incomplete study painting of the nude, similar to the models van Gogh drew and painted in classes of the local academy in 1886-88, during his Parisian visit. The paste layers of the underpainting were partially scraped before painting the new image, and thus on the surface of the current painting a small relief is visible.</a:t>
            </a:r>
          </a:p>
          <a:p>
            <a:r>
              <a:rPr lang="en-GB" dirty="0">
                <a:latin typeface="Arial" charset="0"/>
              </a:rPr>
              <a:t>The material-sensitive X-ray images show the exact distribution of individual pigments across the image area, as well as the way they are applied in individual parts of the work. Using the separation of individual energy channels, we can get an accurate survey of the author’s work with individual layers and materials (Fig. 12 and Fig. 13). In the subsequent post-production process, it is also possible to show materials that are only related to the layer of paint that we want to visualize (Fig. 14).</a:t>
            </a:r>
          </a:p>
          <a:p>
            <a:r>
              <a:rPr lang="en-GB" dirty="0">
                <a:latin typeface="Arial" charset="0"/>
              </a:rPr>
              <a:t>Only the original figure of the female nude is shown in the picture; all the paint layers from the top landscape painting of </a:t>
            </a:r>
            <a:r>
              <a:rPr lang="en-GB" i="1" dirty="0">
                <a:latin typeface="Arial" charset="0"/>
              </a:rPr>
              <a:t>La </a:t>
            </a:r>
            <a:r>
              <a:rPr lang="en-GB" i="1" dirty="0" err="1">
                <a:latin typeface="Arial" charset="0"/>
              </a:rPr>
              <a:t>Crau</a:t>
            </a:r>
            <a:r>
              <a:rPr lang="en-GB" i="1" dirty="0">
                <a:latin typeface="Arial" charset="0"/>
              </a:rPr>
              <a:t> with a View of </a:t>
            </a:r>
            <a:r>
              <a:rPr lang="en-GB" i="1" dirty="0" err="1">
                <a:latin typeface="Arial" charset="0"/>
              </a:rPr>
              <a:t>Montmajour</a:t>
            </a:r>
            <a:r>
              <a:rPr lang="en-GB" dirty="0">
                <a:latin typeface="Arial" charset="0"/>
              </a:rPr>
              <a:t> were suppressed here by filtering the signal in the individual energy channels. Thus, it is evident that this method allows a completely new way of working with X-ray radiography using the most advanced pixel detectors. The post-production image processing options are enormous and bring with them many ways to process the resulting X-ray image so that they have the greatest possible value for the studied work. For example, the exact representation of a figure in lower layer of </a:t>
            </a:r>
            <a:r>
              <a:rPr lang="en-GB" i="1" dirty="0">
                <a:latin typeface="Arial" charset="0"/>
              </a:rPr>
              <a:t>La </a:t>
            </a:r>
            <a:r>
              <a:rPr lang="en-GB" i="1" dirty="0" err="1">
                <a:latin typeface="Arial" charset="0"/>
              </a:rPr>
              <a:t>Crau</a:t>
            </a:r>
            <a:r>
              <a:rPr lang="en-GB" i="1" dirty="0">
                <a:latin typeface="Arial" charset="0"/>
              </a:rPr>
              <a:t> with a View of </a:t>
            </a:r>
            <a:r>
              <a:rPr lang="en-GB" i="1" dirty="0" err="1">
                <a:latin typeface="Arial" charset="0"/>
              </a:rPr>
              <a:t>Montmajour</a:t>
            </a:r>
            <a:r>
              <a:rPr lang="en-GB" dirty="0">
                <a:latin typeface="Arial" charset="0"/>
              </a:rPr>
              <a:t> allows a precise comparison to be made of the presumed author’s painting style with his/her other works (Fig. 15 and Fig. 16).</a:t>
            </a:r>
          </a:p>
          <a:p>
            <a:r>
              <a:rPr lang="en-GB" dirty="0" smtClean="0"/>
              <a:t>Fig. 14 La </a:t>
            </a:r>
            <a:r>
              <a:rPr lang="en-GB" dirty="0" err="1" smtClean="0"/>
              <a:t>Crau</a:t>
            </a:r>
            <a:r>
              <a:rPr lang="en-GB" dirty="0" smtClean="0"/>
              <a:t> with a View of </a:t>
            </a:r>
            <a:r>
              <a:rPr lang="en-GB" dirty="0" err="1" smtClean="0"/>
              <a:t>Montmajour</a:t>
            </a:r>
            <a:r>
              <a:rPr lang="en-GB" dirty="0" smtClean="0"/>
              <a:t>, a black-and-white photograph of material sensitive X-ray radiography showing only the materials (pigments) associated with the original painting of a female nude.</a:t>
            </a:r>
            <a:endParaRPr lang="en-GB" dirty="0">
              <a:latin typeface="Arial" charset="0"/>
            </a:endParaRPr>
          </a:p>
          <a:p>
            <a:r>
              <a:rPr lang="en-GB" b="1" dirty="0">
                <a:latin typeface="Arial" charset="0"/>
              </a:rPr>
              <a:t>Fig. 15</a:t>
            </a:r>
            <a:r>
              <a:rPr lang="en-GB" dirty="0">
                <a:latin typeface="Arial" charset="0"/>
              </a:rPr>
              <a:t> a)  b)  c)</a:t>
            </a:r>
          </a:p>
          <a:p>
            <a:r>
              <a:rPr lang="en-GB" dirty="0">
                <a:latin typeface="Arial" charset="0"/>
              </a:rPr>
              <a:t>Van Gogh’s studies of a female nude of 1886-7.</a:t>
            </a:r>
          </a:p>
          <a:p>
            <a:r>
              <a:rPr lang="en-GB" dirty="0" smtClean="0"/>
              <a:t>Fig. 16 Vincent van Gogh, Standing Female Nude, 1886-7; this figure shows a striking similarity to the modelling of the figure with the female nude displayed by </a:t>
            </a:r>
            <a:r>
              <a:rPr lang="en-GB" dirty="0" err="1" smtClean="0"/>
              <a:t>RToo</a:t>
            </a:r>
            <a:r>
              <a:rPr lang="en-GB" dirty="0" smtClean="0"/>
              <a:t> equipment under La </a:t>
            </a:r>
            <a:r>
              <a:rPr lang="en-GB" dirty="0" err="1" smtClean="0"/>
              <a:t>Crau</a:t>
            </a:r>
            <a:r>
              <a:rPr lang="en-GB" dirty="0" smtClean="0"/>
              <a:t> with a View of </a:t>
            </a:r>
            <a:r>
              <a:rPr lang="en-GB" dirty="0" err="1" smtClean="0"/>
              <a:t>Montmajour.</a:t>
            </a:r>
            <a:r>
              <a:rPr lang="en-GB" dirty="0" err="1">
                <a:latin typeface="Arial" charset="0"/>
              </a:rPr>
              <a:t>Conclusion</a:t>
            </a:r>
            <a:endParaRPr lang="en-GB" dirty="0">
              <a:latin typeface="Arial" charset="0"/>
            </a:endParaRPr>
          </a:p>
          <a:p>
            <a:r>
              <a:rPr lang="en-GB" dirty="0">
                <a:latin typeface="Arial" charset="0"/>
              </a:rPr>
              <a:t>It is clear that X-ray transmission radiography using the latest pixel detectors has a great future in the field of artwork research. By engaging other technological processes, such as artificial intelligence for precise determination of detected pigments in paints, or virtual reality for more thorough analysis of radiographs, this method is becoming an important tool for accurate identification of artworks in the authentication process. In terms of extensive application and utilization capabilities, it is evident that these methods will soon appear in the everyday practice of restorers, conservators, technologists and historians, who will significantly benefit from them in their profession. Obviously, the development of these technologies continues; however, at present we already have a new functional tool that significantly shifts the field of X-ray radiography.</a:t>
            </a:r>
          </a:p>
          <a:p>
            <a:endParaRPr lang="ca-ES" dirty="0" smtClean="0"/>
          </a:p>
          <a:p>
            <a:endParaRPr lang="en-GB" dirty="0"/>
          </a:p>
        </p:txBody>
      </p:sp>
      <p:sp>
        <p:nvSpPr>
          <p:cNvPr id="4" name="Header Placeholder 3"/>
          <p:cNvSpPr>
            <a:spLocks noGrp="1"/>
          </p:cNvSpPr>
          <p:nvPr>
            <p:ph type="hdr" sz="quarter" idx="10"/>
          </p:nvPr>
        </p:nvSpPr>
        <p:spPr/>
        <p:txBody>
          <a:bodyPr/>
          <a:lstStyle/>
          <a:p>
            <a:pPr>
              <a:defRPr/>
            </a:pPr>
            <a:r>
              <a:rPr lang="en-US" smtClean="0"/>
              <a:t>This is a test</a:t>
            </a:r>
            <a:endParaRPr lang="en-US"/>
          </a:p>
        </p:txBody>
      </p:sp>
    </p:spTree>
    <p:extLst>
      <p:ext uri="{BB962C8B-B14F-4D97-AF65-F5344CB8AC3E}">
        <p14:creationId xmlns:p14="http://schemas.microsoft.com/office/powerpoint/2010/main" val="193428922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D68FBF5B-CBB2-4A6F-ACBE-1907AF8BEE58}" type="slidenum">
              <a:rPr lang="en-GB" smtClean="0"/>
              <a:t>47</a:t>
            </a:fld>
            <a:endParaRPr lang="en-GB"/>
          </a:p>
        </p:txBody>
      </p:sp>
    </p:spTree>
    <p:extLst>
      <p:ext uri="{BB962C8B-B14F-4D97-AF65-F5344CB8AC3E}">
        <p14:creationId xmlns:p14="http://schemas.microsoft.com/office/powerpoint/2010/main" val="2902194817"/>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D68FBF5B-CBB2-4A6F-ACBE-1907AF8BEE58}" type="slidenum">
              <a:rPr lang="en-GB" smtClean="0"/>
              <a:t>48</a:t>
            </a:fld>
            <a:endParaRPr lang="en-GB"/>
          </a:p>
        </p:txBody>
      </p:sp>
    </p:spTree>
    <p:extLst>
      <p:ext uri="{BB962C8B-B14F-4D97-AF65-F5344CB8AC3E}">
        <p14:creationId xmlns:p14="http://schemas.microsoft.com/office/powerpoint/2010/main" val="3414349064"/>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Header Placeholder 3"/>
          <p:cNvSpPr>
            <a:spLocks noGrp="1"/>
          </p:cNvSpPr>
          <p:nvPr>
            <p:ph type="hdr" sz="quarter" idx="10"/>
          </p:nvPr>
        </p:nvSpPr>
        <p:spPr/>
        <p:txBody>
          <a:bodyPr/>
          <a:lstStyle/>
          <a:p>
            <a:pPr>
              <a:defRPr/>
            </a:pPr>
            <a:r>
              <a:rPr lang="en-US" smtClean="0"/>
              <a:t>This is a test</a:t>
            </a:r>
            <a:endParaRPr lang="en-US"/>
          </a:p>
        </p:txBody>
      </p:sp>
    </p:spTree>
    <p:extLst>
      <p:ext uri="{BB962C8B-B14F-4D97-AF65-F5344CB8AC3E}">
        <p14:creationId xmlns:p14="http://schemas.microsoft.com/office/powerpoint/2010/main" val="22024732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fr-FR" sz="1200" b="0" strike="noStrike" spc="-1" dirty="0" err="1" smtClean="0">
                <a:solidFill>
                  <a:srgbClr val="0055A0"/>
                </a:solidFill>
                <a:latin typeface="Arial"/>
                <a:ea typeface="DejaVu Sans"/>
              </a:rPr>
              <a:t>Aceleradores</a:t>
            </a:r>
            <a:r>
              <a:rPr lang="fr-FR" sz="1200" b="0" strike="noStrike" spc="-1" dirty="0" smtClean="0">
                <a:solidFill>
                  <a:srgbClr val="0055A0"/>
                </a:solidFill>
                <a:latin typeface="Arial"/>
                <a:ea typeface="DejaVu Sans"/>
              </a:rPr>
              <a:t>: </a:t>
            </a:r>
            <a:r>
              <a:rPr lang="fr-FR" sz="1200" b="0" strike="noStrike" spc="-1" dirty="0" err="1" smtClean="0">
                <a:solidFill>
                  <a:srgbClr val="0055A0"/>
                </a:solidFill>
                <a:latin typeface="Arial"/>
                <a:ea typeface="DejaVu Sans"/>
              </a:rPr>
              <a:t>Máquinas</a:t>
            </a:r>
            <a:r>
              <a:rPr lang="fr-FR" sz="1200" b="0" strike="noStrike" spc="-1" dirty="0" smtClean="0">
                <a:solidFill>
                  <a:srgbClr val="0055A0"/>
                </a:solidFill>
                <a:latin typeface="Arial"/>
                <a:ea typeface="DejaVu Sans"/>
              </a:rPr>
              <a:t> </a:t>
            </a:r>
            <a:r>
              <a:rPr lang="fr-FR" sz="1200" b="0" strike="noStrike" spc="-1" dirty="0" err="1" smtClean="0">
                <a:solidFill>
                  <a:srgbClr val="0055A0"/>
                </a:solidFill>
                <a:latin typeface="Arial"/>
                <a:ea typeface="DejaVu Sans"/>
              </a:rPr>
              <a:t>capaces</a:t>
            </a:r>
            <a:r>
              <a:rPr lang="fr-FR" sz="1200" b="0" strike="noStrike" spc="-1" dirty="0" smtClean="0">
                <a:solidFill>
                  <a:srgbClr val="0055A0"/>
                </a:solidFill>
                <a:latin typeface="Arial"/>
                <a:ea typeface="DejaVu Sans"/>
              </a:rPr>
              <a:t> de </a:t>
            </a:r>
            <a:r>
              <a:rPr lang="fr-FR" sz="1200" b="0" strike="noStrike" spc="-1" dirty="0" err="1" smtClean="0">
                <a:solidFill>
                  <a:srgbClr val="0055A0"/>
                </a:solidFill>
                <a:latin typeface="Arial"/>
                <a:ea typeface="DejaVu Sans"/>
              </a:rPr>
              <a:t>acelerar</a:t>
            </a:r>
            <a:r>
              <a:rPr lang="fr-FR" sz="1200" b="0" strike="noStrike" spc="-1" dirty="0" smtClean="0">
                <a:solidFill>
                  <a:srgbClr val="0055A0"/>
                </a:solidFill>
                <a:latin typeface="Arial"/>
                <a:ea typeface="DejaVu Sans"/>
              </a:rPr>
              <a:t> </a:t>
            </a:r>
            <a:r>
              <a:rPr lang="fr-FR" sz="1200" b="0" strike="noStrike" spc="-1" dirty="0" err="1" smtClean="0">
                <a:solidFill>
                  <a:srgbClr val="0055A0"/>
                </a:solidFill>
                <a:latin typeface="Arial"/>
                <a:ea typeface="DejaVu Sans"/>
              </a:rPr>
              <a:t>partículas</a:t>
            </a:r>
            <a:r>
              <a:rPr lang="fr-FR" sz="1200" b="0" strike="noStrike" spc="-1" dirty="0" smtClean="0">
                <a:solidFill>
                  <a:srgbClr val="0055A0"/>
                </a:solidFill>
                <a:latin typeface="Arial"/>
                <a:ea typeface="DejaVu Sans"/>
              </a:rPr>
              <a:t> a </a:t>
            </a:r>
            <a:r>
              <a:rPr lang="fr-FR" sz="1200" b="0" strike="noStrike" spc="-1" dirty="0" err="1" smtClean="0">
                <a:solidFill>
                  <a:srgbClr val="0055A0"/>
                </a:solidFill>
                <a:latin typeface="Arial"/>
                <a:ea typeface="DejaVu Sans"/>
              </a:rPr>
              <a:t>energías</a:t>
            </a:r>
            <a:r>
              <a:rPr lang="fr-FR" sz="1200" b="0" strike="noStrike" spc="-1" dirty="0" smtClean="0">
                <a:solidFill>
                  <a:srgbClr val="0055A0"/>
                </a:solidFill>
                <a:latin typeface="Arial"/>
                <a:ea typeface="DejaVu Sans"/>
              </a:rPr>
              <a:t> </a:t>
            </a:r>
            <a:r>
              <a:rPr lang="fr-FR" sz="1200" b="0" strike="noStrike" spc="-1" dirty="0" err="1" smtClean="0">
                <a:solidFill>
                  <a:srgbClr val="0055A0"/>
                </a:solidFill>
                <a:latin typeface="Arial"/>
                <a:ea typeface="DejaVu Sans"/>
              </a:rPr>
              <a:t>extremadamente</a:t>
            </a:r>
            <a:r>
              <a:rPr lang="fr-FR" sz="1200" b="0" strike="noStrike" spc="-1" dirty="0" smtClean="0">
                <a:solidFill>
                  <a:srgbClr val="0055A0"/>
                </a:solidFill>
                <a:latin typeface="Arial"/>
                <a:ea typeface="DejaVu Sans"/>
              </a:rPr>
              <a:t> </a:t>
            </a:r>
            <a:r>
              <a:rPr lang="fr-FR" sz="1200" b="0" strike="noStrike" spc="-1" dirty="0" err="1" smtClean="0">
                <a:solidFill>
                  <a:srgbClr val="0055A0"/>
                </a:solidFill>
                <a:latin typeface="Arial"/>
                <a:ea typeface="DejaVu Sans"/>
              </a:rPr>
              <a:t>altas</a:t>
            </a:r>
            <a:r>
              <a:rPr lang="fr-FR" sz="1200" b="0" strike="noStrike" spc="-1" dirty="0" smtClean="0">
                <a:solidFill>
                  <a:srgbClr val="0055A0"/>
                </a:solidFill>
                <a:latin typeface="Arial"/>
                <a:ea typeface="DejaVu Sans"/>
              </a:rPr>
              <a:t> y </a:t>
            </a:r>
            <a:r>
              <a:rPr lang="fr-FR" sz="1200" b="0" strike="noStrike" spc="-1" dirty="0" err="1" smtClean="0">
                <a:solidFill>
                  <a:srgbClr val="0055A0"/>
                </a:solidFill>
                <a:latin typeface="Arial"/>
                <a:ea typeface="DejaVu Sans"/>
              </a:rPr>
              <a:t>hacerlas</a:t>
            </a:r>
            <a:r>
              <a:rPr lang="fr-FR" sz="1200" b="0" strike="noStrike" spc="-1" dirty="0" smtClean="0">
                <a:solidFill>
                  <a:srgbClr val="0055A0"/>
                </a:solidFill>
                <a:latin typeface="Arial"/>
                <a:ea typeface="DejaVu Sans"/>
              </a:rPr>
              <a:t> </a:t>
            </a:r>
            <a:r>
              <a:rPr lang="fr-FR" sz="1200" b="0" strike="noStrike" spc="-1" dirty="0" err="1" smtClean="0">
                <a:solidFill>
                  <a:srgbClr val="0055A0"/>
                </a:solidFill>
                <a:latin typeface="Arial"/>
                <a:ea typeface="DejaVu Sans"/>
              </a:rPr>
              <a:t>colisionar</a:t>
            </a:r>
            <a:r>
              <a:rPr lang="fr-FR" sz="1200" b="0" strike="noStrike" spc="-1" dirty="0" smtClean="0">
                <a:solidFill>
                  <a:srgbClr val="0055A0"/>
                </a:solidFill>
                <a:latin typeface="Arial"/>
                <a:ea typeface="DejaVu Sans"/>
              </a:rPr>
              <a:t> </a:t>
            </a:r>
            <a:endParaRPr lang="fr-FR" sz="1200" b="0" strike="noStrike" spc="-1" dirty="0" smtClean="0">
              <a:latin typeface="Arial"/>
            </a:endParaRP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fr-FR" sz="1200" b="0" strike="noStrike" spc="-1" dirty="0" smtClean="0">
                <a:solidFill>
                  <a:srgbClr val="0055A0"/>
                </a:solidFill>
                <a:latin typeface="Arial"/>
                <a:ea typeface="DejaVu Sans"/>
              </a:rPr>
              <a:t>2. </a:t>
            </a:r>
            <a:r>
              <a:rPr lang="fr-FR" sz="1200" b="0" strike="noStrike" spc="-1" dirty="0" err="1" smtClean="0">
                <a:solidFill>
                  <a:srgbClr val="0055A0"/>
                </a:solidFill>
                <a:latin typeface="Arial"/>
                <a:ea typeface="DejaVu Sans"/>
              </a:rPr>
              <a:t>Detectores</a:t>
            </a:r>
            <a:r>
              <a:rPr lang="fr-FR" sz="1200" b="0" strike="noStrike" spc="-1" dirty="0" smtClean="0">
                <a:solidFill>
                  <a:srgbClr val="0055A0"/>
                </a:solidFill>
                <a:latin typeface="Arial"/>
                <a:ea typeface="DejaVu Sans"/>
              </a:rPr>
              <a:t> : </a:t>
            </a:r>
            <a:r>
              <a:rPr lang="fr-FR" sz="1200" b="0" strike="noStrike" spc="-1" dirty="0" err="1" smtClean="0">
                <a:solidFill>
                  <a:srgbClr val="0055A0"/>
                </a:solidFill>
                <a:latin typeface="Arial"/>
                <a:ea typeface="DejaVu Sans"/>
              </a:rPr>
              <a:t>Instrumentos</a:t>
            </a:r>
            <a:r>
              <a:rPr lang="fr-FR" sz="1200" b="0" strike="noStrike" spc="-1" dirty="0" smtClean="0">
                <a:solidFill>
                  <a:srgbClr val="0055A0"/>
                </a:solidFill>
                <a:latin typeface="Arial"/>
                <a:ea typeface="DejaVu Sans"/>
              </a:rPr>
              <a:t> </a:t>
            </a:r>
            <a:r>
              <a:rPr lang="fr-FR" sz="1200" b="0" strike="noStrike" spc="-1" dirty="0" err="1" smtClean="0">
                <a:solidFill>
                  <a:srgbClr val="0055A0"/>
                </a:solidFill>
                <a:latin typeface="Arial"/>
                <a:ea typeface="DejaVu Sans"/>
              </a:rPr>
              <a:t>gigantes</a:t>
            </a:r>
            <a:r>
              <a:rPr lang="fr-FR" sz="1200" b="0" strike="noStrike" spc="-1" dirty="0" smtClean="0">
                <a:solidFill>
                  <a:srgbClr val="0055A0"/>
                </a:solidFill>
                <a:latin typeface="Arial"/>
                <a:ea typeface="DejaVu Sans"/>
              </a:rPr>
              <a:t> que </a:t>
            </a:r>
            <a:r>
              <a:rPr lang="fr-FR" sz="1200" b="0" strike="noStrike" spc="-1" dirty="0" err="1" smtClean="0">
                <a:solidFill>
                  <a:srgbClr val="0055A0"/>
                </a:solidFill>
                <a:latin typeface="Arial"/>
                <a:ea typeface="DejaVu Sans"/>
              </a:rPr>
              <a:t>graban</a:t>
            </a:r>
            <a:r>
              <a:rPr lang="fr-FR" sz="1200" b="0" strike="noStrike" spc="-1" dirty="0" smtClean="0">
                <a:solidFill>
                  <a:srgbClr val="0055A0"/>
                </a:solidFill>
                <a:latin typeface="Arial"/>
                <a:ea typeface="DejaVu Sans"/>
              </a:rPr>
              <a:t> las </a:t>
            </a:r>
            <a:r>
              <a:rPr lang="fr-FR" sz="1200" b="0" strike="noStrike" spc="-1" dirty="0" err="1" smtClean="0">
                <a:solidFill>
                  <a:srgbClr val="0055A0"/>
                </a:solidFill>
                <a:latin typeface="Arial"/>
                <a:ea typeface="DejaVu Sans"/>
              </a:rPr>
              <a:t>trazas</a:t>
            </a:r>
            <a:r>
              <a:rPr lang="fr-FR" sz="1200" b="0" strike="noStrike" spc="-1" dirty="0" smtClean="0">
                <a:solidFill>
                  <a:srgbClr val="0055A0"/>
                </a:solidFill>
                <a:latin typeface="Arial"/>
                <a:ea typeface="DejaVu Sans"/>
              </a:rPr>
              <a:t> de las </a:t>
            </a:r>
            <a:r>
              <a:rPr lang="fr-FR" sz="1200" b="0" strike="noStrike" spc="-1" dirty="0" err="1" smtClean="0">
                <a:solidFill>
                  <a:srgbClr val="0055A0"/>
                </a:solidFill>
                <a:latin typeface="Arial"/>
                <a:ea typeface="DejaVu Sans"/>
              </a:rPr>
              <a:t>partículas</a:t>
            </a:r>
            <a:endParaRPr lang="fr-FR" sz="1200" b="0" strike="noStrike" spc="-1" dirty="0" smtClean="0">
              <a:solidFill>
                <a:srgbClr val="0055A0"/>
              </a:solidFill>
              <a:latin typeface="Arial"/>
              <a:ea typeface="DejaVu Sans"/>
            </a:endParaRP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fr-FR" sz="1200" b="0" strike="noStrike" spc="-1" dirty="0" smtClean="0">
                <a:solidFill>
                  <a:srgbClr val="0055A0"/>
                </a:solidFill>
                <a:latin typeface="Arial"/>
                <a:ea typeface="DejaVu Sans"/>
              </a:rPr>
              <a:t>3. </a:t>
            </a:r>
            <a:r>
              <a:rPr lang="fr-FR" sz="1200" b="0" strike="noStrike" spc="-1" dirty="0" err="1" smtClean="0">
                <a:solidFill>
                  <a:srgbClr val="0055A0"/>
                </a:solidFill>
                <a:latin typeface="Arial"/>
                <a:ea typeface="DejaVu Sans"/>
              </a:rPr>
              <a:t>Ordenadores</a:t>
            </a:r>
            <a:r>
              <a:rPr lang="fr-FR" sz="1200" b="0" strike="noStrike" spc="-1" dirty="0" smtClean="0">
                <a:solidFill>
                  <a:srgbClr val="0055A0"/>
                </a:solidFill>
                <a:latin typeface="Arial"/>
                <a:ea typeface="DejaVu Sans"/>
              </a:rPr>
              <a:t> : </a:t>
            </a:r>
            <a:r>
              <a:rPr lang="fr-FR" sz="1200" b="0" strike="noStrike" spc="-1" dirty="0" err="1" smtClean="0">
                <a:solidFill>
                  <a:srgbClr val="0055A0"/>
                </a:solidFill>
                <a:latin typeface="Arial"/>
                <a:ea typeface="DejaVu Sans"/>
              </a:rPr>
              <a:t>Recogen</a:t>
            </a:r>
            <a:r>
              <a:rPr lang="fr-FR" sz="1200" b="0" strike="noStrike" spc="-1" dirty="0" smtClean="0">
                <a:solidFill>
                  <a:srgbClr val="0055A0"/>
                </a:solidFill>
                <a:latin typeface="Arial"/>
                <a:ea typeface="DejaVu Sans"/>
              </a:rPr>
              <a:t>, </a:t>
            </a:r>
            <a:r>
              <a:rPr lang="fr-FR" sz="1200" b="0" strike="noStrike" spc="-1" dirty="0" err="1" smtClean="0">
                <a:solidFill>
                  <a:srgbClr val="0055A0"/>
                </a:solidFill>
                <a:latin typeface="Arial"/>
                <a:ea typeface="DejaVu Sans"/>
              </a:rPr>
              <a:t>filtran</a:t>
            </a:r>
            <a:r>
              <a:rPr lang="fr-FR" sz="1200" b="0" strike="noStrike" spc="-1" dirty="0" smtClean="0">
                <a:solidFill>
                  <a:srgbClr val="0055A0"/>
                </a:solidFill>
                <a:latin typeface="Arial"/>
                <a:ea typeface="DejaVu Sans"/>
              </a:rPr>
              <a:t>, </a:t>
            </a:r>
            <a:r>
              <a:rPr lang="fr-FR" sz="1200" b="0" strike="noStrike" spc="-1" dirty="0" err="1" smtClean="0">
                <a:solidFill>
                  <a:srgbClr val="0055A0"/>
                </a:solidFill>
                <a:latin typeface="Arial"/>
                <a:ea typeface="DejaVu Sans"/>
              </a:rPr>
              <a:t>almacenan</a:t>
            </a:r>
            <a:r>
              <a:rPr lang="fr-FR" sz="1200" b="0" strike="noStrike" spc="-1" dirty="0" smtClean="0">
                <a:solidFill>
                  <a:srgbClr val="0055A0"/>
                </a:solidFill>
                <a:latin typeface="Arial"/>
                <a:ea typeface="DejaVu Sans"/>
              </a:rPr>
              <a:t>, </a:t>
            </a:r>
            <a:r>
              <a:rPr lang="fr-FR" sz="1200" b="0" strike="noStrike" spc="-1" dirty="0" err="1" smtClean="0">
                <a:solidFill>
                  <a:srgbClr val="0055A0"/>
                </a:solidFill>
                <a:latin typeface="Arial"/>
                <a:ea typeface="DejaVu Sans"/>
              </a:rPr>
              <a:t>distribuyen</a:t>
            </a:r>
            <a:r>
              <a:rPr lang="fr-FR" sz="1200" b="0" strike="noStrike" spc="-1" dirty="0" smtClean="0">
                <a:solidFill>
                  <a:srgbClr val="0055A0"/>
                </a:solidFill>
                <a:latin typeface="Arial"/>
                <a:ea typeface="DejaVu Sans"/>
              </a:rPr>
              <a:t> y </a:t>
            </a:r>
            <a:r>
              <a:rPr lang="fr-FR" sz="1200" b="0" strike="noStrike" spc="-1" dirty="0" err="1" smtClean="0">
                <a:solidFill>
                  <a:srgbClr val="0055A0"/>
                </a:solidFill>
                <a:latin typeface="Arial"/>
                <a:ea typeface="DejaVu Sans"/>
              </a:rPr>
              <a:t>analizan</a:t>
            </a:r>
            <a:r>
              <a:rPr lang="fr-FR" sz="1200" b="0" strike="noStrike" spc="-1" dirty="0" smtClean="0">
                <a:solidFill>
                  <a:srgbClr val="0055A0"/>
                </a:solidFill>
                <a:latin typeface="Arial"/>
                <a:ea typeface="DejaVu Sans"/>
              </a:rPr>
              <a:t> </a:t>
            </a:r>
            <a:r>
              <a:rPr lang="fr-FR" sz="1200" b="0" strike="noStrike" spc="-1" dirty="0" err="1" smtClean="0">
                <a:solidFill>
                  <a:srgbClr val="0055A0"/>
                </a:solidFill>
                <a:latin typeface="Arial"/>
                <a:ea typeface="DejaVu Sans"/>
              </a:rPr>
              <a:t>enormes</a:t>
            </a:r>
            <a:r>
              <a:rPr lang="fr-FR" sz="1200" b="0" strike="noStrike" spc="-1" dirty="0" smtClean="0">
                <a:solidFill>
                  <a:srgbClr val="0055A0"/>
                </a:solidFill>
                <a:latin typeface="Arial"/>
                <a:ea typeface="DejaVu Sans"/>
              </a:rPr>
              <a:t> </a:t>
            </a:r>
            <a:r>
              <a:rPr lang="fr-FR" sz="1200" b="0" strike="noStrike" spc="-1" dirty="0" err="1" smtClean="0">
                <a:solidFill>
                  <a:srgbClr val="0055A0"/>
                </a:solidFill>
                <a:latin typeface="Arial"/>
                <a:ea typeface="DejaVu Sans"/>
              </a:rPr>
              <a:t>cantidades</a:t>
            </a:r>
            <a:r>
              <a:rPr lang="fr-FR" sz="1200" b="0" strike="noStrike" spc="-1" dirty="0" smtClean="0">
                <a:solidFill>
                  <a:srgbClr val="0055A0"/>
                </a:solidFill>
                <a:latin typeface="Arial"/>
                <a:ea typeface="DejaVu Sans"/>
              </a:rPr>
              <a:t> de </a:t>
            </a:r>
            <a:r>
              <a:rPr lang="fr-FR" sz="1200" b="0" strike="noStrike" spc="-1" dirty="0" err="1" smtClean="0">
                <a:solidFill>
                  <a:srgbClr val="0055A0"/>
                </a:solidFill>
                <a:latin typeface="Arial"/>
                <a:ea typeface="DejaVu Sans"/>
              </a:rPr>
              <a:t>datos</a:t>
            </a:r>
            <a:r>
              <a:rPr lang="fr-FR" sz="1200" b="0" strike="noStrike" spc="-1" dirty="0" smtClean="0">
                <a:solidFill>
                  <a:srgbClr val="0055A0"/>
                </a:solidFill>
                <a:latin typeface="Arial"/>
                <a:ea typeface="DejaVu Sans"/>
              </a:rPr>
              <a:t> </a:t>
            </a:r>
            <a:r>
              <a:rPr lang="fr-FR" sz="1200" b="0" strike="noStrike" spc="-1" dirty="0" err="1" smtClean="0">
                <a:solidFill>
                  <a:srgbClr val="0055A0"/>
                </a:solidFill>
                <a:latin typeface="Arial"/>
                <a:ea typeface="DejaVu Sans"/>
              </a:rPr>
              <a:t>producidos</a:t>
            </a:r>
            <a:r>
              <a:rPr lang="fr-FR" sz="1200" b="0" strike="noStrike" spc="-1" dirty="0" smtClean="0">
                <a:solidFill>
                  <a:srgbClr val="0055A0"/>
                </a:solidFill>
                <a:latin typeface="Arial"/>
                <a:ea typeface="DejaVu Sans"/>
              </a:rPr>
              <a:t> </a:t>
            </a:r>
            <a:r>
              <a:rPr lang="fr-FR" sz="1200" b="0" strike="noStrike" spc="-1" dirty="0" err="1" smtClean="0">
                <a:solidFill>
                  <a:srgbClr val="0055A0"/>
                </a:solidFill>
                <a:latin typeface="Arial"/>
                <a:ea typeface="DejaVu Sans"/>
              </a:rPr>
              <a:t>por</a:t>
            </a:r>
            <a:r>
              <a:rPr lang="fr-FR" sz="1200" b="0" strike="noStrike" spc="-1" dirty="0" smtClean="0">
                <a:solidFill>
                  <a:srgbClr val="0055A0"/>
                </a:solidFill>
                <a:latin typeface="Arial"/>
                <a:ea typeface="DejaVu Sans"/>
              </a:rPr>
              <a:t> los </a:t>
            </a:r>
            <a:r>
              <a:rPr lang="fr-FR" sz="1200" b="0" strike="noStrike" spc="-1" dirty="0" err="1" smtClean="0">
                <a:solidFill>
                  <a:srgbClr val="0055A0"/>
                </a:solidFill>
                <a:latin typeface="Arial"/>
                <a:ea typeface="DejaVu Sans"/>
              </a:rPr>
              <a:t>detectores</a:t>
            </a:r>
            <a:endParaRPr lang="fr-FR" sz="1200" b="0" strike="noStrike" spc="-1" dirty="0" smtClean="0">
              <a:latin typeface="Arial"/>
            </a:endParaRP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GB" baseline="0" dirty="0" smtClean="0"/>
          </a:p>
          <a:p>
            <a:pPr marL="0" marR="0" lvl="0" indent="0" algn="l" defTabSz="914400" rtl="0" eaLnBrk="0" fontAlgn="base" latinLnBrk="0" hangingPunct="0">
              <a:lnSpc>
                <a:spcPct val="100000"/>
              </a:lnSpc>
              <a:spcBef>
                <a:spcPct val="30000"/>
              </a:spcBef>
              <a:spcAft>
                <a:spcPct val="0"/>
              </a:spcAft>
              <a:buClrTx/>
              <a:buSzTx/>
              <a:buFontTx/>
              <a:buNone/>
              <a:tabLst/>
              <a:defRPr/>
            </a:pPr>
            <a:endParaRPr lang="en-GB" baseline="0" dirty="0" smtClean="0"/>
          </a:p>
          <a:p>
            <a:pPr marL="0" marR="0" lvl="0" indent="0" algn="l" defTabSz="914400" rtl="0" eaLnBrk="0" fontAlgn="base" latinLnBrk="0" hangingPunct="0">
              <a:lnSpc>
                <a:spcPct val="100000"/>
              </a:lnSpc>
              <a:spcBef>
                <a:spcPct val="30000"/>
              </a:spcBef>
              <a:spcAft>
                <a:spcPct val="0"/>
              </a:spcAft>
              <a:buClrTx/>
              <a:buSzTx/>
              <a:buFontTx/>
              <a:buNone/>
              <a:tabLst/>
              <a:defRPr/>
            </a:pPr>
            <a:r>
              <a:rPr lang="en-GB" baseline="0" dirty="0" smtClean="0"/>
              <a:t>In order to probe the structure of matter to the level of 10^-18 we use particle </a:t>
            </a:r>
            <a:r>
              <a:rPr lang="en-GB" dirty="0" smtClean="0"/>
              <a:t>accelerators and detectors </a:t>
            </a:r>
          </a:p>
          <a:p>
            <a:pPr marL="0" marR="0" lvl="0" indent="0" algn="l" defTabSz="914400" rtl="0" eaLnBrk="0" fontAlgn="base" latinLnBrk="0" hangingPunct="0">
              <a:lnSpc>
                <a:spcPct val="100000"/>
              </a:lnSpc>
              <a:spcBef>
                <a:spcPct val="30000"/>
              </a:spcBef>
              <a:spcAft>
                <a:spcPct val="0"/>
              </a:spcAft>
              <a:buClrTx/>
              <a:buSzTx/>
              <a:buFontTx/>
              <a:buNone/>
              <a:tabLst/>
              <a:defRPr/>
            </a:pPr>
            <a:r>
              <a:rPr lang="en-GB" dirty="0" smtClean="0"/>
              <a:t>We create particle</a:t>
            </a:r>
            <a:r>
              <a:rPr lang="en-GB" baseline="0" dirty="0" smtClean="0"/>
              <a:t> collisions and we study the products of these collisions</a:t>
            </a:r>
            <a:endParaRPr lang="en-GB" dirty="0" smtClean="0"/>
          </a:p>
          <a:p>
            <a:pPr marL="0" marR="0" lvl="0" indent="0" algn="l" defTabSz="914400" rtl="0" eaLnBrk="0" fontAlgn="base" latinLnBrk="0" hangingPunct="0">
              <a:lnSpc>
                <a:spcPct val="100000"/>
              </a:lnSpc>
              <a:spcBef>
                <a:spcPct val="30000"/>
              </a:spcBef>
              <a:spcAft>
                <a:spcPct val="0"/>
              </a:spcAft>
              <a:buClrTx/>
              <a:buSzTx/>
              <a:buFontTx/>
              <a:buNone/>
              <a:tabLst/>
              <a:defRPr/>
            </a:pPr>
            <a:r>
              <a:rPr lang="en-GB" sz="1200" b="1" dirty="0" smtClean="0"/>
              <a:t>So we can think of Particle </a:t>
            </a:r>
            <a:r>
              <a:rPr lang="en-GB" sz="1200" b="1" dirty="0" err="1" smtClean="0"/>
              <a:t>accelerators+Detectors</a:t>
            </a:r>
            <a:r>
              <a:rPr lang="en-GB" sz="1200" b="1" dirty="0" smtClean="0"/>
              <a:t>=</a:t>
            </a:r>
            <a:r>
              <a:rPr lang="en-GB" sz="1200" b="1" dirty="0" err="1" smtClean="0"/>
              <a:t>Attoscope</a:t>
            </a:r>
            <a:r>
              <a:rPr lang="en-GB" sz="1200" b="1" dirty="0" smtClean="0"/>
              <a:t> (10</a:t>
            </a:r>
            <a:r>
              <a:rPr lang="en-GB" sz="1200" b="1" baseline="30000" dirty="0" smtClean="0"/>
              <a:t>-18</a:t>
            </a:r>
            <a:r>
              <a:rPr lang="en-GB" sz="1200" b="1" dirty="0" smtClean="0"/>
              <a:t>m)</a:t>
            </a:r>
            <a:endParaRPr lang="en-GB" dirty="0" smtClean="0"/>
          </a:p>
          <a:p>
            <a:endParaRPr lang="en-GB" dirty="0" smtClean="0"/>
          </a:p>
          <a:p>
            <a:endParaRPr lang="en-GB" dirty="0" smtClean="0"/>
          </a:p>
          <a:p>
            <a:r>
              <a:rPr lang="en-GB" dirty="0" smtClean="0"/>
              <a:t>Instrument que </a:t>
            </a:r>
            <a:r>
              <a:rPr lang="en-GB" dirty="0" err="1" smtClean="0"/>
              <a:t>permet</a:t>
            </a:r>
            <a:r>
              <a:rPr lang="en-GB" dirty="0" smtClean="0"/>
              <a:t> </a:t>
            </a:r>
            <a:r>
              <a:rPr lang="en-GB" dirty="0" err="1" smtClean="0"/>
              <a:t>d'observar</a:t>
            </a:r>
            <a:r>
              <a:rPr lang="en-GB" dirty="0" smtClean="0"/>
              <a:t> </a:t>
            </a:r>
            <a:r>
              <a:rPr lang="en-GB" dirty="0" err="1" smtClean="0"/>
              <a:t>objectes</a:t>
            </a:r>
            <a:r>
              <a:rPr lang="en-GB" dirty="0" smtClean="0"/>
              <a:t> de petites dimensions, que </a:t>
            </a:r>
            <a:r>
              <a:rPr lang="en-GB" dirty="0" err="1" smtClean="0"/>
              <a:t>normalment</a:t>
            </a:r>
            <a:r>
              <a:rPr lang="en-GB" dirty="0" smtClean="0"/>
              <a:t> </a:t>
            </a:r>
            <a:r>
              <a:rPr lang="en-GB" dirty="0" err="1" smtClean="0"/>
              <a:t>són</a:t>
            </a:r>
            <a:r>
              <a:rPr lang="en-GB" dirty="0" smtClean="0"/>
              <a:t> invisibles a </a:t>
            </a:r>
            <a:r>
              <a:rPr lang="en-GB" dirty="0" err="1" smtClean="0"/>
              <a:t>ull</a:t>
            </a:r>
            <a:r>
              <a:rPr lang="en-GB" dirty="0" smtClean="0"/>
              <a:t> nu, </a:t>
            </a:r>
            <a:r>
              <a:rPr lang="en-GB" dirty="0" err="1" smtClean="0"/>
              <a:t>gràcies</a:t>
            </a:r>
            <a:r>
              <a:rPr lang="en-GB" dirty="0" smtClean="0"/>
              <a:t> a un </a:t>
            </a:r>
            <a:r>
              <a:rPr lang="en-GB" dirty="0" err="1" smtClean="0"/>
              <a:t>sistema</a:t>
            </a:r>
            <a:r>
              <a:rPr lang="en-GB" dirty="0" smtClean="0"/>
              <a:t> de </a:t>
            </a:r>
            <a:r>
              <a:rPr lang="en-GB" dirty="0" err="1" smtClean="0"/>
              <a:t>lents</a:t>
            </a:r>
            <a:r>
              <a:rPr lang="en-GB" dirty="0" smtClean="0"/>
              <a:t> (</a:t>
            </a:r>
            <a:r>
              <a:rPr lang="en-GB" dirty="0" err="1" smtClean="0"/>
              <a:t>òptiques</a:t>
            </a:r>
            <a:r>
              <a:rPr lang="en-GB" dirty="0" smtClean="0"/>
              <a:t>, </a:t>
            </a:r>
            <a:r>
              <a:rPr lang="en-GB" dirty="0" err="1" smtClean="0"/>
              <a:t>electròniques</a:t>
            </a:r>
            <a:r>
              <a:rPr lang="en-GB" dirty="0" smtClean="0"/>
              <a:t> o </a:t>
            </a:r>
            <a:r>
              <a:rPr lang="en-GB" dirty="0" err="1" smtClean="0"/>
              <a:t>acústiques</a:t>
            </a:r>
            <a:r>
              <a:rPr lang="en-GB" dirty="0" smtClean="0"/>
              <a:t>) que en </a:t>
            </a:r>
            <a:r>
              <a:rPr lang="en-GB" dirty="0" err="1" smtClean="0"/>
              <a:t>forneixen</a:t>
            </a:r>
            <a:r>
              <a:rPr lang="en-GB" dirty="0" smtClean="0"/>
              <a:t> </a:t>
            </a:r>
            <a:r>
              <a:rPr lang="en-GB" dirty="0" err="1" smtClean="0"/>
              <a:t>una</a:t>
            </a:r>
            <a:r>
              <a:rPr lang="en-GB" dirty="0" smtClean="0"/>
              <a:t> </a:t>
            </a:r>
            <a:r>
              <a:rPr lang="en-GB" dirty="0" err="1" smtClean="0"/>
              <a:t>imatge</a:t>
            </a:r>
            <a:r>
              <a:rPr lang="en-GB" dirty="0" smtClean="0"/>
              <a:t> </a:t>
            </a:r>
            <a:r>
              <a:rPr lang="en-GB" dirty="0" err="1" smtClean="0"/>
              <a:t>augmentada</a:t>
            </a:r>
            <a:r>
              <a:rPr lang="en-GB" dirty="0" smtClean="0"/>
              <a:t>. </a:t>
            </a:r>
          </a:p>
          <a:p>
            <a:endParaRPr lang="en-US" dirty="0" smtClean="0"/>
          </a:p>
          <a:p>
            <a:r>
              <a:rPr lang="en-US" dirty="0" smtClean="0"/>
              <a:t>Per </a:t>
            </a:r>
            <a:r>
              <a:rPr lang="en-US" dirty="0" err="1" smtClean="0"/>
              <a:t>estudiar</a:t>
            </a:r>
            <a:r>
              <a:rPr lang="en-US" dirty="0" smtClean="0"/>
              <a:t> </a:t>
            </a:r>
            <a:r>
              <a:rPr lang="en-US" dirty="0" err="1" smtClean="0"/>
              <a:t>l’estructura</a:t>
            </a:r>
            <a:r>
              <a:rPr lang="en-US" dirty="0" smtClean="0"/>
              <a:t> de la material a </a:t>
            </a:r>
            <a:r>
              <a:rPr lang="en-US" dirty="0" err="1" smtClean="0"/>
              <a:t>l’escala</a:t>
            </a:r>
            <a:r>
              <a:rPr lang="en-US" dirty="0" smtClean="0"/>
              <a:t> de </a:t>
            </a:r>
            <a:r>
              <a:rPr lang="en-US" dirty="0" err="1" smtClean="0"/>
              <a:t>l’attometre</a:t>
            </a:r>
            <a:r>
              <a:rPr lang="en-US" dirty="0" smtClean="0"/>
              <a:t> </a:t>
            </a:r>
            <a:r>
              <a:rPr lang="en-US" dirty="0" err="1" smtClean="0"/>
              <a:t>utilitzem</a:t>
            </a:r>
            <a:r>
              <a:rPr lang="en-US" dirty="0" smtClean="0"/>
              <a:t> </a:t>
            </a:r>
            <a:r>
              <a:rPr lang="en-US" dirty="0" err="1" smtClean="0"/>
              <a:t>accelerador</a:t>
            </a:r>
            <a:r>
              <a:rPr lang="en-US" baseline="0" dirty="0" err="1" smtClean="0"/>
              <a:t>s</a:t>
            </a:r>
            <a:r>
              <a:rPr lang="en-US" baseline="0" dirty="0" smtClean="0"/>
              <a:t> de </a:t>
            </a:r>
            <a:r>
              <a:rPr lang="en-US" baseline="0" dirty="0" err="1" smtClean="0"/>
              <a:t>particules</a:t>
            </a:r>
            <a:r>
              <a:rPr lang="en-US" baseline="0" dirty="0" smtClean="0"/>
              <a:t>, detectors I </a:t>
            </a:r>
            <a:r>
              <a:rPr lang="en-US" baseline="0" dirty="0" err="1" smtClean="0"/>
              <a:t>infrastructura</a:t>
            </a:r>
            <a:r>
              <a:rPr lang="en-US" baseline="0" dirty="0" smtClean="0"/>
              <a:t> per </a:t>
            </a:r>
            <a:r>
              <a:rPr lang="en-US" baseline="0" dirty="0" err="1" smtClean="0"/>
              <a:t>l’analisi</a:t>
            </a:r>
            <a:r>
              <a:rPr lang="en-US" baseline="0" dirty="0" smtClean="0"/>
              <a:t> de </a:t>
            </a:r>
            <a:r>
              <a:rPr lang="en-US" baseline="0" dirty="0" err="1" smtClean="0"/>
              <a:t>dades</a:t>
            </a:r>
            <a:r>
              <a:rPr lang="en-US" baseline="0" dirty="0" smtClean="0"/>
              <a:t>.</a:t>
            </a:r>
          </a:p>
          <a:p>
            <a:r>
              <a:rPr lang="en-US" baseline="0" dirty="0" err="1" smtClean="0"/>
              <a:t>Acceleradors</a:t>
            </a:r>
            <a:r>
              <a:rPr lang="en-US" baseline="0" dirty="0" smtClean="0"/>
              <a:t> + Detectors + </a:t>
            </a:r>
            <a:r>
              <a:rPr lang="en-US" baseline="0" dirty="0" err="1" smtClean="0"/>
              <a:t>Analisi</a:t>
            </a:r>
            <a:r>
              <a:rPr lang="en-US" baseline="0" dirty="0" smtClean="0"/>
              <a:t> de </a:t>
            </a:r>
            <a:r>
              <a:rPr lang="en-US" baseline="0" dirty="0" err="1" smtClean="0"/>
              <a:t>dades</a:t>
            </a:r>
            <a:r>
              <a:rPr lang="en-US" baseline="0" dirty="0" smtClean="0"/>
              <a:t> =</a:t>
            </a:r>
            <a:r>
              <a:rPr lang="en-US" baseline="0" dirty="0" err="1" smtClean="0"/>
              <a:t>Attoscopi</a:t>
            </a:r>
            <a:r>
              <a:rPr lang="en-US" baseline="0" dirty="0" smtClean="0"/>
              <a:t> (10-18m)</a:t>
            </a:r>
            <a:endParaRPr lang="en-GB" dirty="0" smtClean="0"/>
          </a:p>
          <a:p>
            <a:endParaRPr lang="en-GB" dirty="0" smtClean="0"/>
          </a:p>
          <a:p>
            <a:endParaRPr lang="en-GB" dirty="0" smtClean="0"/>
          </a:p>
          <a:p>
            <a:endParaRPr lang="en-GB" dirty="0"/>
          </a:p>
        </p:txBody>
      </p:sp>
      <p:sp>
        <p:nvSpPr>
          <p:cNvPr id="4" name="Header Placeholder 3"/>
          <p:cNvSpPr>
            <a:spLocks noGrp="1"/>
          </p:cNvSpPr>
          <p:nvPr>
            <p:ph type="hdr" sz="quarter" idx="10"/>
          </p:nvPr>
        </p:nvSpPr>
        <p:spPr/>
        <p:txBody>
          <a:bodyPr/>
          <a:lstStyle/>
          <a:p>
            <a:pPr>
              <a:defRPr/>
            </a:pPr>
            <a:r>
              <a:rPr lang="en-US" smtClean="0"/>
              <a:t>This is a test</a:t>
            </a:r>
            <a:endParaRPr lang="en-US"/>
          </a:p>
        </p:txBody>
      </p:sp>
    </p:spTree>
    <p:extLst>
      <p:ext uri="{BB962C8B-B14F-4D97-AF65-F5344CB8AC3E}">
        <p14:creationId xmlns:p14="http://schemas.microsoft.com/office/powerpoint/2010/main" val="717217983"/>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7"/>
        <p:cNvGrpSpPr/>
        <p:nvPr/>
      </p:nvGrpSpPr>
      <p:grpSpPr>
        <a:xfrm>
          <a:off x="0" y="0"/>
          <a:ext cx="0" cy="0"/>
          <a:chOff x="0" y="0"/>
          <a:chExt cx="0" cy="0"/>
        </a:xfrm>
      </p:grpSpPr>
      <p:sp>
        <p:nvSpPr>
          <p:cNvPr id="108" name="Google Shape;108;gc8fbd279c6_0_144: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9" name="Google Shape;109;gc8fbd279c6_0_14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2868062960"/>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D68FBF5B-CBB2-4A6F-ACBE-1907AF8BEE58}" type="slidenum">
              <a:rPr lang="en-GB" smtClean="0"/>
              <a:t>51</a:t>
            </a:fld>
            <a:endParaRPr lang="en-GB"/>
          </a:p>
        </p:txBody>
      </p:sp>
    </p:spTree>
    <p:extLst>
      <p:ext uri="{BB962C8B-B14F-4D97-AF65-F5344CB8AC3E}">
        <p14:creationId xmlns:p14="http://schemas.microsoft.com/office/powerpoint/2010/main" val="1650088740"/>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School</a:t>
            </a:r>
            <a:r>
              <a:rPr lang="en-US" baseline="0" dirty="0" smtClean="0"/>
              <a:t> visit in 2007 by Becky Parker</a:t>
            </a:r>
          </a:p>
          <a:p>
            <a:r>
              <a:rPr lang="en-US" baseline="0" dirty="0" err="1" smtClean="0"/>
              <a:t>Els</a:t>
            </a:r>
            <a:r>
              <a:rPr lang="en-US" baseline="0" dirty="0" smtClean="0"/>
              <a:t> </a:t>
            </a:r>
            <a:r>
              <a:rPr lang="en-US" baseline="0" dirty="0" err="1" smtClean="0"/>
              <a:t>vam</a:t>
            </a:r>
            <a:r>
              <a:rPr lang="en-US" baseline="0" dirty="0" smtClean="0"/>
              <a:t> </a:t>
            </a:r>
            <a:r>
              <a:rPr lang="en-US" baseline="0" dirty="0" err="1" smtClean="0"/>
              <a:t>fer</a:t>
            </a:r>
            <a:r>
              <a:rPr lang="en-US" baseline="0" dirty="0" smtClean="0"/>
              <a:t> </a:t>
            </a:r>
            <a:r>
              <a:rPr lang="en-US" baseline="0" dirty="0" err="1" smtClean="0"/>
              <a:t>una</a:t>
            </a:r>
            <a:r>
              <a:rPr lang="en-US" baseline="0" dirty="0" smtClean="0"/>
              <a:t> </a:t>
            </a:r>
            <a:r>
              <a:rPr lang="en-US" baseline="0" dirty="0" err="1" smtClean="0"/>
              <a:t>presentacio</a:t>
            </a:r>
            <a:r>
              <a:rPr lang="en-US" baseline="0" dirty="0" smtClean="0"/>
              <a:t> de la nostra </a:t>
            </a:r>
            <a:r>
              <a:rPr lang="en-US" baseline="0" dirty="0" err="1" smtClean="0"/>
              <a:t>tecnologia</a:t>
            </a:r>
            <a:r>
              <a:rPr lang="en-US" baseline="0" dirty="0" smtClean="0"/>
              <a:t> I van </a:t>
            </a:r>
            <a:r>
              <a:rPr lang="en-US" baseline="0" dirty="0" err="1" smtClean="0"/>
              <a:t>dir</a:t>
            </a:r>
            <a:r>
              <a:rPr lang="en-US" baseline="0" dirty="0" smtClean="0"/>
              <a:t>: que </a:t>
            </a:r>
            <a:r>
              <a:rPr lang="en-US" baseline="0" dirty="0" err="1" smtClean="0"/>
              <a:t>hauriem</a:t>
            </a:r>
            <a:r>
              <a:rPr lang="en-US" baseline="0" dirty="0" smtClean="0"/>
              <a:t> de </a:t>
            </a:r>
            <a:r>
              <a:rPr lang="en-US" baseline="0" dirty="0" err="1" smtClean="0"/>
              <a:t>fer</a:t>
            </a:r>
            <a:r>
              <a:rPr lang="en-US" baseline="0" dirty="0" smtClean="0"/>
              <a:t> per </a:t>
            </a:r>
            <a:r>
              <a:rPr lang="en-US" baseline="0" dirty="0" err="1" smtClean="0"/>
              <a:t>tenir</a:t>
            </a:r>
            <a:r>
              <a:rPr lang="en-US" baseline="0" dirty="0" smtClean="0"/>
              <a:t> </a:t>
            </a:r>
            <a:r>
              <a:rPr lang="en-US" baseline="0" dirty="0" err="1" smtClean="0"/>
              <a:t>els</a:t>
            </a:r>
            <a:r>
              <a:rPr lang="en-US" baseline="0" dirty="0" smtClean="0"/>
              <a:t> </a:t>
            </a:r>
            <a:r>
              <a:rPr lang="en-US" baseline="0" dirty="0" err="1" smtClean="0"/>
              <a:t>vostres</a:t>
            </a:r>
            <a:r>
              <a:rPr lang="en-US" baseline="0" dirty="0" smtClean="0"/>
              <a:t> detectors a les </a:t>
            </a:r>
            <a:r>
              <a:rPr lang="en-US" baseline="0" dirty="0" err="1" smtClean="0"/>
              <a:t>nostres</a:t>
            </a:r>
            <a:r>
              <a:rPr lang="en-US" baseline="0" dirty="0" smtClean="0"/>
              <a:t> </a:t>
            </a:r>
            <a:r>
              <a:rPr lang="en-US" baseline="0" dirty="0" err="1" smtClean="0"/>
              <a:t>aules</a:t>
            </a:r>
            <a:r>
              <a:rPr lang="en-US" baseline="0" dirty="0" smtClean="0"/>
              <a:t>, per </a:t>
            </a:r>
            <a:r>
              <a:rPr lang="en-US" baseline="0" dirty="0" err="1" smtClean="0"/>
              <a:t>ensenyar</a:t>
            </a:r>
            <a:r>
              <a:rPr lang="en-US" baseline="0" dirty="0" smtClean="0"/>
              <a:t> el que </a:t>
            </a:r>
            <a:r>
              <a:rPr lang="en-US" baseline="0" dirty="0" err="1" smtClean="0"/>
              <a:t>es</a:t>
            </a:r>
            <a:r>
              <a:rPr lang="en-US" baseline="0" dirty="0" smtClean="0"/>
              <a:t> la </a:t>
            </a:r>
            <a:r>
              <a:rPr lang="en-US" baseline="0" dirty="0" err="1" smtClean="0"/>
              <a:t>radiacio</a:t>
            </a:r>
            <a:r>
              <a:rPr lang="en-US" baseline="0" dirty="0" smtClean="0"/>
              <a:t> </a:t>
            </a:r>
            <a:r>
              <a:rPr lang="en-US" baseline="0" dirty="0" err="1" smtClean="0"/>
              <a:t>als</a:t>
            </a:r>
            <a:r>
              <a:rPr lang="en-US" baseline="0" dirty="0" smtClean="0"/>
              <a:t> </a:t>
            </a:r>
            <a:r>
              <a:rPr lang="en-US" baseline="0" dirty="0" err="1" smtClean="0"/>
              <a:t>nostres</a:t>
            </a:r>
            <a:r>
              <a:rPr lang="en-US" baseline="0" dirty="0" smtClean="0"/>
              <a:t> </a:t>
            </a:r>
            <a:r>
              <a:rPr lang="en-US" baseline="0" dirty="0" err="1" smtClean="0"/>
              <a:t>estudiants</a:t>
            </a:r>
            <a:r>
              <a:rPr lang="en-US" baseline="0" dirty="0" smtClean="0"/>
              <a:t>??? </a:t>
            </a:r>
            <a:r>
              <a:rPr lang="en-US" baseline="0" dirty="0" err="1" smtClean="0"/>
              <a:t>Aixi</a:t>
            </a:r>
            <a:r>
              <a:rPr lang="en-US" baseline="0" dirty="0" smtClean="0"/>
              <a:t> </a:t>
            </a:r>
            <a:r>
              <a:rPr lang="en-US" baseline="0" dirty="0" err="1" smtClean="0"/>
              <a:t>es</a:t>
            </a:r>
            <a:r>
              <a:rPr lang="en-US" baseline="0" dirty="0" smtClean="0"/>
              <a:t> com </a:t>
            </a:r>
            <a:r>
              <a:rPr lang="en-US" baseline="0" dirty="0" err="1" smtClean="0"/>
              <a:t>va</a:t>
            </a:r>
            <a:r>
              <a:rPr lang="en-US" baseline="0" dirty="0" smtClean="0"/>
              <a:t> </a:t>
            </a:r>
            <a:r>
              <a:rPr lang="en-US" baseline="0" dirty="0" err="1" smtClean="0"/>
              <a:t>comencar</a:t>
            </a:r>
            <a:r>
              <a:rPr lang="en-US" baseline="0" dirty="0" smtClean="0"/>
              <a:t> el </a:t>
            </a:r>
            <a:r>
              <a:rPr lang="en-US" baseline="0" dirty="0" err="1" smtClean="0"/>
              <a:t>programa</a:t>
            </a:r>
            <a:r>
              <a:rPr lang="en-US" baseline="0" dirty="0" smtClean="0"/>
              <a:t> CERN at school.</a:t>
            </a:r>
          </a:p>
          <a:p>
            <a:r>
              <a:rPr lang="en-US" baseline="0" dirty="0" smtClean="0"/>
              <a:t>A </a:t>
            </a:r>
            <a:r>
              <a:rPr lang="en-US" baseline="0" dirty="0" err="1" smtClean="0"/>
              <a:t>partir</a:t>
            </a:r>
            <a:r>
              <a:rPr lang="en-US" baseline="0" dirty="0" smtClean="0"/>
              <a:t> de </a:t>
            </a:r>
            <a:r>
              <a:rPr lang="en-US" baseline="0" dirty="0" err="1" smtClean="0"/>
              <a:t>llavors</a:t>
            </a:r>
            <a:r>
              <a:rPr lang="en-US" baseline="0" dirty="0" smtClean="0"/>
              <a:t> van </a:t>
            </a:r>
            <a:r>
              <a:rPr lang="en-US" baseline="0" dirty="0" err="1" smtClean="0"/>
              <a:t>comencar</a:t>
            </a:r>
            <a:r>
              <a:rPr lang="en-US" baseline="0" dirty="0" smtClean="0"/>
              <a:t> a  </a:t>
            </a:r>
            <a:r>
              <a:rPr lang="en-US" baseline="0" dirty="0" err="1" smtClean="0"/>
              <a:t>fer</a:t>
            </a:r>
            <a:r>
              <a:rPr lang="en-US" baseline="0" dirty="0" smtClean="0"/>
              <a:t> fund-raising </a:t>
            </a:r>
            <a:r>
              <a:rPr lang="en-US" baseline="0" dirty="0" err="1" smtClean="0"/>
              <a:t>i</a:t>
            </a:r>
            <a:r>
              <a:rPr lang="en-US" baseline="0" dirty="0" smtClean="0"/>
              <a:t> a </a:t>
            </a:r>
            <a:r>
              <a:rPr lang="en-US" baseline="0" dirty="0" err="1" smtClean="0"/>
              <a:t>implicar</a:t>
            </a:r>
            <a:r>
              <a:rPr lang="en-US" baseline="0" dirty="0" smtClean="0"/>
              <a:t> </a:t>
            </a:r>
            <a:r>
              <a:rPr lang="en-US" baseline="0" dirty="0" err="1" smtClean="0"/>
              <a:t>escoles</a:t>
            </a:r>
            <a:r>
              <a:rPr lang="en-US" baseline="0" dirty="0" smtClean="0"/>
              <a:t>. </a:t>
            </a:r>
          </a:p>
          <a:p>
            <a:r>
              <a:rPr lang="en-US" baseline="0" dirty="0" smtClean="0"/>
              <a:t>Van </a:t>
            </a:r>
            <a:r>
              <a:rPr lang="en-US" baseline="0" dirty="0" err="1" smtClean="0"/>
              <a:t>participar</a:t>
            </a:r>
            <a:r>
              <a:rPr lang="en-US" baseline="0" dirty="0" smtClean="0"/>
              <a:t> </a:t>
            </a:r>
            <a:r>
              <a:rPr lang="en-US" baseline="0" dirty="0" err="1" smtClean="0"/>
              <a:t>en</a:t>
            </a:r>
            <a:r>
              <a:rPr lang="en-US" baseline="0" dirty="0" smtClean="0"/>
              <a:t> un </a:t>
            </a:r>
            <a:r>
              <a:rPr lang="en-US" baseline="0" dirty="0" err="1" smtClean="0"/>
              <a:t>projecte</a:t>
            </a:r>
            <a:r>
              <a:rPr lang="en-US" baseline="0" dirty="0" smtClean="0"/>
              <a:t> per </a:t>
            </a:r>
            <a:r>
              <a:rPr lang="en-US" baseline="0" dirty="0" err="1" smtClean="0"/>
              <a:t>dissenyar</a:t>
            </a:r>
            <a:r>
              <a:rPr lang="en-US" baseline="0" dirty="0" smtClean="0"/>
              <a:t> un experiment </a:t>
            </a:r>
            <a:r>
              <a:rPr lang="en-US" baseline="0" dirty="0" err="1" smtClean="0"/>
              <a:t>en</a:t>
            </a:r>
            <a:r>
              <a:rPr lang="en-US" baseline="0" dirty="0" smtClean="0"/>
              <a:t> un </a:t>
            </a:r>
            <a:r>
              <a:rPr lang="en-US" baseline="0" dirty="0" err="1" smtClean="0"/>
              <a:t>satellit</a:t>
            </a:r>
            <a:r>
              <a:rPr lang="en-US" baseline="0" dirty="0" smtClean="0"/>
              <a:t>.</a:t>
            </a:r>
          </a:p>
          <a:p>
            <a:r>
              <a:rPr lang="en-US" baseline="0" dirty="0" err="1" smtClean="0"/>
              <a:t>Avui</a:t>
            </a:r>
            <a:r>
              <a:rPr lang="en-US" baseline="0" dirty="0" smtClean="0"/>
              <a:t> </a:t>
            </a:r>
            <a:r>
              <a:rPr lang="en-US" baseline="0" dirty="0" err="1" smtClean="0"/>
              <a:t>han</a:t>
            </a:r>
            <a:r>
              <a:rPr lang="en-US" baseline="0" dirty="0" smtClean="0"/>
              <a:t> </a:t>
            </a:r>
            <a:r>
              <a:rPr lang="en-US" baseline="0" dirty="0" err="1" smtClean="0"/>
              <a:t>creat</a:t>
            </a:r>
            <a:r>
              <a:rPr lang="en-US" baseline="0" dirty="0" smtClean="0"/>
              <a:t> el IRIS </a:t>
            </a:r>
            <a:r>
              <a:rPr lang="en-US" baseline="0" dirty="0" err="1" smtClean="0"/>
              <a:t>en</a:t>
            </a:r>
            <a:r>
              <a:rPr lang="en-US" baseline="0" dirty="0" smtClean="0"/>
              <a:t> el </a:t>
            </a:r>
            <a:r>
              <a:rPr lang="en-US" baseline="0" dirty="0" err="1" smtClean="0"/>
              <a:t>qual</a:t>
            </a:r>
            <a:r>
              <a:rPr lang="en-US" baseline="0" dirty="0" smtClean="0"/>
              <a:t> </a:t>
            </a:r>
            <a:r>
              <a:rPr lang="en-US" baseline="0" dirty="0" err="1" smtClean="0"/>
              <a:t>comparteixen</a:t>
            </a:r>
            <a:r>
              <a:rPr lang="en-US" baseline="0" dirty="0" smtClean="0"/>
              <a:t> </a:t>
            </a:r>
            <a:r>
              <a:rPr lang="en-US" baseline="0" dirty="0" err="1" smtClean="0"/>
              <a:t>dades</a:t>
            </a:r>
            <a:r>
              <a:rPr lang="en-US" baseline="0" dirty="0" smtClean="0"/>
              <a:t> I </a:t>
            </a:r>
            <a:r>
              <a:rPr lang="en-US" baseline="0" dirty="0" err="1" smtClean="0"/>
              <a:t>dispositius</a:t>
            </a:r>
            <a:r>
              <a:rPr lang="en-US" baseline="0" dirty="0" smtClean="0"/>
              <a:t> </a:t>
            </a:r>
            <a:r>
              <a:rPr lang="en-US" baseline="0" dirty="0" err="1" smtClean="0"/>
              <a:t>amb</a:t>
            </a:r>
            <a:r>
              <a:rPr lang="en-US" baseline="0" dirty="0" smtClean="0"/>
              <a:t> </a:t>
            </a:r>
            <a:r>
              <a:rPr lang="en-US" baseline="0" dirty="0" err="1" smtClean="0"/>
              <a:t>estudiants</a:t>
            </a:r>
            <a:r>
              <a:rPr lang="en-US" baseline="0" dirty="0" smtClean="0"/>
              <a:t> de </a:t>
            </a:r>
            <a:r>
              <a:rPr lang="en-US" baseline="0" dirty="0" err="1" smtClean="0"/>
              <a:t>tota</a:t>
            </a:r>
            <a:r>
              <a:rPr lang="en-US" baseline="0" dirty="0" smtClean="0"/>
              <a:t> </a:t>
            </a:r>
            <a:r>
              <a:rPr lang="en-US" baseline="0" dirty="0" err="1" smtClean="0"/>
              <a:t>anglaterra</a:t>
            </a:r>
            <a:r>
              <a:rPr lang="en-US" baseline="0" dirty="0" smtClean="0"/>
              <a:t> I de tot el mon (de </a:t>
            </a:r>
            <a:r>
              <a:rPr lang="en-US" baseline="0" dirty="0" err="1" smtClean="0"/>
              <a:t>fet</a:t>
            </a:r>
            <a:r>
              <a:rPr lang="en-US" baseline="0" dirty="0" smtClean="0"/>
              <a:t>, </a:t>
            </a:r>
            <a:r>
              <a:rPr lang="en-US" baseline="0" dirty="0" err="1" smtClean="0"/>
              <a:t>l’escola</a:t>
            </a:r>
            <a:r>
              <a:rPr lang="en-US" baseline="0" dirty="0" smtClean="0"/>
              <a:t> on jo </a:t>
            </a:r>
            <a:r>
              <a:rPr lang="en-US" baseline="0" dirty="0" err="1" smtClean="0"/>
              <a:t>anava</a:t>
            </a:r>
            <a:r>
              <a:rPr lang="en-US" baseline="0" dirty="0" smtClean="0"/>
              <a:t> I </a:t>
            </a:r>
            <a:r>
              <a:rPr lang="en-US" baseline="0" dirty="0" err="1" smtClean="0"/>
              <a:t>amb</a:t>
            </a:r>
            <a:r>
              <a:rPr lang="en-US" baseline="0" dirty="0" smtClean="0"/>
              <a:t> </a:t>
            </a:r>
            <a:r>
              <a:rPr lang="en-US" baseline="0" dirty="0" err="1" smtClean="0"/>
              <a:t>els</a:t>
            </a:r>
            <a:r>
              <a:rPr lang="en-US" baseline="0" dirty="0" smtClean="0"/>
              <a:t> que </a:t>
            </a:r>
            <a:r>
              <a:rPr lang="en-US" baseline="0" dirty="0" err="1" smtClean="0"/>
              <a:t>collaboro</a:t>
            </a:r>
            <a:r>
              <a:rPr lang="en-US" baseline="0" dirty="0" smtClean="0"/>
              <a:t> </a:t>
            </a:r>
            <a:r>
              <a:rPr lang="en-US" baseline="0" dirty="0" err="1" smtClean="0"/>
              <a:t>han</a:t>
            </a:r>
            <a:r>
              <a:rPr lang="en-US" baseline="0" dirty="0" smtClean="0"/>
              <a:t> </a:t>
            </a:r>
            <a:r>
              <a:rPr lang="en-US" baseline="0" dirty="0" err="1" smtClean="0"/>
              <a:t>entrat</a:t>
            </a:r>
            <a:r>
              <a:rPr lang="en-US" baseline="0" dirty="0" smtClean="0"/>
              <a:t> a </a:t>
            </a:r>
            <a:r>
              <a:rPr lang="en-US" baseline="0" dirty="0" err="1" smtClean="0"/>
              <a:t>formar</a:t>
            </a:r>
            <a:r>
              <a:rPr lang="en-US" baseline="0" dirty="0" smtClean="0"/>
              <a:t> part </a:t>
            </a:r>
            <a:r>
              <a:rPr lang="en-US" baseline="0" dirty="0" err="1" smtClean="0"/>
              <a:t>d’aquest</a:t>
            </a:r>
            <a:r>
              <a:rPr lang="en-US" baseline="0" dirty="0" smtClean="0"/>
              <a:t> </a:t>
            </a:r>
            <a:r>
              <a:rPr lang="en-US" baseline="0" dirty="0" err="1" smtClean="0"/>
              <a:t>programa</a:t>
            </a:r>
            <a:r>
              <a:rPr lang="en-US" baseline="0" dirty="0" smtClean="0"/>
              <a:t>) I, un </a:t>
            </a:r>
            <a:r>
              <a:rPr lang="en-US" baseline="0" dirty="0" err="1" smtClean="0"/>
              <a:t>dels</a:t>
            </a:r>
            <a:r>
              <a:rPr lang="en-US" baseline="0" dirty="0" smtClean="0"/>
              <a:t> meus </a:t>
            </a:r>
            <a:r>
              <a:rPr lang="en-US" baseline="0" dirty="0" err="1" smtClean="0"/>
              <a:t>objectius</a:t>
            </a:r>
            <a:r>
              <a:rPr lang="en-US" baseline="0" dirty="0" smtClean="0"/>
              <a:t> </a:t>
            </a:r>
            <a:r>
              <a:rPr lang="en-US" baseline="0" dirty="0" err="1" smtClean="0"/>
              <a:t>seria</a:t>
            </a:r>
            <a:r>
              <a:rPr lang="en-US" baseline="0" dirty="0" smtClean="0"/>
              <a:t> </a:t>
            </a:r>
            <a:r>
              <a:rPr lang="en-US" baseline="0" dirty="0" err="1" smtClean="0"/>
              <a:t>crear</a:t>
            </a:r>
            <a:r>
              <a:rPr lang="en-US" baseline="0" dirty="0" smtClean="0"/>
              <a:t> </a:t>
            </a:r>
            <a:r>
              <a:rPr lang="en-US" baseline="0" dirty="0" err="1" smtClean="0"/>
              <a:t>una</a:t>
            </a:r>
            <a:r>
              <a:rPr lang="en-US" baseline="0" dirty="0" smtClean="0"/>
              <a:t> </a:t>
            </a:r>
            <a:r>
              <a:rPr lang="en-US" baseline="0" dirty="0" err="1" smtClean="0"/>
              <a:t>estructura</a:t>
            </a:r>
            <a:r>
              <a:rPr lang="en-US" baseline="0" dirty="0" smtClean="0"/>
              <a:t> similar </a:t>
            </a:r>
            <a:r>
              <a:rPr lang="en-US" baseline="0" dirty="0" err="1" smtClean="0"/>
              <a:t>aqui</a:t>
            </a:r>
            <a:r>
              <a:rPr lang="en-US" baseline="0" dirty="0" smtClean="0"/>
              <a:t> a casa nostra.</a:t>
            </a:r>
            <a:endParaRPr lang="en-GB" dirty="0"/>
          </a:p>
        </p:txBody>
      </p:sp>
      <p:sp>
        <p:nvSpPr>
          <p:cNvPr id="4" name="Slide Number Placeholder 3"/>
          <p:cNvSpPr>
            <a:spLocks noGrp="1"/>
          </p:cNvSpPr>
          <p:nvPr>
            <p:ph type="sldNum" sz="quarter" idx="10"/>
          </p:nvPr>
        </p:nvSpPr>
        <p:spPr/>
        <p:txBody>
          <a:bodyPr/>
          <a:lstStyle/>
          <a:p>
            <a:fld id="{D68FBF5B-CBB2-4A6F-ACBE-1907AF8BEE58}" type="slidenum">
              <a:rPr lang="en-GB" smtClean="0"/>
              <a:t>52</a:t>
            </a:fld>
            <a:endParaRPr lang="en-GB"/>
          </a:p>
        </p:txBody>
      </p:sp>
    </p:spTree>
    <p:extLst>
      <p:ext uri="{BB962C8B-B14F-4D97-AF65-F5344CB8AC3E}">
        <p14:creationId xmlns:p14="http://schemas.microsoft.com/office/powerpoint/2010/main" val="1696780974"/>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dirty="0" smtClean="0"/>
              <a:t>IRIS: Comparten</a:t>
            </a:r>
            <a:r>
              <a:rPr lang="es-ES" baseline="0" dirty="0" smtClean="0"/>
              <a:t> dispositivos de medidas, </a:t>
            </a:r>
          </a:p>
          <a:p>
            <a:r>
              <a:rPr lang="es-ES" baseline="0" dirty="0" smtClean="0"/>
              <a:t>Tienen acceso a datos científicos y los ponen a disposición de una red de escuelas.</a:t>
            </a:r>
          </a:p>
          <a:p>
            <a:r>
              <a:rPr lang="es-ES" baseline="0" dirty="0" smtClean="0"/>
              <a:t>Participación gratuita.</a:t>
            </a:r>
            <a:r>
              <a:rPr lang="es-ES" dirty="0" smtClean="0"/>
              <a:t> </a:t>
            </a:r>
            <a:endParaRPr lang="es-ES" dirty="0"/>
          </a:p>
        </p:txBody>
      </p:sp>
      <p:sp>
        <p:nvSpPr>
          <p:cNvPr id="4" name="Slide Number Placeholder 3"/>
          <p:cNvSpPr>
            <a:spLocks noGrp="1"/>
          </p:cNvSpPr>
          <p:nvPr>
            <p:ph type="sldNum" sz="quarter" idx="10"/>
          </p:nvPr>
        </p:nvSpPr>
        <p:spPr/>
        <p:txBody>
          <a:bodyPr/>
          <a:lstStyle/>
          <a:p>
            <a:fld id="{D68FBF5B-CBB2-4A6F-ACBE-1907AF8BEE58}" type="slidenum">
              <a:rPr lang="en-GB" smtClean="0"/>
              <a:t>53</a:t>
            </a:fld>
            <a:endParaRPr lang="en-GB"/>
          </a:p>
        </p:txBody>
      </p:sp>
    </p:spTree>
    <p:extLst>
      <p:ext uri="{BB962C8B-B14F-4D97-AF65-F5344CB8AC3E}">
        <p14:creationId xmlns:p14="http://schemas.microsoft.com/office/powerpoint/2010/main" val="8967157"/>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dirty="0" smtClean="0"/>
              <a:t>Un ejemplo practico</a:t>
            </a:r>
            <a:endParaRPr lang="es-ES" dirty="0"/>
          </a:p>
        </p:txBody>
      </p:sp>
      <p:sp>
        <p:nvSpPr>
          <p:cNvPr id="4" name="Slide Number Placeholder 3"/>
          <p:cNvSpPr>
            <a:spLocks noGrp="1"/>
          </p:cNvSpPr>
          <p:nvPr>
            <p:ph type="sldNum" sz="quarter" idx="10"/>
          </p:nvPr>
        </p:nvSpPr>
        <p:spPr/>
        <p:txBody>
          <a:bodyPr/>
          <a:lstStyle/>
          <a:p>
            <a:fld id="{D68FBF5B-CBB2-4A6F-ACBE-1907AF8BEE58}" type="slidenum">
              <a:rPr lang="en-GB" smtClean="0"/>
              <a:t>54</a:t>
            </a:fld>
            <a:endParaRPr lang="en-GB"/>
          </a:p>
        </p:txBody>
      </p:sp>
    </p:spTree>
    <p:extLst>
      <p:ext uri="{BB962C8B-B14F-4D97-AF65-F5344CB8AC3E}">
        <p14:creationId xmlns:p14="http://schemas.microsoft.com/office/powerpoint/2010/main" val="2223680301"/>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D68FBF5B-CBB2-4A6F-ACBE-1907AF8BEE58}" type="slidenum">
              <a:rPr lang="en-GB" smtClean="0"/>
              <a:t>56</a:t>
            </a:fld>
            <a:endParaRPr lang="en-GB"/>
          </a:p>
        </p:txBody>
      </p:sp>
    </p:spTree>
    <p:extLst>
      <p:ext uri="{BB962C8B-B14F-4D97-AF65-F5344CB8AC3E}">
        <p14:creationId xmlns:p14="http://schemas.microsoft.com/office/powerpoint/2010/main" val="1095960592"/>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7" name="PlaceHolder 1"/>
          <p:cNvSpPr>
            <a:spLocks noGrp="1" noRot="1" noChangeAspect="1"/>
          </p:cNvSpPr>
          <p:nvPr>
            <p:ph type="sldImg"/>
          </p:nvPr>
        </p:nvSpPr>
        <p:spPr>
          <a:xfrm>
            <a:off x="533400" y="763588"/>
            <a:ext cx="6704013" cy="3771900"/>
          </a:xfrm>
          <a:prstGeom prst="rect">
            <a:avLst/>
          </a:prstGeom>
        </p:spPr>
      </p:sp>
      <p:sp>
        <p:nvSpPr>
          <p:cNvPr id="278" name="PlaceHolder 2"/>
          <p:cNvSpPr>
            <a:spLocks noGrp="1"/>
          </p:cNvSpPr>
          <p:nvPr>
            <p:ph type="body"/>
          </p:nvPr>
        </p:nvSpPr>
        <p:spPr>
          <a:xfrm>
            <a:off x="777240" y="4777560"/>
            <a:ext cx="6217560" cy="4525920"/>
          </a:xfrm>
          <a:prstGeom prst="rect">
            <a:avLst/>
          </a:prstGeom>
        </p:spPr>
        <p:txBody>
          <a:bodyPr lIns="0" tIns="0" rIns="0" bIns="0">
            <a:spAutoFit/>
          </a:bodyPr>
          <a:lstStyle/>
          <a:p>
            <a:endParaRPr lang="ca-ES" sz="2000" b="0" strike="noStrike" spc="-1" dirty="0">
              <a:latin typeface="Arial"/>
            </a:endParaRPr>
          </a:p>
        </p:txBody>
      </p:sp>
    </p:spTree>
    <p:extLst>
      <p:ext uri="{BB962C8B-B14F-4D97-AF65-F5344CB8AC3E}">
        <p14:creationId xmlns:p14="http://schemas.microsoft.com/office/powerpoint/2010/main" val="2272938744"/>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EB8D2100-7BC5-464F-B5A1-825D55FCAE9A}" type="slidenum">
              <a:rPr lang="en-GB" smtClean="0"/>
              <a:t>59</a:t>
            </a:fld>
            <a:endParaRPr lang="en-GB"/>
          </a:p>
        </p:txBody>
      </p:sp>
    </p:spTree>
    <p:extLst>
      <p:ext uri="{BB962C8B-B14F-4D97-AF65-F5344CB8AC3E}">
        <p14:creationId xmlns:p14="http://schemas.microsoft.com/office/powerpoint/2010/main" val="2571814543"/>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EB8D2100-7BC5-464F-B5A1-825D55FCAE9A}" type="slidenum">
              <a:rPr lang="en-GB" smtClean="0"/>
              <a:t>60</a:t>
            </a:fld>
            <a:endParaRPr lang="en-GB"/>
          </a:p>
        </p:txBody>
      </p:sp>
    </p:spTree>
    <p:extLst>
      <p:ext uri="{BB962C8B-B14F-4D97-AF65-F5344CB8AC3E}">
        <p14:creationId xmlns:p14="http://schemas.microsoft.com/office/powerpoint/2010/main" val="2472931522"/>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9" name="PlaceHolder 1"/>
          <p:cNvSpPr>
            <a:spLocks noGrp="1" noRot="1" noChangeAspect="1"/>
          </p:cNvSpPr>
          <p:nvPr>
            <p:ph type="sldImg"/>
          </p:nvPr>
        </p:nvSpPr>
        <p:spPr>
          <a:xfrm>
            <a:off x="533400" y="763588"/>
            <a:ext cx="6704013" cy="3771900"/>
          </a:xfrm>
          <a:prstGeom prst="rect">
            <a:avLst/>
          </a:prstGeom>
        </p:spPr>
      </p:sp>
      <p:sp>
        <p:nvSpPr>
          <p:cNvPr id="290" name="PlaceHolder 2"/>
          <p:cNvSpPr>
            <a:spLocks noGrp="1"/>
          </p:cNvSpPr>
          <p:nvPr>
            <p:ph type="body"/>
          </p:nvPr>
        </p:nvSpPr>
        <p:spPr>
          <a:xfrm>
            <a:off x="777240" y="4777560"/>
            <a:ext cx="6217560" cy="4525920"/>
          </a:xfrm>
          <a:prstGeom prst="rect">
            <a:avLst/>
          </a:prstGeom>
        </p:spPr>
        <p:txBody>
          <a:bodyPr lIns="0" tIns="0" rIns="0" bIns="0">
            <a:spAutoFit/>
          </a:bodyPr>
          <a:lstStyle/>
          <a:p>
            <a:pPr marL="522461" indent="-391846">
              <a:spcBef>
                <a:spcPts val="1714"/>
              </a:spcBef>
              <a:buClr>
                <a:srgbClr val="000000"/>
              </a:buClr>
              <a:buSzPct val="45000"/>
              <a:buFont typeface="Wingdings" charset="2"/>
              <a:buChar char=""/>
            </a:pPr>
            <a:endParaRPr lang="es-ES" sz="3870" spc="-1" dirty="0" smtClean="0">
              <a:latin typeface="Arial"/>
            </a:endParaRPr>
          </a:p>
          <a:p>
            <a:pPr marL="1044922" lvl="1" indent="-391846">
              <a:spcBef>
                <a:spcPts val="1371"/>
              </a:spcBef>
              <a:buClr>
                <a:srgbClr val="000000"/>
              </a:buClr>
              <a:buSzPct val="75000"/>
              <a:buFont typeface="Symbol" charset="2"/>
              <a:buChar char=""/>
            </a:pPr>
            <a:r>
              <a:rPr lang="es-ES" sz="3386" spc="-1" dirty="0" smtClean="0">
                <a:latin typeface="Arial"/>
              </a:rPr>
              <a:t>Identificar trayectorias</a:t>
            </a:r>
          </a:p>
          <a:p>
            <a:pPr marL="1044922" lvl="1" indent="-391846">
              <a:spcBef>
                <a:spcPts val="1371"/>
              </a:spcBef>
              <a:buClr>
                <a:srgbClr val="000000"/>
              </a:buClr>
              <a:buSzPct val="75000"/>
              <a:buFont typeface="Symbol" charset="2"/>
              <a:buChar char=""/>
            </a:pPr>
            <a:r>
              <a:rPr lang="es-ES" sz="3386" spc="-1" dirty="0" smtClean="0">
                <a:latin typeface="Arial"/>
              </a:rPr>
              <a:t>Relacionar trayectorias con las características de las partículas</a:t>
            </a:r>
          </a:p>
          <a:p>
            <a:pPr marL="1044922" lvl="1" indent="-391846">
              <a:spcBef>
                <a:spcPts val="1371"/>
              </a:spcBef>
              <a:buClr>
                <a:srgbClr val="000000"/>
              </a:buClr>
              <a:buSzPct val="75000"/>
              <a:buFont typeface="Symbol" charset="2"/>
              <a:buChar char=""/>
            </a:pPr>
            <a:r>
              <a:rPr lang="es-ES" sz="3386" spc="-1" dirty="0" smtClean="0">
                <a:latin typeface="Arial"/>
              </a:rPr>
              <a:t>Crear hipótesis sobre como interaccionan las partículas con los átomos de silicio del detector </a:t>
            </a:r>
          </a:p>
          <a:p>
            <a:pPr marL="1044922" lvl="1" indent="-391846">
              <a:spcBef>
                <a:spcPts val="1371"/>
              </a:spcBef>
              <a:buClr>
                <a:srgbClr val="000000"/>
              </a:buClr>
              <a:buSzPct val="75000"/>
              <a:buFont typeface="Symbol" charset="2"/>
              <a:buChar char=""/>
            </a:pPr>
            <a:r>
              <a:rPr lang="es-ES" sz="3386" spc="-1" dirty="0" smtClean="0">
                <a:latin typeface="Arial"/>
              </a:rPr>
              <a:t>Medir la energía cinética depositada por la partícula</a:t>
            </a:r>
          </a:p>
          <a:p>
            <a:pPr marL="1044922" lvl="1" indent="-391846">
              <a:spcBef>
                <a:spcPts val="1371"/>
              </a:spcBef>
              <a:buClr>
                <a:srgbClr val="000000"/>
              </a:buClr>
              <a:buSzPct val="75000"/>
              <a:buFont typeface="Symbol" charset="2"/>
              <a:buChar char=""/>
            </a:pPr>
            <a:r>
              <a:rPr lang="es-ES" sz="3386" spc="-1" dirty="0" smtClean="0">
                <a:latin typeface="Arial"/>
              </a:rPr>
              <a:t>Aplicar modelo clásico i modelo relativista para calcular la velocidad</a:t>
            </a:r>
          </a:p>
          <a:p>
            <a:pPr marL="1044922" lvl="1" indent="-391846">
              <a:spcBef>
                <a:spcPts val="1371"/>
              </a:spcBef>
              <a:buClr>
                <a:srgbClr val="000000"/>
              </a:buClr>
              <a:buSzPct val="75000"/>
              <a:buFont typeface="Symbol" charset="2"/>
              <a:buChar char=""/>
            </a:pPr>
            <a:r>
              <a:rPr lang="es-ES" sz="3386" spc="-1" dirty="0" smtClean="0">
                <a:latin typeface="Arial"/>
              </a:rPr>
              <a:t>Determinar en que casos es aplicable cada modelo</a:t>
            </a:r>
          </a:p>
          <a:p>
            <a:pPr marL="1044922" lvl="1" indent="-391846">
              <a:spcBef>
                <a:spcPts val="1371"/>
              </a:spcBef>
              <a:buClr>
                <a:srgbClr val="000000"/>
              </a:buClr>
              <a:buSzPct val="75000"/>
              <a:buFont typeface="Symbol" charset="2"/>
              <a:buChar char=""/>
            </a:pPr>
            <a:r>
              <a:rPr lang="es-ES" sz="3386" spc="-1" dirty="0" smtClean="0">
                <a:latin typeface="Arial"/>
              </a:rPr>
              <a:t>Calcular les características de los fotones constituyentes de la radiación gamma</a:t>
            </a:r>
            <a:endParaRPr lang="es-ES" sz="3386" spc="-1" dirty="0">
              <a:latin typeface="Arial"/>
            </a:endParaRPr>
          </a:p>
        </p:txBody>
      </p:sp>
    </p:spTree>
    <p:extLst>
      <p:ext uri="{BB962C8B-B14F-4D97-AF65-F5344CB8AC3E}">
        <p14:creationId xmlns:p14="http://schemas.microsoft.com/office/powerpoint/2010/main" val="365679591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fr-FR" sz="1200" b="0" strike="noStrike" spc="-1" dirty="0" err="1" smtClean="0">
                <a:solidFill>
                  <a:srgbClr val="0055A0"/>
                </a:solidFill>
                <a:latin typeface="Arial"/>
                <a:ea typeface="DejaVu Sans"/>
              </a:rPr>
              <a:t>Aceleradores</a:t>
            </a:r>
            <a:r>
              <a:rPr lang="fr-FR" sz="1200" b="0" strike="noStrike" spc="-1" dirty="0" smtClean="0">
                <a:solidFill>
                  <a:srgbClr val="0055A0"/>
                </a:solidFill>
                <a:latin typeface="Arial"/>
                <a:ea typeface="DejaVu Sans"/>
              </a:rPr>
              <a:t>: </a:t>
            </a:r>
            <a:r>
              <a:rPr lang="fr-FR" sz="1200" b="0" strike="noStrike" spc="-1" dirty="0" err="1" smtClean="0">
                <a:solidFill>
                  <a:srgbClr val="0055A0"/>
                </a:solidFill>
                <a:latin typeface="Arial"/>
                <a:ea typeface="DejaVu Sans"/>
              </a:rPr>
              <a:t>Máquinas</a:t>
            </a:r>
            <a:r>
              <a:rPr lang="fr-FR" sz="1200" b="0" strike="noStrike" spc="-1" dirty="0" smtClean="0">
                <a:solidFill>
                  <a:srgbClr val="0055A0"/>
                </a:solidFill>
                <a:latin typeface="Arial"/>
                <a:ea typeface="DejaVu Sans"/>
              </a:rPr>
              <a:t> </a:t>
            </a:r>
            <a:r>
              <a:rPr lang="fr-FR" sz="1200" b="0" strike="noStrike" spc="-1" dirty="0" err="1" smtClean="0">
                <a:solidFill>
                  <a:srgbClr val="0055A0"/>
                </a:solidFill>
                <a:latin typeface="Arial"/>
                <a:ea typeface="DejaVu Sans"/>
              </a:rPr>
              <a:t>capaces</a:t>
            </a:r>
            <a:r>
              <a:rPr lang="fr-FR" sz="1200" b="0" strike="noStrike" spc="-1" dirty="0" smtClean="0">
                <a:solidFill>
                  <a:srgbClr val="0055A0"/>
                </a:solidFill>
                <a:latin typeface="Arial"/>
                <a:ea typeface="DejaVu Sans"/>
              </a:rPr>
              <a:t> de </a:t>
            </a:r>
            <a:r>
              <a:rPr lang="fr-FR" sz="1200" b="0" strike="noStrike" spc="-1" dirty="0" err="1" smtClean="0">
                <a:solidFill>
                  <a:srgbClr val="0055A0"/>
                </a:solidFill>
                <a:latin typeface="Arial"/>
                <a:ea typeface="DejaVu Sans"/>
              </a:rPr>
              <a:t>acelerar</a:t>
            </a:r>
            <a:r>
              <a:rPr lang="fr-FR" sz="1200" b="0" strike="noStrike" spc="-1" dirty="0" smtClean="0">
                <a:solidFill>
                  <a:srgbClr val="0055A0"/>
                </a:solidFill>
                <a:latin typeface="Arial"/>
                <a:ea typeface="DejaVu Sans"/>
              </a:rPr>
              <a:t> </a:t>
            </a:r>
            <a:r>
              <a:rPr lang="fr-FR" sz="1200" b="0" strike="noStrike" spc="-1" dirty="0" err="1" smtClean="0">
                <a:solidFill>
                  <a:srgbClr val="0055A0"/>
                </a:solidFill>
                <a:latin typeface="Arial"/>
                <a:ea typeface="DejaVu Sans"/>
              </a:rPr>
              <a:t>partículas</a:t>
            </a:r>
            <a:r>
              <a:rPr lang="fr-FR" sz="1200" b="0" strike="noStrike" spc="-1" dirty="0" smtClean="0">
                <a:solidFill>
                  <a:srgbClr val="0055A0"/>
                </a:solidFill>
                <a:latin typeface="Arial"/>
                <a:ea typeface="DejaVu Sans"/>
              </a:rPr>
              <a:t> a </a:t>
            </a:r>
            <a:r>
              <a:rPr lang="fr-FR" sz="1200" b="0" strike="noStrike" spc="-1" dirty="0" err="1" smtClean="0">
                <a:solidFill>
                  <a:srgbClr val="0055A0"/>
                </a:solidFill>
                <a:latin typeface="Arial"/>
                <a:ea typeface="DejaVu Sans"/>
              </a:rPr>
              <a:t>energías</a:t>
            </a:r>
            <a:r>
              <a:rPr lang="fr-FR" sz="1200" b="0" strike="noStrike" spc="-1" dirty="0" smtClean="0">
                <a:solidFill>
                  <a:srgbClr val="0055A0"/>
                </a:solidFill>
                <a:latin typeface="Arial"/>
                <a:ea typeface="DejaVu Sans"/>
              </a:rPr>
              <a:t> </a:t>
            </a:r>
            <a:r>
              <a:rPr lang="fr-FR" sz="1200" b="0" strike="noStrike" spc="-1" dirty="0" err="1" smtClean="0">
                <a:solidFill>
                  <a:srgbClr val="0055A0"/>
                </a:solidFill>
                <a:latin typeface="Arial"/>
                <a:ea typeface="DejaVu Sans"/>
              </a:rPr>
              <a:t>extremadamente</a:t>
            </a:r>
            <a:r>
              <a:rPr lang="fr-FR" sz="1200" b="0" strike="noStrike" spc="-1" dirty="0" smtClean="0">
                <a:solidFill>
                  <a:srgbClr val="0055A0"/>
                </a:solidFill>
                <a:latin typeface="Arial"/>
                <a:ea typeface="DejaVu Sans"/>
              </a:rPr>
              <a:t> </a:t>
            </a:r>
            <a:r>
              <a:rPr lang="fr-FR" sz="1200" b="0" strike="noStrike" spc="-1" dirty="0" err="1" smtClean="0">
                <a:solidFill>
                  <a:srgbClr val="0055A0"/>
                </a:solidFill>
                <a:latin typeface="Arial"/>
                <a:ea typeface="DejaVu Sans"/>
              </a:rPr>
              <a:t>altas</a:t>
            </a:r>
            <a:r>
              <a:rPr lang="fr-FR" sz="1200" b="0" strike="noStrike" spc="-1" dirty="0" smtClean="0">
                <a:solidFill>
                  <a:srgbClr val="0055A0"/>
                </a:solidFill>
                <a:latin typeface="Arial"/>
                <a:ea typeface="DejaVu Sans"/>
              </a:rPr>
              <a:t> y </a:t>
            </a:r>
            <a:r>
              <a:rPr lang="fr-FR" sz="1200" b="0" strike="noStrike" spc="-1" dirty="0" err="1" smtClean="0">
                <a:solidFill>
                  <a:srgbClr val="0055A0"/>
                </a:solidFill>
                <a:latin typeface="Arial"/>
                <a:ea typeface="DejaVu Sans"/>
              </a:rPr>
              <a:t>hacerlas</a:t>
            </a:r>
            <a:r>
              <a:rPr lang="fr-FR" sz="1200" b="0" strike="noStrike" spc="-1" dirty="0" smtClean="0">
                <a:solidFill>
                  <a:srgbClr val="0055A0"/>
                </a:solidFill>
                <a:latin typeface="Arial"/>
                <a:ea typeface="DejaVu Sans"/>
              </a:rPr>
              <a:t> </a:t>
            </a:r>
            <a:r>
              <a:rPr lang="fr-FR" sz="1200" b="0" strike="noStrike" spc="-1" dirty="0" err="1" smtClean="0">
                <a:solidFill>
                  <a:srgbClr val="0055A0"/>
                </a:solidFill>
                <a:latin typeface="Arial"/>
                <a:ea typeface="DejaVu Sans"/>
              </a:rPr>
              <a:t>colisionar</a:t>
            </a:r>
            <a:r>
              <a:rPr lang="fr-FR" sz="1200" b="0" strike="noStrike" spc="-1" dirty="0" smtClean="0">
                <a:solidFill>
                  <a:srgbClr val="0055A0"/>
                </a:solidFill>
                <a:latin typeface="Arial"/>
                <a:ea typeface="DejaVu Sans"/>
              </a:rPr>
              <a:t> </a:t>
            </a:r>
            <a:endParaRPr lang="fr-FR" sz="1200" b="0" strike="noStrike" spc="-1" dirty="0" smtClean="0">
              <a:latin typeface="Arial"/>
            </a:endParaRP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fr-FR" sz="1200" b="0" strike="noStrike" spc="-1" dirty="0" smtClean="0">
                <a:solidFill>
                  <a:srgbClr val="0055A0"/>
                </a:solidFill>
                <a:latin typeface="Arial"/>
                <a:ea typeface="DejaVu Sans"/>
              </a:rPr>
              <a:t>2. </a:t>
            </a:r>
            <a:r>
              <a:rPr lang="fr-FR" sz="1200" b="0" strike="noStrike" spc="-1" dirty="0" err="1" smtClean="0">
                <a:solidFill>
                  <a:srgbClr val="0055A0"/>
                </a:solidFill>
                <a:latin typeface="Arial"/>
                <a:ea typeface="DejaVu Sans"/>
              </a:rPr>
              <a:t>Detectores</a:t>
            </a:r>
            <a:r>
              <a:rPr lang="fr-FR" sz="1200" b="0" strike="noStrike" spc="-1" dirty="0" smtClean="0">
                <a:solidFill>
                  <a:srgbClr val="0055A0"/>
                </a:solidFill>
                <a:latin typeface="Arial"/>
                <a:ea typeface="DejaVu Sans"/>
              </a:rPr>
              <a:t> : </a:t>
            </a:r>
            <a:r>
              <a:rPr lang="fr-FR" sz="1200" b="0" strike="noStrike" spc="-1" dirty="0" err="1" smtClean="0">
                <a:solidFill>
                  <a:srgbClr val="0055A0"/>
                </a:solidFill>
                <a:latin typeface="Arial"/>
                <a:ea typeface="DejaVu Sans"/>
              </a:rPr>
              <a:t>Instrumentos</a:t>
            </a:r>
            <a:r>
              <a:rPr lang="fr-FR" sz="1200" b="0" strike="noStrike" spc="-1" dirty="0" smtClean="0">
                <a:solidFill>
                  <a:srgbClr val="0055A0"/>
                </a:solidFill>
                <a:latin typeface="Arial"/>
                <a:ea typeface="DejaVu Sans"/>
              </a:rPr>
              <a:t> </a:t>
            </a:r>
            <a:r>
              <a:rPr lang="fr-FR" sz="1200" b="0" strike="noStrike" spc="-1" dirty="0" err="1" smtClean="0">
                <a:solidFill>
                  <a:srgbClr val="0055A0"/>
                </a:solidFill>
                <a:latin typeface="Arial"/>
                <a:ea typeface="DejaVu Sans"/>
              </a:rPr>
              <a:t>gigantes</a:t>
            </a:r>
            <a:r>
              <a:rPr lang="fr-FR" sz="1200" b="0" strike="noStrike" spc="-1" dirty="0" smtClean="0">
                <a:solidFill>
                  <a:srgbClr val="0055A0"/>
                </a:solidFill>
                <a:latin typeface="Arial"/>
                <a:ea typeface="DejaVu Sans"/>
              </a:rPr>
              <a:t> que </a:t>
            </a:r>
            <a:r>
              <a:rPr lang="fr-FR" sz="1200" b="0" strike="noStrike" spc="-1" dirty="0" err="1" smtClean="0">
                <a:solidFill>
                  <a:srgbClr val="0055A0"/>
                </a:solidFill>
                <a:latin typeface="Arial"/>
                <a:ea typeface="DejaVu Sans"/>
              </a:rPr>
              <a:t>graban</a:t>
            </a:r>
            <a:r>
              <a:rPr lang="fr-FR" sz="1200" b="0" strike="noStrike" spc="-1" dirty="0" smtClean="0">
                <a:solidFill>
                  <a:srgbClr val="0055A0"/>
                </a:solidFill>
                <a:latin typeface="Arial"/>
                <a:ea typeface="DejaVu Sans"/>
              </a:rPr>
              <a:t> las </a:t>
            </a:r>
            <a:r>
              <a:rPr lang="fr-FR" sz="1200" b="0" strike="noStrike" spc="-1" dirty="0" err="1" smtClean="0">
                <a:solidFill>
                  <a:srgbClr val="0055A0"/>
                </a:solidFill>
                <a:latin typeface="Arial"/>
                <a:ea typeface="DejaVu Sans"/>
              </a:rPr>
              <a:t>trazas</a:t>
            </a:r>
            <a:r>
              <a:rPr lang="fr-FR" sz="1200" b="0" strike="noStrike" spc="-1" dirty="0" smtClean="0">
                <a:solidFill>
                  <a:srgbClr val="0055A0"/>
                </a:solidFill>
                <a:latin typeface="Arial"/>
                <a:ea typeface="DejaVu Sans"/>
              </a:rPr>
              <a:t> de las </a:t>
            </a:r>
            <a:r>
              <a:rPr lang="fr-FR" sz="1200" b="0" strike="noStrike" spc="-1" dirty="0" err="1" smtClean="0">
                <a:solidFill>
                  <a:srgbClr val="0055A0"/>
                </a:solidFill>
                <a:latin typeface="Arial"/>
                <a:ea typeface="DejaVu Sans"/>
              </a:rPr>
              <a:t>partículas</a:t>
            </a:r>
            <a:endParaRPr lang="fr-FR" sz="1200" b="0" strike="noStrike" spc="-1" dirty="0" smtClean="0">
              <a:solidFill>
                <a:srgbClr val="0055A0"/>
              </a:solidFill>
              <a:latin typeface="Arial"/>
              <a:ea typeface="DejaVu Sans"/>
            </a:endParaRP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fr-FR" sz="1200" b="0" strike="noStrike" spc="-1" dirty="0" smtClean="0">
                <a:solidFill>
                  <a:srgbClr val="0055A0"/>
                </a:solidFill>
                <a:latin typeface="Arial"/>
                <a:ea typeface="DejaVu Sans"/>
              </a:rPr>
              <a:t>3. </a:t>
            </a:r>
            <a:r>
              <a:rPr lang="fr-FR" sz="1200" b="0" strike="noStrike" spc="-1" dirty="0" err="1" smtClean="0">
                <a:solidFill>
                  <a:srgbClr val="0055A0"/>
                </a:solidFill>
                <a:latin typeface="Arial"/>
                <a:ea typeface="DejaVu Sans"/>
              </a:rPr>
              <a:t>Ordenadores</a:t>
            </a:r>
            <a:r>
              <a:rPr lang="fr-FR" sz="1200" b="0" strike="noStrike" spc="-1" dirty="0" smtClean="0">
                <a:solidFill>
                  <a:srgbClr val="0055A0"/>
                </a:solidFill>
                <a:latin typeface="Arial"/>
                <a:ea typeface="DejaVu Sans"/>
              </a:rPr>
              <a:t> : </a:t>
            </a:r>
            <a:r>
              <a:rPr lang="fr-FR" sz="1200" b="0" strike="noStrike" spc="-1" dirty="0" err="1" smtClean="0">
                <a:solidFill>
                  <a:srgbClr val="0055A0"/>
                </a:solidFill>
                <a:latin typeface="Arial"/>
                <a:ea typeface="DejaVu Sans"/>
              </a:rPr>
              <a:t>Recogen</a:t>
            </a:r>
            <a:r>
              <a:rPr lang="fr-FR" sz="1200" b="0" strike="noStrike" spc="-1" dirty="0" smtClean="0">
                <a:solidFill>
                  <a:srgbClr val="0055A0"/>
                </a:solidFill>
                <a:latin typeface="Arial"/>
                <a:ea typeface="DejaVu Sans"/>
              </a:rPr>
              <a:t>, </a:t>
            </a:r>
            <a:r>
              <a:rPr lang="fr-FR" sz="1200" b="0" strike="noStrike" spc="-1" dirty="0" err="1" smtClean="0">
                <a:solidFill>
                  <a:srgbClr val="0055A0"/>
                </a:solidFill>
                <a:latin typeface="Arial"/>
                <a:ea typeface="DejaVu Sans"/>
              </a:rPr>
              <a:t>filtran</a:t>
            </a:r>
            <a:r>
              <a:rPr lang="fr-FR" sz="1200" b="0" strike="noStrike" spc="-1" dirty="0" smtClean="0">
                <a:solidFill>
                  <a:srgbClr val="0055A0"/>
                </a:solidFill>
                <a:latin typeface="Arial"/>
                <a:ea typeface="DejaVu Sans"/>
              </a:rPr>
              <a:t>, </a:t>
            </a:r>
            <a:r>
              <a:rPr lang="fr-FR" sz="1200" b="0" strike="noStrike" spc="-1" dirty="0" err="1" smtClean="0">
                <a:solidFill>
                  <a:srgbClr val="0055A0"/>
                </a:solidFill>
                <a:latin typeface="Arial"/>
                <a:ea typeface="DejaVu Sans"/>
              </a:rPr>
              <a:t>almacenan</a:t>
            </a:r>
            <a:r>
              <a:rPr lang="fr-FR" sz="1200" b="0" strike="noStrike" spc="-1" dirty="0" smtClean="0">
                <a:solidFill>
                  <a:srgbClr val="0055A0"/>
                </a:solidFill>
                <a:latin typeface="Arial"/>
                <a:ea typeface="DejaVu Sans"/>
              </a:rPr>
              <a:t>, </a:t>
            </a:r>
            <a:r>
              <a:rPr lang="fr-FR" sz="1200" b="0" strike="noStrike" spc="-1" dirty="0" err="1" smtClean="0">
                <a:solidFill>
                  <a:srgbClr val="0055A0"/>
                </a:solidFill>
                <a:latin typeface="Arial"/>
                <a:ea typeface="DejaVu Sans"/>
              </a:rPr>
              <a:t>distribuyen</a:t>
            </a:r>
            <a:r>
              <a:rPr lang="fr-FR" sz="1200" b="0" strike="noStrike" spc="-1" dirty="0" smtClean="0">
                <a:solidFill>
                  <a:srgbClr val="0055A0"/>
                </a:solidFill>
                <a:latin typeface="Arial"/>
                <a:ea typeface="DejaVu Sans"/>
              </a:rPr>
              <a:t> y </a:t>
            </a:r>
            <a:r>
              <a:rPr lang="fr-FR" sz="1200" b="0" strike="noStrike" spc="-1" dirty="0" err="1" smtClean="0">
                <a:solidFill>
                  <a:srgbClr val="0055A0"/>
                </a:solidFill>
                <a:latin typeface="Arial"/>
                <a:ea typeface="DejaVu Sans"/>
              </a:rPr>
              <a:t>analizan</a:t>
            </a:r>
            <a:r>
              <a:rPr lang="fr-FR" sz="1200" b="0" strike="noStrike" spc="-1" dirty="0" smtClean="0">
                <a:solidFill>
                  <a:srgbClr val="0055A0"/>
                </a:solidFill>
                <a:latin typeface="Arial"/>
                <a:ea typeface="DejaVu Sans"/>
              </a:rPr>
              <a:t> </a:t>
            </a:r>
            <a:r>
              <a:rPr lang="fr-FR" sz="1200" b="0" strike="noStrike" spc="-1" dirty="0" err="1" smtClean="0">
                <a:solidFill>
                  <a:srgbClr val="0055A0"/>
                </a:solidFill>
                <a:latin typeface="Arial"/>
                <a:ea typeface="DejaVu Sans"/>
              </a:rPr>
              <a:t>enormes</a:t>
            </a:r>
            <a:r>
              <a:rPr lang="fr-FR" sz="1200" b="0" strike="noStrike" spc="-1" dirty="0" smtClean="0">
                <a:solidFill>
                  <a:srgbClr val="0055A0"/>
                </a:solidFill>
                <a:latin typeface="Arial"/>
                <a:ea typeface="DejaVu Sans"/>
              </a:rPr>
              <a:t> </a:t>
            </a:r>
            <a:r>
              <a:rPr lang="fr-FR" sz="1200" b="0" strike="noStrike" spc="-1" dirty="0" err="1" smtClean="0">
                <a:solidFill>
                  <a:srgbClr val="0055A0"/>
                </a:solidFill>
                <a:latin typeface="Arial"/>
                <a:ea typeface="DejaVu Sans"/>
              </a:rPr>
              <a:t>cantidades</a:t>
            </a:r>
            <a:r>
              <a:rPr lang="fr-FR" sz="1200" b="0" strike="noStrike" spc="-1" dirty="0" smtClean="0">
                <a:solidFill>
                  <a:srgbClr val="0055A0"/>
                </a:solidFill>
                <a:latin typeface="Arial"/>
                <a:ea typeface="DejaVu Sans"/>
              </a:rPr>
              <a:t> de </a:t>
            </a:r>
            <a:r>
              <a:rPr lang="fr-FR" sz="1200" b="0" strike="noStrike" spc="-1" dirty="0" err="1" smtClean="0">
                <a:solidFill>
                  <a:srgbClr val="0055A0"/>
                </a:solidFill>
                <a:latin typeface="Arial"/>
                <a:ea typeface="DejaVu Sans"/>
              </a:rPr>
              <a:t>datos</a:t>
            </a:r>
            <a:r>
              <a:rPr lang="fr-FR" sz="1200" b="0" strike="noStrike" spc="-1" dirty="0" smtClean="0">
                <a:solidFill>
                  <a:srgbClr val="0055A0"/>
                </a:solidFill>
                <a:latin typeface="Arial"/>
                <a:ea typeface="DejaVu Sans"/>
              </a:rPr>
              <a:t> </a:t>
            </a:r>
            <a:r>
              <a:rPr lang="fr-FR" sz="1200" b="0" strike="noStrike" spc="-1" dirty="0" err="1" smtClean="0">
                <a:solidFill>
                  <a:srgbClr val="0055A0"/>
                </a:solidFill>
                <a:latin typeface="Arial"/>
                <a:ea typeface="DejaVu Sans"/>
              </a:rPr>
              <a:t>producidos</a:t>
            </a:r>
            <a:r>
              <a:rPr lang="fr-FR" sz="1200" b="0" strike="noStrike" spc="-1" dirty="0" smtClean="0">
                <a:solidFill>
                  <a:srgbClr val="0055A0"/>
                </a:solidFill>
                <a:latin typeface="Arial"/>
                <a:ea typeface="DejaVu Sans"/>
              </a:rPr>
              <a:t> </a:t>
            </a:r>
            <a:r>
              <a:rPr lang="fr-FR" sz="1200" b="0" strike="noStrike" spc="-1" dirty="0" err="1" smtClean="0">
                <a:solidFill>
                  <a:srgbClr val="0055A0"/>
                </a:solidFill>
                <a:latin typeface="Arial"/>
                <a:ea typeface="DejaVu Sans"/>
              </a:rPr>
              <a:t>por</a:t>
            </a:r>
            <a:r>
              <a:rPr lang="fr-FR" sz="1200" b="0" strike="noStrike" spc="-1" dirty="0" smtClean="0">
                <a:solidFill>
                  <a:srgbClr val="0055A0"/>
                </a:solidFill>
                <a:latin typeface="Arial"/>
                <a:ea typeface="DejaVu Sans"/>
              </a:rPr>
              <a:t> los </a:t>
            </a:r>
            <a:r>
              <a:rPr lang="fr-FR" sz="1200" b="0" strike="noStrike" spc="-1" dirty="0" err="1" smtClean="0">
                <a:solidFill>
                  <a:srgbClr val="0055A0"/>
                </a:solidFill>
                <a:latin typeface="Arial"/>
                <a:ea typeface="DejaVu Sans"/>
              </a:rPr>
              <a:t>detectores</a:t>
            </a:r>
            <a:endParaRPr lang="fr-FR" sz="1200" b="0" strike="noStrike" spc="-1" dirty="0" smtClean="0">
              <a:latin typeface="Arial"/>
            </a:endParaRP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GB" baseline="0" dirty="0" smtClean="0"/>
          </a:p>
          <a:p>
            <a:pPr marL="0" marR="0" lvl="0" indent="0" algn="l" defTabSz="914400" rtl="0" eaLnBrk="0" fontAlgn="base" latinLnBrk="0" hangingPunct="0">
              <a:lnSpc>
                <a:spcPct val="100000"/>
              </a:lnSpc>
              <a:spcBef>
                <a:spcPct val="30000"/>
              </a:spcBef>
              <a:spcAft>
                <a:spcPct val="0"/>
              </a:spcAft>
              <a:buClrTx/>
              <a:buSzTx/>
              <a:buFontTx/>
              <a:buNone/>
              <a:tabLst/>
              <a:defRPr/>
            </a:pPr>
            <a:endParaRPr lang="en-GB" baseline="0" dirty="0" smtClean="0"/>
          </a:p>
          <a:p>
            <a:pPr marL="0" marR="0" lvl="0" indent="0" algn="l" defTabSz="914400" rtl="0" eaLnBrk="0" fontAlgn="base" latinLnBrk="0" hangingPunct="0">
              <a:lnSpc>
                <a:spcPct val="100000"/>
              </a:lnSpc>
              <a:spcBef>
                <a:spcPct val="30000"/>
              </a:spcBef>
              <a:spcAft>
                <a:spcPct val="0"/>
              </a:spcAft>
              <a:buClrTx/>
              <a:buSzTx/>
              <a:buFontTx/>
              <a:buNone/>
              <a:tabLst/>
              <a:defRPr/>
            </a:pPr>
            <a:r>
              <a:rPr lang="en-GB" baseline="0" dirty="0" smtClean="0"/>
              <a:t>In order to probe the structure of matter to the level of 10^-18 we use particle </a:t>
            </a:r>
            <a:r>
              <a:rPr lang="en-GB" dirty="0" smtClean="0"/>
              <a:t>accelerators and detectors </a:t>
            </a:r>
          </a:p>
          <a:p>
            <a:pPr marL="0" marR="0" lvl="0" indent="0" algn="l" defTabSz="914400" rtl="0" eaLnBrk="0" fontAlgn="base" latinLnBrk="0" hangingPunct="0">
              <a:lnSpc>
                <a:spcPct val="100000"/>
              </a:lnSpc>
              <a:spcBef>
                <a:spcPct val="30000"/>
              </a:spcBef>
              <a:spcAft>
                <a:spcPct val="0"/>
              </a:spcAft>
              <a:buClrTx/>
              <a:buSzTx/>
              <a:buFontTx/>
              <a:buNone/>
              <a:tabLst/>
              <a:defRPr/>
            </a:pPr>
            <a:r>
              <a:rPr lang="en-GB" dirty="0" smtClean="0"/>
              <a:t>We create particle</a:t>
            </a:r>
            <a:r>
              <a:rPr lang="en-GB" baseline="0" dirty="0" smtClean="0"/>
              <a:t> collisions and we study the products of these collisions</a:t>
            </a:r>
            <a:endParaRPr lang="en-GB" dirty="0" smtClean="0"/>
          </a:p>
          <a:p>
            <a:pPr marL="0" marR="0" lvl="0" indent="0" algn="l" defTabSz="914400" rtl="0" eaLnBrk="0" fontAlgn="base" latinLnBrk="0" hangingPunct="0">
              <a:lnSpc>
                <a:spcPct val="100000"/>
              </a:lnSpc>
              <a:spcBef>
                <a:spcPct val="30000"/>
              </a:spcBef>
              <a:spcAft>
                <a:spcPct val="0"/>
              </a:spcAft>
              <a:buClrTx/>
              <a:buSzTx/>
              <a:buFontTx/>
              <a:buNone/>
              <a:tabLst/>
              <a:defRPr/>
            </a:pPr>
            <a:r>
              <a:rPr lang="en-GB" sz="1200" b="1" dirty="0" smtClean="0"/>
              <a:t>So we can think of Particle </a:t>
            </a:r>
            <a:r>
              <a:rPr lang="en-GB" sz="1200" b="1" dirty="0" err="1" smtClean="0"/>
              <a:t>accelerators+Detectors</a:t>
            </a:r>
            <a:r>
              <a:rPr lang="en-GB" sz="1200" b="1" dirty="0" smtClean="0"/>
              <a:t>=</a:t>
            </a:r>
            <a:r>
              <a:rPr lang="en-GB" sz="1200" b="1" dirty="0" err="1" smtClean="0"/>
              <a:t>Attoscope</a:t>
            </a:r>
            <a:r>
              <a:rPr lang="en-GB" sz="1200" b="1" dirty="0" smtClean="0"/>
              <a:t> (10</a:t>
            </a:r>
            <a:r>
              <a:rPr lang="en-GB" sz="1200" b="1" baseline="30000" dirty="0" smtClean="0"/>
              <a:t>-18</a:t>
            </a:r>
            <a:r>
              <a:rPr lang="en-GB" sz="1200" b="1" dirty="0" smtClean="0"/>
              <a:t>m)</a:t>
            </a:r>
            <a:endParaRPr lang="en-GB" dirty="0" smtClean="0"/>
          </a:p>
          <a:p>
            <a:endParaRPr lang="en-GB" dirty="0" smtClean="0"/>
          </a:p>
          <a:p>
            <a:endParaRPr lang="en-GB" dirty="0" smtClean="0"/>
          </a:p>
          <a:p>
            <a:endParaRPr lang="en-GB" dirty="0" smtClean="0"/>
          </a:p>
          <a:p>
            <a:endParaRPr lang="en-GB" dirty="0"/>
          </a:p>
        </p:txBody>
      </p:sp>
      <p:sp>
        <p:nvSpPr>
          <p:cNvPr id="4" name="Header Placeholder 3"/>
          <p:cNvSpPr>
            <a:spLocks noGrp="1"/>
          </p:cNvSpPr>
          <p:nvPr>
            <p:ph type="hdr" sz="quarter" idx="10"/>
          </p:nvPr>
        </p:nvSpPr>
        <p:spPr/>
        <p:txBody>
          <a:bodyPr/>
          <a:lstStyle/>
          <a:p>
            <a:pPr>
              <a:defRPr/>
            </a:pPr>
            <a:r>
              <a:rPr lang="en-US" smtClean="0"/>
              <a:t>This is a test</a:t>
            </a:r>
            <a:endParaRPr lang="en-US"/>
          </a:p>
        </p:txBody>
      </p:sp>
    </p:spTree>
    <p:extLst>
      <p:ext uri="{BB962C8B-B14F-4D97-AF65-F5344CB8AC3E}">
        <p14:creationId xmlns:p14="http://schemas.microsoft.com/office/powerpoint/2010/main" val="2228460604"/>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1" name="PlaceHolder 1"/>
          <p:cNvSpPr>
            <a:spLocks noGrp="1" noRot="1" noChangeAspect="1"/>
          </p:cNvSpPr>
          <p:nvPr>
            <p:ph type="sldImg"/>
          </p:nvPr>
        </p:nvSpPr>
        <p:spPr>
          <a:xfrm>
            <a:off x="533400" y="763588"/>
            <a:ext cx="6704013" cy="3771900"/>
          </a:xfrm>
          <a:prstGeom prst="rect">
            <a:avLst/>
          </a:prstGeom>
        </p:spPr>
      </p:sp>
      <p:sp>
        <p:nvSpPr>
          <p:cNvPr id="282" name="PlaceHolder 2"/>
          <p:cNvSpPr>
            <a:spLocks noGrp="1"/>
          </p:cNvSpPr>
          <p:nvPr>
            <p:ph type="body"/>
          </p:nvPr>
        </p:nvSpPr>
        <p:spPr>
          <a:xfrm>
            <a:off x="777240" y="4777560"/>
            <a:ext cx="6217560" cy="4525920"/>
          </a:xfrm>
          <a:prstGeom prst="rect">
            <a:avLst/>
          </a:prstGeom>
        </p:spPr>
        <p:txBody>
          <a:bodyPr lIns="0" tIns="0" rIns="0" bIns="0">
            <a:spAutoFit/>
          </a:bodyPr>
          <a:lstStyle/>
          <a:p>
            <a:r>
              <a:rPr lang="ca-ES" sz="2000" b="0" strike="noStrike" spc="-1">
                <a:latin typeface="Arial"/>
              </a:rPr>
              <a:t>Comentar fotos</a:t>
            </a:r>
          </a:p>
        </p:txBody>
      </p:sp>
    </p:spTree>
    <p:extLst>
      <p:ext uri="{BB962C8B-B14F-4D97-AF65-F5344CB8AC3E}">
        <p14:creationId xmlns:p14="http://schemas.microsoft.com/office/powerpoint/2010/main" val="1295374448"/>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D68FBF5B-CBB2-4A6F-ACBE-1907AF8BEE58}" type="slidenum">
              <a:rPr lang="en-GB" smtClean="0"/>
              <a:t>70</a:t>
            </a:fld>
            <a:endParaRPr lang="en-GB"/>
          </a:p>
        </p:txBody>
      </p:sp>
    </p:spTree>
    <p:extLst>
      <p:ext uri="{BB962C8B-B14F-4D97-AF65-F5344CB8AC3E}">
        <p14:creationId xmlns:p14="http://schemas.microsoft.com/office/powerpoint/2010/main" val="3222822385"/>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D68FBF5B-CBB2-4A6F-ACBE-1907AF8BEE58}" type="slidenum">
              <a:rPr lang="en-GB" smtClean="0"/>
              <a:t>73</a:t>
            </a:fld>
            <a:endParaRPr lang="en-GB"/>
          </a:p>
        </p:txBody>
      </p:sp>
    </p:spTree>
    <p:extLst>
      <p:ext uri="{BB962C8B-B14F-4D97-AF65-F5344CB8AC3E}">
        <p14:creationId xmlns:p14="http://schemas.microsoft.com/office/powerpoint/2010/main" val="3568059078"/>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Header Placeholder 3"/>
          <p:cNvSpPr>
            <a:spLocks noGrp="1"/>
          </p:cNvSpPr>
          <p:nvPr>
            <p:ph type="hdr" sz="quarter" idx="10"/>
          </p:nvPr>
        </p:nvSpPr>
        <p:spPr/>
        <p:txBody>
          <a:bodyPr/>
          <a:lstStyle/>
          <a:p>
            <a:pPr>
              <a:defRPr/>
            </a:pPr>
            <a:r>
              <a:rPr lang="en-US" smtClean="0"/>
              <a:t>This is a test</a:t>
            </a:r>
            <a:endParaRPr lang="en-US"/>
          </a:p>
        </p:txBody>
      </p:sp>
    </p:spTree>
    <p:extLst>
      <p:ext uri="{BB962C8B-B14F-4D97-AF65-F5344CB8AC3E}">
        <p14:creationId xmlns:p14="http://schemas.microsoft.com/office/powerpoint/2010/main" val="3816207975"/>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3" name="PlaceHolder 1"/>
          <p:cNvSpPr>
            <a:spLocks noGrp="1" noRot="1" noChangeAspect="1"/>
          </p:cNvSpPr>
          <p:nvPr>
            <p:ph type="sldImg"/>
          </p:nvPr>
        </p:nvSpPr>
        <p:spPr>
          <a:xfrm>
            <a:off x="533400" y="763588"/>
            <a:ext cx="6704013" cy="3771900"/>
          </a:xfrm>
          <a:prstGeom prst="rect">
            <a:avLst/>
          </a:prstGeom>
        </p:spPr>
      </p:sp>
      <p:sp>
        <p:nvSpPr>
          <p:cNvPr id="274" name="PlaceHolder 2"/>
          <p:cNvSpPr>
            <a:spLocks noGrp="1"/>
          </p:cNvSpPr>
          <p:nvPr>
            <p:ph type="body"/>
          </p:nvPr>
        </p:nvSpPr>
        <p:spPr>
          <a:xfrm>
            <a:off x="777240" y="4777560"/>
            <a:ext cx="6217560" cy="4525920"/>
          </a:xfrm>
          <a:prstGeom prst="rect">
            <a:avLst/>
          </a:prstGeom>
        </p:spPr>
        <p:txBody>
          <a:bodyPr lIns="0" tIns="0" rIns="0" bIns="0">
            <a:spAutoFit/>
          </a:bodyPr>
          <a:lstStyle/>
          <a:p>
            <a:endParaRPr lang="ca-ES" sz="2000" b="0" strike="noStrike" spc="-1" dirty="0">
              <a:latin typeface="Arial"/>
            </a:endParaRPr>
          </a:p>
        </p:txBody>
      </p:sp>
    </p:spTree>
    <p:extLst>
      <p:ext uri="{BB962C8B-B14F-4D97-AF65-F5344CB8AC3E}">
        <p14:creationId xmlns:p14="http://schemas.microsoft.com/office/powerpoint/2010/main" val="4017069117"/>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3" name="PlaceHolder 1"/>
          <p:cNvSpPr>
            <a:spLocks noGrp="1" noRot="1" noChangeAspect="1"/>
          </p:cNvSpPr>
          <p:nvPr>
            <p:ph type="sldImg"/>
          </p:nvPr>
        </p:nvSpPr>
        <p:spPr>
          <a:xfrm>
            <a:off x="533400" y="763588"/>
            <a:ext cx="6704013" cy="3771900"/>
          </a:xfrm>
          <a:prstGeom prst="rect">
            <a:avLst/>
          </a:prstGeom>
        </p:spPr>
      </p:sp>
      <p:sp>
        <p:nvSpPr>
          <p:cNvPr id="274" name="PlaceHolder 2"/>
          <p:cNvSpPr>
            <a:spLocks noGrp="1"/>
          </p:cNvSpPr>
          <p:nvPr>
            <p:ph type="body"/>
          </p:nvPr>
        </p:nvSpPr>
        <p:spPr>
          <a:xfrm>
            <a:off x="777240" y="4777560"/>
            <a:ext cx="6217560" cy="4525920"/>
          </a:xfrm>
          <a:prstGeom prst="rect">
            <a:avLst/>
          </a:prstGeom>
        </p:spPr>
        <p:txBody>
          <a:bodyPr lIns="0" tIns="0" rIns="0" bIns="0">
            <a:spAutoFit/>
          </a:bodyPr>
          <a:lstStyle/>
          <a:p>
            <a:endParaRPr lang="ca-ES" sz="2000" b="0" strike="noStrike" spc="-1" dirty="0">
              <a:latin typeface="Arial"/>
            </a:endParaRPr>
          </a:p>
        </p:txBody>
      </p:sp>
    </p:spTree>
    <p:extLst>
      <p:ext uri="{BB962C8B-B14F-4D97-AF65-F5344CB8AC3E}">
        <p14:creationId xmlns:p14="http://schemas.microsoft.com/office/powerpoint/2010/main" val="2360244117"/>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D68FBF5B-CBB2-4A6F-ACBE-1907AF8BEE58}" type="slidenum">
              <a:rPr lang="en-GB" smtClean="0"/>
              <a:t>77</a:t>
            </a:fld>
            <a:endParaRPr lang="en-GB"/>
          </a:p>
        </p:txBody>
      </p:sp>
    </p:spTree>
    <p:extLst>
      <p:ext uri="{BB962C8B-B14F-4D97-AF65-F5344CB8AC3E}">
        <p14:creationId xmlns:p14="http://schemas.microsoft.com/office/powerpoint/2010/main" val="78148198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Un detector </a:t>
            </a:r>
            <a:r>
              <a:rPr lang="en-GB" dirty="0" err="1" smtClean="0"/>
              <a:t>es</a:t>
            </a:r>
            <a:r>
              <a:rPr lang="en-GB" dirty="0" smtClean="0"/>
              <a:t> un </a:t>
            </a:r>
            <a:r>
              <a:rPr lang="en-GB" dirty="0" err="1" smtClean="0"/>
              <a:t>instrumento</a:t>
            </a:r>
            <a:r>
              <a:rPr lang="en-GB" baseline="0" dirty="0" smtClean="0"/>
              <a:t> que </a:t>
            </a:r>
            <a:r>
              <a:rPr lang="en-GB" baseline="0" dirty="0" err="1" smtClean="0"/>
              <a:t>sirve</a:t>
            </a:r>
            <a:r>
              <a:rPr lang="en-GB" baseline="0" dirty="0" smtClean="0"/>
              <a:t> para </a:t>
            </a:r>
            <a:r>
              <a:rPr lang="en-GB" baseline="0" dirty="0" err="1" smtClean="0"/>
              <a:t>descubrir</a:t>
            </a:r>
            <a:r>
              <a:rPr lang="en-GB" baseline="0" dirty="0" smtClean="0"/>
              <a:t> la </a:t>
            </a:r>
            <a:r>
              <a:rPr lang="en-GB" baseline="0" dirty="0" err="1" smtClean="0"/>
              <a:t>presencia</a:t>
            </a:r>
            <a:r>
              <a:rPr lang="en-GB" baseline="0" dirty="0" smtClean="0"/>
              <a:t> de </a:t>
            </a:r>
            <a:r>
              <a:rPr lang="en-GB" baseline="0" dirty="0" err="1" smtClean="0"/>
              <a:t>alguna</a:t>
            </a:r>
            <a:r>
              <a:rPr lang="en-GB" baseline="0" dirty="0" smtClean="0"/>
              <a:t> </a:t>
            </a:r>
            <a:r>
              <a:rPr lang="en-GB" baseline="0" dirty="0" err="1" smtClean="0"/>
              <a:t>cosa</a:t>
            </a:r>
            <a:r>
              <a:rPr lang="en-GB" baseline="0" dirty="0" smtClean="0"/>
              <a:t> a </a:t>
            </a:r>
            <a:r>
              <a:rPr lang="en-GB" baseline="0" dirty="0" err="1" smtClean="0"/>
              <a:t>traves</a:t>
            </a:r>
            <a:r>
              <a:rPr lang="en-GB" baseline="0" dirty="0" smtClean="0"/>
              <a:t> de </a:t>
            </a:r>
            <a:r>
              <a:rPr lang="en-GB" baseline="0" dirty="0" err="1" smtClean="0"/>
              <a:t>indicios</a:t>
            </a:r>
            <a:endParaRPr lang="en-GB" baseline="0" dirty="0" smtClean="0"/>
          </a:p>
          <a:p>
            <a:r>
              <a:rPr lang="en-GB" baseline="0" dirty="0" smtClean="0"/>
              <a:t>Las </a:t>
            </a:r>
            <a:r>
              <a:rPr lang="en-GB" baseline="0" dirty="0" err="1" smtClean="0"/>
              <a:t>particulas</a:t>
            </a:r>
            <a:r>
              <a:rPr lang="en-GB" baseline="0" dirty="0" smtClean="0"/>
              <a:t> no las </a:t>
            </a:r>
            <a:r>
              <a:rPr lang="en-GB" baseline="0" dirty="0" err="1" smtClean="0"/>
              <a:t>podemos</a:t>
            </a:r>
            <a:r>
              <a:rPr lang="en-GB" baseline="0" dirty="0" smtClean="0"/>
              <a:t> </a:t>
            </a:r>
            <a:r>
              <a:rPr lang="en-GB" baseline="0" dirty="0" err="1" smtClean="0"/>
              <a:t>ver</a:t>
            </a:r>
            <a:r>
              <a:rPr lang="en-GB" baseline="0" dirty="0" smtClean="0"/>
              <a:t> </a:t>
            </a:r>
            <a:r>
              <a:rPr lang="en-GB" baseline="0" dirty="0" err="1" smtClean="0"/>
              <a:t>pero</a:t>
            </a:r>
            <a:r>
              <a:rPr lang="en-GB" baseline="0" dirty="0" smtClean="0"/>
              <a:t> </a:t>
            </a:r>
            <a:r>
              <a:rPr lang="en-GB" baseline="0" dirty="0" err="1" smtClean="0"/>
              <a:t>podemos</a:t>
            </a:r>
            <a:r>
              <a:rPr lang="en-GB" baseline="0" dirty="0" smtClean="0"/>
              <a:t> </a:t>
            </a:r>
            <a:r>
              <a:rPr lang="en-GB" baseline="0" dirty="0" err="1" smtClean="0"/>
              <a:t>descubrir</a:t>
            </a:r>
            <a:r>
              <a:rPr lang="en-GB" baseline="0" dirty="0" smtClean="0"/>
              <a:t> </a:t>
            </a:r>
            <a:r>
              <a:rPr lang="en-GB" baseline="0" dirty="0" err="1" smtClean="0"/>
              <a:t>su</a:t>
            </a:r>
            <a:r>
              <a:rPr lang="en-GB" baseline="0" dirty="0" smtClean="0"/>
              <a:t> </a:t>
            </a:r>
            <a:r>
              <a:rPr lang="en-GB" baseline="0" dirty="0" err="1" smtClean="0"/>
              <a:t>presencia</a:t>
            </a:r>
            <a:r>
              <a:rPr lang="en-GB" baseline="0" dirty="0" smtClean="0"/>
              <a:t> a </a:t>
            </a:r>
            <a:r>
              <a:rPr lang="en-GB" baseline="0" dirty="0" err="1" smtClean="0"/>
              <a:t>traves</a:t>
            </a:r>
            <a:r>
              <a:rPr lang="en-GB" baseline="0" dirty="0" smtClean="0"/>
              <a:t> de </a:t>
            </a:r>
            <a:r>
              <a:rPr lang="en-GB" baseline="0" dirty="0" err="1" smtClean="0"/>
              <a:t>huellas</a:t>
            </a:r>
            <a:r>
              <a:rPr lang="en-GB" baseline="0" dirty="0" smtClean="0"/>
              <a:t> que </a:t>
            </a:r>
            <a:r>
              <a:rPr lang="en-GB" baseline="0" dirty="0" err="1" smtClean="0"/>
              <a:t>dejan</a:t>
            </a:r>
            <a:r>
              <a:rPr lang="en-GB" baseline="0" dirty="0" smtClean="0"/>
              <a:t> </a:t>
            </a:r>
            <a:r>
              <a:rPr lang="en-GB" baseline="0" dirty="0" err="1" smtClean="0"/>
              <a:t>en</a:t>
            </a:r>
            <a:r>
              <a:rPr lang="en-GB" baseline="0" dirty="0" smtClean="0"/>
              <a:t> un material </a:t>
            </a:r>
            <a:r>
              <a:rPr lang="en-GB" baseline="0" dirty="0" err="1" smtClean="0"/>
              <a:t>dimensionado</a:t>
            </a:r>
            <a:r>
              <a:rPr lang="en-GB" baseline="0" dirty="0" smtClean="0"/>
              <a:t> para ese </a:t>
            </a:r>
            <a:r>
              <a:rPr lang="en-GB" baseline="0" dirty="0" err="1" smtClean="0"/>
              <a:t>proposito</a:t>
            </a:r>
            <a:r>
              <a:rPr lang="en-GB" baseline="0" dirty="0" smtClean="0"/>
              <a:t>.</a:t>
            </a:r>
            <a:endParaRPr lang="en-GB" dirty="0"/>
          </a:p>
        </p:txBody>
      </p:sp>
      <p:sp>
        <p:nvSpPr>
          <p:cNvPr id="4" name="Slide Number Placeholder 3"/>
          <p:cNvSpPr>
            <a:spLocks noGrp="1"/>
          </p:cNvSpPr>
          <p:nvPr>
            <p:ph type="sldNum" sz="quarter" idx="10"/>
          </p:nvPr>
        </p:nvSpPr>
        <p:spPr/>
        <p:txBody>
          <a:bodyPr/>
          <a:lstStyle/>
          <a:p>
            <a:fld id="{D68FBF5B-CBB2-4A6F-ACBE-1907AF8BEE58}" type="slidenum">
              <a:rPr lang="en-GB" smtClean="0"/>
              <a:t>7</a:t>
            </a:fld>
            <a:endParaRPr lang="en-GB"/>
          </a:p>
        </p:txBody>
      </p:sp>
    </p:spTree>
    <p:extLst>
      <p:ext uri="{BB962C8B-B14F-4D97-AF65-F5344CB8AC3E}">
        <p14:creationId xmlns:p14="http://schemas.microsoft.com/office/powerpoint/2010/main" val="329050070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a:p>
            <a:endParaRPr lang="en-US" dirty="0" smtClean="0"/>
          </a:p>
        </p:txBody>
      </p:sp>
      <p:sp>
        <p:nvSpPr>
          <p:cNvPr id="4" name="Slide Number Placeholder 3"/>
          <p:cNvSpPr>
            <a:spLocks noGrp="1"/>
          </p:cNvSpPr>
          <p:nvPr>
            <p:ph type="sldNum" sz="quarter" idx="10"/>
          </p:nvPr>
        </p:nvSpPr>
        <p:spPr/>
        <p:txBody>
          <a:bodyPr/>
          <a:lstStyle/>
          <a:p>
            <a:fld id="{D68FBF5B-CBB2-4A6F-ACBE-1907AF8BEE58}" type="slidenum">
              <a:rPr lang="en-GB" smtClean="0"/>
              <a:t>8</a:t>
            </a:fld>
            <a:endParaRPr lang="en-GB"/>
          </a:p>
        </p:txBody>
      </p:sp>
    </p:spTree>
    <p:extLst>
      <p:ext uri="{BB962C8B-B14F-4D97-AF65-F5344CB8AC3E}">
        <p14:creationId xmlns:p14="http://schemas.microsoft.com/office/powerpoint/2010/main" val="258820162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sz="1200" b="0" i="0" kern="1200" dirty="0" smtClean="0">
                <a:solidFill>
                  <a:schemeClr val="tx1"/>
                </a:solidFill>
                <a:effectLst/>
                <a:latin typeface="+mn-lt"/>
                <a:ea typeface="+mn-ea"/>
                <a:cs typeface="+mn-cs"/>
              </a:rPr>
              <a:t>https://scoollab.web.cern.ch/cloud-chamber</a:t>
            </a:r>
          </a:p>
          <a:p>
            <a:endParaRPr lang="es-ES" sz="1200" b="0" i="0" kern="1200" dirty="0" smtClean="0">
              <a:solidFill>
                <a:schemeClr val="tx1"/>
              </a:solidFill>
              <a:effectLst/>
              <a:latin typeface="+mn-lt"/>
              <a:ea typeface="+mn-ea"/>
              <a:cs typeface="+mn-cs"/>
            </a:endParaRPr>
          </a:p>
          <a:p>
            <a:r>
              <a:rPr lang="es-ES" sz="1200" b="0" i="0" kern="1200" dirty="0" smtClean="0">
                <a:solidFill>
                  <a:schemeClr val="tx1"/>
                </a:solidFill>
                <a:effectLst/>
                <a:latin typeface="+mn-lt"/>
                <a:ea typeface="+mn-ea"/>
                <a:cs typeface="+mn-cs"/>
              </a:rPr>
              <a:t>La </a:t>
            </a:r>
            <a:r>
              <a:rPr lang="es-ES" sz="1200" b="1" i="0" kern="1200" dirty="0" smtClean="0">
                <a:solidFill>
                  <a:schemeClr val="tx1"/>
                </a:solidFill>
                <a:effectLst/>
                <a:latin typeface="+mn-lt"/>
                <a:ea typeface="+mn-ea"/>
                <a:cs typeface="+mn-cs"/>
              </a:rPr>
              <a:t>cámara de niebla</a:t>
            </a:r>
            <a:r>
              <a:rPr lang="es-ES" sz="1200" b="0" i="0" kern="1200" dirty="0" smtClean="0">
                <a:solidFill>
                  <a:schemeClr val="tx1"/>
                </a:solidFill>
                <a:effectLst/>
                <a:latin typeface="+mn-lt"/>
                <a:ea typeface="+mn-ea"/>
                <a:cs typeface="+mn-cs"/>
              </a:rPr>
              <a:t>, también conocida como </a:t>
            </a:r>
            <a:r>
              <a:rPr lang="es-ES" sz="1200" b="1" i="0" kern="1200" dirty="0" smtClean="0">
                <a:solidFill>
                  <a:schemeClr val="tx1"/>
                </a:solidFill>
                <a:effectLst/>
                <a:latin typeface="+mn-lt"/>
                <a:ea typeface="+mn-ea"/>
                <a:cs typeface="+mn-cs"/>
              </a:rPr>
              <a:t>cámara de Wilson</a:t>
            </a:r>
            <a:r>
              <a:rPr lang="es-ES" sz="1200" b="0" i="0" kern="1200" dirty="0" smtClean="0">
                <a:solidFill>
                  <a:schemeClr val="tx1"/>
                </a:solidFill>
                <a:effectLst/>
                <a:latin typeface="+mn-lt"/>
                <a:ea typeface="+mn-ea"/>
                <a:cs typeface="+mn-cs"/>
              </a:rPr>
              <a:t>, es un dispositivo utilizado para detectar partículas de </a:t>
            </a:r>
            <a:r>
              <a:rPr lang="es-ES" sz="1200" b="0" i="0" u="none" strike="noStrike" kern="1200" dirty="0" smtClean="0">
                <a:solidFill>
                  <a:schemeClr val="tx1"/>
                </a:solidFill>
                <a:effectLst/>
                <a:latin typeface="+mn-lt"/>
                <a:ea typeface="+mn-ea"/>
                <a:cs typeface="+mn-cs"/>
                <a:hlinkClick r:id="rId3" tooltip="Radiación ionizante"/>
              </a:rPr>
              <a:t>radiación ionizante</a:t>
            </a:r>
            <a:r>
              <a:rPr lang="es-ES" sz="1200" b="0" i="0" kern="1200" dirty="0" smtClean="0">
                <a:solidFill>
                  <a:schemeClr val="tx1"/>
                </a:solidFill>
                <a:effectLst/>
                <a:latin typeface="+mn-lt"/>
                <a:ea typeface="+mn-ea"/>
                <a:cs typeface="+mn-cs"/>
              </a:rPr>
              <a:t>. En su forma más sencilla, una cámara de niebla es un entorno cerrado que contiene vapor de agua </a:t>
            </a:r>
            <a:r>
              <a:rPr lang="es-ES" sz="1200" b="0" i="0" u="none" strike="noStrike" kern="1200" dirty="0" err="1" smtClean="0">
                <a:solidFill>
                  <a:schemeClr val="tx1"/>
                </a:solidFill>
                <a:effectLst/>
                <a:latin typeface="+mn-lt"/>
                <a:ea typeface="+mn-ea"/>
                <a:cs typeface="+mn-cs"/>
                <a:hlinkClick r:id="rId4" tooltip="Superenfriado (aún no redactado)"/>
              </a:rPr>
              <a:t>superenfriado</a:t>
            </a:r>
            <a:r>
              <a:rPr lang="es-ES" sz="1200" b="0" i="0" kern="1200" dirty="0" smtClean="0">
                <a:solidFill>
                  <a:schemeClr val="tx1"/>
                </a:solidFill>
                <a:effectLst/>
                <a:latin typeface="+mn-lt"/>
                <a:ea typeface="+mn-ea"/>
                <a:cs typeface="+mn-cs"/>
              </a:rPr>
              <a:t> y </a:t>
            </a:r>
            <a:r>
              <a:rPr lang="es-ES" sz="1200" b="0" i="0" u="none" strike="noStrike" kern="1200" dirty="0" err="1" smtClean="0">
                <a:solidFill>
                  <a:schemeClr val="tx1"/>
                </a:solidFill>
                <a:effectLst/>
                <a:latin typeface="+mn-lt"/>
                <a:ea typeface="+mn-ea"/>
                <a:cs typeface="+mn-cs"/>
                <a:hlinkClick r:id="rId5" tooltip="Supersaturado (aún no redactado)"/>
              </a:rPr>
              <a:t>supersaturado</a:t>
            </a:r>
            <a:r>
              <a:rPr lang="es-ES" sz="1200" b="0" i="0" kern="1200" dirty="0" smtClean="0">
                <a:solidFill>
                  <a:schemeClr val="tx1"/>
                </a:solidFill>
                <a:effectLst/>
                <a:latin typeface="+mn-lt"/>
                <a:ea typeface="+mn-ea"/>
                <a:cs typeface="+mn-cs"/>
              </a:rPr>
              <a:t>. Cuando una partícula cargada de suficiente energía interacciona con el vapor, lo </a:t>
            </a:r>
            <a:r>
              <a:rPr lang="es-ES" sz="1200" b="0" i="0" u="none" strike="noStrike" kern="1200" dirty="0" smtClean="0">
                <a:solidFill>
                  <a:schemeClr val="tx1"/>
                </a:solidFill>
                <a:effectLst/>
                <a:latin typeface="+mn-lt"/>
                <a:ea typeface="+mn-ea"/>
                <a:cs typeface="+mn-cs"/>
                <a:hlinkClick r:id="rId6" tooltip="Ionización"/>
              </a:rPr>
              <a:t>ioniza</a:t>
            </a:r>
            <a:r>
              <a:rPr lang="es-ES" sz="1200" b="0" i="0" kern="1200" dirty="0" smtClean="0">
                <a:solidFill>
                  <a:schemeClr val="tx1"/>
                </a:solidFill>
                <a:effectLst/>
                <a:latin typeface="+mn-lt"/>
                <a:ea typeface="+mn-ea"/>
                <a:cs typeface="+mn-cs"/>
              </a:rPr>
              <a:t>. Los </a:t>
            </a:r>
            <a:r>
              <a:rPr lang="es-ES" sz="1200" b="0" i="0" u="none" strike="noStrike" kern="1200" dirty="0" smtClean="0">
                <a:solidFill>
                  <a:schemeClr val="tx1"/>
                </a:solidFill>
                <a:effectLst/>
                <a:latin typeface="+mn-lt"/>
                <a:ea typeface="+mn-ea"/>
                <a:cs typeface="+mn-cs"/>
                <a:hlinkClick r:id="rId7" tooltip="Iones"/>
              </a:rPr>
              <a:t>iones</a:t>
            </a:r>
            <a:r>
              <a:rPr lang="es-ES" sz="1200" b="0" i="0" kern="1200" dirty="0" smtClean="0">
                <a:solidFill>
                  <a:schemeClr val="tx1"/>
                </a:solidFill>
                <a:effectLst/>
                <a:latin typeface="+mn-lt"/>
                <a:ea typeface="+mn-ea"/>
                <a:cs typeface="+mn-cs"/>
              </a:rPr>
              <a:t> resultantes actúan como </a:t>
            </a:r>
            <a:r>
              <a:rPr lang="es-ES" sz="1200" b="0" i="0" u="none" strike="noStrike" kern="1200" dirty="0" smtClean="0">
                <a:solidFill>
                  <a:schemeClr val="tx1"/>
                </a:solidFill>
                <a:effectLst/>
                <a:latin typeface="+mn-lt"/>
                <a:ea typeface="+mn-ea"/>
                <a:cs typeface="+mn-cs"/>
                <a:hlinkClick r:id="rId8" tooltip="Núcleos de condensación"/>
              </a:rPr>
              <a:t>núcleos de condensación</a:t>
            </a:r>
            <a:r>
              <a:rPr lang="es-ES" sz="1200" b="0" i="0" kern="1200" dirty="0" smtClean="0">
                <a:solidFill>
                  <a:schemeClr val="tx1"/>
                </a:solidFill>
                <a:effectLst/>
                <a:latin typeface="+mn-lt"/>
                <a:ea typeface="+mn-ea"/>
                <a:cs typeface="+mn-cs"/>
              </a:rPr>
              <a:t>, alrededor de los cuales se forman gotas de líquido que dan lugar a una niebla. Al paso de las partículas se va produciendo una estela o traza, debido a los numerosos </a:t>
            </a:r>
            <a:r>
              <a:rPr lang="es-ES" sz="1200" b="0" i="0" u="none" strike="noStrike" kern="1200" dirty="0" smtClean="0">
                <a:solidFill>
                  <a:schemeClr val="tx1"/>
                </a:solidFill>
                <a:effectLst/>
                <a:latin typeface="+mn-lt"/>
                <a:ea typeface="+mn-ea"/>
                <a:cs typeface="+mn-cs"/>
                <a:hlinkClick r:id="rId9" tooltip="Ion"/>
              </a:rPr>
              <a:t>iones</a:t>
            </a:r>
            <a:r>
              <a:rPr lang="es-ES" sz="1200" b="0" i="0" kern="1200" dirty="0" smtClean="0">
                <a:solidFill>
                  <a:schemeClr val="tx1"/>
                </a:solidFill>
                <a:effectLst/>
                <a:latin typeface="+mn-lt"/>
                <a:ea typeface="+mn-ea"/>
                <a:cs typeface="+mn-cs"/>
              </a:rPr>
              <a:t> producidos a lo largo de su trayectoria. Estas trazas tienen formas distintivas (por ejemplo, la traza de una </a:t>
            </a:r>
            <a:r>
              <a:rPr lang="es-ES" sz="1200" b="0" i="0" u="none" strike="noStrike" kern="1200" dirty="0" smtClean="0">
                <a:solidFill>
                  <a:schemeClr val="tx1"/>
                </a:solidFill>
                <a:effectLst/>
                <a:latin typeface="+mn-lt"/>
                <a:ea typeface="+mn-ea"/>
                <a:cs typeface="+mn-cs"/>
                <a:hlinkClick r:id="rId10" tooltip="Partícula alfa"/>
              </a:rPr>
              <a:t>partícula alfa</a:t>
            </a:r>
            <a:r>
              <a:rPr lang="es-ES" sz="1200" b="0" i="0" kern="1200" dirty="0" smtClean="0">
                <a:solidFill>
                  <a:schemeClr val="tx1"/>
                </a:solidFill>
                <a:effectLst/>
                <a:latin typeface="+mn-lt"/>
                <a:ea typeface="+mn-ea"/>
                <a:cs typeface="+mn-cs"/>
              </a:rPr>
              <a:t> es ancha y recta, mientras que la de un </a:t>
            </a:r>
            <a:r>
              <a:rPr lang="es-ES" sz="1200" b="0" i="0" u="none" strike="noStrike" kern="1200" dirty="0" smtClean="0">
                <a:solidFill>
                  <a:schemeClr val="tx1"/>
                </a:solidFill>
                <a:effectLst/>
                <a:latin typeface="+mn-lt"/>
                <a:ea typeface="+mn-ea"/>
                <a:cs typeface="+mn-cs"/>
                <a:hlinkClick r:id="rId11" tooltip="Electrón"/>
              </a:rPr>
              <a:t>electrón</a:t>
            </a:r>
            <a:r>
              <a:rPr lang="es-ES" sz="1200" b="0" i="0" kern="1200" dirty="0" smtClean="0">
                <a:solidFill>
                  <a:schemeClr val="tx1"/>
                </a:solidFill>
                <a:effectLst/>
                <a:latin typeface="+mn-lt"/>
                <a:ea typeface="+mn-ea"/>
                <a:cs typeface="+mn-cs"/>
              </a:rPr>
              <a:t> es más fina y muestra evidencias de ser </a:t>
            </a:r>
            <a:r>
              <a:rPr lang="es-ES" sz="1200" b="0" i="0" u="none" strike="noStrike" kern="1200" dirty="0" err="1" smtClean="0">
                <a:solidFill>
                  <a:schemeClr val="tx1"/>
                </a:solidFill>
                <a:effectLst/>
                <a:latin typeface="+mn-lt"/>
                <a:ea typeface="+mn-ea"/>
                <a:cs typeface="+mn-cs"/>
                <a:hlinkClick r:id="rId12" tooltip="Deflexión"/>
              </a:rPr>
              <a:t>deflectada</a:t>
            </a:r>
            <a:r>
              <a:rPr lang="es-ES" sz="1200" b="0" i="0" kern="1200" dirty="0" smtClean="0">
                <a:solidFill>
                  <a:schemeClr val="tx1"/>
                </a:solidFill>
                <a:effectLst/>
                <a:latin typeface="+mn-lt"/>
                <a:ea typeface="+mn-ea"/>
                <a:cs typeface="+mn-cs"/>
              </a:rPr>
              <a:t>).</a:t>
            </a:r>
          </a:p>
          <a:p>
            <a:r>
              <a:rPr lang="es-ES" sz="1200" b="0" i="0" kern="1200" dirty="0" smtClean="0">
                <a:solidFill>
                  <a:schemeClr val="tx1"/>
                </a:solidFill>
                <a:effectLst/>
                <a:latin typeface="+mn-lt"/>
                <a:ea typeface="+mn-ea"/>
                <a:cs typeface="+mn-cs"/>
              </a:rPr>
              <a:t>Fotografía de cámara de niebla mostrando el primer </a:t>
            </a:r>
            <a:r>
              <a:rPr lang="es-ES" sz="1200" b="0" i="0" u="none" strike="noStrike" kern="1200" dirty="0" smtClean="0">
                <a:solidFill>
                  <a:schemeClr val="tx1"/>
                </a:solidFill>
                <a:effectLst/>
                <a:latin typeface="+mn-lt"/>
                <a:ea typeface="+mn-ea"/>
                <a:cs typeface="+mn-cs"/>
                <a:hlinkClick r:id="rId13" tooltip="Positrón"/>
              </a:rPr>
              <a:t>positrón</a:t>
            </a:r>
            <a:r>
              <a:rPr lang="es-ES" sz="1200" b="0" i="0" kern="1200" dirty="0" smtClean="0">
                <a:solidFill>
                  <a:schemeClr val="tx1"/>
                </a:solidFill>
                <a:effectLst/>
                <a:latin typeface="+mn-lt"/>
                <a:ea typeface="+mn-ea"/>
                <a:cs typeface="+mn-cs"/>
              </a:rPr>
              <a:t> observado.</a:t>
            </a:r>
          </a:p>
          <a:p>
            <a:r>
              <a:rPr lang="es-ES" sz="1200" b="0" i="0" kern="1200" dirty="0" smtClean="0">
                <a:solidFill>
                  <a:schemeClr val="tx1"/>
                </a:solidFill>
                <a:effectLst/>
                <a:latin typeface="+mn-lt"/>
                <a:ea typeface="+mn-ea"/>
                <a:cs typeface="+mn-cs"/>
              </a:rPr>
              <a:t>Cuando se aplica un </a:t>
            </a:r>
            <a:r>
              <a:rPr lang="es-ES" sz="1200" b="0" i="0" u="none" strike="noStrike" kern="1200" dirty="0" smtClean="0">
                <a:solidFill>
                  <a:schemeClr val="tx1"/>
                </a:solidFill>
                <a:effectLst/>
                <a:latin typeface="+mn-lt"/>
                <a:ea typeface="+mn-ea"/>
                <a:cs typeface="+mn-cs"/>
                <a:hlinkClick r:id="rId14" tooltip="Campo magnético"/>
              </a:rPr>
              <a:t>campo magnético</a:t>
            </a:r>
            <a:r>
              <a:rPr lang="es-ES" sz="1200" b="0" i="0" kern="1200" dirty="0" smtClean="0">
                <a:solidFill>
                  <a:schemeClr val="tx1"/>
                </a:solidFill>
                <a:effectLst/>
                <a:latin typeface="+mn-lt"/>
                <a:ea typeface="+mn-ea"/>
                <a:cs typeface="+mn-cs"/>
              </a:rPr>
              <a:t> vertical, las partículas cargadas se curvan en sentidos opuestos dependiendo del signo de su </a:t>
            </a:r>
            <a:r>
              <a:rPr lang="es-ES" sz="1200" b="0" i="0" u="none" strike="noStrike" kern="1200" dirty="0" smtClean="0">
                <a:solidFill>
                  <a:schemeClr val="tx1"/>
                </a:solidFill>
                <a:effectLst/>
                <a:latin typeface="+mn-lt"/>
                <a:ea typeface="+mn-ea"/>
                <a:cs typeface="+mn-cs"/>
                <a:hlinkClick r:id="rId15" tooltip="Carga eléctrica"/>
              </a:rPr>
              <a:t>carga</a:t>
            </a:r>
            <a:r>
              <a:rPr lang="es-ES" sz="1200" b="0" i="0" kern="1200" dirty="0" smtClean="0">
                <a:solidFill>
                  <a:schemeClr val="tx1"/>
                </a:solidFill>
                <a:effectLst/>
                <a:latin typeface="+mn-lt"/>
                <a:ea typeface="+mn-ea"/>
                <a:cs typeface="+mn-cs"/>
              </a:rPr>
              <a:t>. Esto se mostró en la fotografía donde se produjo el descubrimiento del </a:t>
            </a:r>
            <a:r>
              <a:rPr lang="es-ES" sz="1200" b="0" i="0" u="none" strike="noStrike" kern="1200" dirty="0" smtClean="0">
                <a:solidFill>
                  <a:schemeClr val="tx1"/>
                </a:solidFill>
                <a:effectLst/>
                <a:latin typeface="+mn-lt"/>
                <a:ea typeface="+mn-ea"/>
                <a:cs typeface="+mn-cs"/>
                <a:hlinkClick r:id="rId13" tooltip="Positrón"/>
              </a:rPr>
              <a:t>positrón</a:t>
            </a:r>
            <a:r>
              <a:rPr lang="es-ES" sz="1200" b="0" i="0" kern="1200" dirty="0" smtClean="0">
                <a:solidFill>
                  <a:schemeClr val="tx1"/>
                </a:solidFill>
                <a:effectLst/>
                <a:latin typeface="+mn-lt"/>
                <a:ea typeface="+mn-ea"/>
                <a:cs typeface="+mn-cs"/>
              </a:rPr>
              <a:t>, en la cual se veía que el electrón se curvaba en el sentido opuesto. El positrón se estaba moviendo hacia arriba, y presumiblemente fue </a:t>
            </a:r>
            <a:r>
              <a:rPr lang="es-ES" sz="1200" b="0" i="0" kern="1200" dirty="0" err="1" smtClean="0">
                <a:solidFill>
                  <a:schemeClr val="tx1"/>
                </a:solidFill>
                <a:effectLst/>
                <a:latin typeface="+mn-lt"/>
                <a:ea typeface="+mn-ea"/>
                <a:cs typeface="+mn-cs"/>
              </a:rPr>
              <a:t>deflectado</a:t>
            </a:r>
            <a:r>
              <a:rPr lang="es-ES" sz="1200" b="0" i="0" kern="1200" dirty="0" smtClean="0">
                <a:solidFill>
                  <a:schemeClr val="tx1"/>
                </a:solidFill>
                <a:effectLst/>
                <a:latin typeface="+mn-lt"/>
                <a:ea typeface="+mn-ea"/>
                <a:cs typeface="+mn-cs"/>
              </a:rPr>
              <a:t> desde abajo porque la curvatura de la traza es mayor en la parte inferior de la figura (la fotografía estaba con la parte de arriba hacia abajo).</a:t>
            </a:r>
          </a:p>
          <a:p>
            <a:endParaRPr lang="en-GB" dirty="0"/>
          </a:p>
        </p:txBody>
      </p:sp>
      <p:sp>
        <p:nvSpPr>
          <p:cNvPr id="4" name="Slide Number Placeholder 3"/>
          <p:cNvSpPr>
            <a:spLocks noGrp="1"/>
          </p:cNvSpPr>
          <p:nvPr>
            <p:ph type="sldNum" sz="quarter" idx="10"/>
          </p:nvPr>
        </p:nvSpPr>
        <p:spPr/>
        <p:txBody>
          <a:bodyPr/>
          <a:lstStyle/>
          <a:p>
            <a:fld id="{D68FBF5B-CBB2-4A6F-ACBE-1907AF8BEE58}" type="slidenum">
              <a:rPr lang="en-GB" smtClean="0"/>
              <a:t>10</a:t>
            </a:fld>
            <a:endParaRPr lang="en-GB"/>
          </a:p>
        </p:txBody>
      </p:sp>
    </p:spTree>
    <p:extLst>
      <p:ext uri="{BB962C8B-B14F-4D97-AF65-F5344CB8AC3E}">
        <p14:creationId xmlns:p14="http://schemas.microsoft.com/office/powerpoint/2010/main" val="323203384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Les</a:t>
            </a:r>
            <a:r>
              <a:rPr lang="en-US" baseline="0" dirty="0" smtClean="0"/>
              <a:t> </a:t>
            </a:r>
            <a:r>
              <a:rPr lang="en-US" baseline="0" dirty="0" err="1" smtClean="0"/>
              <a:t>especificacions</a:t>
            </a:r>
            <a:r>
              <a:rPr lang="en-US" baseline="0" dirty="0" smtClean="0"/>
              <a:t> </a:t>
            </a:r>
            <a:r>
              <a:rPr lang="en-US" baseline="0" dirty="0" err="1" smtClean="0"/>
              <a:t>dels</a:t>
            </a:r>
            <a:r>
              <a:rPr lang="en-US" baseline="0" dirty="0" smtClean="0"/>
              <a:t> detectors de traces </a:t>
            </a:r>
            <a:r>
              <a:rPr lang="en-US" baseline="0" dirty="0" err="1" smtClean="0"/>
              <a:t>constitueixen</a:t>
            </a:r>
            <a:r>
              <a:rPr lang="en-US" baseline="0" dirty="0" smtClean="0"/>
              <a:t> un </a:t>
            </a:r>
            <a:r>
              <a:rPr lang="en-US" baseline="0" dirty="0" err="1" smtClean="0"/>
              <a:t>desafiament</a:t>
            </a:r>
            <a:r>
              <a:rPr lang="en-US" baseline="0" dirty="0" smtClean="0"/>
              <a:t>/</a:t>
            </a:r>
            <a:r>
              <a:rPr lang="en-US" baseline="0" dirty="0" err="1" smtClean="0"/>
              <a:t>repte</a:t>
            </a:r>
            <a:r>
              <a:rPr lang="en-US" baseline="0" dirty="0" smtClean="0"/>
              <a:t> technologic</a:t>
            </a:r>
          </a:p>
          <a:p>
            <a:endParaRPr lang="en-US" baseline="0" dirty="0" smtClean="0"/>
          </a:p>
          <a:p>
            <a:r>
              <a:rPr lang="en-US" baseline="0" dirty="0" err="1" smtClean="0"/>
              <a:t>En</a:t>
            </a:r>
            <a:r>
              <a:rPr lang="en-US" baseline="0" dirty="0" smtClean="0"/>
              <a:t> 50um de </a:t>
            </a:r>
            <a:r>
              <a:rPr lang="en-US" baseline="0" dirty="0" err="1" smtClean="0"/>
              <a:t>Silicio</a:t>
            </a:r>
            <a:r>
              <a:rPr lang="en-US" baseline="0" dirty="0" smtClean="0"/>
              <a:t> la </a:t>
            </a:r>
            <a:r>
              <a:rPr lang="en-US" baseline="0" dirty="0" err="1" smtClean="0"/>
              <a:t>senal</a:t>
            </a:r>
            <a:r>
              <a:rPr lang="en-US" baseline="0" dirty="0" smtClean="0"/>
              <a:t> </a:t>
            </a:r>
            <a:r>
              <a:rPr lang="en-US" baseline="0" dirty="0" err="1" smtClean="0"/>
              <a:t>esta</a:t>
            </a:r>
            <a:r>
              <a:rPr lang="en-US" baseline="0" dirty="0" smtClean="0"/>
              <a:t> </a:t>
            </a:r>
            <a:r>
              <a:rPr lang="en-US" baseline="0" dirty="0" err="1" smtClean="0"/>
              <a:t>compuesta</a:t>
            </a:r>
            <a:r>
              <a:rPr lang="en-US" baseline="0" dirty="0" smtClean="0"/>
              <a:t> de ~4000 electrons! (0.6fC)</a:t>
            </a:r>
          </a:p>
          <a:p>
            <a:endParaRPr lang="en-GB" dirty="0" smtClean="0"/>
          </a:p>
          <a:p>
            <a:r>
              <a:rPr lang="en-GB" dirty="0" smtClean="0"/>
              <a:t>At CERN we USE accelerators and detectors to </a:t>
            </a:r>
            <a:r>
              <a:rPr lang="en-GB" baseline="0" dirty="0" smtClean="0"/>
              <a:t>probe the structure of matter to the level of 10^-18.</a:t>
            </a:r>
          </a:p>
          <a:p>
            <a:r>
              <a:rPr lang="en-GB" baseline="0" dirty="0" smtClean="0"/>
              <a:t>At the heart of the accelerators there are the tracker detectors that reveal the paths of charged particles generated after the collision.</a:t>
            </a:r>
          </a:p>
          <a:p>
            <a:r>
              <a:rPr lang="en-GB" baseline="0" dirty="0" smtClean="0"/>
              <a:t>These tracker detectors have some challenging specifications:</a:t>
            </a:r>
          </a:p>
          <a:p>
            <a:endParaRPr lang="en-GB" baseline="0" dirty="0" smtClean="0"/>
          </a:p>
          <a:p>
            <a:r>
              <a:rPr lang="en-GB" dirty="0" err="1" smtClean="0"/>
              <a:t>Hibrid</a:t>
            </a:r>
            <a:r>
              <a:rPr lang="en-GB" dirty="0" smtClean="0"/>
              <a:t>:</a:t>
            </a:r>
            <a:br>
              <a:rPr lang="en-GB" dirty="0" smtClean="0"/>
            </a:br>
            <a:r>
              <a:rPr lang="en-GB" b="1" dirty="0" smtClean="0"/>
              <a:t>1 </a:t>
            </a:r>
            <a:r>
              <a:rPr lang="en-GB" i="1" dirty="0" err="1" smtClean="0"/>
              <a:t>adj</a:t>
            </a:r>
            <a:r>
              <a:rPr lang="en-GB" dirty="0" smtClean="0"/>
              <a:t> </a:t>
            </a:r>
            <a:r>
              <a:rPr lang="en-GB" dirty="0" err="1" smtClean="0"/>
              <a:t>i</a:t>
            </a:r>
            <a:r>
              <a:rPr lang="en-GB" dirty="0" smtClean="0"/>
              <a:t> </a:t>
            </a:r>
            <a:r>
              <a:rPr lang="en-GB" i="1" dirty="0" smtClean="0"/>
              <a:t>m</a:t>
            </a:r>
            <a:r>
              <a:rPr lang="en-GB" dirty="0" smtClean="0"/>
              <a:t> GEN </a:t>
            </a:r>
            <a:r>
              <a:rPr lang="en-GB" dirty="0" err="1" smtClean="0"/>
              <a:t>Dit</a:t>
            </a:r>
            <a:r>
              <a:rPr lang="en-GB" dirty="0" smtClean="0"/>
              <a:t> de </a:t>
            </a:r>
            <a:r>
              <a:rPr lang="en-GB" dirty="0" err="1" smtClean="0"/>
              <a:t>l'ésser</a:t>
            </a:r>
            <a:r>
              <a:rPr lang="en-GB" dirty="0" smtClean="0"/>
              <a:t> que </a:t>
            </a:r>
            <a:r>
              <a:rPr lang="en-GB" dirty="0" err="1" smtClean="0"/>
              <a:t>prové</a:t>
            </a:r>
            <a:r>
              <a:rPr lang="en-GB" dirty="0" smtClean="0"/>
              <a:t> de </a:t>
            </a:r>
            <a:r>
              <a:rPr lang="en-GB" dirty="0" err="1" smtClean="0"/>
              <a:t>l'encreuament</a:t>
            </a:r>
            <a:r>
              <a:rPr lang="en-GB" dirty="0" smtClean="0"/>
              <a:t> entre </a:t>
            </a:r>
            <a:r>
              <a:rPr lang="en-GB" dirty="0" err="1" smtClean="0"/>
              <a:t>individus</a:t>
            </a:r>
            <a:r>
              <a:rPr lang="en-GB" dirty="0" smtClean="0"/>
              <a:t> </a:t>
            </a:r>
            <a:r>
              <a:rPr lang="en-GB" dirty="0" err="1" smtClean="0"/>
              <a:t>genèticament</a:t>
            </a:r>
            <a:r>
              <a:rPr lang="en-GB" dirty="0" smtClean="0"/>
              <a:t> </a:t>
            </a:r>
            <a:r>
              <a:rPr lang="en-GB" dirty="0" err="1" smtClean="0"/>
              <a:t>diferents</a:t>
            </a:r>
            <a:r>
              <a:rPr lang="en-GB" dirty="0" smtClean="0"/>
              <a:t>. </a:t>
            </a:r>
            <a:br>
              <a:rPr lang="en-GB" dirty="0" smtClean="0"/>
            </a:br>
            <a:r>
              <a:rPr lang="en-GB" dirty="0" smtClean="0"/>
              <a:t> </a:t>
            </a:r>
            <a:br>
              <a:rPr lang="en-GB" dirty="0" smtClean="0"/>
            </a:br>
            <a:r>
              <a:rPr lang="en-GB" b="1" dirty="0" smtClean="0"/>
              <a:t>2 </a:t>
            </a:r>
            <a:r>
              <a:rPr lang="en-GB" i="1" dirty="0" err="1" smtClean="0"/>
              <a:t>adj</a:t>
            </a:r>
            <a:r>
              <a:rPr lang="en-GB" dirty="0" smtClean="0"/>
              <a:t> </a:t>
            </a:r>
            <a:r>
              <a:rPr lang="en-GB" i="1" dirty="0" smtClean="0"/>
              <a:t>fig</a:t>
            </a:r>
            <a:r>
              <a:rPr lang="en-GB" dirty="0" smtClean="0"/>
              <a:t> </a:t>
            </a:r>
            <a:r>
              <a:rPr lang="en-GB" i="1" dirty="0" smtClean="0"/>
              <a:t>1 </a:t>
            </a:r>
            <a:r>
              <a:rPr lang="en-GB" dirty="0" smtClean="0"/>
              <a:t>Format per elements de </a:t>
            </a:r>
            <a:r>
              <a:rPr lang="en-GB" dirty="0" err="1" smtClean="0"/>
              <a:t>diferent</a:t>
            </a:r>
            <a:r>
              <a:rPr lang="en-GB" dirty="0" smtClean="0"/>
              <a:t> </a:t>
            </a:r>
            <a:r>
              <a:rPr lang="en-GB" dirty="0" err="1" smtClean="0"/>
              <a:t>origen</a:t>
            </a:r>
            <a:r>
              <a:rPr lang="en-GB" dirty="0" smtClean="0"/>
              <a:t>. </a:t>
            </a:r>
            <a:br>
              <a:rPr lang="en-GB" dirty="0" smtClean="0"/>
            </a:br>
            <a:r>
              <a:rPr lang="en-GB" dirty="0" smtClean="0"/>
              <a:t>  </a:t>
            </a:r>
            <a:br>
              <a:rPr lang="en-GB" dirty="0" smtClean="0"/>
            </a:br>
            <a:r>
              <a:rPr lang="en-GB" i="1" dirty="0" smtClean="0"/>
              <a:t>2 </a:t>
            </a:r>
            <a:r>
              <a:rPr lang="en-GB" dirty="0" smtClean="0"/>
              <a:t>ELECTRÒN </a:t>
            </a:r>
            <a:r>
              <a:rPr lang="en-GB" dirty="0" err="1" smtClean="0"/>
              <a:t>Dit</a:t>
            </a:r>
            <a:r>
              <a:rPr lang="en-GB" dirty="0" smtClean="0"/>
              <a:t> de </a:t>
            </a:r>
            <a:r>
              <a:rPr lang="en-GB" dirty="0" err="1" smtClean="0"/>
              <a:t>l'aparell</a:t>
            </a:r>
            <a:r>
              <a:rPr lang="en-GB" dirty="0" smtClean="0"/>
              <a:t>, circuit, etc., que </a:t>
            </a:r>
            <a:r>
              <a:rPr lang="en-GB" dirty="0" err="1" smtClean="0"/>
              <a:t>conté</a:t>
            </a:r>
            <a:r>
              <a:rPr lang="en-GB" dirty="0" smtClean="0"/>
              <a:t> components de </a:t>
            </a:r>
            <a:r>
              <a:rPr lang="en-GB" dirty="0" err="1" smtClean="0"/>
              <a:t>diferent</a:t>
            </a:r>
            <a:r>
              <a:rPr lang="en-GB" dirty="0" smtClean="0"/>
              <a:t> </a:t>
            </a:r>
            <a:r>
              <a:rPr lang="en-GB" dirty="0" err="1" smtClean="0"/>
              <a:t>tecnologia</a:t>
            </a:r>
            <a:endParaRPr lang="en-GB" baseline="0" dirty="0" smtClean="0"/>
          </a:p>
        </p:txBody>
      </p:sp>
      <p:sp>
        <p:nvSpPr>
          <p:cNvPr id="4" name="Header Placeholder 3"/>
          <p:cNvSpPr>
            <a:spLocks noGrp="1"/>
          </p:cNvSpPr>
          <p:nvPr>
            <p:ph type="hdr" sz="quarter" idx="10"/>
          </p:nvPr>
        </p:nvSpPr>
        <p:spPr/>
        <p:txBody>
          <a:bodyPr/>
          <a:lstStyle/>
          <a:p>
            <a:pPr>
              <a:defRPr/>
            </a:pPr>
            <a:r>
              <a:rPr lang="en-US" smtClean="0"/>
              <a:t>This is a test</a:t>
            </a:r>
            <a:endParaRPr lang="en-US"/>
          </a:p>
        </p:txBody>
      </p:sp>
    </p:spTree>
    <p:extLst>
      <p:ext uri="{BB962C8B-B14F-4D97-AF65-F5344CB8AC3E}">
        <p14:creationId xmlns:p14="http://schemas.microsoft.com/office/powerpoint/2010/main" val="16614616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48A4560F-60A8-4EFD-A0BB-C02A2F9EA4F3}" type="datetimeFigureOut">
              <a:rPr lang="en-GB" smtClean="0"/>
              <a:t>30/06/2022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EB5DED8-DDE7-4597-AFB7-95D097C08799}" type="slidenum">
              <a:rPr lang="en-GB" smtClean="0"/>
              <a:t>‹#›</a:t>
            </a:fld>
            <a:endParaRPr lang="en-GB"/>
          </a:p>
        </p:txBody>
      </p:sp>
    </p:spTree>
    <p:extLst>
      <p:ext uri="{BB962C8B-B14F-4D97-AF65-F5344CB8AC3E}">
        <p14:creationId xmlns:p14="http://schemas.microsoft.com/office/powerpoint/2010/main" val="58962944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48A4560F-60A8-4EFD-A0BB-C02A2F9EA4F3}" type="datetimeFigureOut">
              <a:rPr lang="en-GB" smtClean="0"/>
              <a:t>30/06/2022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EB5DED8-DDE7-4597-AFB7-95D097C08799}" type="slidenum">
              <a:rPr lang="en-GB" smtClean="0"/>
              <a:t>‹#›</a:t>
            </a:fld>
            <a:endParaRPr lang="en-GB"/>
          </a:p>
        </p:txBody>
      </p:sp>
    </p:spTree>
    <p:extLst>
      <p:ext uri="{BB962C8B-B14F-4D97-AF65-F5344CB8AC3E}">
        <p14:creationId xmlns:p14="http://schemas.microsoft.com/office/powerpoint/2010/main" val="307071048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48A4560F-60A8-4EFD-A0BB-C02A2F9EA4F3}" type="datetimeFigureOut">
              <a:rPr lang="en-GB" smtClean="0"/>
              <a:t>30/06/2022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EB5DED8-DDE7-4597-AFB7-95D097C08799}" type="slidenum">
              <a:rPr lang="en-GB" smtClean="0"/>
              <a:t>‹#›</a:t>
            </a:fld>
            <a:endParaRPr lang="en-GB"/>
          </a:p>
        </p:txBody>
      </p:sp>
    </p:spTree>
    <p:extLst>
      <p:ext uri="{BB962C8B-B14F-4D97-AF65-F5344CB8AC3E}">
        <p14:creationId xmlns:p14="http://schemas.microsoft.com/office/powerpoint/2010/main" val="330451075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Box 3"/>
          <p:cNvSpPr txBox="1"/>
          <p:nvPr userDrawn="1"/>
        </p:nvSpPr>
        <p:spPr>
          <a:xfrm>
            <a:off x="11626320" y="6570047"/>
            <a:ext cx="565680" cy="276999"/>
          </a:xfrm>
          <a:prstGeom prst="rect">
            <a:avLst/>
          </a:prstGeom>
          <a:noFill/>
        </p:spPr>
        <p:txBody>
          <a:bodyPr wrap="square" rtlCol="0">
            <a:spAutoFit/>
          </a:bodyPr>
          <a:lstStyle/>
          <a:p>
            <a:fld id="{0EAA5DB9-D22A-4160-9776-E969CB8E7A13}" type="slidenum">
              <a:rPr lang="en-GB" sz="1200" smtClean="0"/>
              <a:pPr/>
              <a:t>‹#›</a:t>
            </a:fld>
            <a:endParaRPr lang="en-GB" sz="1200" dirty="0"/>
          </a:p>
        </p:txBody>
      </p:sp>
    </p:spTree>
    <p:extLst>
      <p:ext uri="{BB962C8B-B14F-4D97-AF65-F5344CB8AC3E}">
        <p14:creationId xmlns:p14="http://schemas.microsoft.com/office/powerpoint/2010/main" val="2616508996"/>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4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Box 3"/>
          <p:cNvSpPr txBox="1"/>
          <p:nvPr userDrawn="1"/>
        </p:nvSpPr>
        <p:spPr>
          <a:xfrm>
            <a:off x="11626320" y="6570047"/>
            <a:ext cx="565680" cy="276999"/>
          </a:xfrm>
          <a:prstGeom prst="rect">
            <a:avLst/>
          </a:prstGeom>
          <a:noFill/>
        </p:spPr>
        <p:txBody>
          <a:bodyPr wrap="square" rtlCol="0">
            <a:spAutoFit/>
          </a:bodyPr>
          <a:lstStyle/>
          <a:p>
            <a:fld id="{0EAA5DB9-D22A-4160-9776-E969CB8E7A13}" type="slidenum">
              <a:rPr lang="en-GB" sz="1200" smtClean="0"/>
              <a:pPr/>
              <a:t>‹#›</a:t>
            </a:fld>
            <a:endParaRPr lang="en-GB" sz="1200" dirty="0"/>
          </a:p>
        </p:txBody>
      </p:sp>
    </p:spTree>
    <p:extLst>
      <p:ext uri="{BB962C8B-B14F-4D97-AF65-F5344CB8AC3E}">
        <p14:creationId xmlns:p14="http://schemas.microsoft.com/office/powerpoint/2010/main" val="3550307270"/>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obj">
  <p:cSld name="Title, Content">
    <p:spTree>
      <p:nvGrpSpPr>
        <p:cNvPr id="1" name=""/>
        <p:cNvGrpSpPr/>
        <p:nvPr/>
      </p:nvGrpSpPr>
      <p:grpSpPr>
        <a:xfrm>
          <a:off x="0" y="0"/>
          <a:ext cx="0" cy="0"/>
          <a:chOff x="0" y="0"/>
          <a:chExt cx="0" cy="0"/>
        </a:xfrm>
      </p:grpSpPr>
      <p:sp>
        <p:nvSpPr>
          <p:cNvPr id="7" name="PlaceHolder 1"/>
          <p:cNvSpPr>
            <a:spLocks noGrp="1"/>
          </p:cNvSpPr>
          <p:nvPr>
            <p:ph type="title"/>
          </p:nvPr>
        </p:nvSpPr>
        <p:spPr>
          <a:xfrm>
            <a:off x="609562" y="477271"/>
            <a:ext cx="10971684" cy="736933"/>
          </a:xfrm>
          <a:prstGeom prst="rect">
            <a:avLst/>
          </a:prstGeom>
        </p:spPr>
        <p:txBody>
          <a:bodyPr lIns="0" tIns="0" rIns="0" bIns="0" anchor="ctr">
            <a:spAutoFit/>
          </a:bodyPr>
          <a:lstStyle/>
          <a:p>
            <a:pPr algn="ctr"/>
            <a:endParaRPr lang="ca-ES" sz="5321" b="0" strike="noStrike" spc="-1">
              <a:latin typeface="Arial"/>
            </a:endParaRPr>
          </a:p>
        </p:txBody>
      </p:sp>
      <p:sp>
        <p:nvSpPr>
          <p:cNvPr id="8" name="PlaceHolder 2"/>
          <p:cNvSpPr>
            <a:spLocks noGrp="1"/>
          </p:cNvSpPr>
          <p:nvPr>
            <p:ph type="body"/>
          </p:nvPr>
        </p:nvSpPr>
        <p:spPr>
          <a:xfrm>
            <a:off x="609562" y="1604399"/>
            <a:ext cx="10971684" cy="3976819"/>
          </a:xfrm>
          <a:prstGeom prst="rect">
            <a:avLst/>
          </a:prstGeom>
        </p:spPr>
        <p:txBody>
          <a:bodyPr lIns="0" tIns="0" rIns="0" bIns="0">
            <a:normAutofit/>
          </a:bodyPr>
          <a:lstStyle/>
          <a:p>
            <a:endParaRPr lang="ca-ES" sz="3870" b="0" strike="noStrike" spc="-1">
              <a:latin typeface="Arial"/>
            </a:endParaRPr>
          </a:p>
        </p:txBody>
      </p:sp>
    </p:spTree>
    <p:extLst>
      <p:ext uri="{BB962C8B-B14F-4D97-AF65-F5344CB8AC3E}">
        <p14:creationId xmlns:p14="http://schemas.microsoft.com/office/powerpoint/2010/main" val="379044534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38" name="Shape 38"/>
          <p:cNvSpPr>
            <a:spLocks noGrp="1"/>
          </p:cNvSpPr>
          <p:nvPr>
            <p:ph type="title"/>
          </p:nvPr>
        </p:nvSpPr>
        <p:spPr>
          <a:prstGeom prst="rect">
            <a:avLst/>
          </a:prstGeom>
        </p:spPr>
        <p:txBody>
          <a:bodyPr lIns="0" tIns="0" rIns="0" bIns="0">
            <a:normAutofit/>
          </a:bodyPr>
          <a:lstStyle/>
          <a:p>
            <a:pPr lvl="0">
              <a:defRPr sz="1800">
                <a:solidFill>
                  <a:srgbClr val="000000"/>
                </a:solidFill>
                <a:effectLst/>
              </a:defRPr>
            </a:pPr>
            <a:r>
              <a:rPr sz="5484">
                <a:solidFill>
                  <a:srgbClr val="767367"/>
                </a:solidFill>
                <a:effectLst>
                  <a:outerShdw blurRad="63500" dist="12700" dir="5400000" rotWithShape="0">
                    <a:srgbClr val="000000">
                      <a:alpha val="30000"/>
                    </a:srgbClr>
                  </a:outerShdw>
                </a:effectLst>
              </a:rPr>
              <a:t>Title Text</a:t>
            </a:r>
          </a:p>
        </p:txBody>
      </p:sp>
      <p:sp>
        <p:nvSpPr>
          <p:cNvPr id="39" name="Shape 39"/>
          <p:cNvSpPr>
            <a:spLocks noGrp="1"/>
          </p:cNvSpPr>
          <p:nvPr>
            <p:ph type="body" idx="1"/>
          </p:nvPr>
        </p:nvSpPr>
        <p:spPr>
          <a:prstGeom prst="rect">
            <a:avLst/>
          </a:prstGeom>
        </p:spPr>
        <p:txBody>
          <a:bodyPr lIns="0" tIns="0" rIns="0" bIns="0">
            <a:normAutofit/>
          </a:bodyPr>
          <a:lstStyle>
            <a:lvl1pPr marL="276810" indent="-276810">
              <a:spcBef>
                <a:spcPts val="2531"/>
              </a:spcBef>
              <a:buSzPct val="50000"/>
              <a:buBlip>
                <a:blip r:embed="rId2"/>
              </a:buBlip>
            </a:lvl1pPr>
            <a:lvl2pPr marL="553621" indent="-276810">
              <a:spcBef>
                <a:spcPts val="2531"/>
              </a:spcBef>
              <a:buSzPct val="50000"/>
              <a:buBlip>
                <a:blip r:embed="rId2"/>
              </a:buBlip>
            </a:lvl2pPr>
            <a:lvl3pPr marL="830431" indent="-276810">
              <a:spcBef>
                <a:spcPts val="2531"/>
              </a:spcBef>
              <a:buSzPct val="50000"/>
              <a:buBlip>
                <a:blip r:embed="rId2"/>
              </a:buBlip>
            </a:lvl3pPr>
            <a:lvl4pPr marL="1107242" indent="-276810">
              <a:spcBef>
                <a:spcPts val="2531"/>
              </a:spcBef>
              <a:buSzPct val="50000"/>
              <a:buBlip>
                <a:blip r:embed="rId2"/>
              </a:buBlip>
            </a:lvl4pPr>
            <a:lvl5pPr marL="1384052" indent="-276810">
              <a:spcBef>
                <a:spcPts val="2531"/>
              </a:spcBef>
              <a:buSzPct val="50000"/>
              <a:buBlip>
                <a:blip r:embed="rId2"/>
              </a:buBlip>
            </a:lvl5pPr>
          </a:lstStyle>
          <a:p>
            <a:pPr lvl="0">
              <a:defRPr sz="1800">
                <a:solidFill>
                  <a:srgbClr val="000000"/>
                </a:solidFill>
              </a:defRPr>
            </a:pPr>
            <a:r>
              <a:rPr sz="2531">
                <a:solidFill>
                  <a:srgbClr val="5E5E5E"/>
                </a:solidFill>
              </a:rPr>
              <a:t>Body Level One</a:t>
            </a:r>
          </a:p>
          <a:p>
            <a:pPr lvl="1">
              <a:defRPr sz="1800">
                <a:solidFill>
                  <a:srgbClr val="000000"/>
                </a:solidFill>
              </a:defRPr>
            </a:pPr>
            <a:r>
              <a:rPr sz="2531">
                <a:solidFill>
                  <a:srgbClr val="5E5E5E"/>
                </a:solidFill>
              </a:rPr>
              <a:t>Body Level Two</a:t>
            </a:r>
          </a:p>
          <a:p>
            <a:pPr lvl="2">
              <a:defRPr sz="1800">
                <a:solidFill>
                  <a:srgbClr val="000000"/>
                </a:solidFill>
              </a:defRPr>
            </a:pPr>
            <a:r>
              <a:rPr sz="2531">
                <a:solidFill>
                  <a:srgbClr val="5E5E5E"/>
                </a:solidFill>
              </a:rPr>
              <a:t>Body Level Three</a:t>
            </a:r>
          </a:p>
          <a:p>
            <a:pPr lvl="3">
              <a:defRPr sz="1800">
                <a:solidFill>
                  <a:srgbClr val="000000"/>
                </a:solidFill>
              </a:defRPr>
            </a:pPr>
            <a:r>
              <a:rPr sz="2531">
                <a:solidFill>
                  <a:srgbClr val="5E5E5E"/>
                </a:solidFill>
              </a:rPr>
              <a:t>Body Level Four</a:t>
            </a:r>
          </a:p>
          <a:p>
            <a:pPr lvl="4">
              <a:defRPr sz="1800">
                <a:solidFill>
                  <a:srgbClr val="000000"/>
                </a:solidFill>
              </a:defRPr>
            </a:pPr>
            <a:r>
              <a:rPr sz="2531">
                <a:solidFill>
                  <a:srgbClr val="5E5E5E"/>
                </a:solidFill>
              </a:rPr>
              <a:t>Body Level Five</a:t>
            </a:r>
          </a:p>
        </p:txBody>
      </p:sp>
    </p:spTree>
    <p:extLst>
      <p:ext uri="{BB962C8B-B14F-4D97-AF65-F5344CB8AC3E}">
        <p14:creationId xmlns:p14="http://schemas.microsoft.com/office/powerpoint/2010/main" val="2054239796"/>
      </p:ext>
    </p:extLst>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Jenom nadpis">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06714A5F-1E3D-EA49-A2EC-6B9EB5C0A9D3}"/>
              </a:ext>
            </a:extLst>
          </p:cNvPr>
          <p:cNvSpPr>
            <a:spLocks noGrp="1"/>
          </p:cNvSpPr>
          <p:nvPr>
            <p:ph type="title"/>
          </p:nvPr>
        </p:nvSpPr>
        <p:spPr/>
        <p:txBody>
          <a:bodyPr/>
          <a:lstStyle/>
          <a:p>
            <a:r>
              <a:rPr lang="en-US"/>
              <a:t>Click to edit Master title style</a:t>
            </a:r>
            <a:endParaRPr lang="en-AU"/>
          </a:p>
        </p:txBody>
      </p:sp>
      <p:sp>
        <p:nvSpPr>
          <p:cNvPr id="7" name="Date Placeholder 6">
            <a:extLst>
              <a:ext uri="{FF2B5EF4-FFF2-40B4-BE49-F238E27FC236}">
                <a16:creationId xmlns:a16="http://schemas.microsoft.com/office/drawing/2014/main" id="{882AE9EE-56F9-C642-9AE9-3FB66AA05523}"/>
              </a:ext>
            </a:extLst>
          </p:cNvPr>
          <p:cNvSpPr>
            <a:spLocks noGrp="1"/>
          </p:cNvSpPr>
          <p:nvPr>
            <p:ph type="dt" sz="half" idx="10"/>
          </p:nvPr>
        </p:nvSpPr>
        <p:spPr/>
        <p:txBody>
          <a:bodyPr/>
          <a:lstStyle/>
          <a:p>
            <a:fld id="{76660932-9CC8-4344-A022-3C9857E83FBB}" type="datetime1">
              <a:rPr lang="cs-CZ" smtClean="0"/>
              <a:t>30.06.2022</a:t>
            </a:fld>
            <a:endParaRPr lang="cs-CZ"/>
          </a:p>
        </p:txBody>
      </p:sp>
      <p:sp>
        <p:nvSpPr>
          <p:cNvPr id="8" name="Footer Placeholder 7">
            <a:extLst>
              <a:ext uri="{FF2B5EF4-FFF2-40B4-BE49-F238E27FC236}">
                <a16:creationId xmlns:a16="http://schemas.microsoft.com/office/drawing/2014/main" id="{FE3E5915-8C31-2948-9DF5-507DBA58CC1A}"/>
              </a:ext>
            </a:extLst>
          </p:cNvPr>
          <p:cNvSpPr>
            <a:spLocks noGrp="1"/>
          </p:cNvSpPr>
          <p:nvPr>
            <p:ph type="ftr" sz="quarter" idx="11"/>
          </p:nvPr>
        </p:nvSpPr>
        <p:spPr>
          <a:xfrm>
            <a:off x="6065789" y="6384592"/>
            <a:ext cx="184752" cy="276999"/>
          </a:xfrm>
        </p:spPr>
        <p:txBody>
          <a:bodyPr/>
          <a:lstStyle/>
          <a:p>
            <a:r>
              <a:rPr lang="cs-CZ" smtClean="0"/>
              <a:t>Jan Jakubek | MPX meeting</a:t>
            </a:r>
            <a:endParaRPr lang="cs-CZ"/>
          </a:p>
        </p:txBody>
      </p:sp>
      <p:sp>
        <p:nvSpPr>
          <p:cNvPr id="9" name="Slide Number Placeholder 8">
            <a:extLst>
              <a:ext uri="{FF2B5EF4-FFF2-40B4-BE49-F238E27FC236}">
                <a16:creationId xmlns:a16="http://schemas.microsoft.com/office/drawing/2014/main" id="{9CF7E138-95D4-654B-AEE0-284D6D4BAB20}"/>
              </a:ext>
            </a:extLst>
          </p:cNvPr>
          <p:cNvSpPr>
            <a:spLocks noGrp="1"/>
          </p:cNvSpPr>
          <p:nvPr>
            <p:ph type="sldNum" sz="quarter" idx="12"/>
          </p:nvPr>
        </p:nvSpPr>
        <p:spPr/>
        <p:txBody>
          <a:bodyPr/>
          <a:lstStyle/>
          <a:p>
            <a:fld id="{4B6BD47D-7725-49A1-AA3D-1E0E6AB32A60}" type="slidenum">
              <a:rPr lang="cs-CZ" smtClean="0"/>
              <a:t>‹#›</a:t>
            </a:fld>
            <a:endParaRPr lang="cs-CZ"/>
          </a:p>
        </p:txBody>
      </p:sp>
    </p:spTree>
    <p:extLst>
      <p:ext uri="{BB962C8B-B14F-4D97-AF65-F5344CB8AC3E}">
        <p14:creationId xmlns:p14="http://schemas.microsoft.com/office/powerpoint/2010/main" val="3927220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48A4560F-60A8-4EFD-A0BB-C02A2F9EA4F3}" type="datetimeFigureOut">
              <a:rPr lang="en-GB" smtClean="0"/>
              <a:t>30/06/2022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EB5DED8-DDE7-4597-AFB7-95D097C08799}" type="slidenum">
              <a:rPr lang="en-GB" smtClean="0"/>
              <a:t>‹#›</a:t>
            </a:fld>
            <a:endParaRPr lang="en-GB"/>
          </a:p>
        </p:txBody>
      </p:sp>
    </p:spTree>
    <p:extLst>
      <p:ext uri="{BB962C8B-B14F-4D97-AF65-F5344CB8AC3E}">
        <p14:creationId xmlns:p14="http://schemas.microsoft.com/office/powerpoint/2010/main" val="39789596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48A4560F-60A8-4EFD-A0BB-C02A2F9EA4F3}" type="datetimeFigureOut">
              <a:rPr lang="en-GB" smtClean="0"/>
              <a:t>30/06/2022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EB5DED8-DDE7-4597-AFB7-95D097C08799}" type="slidenum">
              <a:rPr lang="en-GB" smtClean="0"/>
              <a:t>‹#›</a:t>
            </a:fld>
            <a:endParaRPr lang="en-GB"/>
          </a:p>
        </p:txBody>
      </p:sp>
    </p:spTree>
    <p:extLst>
      <p:ext uri="{BB962C8B-B14F-4D97-AF65-F5344CB8AC3E}">
        <p14:creationId xmlns:p14="http://schemas.microsoft.com/office/powerpoint/2010/main" val="21385793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48A4560F-60A8-4EFD-A0BB-C02A2F9EA4F3}" type="datetimeFigureOut">
              <a:rPr lang="en-GB" smtClean="0"/>
              <a:t>30/06/2022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EB5DED8-DDE7-4597-AFB7-95D097C08799}" type="slidenum">
              <a:rPr lang="en-GB" smtClean="0"/>
              <a:t>‹#›</a:t>
            </a:fld>
            <a:endParaRPr lang="en-GB"/>
          </a:p>
        </p:txBody>
      </p:sp>
    </p:spTree>
    <p:extLst>
      <p:ext uri="{BB962C8B-B14F-4D97-AF65-F5344CB8AC3E}">
        <p14:creationId xmlns:p14="http://schemas.microsoft.com/office/powerpoint/2010/main" val="13512828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48A4560F-60A8-4EFD-A0BB-C02A2F9EA4F3}" type="datetimeFigureOut">
              <a:rPr lang="en-GB" smtClean="0"/>
              <a:t>30/06/2022</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DEB5DED8-DDE7-4597-AFB7-95D097C08799}" type="slidenum">
              <a:rPr lang="en-GB" smtClean="0"/>
              <a:t>‹#›</a:t>
            </a:fld>
            <a:endParaRPr lang="en-GB"/>
          </a:p>
        </p:txBody>
      </p:sp>
    </p:spTree>
    <p:extLst>
      <p:ext uri="{BB962C8B-B14F-4D97-AF65-F5344CB8AC3E}">
        <p14:creationId xmlns:p14="http://schemas.microsoft.com/office/powerpoint/2010/main" val="2048891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48A4560F-60A8-4EFD-A0BB-C02A2F9EA4F3}" type="datetimeFigureOut">
              <a:rPr lang="en-GB" smtClean="0"/>
              <a:t>30/06/2022</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DEB5DED8-DDE7-4597-AFB7-95D097C08799}" type="slidenum">
              <a:rPr lang="en-GB" smtClean="0"/>
              <a:t>‹#›</a:t>
            </a:fld>
            <a:endParaRPr lang="en-GB"/>
          </a:p>
        </p:txBody>
      </p:sp>
    </p:spTree>
    <p:extLst>
      <p:ext uri="{BB962C8B-B14F-4D97-AF65-F5344CB8AC3E}">
        <p14:creationId xmlns:p14="http://schemas.microsoft.com/office/powerpoint/2010/main" val="15466735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A4560F-60A8-4EFD-A0BB-C02A2F9EA4F3}" type="datetimeFigureOut">
              <a:rPr lang="en-GB" smtClean="0"/>
              <a:t>30/06/2022</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DEB5DED8-DDE7-4597-AFB7-95D097C08799}" type="slidenum">
              <a:rPr lang="en-GB" smtClean="0"/>
              <a:t>‹#›</a:t>
            </a:fld>
            <a:endParaRPr lang="en-GB"/>
          </a:p>
        </p:txBody>
      </p:sp>
    </p:spTree>
    <p:extLst>
      <p:ext uri="{BB962C8B-B14F-4D97-AF65-F5344CB8AC3E}">
        <p14:creationId xmlns:p14="http://schemas.microsoft.com/office/powerpoint/2010/main" val="11570245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48A4560F-60A8-4EFD-A0BB-C02A2F9EA4F3}" type="datetimeFigureOut">
              <a:rPr lang="en-GB" smtClean="0"/>
              <a:t>30/06/2022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EB5DED8-DDE7-4597-AFB7-95D097C08799}" type="slidenum">
              <a:rPr lang="en-GB" smtClean="0"/>
              <a:t>‹#›</a:t>
            </a:fld>
            <a:endParaRPr lang="en-GB"/>
          </a:p>
        </p:txBody>
      </p:sp>
    </p:spTree>
    <p:extLst>
      <p:ext uri="{BB962C8B-B14F-4D97-AF65-F5344CB8AC3E}">
        <p14:creationId xmlns:p14="http://schemas.microsoft.com/office/powerpoint/2010/main" val="23480652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48A4560F-60A8-4EFD-A0BB-C02A2F9EA4F3}" type="datetimeFigureOut">
              <a:rPr lang="en-GB" smtClean="0"/>
              <a:t>30/06/2022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EB5DED8-DDE7-4597-AFB7-95D097C08799}" type="slidenum">
              <a:rPr lang="en-GB" smtClean="0"/>
              <a:t>‹#›</a:t>
            </a:fld>
            <a:endParaRPr lang="en-GB"/>
          </a:p>
        </p:txBody>
      </p:sp>
    </p:spTree>
    <p:extLst>
      <p:ext uri="{BB962C8B-B14F-4D97-AF65-F5344CB8AC3E}">
        <p14:creationId xmlns:p14="http://schemas.microsoft.com/office/powerpoint/2010/main" val="26820905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8A4560F-60A8-4EFD-A0BB-C02A2F9EA4F3}" type="datetimeFigureOut">
              <a:rPr lang="en-GB" smtClean="0"/>
              <a:t>30/06/2022</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EB5DED8-DDE7-4597-AFB7-95D097C08799}" type="slidenum">
              <a:rPr lang="en-GB" smtClean="0"/>
              <a:t>‹#›</a:t>
            </a:fld>
            <a:endParaRPr lang="en-GB"/>
          </a:p>
        </p:txBody>
      </p:sp>
    </p:spTree>
    <p:extLst>
      <p:ext uri="{BB962C8B-B14F-4D97-AF65-F5344CB8AC3E}">
        <p14:creationId xmlns:p14="http://schemas.microsoft.com/office/powerpoint/2010/main" val="82529000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4" r:id="rId12"/>
    <p:sldLayoutId id="2147483667" r:id="rId13"/>
    <p:sldLayoutId id="2147483701" r:id="rId14"/>
    <p:sldLayoutId id="2147483704" r:id="rId15"/>
    <p:sldLayoutId id="2147483706" r:id="rId16"/>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21.jpeg"/><Relationship Id="rId4" Type="http://schemas.openxmlformats.org/officeDocument/2006/relationships/image" Target="../media/image20.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24.png"/><Relationship Id="rId4" Type="http://schemas.openxmlformats.org/officeDocument/2006/relationships/image" Target="../media/image23.png"/></Relationships>
</file>

<file path=ppt/slides/_rels/slide14.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png"/><Relationship Id="rId1" Type="http://schemas.openxmlformats.org/officeDocument/2006/relationships/slideLayout" Target="../slideLayouts/slideLayout2.xml"/><Relationship Id="rId4" Type="http://schemas.openxmlformats.org/officeDocument/2006/relationships/image" Target="../media/image27.emf"/></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image" Target="../media/image30.png"/><Relationship Id="rId4" Type="http://schemas.openxmlformats.org/officeDocument/2006/relationships/image" Target="../media/image29.png"/></Relationships>
</file>

<file path=ppt/slides/_rels/slide17.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34.png"/></Relationships>
</file>

<file path=ppt/slides/_rels/slide18.xml.rels><?xml version="1.0" encoding="UTF-8" standalone="yes"?>
<Relationships xmlns="http://schemas.openxmlformats.org/package/2006/relationships"><Relationship Id="rId3" Type="http://schemas.openxmlformats.org/officeDocument/2006/relationships/image" Target="../media/image32.emf"/><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33.emf"/></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34.jp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8" Type="http://schemas.microsoft.com/office/2007/relationships/hdphoto" Target="../media/hdphoto1.wdp"/><Relationship Id="rId3" Type="http://schemas.openxmlformats.org/officeDocument/2006/relationships/image" Target="../media/image35.png"/><Relationship Id="rId7" Type="http://schemas.openxmlformats.org/officeDocument/2006/relationships/image" Target="../media/image39.png"/><Relationship Id="rId2" Type="http://schemas.openxmlformats.org/officeDocument/2006/relationships/notesSlide" Target="../notesSlides/notesSlide18.xml"/><Relationship Id="rId1" Type="http://schemas.openxmlformats.org/officeDocument/2006/relationships/slideLayout" Target="../slideLayouts/slideLayout6.xml"/><Relationship Id="rId6" Type="http://schemas.openxmlformats.org/officeDocument/2006/relationships/image" Target="../media/image38.png"/><Relationship Id="rId5" Type="http://schemas.openxmlformats.org/officeDocument/2006/relationships/image" Target="../media/image37.png"/><Relationship Id="rId4" Type="http://schemas.openxmlformats.org/officeDocument/2006/relationships/image" Target="../media/image36.png"/><Relationship Id="rId9" Type="http://schemas.openxmlformats.org/officeDocument/2006/relationships/image" Target="../media/image40.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3" Type="http://schemas.openxmlformats.org/officeDocument/2006/relationships/image" Target="../media/image41.emf"/><Relationship Id="rId2" Type="http://schemas.openxmlformats.org/officeDocument/2006/relationships/notesSlide" Target="../notesSlides/notesSlide22.xml"/><Relationship Id="rId1" Type="http://schemas.openxmlformats.org/officeDocument/2006/relationships/slideLayout" Target="../slideLayouts/slideLayout6.xml"/><Relationship Id="rId4" Type="http://schemas.openxmlformats.org/officeDocument/2006/relationships/image" Target="../media/image42.png"/></Relationships>
</file>

<file path=ppt/slides/_rels/slide26.xml.rels><?xml version="1.0" encoding="UTF-8" standalone="yes"?>
<Relationships xmlns="http://schemas.openxmlformats.org/package/2006/relationships"><Relationship Id="rId3" Type="http://schemas.openxmlformats.org/officeDocument/2006/relationships/image" Target="../media/image43.emf"/><Relationship Id="rId2" Type="http://schemas.openxmlformats.org/officeDocument/2006/relationships/notesSlide" Target="../notesSlides/notesSlide23.xml"/><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3" Type="http://schemas.openxmlformats.org/officeDocument/2006/relationships/image" Target="../media/image44.emf"/><Relationship Id="rId2" Type="http://schemas.openxmlformats.org/officeDocument/2006/relationships/notesSlide" Target="../notesSlides/notesSlide24.xml"/><Relationship Id="rId1" Type="http://schemas.openxmlformats.org/officeDocument/2006/relationships/slideLayout" Target="../slideLayouts/slideLayout6.xml"/><Relationship Id="rId4" Type="http://schemas.openxmlformats.org/officeDocument/2006/relationships/image" Target="../media/image45.png"/></Relationships>
</file>

<file path=ppt/slides/_rels/slide28.xml.rels><?xml version="1.0" encoding="UTF-8" standalone="yes"?>
<Relationships xmlns="http://schemas.openxmlformats.org/package/2006/relationships"><Relationship Id="rId3" Type="http://schemas.openxmlformats.org/officeDocument/2006/relationships/image" Target="../media/image46.emf"/><Relationship Id="rId2" Type="http://schemas.openxmlformats.org/officeDocument/2006/relationships/notesSlide" Target="../notesSlides/notesSlide25.xml"/><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27.xml"/><Relationship Id="rId1" Type="http://schemas.openxmlformats.org/officeDocument/2006/relationships/slideLayout" Target="../slideLayouts/slideLayout2.xml"/><Relationship Id="rId4" Type="http://schemas.openxmlformats.org/officeDocument/2006/relationships/image" Target="../media/image52.wmf"/></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Layout" Target="../slideLayouts/slideLayout12.xml"/></Relationships>
</file>

<file path=ppt/slides/_rels/slide37.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29.xml"/><Relationship Id="rId1" Type="http://schemas.openxmlformats.org/officeDocument/2006/relationships/slideLayout" Target="../slideLayouts/slideLayout12.xml"/></Relationships>
</file>

<file path=ppt/slides/_rels/slide38.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3.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2.xml"/></Relationships>
</file>

<file path=ppt/slides/_rels/slide41.xml.rels><?xml version="1.0" encoding="UTF-8" standalone="yes"?>
<Relationships xmlns="http://schemas.openxmlformats.org/package/2006/relationships"><Relationship Id="rId2" Type="http://schemas.openxmlformats.org/officeDocument/2006/relationships/image" Target="../media/image57.gif"/><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58.jpe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59.emf"/><Relationship Id="rId2" Type="http://schemas.openxmlformats.org/officeDocument/2006/relationships/notesSlide" Target="../notesSlides/notesSlide33.xml"/><Relationship Id="rId1" Type="http://schemas.openxmlformats.org/officeDocument/2006/relationships/slideLayout" Target="../slideLayouts/slideLayout2.xml"/><Relationship Id="rId4" Type="http://schemas.openxmlformats.org/officeDocument/2006/relationships/image" Target="../media/image60.emf"/></Relationships>
</file>

<file path=ppt/slides/_rels/slide44.xml.rels><?xml version="1.0" encoding="UTF-8" standalone="yes"?>
<Relationships xmlns="http://schemas.openxmlformats.org/package/2006/relationships"><Relationship Id="rId8" Type="http://schemas.openxmlformats.org/officeDocument/2006/relationships/image" Target="../media/image66.png"/><Relationship Id="rId3" Type="http://schemas.openxmlformats.org/officeDocument/2006/relationships/image" Target="../media/image61.png"/><Relationship Id="rId7" Type="http://schemas.openxmlformats.org/officeDocument/2006/relationships/image" Target="../media/image65.png"/><Relationship Id="rId2" Type="http://schemas.openxmlformats.org/officeDocument/2006/relationships/notesSlide" Target="../notesSlides/notesSlide34.xml"/><Relationship Id="rId1" Type="http://schemas.openxmlformats.org/officeDocument/2006/relationships/slideLayout" Target="../slideLayouts/slideLayout12.xml"/><Relationship Id="rId6" Type="http://schemas.openxmlformats.org/officeDocument/2006/relationships/image" Target="../media/image64.png"/><Relationship Id="rId5" Type="http://schemas.openxmlformats.org/officeDocument/2006/relationships/image" Target="../media/image63.png"/><Relationship Id="rId4" Type="http://schemas.openxmlformats.org/officeDocument/2006/relationships/image" Target="../media/image62.png"/><Relationship Id="rId9" Type="http://schemas.openxmlformats.org/officeDocument/2006/relationships/image" Target="../media/image67.jpg"/></Relationships>
</file>

<file path=ppt/slides/_rels/slide45.xml.rels><?xml version="1.0" encoding="UTF-8" standalone="yes"?>
<Relationships xmlns="http://schemas.openxmlformats.org/package/2006/relationships"><Relationship Id="rId3" Type="http://schemas.openxmlformats.org/officeDocument/2006/relationships/image" Target="../media/image68.jpeg"/><Relationship Id="rId2" Type="http://schemas.openxmlformats.org/officeDocument/2006/relationships/notesSlide" Target="../notesSlides/notesSlide35.xml"/><Relationship Id="rId1" Type="http://schemas.openxmlformats.org/officeDocument/2006/relationships/slideLayout" Target="../slideLayouts/slideLayout16.xml"/><Relationship Id="rId4" Type="http://schemas.openxmlformats.org/officeDocument/2006/relationships/image" Target="../media/image69.jpeg"/></Relationships>
</file>

<file path=ppt/slides/_rels/slide46.xml.rels><?xml version="1.0" encoding="UTF-8" standalone="yes"?>
<Relationships xmlns="http://schemas.openxmlformats.org/package/2006/relationships"><Relationship Id="rId3" Type="http://schemas.openxmlformats.org/officeDocument/2006/relationships/image" Target="../media/image70.jpeg"/><Relationship Id="rId7" Type="http://schemas.openxmlformats.org/officeDocument/2006/relationships/hyperlink" Target="https://youtu.be/1xUD0BUzgtQ" TargetMode="External"/><Relationship Id="rId2" Type="http://schemas.openxmlformats.org/officeDocument/2006/relationships/notesSlide" Target="../notesSlides/notesSlide36.xml"/><Relationship Id="rId1" Type="http://schemas.openxmlformats.org/officeDocument/2006/relationships/slideLayout" Target="../slideLayouts/slideLayout7.xml"/><Relationship Id="rId6" Type="http://schemas.openxmlformats.org/officeDocument/2006/relationships/image" Target="../media/image73.png"/><Relationship Id="rId5" Type="http://schemas.openxmlformats.org/officeDocument/2006/relationships/image" Target="../media/image72.jpeg"/><Relationship Id="rId4" Type="http://schemas.openxmlformats.org/officeDocument/2006/relationships/image" Target="../media/image71.jpeg"/></Relationships>
</file>

<file path=ppt/slides/_rels/slide47.xml.rels><?xml version="1.0" encoding="UTF-8" standalone="yes"?>
<Relationships xmlns="http://schemas.openxmlformats.org/package/2006/relationships"><Relationship Id="rId3" Type="http://schemas.openxmlformats.org/officeDocument/2006/relationships/image" Target="../media/image72.jpeg"/><Relationship Id="rId2" Type="http://schemas.openxmlformats.org/officeDocument/2006/relationships/notesSlide" Target="../notesSlides/notesSlide37.xml"/><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3" Type="http://schemas.openxmlformats.org/officeDocument/2006/relationships/image" Target="../media/image72.jpeg"/><Relationship Id="rId2" Type="http://schemas.openxmlformats.org/officeDocument/2006/relationships/notesSlide" Target="../notesSlides/notesSlide38.xml"/><Relationship Id="rId1" Type="http://schemas.openxmlformats.org/officeDocument/2006/relationships/slideLayout" Target="../slideLayouts/slideLayout7.xml"/><Relationship Id="rId5" Type="http://schemas.openxmlformats.org/officeDocument/2006/relationships/image" Target="../media/image75.jpeg"/><Relationship Id="rId4" Type="http://schemas.openxmlformats.org/officeDocument/2006/relationships/image" Target="../media/image74.png"/></Relationships>
</file>

<file path=ppt/slides/_rels/slide49.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notesSlide" Target="../notesSlides/notesSlide39.xml"/><Relationship Id="rId1" Type="http://schemas.openxmlformats.org/officeDocument/2006/relationships/slideLayout" Target="../slideLayouts/slideLayout7.xml"/><Relationship Id="rId4" Type="http://schemas.openxmlformats.org/officeDocument/2006/relationships/image" Target="../media/image75.jpeg"/></Relationships>
</file>

<file path=ppt/slides/_rels/slide5.xml.rels><?xml version="1.0" encoding="UTF-8" standalone="yes"?>
<Relationships xmlns="http://schemas.openxmlformats.org/package/2006/relationships"><Relationship Id="rId8" Type="http://schemas.openxmlformats.org/officeDocument/2006/relationships/image" Target="../media/image9.jpeg"/><Relationship Id="rId3" Type="http://schemas.openxmlformats.org/officeDocument/2006/relationships/image" Target="../media/image4.png"/><Relationship Id="rId7" Type="http://schemas.openxmlformats.org/officeDocument/2006/relationships/image" Target="../media/image8.jpeg"/><Relationship Id="rId2" Type="http://schemas.openxmlformats.org/officeDocument/2006/relationships/notesSlide" Target="../notesSlides/notesSlide4.xml"/><Relationship Id="rId1" Type="http://schemas.openxmlformats.org/officeDocument/2006/relationships/slideLayout" Target="../slideLayouts/slideLayout13.xml"/><Relationship Id="rId6" Type="http://schemas.openxmlformats.org/officeDocument/2006/relationships/image" Target="../media/image7.jpeg"/><Relationship Id="rId5" Type="http://schemas.openxmlformats.org/officeDocument/2006/relationships/image" Target="../media/image6.png"/><Relationship Id="rId4" Type="http://schemas.openxmlformats.org/officeDocument/2006/relationships/image" Target="../media/image5.jpeg"/></Relationships>
</file>

<file path=ppt/slides/_rels/slide50.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notesSlide" Target="../notesSlides/notesSlide40.xml"/><Relationship Id="rId1" Type="http://schemas.openxmlformats.org/officeDocument/2006/relationships/slideLayout" Target="../slideLayouts/slideLayout15.xml"/><Relationship Id="rId5" Type="http://schemas.openxmlformats.org/officeDocument/2006/relationships/image" Target="../media/image78.png"/><Relationship Id="rId4" Type="http://schemas.openxmlformats.org/officeDocument/2006/relationships/image" Target="../media/image77.png"/></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80.jpeg"/><Relationship Id="rId2" Type="http://schemas.openxmlformats.org/officeDocument/2006/relationships/notesSlide" Target="../notesSlides/notesSlide43.xml"/><Relationship Id="rId1" Type="http://schemas.openxmlformats.org/officeDocument/2006/relationships/slideLayout" Target="../slideLayouts/slideLayout2.xml"/><Relationship Id="rId4" Type="http://schemas.openxmlformats.org/officeDocument/2006/relationships/hyperlink" Target="http://www.researchinschools.org/" TargetMode="External"/></Relationships>
</file>

<file path=ppt/slides/_rels/slide54.xml.rels><?xml version="1.0" encoding="UTF-8" standalone="yes"?>
<Relationships xmlns="http://schemas.openxmlformats.org/package/2006/relationships"><Relationship Id="rId3" Type="http://schemas.openxmlformats.org/officeDocument/2006/relationships/image" Target="../media/image81.png"/><Relationship Id="rId2" Type="http://schemas.openxmlformats.org/officeDocument/2006/relationships/notesSlide" Target="../notesSlides/notesSlide44.xml"/><Relationship Id="rId1" Type="http://schemas.openxmlformats.org/officeDocument/2006/relationships/slideLayout" Target="../slideLayouts/slideLayout12.xml"/><Relationship Id="rId4" Type="http://schemas.openxmlformats.org/officeDocument/2006/relationships/image" Target="../media/image82.png"/></Relationships>
</file>

<file path=ppt/slides/_rels/slide55.xml.rels><?xml version="1.0" encoding="UTF-8" standalone="yes"?>
<Relationships xmlns="http://schemas.openxmlformats.org/package/2006/relationships"><Relationship Id="rId2" Type="http://schemas.openxmlformats.org/officeDocument/2006/relationships/image" Target="../media/image83.png"/><Relationship Id="rId1" Type="http://schemas.openxmlformats.org/officeDocument/2006/relationships/slideLayout" Target="../slideLayouts/slideLayout12.xml"/></Relationships>
</file>

<file path=ppt/slides/_rels/slide56.xml.rels><?xml version="1.0" encoding="UTF-8" standalone="yes"?>
<Relationships xmlns="http://schemas.openxmlformats.org/package/2006/relationships"><Relationship Id="rId3" Type="http://schemas.openxmlformats.org/officeDocument/2006/relationships/image" Target="../media/image84.png"/><Relationship Id="rId2" Type="http://schemas.openxmlformats.org/officeDocument/2006/relationships/notesSlide" Target="../notesSlides/notesSlide45.xml"/><Relationship Id="rId1" Type="http://schemas.openxmlformats.org/officeDocument/2006/relationships/slideLayout" Target="../slideLayouts/slideLayout12.xml"/></Relationships>
</file>

<file path=ppt/slides/_rels/slide57.xml.rels><?xml version="1.0" encoding="UTF-8" standalone="yes"?>
<Relationships xmlns="http://schemas.openxmlformats.org/package/2006/relationships"><Relationship Id="rId3" Type="http://schemas.openxmlformats.org/officeDocument/2006/relationships/image" Target="../media/image86.png"/><Relationship Id="rId2" Type="http://schemas.openxmlformats.org/officeDocument/2006/relationships/image" Target="../media/image85.png"/><Relationship Id="rId1" Type="http://schemas.openxmlformats.org/officeDocument/2006/relationships/slideLayout" Target="../slideLayouts/slideLayout12.xml"/><Relationship Id="rId4" Type="http://schemas.openxmlformats.org/officeDocument/2006/relationships/image" Target="../media/image87.png"/></Relationships>
</file>

<file path=ppt/slides/_rels/slide58.xml.rels><?xml version="1.0" encoding="UTF-8" standalone="yes"?>
<Relationships xmlns="http://schemas.openxmlformats.org/package/2006/relationships"><Relationship Id="rId3" Type="http://schemas.openxmlformats.org/officeDocument/2006/relationships/image" Target="../media/image88.png"/><Relationship Id="rId2" Type="http://schemas.openxmlformats.org/officeDocument/2006/relationships/notesSlide" Target="../notesSlides/notesSlide46.xml"/><Relationship Id="rId1" Type="http://schemas.openxmlformats.org/officeDocument/2006/relationships/slideLayout" Target="../slideLayouts/slideLayout14.xml"/><Relationship Id="rId4" Type="http://schemas.openxmlformats.org/officeDocument/2006/relationships/image" Target="../media/image89.png"/></Relationships>
</file>

<file path=ppt/slides/_rels/slide59.xml.rels><?xml version="1.0" encoding="UTF-8" standalone="yes"?>
<Relationships xmlns="http://schemas.openxmlformats.org/package/2006/relationships"><Relationship Id="rId3" Type="http://schemas.openxmlformats.org/officeDocument/2006/relationships/image" Target="../media/image90.png"/><Relationship Id="rId2" Type="http://schemas.openxmlformats.org/officeDocument/2006/relationships/notesSlide" Target="../notesSlides/notesSlide47.xml"/><Relationship Id="rId1" Type="http://schemas.openxmlformats.org/officeDocument/2006/relationships/slideLayout" Target="../slideLayouts/slideLayout1.xml"/><Relationship Id="rId6" Type="http://schemas.openxmlformats.org/officeDocument/2006/relationships/image" Target="../media/image93.png"/><Relationship Id="rId5" Type="http://schemas.openxmlformats.org/officeDocument/2006/relationships/image" Target="../media/image92.png"/><Relationship Id="rId4" Type="http://schemas.openxmlformats.org/officeDocument/2006/relationships/image" Target="../media/image91.png"/></Relationships>
</file>

<file path=ppt/slides/_rels/slide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5.xml"/><Relationship Id="rId1" Type="http://schemas.openxmlformats.org/officeDocument/2006/relationships/slideLayout" Target="../slideLayouts/slideLayout13.xml"/><Relationship Id="rId5" Type="http://schemas.openxmlformats.org/officeDocument/2006/relationships/image" Target="../media/image12.jpeg"/><Relationship Id="rId4" Type="http://schemas.openxmlformats.org/officeDocument/2006/relationships/image" Target="../media/image11.jpeg"/></Relationships>
</file>

<file path=ppt/slides/_rels/slide60.xml.rels><?xml version="1.0" encoding="UTF-8" standalone="yes"?>
<Relationships xmlns="http://schemas.openxmlformats.org/package/2006/relationships"><Relationship Id="rId3" Type="http://schemas.openxmlformats.org/officeDocument/2006/relationships/image" Target="../media/image90.png"/><Relationship Id="rId2" Type="http://schemas.openxmlformats.org/officeDocument/2006/relationships/notesSlide" Target="../notesSlides/notesSlide48.xml"/><Relationship Id="rId1" Type="http://schemas.openxmlformats.org/officeDocument/2006/relationships/slideLayout" Target="../slideLayouts/slideLayout1.xml"/><Relationship Id="rId4" Type="http://schemas.openxmlformats.org/officeDocument/2006/relationships/image" Target="../media/image94.png"/></Relationships>
</file>

<file path=ppt/slides/_rels/slide61.xml.rels><?xml version="1.0" encoding="UTF-8" standalone="yes"?>
<Relationships xmlns="http://schemas.openxmlformats.org/package/2006/relationships"><Relationship Id="rId2" Type="http://schemas.openxmlformats.org/officeDocument/2006/relationships/image" Target="../media/image95.png"/><Relationship Id="rId1" Type="http://schemas.openxmlformats.org/officeDocument/2006/relationships/slideLayout" Target="../slideLayouts/slideLayout14.xml"/></Relationships>
</file>

<file path=ppt/slides/_rels/slide62.xml.rels><?xml version="1.0" encoding="UTF-8" standalone="yes"?>
<Relationships xmlns="http://schemas.openxmlformats.org/package/2006/relationships"><Relationship Id="rId3" Type="http://schemas.openxmlformats.org/officeDocument/2006/relationships/image" Target="../media/image97.png"/><Relationship Id="rId2" Type="http://schemas.openxmlformats.org/officeDocument/2006/relationships/image" Target="../media/image96.png"/><Relationship Id="rId1" Type="http://schemas.openxmlformats.org/officeDocument/2006/relationships/slideLayout" Target="../slideLayouts/slideLayout14.xml"/><Relationship Id="rId5" Type="http://schemas.openxmlformats.org/officeDocument/2006/relationships/image" Target="../media/image99.emf"/><Relationship Id="rId4" Type="http://schemas.openxmlformats.org/officeDocument/2006/relationships/image" Target="../media/image98.emf"/></Relationships>
</file>

<file path=ppt/slides/_rels/slide63.xml.rels><?xml version="1.0" encoding="UTF-8" standalone="yes"?>
<Relationships xmlns="http://schemas.openxmlformats.org/package/2006/relationships"><Relationship Id="rId2" Type="http://schemas.openxmlformats.org/officeDocument/2006/relationships/image" Target="../media/image100.png"/><Relationship Id="rId1" Type="http://schemas.openxmlformats.org/officeDocument/2006/relationships/slideLayout" Target="../slideLayouts/slideLayout14.xml"/></Relationships>
</file>

<file path=ppt/slides/_rels/slide64.xml.rels><?xml version="1.0" encoding="UTF-8" standalone="yes"?>
<Relationships xmlns="http://schemas.openxmlformats.org/package/2006/relationships"><Relationship Id="rId8" Type="http://schemas.openxmlformats.org/officeDocument/2006/relationships/image" Target="../media/image106.png"/><Relationship Id="rId3" Type="http://schemas.openxmlformats.org/officeDocument/2006/relationships/image" Target="../media/image101.png"/><Relationship Id="rId7" Type="http://schemas.openxmlformats.org/officeDocument/2006/relationships/image" Target="../media/image105.png"/><Relationship Id="rId2" Type="http://schemas.openxmlformats.org/officeDocument/2006/relationships/notesSlide" Target="../notesSlides/notesSlide49.xml"/><Relationship Id="rId1" Type="http://schemas.openxmlformats.org/officeDocument/2006/relationships/slideLayout" Target="../slideLayouts/slideLayout14.xml"/><Relationship Id="rId6" Type="http://schemas.openxmlformats.org/officeDocument/2006/relationships/image" Target="../media/image104.jpeg"/><Relationship Id="rId5" Type="http://schemas.openxmlformats.org/officeDocument/2006/relationships/image" Target="../media/image103.jpeg"/><Relationship Id="rId4" Type="http://schemas.openxmlformats.org/officeDocument/2006/relationships/image" Target="../media/image102.png"/></Relationships>
</file>

<file path=ppt/slides/_rels/slide65.xml.rels><?xml version="1.0" encoding="UTF-8" standalone="yes"?>
<Relationships xmlns="http://schemas.openxmlformats.org/package/2006/relationships"><Relationship Id="rId2" Type="http://schemas.openxmlformats.org/officeDocument/2006/relationships/image" Target="../media/image107.png"/><Relationship Id="rId1" Type="http://schemas.openxmlformats.org/officeDocument/2006/relationships/slideLayout" Target="../slideLayouts/slideLayout14.xml"/></Relationships>
</file>

<file path=ppt/slides/_rels/slide66.xml.rels><?xml version="1.0" encoding="UTF-8" standalone="yes"?>
<Relationships xmlns="http://schemas.openxmlformats.org/package/2006/relationships"><Relationship Id="rId3" Type="http://schemas.openxmlformats.org/officeDocument/2006/relationships/image" Target="../media/image91.png"/><Relationship Id="rId2" Type="http://schemas.openxmlformats.org/officeDocument/2006/relationships/notesSlide" Target="../notesSlides/notesSlide50.xml"/><Relationship Id="rId1" Type="http://schemas.openxmlformats.org/officeDocument/2006/relationships/slideLayout" Target="../slideLayouts/slideLayout14.xml"/><Relationship Id="rId6" Type="http://schemas.openxmlformats.org/officeDocument/2006/relationships/image" Target="../media/image110.png"/><Relationship Id="rId5" Type="http://schemas.openxmlformats.org/officeDocument/2006/relationships/image" Target="../media/image109.png"/><Relationship Id="rId4" Type="http://schemas.openxmlformats.org/officeDocument/2006/relationships/image" Target="../media/image108.png"/></Relationships>
</file>

<file path=ppt/slides/_rels/slide67.xml.rels><?xml version="1.0" encoding="UTF-8" standalone="yes"?>
<Relationships xmlns="http://schemas.openxmlformats.org/package/2006/relationships"><Relationship Id="rId2" Type="http://schemas.openxmlformats.org/officeDocument/2006/relationships/image" Target="../media/image111.jpeg"/><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3" Type="http://schemas.openxmlformats.org/officeDocument/2006/relationships/image" Target="../media/image113.png"/><Relationship Id="rId2" Type="http://schemas.openxmlformats.org/officeDocument/2006/relationships/image" Target="../media/image112.png"/><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image" Target="../media/image11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image" Target="../media/image115.png"/><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3" Type="http://schemas.openxmlformats.org/officeDocument/2006/relationships/image" Target="../media/image117.png"/><Relationship Id="rId2" Type="http://schemas.openxmlformats.org/officeDocument/2006/relationships/image" Target="../media/image116.jpg"/><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8" Type="http://schemas.microsoft.com/office/2007/relationships/hdphoto" Target="../media/hdphoto1.wdp"/><Relationship Id="rId3" Type="http://schemas.openxmlformats.org/officeDocument/2006/relationships/image" Target="../media/image35.png"/><Relationship Id="rId7" Type="http://schemas.openxmlformats.org/officeDocument/2006/relationships/image" Target="../media/image39.png"/><Relationship Id="rId2" Type="http://schemas.openxmlformats.org/officeDocument/2006/relationships/notesSlide" Target="../notesSlides/notesSlide53.xml"/><Relationship Id="rId1" Type="http://schemas.openxmlformats.org/officeDocument/2006/relationships/slideLayout" Target="../slideLayouts/slideLayout6.xml"/><Relationship Id="rId6" Type="http://schemas.openxmlformats.org/officeDocument/2006/relationships/image" Target="../media/image38.png"/><Relationship Id="rId5" Type="http://schemas.openxmlformats.org/officeDocument/2006/relationships/image" Target="../media/image37.png"/><Relationship Id="rId4" Type="http://schemas.openxmlformats.org/officeDocument/2006/relationships/image" Target="../media/image36.png"/><Relationship Id="rId9" Type="http://schemas.openxmlformats.org/officeDocument/2006/relationships/image" Target="../media/image40.png"/></Relationships>
</file>

<file path=ppt/slides/_rels/slide75.xml.rels><?xml version="1.0" encoding="UTF-8" standalone="yes"?>
<Relationships xmlns="http://schemas.openxmlformats.org/package/2006/relationships"><Relationship Id="rId3" Type="http://schemas.openxmlformats.org/officeDocument/2006/relationships/image" Target="../media/image118.png"/><Relationship Id="rId2" Type="http://schemas.openxmlformats.org/officeDocument/2006/relationships/notesSlide" Target="../notesSlides/notesSlide54.xml"/><Relationship Id="rId1" Type="http://schemas.openxmlformats.org/officeDocument/2006/relationships/slideLayout" Target="../slideLayouts/slideLayout14.xml"/><Relationship Id="rId6" Type="http://schemas.openxmlformats.org/officeDocument/2006/relationships/image" Target="../media/image121.jpeg"/><Relationship Id="rId5" Type="http://schemas.openxmlformats.org/officeDocument/2006/relationships/image" Target="../media/image120.png"/><Relationship Id="rId4" Type="http://schemas.openxmlformats.org/officeDocument/2006/relationships/image" Target="../media/image119.jpeg"/></Relationships>
</file>

<file path=ppt/slides/_rels/slide76.xml.rels><?xml version="1.0" encoding="UTF-8" standalone="yes"?>
<Relationships xmlns="http://schemas.openxmlformats.org/package/2006/relationships"><Relationship Id="rId3" Type="http://schemas.openxmlformats.org/officeDocument/2006/relationships/image" Target="../media/image118.png"/><Relationship Id="rId2" Type="http://schemas.openxmlformats.org/officeDocument/2006/relationships/notesSlide" Target="../notesSlides/notesSlide55.xml"/><Relationship Id="rId1" Type="http://schemas.openxmlformats.org/officeDocument/2006/relationships/slideLayout" Target="../slideLayouts/slideLayout14.xml"/><Relationship Id="rId6" Type="http://schemas.openxmlformats.org/officeDocument/2006/relationships/image" Target="../media/image121.jpeg"/><Relationship Id="rId5" Type="http://schemas.openxmlformats.org/officeDocument/2006/relationships/image" Target="../media/image120.png"/><Relationship Id="rId4" Type="http://schemas.openxmlformats.org/officeDocument/2006/relationships/image" Target="../media/image119.jpeg"/></Relationships>
</file>

<file path=ppt/slides/_rels/slide77.xml.rels><?xml version="1.0" encoding="UTF-8" standalone="yes"?>
<Relationships xmlns="http://schemas.openxmlformats.org/package/2006/relationships"><Relationship Id="rId3" Type="http://schemas.openxmlformats.org/officeDocument/2006/relationships/image" Target="../media/image122.jpeg"/><Relationship Id="rId2" Type="http://schemas.openxmlformats.org/officeDocument/2006/relationships/notesSlide" Target="../notesSlides/notesSlide56.xml"/><Relationship Id="rId1" Type="http://schemas.openxmlformats.org/officeDocument/2006/relationships/slideLayout" Target="../slideLayouts/slideLayout2.xml"/><Relationship Id="rId6" Type="http://schemas.openxmlformats.org/officeDocument/2006/relationships/image" Target="../media/image125.jpeg"/><Relationship Id="rId5" Type="http://schemas.openxmlformats.org/officeDocument/2006/relationships/image" Target="../media/image124.jpeg"/><Relationship Id="rId4" Type="http://schemas.openxmlformats.org/officeDocument/2006/relationships/image" Target="../media/image123.jpeg"/></Relationships>
</file>

<file path=ppt/slides/_rels/slide8.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16.jpeg"/><Relationship Id="rId4" Type="http://schemas.openxmlformats.org/officeDocument/2006/relationships/image" Target="../media/image15.jpeg"/></Relationships>
</file>

<file path=ppt/slides/_rels/slide9.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ext Placeholder 2"/>
          <p:cNvSpPr>
            <a:spLocks noGrp="1"/>
          </p:cNvSpPr>
          <p:nvPr>
            <p:ph type="body" idx="1"/>
          </p:nvPr>
        </p:nvSpPr>
        <p:spPr>
          <a:xfrm>
            <a:off x="3207657" y="4402178"/>
            <a:ext cx="5776683" cy="1436687"/>
          </a:xfrm>
        </p:spPr>
        <p:txBody>
          <a:bodyPr>
            <a:noAutofit/>
          </a:bodyPr>
          <a:lstStyle/>
          <a:p>
            <a:pPr eaLnBrk="1" hangingPunct="1"/>
            <a:r>
              <a:rPr lang="es-ES" sz="2800" i="1" dirty="0" smtClean="0"/>
              <a:t>Rafael</a:t>
            </a:r>
            <a:r>
              <a:rPr lang="es-ES" sz="2800" b="0" i="1" dirty="0" smtClean="0"/>
              <a:t> Ballabriga Suñé</a:t>
            </a:r>
          </a:p>
          <a:p>
            <a:pPr eaLnBrk="1" hangingPunct="1"/>
            <a:r>
              <a:rPr lang="es-ES" sz="2800" i="1" dirty="0" smtClean="0"/>
              <a:t>rafael.ballabriga@cern.ch</a:t>
            </a:r>
            <a:r>
              <a:rPr lang="es-ES" sz="2800" b="0" i="1" dirty="0" smtClean="0"/>
              <a:t> </a:t>
            </a:r>
          </a:p>
          <a:p>
            <a:pPr eaLnBrk="1" hangingPunct="1"/>
            <a:r>
              <a:rPr lang="es-ES" sz="2800" i="1" dirty="0" smtClean="0"/>
              <a:t>Sección de Microelectrónica, </a:t>
            </a:r>
            <a:r>
              <a:rPr lang="es-ES" sz="2800" b="0" i="1" dirty="0" smtClean="0"/>
              <a:t>CERN</a:t>
            </a:r>
            <a:endParaRPr lang="es-ES" sz="2000" i="1" dirty="0"/>
          </a:p>
        </p:txBody>
      </p:sp>
      <p:sp>
        <p:nvSpPr>
          <p:cNvPr id="3" name="Title 2"/>
          <p:cNvSpPr>
            <a:spLocks noGrp="1"/>
          </p:cNvSpPr>
          <p:nvPr>
            <p:ph type="ctrTitle"/>
          </p:nvPr>
        </p:nvSpPr>
        <p:spPr>
          <a:xfrm>
            <a:off x="1525772" y="997476"/>
            <a:ext cx="9144000" cy="2387600"/>
          </a:xfrm>
        </p:spPr>
        <p:txBody>
          <a:bodyPr/>
          <a:lstStyle/>
          <a:p>
            <a:r>
              <a:rPr lang="es-ES" dirty="0" smtClean="0"/>
              <a:t>Los chips </a:t>
            </a:r>
            <a:r>
              <a:rPr lang="es-ES" dirty="0" err="1" smtClean="0"/>
              <a:t>Medipix</a:t>
            </a:r>
            <a:r>
              <a:rPr lang="es-ES" dirty="0" smtClean="0"/>
              <a:t>: Tecnología y aplicaciones</a:t>
            </a:r>
            <a:endParaRPr lang="es-ES" dirty="0"/>
          </a:p>
        </p:txBody>
      </p:sp>
    </p:spTree>
    <p:extLst>
      <p:ext uri="{BB962C8B-B14F-4D97-AF65-F5344CB8AC3E}">
        <p14:creationId xmlns:p14="http://schemas.microsoft.com/office/powerpoint/2010/main" val="247997759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02" name="Picture 2" descr="Camara de niebla / cloud chamber - YouTub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
            <a:ext cx="12191996" cy="68579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4320654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6553201" y="4114800"/>
            <a:ext cx="3752491" cy="369332"/>
          </a:xfrm>
          <a:prstGeom prst="rect">
            <a:avLst/>
          </a:prstGeom>
          <a:noFill/>
        </p:spPr>
        <p:txBody>
          <a:bodyPr wrap="square" rtlCol="0">
            <a:spAutoFit/>
          </a:bodyPr>
          <a:lstStyle/>
          <a:p>
            <a:endParaRPr lang="en-GB" dirty="0"/>
          </a:p>
        </p:txBody>
      </p:sp>
      <p:sp>
        <p:nvSpPr>
          <p:cNvPr id="8" name="TextBox 7"/>
          <p:cNvSpPr txBox="1"/>
          <p:nvPr/>
        </p:nvSpPr>
        <p:spPr>
          <a:xfrm>
            <a:off x="1815307" y="3662501"/>
            <a:ext cx="8488362" cy="3170099"/>
          </a:xfrm>
          <a:prstGeom prst="rect">
            <a:avLst/>
          </a:prstGeom>
          <a:noFill/>
        </p:spPr>
        <p:txBody>
          <a:bodyPr wrap="square" rtlCol="0">
            <a:spAutoFit/>
          </a:bodyPr>
          <a:lstStyle/>
          <a:p>
            <a:r>
              <a:rPr lang="es-ES" sz="2000" dirty="0" smtClean="0"/>
              <a:t>Especificaciones de los detectores de trazas (tracking detector):</a:t>
            </a:r>
          </a:p>
          <a:p>
            <a:pPr marL="285750" indent="-285750">
              <a:buFont typeface="Arial" panose="020B0604020202020204" pitchFamily="34" charset="0"/>
              <a:buChar char="•"/>
            </a:pPr>
            <a:r>
              <a:rPr lang="es-ES" sz="2000" dirty="0" smtClean="0"/>
              <a:t>Procesado individual de la señal depositada en el sensor para cada partícula</a:t>
            </a:r>
          </a:p>
          <a:p>
            <a:pPr marL="285750" indent="-285750">
              <a:buFont typeface="Arial" panose="020B0604020202020204" pitchFamily="34" charset="0"/>
              <a:buChar char="•"/>
            </a:pPr>
            <a:r>
              <a:rPr lang="es-ES" sz="2000" dirty="0" smtClean="0"/>
              <a:t>Asignación de les partículas al instante de la colisión (25ns/40MHz) </a:t>
            </a:r>
          </a:p>
          <a:p>
            <a:pPr marL="285750" indent="-285750">
              <a:buFont typeface="Arial" panose="020B0604020202020204" pitchFamily="34" charset="0"/>
              <a:buChar char="•"/>
            </a:pPr>
            <a:r>
              <a:rPr lang="es-ES" sz="2000" dirty="0" smtClean="0"/>
              <a:t>Resolución espacial del orden de decenas de micrómetros</a:t>
            </a:r>
          </a:p>
          <a:p>
            <a:pPr marL="285750" indent="-285750">
              <a:buFont typeface="Arial" panose="020B0604020202020204" pitchFamily="34" charset="0"/>
              <a:buChar char="•"/>
            </a:pPr>
            <a:r>
              <a:rPr lang="es-ES" sz="2000" dirty="0" smtClean="0"/>
              <a:t>Masa mínima</a:t>
            </a:r>
          </a:p>
          <a:p>
            <a:pPr marL="285750" indent="-285750">
              <a:buFont typeface="Arial" panose="020B0604020202020204" pitchFamily="34" charset="0"/>
              <a:buChar char="•"/>
            </a:pPr>
            <a:r>
              <a:rPr lang="es-ES" sz="2000" dirty="0" smtClean="0"/>
              <a:t>Bajo consumo de potencia</a:t>
            </a:r>
          </a:p>
          <a:p>
            <a:pPr marL="285750" indent="-285750">
              <a:buFont typeface="Arial" panose="020B0604020202020204" pitchFamily="34" charset="0"/>
              <a:buChar char="•"/>
            </a:pPr>
            <a:r>
              <a:rPr lang="es-ES" sz="2000" dirty="0" smtClean="0"/>
              <a:t>Resistencia a la radiación</a:t>
            </a:r>
          </a:p>
          <a:p>
            <a:pPr marL="342900" indent="-342900">
              <a:buFont typeface="Arial" panose="020B0604020202020204" pitchFamily="34" charset="0"/>
              <a:buChar char="•"/>
            </a:pPr>
            <a:endParaRPr lang="es-ES" sz="2000" dirty="0" smtClean="0"/>
          </a:p>
          <a:p>
            <a:r>
              <a:rPr lang="es-ES" sz="2000" dirty="0" smtClean="0"/>
              <a:t>Actualmente solamente la tecnología de pixeles híbridos cumple con estas especificaciones</a:t>
            </a:r>
            <a:endParaRPr lang="es-ES" sz="2000" dirty="0"/>
          </a:p>
        </p:txBody>
      </p:sp>
      <p:sp>
        <p:nvSpPr>
          <p:cNvPr id="9" name="Title 1"/>
          <p:cNvSpPr>
            <a:spLocks noGrp="1"/>
          </p:cNvSpPr>
          <p:nvPr>
            <p:ph type="title"/>
          </p:nvPr>
        </p:nvSpPr>
        <p:spPr>
          <a:xfrm>
            <a:off x="0" y="25400"/>
            <a:ext cx="12192000" cy="944563"/>
          </a:xfrm>
        </p:spPr>
        <p:txBody>
          <a:bodyPr/>
          <a:lstStyle/>
          <a:p>
            <a:pPr algn="ctr"/>
            <a:r>
              <a:rPr lang="en-GB" b="1" dirty="0" err="1" smtClean="0"/>
              <a:t>Detectores</a:t>
            </a:r>
            <a:r>
              <a:rPr lang="en-GB" b="1" dirty="0" smtClean="0"/>
              <a:t> de </a:t>
            </a:r>
            <a:r>
              <a:rPr lang="en-GB" b="1" dirty="0" err="1" smtClean="0"/>
              <a:t>trazas</a:t>
            </a:r>
            <a:endParaRPr lang="en-GB" b="1" dirty="0"/>
          </a:p>
        </p:txBody>
      </p:sp>
      <p:pic>
        <p:nvPicPr>
          <p:cNvPr id="11" name="Picture 2" descr="Resultado de imagen para CERN ATLAS detecto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218308" y="1010720"/>
            <a:ext cx="3427477" cy="2408755"/>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9"/>
          <p:cNvPicPr>
            <a:picLocks noChangeAspect="1"/>
          </p:cNvPicPr>
          <p:nvPr/>
        </p:nvPicPr>
        <p:blipFill>
          <a:blip r:embed="rId4"/>
          <a:stretch>
            <a:fillRect/>
          </a:stretch>
        </p:blipFill>
        <p:spPr>
          <a:xfrm>
            <a:off x="348457" y="995103"/>
            <a:ext cx="3390810" cy="2459037"/>
          </a:xfrm>
          <a:prstGeom prst="rect">
            <a:avLst/>
          </a:prstGeom>
        </p:spPr>
      </p:pic>
      <p:pic>
        <p:nvPicPr>
          <p:cNvPr id="13" name="Picture 12"/>
          <p:cNvPicPr>
            <a:picLocks noChangeAspect="1"/>
          </p:cNvPicPr>
          <p:nvPr/>
        </p:nvPicPr>
        <p:blipFill rotWithShape="1">
          <a:blip r:embed="rId5" cstate="print">
            <a:extLst>
              <a:ext uri="{28A0092B-C50C-407E-A947-70E740481C1C}">
                <a14:useLocalDpi xmlns:a14="http://schemas.microsoft.com/office/drawing/2010/main" val="0"/>
              </a:ext>
            </a:extLst>
          </a:blip>
          <a:srcRect l="12221" t="5060" r="9150" b="22499"/>
          <a:stretch/>
        </p:blipFill>
        <p:spPr>
          <a:xfrm>
            <a:off x="8124826" y="1019710"/>
            <a:ext cx="3886200" cy="2390774"/>
          </a:xfrm>
          <a:prstGeom prst="rect">
            <a:avLst/>
          </a:prstGeom>
        </p:spPr>
      </p:pic>
      <p:sp>
        <p:nvSpPr>
          <p:cNvPr id="2" name="Rectangle 1"/>
          <p:cNvSpPr/>
          <p:nvPr/>
        </p:nvSpPr>
        <p:spPr>
          <a:xfrm>
            <a:off x="1815307" y="3977481"/>
            <a:ext cx="8566943" cy="361950"/>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Rectangle 11"/>
          <p:cNvSpPr/>
          <p:nvPr/>
        </p:nvSpPr>
        <p:spPr>
          <a:xfrm>
            <a:off x="1815307" y="4291806"/>
            <a:ext cx="8566943" cy="361950"/>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13"/>
          <p:cNvSpPr/>
          <p:nvPr/>
        </p:nvSpPr>
        <p:spPr>
          <a:xfrm>
            <a:off x="1824832" y="4577556"/>
            <a:ext cx="8566943" cy="361950"/>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Rectangle 14"/>
          <p:cNvSpPr/>
          <p:nvPr/>
        </p:nvSpPr>
        <p:spPr>
          <a:xfrm>
            <a:off x="1736726" y="6103022"/>
            <a:ext cx="8566943" cy="681556"/>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7560559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par>
                                <p:cTn id="11" presetID="1" presetClass="exit" presetSubtype="0" fill="hold" grpId="1" nodeType="withEffect">
                                  <p:stCondLst>
                                    <p:cond delay="0"/>
                                  </p:stCondLst>
                                  <p:childTnLst>
                                    <p:set>
                                      <p:cBhvr>
                                        <p:cTn id="12" dur="1" fill="hold">
                                          <p:stCondLst>
                                            <p:cond delay="0"/>
                                          </p:stCondLst>
                                        </p:cTn>
                                        <p:tgtEl>
                                          <p:spTgt spid="2"/>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4"/>
                                        </p:tgtEl>
                                        <p:attrNameLst>
                                          <p:attrName>style.visibility</p:attrName>
                                        </p:attrNameLst>
                                      </p:cBhvr>
                                      <p:to>
                                        <p:strVal val="visible"/>
                                      </p:to>
                                    </p:set>
                                  </p:childTnLst>
                                </p:cTn>
                              </p:par>
                              <p:par>
                                <p:cTn id="17" presetID="1" presetClass="exit" presetSubtype="0" fill="hold" grpId="1" nodeType="withEffect">
                                  <p:stCondLst>
                                    <p:cond delay="0"/>
                                  </p:stCondLst>
                                  <p:childTnLst>
                                    <p:set>
                                      <p:cBhvr>
                                        <p:cTn id="18" dur="1" fill="hold">
                                          <p:stCondLst>
                                            <p:cond delay="0"/>
                                          </p:stCondLst>
                                        </p:cTn>
                                        <p:tgtEl>
                                          <p:spTgt spid="12"/>
                                        </p:tgtEl>
                                        <p:attrNameLst>
                                          <p:attrName>style.visibility</p:attrName>
                                        </p:attrNameLst>
                                      </p:cBhvr>
                                      <p:to>
                                        <p:strVal val="hidden"/>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5"/>
                                        </p:tgtEl>
                                        <p:attrNameLst>
                                          <p:attrName>style.visibility</p:attrName>
                                        </p:attrNameLst>
                                      </p:cBhvr>
                                      <p:to>
                                        <p:strVal val="visible"/>
                                      </p:to>
                                    </p:set>
                                  </p:childTnLst>
                                </p:cTn>
                              </p:par>
                              <p:par>
                                <p:cTn id="23" presetID="1" presetClass="exit" presetSubtype="0" fill="hold" grpId="1" nodeType="withEffect">
                                  <p:stCondLst>
                                    <p:cond delay="0"/>
                                  </p:stCondLst>
                                  <p:childTnLst>
                                    <p:set>
                                      <p:cBhvr>
                                        <p:cTn id="24" dur="1" fill="hold">
                                          <p:stCondLst>
                                            <p:cond delay="0"/>
                                          </p:stCondLst>
                                        </p:cTn>
                                        <p:tgtEl>
                                          <p:spTgt spid="1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 grpId="1" animBg="1"/>
      <p:bldP spid="12" grpId="0" animBg="1"/>
      <p:bldP spid="12" grpId="1" animBg="1"/>
      <p:bldP spid="14" grpId="0" animBg="1"/>
      <p:bldP spid="14" grpId="1" animBg="1"/>
      <p:bldP spid="15"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a:xfrm>
            <a:off x="1525772" y="997476"/>
            <a:ext cx="9144000" cy="2387600"/>
          </a:xfrm>
        </p:spPr>
        <p:txBody>
          <a:bodyPr/>
          <a:lstStyle/>
          <a:p>
            <a:r>
              <a:rPr lang="es-ES" dirty="0" smtClean="0"/>
              <a:t>Introducción a los detectores </a:t>
            </a:r>
            <a:r>
              <a:rPr lang="es-ES" dirty="0"/>
              <a:t>de </a:t>
            </a:r>
            <a:r>
              <a:rPr lang="es-ES" dirty="0" smtClean="0"/>
              <a:t>píxeles híbridos</a:t>
            </a:r>
            <a:endParaRPr lang="es-ES" dirty="0"/>
          </a:p>
        </p:txBody>
      </p:sp>
    </p:spTree>
    <p:extLst>
      <p:ext uri="{BB962C8B-B14F-4D97-AF65-F5344CB8AC3E}">
        <p14:creationId xmlns:p14="http://schemas.microsoft.com/office/powerpoint/2010/main" val="180165869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42900" y="4405390"/>
            <a:ext cx="11506200" cy="2452610"/>
          </a:xfrm>
        </p:spPr>
        <p:txBody>
          <a:bodyPr>
            <a:noAutofit/>
          </a:bodyPr>
          <a:lstStyle/>
          <a:p>
            <a:pPr lvl="0"/>
            <a:r>
              <a:rPr lang="es-ES" dirty="0"/>
              <a:t>Un detector de píxeles híbrido es una matriz de elementos microscópicos sensibles a la radiación cada uno de los cuales está conectado a su propia electrónica de lectura</a:t>
            </a:r>
            <a:endParaRPr lang="en-GB" dirty="0"/>
          </a:p>
          <a:p>
            <a:pPr lvl="0"/>
            <a:r>
              <a:rPr lang="es-ES" dirty="0"/>
              <a:t>El sensor y la electrónica están implementados en substratos diferentes y se pueden optimizar por separado</a:t>
            </a:r>
            <a:endParaRPr lang="en-GB" dirty="0"/>
          </a:p>
          <a:p>
            <a:pPr marL="0" indent="0">
              <a:buNone/>
            </a:pPr>
            <a:endParaRPr lang="en-GB" sz="2400" dirty="0"/>
          </a:p>
        </p:txBody>
      </p:sp>
      <p:sp>
        <p:nvSpPr>
          <p:cNvPr id="4" name="Slide Number Placeholder 3"/>
          <p:cNvSpPr>
            <a:spLocks noGrp="1"/>
          </p:cNvSpPr>
          <p:nvPr>
            <p:ph type="sldNum" sz="quarter" idx="12"/>
          </p:nvPr>
        </p:nvSpPr>
        <p:spPr/>
        <p:txBody>
          <a:bodyPr/>
          <a:lstStyle/>
          <a:p>
            <a:fld id="{D251A0BC-E5D3-4A65-8506-4DFA341A4396}" type="slidenum">
              <a:rPr lang="fr-FR" smtClean="0"/>
              <a:t>13</a:t>
            </a:fld>
            <a:endParaRPr lang="fr-FR"/>
          </a:p>
        </p:txBody>
      </p:sp>
      <p:pic>
        <p:nvPicPr>
          <p:cNvPr id="5"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733104" y="286479"/>
            <a:ext cx="5976664" cy="3984874"/>
          </a:xfrm>
          <a:prstGeom prst="rect">
            <a:avLst/>
          </a:prstGeom>
          <a:noFill/>
          <a:extLst>
            <a:ext uri="{909E8E84-426E-40DD-AFC4-6F175D3DCCD1}">
              <a14:hiddenFill xmlns:a14="http://schemas.microsoft.com/office/drawing/2010/main">
                <a:blipFill dpi="0" rotWithShape="0">
                  <a:blip/>
                  <a:srcRect/>
                  <a:stretch>
                    <a:fillRect/>
                  </a:stretch>
                </a:blipFill>
              </a14:hiddenFill>
            </a:ext>
          </a:extLst>
        </p:spPr>
      </p:pic>
      <p:pic>
        <p:nvPicPr>
          <p:cNvPr id="10" name="Picture 8"/>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829700" y="316341"/>
            <a:ext cx="2406601" cy="18046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9"/>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829700" y="2465844"/>
            <a:ext cx="2406601" cy="18055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3561721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44281"/>
            <a:ext cx="12192000" cy="1325563"/>
          </a:xfrm>
        </p:spPr>
        <p:txBody>
          <a:bodyPr/>
          <a:lstStyle/>
          <a:p>
            <a:pPr algn="ctr"/>
            <a:r>
              <a:rPr lang="es-ES" b="1" dirty="0" smtClean="0"/>
              <a:t>Los detectores híbridos</a:t>
            </a:r>
            <a:endParaRPr lang="es-ES" b="1" dirty="0"/>
          </a:p>
        </p:txBody>
      </p:sp>
      <p:sp>
        <p:nvSpPr>
          <p:cNvPr id="4" name="TextBox 3"/>
          <p:cNvSpPr txBox="1"/>
          <p:nvPr/>
        </p:nvSpPr>
        <p:spPr>
          <a:xfrm>
            <a:off x="3787144" y="5734857"/>
            <a:ext cx="1043608" cy="430887"/>
          </a:xfrm>
          <a:prstGeom prst="rect">
            <a:avLst/>
          </a:prstGeom>
          <a:solidFill>
            <a:schemeClr val="bg1"/>
          </a:solidFill>
        </p:spPr>
        <p:txBody>
          <a:bodyPr wrap="square" lIns="0" rIns="0" rtlCol="0">
            <a:spAutoFit/>
          </a:bodyPr>
          <a:lstStyle/>
          <a:p>
            <a:r>
              <a:rPr lang="en-GB" sz="1100" b="1" dirty="0">
                <a:solidFill>
                  <a:schemeClr val="tx2"/>
                </a:solidFill>
              </a:rPr>
              <a:t>Semiconductor sensor</a:t>
            </a:r>
          </a:p>
        </p:txBody>
      </p:sp>
      <p:sp>
        <p:nvSpPr>
          <p:cNvPr id="5" name="TextBox 4"/>
          <p:cNvSpPr txBox="1"/>
          <p:nvPr/>
        </p:nvSpPr>
        <p:spPr>
          <a:xfrm>
            <a:off x="2779032" y="4693592"/>
            <a:ext cx="1728192" cy="261610"/>
          </a:xfrm>
          <a:prstGeom prst="rect">
            <a:avLst/>
          </a:prstGeom>
          <a:solidFill>
            <a:schemeClr val="bg1"/>
          </a:solidFill>
        </p:spPr>
        <p:txBody>
          <a:bodyPr wrap="square" lIns="0" rIns="0" rtlCol="0">
            <a:spAutoFit/>
          </a:bodyPr>
          <a:lstStyle/>
          <a:p>
            <a:r>
              <a:rPr lang="en-CA" sz="1100" b="1" dirty="0">
                <a:solidFill>
                  <a:schemeClr val="tx2"/>
                </a:solidFill>
              </a:rPr>
              <a:t>Charged particle</a:t>
            </a:r>
          </a:p>
        </p:txBody>
      </p:sp>
      <p:sp>
        <p:nvSpPr>
          <p:cNvPr id="6" name="Round Single Corner Rectangle 5"/>
          <p:cNvSpPr/>
          <p:nvPr/>
        </p:nvSpPr>
        <p:spPr bwMode="auto">
          <a:xfrm>
            <a:off x="1020752" y="4421424"/>
            <a:ext cx="3810000" cy="2227312"/>
          </a:xfrm>
          <a:prstGeom prst="round1Rect">
            <a:avLst/>
          </a:prstGeom>
          <a:solidFill>
            <a:schemeClr val="bg1"/>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fr-FR" sz="2000" dirty="0">
              <a:latin typeface="Arial" charset="0"/>
            </a:endParaRPr>
          </a:p>
        </p:txBody>
      </p:sp>
      <p:pic>
        <p:nvPicPr>
          <p:cNvPr id="7" name="Picture 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8148" y="3846602"/>
            <a:ext cx="3414713" cy="2560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8" name="Straight Arrow Connector 7"/>
          <p:cNvCxnSpPr/>
          <p:nvPr/>
        </p:nvCxnSpPr>
        <p:spPr bwMode="auto">
          <a:xfrm>
            <a:off x="2541232" y="5549544"/>
            <a:ext cx="864096" cy="0"/>
          </a:xfrm>
          <a:prstGeom prst="straightConnector1">
            <a:avLst/>
          </a:prstGeom>
          <a:solidFill>
            <a:schemeClr val="accent1"/>
          </a:solidFill>
          <a:ln w="9525" cap="flat" cmpd="sng" algn="ctr">
            <a:solidFill>
              <a:schemeClr val="tx1"/>
            </a:solidFill>
            <a:prstDash val="solid"/>
            <a:round/>
            <a:headEnd type="triangle"/>
            <a:tailEnd type="triangle"/>
          </a:ln>
          <a:effectLst/>
        </p:spPr>
      </p:cxnSp>
      <p:sp>
        <p:nvSpPr>
          <p:cNvPr id="9" name="TextBox 8"/>
          <p:cNvSpPr txBox="1"/>
          <p:nvPr/>
        </p:nvSpPr>
        <p:spPr>
          <a:xfrm>
            <a:off x="2541233" y="5111020"/>
            <a:ext cx="777777" cy="369332"/>
          </a:xfrm>
          <a:prstGeom prst="rect">
            <a:avLst/>
          </a:prstGeom>
          <a:noFill/>
        </p:spPr>
        <p:txBody>
          <a:bodyPr wrap="none" rtlCol="0">
            <a:spAutoFit/>
          </a:bodyPr>
          <a:lstStyle/>
          <a:p>
            <a:r>
              <a:rPr lang="en-US" dirty="0"/>
              <a:t>20 um</a:t>
            </a:r>
            <a:endParaRPr lang="en-GB" dirty="0"/>
          </a:p>
        </p:txBody>
      </p:sp>
      <p:cxnSp>
        <p:nvCxnSpPr>
          <p:cNvPr id="10" name="Straight Arrow Connector 9"/>
          <p:cNvCxnSpPr/>
          <p:nvPr/>
        </p:nvCxnSpPr>
        <p:spPr bwMode="auto">
          <a:xfrm>
            <a:off x="1847035" y="4613441"/>
            <a:ext cx="1514829" cy="246777"/>
          </a:xfrm>
          <a:prstGeom prst="straightConnector1">
            <a:avLst/>
          </a:prstGeom>
          <a:solidFill>
            <a:schemeClr val="accent1"/>
          </a:solidFill>
          <a:ln w="9525" cap="flat" cmpd="sng" algn="ctr">
            <a:solidFill>
              <a:schemeClr val="tx1"/>
            </a:solidFill>
            <a:prstDash val="solid"/>
            <a:round/>
            <a:headEnd type="triangle"/>
            <a:tailEnd type="triangle"/>
          </a:ln>
          <a:effectLst/>
        </p:spPr>
      </p:cxnSp>
      <p:sp>
        <p:nvSpPr>
          <p:cNvPr id="11" name="TextBox 10"/>
          <p:cNvSpPr txBox="1"/>
          <p:nvPr/>
        </p:nvSpPr>
        <p:spPr>
          <a:xfrm>
            <a:off x="2156249" y="4287984"/>
            <a:ext cx="777777" cy="369332"/>
          </a:xfrm>
          <a:prstGeom prst="rect">
            <a:avLst/>
          </a:prstGeom>
          <a:noFill/>
        </p:spPr>
        <p:txBody>
          <a:bodyPr wrap="none" rtlCol="0">
            <a:spAutoFit/>
          </a:bodyPr>
          <a:lstStyle/>
          <a:p>
            <a:r>
              <a:rPr lang="en-US" dirty="0"/>
              <a:t>55 um</a:t>
            </a:r>
            <a:endParaRPr lang="en-GB" dirty="0"/>
          </a:p>
        </p:txBody>
      </p:sp>
      <p:pic>
        <p:nvPicPr>
          <p:cNvPr id="12" name="Picture 11"/>
          <p:cNvPicPr>
            <a:picLocks noChangeAspect="1"/>
          </p:cNvPicPr>
          <p:nvPr/>
        </p:nvPicPr>
        <p:blipFill rotWithShape="1">
          <a:blip r:embed="rId3" cstate="print">
            <a:extLst>
              <a:ext uri="{28A0092B-C50C-407E-A947-70E740481C1C}">
                <a14:useLocalDpi xmlns:a14="http://schemas.microsoft.com/office/drawing/2010/main" val="0"/>
              </a:ext>
            </a:extLst>
          </a:blip>
          <a:srcRect l="33513" t="50310" r="43735" b="30457"/>
          <a:stretch/>
        </p:blipFill>
        <p:spPr>
          <a:xfrm>
            <a:off x="394157" y="1122213"/>
            <a:ext cx="3962684" cy="2236763"/>
          </a:xfrm>
          <a:prstGeom prst="rect">
            <a:avLst/>
          </a:prstGeom>
        </p:spPr>
      </p:pic>
      <p:pic>
        <p:nvPicPr>
          <p:cNvPr id="13" name="Picture 12"/>
          <p:cNvPicPr>
            <a:picLocks noChangeAspect="1"/>
          </p:cNvPicPr>
          <p:nvPr/>
        </p:nvPicPr>
        <p:blipFill rotWithShape="1">
          <a:blip r:embed="rId4"/>
          <a:srcRect t="11553" r="44666" b="30271"/>
          <a:stretch/>
        </p:blipFill>
        <p:spPr>
          <a:xfrm>
            <a:off x="5976408" y="1009888"/>
            <a:ext cx="4284488" cy="5936580"/>
          </a:xfrm>
          <a:prstGeom prst="rect">
            <a:avLst/>
          </a:prstGeom>
        </p:spPr>
      </p:pic>
      <p:sp>
        <p:nvSpPr>
          <p:cNvPr id="3" name="TextBox 2"/>
          <p:cNvSpPr txBox="1"/>
          <p:nvPr/>
        </p:nvSpPr>
        <p:spPr>
          <a:xfrm>
            <a:off x="6160689" y="1297291"/>
            <a:ext cx="2800350" cy="369332"/>
          </a:xfrm>
          <a:prstGeom prst="rect">
            <a:avLst/>
          </a:prstGeom>
          <a:noFill/>
        </p:spPr>
        <p:txBody>
          <a:bodyPr wrap="square" rtlCol="0">
            <a:spAutoFit/>
          </a:bodyPr>
          <a:lstStyle/>
          <a:p>
            <a:r>
              <a:rPr lang="en-GB" i="1" dirty="0" smtClean="0"/>
              <a:t>Sensor</a:t>
            </a:r>
            <a:endParaRPr lang="en-GB" i="1" dirty="0"/>
          </a:p>
        </p:txBody>
      </p:sp>
      <p:sp>
        <p:nvSpPr>
          <p:cNvPr id="15" name="TextBox 14"/>
          <p:cNvSpPr txBox="1"/>
          <p:nvPr/>
        </p:nvSpPr>
        <p:spPr>
          <a:xfrm>
            <a:off x="6236889" y="6521736"/>
            <a:ext cx="2800350" cy="369332"/>
          </a:xfrm>
          <a:prstGeom prst="rect">
            <a:avLst/>
          </a:prstGeom>
          <a:noFill/>
        </p:spPr>
        <p:txBody>
          <a:bodyPr wrap="square" rtlCol="0">
            <a:spAutoFit/>
          </a:bodyPr>
          <a:lstStyle/>
          <a:p>
            <a:r>
              <a:rPr lang="en-GB" i="1" dirty="0" err="1" smtClean="0"/>
              <a:t>Electrónica</a:t>
            </a:r>
            <a:r>
              <a:rPr lang="en-GB" i="1" dirty="0" smtClean="0"/>
              <a:t> de </a:t>
            </a:r>
            <a:r>
              <a:rPr lang="en-GB" i="1" dirty="0" err="1" smtClean="0"/>
              <a:t>lectura</a:t>
            </a:r>
            <a:endParaRPr lang="en-GB" i="1" dirty="0"/>
          </a:p>
        </p:txBody>
      </p:sp>
      <p:cxnSp>
        <p:nvCxnSpPr>
          <p:cNvPr id="17" name="Straight Arrow Connector 16"/>
          <p:cNvCxnSpPr/>
          <p:nvPr/>
        </p:nvCxnSpPr>
        <p:spPr>
          <a:xfrm flipH="1">
            <a:off x="7845425" y="895350"/>
            <a:ext cx="1191814" cy="1485900"/>
          </a:xfrm>
          <a:prstGeom prst="straightConnector1">
            <a:avLst/>
          </a:prstGeom>
          <a:ln w="19050">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18" name="Isosceles Triangle 17"/>
          <p:cNvSpPr/>
          <p:nvPr/>
        </p:nvSpPr>
        <p:spPr>
          <a:xfrm>
            <a:off x="7511602" y="2398212"/>
            <a:ext cx="644784" cy="3159932"/>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Isosceles Triangle 18"/>
          <p:cNvSpPr/>
          <p:nvPr/>
        </p:nvSpPr>
        <p:spPr>
          <a:xfrm rot="10800000">
            <a:off x="7607309" y="1295819"/>
            <a:ext cx="453370" cy="982545"/>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9582060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9"/>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847528" y="1196752"/>
            <a:ext cx="8640960" cy="2452610"/>
          </a:xfrm>
        </p:spPr>
        <p:txBody>
          <a:bodyPr>
            <a:noAutofit/>
          </a:bodyPr>
          <a:lstStyle/>
          <a:p>
            <a:r>
              <a:rPr lang="en-GB" sz="2000" dirty="0"/>
              <a:t>The number of particles deposited during a given exposure time</a:t>
            </a:r>
          </a:p>
          <a:p>
            <a:r>
              <a:rPr lang="en-GB" sz="2000" dirty="0"/>
              <a:t>The energy deposited by a particle</a:t>
            </a:r>
          </a:p>
          <a:p>
            <a:r>
              <a:rPr lang="en-GB" sz="2000" dirty="0"/>
              <a:t>The time of arrival</a:t>
            </a:r>
          </a:p>
        </p:txBody>
      </p:sp>
      <p:sp>
        <p:nvSpPr>
          <p:cNvPr id="7" name="Rectangle 2"/>
          <p:cNvSpPr>
            <a:spLocks noGrp="1" noChangeArrowheads="1"/>
          </p:cNvSpPr>
          <p:nvPr>
            <p:ph type="title"/>
          </p:nvPr>
        </p:nvSpPr>
        <p:spPr>
          <a:xfrm>
            <a:off x="1524000" y="188640"/>
            <a:ext cx="9144000" cy="914400"/>
          </a:xfrm>
        </p:spPr>
        <p:txBody>
          <a:bodyPr>
            <a:normAutofit/>
          </a:bodyPr>
          <a:lstStyle/>
          <a:p>
            <a:pPr>
              <a:lnSpc>
                <a:spcPct val="95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en-GB" dirty="0" smtClean="0"/>
              <a:t>Information from the incoming beam</a:t>
            </a:r>
            <a:endParaRPr lang="en-GB" dirty="0"/>
          </a:p>
        </p:txBody>
      </p:sp>
    </p:spTree>
    <p:extLst>
      <p:ext uri="{BB962C8B-B14F-4D97-AF65-F5344CB8AC3E}">
        <p14:creationId xmlns:p14="http://schemas.microsoft.com/office/powerpoint/2010/main" val="340255152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847528" y="1196752"/>
            <a:ext cx="8640960" cy="2452610"/>
          </a:xfrm>
        </p:spPr>
        <p:txBody>
          <a:bodyPr>
            <a:noAutofit/>
          </a:bodyPr>
          <a:lstStyle/>
          <a:p>
            <a:r>
              <a:rPr lang="en-GB" sz="2000" dirty="0"/>
              <a:t>The number of particles deposited during a given exposure time</a:t>
            </a:r>
          </a:p>
          <a:p>
            <a:r>
              <a:rPr lang="en-GB" sz="2000" dirty="0"/>
              <a:t>The energy deposited by a particle</a:t>
            </a:r>
          </a:p>
          <a:p>
            <a:r>
              <a:rPr lang="en-GB" sz="2000" dirty="0"/>
              <a:t>The time of arrival</a:t>
            </a:r>
          </a:p>
          <a:p>
            <a:r>
              <a:rPr lang="en-GB" sz="2000" dirty="0"/>
              <a:t>The incoming type of particle, based on the shape of the cluster of pixels responding to a single charge deposition event </a:t>
            </a:r>
          </a:p>
        </p:txBody>
      </p:sp>
      <p:sp>
        <p:nvSpPr>
          <p:cNvPr id="7" name="Rectangle 2"/>
          <p:cNvSpPr>
            <a:spLocks noGrp="1" noChangeArrowheads="1"/>
          </p:cNvSpPr>
          <p:nvPr>
            <p:ph type="title"/>
          </p:nvPr>
        </p:nvSpPr>
        <p:spPr>
          <a:xfrm>
            <a:off x="1524000" y="188640"/>
            <a:ext cx="9144000" cy="914400"/>
          </a:xfrm>
        </p:spPr>
        <p:txBody>
          <a:bodyPr>
            <a:normAutofit/>
          </a:bodyPr>
          <a:lstStyle/>
          <a:p>
            <a:pPr>
              <a:lnSpc>
                <a:spcPct val="95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en-GB" dirty="0" smtClean="0"/>
              <a:t>Information from the incoming beam</a:t>
            </a:r>
            <a:endParaRPr lang="en-GB" dirty="0"/>
          </a:p>
        </p:txBody>
      </p:sp>
      <p:pic>
        <p:nvPicPr>
          <p:cNvPr id="6" name="Picture 5"/>
          <p:cNvPicPr>
            <a:picLocks noChangeAspect="1"/>
          </p:cNvPicPr>
          <p:nvPr/>
        </p:nvPicPr>
        <p:blipFill rotWithShape="1">
          <a:blip r:embed="rId3"/>
          <a:srcRect l="4129" t="8700" r="58663" b="3100"/>
          <a:stretch/>
        </p:blipFill>
        <p:spPr>
          <a:xfrm>
            <a:off x="2156655" y="3302235"/>
            <a:ext cx="2570562" cy="1713708"/>
          </a:xfrm>
          <a:prstGeom prst="rect">
            <a:avLst/>
          </a:prstGeom>
        </p:spPr>
      </p:pic>
      <p:cxnSp>
        <p:nvCxnSpPr>
          <p:cNvPr id="8" name="Straight Arrow Connector 7"/>
          <p:cNvCxnSpPr/>
          <p:nvPr/>
        </p:nvCxnSpPr>
        <p:spPr>
          <a:xfrm>
            <a:off x="2915223" y="5102435"/>
            <a:ext cx="864096" cy="0"/>
          </a:xfrm>
          <a:prstGeom prst="straightConnector1">
            <a:avLst/>
          </a:prstGeom>
          <a:ln>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2941555" y="5103676"/>
            <a:ext cx="811432" cy="276999"/>
          </a:xfrm>
          <a:prstGeom prst="rect">
            <a:avLst/>
          </a:prstGeom>
          <a:noFill/>
        </p:spPr>
        <p:txBody>
          <a:bodyPr wrap="square" rtlCol="0">
            <a:spAutoFit/>
          </a:bodyPr>
          <a:lstStyle/>
          <a:p>
            <a:pPr algn="ctr"/>
            <a:r>
              <a:rPr lang="en-GB" sz="1200" dirty="0"/>
              <a:t>~270</a:t>
            </a:r>
            <a:r>
              <a:rPr lang="en-GB" sz="1200" dirty="0">
                <a:latin typeface="Symbol" panose="05050102010706020507" pitchFamily="18" charset="2"/>
              </a:rPr>
              <a:t>m</a:t>
            </a:r>
            <a:r>
              <a:rPr lang="en-GB" sz="1200" dirty="0"/>
              <a:t>m</a:t>
            </a:r>
          </a:p>
        </p:txBody>
      </p:sp>
      <p:sp>
        <p:nvSpPr>
          <p:cNvPr id="10" name="TextBox 9"/>
          <p:cNvSpPr txBox="1"/>
          <p:nvPr/>
        </p:nvSpPr>
        <p:spPr>
          <a:xfrm>
            <a:off x="8544272" y="6581002"/>
            <a:ext cx="2690828" cy="276999"/>
          </a:xfrm>
          <a:prstGeom prst="rect">
            <a:avLst/>
          </a:prstGeom>
          <a:noFill/>
        </p:spPr>
        <p:txBody>
          <a:bodyPr wrap="square" rtlCol="0">
            <a:spAutoFit/>
          </a:bodyPr>
          <a:lstStyle/>
          <a:p>
            <a:r>
              <a:rPr lang="en-GB" sz="1200" i="1" dirty="0" err="1"/>
              <a:t>Timepix</a:t>
            </a:r>
            <a:r>
              <a:rPr lang="en-GB" sz="1200" i="1" dirty="0"/>
              <a:t> data, 55</a:t>
            </a:r>
            <a:r>
              <a:rPr lang="en-GB" sz="1200" i="1" dirty="0">
                <a:latin typeface="Symbol" panose="05050102010706020507" pitchFamily="18" charset="2"/>
              </a:rPr>
              <a:t>m</a:t>
            </a:r>
            <a:r>
              <a:rPr lang="en-GB" sz="1200" i="1" dirty="0"/>
              <a:t>m pixels</a:t>
            </a:r>
          </a:p>
        </p:txBody>
      </p:sp>
      <p:pic>
        <p:nvPicPr>
          <p:cNvPr id="13" name="Picture 12"/>
          <p:cNvPicPr>
            <a:picLocks noChangeAspect="1"/>
          </p:cNvPicPr>
          <p:nvPr/>
        </p:nvPicPr>
        <p:blipFill rotWithShape="1">
          <a:blip r:embed="rId4"/>
          <a:srcRect l="10823" t="8701" r="65750" b="3100"/>
          <a:stretch/>
        </p:blipFill>
        <p:spPr>
          <a:xfrm>
            <a:off x="6794451" y="3471263"/>
            <a:ext cx="2565499" cy="2716411"/>
          </a:xfrm>
          <a:prstGeom prst="rect">
            <a:avLst/>
          </a:prstGeom>
        </p:spPr>
      </p:pic>
      <p:cxnSp>
        <p:nvCxnSpPr>
          <p:cNvPr id="14" name="Straight Arrow Connector 13"/>
          <p:cNvCxnSpPr/>
          <p:nvPr/>
        </p:nvCxnSpPr>
        <p:spPr>
          <a:xfrm>
            <a:off x="7055692" y="6373639"/>
            <a:ext cx="2088232" cy="0"/>
          </a:xfrm>
          <a:prstGeom prst="straightConnector1">
            <a:avLst/>
          </a:prstGeom>
          <a:ln>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7663152" y="6235141"/>
            <a:ext cx="828092" cy="276999"/>
          </a:xfrm>
          <a:prstGeom prst="rect">
            <a:avLst/>
          </a:prstGeom>
          <a:solidFill>
            <a:schemeClr val="bg1"/>
          </a:solidFill>
        </p:spPr>
        <p:txBody>
          <a:bodyPr wrap="square" rtlCol="0">
            <a:spAutoFit/>
          </a:bodyPr>
          <a:lstStyle/>
          <a:p>
            <a:pPr algn="ctr"/>
            <a:r>
              <a:rPr lang="en-GB" sz="1200" dirty="0"/>
              <a:t>~1.3mm</a:t>
            </a:r>
          </a:p>
        </p:txBody>
      </p:sp>
      <p:pic>
        <p:nvPicPr>
          <p:cNvPr id="16" name="Picture 15"/>
          <p:cNvPicPr>
            <a:picLocks noChangeAspect="1"/>
          </p:cNvPicPr>
          <p:nvPr/>
        </p:nvPicPr>
        <p:blipFill rotWithShape="1">
          <a:blip r:embed="rId5"/>
          <a:srcRect l="2357" t="30400" r="58072" b="26901"/>
          <a:stretch/>
        </p:blipFill>
        <p:spPr>
          <a:xfrm>
            <a:off x="2135560" y="5451471"/>
            <a:ext cx="3243932" cy="984477"/>
          </a:xfrm>
          <a:prstGeom prst="rect">
            <a:avLst/>
          </a:prstGeom>
        </p:spPr>
      </p:pic>
      <p:cxnSp>
        <p:nvCxnSpPr>
          <p:cNvPr id="17" name="Straight Arrow Connector 16"/>
          <p:cNvCxnSpPr/>
          <p:nvPr/>
        </p:nvCxnSpPr>
        <p:spPr>
          <a:xfrm>
            <a:off x="2431483" y="6603597"/>
            <a:ext cx="2736304" cy="0"/>
          </a:xfrm>
          <a:prstGeom prst="straightConnector1">
            <a:avLst/>
          </a:prstGeom>
          <a:ln>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3403591" y="6465099"/>
            <a:ext cx="792088" cy="276999"/>
          </a:xfrm>
          <a:prstGeom prst="rect">
            <a:avLst/>
          </a:prstGeom>
          <a:solidFill>
            <a:schemeClr val="bg1"/>
          </a:solidFill>
        </p:spPr>
        <p:txBody>
          <a:bodyPr wrap="square" rtlCol="0">
            <a:spAutoFit/>
          </a:bodyPr>
          <a:lstStyle/>
          <a:p>
            <a:pPr algn="ctr"/>
            <a:r>
              <a:rPr lang="en-GB" sz="1200" dirty="0"/>
              <a:t>~2mm</a:t>
            </a:r>
          </a:p>
        </p:txBody>
      </p:sp>
    </p:spTree>
    <p:extLst>
      <p:ext uri="{BB962C8B-B14F-4D97-AF65-F5344CB8AC3E}">
        <p14:creationId xmlns:p14="http://schemas.microsoft.com/office/powerpoint/2010/main" val="25614172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847528" y="1196752"/>
            <a:ext cx="8640960" cy="2452610"/>
          </a:xfrm>
        </p:spPr>
        <p:txBody>
          <a:bodyPr>
            <a:noAutofit/>
          </a:bodyPr>
          <a:lstStyle/>
          <a:p>
            <a:r>
              <a:rPr lang="en-GB" sz="2000" dirty="0"/>
              <a:t>The number of particles deposited during a given exposure time</a:t>
            </a:r>
          </a:p>
          <a:p>
            <a:r>
              <a:rPr lang="en-GB" sz="2000" dirty="0"/>
              <a:t>The energy deposited by a particle</a:t>
            </a:r>
          </a:p>
          <a:p>
            <a:r>
              <a:rPr lang="en-GB" sz="2000" dirty="0"/>
              <a:t>The time of arrival</a:t>
            </a:r>
          </a:p>
          <a:p>
            <a:r>
              <a:rPr lang="en-GB" sz="2000" dirty="0"/>
              <a:t>The incoming type of particle, based on the shape of the cluster of pixels responding to a single charge deposition event </a:t>
            </a:r>
          </a:p>
          <a:p>
            <a:r>
              <a:rPr lang="en-GB" sz="2000" dirty="0"/>
              <a:t>The angle of incidence of the incoming charged particle based on the difference of time of arrival of the drifting charge in the different pixels</a:t>
            </a:r>
          </a:p>
        </p:txBody>
      </p:sp>
      <p:sp>
        <p:nvSpPr>
          <p:cNvPr id="7" name="Rectangle 2"/>
          <p:cNvSpPr>
            <a:spLocks noGrp="1" noChangeArrowheads="1"/>
          </p:cNvSpPr>
          <p:nvPr>
            <p:ph type="title"/>
          </p:nvPr>
        </p:nvSpPr>
        <p:spPr>
          <a:xfrm>
            <a:off x="1524000" y="188640"/>
            <a:ext cx="9144000" cy="914400"/>
          </a:xfrm>
        </p:spPr>
        <p:txBody>
          <a:bodyPr>
            <a:normAutofit/>
          </a:bodyPr>
          <a:lstStyle/>
          <a:p>
            <a:pPr>
              <a:lnSpc>
                <a:spcPct val="95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en-GB" dirty="0" smtClean="0"/>
              <a:t>Information from the incoming beam</a:t>
            </a:r>
            <a:endParaRPr lang="en-GB" dirty="0"/>
          </a:p>
        </p:txBody>
      </p:sp>
      <p:pic>
        <p:nvPicPr>
          <p:cNvPr id="5" name="Picture 4"/>
          <p:cNvPicPr>
            <a:picLocks noChangeAspect="1"/>
          </p:cNvPicPr>
          <p:nvPr/>
        </p:nvPicPr>
        <p:blipFill rotWithShape="1">
          <a:blip r:embed="rId3" cstate="print">
            <a:extLst>
              <a:ext uri="{28A0092B-C50C-407E-A947-70E740481C1C}">
                <a14:useLocalDpi xmlns:a14="http://schemas.microsoft.com/office/drawing/2010/main" val="0"/>
              </a:ext>
            </a:extLst>
          </a:blip>
          <a:srcRect t="6690"/>
          <a:stretch/>
        </p:blipFill>
        <p:spPr>
          <a:xfrm>
            <a:off x="4943873" y="3704698"/>
            <a:ext cx="4850871" cy="3123516"/>
          </a:xfrm>
          <a:prstGeom prst="rect">
            <a:avLst/>
          </a:prstGeom>
        </p:spPr>
      </p:pic>
      <p:sp>
        <p:nvSpPr>
          <p:cNvPr id="6" name="TextBox 5"/>
          <p:cNvSpPr txBox="1"/>
          <p:nvPr/>
        </p:nvSpPr>
        <p:spPr>
          <a:xfrm>
            <a:off x="1847529" y="4401640"/>
            <a:ext cx="2949205" cy="1384995"/>
          </a:xfrm>
          <a:prstGeom prst="rect">
            <a:avLst/>
          </a:prstGeom>
          <a:noFill/>
        </p:spPr>
        <p:txBody>
          <a:bodyPr wrap="none" rtlCol="0">
            <a:spAutoFit/>
          </a:bodyPr>
          <a:lstStyle/>
          <a:p>
            <a:r>
              <a:rPr lang="en-GB" sz="1400" dirty="0"/>
              <a:t>60 </a:t>
            </a:r>
            <a:r>
              <a:rPr lang="en-GB" sz="1400" dirty="0" err="1"/>
              <a:t>deg</a:t>
            </a:r>
            <a:r>
              <a:rPr lang="en-GB" sz="1400" dirty="0"/>
              <a:t> </a:t>
            </a:r>
          </a:p>
          <a:p>
            <a:r>
              <a:rPr lang="en-GB" sz="1400" dirty="0"/>
              <a:t>p+ in n Si sensor, Timepix3 </a:t>
            </a:r>
          </a:p>
          <a:p>
            <a:r>
              <a:rPr lang="en-GB" sz="1400" dirty="0"/>
              <a:t>500</a:t>
            </a:r>
            <a:r>
              <a:rPr lang="en-GB" sz="1400" dirty="0">
                <a:latin typeface="Symbol" charset="2"/>
                <a:ea typeface="Symbol" charset="2"/>
                <a:cs typeface="Symbol" charset="2"/>
              </a:rPr>
              <a:t>m</a:t>
            </a:r>
            <a:r>
              <a:rPr lang="en-GB" sz="1400" dirty="0"/>
              <a:t>m thick</a:t>
            </a:r>
          </a:p>
          <a:p>
            <a:r>
              <a:rPr lang="en-GB" sz="1400" dirty="0" err="1"/>
              <a:t>V</a:t>
            </a:r>
            <a:r>
              <a:rPr lang="en-GB" sz="1400" baseline="-25000" dirty="0" err="1"/>
              <a:t>bias</a:t>
            </a:r>
            <a:r>
              <a:rPr lang="en-GB" sz="1400" dirty="0"/>
              <a:t> = 130V</a:t>
            </a:r>
          </a:p>
          <a:p>
            <a:r>
              <a:rPr lang="en-GB" sz="1400" dirty="0"/>
              <a:t>Colour (and diameter) indicate charge</a:t>
            </a:r>
          </a:p>
          <a:p>
            <a:r>
              <a:rPr lang="en-GB" sz="1400" dirty="0"/>
              <a:t>Measured z resolution ~50</a:t>
            </a:r>
            <a:r>
              <a:rPr lang="en-GB" sz="1400" dirty="0">
                <a:latin typeface="Symbol" charset="2"/>
                <a:ea typeface="Symbol" charset="2"/>
                <a:cs typeface="Symbol" charset="2"/>
              </a:rPr>
              <a:t>m</a:t>
            </a:r>
            <a:r>
              <a:rPr lang="en-GB" sz="1400" dirty="0"/>
              <a:t>m</a:t>
            </a:r>
          </a:p>
        </p:txBody>
      </p:sp>
      <p:sp>
        <p:nvSpPr>
          <p:cNvPr id="8" name="Zástupný symbol pro zápatí 5"/>
          <p:cNvSpPr txBox="1">
            <a:spLocks/>
          </p:cNvSpPr>
          <p:nvPr/>
        </p:nvSpPr>
        <p:spPr>
          <a:xfrm>
            <a:off x="1557442" y="6538912"/>
            <a:ext cx="5626332" cy="289302"/>
          </a:xfrm>
          <a:prstGeom prst="rect">
            <a:avLst/>
          </a:prstGeom>
          <a:ln w="25400">
            <a:noFill/>
          </a:ln>
        </p:spPr>
        <p:txBody>
          <a:bodyPr anchor="ctr" anchorCtr="0"/>
          <a:lstStyle>
            <a:defPPr>
              <a:defRPr lang="en-US"/>
            </a:defPPr>
            <a:lvl1pPr algn="l" rtl="0" fontAlgn="base">
              <a:spcBef>
                <a:spcPct val="0"/>
              </a:spcBef>
              <a:spcAft>
                <a:spcPct val="0"/>
              </a:spcAft>
              <a:defRPr sz="2000" kern="1200">
                <a:solidFill>
                  <a:schemeClr val="tx1"/>
                </a:solidFill>
                <a:latin typeface="Arial" charset="0"/>
                <a:ea typeface="+mn-ea"/>
                <a:cs typeface="+mn-cs"/>
              </a:defRPr>
            </a:lvl1pPr>
            <a:lvl2pPr marL="457200" algn="l" rtl="0" fontAlgn="base">
              <a:spcBef>
                <a:spcPct val="0"/>
              </a:spcBef>
              <a:spcAft>
                <a:spcPct val="0"/>
              </a:spcAft>
              <a:defRPr sz="2000" kern="1200">
                <a:solidFill>
                  <a:schemeClr val="tx1"/>
                </a:solidFill>
                <a:latin typeface="Arial" charset="0"/>
                <a:ea typeface="+mn-ea"/>
                <a:cs typeface="+mn-cs"/>
              </a:defRPr>
            </a:lvl2pPr>
            <a:lvl3pPr marL="914400" algn="l" rtl="0" fontAlgn="base">
              <a:spcBef>
                <a:spcPct val="0"/>
              </a:spcBef>
              <a:spcAft>
                <a:spcPct val="0"/>
              </a:spcAft>
              <a:defRPr sz="2000" kern="1200">
                <a:solidFill>
                  <a:schemeClr val="tx1"/>
                </a:solidFill>
                <a:latin typeface="Arial" charset="0"/>
                <a:ea typeface="+mn-ea"/>
                <a:cs typeface="+mn-cs"/>
              </a:defRPr>
            </a:lvl3pPr>
            <a:lvl4pPr marL="1371600" algn="l" rtl="0" fontAlgn="base">
              <a:spcBef>
                <a:spcPct val="0"/>
              </a:spcBef>
              <a:spcAft>
                <a:spcPct val="0"/>
              </a:spcAft>
              <a:defRPr sz="2000" kern="1200">
                <a:solidFill>
                  <a:schemeClr val="tx1"/>
                </a:solidFill>
                <a:latin typeface="Arial" charset="0"/>
                <a:ea typeface="+mn-ea"/>
                <a:cs typeface="+mn-cs"/>
              </a:defRPr>
            </a:lvl4pPr>
            <a:lvl5pPr marL="1828800" algn="l" rtl="0" fontAlgn="base">
              <a:spcBef>
                <a:spcPct val="0"/>
              </a:spcBef>
              <a:spcAft>
                <a:spcPct val="0"/>
              </a:spcAft>
              <a:defRPr sz="2000" kern="1200">
                <a:solidFill>
                  <a:schemeClr val="tx1"/>
                </a:solidFill>
                <a:latin typeface="Arial" charset="0"/>
                <a:ea typeface="+mn-ea"/>
                <a:cs typeface="+mn-cs"/>
              </a:defRPr>
            </a:lvl5pPr>
            <a:lvl6pPr marL="2286000" algn="l" defTabSz="914400" rtl="0" eaLnBrk="1" latinLnBrk="0" hangingPunct="1">
              <a:defRPr sz="2000" kern="1200">
                <a:solidFill>
                  <a:schemeClr val="tx1"/>
                </a:solidFill>
                <a:latin typeface="Arial" charset="0"/>
                <a:ea typeface="+mn-ea"/>
                <a:cs typeface="+mn-cs"/>
              </a:defRPr>
            </a:lvl6pPr>
            <a:lvl7pPr marL="2743200" algn="l" defTabSz="914400" rtl="0" eaLnBrk="1" latinLnBrk="0" hangingPunct="1">
              <a:defRPr sz="2000" kern="1200">
                <a:solidFill>
                  <a:schemeClr val="tx1"/>
                </a:solidFill>
                <a:latin typeface="Arial" charset="0"/>
                <a:ea typeface="+mn-ea"/>
                <a:cs typeface="+mn-cs"/>
              </a:defRPr>
            </a:lvl7pPr>
            <a:lvl8pPr marL="3200400" algn="l" defTabSz="914400" rtl="0" eaLnBrk="1" latinLnBrk="0" hangingPunct="1">
              <a:defRPr sz="2000" kern="1200">
                <a:solidFill>
                  <a:schemeClr val="tx1"/>
                </a:solidFill>
                <a:latin typeface="Arial" charset="0"/>
                <a:ea typeface="+mn-ea"/>
                <a:cs typeface="+mn-cs"/>
              </a:defRPr>
            </a:lvl8pPr>
            <a:lvl9pPr marL="3657600" algn="l" defTabSz="914400" rtl="0" eaLnBrk="1" latinLnBrk="0" hangingPunct="1">
              <a:defRPr sz="2000" kern="1200">
                <a:solidFill>
                  <a:schemeClr val="tx1"/>
                </a:solidFill>
                <a:latin typeface="Arial" charset="0"/>
                <a:ea typeface="+mn-ea"/>
                <a:cs typeface="+mn-cs"/>
              </a:defRPr>
            </a:lvl9pPr>
          </a:lstStyle>
          <a:p>
            <a:pPr>
              <a:defRPr/>
            </a:pPr>
            <a:r>
              <a:rPr lang="en-US" sz="1400" i="1" dirty="0"/>
              <a:t>Measurement B. Bergmann, S. </a:t>
            </a:r>
            <a:r>
              <a:rPr lang="en-US" sz="1400" i="1" dirty="0" err="1"/>
              <a:t>Pospisil</a:t>
            </a:r>
            <a:r>
              <a:rPr lang="en-US" sz="1400" i="1" dirty="0"/>
              <a:t>, IEAP, CTU, Prague</a:t>
            </a:r>
            <a:endParaRPr lang="cs-CZ" sz="1400" i="1" dirty="0"/>
          </a:p>
        </p:txBody>
      </p:sp>
      <p:cxnSp>
        <p:nvCxnSpPr>
          <p:cNvPr id="9" name="Straight Arrow Connector 8"/>
          <p:cNvCxnSpPr/>
          <p:nvPr/>
        </p:nvCxnSpPr>
        <p:spPr>
          <a:xfrm>
            <a:off x="8400256" y="5545260"/>
            <a:ext cx="0" cy="64807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0" name="TextBox 9"/>
              <p:cNvSpPr txBox="1"/>
              <p:nvPr/>
            </p:nvSpPr>
            <p:spPr>
              <a:xfrm>
                <a:off x="8497224" y="5648135"/>
                <a:ext cx="765979"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GB" i="1">
                          <a:latin typeface="Cambria Math" panose="02040503050406030204" pitchFamily="18" charset="0"/>
                        </a:rPr>
                        <m:t>𝑣</m:t>
                      </m:r>
                      <m:r>
                        <a:rPr lang="en-GB" i="1">
                          <a:latin typeface="Cambria Math" panose="02040503050406030204" pitchFamily="18" charset="0"/>
                        </a:rPr>
                        <m:t>=</m:t>
                      </m:r>
                      <m:r>
                        <a:rPr lang="en-GB" i="1">
                          <a:latin typeface="Cambria Math" panose="02040503050406030204" pitchFamily="18" charset="0"/>
                          <a:ea typeface="Cambria Math" panose="02040503050406030204" pitchFamily="18" charset="0"/>
                        </a:rPr>
                        <m:t>𝜇</m:t>
                      </m:r>
                      <m:r>
                        <a:rPr lang="en-GB" i="1">
                          <a:latin typeface="Cambria Math" panose="02040503050406030204" pitchFamily="18" charset="0"/>
                          <a:ea typeface="Cambria Math" panose="02040503050406030204" pitchFamily="18" charset="0"/>
                        </a:rPr>
                        <m:t>𝐸</m:t>
                      </m:r>
                    </m:oMath>
                  </m:oMathPara>
                </a14:m>
                <a:endParaRPr lang="en-GB" dirty="0"/>
              </a:p>
            </p:txBody>
          </p:sp>
        </mc:Choice>
        <mc:Fallback xmlns="">
          <p:sp>
            <p:nvSpPr>
              <p:cNvPr id="10" name="TextBox 9"/>
              <p:cNvSpPr txBox="1">
                <a:spLocks noRot="1" noChangeAspect="1" noMove="1" noResize="1" noEditPoints="1" noAdjustHandles="1" noChangeArrowheads="1" noChangeShapeType="1" noTextEdit="1"/>
              </p:cNvSpPr>
              <p:nvPr/>
            </p:nvSpPr>
            <p:spPr>
              <a:xfrm>
                <a:off x="8497224" y="5648135"/>
                <a:ext cx="765979" cy="276999"/>
              </a:xfrm>
              <a:prstGeom prst="rect">
                <a:avLst/>
              </a:prstGeom>
              <a:blipFill>
                <a:blip r:embed="rId4"/>
                <a:stretch>
                  <a:fillRect l="-3968" r="-8730" b="-31111"/>
                </a:stretch>
              </a:blipFill>
            </p:spPr>
            <p:txBody>
              <a:bodyPr/>
              <a:lstStyle/>
              <a:p>
                <a:r>
                  <a:rPr lang="en-GB">
                    <a:noFill/>
                  </a:rPr>
                  <a:t> </a:t>
                </a:r>
              </a:p>
            </p:txBody>
          </p:sp>
        </mc:Fallback>
      </mc:AlternateContent>
    </p:spTree>
    <p:extLst>
      <p:ext uri="{BB962C8B-B14F-4D97-AF65-F5344CB8AC3E}">
        <p14:creationId xmlns:p14="http://schemas.microsoft.com/office/powerpoint/2010/main" val="40563300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3"/>
          <a:srcRect l="13893" t="11735" r="35218" b="15508"/>
          <a:stretch/>
        </p:blipFill>
        <p:spPr>
          <a:xfrm>
            <a:off x="2724150" y="3930867"/>
            <a:ext cx="3181350" cy="2476284"/>
          </a:xfrm>
          <a:prstGeom prst="rect">
            <a:avLst/>
          </a:prstGeom>
        </p:spPr>
      </p:pic>
      <p:cxnSp>
        <p:nvCxnSpPr>
          <p:cNvPr id="9" name="Straight Connector 8"/>
          <p:cNvCxnSpPr/>
          <p:nvPr/>
        </p:nvCxnSpPr>
        <p:spPr bwMode="auto">
          <a:xfrm flipV="1">
            <a:off x="2724150" y="5718175"/>
            <a:ext cx="3035300" cy="2"/>
          </a:xfrm>
          <a:prstGeom prst="line">
            <a:avLst/>
          </a:prstGeom>
          <a:solidFill>
            <a:schemeClr val="accent1"/>
          </a:solidFill>
          <a:ln w="19050" cap="flat" cmpd="sng" algn="ctr">
            <a:solidFill>
              <a:srgbClr val="FF0000"/>
            </a:solidFill>
            <a:prstDash val="solid"/>
            <a:round/>
            <a:headEnd type="none" w="med" len="med"/>
            <a:tailEnd type="none" w="med" len="med"/>
          </a:ln>
          <a:effectLst/>
        </p:spPr>
      </p:cxnSp>
      <p:sp>
        <p:nvSpPr>
          <p:cNvPr id="16" name="TextBox 15"/>
          <p:cNvSpPr txBox="1"/>
          <p:nvPr/>
        </p:nvSpPr>
        <p:spPr>
          <a:xfrm>
            <a:off x="1879600" y="5579676"/>
            <a:ext cx="1860550" cy="276999"/>
          </a:xfrm>
          <a:prstGeom prst="rect">
            <a:avLst/>
          </a:prstGeom>
          <a:noFill/>
        </p:spPr>
        <p:txBody>
          <a:bodyPr wrap="square" rtlCol="0">
            <a:spAutoFit/>
          </a:bodyPr>
          <a:lstStyle/>
          <a:p>
            <a:r>
              <a:rPr lang="en-GB" sz="1200" dirty="0">
                <a:solidFill>
                  <a:srgbClr val="FF0000"/>
                </a:solidFill>
              </a:rPr>
              <a:t>Threshold</a:t>
            </a:r>
          </a:p>
        </p:txBody>
      </p:sp>
      <p:sp>
        <p:nvSpPr>
          <p:cNvPr id="17" name="TextBox 16"/>
          <p:cNvSpPr txBox="1"/>
          <p:nvPr/>
        </p:nvSpPr>
        <p:spPr>
          <a:xfrm>
            <a:off x="1879600" y="5901081"/>
            <a:ext cx="1073150" cy="461665"/>
          </a:xfrm>
          <a:prstGeom prst="rect">
            <a:avLst/>
          </a:prstGeom>
          <a:noFill/>
        </p:spPr>
        <p:txBody>
          <a:bodyPr wrap="square" rtlCol="0">
            <a:spAutoFit/>
          </a:bodyPr>
          <a:lstStyle/>
          <a:p>
            <a:r>
              <a:rPr lang="en-GB" sz="1200" dirty="0">
                <a:solidFill>
                  <a:schemeClr val="tx2">
                    <a:lumMod val="60000"/>
                    <a:lumOff val="40000"/>
                  </a:schemeClr>
                </a:solidFill>
              </a:rPr>
              <a:t>Amplifier output</a:t>
            </a:r>
          </a:p>
        </p:txBody>
      </p:sp>
      <p:cxnSp>
        <p:nvCxnSpPr>
          <p:cNvPr id="19" name="Straight Arrow Connector 18"/>
          <p:cNvCxnSpPr/>
          <p:nvPr/>
        </p:nvCxnSpPr>
        <p:spPr bwMode="auto">
          <a:xfrm>
            <a:off x="1797050" y="6657975"/>
            <a:ext cx="4889500" cy="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sp>
        <p:nvSpPr>
          <p:cNvPr id="23" name="TextBox 22"/>
          <p:cNvSpPr txBox="1"/>
          <p:nvPr/>
        </p:nvSpPr>
        <p:spPr>
          <a:xfrm>
            <a:off x="6153985" y="6407152"/>
            <a:ext cx="678614" cy="276999"/>
          </a:xfrm>
          <a:prstGeom prst="rect">
            <a:avLst/>
          </a:prstGeom>
          <a:noFill/>
        </p:spPr>
        <p:txBody>
          <a:bodyPr wrap="square" rtlCol="0">
            <a:spAutoFit/>
          </a:bodyPr>
          <a:lstStyle/>
          <a:p>
            <a:r>
              <a:rPr lang="en-GB" sz="1200" dirty="0" err="1" smtClean="0"/>
              <a:t>Tiempo</a:t>
            </a:r>
            <a:endParaRPr lang="en-GB" sz="1200" dirty="0"/>
          </a:p>
        </p:txBody>
      </p:sp>
      <p:cxnSp>
        <p:nvCxnSpPr>
          <p:cNvPr id="25" name="Straight Arrow Connector 24"/>
          <p:cNvCxnSpPr/>
          <p:nvPr/>
        </p:nvCxnSpPr>
        <p:spPr bwMode="auto">
          <a:xfrm flipV="1">
            <a:off x="1797050" y="3848100"/>
            <a:ext cx="0" cy="2820396"/>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sp>
        <p:nvSpPr>
          <p:cNvPr id="29" name="TextBox 28"/>
          <p:cNvSpPr txBox="1"/>
          <p:nvPr/>
        </p:nvSpPr>
        <p:spPr>
          <a:xfrm>
            <a:off x="1524001" y="3608001"/>
            <a:ext cx="844551" cy="276999"/>
          </a:xfrm>
          <a:prstGeom prst="rect">
            <a:avLst/>
          </a:prstGeom>
          <a:noFill/>
        </p:spPr>
        <p:txBody>
          <a:bodyPr wrap="square" rtlCol="0">
            <a:spAutoFit/>
          </a:bodyPr>
          <a:lstStyle/>
          <a:p>
            <a:r>
              <a:rPr lang="en-GB" sz="1200" dirty="0" smtClean="0"/>
              <a:t>Tension</a:t>
            </a:r>
            <a:endParaRPr lang="en-GB" sz="1200" dirty="0"/>
          </a:p>
        </p:txBody>
      </p:sp>
      <p:sp>
        <p:nvSpPr>
          <p:cNvPr id="30" name="TextBox 29"/>
          <p:cNvSpPr txBox="1"/>
          <p:nvPr/>
        </p:nvSpPr>
        <p:spPr>
          <a:xfrm>
            <a:off x="6686550" y="1725226"/>
            <a:ext cx="3829050" cy="4524315"/>
          </a:xfrm>
          <a:prstGeom prst="rect">
            <a:avLst/>
          </a:prstGeom>
          <a:noFill/>
        </p:spPr>
        <p:txBody>
          <a:bodyPr wrap="square" rtlCol="0">
            <a:spAutoFit/>
          </a:bodyPr>
          <a:lstStyle/>
          <a:p>
            <a:pPr marL="342900" indent="-342900">
              <a:buFont typeface="Arial" panose="020B0604020202020204" pitchFamily="34" charset="0"/>
              <a:buChar char="•"/>
            </a:pPr>
            <a:r>
              <a:rPr lang="es-ES" dirty="0" smtClean="0"/>
              <a:t>Sistema “</a:t>
            </a:r>
            <a:r>
              <a:rPr lang="es-ES" dirty="0" err="1" smtClean="0"/>
              <a:t>noise</a:t>
            </a:r>
            <a:r>
              <a:rPr lang="es-ES" dirty="0" smtClean="0"/>
              <a:t> hit free” (sin detecciones falsas)</a:t>
            </a:r>
          </a:p>
          <a:p>
            <a:pPr marL="342900" indent="-342900">
              <a:buFont typeface="Arial" panose="020B0604020202020204" pitchFamily="34" charset="0"/>
              <a:buChar char="•"/>
            </a:pPr>
            <a:endParaRPr lang="es-ES" dirty="0" smtClean="0"/>
          </a:p>
          <a:p>
            <a:pPr marL="342900" indent="-342900">
              <a:buFont typeface="Arial" panose="020B0604020202020204" pitchFamily="34" charset="0"/>
              <a:buChar char="•"/>
            </a:pPr>
            <a:r>
              <a:rPr lang="es-ES" dirty="0" smtClean="0"/>
              <a:t>Medidas posibles: </a:t>
            </a:r>
          </a:p>
          <a:p>
            <a:pPr marL="800100" lvl="1" indent="-342900">
              <a:buFont typeface="Arial" panose="020B0604020202020204" pitchFamily="34" charset="0"/>
              <a:buChar char="•"/>
            </a:pPr>
            <a:r>
              <a:rPr lang="es-ES" dirty="0" smtClean="0"/>
              <a:t>Presencia/ausencia de partícula en intervalo de tiempo</a:t>
            </a:r>
          </a:p>
          <a:p>
            <a:pPr marL="800100" lvl="1" indent="-342900">
              <a:buFont typeface="Arial" panose="020B0604020202020204" pitchFamily="34" charset="0"/>
              <a:buChar char="•"/>
            </a:pPr>
            <a:r>
              <a:rPr lang="es-ES" dirty="0" smtClean="0"/>
              <a:t>Cámara: Numero de cuentas durante el tiempo en el que el obturador esta abierto</a:t>
            </a:r>
          </a:p>
          <a:p>
            <a:pPr marL="800100" lvl="1" indent="-342900">
              <a:buFont typeface="Arial" panose="020B0604020202020204" pitchFamily="34" charset="0"/>
              <a:buChar char="•"/>
            </a:pPr>
            <a:r>
              <a:rPr lang="es-ES" dirty="0" smtClean="0"/>
              <a:t>Energía (Midiendo la amplitud o la </a:t>
            </a:r>
            <a:r>
              <a:rPr lang="es-ES" dirty="0" err="1" smtClean="0"/>
              <a:t>duracion</a:t>
            </a:r>
            <a:r>
              <a:rPr lang="es-ES" dirty="0" smtClean="0"/>
              <a:t>)</a:t>
            </a:r>
          </a:p>
          <a:p>
            <a:pPr marL="800100" lvl="1" indent="-342900">
              <a:buFont typeface="Arial" panose="020B0604020202020204" pitchFamily="34" charset="0"/>
              <a:buChar char="•"/>
            </a:pPr>
            <a:r>
              <a:rPr lang="es-ES" dirty="0" smtClean="0"/>
              <a:t>Tiempo de llegada</a:t>
            </a:r>
          </a:p>
          <a:p>
            <a:pPr marL="342900" indent="-342900">
              <a:buFont typeface="Arial" panose="020B0604020202020204" pitchFamily="34" charset="0"/>
              <a:buChar char="•"/>
            </a:pPr>
            <a:endParaRPr lang="es-ES" dirty="0" smtClean="0"/>
          </a:p>
          <a:p>
            <a:pPr marL="342900" indent="-342900">
              <a:buFont typeface="Arial" panose="020B0604020202020204" pitchFamily="34" charset="0"/>
              <a:buChar char="•"/>
            </a:pPr>
            <a:r>
              <a:rPr lang="es-ES" dirty="0" smtClean="0"/>
              <a:t>Limitación: tiempo muerto (“</a:t>
            </a:r>
            <a:r>
              <a:rPr lang="es-ES" dirty="0" err="1" smtClean="0"/>
              <a:t>dead</a:t>
            </a:r>
            <a:r>
              <a:rPr lang="es-ES" dirty="0" smtClean="0"/>
              <a:t> time”)</a:t>
            </a:r>
            <a:endParaRPr lang="es-ES" dirty="0"/>
          </a:p>
        </p:txBody>
      </p:sp>
      <p:pic>
        <p:nvPicPr>
          <p:cNvPr id="2" name="Picture 1"/>
          <p:cNvPicPr>
            <a:picLocks noChangeAspect="1"/>
          </p:cNvPicPr>
          <p:nvPr/>
        </p:nvPicPr>
        <p:blipFill>
          <a:blip r:embed="rId4"/>
          <a:stretch>
            <a:fillRect/>
          </a:stretch>
        </p:blipFill>
        <p:spPr>
          <a:xfrm>
            <a:off x="1739065" y="1029390"/>
            <a:ext cx="4766838" cy="2683989"/>
          </a:xfrm>
          <a:prstGeom prst="rect">
            <a:avLst/>
          </a:prstGeom>
        </p:spPr>
      </p:pic>
      <p:cxnSp>
        <p:nvCxnSpPr>
          <p:cNvPr id="5" name="Straight Arrow Connector 4"/>
          <p:cNvCxnSpPr/>
          <p:nvPr/>
        </p:nvCxnSpPr>
        <p:spPr bwMode="auto">
          <a:xfrm flipH="1">
            <a:off x="2858815" y="2225041"/>
            <a:ext cx="290787" cy="1705827"/>
          </a:xfrm>
          <a:prstGeom prst="straightConnector1">
            <a:avLst/>
          </a:prstGeom>
          <a:solidFill>
            <a:schemeClr val="accent1"/>
          </a:solidFill>
          <a:ln w="9525" cap="flat" cmpd="sng" algn="ctr">
            <a:solidFill>
              <a:schemeClr val="accent1"/>
            </a:solidFill>
            <a:prstDash val="solid"/>
            <a:round/>
            <a:headEnd type="none" w="med" len="med"/>
            <a:tailEnd type="triangle"/>
          </a:ln>
          <a:effectLst/>
        </p:spPr>
      </p:cxnSp>
      <p:cxnSp>
        <p:nvCxnSpPr>
          <p:cNvPr id="8" name="Straight Arrow Connector 7"/>
          <p:cNvCxnSpPr/>
          <p:nvPr/>
        </p:nvCxnSpPr>
        <p:spPr bwMode="auto">
          <a:xfrm>
            <a:off x="3576320" y="2572733"/>
            <a:ext cx="665480" cy="3119268"/>
          </a:xfrm>
          <a:prstGeom prst="straightConnector1">
            <a:avLst/>
          </a:prstGeom>
          <a:solidFill>
            <a:schemeClr val="accent1"/>
          </a:solidFill>
          <a:ln w="9525" cap="flat" cmpd="sng" algn="ctr">
            <a:solidFill>
              <a:srgbClr val="FF0000"/>
            </a:solidFill>
            <a:prstDash val="solid"/>
            <a:round/>
            <a:headEnd type="none" w="med" len="med"/>
            <a:tailEnd type="triangle"/>
          </a:ln>
          <a:effectLst/>
        </p:spPr>
      </p:cxnSp>
      <p:sp>
        <p:nvSpPr>
          <p:cNvPr id="18" name="Title 1"/>
          <p:cNvSpPr>
            <a:spLocks noGrp="1"/>
          </p:cNvSpPr>
          <p:nvPr>
            <p:ph type="title"/>
          </p:nvPr>
        </p:nvSpPr>
        <p:spPr>
          <a:xfrm>
            <a:off x="2141538" y="7938"/>
            <a:ext cx="7835900" cy="944563"/>
          </a:xfrm>
        </p:spPr>
        <p:txBody>
          <a:bodyPr/>
          <a:lstStyle/>
          <a:p>
            <a:r>
              <a:rPr lang="es-ES" b="1" dirty="0" smtClean="0"/>
              <a:t>Los detectores </a:t>
            </a:r>
            <a:r>
              <a:rPr lang="es-ES" b="1" dirty="0"/>
              <a:t>de píxeles </a:t>
            </a:r>
            <a:r>
              <a:rPr lang="es-ES" b="1" dirty="0" smtClean="0"/>
              <a:t>híbridos</a:t>
            </a:r>
            <a:endParaRPr lang="es-ES" b="1" dirty="0"/>
          </a:p>
        </p:txBody>
      </p:sp>
      <p:sp>
        <p:nvSpPr>
          <p:cNvPr id="3" name="Rectangle 2"/>
          <p:cNvSpPr/>
          <p:nvPr/>
        </p:nvSpPr>
        <p:spPr>
          <a:xfrm>
            <a:off x="7074231" y="3713379"/>
            <a:ext cx="3622016" cy="782208"/>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0" name="Rectangle 19"/>
          <p:cNvSpPr/>
          <p:nvPr/>
        </p:nvSpPr>
        <p:spPr>
          <a:xfrm>
            <a:off x="7074231" y="4529233"/>
            <a:ext cx="3622016" cy="83639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6" name="TextBox 5"/>
          <p:cNvSpPr txBox="1"/>
          <p:nvPr/>
        </p:nvSpPr>
        <p:spPr>
          <a:xfrm>
            <a:off x="10706100" y="3663434"/>
            <a:ext cx="1562100" cy="369332"/>
          </a:xfrm>
          <a:prstGeom prst="rect">
            <a:avLst/>
          </a:prstGeom>
          <a:noFill/>
        </p:spPr>
        <p:txBody>
          <a:bodyPr wrap="square" rtlCol="0">
            <a:spAutoFit/>
          </a:bodyPr>
          <a:lstStyle/>
          <a:p>
            <a:r>
              <a:rPr lang="es-ES" baseline="30000" dirty="0" smtClean="0"/>
              <a:t>*</a:t>
            </a:r>
            <a:r>
              <a:rPr lang="es-ES" dirty="0" err="1" smtClean="0"/>
              <a:t>Medipix</a:t>
            </a:r>
            <a:endParaRPr lang="es-ES" dirty="0"/>
          </a:p>
        </p:txBody>
      </p:sp>
      <p:sp>
        <p:nvSpPr>
          <p:cNvPr id="21" name="TextBox 20"/>
          <p:cNvSpPr txBox="1"/>
          <p:nvPr/>
        </p:nvSpPr>
        <p:spPr>
          <a:xfrm>
            <a:off x="10706100" y="4482940"/>
            <a:ext cx="1562100" cy="369332"/>
          </a:xfrm>
          <a:prstGeom prst="rect">
            <a:avLst/>
          </a:prstGeom>
          <a:noFill/>
        </p:spPr>
        <p:txBody>
          <a:bodyPr wrap="square" rtlCol="0">
            <a:spAutoFit/>
          </a:bodyPr>
          <a:lstStyle/>
          <a:p>
            <a:r>
              <a:rPr lang="es-ES" baseline="30000" dirty="0" smtClean="0"/>
              <a:t>*</a:t>
            </a:r>
            <a:r>
              <a:rPr lang="es-ES" dirty="0" err="1" smtClean="0"/>
              <a:t>Timepix</a:t>
            </a:r>
            <a:endParaRPr lang="es-ES" dirty="0"/>
          </a:p>
        </p:txBody>
      </p:sp>
      <p:sp>
        <p:nvSpPr>
          <p:cNvPr id="22" name="TextBox 21"/>
          <p:cNvSpPr txBox="1"/>
          <p:nvPr/>
        </p:nvSpPr>
        <p:spPr>
          <a:xfrm>
            <a:off x="7152706" y="6519475"/>
            <a:ext cx="5115494" cy="276999"/>
          </a:xfrm>
          <a:prstGeom prst="rect">
            <a:avLst/>
          </a:prstGeom>
          <a:noFill/>
        </p:spPr>
        <p:txBody>
          <a:bodyPr wrap="square" rtlCol="0">
            <a:spAutoFit/>
          </a:bodyPr>
          <a:lstStyle/>
          <a:p>
            <a:r>
              <a:rPr lang="es-ES" sz="1200" i="1" dirty="0" smtClean="0"/>
              <a:t>* Simplificación, para mas información, ver transparencias adicionales</a:t>
            </a:r>
            <a:endParaRPr lang="es-ES" sz="1200" i="1" dirty="0"/>
          </a:p>
        </p:txBody>
      </p:sp>
    </p:spTree>
    <p:extLst>
      <p:ext uri="{BB962C8B-B14F-4D97-AF65-F5344CB8AC3E}">
        <p14:creationId xmlns:p14="http://schemas.microsoft.com/office/powerpoint/2010/main" val="19775920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9"/>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3"/>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5"/>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6"/>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8"/>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0">
                                            <p:txEl>
                                              <p:pRg st="0" end="0"/>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0">
                                            <p:txEl>
                                              <p:pRg st="2" end="2"/>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0">
                                            <p:txEl>
                                              <p:pRg st="3" end="3"/>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30">
                                            <p:txEl>
                                              <p:pRg st="4" end="4"/>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30">
                                            <p:txEl>
                                              <p:pRg st="5" end="5"/>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30">
                                            <p:txEl>
                                              <p:pRg st="6" end="6"/>
                                            </p:tx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30">
                                            <p:txEl>
                                              <p:pRg st="8" end="8"/>
                                            </p:txEl>
                                          </p:spTgt>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3"/>
                                        </p:tgtEl>
                                        <p:attrNameLst>
                                          <p:attrName>style.visibility</p:attrName>
                                        </p:attrNameLst>
                                      </p:cBhvr>
                                      <p:to>
                                        <p:strVal val="visible"/>
                                      </p:to>
                                    </p:set>
                                  </p:childTnLst>
                                </p:cTn>
                              </p:par>
                              <p:par>
                                <p:cTn id="59" presetID="1" presetClass="entr" presetSubtype="0" fill="hold" grpId="0" nodeType="withEffect">
                                  <p:stCondLst>
                                    <p:cond delay="0"/>
                                  </p:stCondLst>
                                  <p:childTnLst>
                                    <p:set>
                                      <p:cBhvr>
                                        <p:cTn id="60" dur="1" fill="hold">
                                          <p:stCondLst>
                                            <p:cond delay="0"/>
                                          </p:stCondLst>
                                        </p:cTn>
                                        <p:tgtEl>
                                          <p:spTgt spid="6"/>
                                        </p:tgtEl>
                                        <p:attrNameLst>
                                          <p:attrName>style.visibility</p:attrName>
                                        </p:attrNameLst>
                                      </p:cBhvr>
                                      <p:to>
                                        <p:strVal val="visible"/>
                                      </p:to>
                                    </p:set>
                                  </p:childTnLst>
                                </p:cTn>
                              </p:par>
                            </p:childTnLst>
                          </p:cTn>
                        </p:par>
                      </p:childTnLst>
                    </p:cTn>
                  </p:par>
                  <p:par>
                    <p:cTn id="61" fill="hold">
                      <p:stCondLst>
                        <p:cond delay="indefinite"/>
                      </p:stCondLst>
                      <p:childTnLst>
                        <p:par>
                          <p:cTn id="62" fill="hold">
                            <p:stCondLst>
                              <p:cond delay="0"/>
                            </p:stCondLst>
                            <p:childTnLst>
                              <p:par>
                                <p:cTn id="63" presetID="1" presetClass="entr" presetSubtype="0" fill="hold" grpId="0" nodeType="clickEffect">
                                  <p:stCondLst>
                                    <p:cond delay="0"/>
                                  </p:stCondLst>
                                  <p:childTnLst>
                                    <p:set>
                                      <p:cBhvr>
                                        <p:cTn id="64" dur="1" fill="hold">
                                          <p:stCondLst>
                                            <p:cond delay="0"/>
                                          </p:stCondLst>
                                        </p:cTn>
                                        <p:tgtEl>
                                          <p:spTgt spid="20"/>
                                        </p:tgtEl>
                                        <p:attrNameLst>
                                          <p:attrName>style.visibility</p:attrName>
                                        </p:attrNameLst>
                                      </p:cBhvr>
                                      <p:to>
                                        <p:strVal val="visible"/>
                                      </p:to>
                                    </p:set>
                                  </p:childTnLst>
                                </p:cTn>
                              </p:par>
                              <p:par>
                                <p:cTn id="65" presetID="1" presetClass="entr" presetSubtype="0" fill="hold" grpId="0" nodeType="withEffect">
                                  <p:stCondLst>
                                    <p:cond delay="0"/>
                                  </p:stCondLst>
                                  <p:childTnLst>
                                    <p:set>
                                      <p:cBhvr>
                                        <p:cTn id="66" dur="1" fill="hold">
                                          <p:stCondLst>
                                            <p:cond delay="0"/>
                                          </p:stCondLst>
                                        </p:cTn>
                                        <p:tgtEl>
                                          <p:spTgt spid="21"/>
                                        </p:tgtEl>
                                        <p:attrNameLst>
                                          <p:attrName>style.visibility</p:attrName>
                                        </p:attrNameLst>
                                      </p:cBhvr>
                                      <p:to>
                                        <p:strVal val="visible"/>
                                      </p:to>
                                    </p:set>
                                  </p:childTnLst>
                                </p:cTn>
                              </p:par>
                              <p:par>
                                <p:cTn id="67" presetID="1" presetClass="entr" presetSubtype="0" fill="hold" grpId="0" nodeType="withEffect">
                                  <p:stCondLst>
                                    <p:cond delay="0"/>
                                  </p:stCondLst>
                                  <p:childTnLst>
                                    <p:set>
                                      <p:cBhvr>
                                        <p:cTn id="68"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23" grpId="0"/>
      <p:bldP spid="29" grpId="0"/>
      <p:bldP spid="3" grpId="0" animBg="1"/>
      <p:bldP spid="20" grpId="0" animBg="1"/>
      <p:bldP spid="6" grpId="0"/>
      <p:bldP spid="21" grpId="0"/>
      <p:bldP spid="2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a:xfrm>
            <a:off x="1525772" y="997476"/>
            <a:ext cx="9144000" cy="2387600"/>
          </a:xfrm>
        </p:spPr>
        <p:txBody>
          <a:bodyPr/>
          <a:lstStyle/>
          <a:p>
            <a:r>
              <a:rPr lang="es-ES" dirty="0" smtClean="0"/>
              <a:t>Demostración</a:t>
            </a:r>
            <a:endParaRPr lang="es-ES" dirty="0"/>
          </a:p>
        </p:txBody>
      </p:sp>
    </p:spTree>
    <p:extLst>
      <p:ext uri="{BB962C8B-B14F-4D97-AF65-F5344CB8AC3E}">
        <p14:creationId xmlns:p14="http://schemas.microsoft.com/office/powerpoint/2010/main" val="421671756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569360" y="1482209"/>
            <a:ext cx="7500195" cy="4401205"/>
          </a:xfrm>
          <a:prstGeom prst="rect">
            <a:avLst/>
          </a:prstGeom>
        </p:spPr>
        <p:txBody>
          <a:bodyPr wrap="none">
            <a:spAutoFit/>
          </a:bodyPr>
          <a:lstStyle/>
          <a:p>
            <a:pPr marL="285750" indent="-285750">
              <a:buFont typeface="Arial" panose="020B0604020202020204" pitchFamily="34" charset="0"/>
              <a:buChar char="•"/>
            </a:pPr>
            <a:r>
              <a:rPr lang="es-ES" sz="2800" dirty="0" smtClean="0"/>
              <a:t>Introducción</a:t>
            </a:r>
          </a:p>
          <a:p>
            <a:pPr marL="285750" indent="-285750">
              <a:buFont typeface="Arial" panose="020B0604020202020204" pitchFamily="34" charset="0"/>
              <a:buChar char="•"/>
            </a:pPr>
            <a:r>
              <a:rPr lang="es-ES" sz="2800" dirty="0" smtClean="0"/>
              <a:t>Introducción </a:t>
            </a:r>
            <a:r>
              <a:rPr lang="es-ES" sz="2800" dirty="0"/>
              <a:t>a los detectores de píxeles </a:t>
            </a:r>
            <a:r>
              <a:rPr lang="es-ES" sz="2800" dirty="0" smtClean="0"/>
              <a:t>híbridos</a:t>
            </a:r>
          </a:p>
          <a:p>
            <a:pPr marL="285750" indent="-285750">
              <a:buFont typeface="Arial" panose="020B0604020202020204" pitchFamily="34" charset="0"/>
              <a:buChar char="•"/>
            </a:pPr>
            <a:r>
              <a:rPr lang="es-ES" sz="2800" dirty="0" smtClean="0"/>
              <a:t>Demostración</a:t>
            </a:r>
            <a:endParaRPr lang="es-ES" sz="2800" dirty="0"/>
          </a:p>
          <a:p>
            <a:pPr marL="285750" indent="-285750">
              <a:buFont typeface="Arial" panose="020B0604020202020204" pitchFamily="34" charset="0"/>
              <a:buChar char="•"/>
            </a:pPr>
            <a:r>
              <a:rPr lang="es-ES" sz="2800" dirty="0" smtClean="0"/>
              <a:t>Colaboraciones </a:t>
            </a:r>
            <a:r>
              <a:rPr lang="es-ES" sz="2800" dirty="0" err="1" smtClean="0"/>
              <a:t>Medipix</a:t>
            </a:r>
            <a:endParaRPr lang="es-ES" sz="2800" dirty="0" smtClean="0"/>
          </a:p>
          <a:p>
            <a:pPr marL="285750" indent="-285750">
              <a:buFont typeface="Arial" panose="020B0604020202020204" pitchFamily="34" charset="0"/>
              <a:buChar char="•"/>
            </a:pPr>
            <a:r>
              <a:rPr lang="es-ES" sz="2800" dirty="0" smtClean="0"/>
              <a:t>Aplicaciones</a:t>
            </a:r>
          </a:p>
          <a:p>
            <a:pPr marL="742950" lvl="1" indent="-285750">
              <a:buFont typeface="Arial" panose="020B0604020202020204" pitchFamily="34" charset="0"/>
              <a:buChar char="•"/>
            </a:pPr>
            <a:r>
              <a:rPr lang="es-ES" sz="2800" dirty="0" smtClean="0"/>
              <a:t>Dosimetría en el espacio</a:t>
            </a:r>
          </a:p>
          <a:p>
            <a:pPr marL="742950" lvl="1" indent="-285750">
              <a:buFont typeface="Arial" panose="020B0604020202020204" pitchFamily="34" charset="0"/>
              <a:buChar char="•"/>
            </a:pPr>
            <a:r>
              <a:rPr lang="es-ES" sz="2800" dirty="0" smtClean="0"/>
              <a:t>Radiografía</a:t>
            </a:r>
          </a:p>
          <a:p>
            <a:pPr marL="742950" lvl="1" indent="-285750">
              <a:buFont typeface="Arial" panose="020B0604020202020204" pitchFamily="34" charset="0"/>
              <a:buChar char="•"/>
            </a:pPr>
            <a:r>
              <a:rPr lang="es-ES" sz="2800" dirty="0" smtClean="0"/>
              <a:t>Educación </a:t>
            </a:r>
          </a:p>
          <a:p>
            <a:pPr marL="285750" indent="-285750">
              <a:buFont typeface="Arial" panose="020B0604020202020204" pitchFamily="34" charset="0"/>
              <a:buChar char="•"/>
            </a:pPr>
            <a:r>
              <a:rPr lang="es-ES" sz="2800" dirty="0" smtClean="0"/>
              <a:t>Conclusión</a:t>
            </a:r>
          </a:p>
          <a:p>
            <a:endParaRPr lang="es-ES" sz="2800" dirty="0"/>
          </a:p>
        </p:txBody>
      </p:sp>
      <p:sp>
        <p:nvSpPr>
          <p:cNvPr id="6" name="Title 1"/>
          <p:cNvSpPr>
            <a:spLocks noGrp="1"/>
          </p:cNvSpPr>
          <p:nvPr>
            <p:ph type="title"/>
          </p:nvPr>
        </p:nvSpPr>
        <p:spPr>
          <a:xfrm>
            <a:off x="0" y="-144281"/>
            <a:ext cx="12192000" cy="1325563"/>
          </a:xfrm>
        </p:spPr>
        <p:txBody>
          <a:bodyPr/>
          <a:lstStyle/>
          <a:p>
            <a:pPr algn="ctr"/>
            <a:r>
              <a:rPr lang="es-ES" b="1" dirty="0" smtClean="0"/>
              <a:t>Índice</a:t>
            </a:r>
            <a:endParaRPr lang="es-ES" b="1" dirty="0"/>
          </a:p>
        </p:txBody>
      </p:sp>
    </p:spTree>
    <p:extLst>
      <p:ext uri="{BB962C8B-B14F-4D97-AF65-F5344CB8AC3E}">
        <p14:creationId xmlns:p14="http://schemas.microsoft.com/office/powerpoint/2010/main" val="61773633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a:spLocks noChangeArrowheads="1"/>
          </p:cNvSpPr>
          <p:nvPr/>
        </p:nvSpPr>
        <p:spPr bwMode="auto">
          <a:xfrm>
            <a:off x="0" y="312738"/>
            <a:ext cx="12192000" cy="1066800"/>
          </a:xfrm>
          <a:prstGeom prst="rect">
            <a:avLst/>
          </a:prstGeom>
          <a:noFill/>
          <a:ln w="9525">
            <a:noFill/>
            <a:miter lim="800000"/>
            <a:headEnd/>
            <a:tailEnd/>
          </a:ln>
          <a:effectLst/>
        </p:spPr>
        <p:txBody>
          <a:bodyPr lIns="92075" tIns="46038" rIns="92075" bIns="46038" anchor="ctr"/>
          <a:lstStyle/>
          <a:p>
            <a:pPr algn="ctr" eaLnBrk="0" hangingPunct="0">
              <a:spcBef>
                <a:spcPct val="20000"/>
              </a:spcBef>
            </a:pPr>
            <a:r>
              <a:rPr lang="en-GB" sz="4800" b="1" dirty="0" err="1" smtClean="0">
                <a:latin typeface="+mj-lt"/>
              </a:rPr>
              <a:t>Demostración</a:t>
            </a:r>
            <a:endParaRPr lang="en-GB" sz="4800" b="1" dirty="0">
              <a:latin typeface="+mj-lt"/>
            </a:endParaRPr>
          </a:p>
        </p:txBody>
      </p:sp>
      <p:sp>
        <p:nvSpPr>
          <p:cNvPr id="2" name="AutoShape 2" descr="Resultat d'imatges de advacam minipix"/>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6" name="AutoShape 4" descr="Imatge relacionada"/>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851338" y="2104798"/>
            <a:ext cx="3056457" cy="2404091"/>
          </a:xfrm>
          <a:prstGeom prst="rect">
            <a:avLst/>
          </a:prstGeom>
        </p:spPr>
      </p:pic>
      <p:sp>
        <p:nvSpPr>
          <p:cNvPr id="4" name="Content Placeholder 2"/>
          <p:cNvSpPr>
            <a:spLocks noGrp="1"/>
          </p:cNvSpPr>
          <p:nvPr>
            <p:ph idx="1"/>
          </p:nvPr>
        </p:nvSpPr>
        <p:spPr>
          <a:xfrm>
            <a:off x="816921" y="1276751"/>
            <a:ext cx="8034417" cy="3803280"/>
          </a:xfrm>
        </p:spPr>
        <p:txBody>
          <a:bodyPr>
            <a:noAutofit/>
          </a:bodyPr>
          <a:lstStyle/>
          <a:p>
            <a:r>
              <a:rPr lang="es-ES" sz="2400" dirty="0">
                <a:solidFill>
                  <a:srgbClr val="000000"/>
                </a:solidFill>
              </a:rPr>
              <a:t>Ideas clave:</a:t>
            </a:r>
          </a:p>
          <a:p>
            <a:r>
              <a:rPr lang="es-ES" sz="2400" dirty="0">
                <a:solidFill>
                  <a:srgbClr val="000000"/>
                </a:solidFill>
              </a:rPr>
              <a:t>Chip </a:t>
            </a:r>
            <a:r>
              <a:rPr lang="es-ES" sz="2400" dirty="0" err="1">
                <a:solidFill>
                  <a:srgbClr val="000000"/>
                </a:solidFill>
              </a:rPr>
              <a:t>Timepix</a:t>
            </a:r>
            <a:r>
              <a:rPr lang="es-ES" sz="2400" dirty="0">
                <a:solidFill>
                  <a:srgbClr val="000000"/>
                </a:solidFill>
              </a:rPr>
              <a:t> </a:t>
            </a:r>
          </a:p>
          <a:p>
            <a:r>
              <a:rPr lang="es-ES" sz="2400" dirty="0">
                <a:solidFill>
                  <a:srgbClr val="000000"/>
                </a:solidFill>
              </a:rPr>
              <a:t>Matriz de 256x256 pixeles</a:t>
            </a:r>
          </a:p>
          <a:p>
            <a:r>
              <a:rPr lang="es-ES" sz="2400" dirty="0">
                <a:solidFill>
                  <a:srgbClr val="000000"/>
                </a:solidFill>
              </a:rPr>
              <a:t>Pixeles de 55</a:t>
            </a:r>
            <a:r>
              <a:rPr lang="es-ES" sz="2400" dirty="0">
                <a:solidFill>
                  <a:srgbClr val="000000"/>
                </a:solidFill>
                <a:latin typeface="Symbol" panose="05050102010706020507" pitchFamily="18" charset="2"/>
              </a:rPr>
              <a:t>m</a:t>
            </a:r>
            <a:r>
              <a:rPr lang="es-ES" sz="2400" dirty="0">
                <a:solidFill>
                  <a:srgbClr val="000000"/>
                </a:solidFill>
              </a:rPr>
              <a:t>m</a:t>
            </a:r>
          </a:p>
          <a:p>
            <a:r>
              <a:rPr lang="es-ES" sz="2400" dirty="0">
                <a:solidFill>
                  <a:srgbClr val="000000"/>
                </a:solidFill>
              </a:rPr>
              <a:t>Lectura de “fotogramas” (tiempo de adquisición configurable)</a:t>
            </a:r>
          </a:p>
          <a:p>
            <a:r>
              <a:rPr lang="es-ES" sz="2400" dirty="0">
                <a:solidFill>
                  <a:srgbClr val="000000"/>
                </a:solidFill>
              </a:rPr>
              <a:t>El pixel se activa solamente si hay </a:t>
            </a:r>
            <a:r>
              <a:rPr lang="es-ES" sz="2400" dirty="0" smtClean="0">
                <a:solidFill>
                  <a:srgbClr val="000000"/>
                </a:solidFill>
              </a:rPr>
              <a:t>señal </a:t>
            </a:r>
            <a:r>
              <a:rPr lang="es-ES" sz="2400" dirty="0">
                <a:solidFill>
                  <a:srgbClr val="000000"/>
                </a:solidFill>
              </a:rPr>
              <a:t>de una </a:t>
            </a:r>
            <a:r>
              <a:rPr lang="es-ES" sz="2400" dirty="0" smtClean="0">
                <a:solidFill>
                  <a:srgbClr val="000000"/>
                </a:solidFill>
              </a:rPr>
              <a:t>partícula </a:t>
            </a:r>
            <a:r>
              <a:rPr lang="es-ES" sz="2400" dirty="0">
                <a:solidFill>
                  <a:srgbClr val="000000"/>
                </a:solidFill>
              </a:rPr>
              <a:t>que ha depositado toda o parte de su </a:t>
            </a:r>
            <a:r>
              <a:rPr lang="es-ES" sz="2400" dirty="0" smtClean="0">
                <a:solidFill>
                  <a:srgbClr val="000000"/>
                </a:solidFill>
              </a:rPr>
              <a:t>energía</a:t>
            </a:r>
            <a:endParaRPr lang="es-ES" sz="2400" dirty="0">
              <a:solidFill>
                <a:srgbClr val="000000"/>
              </a:solidFill>
            </a:endParaRPr>
          </a:p>
          <a:p>
            <a:r>
              <a:rPr lang="es-ES" sz="2400" dirty="0">
                <a:solidFill>
                  <a:srgbClr val="000000"/>
                </a:solidFill>
              </a:rPr>
              <a:t>La señal de cada pixel del sensor se procesa individualmente</a:t>
            </a:r>
          </a:p>
          <a:p>
            <a:r>
              <a:rPr lang="es-ES" sz="2400" dirty="0">
                <a:solidFill>
                  <a:srgbClr val="000000"/>
                </a:solidFill>
              </a:rPr>
              <a:t>Cada tipo de </a:t>
            </a:r>
            <a:r>
              <a:rPr lang="es-ES" sz="2400" dirty="0" smtClean="0">
                <a:solidFill>
                  <a:srgbClr val="000000"/>
                </a:solidFill>
              </a:rPr>
              <a:t>partícula </a:t>
            </a:r>
            <a:r>
              <a:rPr lang="es-ES" sz="2400" dirty="0">
                <a:solidFill>
                  <a:srgbClr val="000000"/>
                </a:solidFill>
              </a:rPr>
              <a:t>interacciona de forma diferente con el sensor de silicio</a:t>
            </a:r>
          </a:p>
          <a:p>
            <a:pPr lvl="1"/>
            <a:endParaRPr lang="en-GB" sz="2800" dirty="0">
              <a:solidFill>
                <a:srgbClr val="000000"/>
              </a:solidFill>
            </a:endParaRPr>
          </a:p>
        </p:txBody>
      </p:sp>
    </p:spTree>
    <p:extLst>
      <p:ext uri="{BB962C8B-B14F-4D97-AF65-F5344CB8AC3E}">
        <p14:creationId xmlns:p14="http://schemas.microsoft.com/office/powerpoint/2010/main" val="46930207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7651"/>
            <a:ext cx="10515600" cy="1325563"/>
          </a:xfrm>
        </p:spPr>
        <p:txBody>
          <a:bodyPr>
            <a:normAutofit/>
          </a:bodyPr>
          <a:lstStyle/>
          <a:p>
            <a:r>
              <a:rPr lang="en-US" sz="3600" dirty="0" smtClean="0"/>
              <a:t>Energy and time measurements with cosmic particles</a:t>
            </a:r>
            <a:endParaRPr lang="en-US" sz="3600" dirty="0"/>
          </a:p>
        </p:txBody>
      </p:sp>
      <p:pic>
        <p:nvPicPr>
          <p:cNvPr id="3" name="Picture 2" descr="cosmics_map.png"/>
          <p:cNvPicPr>
            <a:picLocks noChangeAspect="1"/>
          </p:cNvPicPr>
          <p:nvPr/>
        </p:nvPicPr>
        <p:blipFill rotWithShape="1">
          <a:blip r:embed="rId3">
            <a:extLst>
              <a:ext uri="{28A0092B-C50C-407E-A947-70E740481C1C}">
                <a14:useLocalDpi xmlns:a14="http://schemas.microsoft.com/office/drawing/2010/main" val="0"/>
              </a:ext>
            </a:extLst>
          </a:blip>
          <a:srcRect t="6858"/>
          <a:stretch/>
        </p:blipFill>
        <p:spPr>
          <a:xfrm>
            <a:off x="1820602" y="1358900"/>
            <a:ext cx="5359967" cy="4160328"/>
          </a:xfrm>
          <a:prstGeom prst="rect">
            <a:avLst/>
          </a:prstGeom>
        </p:spPr>
      </p:pic>
      <p:sp>
        <p:nvSpPr>
          <p:cNvPr id="9" name="TextBox 8"/>
          <p:cNvSpPr txBox="1"/>
          <p:nvPr/>
        </p:nvSpPr>
        <p:spPr>
          <a:xfrm>
            <a:off x="2349727" y="1025281"/>
            <a:ext cx="2100319" cy="369332"/>
          </a:xfrm>
          <a:prstGeom prst="rect">
            <a:avLst/>
          </a:prstGeom>
          <a:noFill/>
        </p:spPr>
        <p:txBody>
          <a:bodyPr wrap="none" rtlCol="0">
            <a:spAutoFit/>
          </a:bodyPr>
          <a:lstStyle/>
          <a:p>
            <a:r>
              <a:rPr lang="en-US" i="1" dirty="0"/>
              <a:t>Integral frame ~ 72h</a:t>
            </a:r>
          </a:p>
        </p:txBody>
      </p:sp>
      <p:grpSp>
        <p:nvGrpSpPr>
          <p:cNvPr id="15" name="Group 14"/>
          <p:cNvGrpSpPr/>
          <p:nvPr/>
        </p:nvGrpSpPr>
        <p:grpSpPr>
          <a:xfrm>
            <a:off x="3640141" y="1136099"/>
            <a:ext cx="4545683" cy="2030087"/>
            <a:chOff x="3245451" y="2189938"/>
            <a:chExt cx="4545683" cy="2030087"/>
          </a:xfrm>
        </p:grpSpPr>
        <p:pic>
          <p:nvPicPr>
            <p:cNvPr id="18" name="Picture 17" descr="alpha_energy.png"/>
            <p:cNvPicPr>
              <a:picLocks noChangeAspect="1"/>
            </p:cNvPicPr>
            <p:nvPr/>
          </p:nvPicPr>
          <p:blipFill rotWithShape="1">
            <a:blip r:embed="rId4" cstate="print">
              <a:extLst>
                <a:ext uri="{28A0092B-C50C-407E-A947-70E740481C1C}">
                  <a14:useLocalDpi xmlns:a14="http://schemas.microsoft.com/office/drawing/2010/main" val="0"/>
                </a:ext>
              </a:extLst>
            </a:blip>
            <a:srcRect l="7476" t="16540" r="63090" b="15047"/>
            <a:stretch/>
          </p:blipFill>
          <p:spPr>
            <a:xfrm>
              <a:off x="6737150" y="2345593"/>
              <a:ext cx="470508" cy="458053"/>
            </a:xfrm>
            <a:prstGeom prst="rect">
              <a:avLst/>
            </a:prstGeom>
          </p:spPr>
        </p:pic>
        <p:pic>
          <p:nvPicPr>
            <p:cNvPr id="19" name="Picture 18" descr="alpha_energy.png"/>
            <p:cNvPicPr>
              <a:picLocks noChangeAspect="1"/>
            </p:cNvPicPr>
            <p:nvPr/>
          </p:nvPicPr>
          <p:blipFill rotWithShape="1">
            <a:blip r:embed="rId5" cstate="print">
              <a:extLst>
                <a:ext uri="{28A0092B-C50C-407E-A947-70E740481C1C}">
                  <a14:useLocalDpi xmlns:a14="http://schemas.microsoft.com/office/drawing/2010/main" val="0"/>
                </a:ext>
              </a:extLst>
            </a:blip>
            <a:srcRect l="56929" t="15304" r="13669" b="15047"/>
            <a:stretch/>
          </p:blipFill>
          <p:spPr>
            <a:xfrm>
              <a:off x="7310625" y="2189938"/>
              <a:ext cx="480509" cy="476754"/>
            </a:xfrm>
            <a:prstGeom prst="rect">
              <a:avLst/>
            </a:prstGeom>
          </p:spPr>
        </p:pic>
        <p:cxnSp>
          <p:nvCxnSpPr>
            <p:cNvPr id="13" name="Straight Arrow Connector 12"/>
            <p:cNvCxnSpPr/>
            <p:nvPr/>
          </p:nvCxnSpPr>
          <p:spPr>
            <a:xfrm flipV="1">
              <a:off x="3245451" y="2666692"/>
              <a:ext cx="3298644" cy="1553333"/>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grpSp>
      <p:grpSp>
        <p:nvGrpSpPr>
          <p:cNvPr id="30" name="Group 29"/>
          <p:cNvGrpSpPr/>
          <p:nvPr/>
        </p:nvGrpSpPr>
        <p:grpSpPr>
          <a:xfrm>
            <a:off x="4254107" y="3823967"/>
            <a:ext cx="5852923" cy="1136218"/>
            <a:chOff x="3022317" y="4835919"/>
            <a:chExt cx="5852923" cy="1136218"/>
          </a:xfrm>
        </p:grpSpPr>
        <p:pic>
          <p:nvPicPr>
            <p:cNvPr id="24" name="Picture 23" descr="proton_energy.png"/>
            <p:cNvPicPr>
              <a:picLocks noChangeAspect="1"/>
            </p:cNvPicPr>
            <p:nvPr/>
          </p:nvPicPr>
          <p:blipFill rotWithShape="1">
            <a:blip r:embed="rId6" cstate="print">
              <a:extLst>
                <a:ext uri="{28A0092B-C50C-407E-A947-70E740481C1C}">
                  <a14:useLocalDpi xmlns:a14="http://schemas.microsoft.com/office/drawing/2010/main" val="0"/>
                </a:ext>
              </a:extLst>
            </a:blip>
            <a:srcRect l="57592" t="11623" r="15458" b="12354"/>
            <a:stretch/>
          </p:blipFill>
          <p:spPr>
            <a:xfrm>
              <a:off x="7478275" y="4835919"/>
              <a:ext cx="925237" cy="1080339"/>
            </a:xfrm>
            <a:prstGeom prst="rect">
              <a:avLst/>
            </a:prstGeom>
          </p:spPr>
        </p:pic>
        <p:pic>
          <p:nvPicPr>
            <p:cNvPr id="23" name="Picture 22" descr="proton_energy.png"/>
            <p:cNvPicPr>
              <a:picLocks noChangeAspect="1"/>
            </p:cNvPicPr>
            <p:nvPr/>
          </p:nvPicPr>
          <p:blipFill rotWithShape="1">
            <a:blip r:embed="rId7" cstate="print">
              <a:extLst>
                <a:ext uri="{BEBA8EAE-BF5A-486C-A8C5-ECC9F3942E4B}">
                  <a14:imgProps xmlns:a14="http://schemas.microsoft.com/office/drawing/2010/main">
                    <a14:imgLayer r:embed="rId8">
                      <a14:imgEffect>
                        <a14:backgroundRemoval t="11111" b="89744" l="8785" r="35849"/>
                      </a14:imgEffect>
                    </a14:imgLayer>
                  </a14:imgProps>
                </a:ext>
                <a:ext uri="{28A0092B-C50C-407E-A947-70E740481C1C}">
                  <a14:useLocalDpi xmlns:a14="http://schemas.microsoft.com/office/drawing/2010/main" val="0"/>
                </a:ext>
              </a:extLst>
            </a:blip>
            <a:srcRect l="9850" t="11623" r="64022" b="12354"/>
            <a:stretch/>
          </p:blipFill>
          <p:spPr>
            <a:xfrm>
              <a:off x="7931783" y="4835919"/>
              <a:ext cx="943457" cy="1136218"/>
            </a:xfrm>
            <a:prstGeom prst="rect">
              <a:avLst/>
            </a:prstGeom>
          </p:spPr>
        </p:pic>
        <p:cxnSp>
          <p:nvCxnSpPr>
            <p:cNvPr id="20" name="Straight Arrow Connector 19"/>
            <p:cNvCxnSpPr/>
            <p:nvPr/>
          </p:nvCxnSpPr>
          <p:spPr>
            <a:xfrm flipV="1">
              <a:off x="3022317" y="5455829"/>
              <a:ext cx="4644474" cy="295812"/>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grpSp>
      <p:grpSp>
        <p:nvGrpSpPr>
          <p:cNvPr id="37" name="Group 36"/>
          <p:cNvGrpSpPr/>
          <p:nvPr/>
        </p:nvGrpSpPr>
        <p:grpSpPr>
          <a:xfrm>
            <a:off x="3816103" y="1819011"/>
            <a:ext cx="6631473" cy="1719982"/>
            <a:chOff x="1846144" y="2892532"/>
            <a:chExt cx="6631473" cy="1719982"/>
          </a:xfrm>
        </p:grpSpPr>
        <p:pic>
          <p:nvPicPr>
            <p:cNvPr id="31" name="Picture 30" descr="delta_energy.png"/>
            <p:cNvPicPr>
              <a:picLocks noChangeAspect="1"/>
            </p:cNvPicPr>
            <p:nvPr/>
          </p:nvPicPr>
          <p:blipFill rotWithShape="1">
            <a:blip r:embed="rId9">
              <a:extLst>
                <a:ext uri="{28A0092B-C50C-407E-A947-70E740481C1C}">
                  <a14:useLocalDpi xmlns:a14="http://schemas.microsoft.com/office/drawing/2010/main" val="0"/>
                </a:ext>
              </a:extLst>
            </a:blip>
            <a:srcRect l="7042" t="32513" r="62588" b="36273"/>
            <a:stretch/>
          </p:blipFill>
          <p:spPr>
            <a:xfrm>
              <a:off x="5391864" y="2892532"/>
              <a:ext cx="2539919" cy="1080515"/>
            </a:xfrm>
            <a:prstGeom prst="rect">
              <a:avLst/>
            </a:prstGeom>
          </p:spPr>
        </p:pic>
        <p:pic>
          <p:nvPicPr>
            <p:cNvPr id="32" name="Picture 31" descr="delta_energy.png"/>
            <p:cNvPicPr>
              <a:picLocks noChangeAspect="1"/>
            </p:cNvPicPr>
            <p:nvPr/>
          </p:nvPicPr>
          <p:blipFill rotWithShape="1">
            <a:blip r:embed="rId9">
              <a:extLst>
                <a:ext uri="{28A0092B-C50C-407E-A947-70E740481C1C}">
                  <a14:useLocalDpi xmlns:a14="http://schemas.microsoft.com/office/drawing/2010/main" val="0"/>
                </a:ext>
              </a:extLst>
            </a:blip>
            <a:srcRect l="56438" t="39402" r="13192" b="34009"/>
            <a:stretch/>
          </p:blipFill>
          <p:spPr>
            <a:xfrm>
              <a:off x="5937698" y="3692092"/>
              <a:ext cx="2539919" cy="920422"/>
            </a:xfrm>
            <a:prstGeom prst="rect">
              <a:avLst/>
            </a:prstGeom>
          </p:spPr>
        </p:pic>
        <p:cxnSp>
          <p:nvCxnSpPr>
            <p:cNvPr id="34" name="Straight Arrow Connector 33"/>
            <p:cNvCxnSpPr/>
            <p:nvPr/>
          </p:nvCxnSpPr>
          <p:spPr>
            <a:xfrm flipV="1">
              <a:off x="1846144" y="4291763"/>
              <a:ext cx="3810424" cy="211647"/>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grpSp>
      <p:sp>
        <p:nvSpPr>
          <p:cNvPr id="21" name="TextBox 20"/>
          <p:cNvSpPr txBox="1"/>
          <p:nvPr/>
        </p:nvSpPr>
        <p:spPr>
          <a:xfrm>
            <a:off x="2052117" y="5478688"/>
            <a:ext cx="8210550" cy="923330"/>
          </a:xfrm>
          <a:prstGeom prst="rect">
            <a:avLst/>
          </a:prstGeom>
          <a:noFill/>
        </p:spPr>
        <p:txBody>
          <a:bodyPr wrap="square" rtlCol="0">
            <a:spAutoFit/>
          </a:bodyPr>
          <a:lstStyle/>
          <a:p>
            <a:r>
              <a:rPr lang="en-GB" i="1" dirty="0" err="1"/>
              <a:t>Timepix</a:t>
            </a:r>
            <a:r>
              <a:rPr lang="en-GB" i="1" dirty="0"/>
              <a:t> chip: matrix of 256x256 pixels</a:t>
            </a:r>
          </a:p>
          <a:p>
            <a:r>
              <a:rPr lang="en-GB" i="1" dirty="0"/>
              <a:t>Different particles present a different  signature in their interaction with the pixelated semiconductor detector</a:t>
            </a:r>
          </a:p>
        </p:txBody>
      </p:sp>
      <p:sp>
        <p:nvSpPr>
          <p:cNvPr id="5" name="TextBox 4"/>
          <p:cNvSpPr txBox="1"/>
          <p:nvPr/>
        </p:nvSpPr>
        <p:spPr>
          <a:xfrm>
            <a:off x="8315256" y="1058674"/>
            <a:ext cx="2249214" cy="584775"/>
          </a:xfrm>
          <a:prstGeom prst="rect">
            <a:avLst/>
          </a:prstGeom>
          <a:noFill/>
        </p:spPr>
        <p:txBody>
          <a:bodyPr wrap="square" rtlCol="0">
            <a:spAutoFit/>
          </a:bodyPr>
          <a:lstStyle/>
          <a:p>
            <a:r>
              <a:rPr lang="en-GB" sz="1600" i="1" dirty="0"/>
              <a:t>Heavy ionizing particle with short range (</a:t>
            </a:r>
            <a:r>
              <a:rPr lang="en-GB" sz="1600" i="1" dirty="0">
                <a:latin typeface="Symbol" panose="05050102010706020507" pitchFamily="18" charset="2"/>
              </a:rPr>
              <a:t>a</a:t>
            </a:r>
            <a:r>
              <a:rPr lang="en-GB" sz="1600" i="1" dirty="0"/>
              <a:t>)</a:t>
            </a:r>
          </a:p>
        </p:txBody>
      </p:sp>
      <p:sp>
        <p:nvSpPr>
          <p:cNvPr id="22" name="TextBox 21"/>
          <p:cNvSpPr txBox="1"/>
          <p:nvPr/>
        </p:nvSpPr>
        <p:spPr>
          <a:xfrm>
            <a:off x="6815988" y="1861291"/>
            <a:ext cx="2819313" cy="338554"/>
          </a:xfrm>
          <a:prstGeom prst="rect">
            <a:avLst/>
          </a:prstGeom>
          <a:noFill/>
        </p:spPr>
        <p:txBody>
          <a:bodyPr wrap="square" rtlCol="0">
            <a:spAutoFit/>
          </a:bodyPr>
          <a:lstStyle/>
          <a:p>
            <a:r>
              <a:rPr lang="en-GB" sz="1600" i="1" dirty="0"/>
              <a:t>Fast particles high E</a:t>
            </a:r>
            <a:r>
              <a:rPr lang="en-GB" sz="1600" i="1" baseline="-25000" dirty="0"/>
              <a:t>K </a:t>
            </a:r>
            <a:r>
              <a:rPr lang="en-GB" sz="1600" i="1" dirty="0"/>
              <a:t>(</a:t>
            </a:r>
            <a:r>
              <a:rPr lang="en-GB" sz="1600" i="1" dirty="0">
                <a:latin typeface="Symbol" panose="05050102010706020507" pitchFamily="18" charset="2"/>
              </a:rPr>
              <a:t>m</a:t>
            </a:r>
            <a:r>
              <a:rPr lang="en-GB" sz="1600" i="1" dirty="0"/>
              <a:t>, e</a:t>
            </a:r>
            <a:r>
              <a:rPr lang="en-GB" sz="1600" i="1" baseline="30000" dirty="0"/>
              <a:t>-</a:t>
            </a:r>
            <a:r>
              <a:rPr lang="en-GB" sz="1600" i="1" dirty="0"/>
              <a:t>)</a:t>
            </a:r>
          </a:p>
        </p:txBody>
      </p:sp>
      <p:sp>
        <p:nvSpPr>
          <p:cNvPr id="25" name="TextBox 24"/>
          <p:cNvSpPr txBox="1"/>
          <p:nvPr/>
        </p:nvSpPr>
        <p:spPr>
          <a:xfrm>
            <a:off x="6815987" y="3501609"/>
            <a:ext cx="3641002" cy="338554"/>
          </a:xfrm>
          <a:prstGeom prst="rect">
            <a:avLst/>
          </a:prstGeom>
          <a:noFill/>
        </p:spPr>
        <p:txBody>
          <a:bodyPr wrap="square" rtlCol="0">
            <a:spAutoFit/>
          </a:bodyPr>
          <a:lstStyle/>
          <a:p>
            <a:r>
              <a:rPr lang="en-GB" sz="1600" i="1" dirty="0"/>
              <a:t>Heavy ionizing particle (protons, ions)</a:t>
            </a:r>
          </a:p>
        </p:txBody>
      </p:sp>
    </p:spTree>
    <p:extLst>
      <p:ext uri="{BB962C8B-B14F-4D97-AF65-F5344CB8AC3E}">
        <p14:creationId xmlns:p14="http://schemas.microsoft.com/office/powerpoint/2010/main" val="311896624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par>
                                <p:cTn id="8" presetID="1" presetClass="entr" presetSubtype="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nodeType="clickEffect">
                                  <p:stCondLst>
                                    <p:cond delay="0"/>
                                  </p:stCondLst>
                                  <p:childTnLst>
                                    <p:set>
                                      <p:cBhvr>
                                        <p:cTn id="13" dur="1" fill="hold">
                                          <p:stCondLst>
                                            <p:cond delay="0"/>
                                          </p:stCondLst>
                                        </p:cTn>
                                        <p:tgtEl>
                                          <p:spTgt spid="37"/>
                                        </p:tgtEl>
                                        <p:attrNameLst>
                                          <p:attrName>style.visibility</p:attrName>
                                        </p:attrNameLst>
                                      </p:cBhvr>
                                      <p:to>
                                        <p:strVal val="visible"/>
                                      </p:to>
                                    </p:set>
                                    <p:animEffect transition="in" filter="fade">
                                      <p:cBhvr>
                                        <p:cTn id="14" dur="500"/>
                                        <p:tgtEl>
                                          <p:spTgt spid="37"/>
                                        </p:tgtEl>
                                      </p:cBhvr>
                                    </p:animEffect>
                                  </p:childTnLst>
                                </p:cTn>
                              </p:par>
                              <p:par>
                                <p:cTn id="15" presetID="1" presetClass="entr" presetSubtype="0" fill="hold" grpId="0" nodeType="withEffect">
                                  <p:stCondLst>
                                    <p:cond delay="0"/>
                                  </p:stCondLst>
                                  <p:childTnLst>
                                    <p:set>
                                      <p:cBhvr>
                                        <p:cTn id="16" dur="1" fill="hold">
                                          <p:stCondLst>
                                            <p:cond delay="0"/>
                                          </p:stCondLst>
                                        </p:cTn>
                                        <p:tgtEl>
                                          <p:spTgt spid="22"/>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30"/>
                                        </p:tgtEl>
                                        <p:attrNameLst>
                                          <p:attrName>style.visibility</p:attrName>
                                        </p:attrNameLst>
                                      </p:cBhvr>
                                      <p:to>
                                        <p:strVal val="visible"/>
                                      </p:to>
                                    </p:set>
                                    <p:animEffect transition="in" filter="fade">
                                      <p:cBhvr>
                                        <p:cTn id="21" dur="500"/>
                                        <p:tgtEl>
                                          <p:spTgt spid="30"/>
                                        </p:tgtEl>
                                      </p:cBhvr>
                                    </p:animEffect>
                                  </p:childTnLst>
                                </p:cTn>
                              </p:par>
                              <p:par>
                                <p:cTn id="22" presetID="1" presetClass="entr" presetSubtype="0" fill="hold" grpId="0" nodeType="withEffect">
                                  <p:stCondLst>
                                    <p:cond delay="0"/>
                                  </p:stCondLst>
                                  <p:childTnLst>
                                    <p:set>
                                      <p:cBhvr>
                                        <p:cTn id="23" dur="1" fill="hold">
                                          <p:stCondLst>
                                            <p:cond delay="0"/>
                                          </p:stCondLst>
                                        </p:cTn>
                                        <p:tgtEl>
                                          <p:spTgt spid="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22" grpId="0"/>
      <p:bldP spid="25"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ChangeArrowheads="1"/>
          </p:cNvSpPr>
          <p:nvPr/>
        </p:nvSpPr>
        <p:spPr bwMode="auto">
          <a:xfrm>
            <a:off x="2870591" y="2852925"/>
            <a:ext cx="6491665" cy="1066800"/>
          </a:xfrm>
          <a:prstGeom prst="rect">
            <a:avLst/>
          </a:prstGeom>
          <a:noFill/>
          <a:ln w="9525">
            <a:noFill/>
            <a:miter lim="800000"/>
            <a:headEnd/>
            <a:tailEnd/>
          </a:ln>
          <a:effectLst/>
        </p:spPr>
        <p:txBody>
          <a:bodyPr lIns="92075" tIns="46038" rIns="92075" bIns="46038" anchor="ctr"/>
          <a:lstStyle/>
          <a:p>
            <a:pPr algn="ctr"/>
            <a:r>
              <a:rPr lang="es-ES" sz="4400" dirty="0" err="1" smtClean="0"/>
              <a:t>Bonus</a:t>
            </a:r>
            <a:endParaRPr lang="es-ES" sz="4400" dirty="0"/>
          </a:p>
        </p:txBody>
      </p:sp>
    </p:spTree>
    <p:extLst>
      <p:ext uri="{BB962C8B-B14F-4D97-AF65-F5344CB8AC3E}">
        <p14:creationId xmlns:p14="http://schemas.microsoft.com/office/powerpoint/2010/main" val="244517206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a:xfrm>
            <a:off x="1525772" y="997476"/>
            <a:ext cx="9144000" cy="2387600"/>
          </a:xfrm>
        </p:spPr>
        <p:txBody>
          <a:bodyPr/>
          <a:lstStyle/>
          <a:p>
            <a:r>
              <a:rPr lang="es-ES" dirty="0" smtClean="0"/>
              <a:t>Introducción a </a:t>
            </a:r>
            <a:r>
              <a:rPr lang="es-ES" dirty="0"/>
              <a:t>la radiación</a:t>
            </a:r>
          </a:p>
        </p:txBody>
      </p:sp>
    </p:spTree>
    <p:extLst>
      <p:ext uri="{BB962C8B-B14F-4D97-AF65-F5344CB8AC3E}">
        <p14:creationId xmlns:p14="http://schemas.microsoft.com/office/powerpoint/2010/main" val="27843951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10060" y="1181282"/>
            <a:ext cx="8525910" cy="1569660"/>
          </a:xfrm>
          <a:prstGeom prst="rect">
            <a:avLst/>
          </a:prstGeom>
        </p:spPr>
        <p:txBody>
          <a:bodyPr wrap="square">
            <a:spAutoFit/>
          </a:bodyPr>
          <a:lstStyle/>
          <a:p>
            <a:r>
              <a:rPr lang="es-ES" sz="1600" b="1" dirty="0" smtClean="0"/>
              <a:t>Radiación</a:t>
            </a:r>
            <a:r>
              <a:rPr lang="es-ES" sz="1600" dirty="0" smtClean="0"/>
              <a:t> es la emisión de energía en el espacio en forma de ondas electromagnéticas o en forma de partículas altamente energéticas (electrones, protones, iones, etc.).</a:t>
            </a:r>
          </a:p>
          <a:p>
            <a:endParaRPr lang="es-ES" sz="1600" dirty="0" smtClean="0"/>
          </a:p>
          <a:p>
            <a:r>
              <a:rPr lang="es-ES" sz="1600" dirty="0" smtClean="0"/>
              <a:t>La </a:t>
            </a:r>
            <a:r>
              <a:rPr lang="es-ES" sz="1600" b="1" dirty="0" smtClean="0"/>
              <a:t>radioactividad</a:t>
            </a:r>
            <a:r>
              <a:rPr lang="es-ES" sz="1600" dirty="0" smtClean="0"/>
              <a:t> es un fenómeno físico por el cual ciertas sustancias con núcleos atómicos inestables, se transforman espontáneamente perdiendo energía en forma de rayos de partículas, para adquirir unos núcleos atómicos más estables i de menor masa.</a:t>
            </a:r>
            <a:endParaRPr lang="es-ES" sz="1600" dirty="0"/>
          </a:p>
        </p:txBody>
      </p:sp>
      <p:graphicFrame>
        <p:nvGraphicFramePr>
          <p:cNvPr id="5" name="Table 4"/>
          <p:cNvGraphicFramePr>
            <a:graphicFrameLocks noGrp="1"/>
          </p:cNvGraphicFramePr>
          <p:nvPr>
            <p:extLst/>
          </p:nvPr>
        </p:nvGraphicFramePr>
        <p:xfrm>
          <a:off x="3348635" y="3413126"/>
          <a:ext cx="5725160" cy="1640682"/>
        </p:xfrm>
        <a:graphic>
          <a:graphicData uri="http://schemas.openxmlformats.org/drawingml/2006/table">
            <a:tbl>
              <a:tblPr firstRow="1" bandRow="1"/>
              <a:tblGrid>
                <a:gridCol w="2862580">
                  <a:extLst>
                    <a:ext uri="{9D8B030D-6E8A-4147-A177-3AD203B41FA5}">
                      <a16:colId xmlns:a16="http://schemas.microsoft.com/office/drawing/2014/main" val="799279076"/>
                    </a:ext>
                  </a:extLst>
                </a:gridCol>
                <a:gridCol w="2862580">
                  <a:extLst>
                    <a:ext uri="{9D8B030D-6E8A-4147-A177-3AD203B41FA5}">
                      <a16:colId xmlns:a16="http://schemas.microsoft.com/office/drawing/2014/main" val="949454450"/>
                    </a:ext>
                  </a:extLst>
                </a:gridCol>
              </a:tblGrid>
              <a:tr h="546894">
                <a:tc>
                  <a:txBody>
                    <a:bodyPr/>
                    <a:lstStyle/>
                    <a:p>
                      <a:pPr>
                        <a:lnSpc>
                          <a:spcPct val="107000"/>
                        </a:lnSpc>
                        <a:spcAft>
                          <a:spcPts val="0"/>
                        </a:spcAft>
                      </a:pPr>
                      <a:r>
                        <a:rPr lang="es-ES" sz="1600" b="1" dirty="0" smtClean="0">
                          <a:solidFill>
                            <a:srgbClr val="FFFFFF"/>
                          </a:solidFill>
                          <a:effectLst/>
                          <a:latin typeface="Calibri" panose="020F0502020204030204" pitchFamily="34" charset="0"/>
                          <a:ea typeface="Calibri" panose="020F0502020204030204" pitchFamily="34" charset="0"/>
                          <a:cs typeface="Times New Roman" panose="02020603050405020304" pitchFamily="18" charset="0"/>
                        </a:rPr>
                        <a:t>Radiación con carga eléctrica</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FFFFFF"/>
                      </a:solidFill>
                      <a:prstDash val="solid"/>
                      <a:round/>
                      <a:headEnd type="none" w="med" len="med"/>
                      <a:tailEnd type="none" w="med" len="med"/>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472C4"/>
                    </a:solidFill>
                  </a:tcPr>
                </a:tc>
                <a:tc>
                  <a:txBody>
                    <a:bodyPr/>
                    <a:lstStyle/>
                    <a:p>
                      <a:pPr>
                        <a:lnSpc>
                          <a:spcPct val="107000"/>
                        </a:lnSpc>
                        <a:spcAft>
                          <a:spcPts val="0"/>
                        </a:spcAft>
                      </a:pPr>
                      <a:r>
                        <a:rPr lang="es-ES" sz="1600" b="1" dirty="0" smtClean="0">
                          <a:solidFill>
                            <a:srgbClr val="FFFFFF"/>
                          </a:solidFill>
                          <a:effectLst/>
                          <a:latin typeface="Calibri" panose="020F0502020204030204" pitchFamily="34" charset="0"/>
                          <a:ea typeface="Calibri" panose="020F0502020204030204" pitchFamily="34" charset="0"/>
                          <a:cs typeface="Times New Roman" panose="02020603050405020304" pitchFamily="18" charset="0"/>
                        </a:rPr>
                        <a:t>Radiación sin carga</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472C4"/>
                    </a:solidFill>
                  </a:tcPr>
                </a:tc>
                <a:extLst>
                  <a:ext uri="{0D108BD9-81ED-4DB2-BD59-A6C34878D82A}">
                    <a16:rowId xmlns:a16="http://schemas.microsoft.com/office/drawing/2014/main" val="1003878622"/>
                  </a:ext>
                </a:extLst>
              </a:tr>
              <a:tr h="546894">
                <a:tc>
                  <a:txBody>
                    <a:bodyPr/>
                    <a:lstStyle/>
                    <a:p>
                      <a:pPr>
                        <a:lnSpc>
                          <a:spcPct val="107000"/>
                        </a:lnSpc>
                        <a:spcAft>
                          <a:spcPts val="0"/>
                        </a:spcAft>
                      </a:pPr>
                      <a:r>
                        <a:rPr lang="es-ES" sz="1600" dirty="0" smtClean="0">
                          <a:effectLst/>
                          <a:latin typeface="Calibri" panose="020F0502020204030204" pitchFamily="34" charset="0"/>
                          <a:ea typeface="Calibri" panose="020F0502020204030204" pitchFamily="34" charset="0"/>
                          <a:cs typeface="Times New Roman" panose="02020603050405020304" pitchFamily="18" charset="0"/>
                        </a:rPr>
                        <a:t>Partículas </a:t>
                      </a:r>
                      <a:r>
                        <a:rPr lang="es-ES" sz="1600" dirty="0">
                          <a:effectLst/>
                          <a:latin typeface="Symbol" panose="05050102010706020507" pitchFamily="18" charset="2"/>
                          <a:ea typeface="Calibri" panose="020F0502020204030204" pitchFamily="34" charset="0"/>
                          <a:cs typeface="Times New Roman" panose="02020603050405020304" pitchFamily="18" charset="0"/>
                        </a:rPr>
                        <a:t>a</a:t>
                      </a:r>
                      <a:r>
                        <a:rPr lang="es-ES" sz="1600" dirty="0">
                          <a:effectLst/>
                          <a:latin typeface="Calibri" panose="020F0502020204030204" pitchFamily="34" charset="0"/>
                          <a:ea typeface="Calibri" panose="020F0502020204030204" pitchFamily="34" charset="0"/>
                          <a:cs typeface="Times New Roman" panose="02020603050405020304" pitchFamily="18" charset="0"/>
                        </a:rPr>
                        <a:t>, </a:t>
                      </a:r>
                      <a:r>
                        <a:rPr lang="es-ES" sz="1600" dirty="0" smtClean="0">
                          <a:effectLst/>
                          <a:latin typeface="Calibri" panose="020F0502020204030204" pitchFamily="34" charset="0"/>
                          <a:ea typeface="Calibri" panose="020F0502020204030204" pitchFamily="34" charset="0"/>
                          <a:cs typeface="Times New Roman" panose="02020603050405020304" pitchFamily="18" charset="0"/>
                        </a:rPr>
                        <a:t>Iones pesados</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4C6E7"/>
                    </a:solidFill>
                  </a:tcPr>
                </a:tc>
                <a:tc>
                  <a:txBody>
                    <a:bodyPr/>
                    <a:lstStyle/>
                    <a:p>
                      <a:pPr>
                        <a:lnSpc>
                          <a:spcPct val="107000"/>
                        </a:lnSpc>
                        <a:spcAft>
                          <a:spcPts val="0"/>
                        </a:spcAft>
                      </a:pPr>
                      <a:r>
                        <a:rPr lang="es-ES" sz="1600" dirty="0" smtClean="0">
                          <a:effectLst/>
                          <a:latin typeface="Calibri" panose="020F0502020204030204" pitchFamily="34" charset="0"/>
                          <a:ea typeface="Calibri" panose="020F0502020204030204" pitchFamily="34" charset="0"/>
                          <a:cs typeface="Times New Roman" panose="02020603050405020304" pitchFamily="18" charset="0"/>
                        </a:rPr>
                        <a:t>Neutrones</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4C6E7"/>
                    </a:solidFill>
                  </a:tcPr>
                </a:tc>
                <a:extLst>
                  <a:ext uri="{0D108BD9-81ED-4DB2-BD59-A6C34878D82A}">
                    <a16:rowId xmlns:a16="http://schemas.microsoft.com/office/drawing/2014/main" val="3059666467"/>
                  </a:ext>
                </a:extLst>
              </a:tr>
              <a:tr h="546894">
                <a:tc>
                  <a:txBody>
                    <a:bodyPr/>
                    <a:lstStyle/>
                    <a:p>
                      <a:pPr>
                        <a:lnSpc>
                          <a:spcPct val="107000"/>
                        </a:lnSpc>
                        <a:spcAft>
                          <a:spcPts val="0"/>
                        </a:spcAft>
                      </a:pPr>
                      <a:r>
                        <a:rPr lang="es-ES" sz="1600" dirty="0" smtClean="0">
                          <a:effectLst/>
                          <a:latin typeface="Calibri" panose="020F0502020204030204" pitchFamily="34" charset="0"/>
                          <a:ea typeface="Calibri" panose="020F0502020204030204" pitchFamily="34" charset="0"/>
                          <a:cs typeface="Times New Roman" panose="02020603050405020304" pitchFamily="18" charset="0"/>
                        </a:rPr>
                        <a:t>Electrones (</a:t>
                      </a:r>
                      <a:r>
                        <a:rPr lang="es-ES" sz="1600" dirty="0" smtClean="0">
                          <a:effectLst/>
                          <a:latin typeface="Symbol" panose="05050102010706020507" pitchFamily="18" charset="2"/>
                          <a:ea typeface="Calibri" panose="020F0502020204030204" pitchFamily="34" charset="0"/>
                          <a:cs typeface="Times New Roman" panose="02020603050405020304" pitchFamily="18" charset="0"/>
                        </a:rPr>
                        <a:t>b</a:t>
                      </a:r>
                      <a:r>
                        <a:rPr lang="es-ES" sz="1600" baseline="30000" dirty="0" smtClean="0">
                          <a:effectLst/>
                          <a:latin typeface="Calibri" panose="020F0502020204030204" pitchFamily="34" charset="0"/>
                          <a:ea typeface="Calibri" panose="020F0502020204030204" pitchFamily="34" charset="0"/>
                          <a:cs typeface="Times New Roman" panose="02020603050405020304" pitchFamily="18" charset="0"/>
                        </a:rPr>
                        <a:t>-</a:t>
                      </a:r>
                      <a:r>
                        <a:rPr lang="es-ES" sz="1600" dirty="0" smtClean="0">
                          <a:effectLst/>
                          <a:latin typeface="Calibri" panose="020F0502020204030204" pitchFamily="34" charset="0"/>
                          <a:ea typeface="Calibri" panose="020F0502020204030204" pitchFamily="34" charset="0"/>
                          <a:cs typeface="Times New Roman" panose="02020603050405020304" pitchFamily="18" charset="0"/>
                        </a:rPr>
                        <a:t>), Positrones (</a:t>
                      </a:r>
                      <a:r>
                        <a:rPr lang="es-ES" sz="1600" dirty="0" smtClean="0">
                          <a:effectLst/>
                          <a:latin typeface="Symbol" panose="05050102010706020507" pitchFamily="18" charset="2"/>
                          <a:ea typeface="Calibri" panose="020F0502020204030204" pitchFamily="34" charset="0"/>
                          <a:cs typeface="Times New Roman" panose="02020603050405020304" pitchFamily="18" charset="0"/>
                        </a:rPr>
                        <a:t>b</a:t>
                      </a:r>
                      <a:r>
                        <a:rPr lang="es-ES" sz="1600" baseline="30000" dirty="0" smtClean="0">
                          <a:effectLst/>
                          <a:latin typeface="Calibri" panose="020F0502020204030204" pitchFamily="34" charset="0"/>
                          <a:ea typeface="Calibri" panose="020F0502020204030204" pitchFamily="34" charset="0"/>
                          <a:cs typeface="Times New Roman" panose="02020603050405020304" pitchFamily="18" charset="0"/>
                        </a:rPr>
                        <a:t>+</a:t>
                      </a:r>
                      <a:r>
                        <a:rPr lang="es-ES" sz="1600" dirty="0" smtClean="0">
                          <a:effectLst/>
                          <a:latin typeface="Calibri" panose="020F0502020204030204" pitchFamily="34" charset="0"/>
                          <a:ea typeface="Calibri" panose="020F0502020204030204" pitchFamily="34" charset="0"/>
                          <a:cs typeface="Times New Roman" panose="02020603050405020304" pitchFamily="18" charset="0"/>
                        </a:rPr>
                        <a:t>),</a:t>
                      </a:r>
                      <a:r>
                        <a:rPr lang="es-ES" sz="1600" baseline="0" dirty="0" smtClean="0">
                          <a:effectLst/>
                          <a:latin typeface="Calibri" panose="020F0502020204030204" pitchFamily="34" charset="0"/>
                          <a:ea typeface="Calibri" panose="020F0502020204030204" pitchFamily="34" charset="0"/>
                          <a:cs typeface="Times New Roman" panose="02020603050405020304" pitchFamily="18" charset="0"/>
                        </a:rPr>
                        <a:t> Muones (</a:t>
                      </a:r>
                      <a:r>
                        <a:rPr lang="es-ES" sz="1600" baseline="0" dirty="0" smtClean="0">
                          <a:effectLst/>
                          <a:latin typeface="Symbol" panose="05050102010706020507" pitchFamily="18" charset="2"/>
                          <a:ea typeface="Calibri" panose="020F0502020204030204" pitchFamily="34" charset="0"/>
                          <a:cs typeface="Times New Roman" panose="02020603050405020304" pitchFamily="18" charset="0"/>
                        </a:rPr>
                        <a:t>m</a:t>
                      </a:r>
                      <a:r>
                        <a:rPr lang="es-ES" sz="1600" baseline="30000" dirty="0" smtClean="0">
                          <a:effectLst/>
                          <a:latin typeface="Calibri" panose="020F0502020204030204" pitchFamily="34" charset="0"/>
                          <a:ea typeface="Calibri" panose="020F0502020204030204" pitchFamily="34" charset="0"/>
                          <a:cs typeface="Times New Roman" panose="02020603050405020304" pitchFamily="18" charset="0"/>
                        </a:rPr>
                        <a:t>+</a:t>
                      </a:r>
                      <a:r>
                        <a:rPr lang="es-ES" sz="1600" baseline="0" dirty="0" smtClean="0">
                          <a:effectLst/>
                          <a:latin typeface="Calibri" panose="020F0502020204030204" pitchFamily="34" charset="0"/>
                          <a:ea typeface="Calibri" panose="020F0502020204030204" pitchFamily="34" charset="0"/>
                          <a:cs typeface="Times New Roman" panose="02020603050405020304" pitchFamily="18" charset="0"/>
                        </a:rPr>
                        <a:t>, </a:t>
                      </a:r>
                      <a:r>
                        <a:rPr lang="es-ES" sz="1600" baseline="0" dirty="0" smtClean="0">
                          <a:effectLst/>
                          <a:latin typeface="Symbol" panose="05050102010706020507" pitchFamily="18" charset="2"/>
                          <a:ea typeface="Calibri" panose="020F0502020204030204" pitchFamily="34" charset="0"/>
                          <a:cs typeface="Times New Roman" panose="02020603050405020304" pitchFamily="18" charset="0"/>
                        </a:rPr>
                        <a:t>m</a:t>
                      </a:r>
                      <a:r>
                        <a:rPr lang="es-ES" sz="1600" baseline="30000" dirty="0" smtClean="0">
                          <a:effectLst/>
                          <a:latin typeface="Calibri" panose="020F0502020204030204" pitchFamily="34" charset="0"/>
                          <a:ea typeface="Calibri" panose="020F0502020204030204" pitchFamily="34" charset="0"/>
                          <a:cs typeface="Times New Roman" panose="02020603050405020304" pitchFamily="18" charset="0"/>
                        </a:rPr>
                        <a:t>-</a:t>
                      </a:r>
                      <a:r>
                        <a:rPr lang="es-ES" sz="1600" baseline="0" dirty="0" smtClean="0">
                          <a:effectLst/>
                          <a:latin typeface="Calibri" panose="020F0502020204030204" pitchFamily="34" charset="0"/>
                          <a:ea typeface="Calibri" panose="020F0502020204030204" pitchFamily="34" charset="0"/>
                          <a:cs typeface="Times New Roman" panose="02020603050405020304" pitchFamily="18" charset="0"/>
                        </a:rPr>
                        <a:t>), Taus (</a:t>
                      </a:r>
                      <a:r>
                        <a:rPr lang="es-ES" sz="1600" baseline="0" dirty="0" smtClean="0">
                          <a:effectLst/>
                          <a:latin typeface="Symbol" panose="05050102010706020507" pitchFamily="18" charset="2"/>
                          <a:ea typeface="Calibri" panose="020F0502020204030204" pitchFamily="34" charset="0"/>
                          <a:cs typeface="Times New Roman" panose="02020603050405020304" pitchFamily="18" charset="0"/>
                        </a:rPr>
                        <a:t>t</a:t>
                      </a:r>
                      <a:r>
                        <a:rPr lang="es-ES" sz="1600" baseline="30000" dirty="0" smtClean="0">
                          <a:effectLst/>
                          <a:latin typeface="Calibri" panose="020F0502020204030204" pitchFamily="34" charset="0"/>
                          <a:ea typeface="Calibri" panose="020F0502020204030204" pitchFamily="34" charset="0"/>
                          <a:cs typeface="Times New Roman" panose="02020603050405020304" pitchFamily="18" charset="0"/>
                        </a:rPr>
                        <a:t>+</a:t>
                      </a:r>
                      <a:r>
                        <a:rPr lang="es-ES" sz="1600" baseline="0" dirty="0" smtClean="0">
                          <a:effectLst/>
                          <a:latin typeface="Calibri" panose="020F0502020204030204" pitchFamily="34" charset="0"/>
                          <a:ea typeface="Calibri" panose="020F0502020204030204" pitchFamily="34" charset="0"/>
                          <a:cs typeface="Times New Roman" panose="02020603050405020304" pitchFamily="18" charset="0"/>
                        </a:rPr>
                        <a:t>, </a:t>
                      </a:r>
                      <a:r>
                        <a:rPr lang="es-ES" sz="1600" baseline="0" dirty="0" smtClean="0">
                          <a:effectLst/>
                          <a:latin typeface="Symbol" panose="05050102010706020507" pitchFamily="18" charset="2"/>
                          <a:ea typeface="Calibri" panose="020F0502020204030204" pitchFamily="34" charset="0"/>
                          <a:cs typeface="Times New Roman" panose="02020603050405020304" pitchFamily="18" charset="0"/>
                        </a:rPr>
                        <a:t>t</a:t>
                      </a:r>
                      <a:r>
                        <a:rPr lang="es-ES" sz="1600" baseline="30000" dirty="0" smtClean="0">
                          <a:effectLst/>
                          <a:latin typeface="Calibri" panose="020F0502020204030204" pitchFamily="34" charset="0"/>
                          <a:ea typeface="Calibri" panose="020F0502020204030204" pitchFamily="34" charset="0"/>
                          <a:cs typeface="Times New Roman" panose="02020603050405020304" pitchFamily="18" charset="0"/>
                        </a:rPr>
                        <a:t>-</a:t>
                      </a:r>
                      <a:r>
                        <a:rPr lang="es-ES" sz="1600" baseline="0" dirty="0" smtClean="0">
                          <a:effectLst/>
                          <a:latin typeface="Calibri" panose="020F0502020204030204" pitchFamily="34" charset="0"/>
                          <a:ea typeface="Calibri" panose="020F0502020204030204" pitchFamily="34" charset="0"/>
                          <a:cs typeface="Times New Roman" panose="02020603050405020304" pitchFamily="18" charset="0"/>
                        </a:rPr>
                        <a:t>)</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9E2F3"/>
                    </a:solidFill>
                  </a:tcPr>
                </a:tc>
                <a:tc>
                  <a:txBody>
                    <a:bodyPr/>
                    <a:lstStyle/>
                    <a:p>
                      <a:pPr>
                        <a:lnSpc>
                          <a:spcPct val="107000"/>
                        </a:lnSpc>
                        <a:spcAft>
                          <a:spcPts val="0"/>
                        </a:spcAft>
                      </a:pPr>
                      <a:r>
                        <a:rPr lang="es-ES" sz="1600" dirty="0" smtClean="0">
                          <a:effectLst/>
                          <a:latin typeface="Calibri" panose="020F0502020204030204" pitchFamily="34" charset="0"/>
                          <a:ea typeface="Calibri" panose="020F0502020204030204" pitchFamily="34" charset="0"/>
                          <a:cs typeface="Times New Roman" panose="02020603050405020304" pitchFamily="18" charset="0"/>
                        </a:rPr>
                        <a:t>Fotones (Rajos </a:t>
                      </a:r>
                      <a:r>
                        <a:rPr lang="es-ES" sz="1600" dirty="0">
                          <a:effectLst/>
                          <a:latin typeface="Calibri" panose="020F0502020204030204" pitchFamily="34" charset="0"/>
                          <a:ea typeface="Calibri" panose="020F0502020204030204" pitchFamily="34" charset="0"/>
                          <a:cs typeface="Times New Roman" panose="02020603050405020304" pitchFamily="18" charset="0"/>
                        </a:rPr>
                        <a:t>X, </a:t>
                      </a:r>
                      <a:r>
                        <a:rPr lang="es-ES" sz="1600" dirty="0" smtClean="0">
                          <a:effectLst/>
                          <a:latin typeface="Calibri" panose="020F0502020204030204" pitchFamily="34" charset="0"/>
                          <a:ea typeface="Calibri" panose="020F0502020204030204" pitchFamily="34" charset="0"/>
                          <a:cs typeface="Times New Roman" panose="02020603050405020304" pitchFamily="18" charset="0"/>
                        </a:rPr>
                        <a:t>rajos </a:t>
                      </a:r>
                      <a:r>
                        <a:rPr lang="es-ES" sz="1600" dirty="0" smtClean="0">
                          <a:effectLst/>
                          <a:latin typeface="Symbol" panose="05050102010706020507" pitchFamily="18" charset="2"/>
                          <a:ea typeface="Calibri" panose="020F0502020204030204" pitchFamily="34" charset="0"/>
                          <a:cs typeface="Times New Roman" panose="02020603050405020304" pitchFamily="18" charset="0"/>
                        </a:rPr>
                        <a:t>g</a:t>
                      </a:r>
                      <a:r>
                        <a:rPr lang="es-ES" sz="1600" dirty="0" smtClean="0">
                          <a:effectLst/>
                          <a:latin typeface="Calibri" panose="020F0502020204030204" pitchFamily="34" charset="0"/>
                          <a:ea typeface="Calibri" panose="020F0502020204030204" pitchFamily="34" charset="0"/>
                          <a:cs typeface="Times New Roman" panose="02020603050405020304" pitchFamily="18" charset="0"/>
                        </a:rPr>
                        <a:t>)</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9E2F3"/>
                    </a:solidFill>
                  </a:tcPr>
                </a:tc>
                <a:extLst>
                  <a:ext uri="{0D108BD9-81ED-4DB2-BD59-A6C34878D82A}">
                    <a16:rowId xmlns:a16="http://schemas.microsoft.com/office/drawing/2014/main" val="569553926"/>
                  </a:ext>
                </a:extLst>
              </a:tr>
            </a:tbl>
          </a:graphicData>
        </a:graphic>
      </p:graphicFrame>
      <p:sp>
        <p:nvSpPr>
          <p:cNvPr id="6" name="Rectangle 1"/>
          <p:cNvSpPr>
            <a:spLocks noChangeArrowheads="1"/>
          </p:cNvSpPr>
          <p:nvPr/>
        </p:nvSpPr>
        <p:spPr bwMode="auto">
          <a:xfrm>
            <a:off x="3843339" y="3216961"/>
            <a:ext cx="184731"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eaLnBrk="0" fontAlgn="base" hangingPunct="0">
              <a:spcBef>
                <a:spcPct val="0"/>
              </a:spcBef>
              <a:spcAft>
                <a:spcPct val="0"/>
              </a:spcAft>
            </a:pPr>
            <a:r>
              <a:rPr lang="en-GB" altLang="en-US">
                <a:latin typeface="Arial" panose="020B0604020202020204" pitchFamily="34" charset="0"/>
              </a:rPr>
              <a:t/>
            </a:r>
            <a:br>
              <a:rPr lang="en-GB" altLang="en-US">
                <a:latin typeface="Arial" panose="020B0604020202020204" pitchFamily="34" charset="0"/>
              </a:rPr>
            </a:br>
            <a:endParaRPr lang="en-GB" altLang="en-US">
              <a:latin typeface="Arial" panose="020B0604020202020204" pitchFamily="34" charset="0"/>
            </a:endParaRPr>
          </a:p>
        </p:txBody>
      </p:sp>
      <p:sp>
        <p:nvSpPr>
          <p:cNvPr id="7" name="Title 1"/>
          <p:cNvSpPr>
            <a:spLocks noGrp="1"/>
          </p:cNvSpPr>
          <p:nvPr>
            <p:ph type="title"/>
          </p:nvPr>
        </p:nvSpPr>
        <p:spPr>
          <a:xfrm>
            <a:off x="0" y="-144281"/>
            <a:ext cx="12192000" cy="1325563"/>
          </a:xfrm>
        </p:spPr>
        <p:txBody>
          <a:bodyPr/>
          <a:lstStyle/>
          <a:p>
            <a:pPr algn="ctr"/>
            <a:r>
              <a:rPr lang="en-US" b="1" dirty="0" err="1" smtClean="0"/>
              <a:t>Definiciones</a:t>
            </a:r>
            <a:endParaRPr lang="en-GB" b="1" dirty="0"/>
          </a:p>
        </p:txBody>
      </p:sp>
    </p:spTree>
    <p:extLst>
      <p:ext uri="{BB962C8B-B14F-4D97-AF65-F5344CB8AC3E}">
        <p14:creationId xmlns:p14="http://schemas.microsoft.com/office/powerpoint/2010/main" val="965452059"/>
      </p:ext>
    </p:extLst>
  </p:cSld>
  <p:clrMapOvr>
    <a:masterClrMapping/>
  </p:clrMapOvr>
  <p:transition spd="med"/>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err="1" smtClean="0"/>
              <a:t>Partículas</a:t>
            </a:r>
            <a:r>
              <a:rPr lang="en-GB" dirty="0" smtClean="0"/>
              <a:t> </a:t>
            </a:r>
            <a:r>
              <a:rPr lang="en-GB" dirty="0" smtClean="0">
                <a:latin typeface="Symbol" panose="05050102010706020507" pitchFamily="18" charset="2"/>
              </a:rPr>
              <a:t>a</a:t>
            </a:r>
            <a:endParaRPr lang="en-GB" dirty="0">
              <a:latin typeface="Symbol" panose="05050102010706020507" pitchFamily="18" charset="2"/>
            </a:endParaRPr>
          </a:p>
        </p:txBody>
      </p:sp>
      <p:pic>
        <p:nvPicPr>
          <p:cNvPr id="3" name="Picture 2"/>
          <p:cNvPicPr>
            <a:picLocks noChangeAspect="1"/>
          </p:cNvPicPr>
          <p:nvPr/>
        </p:nvPicPr>
        <p:blipFill rotWithShape="1">
          <a:blip r:embed="rId3"/>
          <a:srcRect t="3992"/>
          <a:stretch/>
        </p:blipFill>
        <p:spPr>
          <a:xfrm>
            <a:off x="1890244" y="1277259"/>
            <a:ext cx="3785991" cy="5208629"/>
          </a:xfrm>
          <a:prstGeom prst="rect">
            <a:avLst/>
          </a:prstGeom>
        </p:spPr>
      </p:pic>
      <p:sp>
        <p:nvSpPr>
          <p:cNvPr id="5" name="TextBox 4"/>
          <p:cNvSpPr txBox="1"/>
          <p:nvPr/>
        </p:nvSpPr>
        <p:spPr>
          <a:xfrm>
            <a:off x="6372225" y="1841242"/>
            <a:ext cx="5210175" cy="3785652"/>
          </a:xfrm>
          <a:prstGeom prst="rect">
            <a:avLst/>
          </a:prstGeom>
          <a:noFill/>
        </p:spPr>
        <p:txBody>
          <a:bodyPr wrap="square" rtlCol="0">
            <a:spAutoFit/>
          </a:bodyPr>
          <a:lstStyle/>
          <a:p>
            <a:pPr marL="342900" lvl="0" indent="-342900">
              <a:buFont typeface="Arial" panose="020B0604020202020204" pitchFamily="34" charset="0"/>
              <a:buChar char="•"/>
            </a:pPr>
            <a:r>
              <a:rPr lang="en-GB" sz="2000" dirty="0" smtClean="0"/>
              <a:t>He nuclei: 2 protons and 2 neutrons</a:t>
            </a:r>
          </a:p>
          <a:p>
            <a:pPr marL="342900" lvl="0" indent="-342900">
              <a:buFont typeface="Arial" panose="020B0604020202020204" pitchFamily="34" charset="0"/>
              <a:buChar char="•"/>
            </a:pPr>
            <a:endParaRPr lang="en-GB" sz="2000" dirty="0" smtClean="0"/>
          </a:p>
          <a:p>
            <a:pPr marL="342900" lvl="0" indent="-342900">
              <a:buFont typeface="Arial" panose="020B0604020202020204" pitchFamily="34" charset="0"/>
              <a:buChar char="•"/>
            </a:pPr>
            <a:r>
              <a:rPr lang="en-GB" sz="2000" dirty="0" smtClean="0"/>
              <a:t>Interact strongly with matter due to their charge (coulombic forces) and to their mass</a:t>
            </a:r>
          </a:p>
          <a:p>
            <a:pPr marL="342900" lvl="0" indent="-342900">
              <a:buFont typeface="Arial" panose="020B0604020202020204" pitchFamily="34" charset="0"/>
              <a:buChar char="•"/>
            </a:pPr>
            <a:endParaRPr lang="en-GB" sz="2000" dirty="0" smtClean="0"/>
          </a:p>
          <a:p>
            <a:pPr marL="342900" lvl="0" indent="-342900">
              <a:buFont typeface="Arial" panose="020B0604020202020204" pitchFamily="34" charset="0"/>
              <a:buChar char="•"/>
            </a:pPr>
            <a:r>
              <a:rPr lang="en-GB" sz="2000" dirty="0" smtClean="0"/>
              <a:t>At their typical speeds they can only travel a few </a:t>
            </a:r>
            <a:r>
              <a:rPr lang="en-GB" sz="2000" dirty="0" err="1" smtClean="0"/>
              <a:t>centimeters</a:t>
            </a:r>
            <a:r>
              <a:rPr lang="en-GB" sz="2000" dirty="0" smtClean="0"/>
              <a:t> in air. They can be stopped by a sheet of paper</a:t>
            </a:r>
          </a:p>
          <a:p>
            <a:pPr marL="342900" lvl="0" indent="-342900">
              <a:buFont typeface="Arial" panose="020B0604020202020204" pitchFamily="34" charset="0"/>
              <a:buChar char="•"/>
            </a:pPr>
            <a:endParaRPr lang="en-GB" sz="2000" dirty="0" smtClean="0"/>
          </a:p>
          <a:p>
            <a:pPr marL="342900" lvl="0" indent="-342900">
              <a:buFont typeface="Arial" panose="020B0604020202020204" pitchFamily="34" charset="0"/>
              <a:buChar char="•"/>
            </a:pPr>
            <a:r>
              <a:rPr lang="en-GB" sz="2000" dirty="0" smtClean="0"/>
              <a:t>In their interactions with electrons in the absorbing material, </a:t>
            </a:r>
            <a:r>
              <a:rPr lang="en-GB" sz="2000" dirty="0" smtClean="0">
                <a:latin typeface="Symbol" panose="05050102010706020507" pitchFamily="18" charset="2"/>
              </a:rPr>
              <a:t>a</a:t>
            </a:r>
            <a:r>
              <a:rPr lang="en-GB" sz="2000" dirty="0" smtClean="0"/>
              <a:t> particles can generate </a:t>
            </a:r>
            <a:r>
              <a:rPr lang="en-GB" sz="2000" dirty="0" smtClean="0">
                <a:latin typeface="Symbol" panose="05050102010706020507" pitchFamily="18" charset="2"/>
              </a:rPr>
              <a:t>d</a:t>
            </a:r>
            <a:r>
              <a:rPr lang="en-GB" sz="2000" dirty="0" smtClean="0"/>
              <a:t> rays</a:t>
            </a:r>
            <a:endParaRPr lang="en-GB" sz="2000" dirty="0"/>
          </a:p>
        </p:txBody>
      </p:sp>
      <p:pic>
        <p:nvPicPr>
          <p:cNvPr id="6" name="Picture 2" descr="No alt text provided for this imag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577840" y="462176"/>
            <a:ext cx="6599135" cy="117050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547815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25285"/>
            <a:ext cx="10515600" cy="1325563"/>
          </a:xfrm>
        </p:spPr>
        <p:txBody>
          <a:bodyPr/>
          <a:lstStyle/>
          <a:p>
            <a:r>
              <a:rPr lang="en-GB" dirty="0" err="1" smtClean="0"/>
              <a:t>Iones</a:t>
            </a:r>
            <a:r>
              <a:rPr lang="en-GB" dirty="0" smtClean="0"/>
              <a:t> </a:t>
            </a:r>
            <a:r>
              <a:rPr lang="en-GB" dirty="0" err="1" smtClean="0"/>
              <a:t>pesados</a:t>
            </a:r>
            <a:endParaRPr lang="en-GB" dirty="0">
              <a:latin typeface="Symbol" panose="05050102010706020507" pitchFamily="18" charset="2"/>
            </a:endParaRPr>
          </a:p>
        </p:txBody>
      </p:sp>
      <p:sp>
        <p:nvSpPr>
          <p:cNvPr id="6" name="TextBox 5"/>
          <p:cNvSpPr txBox="1"/>
          <p:nvPr/>
        </p:nvSpPr>
        <p:spPr>
          <a:xfrm>
            <a:off x="5926705" y="1932920"/>
            <a:ext cx="4274457" cy="3447098"/>
          </a:xfrm>
          <a:prstGeom prst="rect">
            <a:avLst/>
          </a:prstGeom>
          <a:noFill/>
        </p:spPr>
        <p:txBody>
          <a:bodyPr wrap="square" rtlCol="0">
            <a:spAutoFit/>
          </a:bodyPr>
          <a:lstStyle/>
          <a:p>
            <a:pPr marL="342900" lvl="0" indent="-342900">
              <a:buFont typeface="Arial" panose="020B0604020202020204" pitchFamily="34" charset="0"/>
              <a:buChar char="•"/>
            </a:pPr>
            <a:r>
              <a:rPr lang="en-GB" sz="2000" dirty="0" smtClean="0"/>
              <a:t>A heavy ion is an ionized atom (heavier than He)</a:t>
            </a:r>
          </a:p>
          <a:p>
            <a:pPr marL="342900" lvl="0" indent="-342900">
              <a:buFont typeface="Arial" panose="020B0604020202020204" pitchFamily="34" charset="0"/>
              <a:buChar char="•"/>
            </a:pPr>
            <a:endParaRPr lang="en-GB" sz="2000" dirty="0" smtClean="0"/>
          </a:p>
          <a:p>
            <a:pPr marL="342900" lvl="0" indent="-342900">
              <a:buFont typeface="Arial" panose="020B0604020202020204" pitchFamily="34" charset="0"/>
              <a:buChar char="•"/>
            </a:pPr>
            <a:r>
              <a:rPr lang="en-GB" sz="2000" dirty="0" smtClean="0"/>
              <a:t>Interact strongly with matter due to their charge (coulombic forces) and to their mass</a:t>
            </a:r>
          </a:p>
          <a:p>
            <a:pPr marL="342900" lvl="0" indent="-342900">
              <a:buFont typeface="Arial" panose="020B0604020202020204" pitchFamily="34" charset="0"/>
              <a:buChar char="•"/>
            </a:pPr>
            <a:endParaRPr lang="en-GB" sz="2000" dirty="0" smtClean="0"/>
          </a:p>
          <a:p>
            <a:pPr marL="342900" lvl="0" indent="-342900">
              <a:buFont typeface="Arial" panose="020B0604020202020204" pitchFamily="34" charset="0"/>
              <a:buChar char="•"/>
            </a:pPr>
            <a:r>
              <a:rPr lang="en-GB" sz="2000" dirty="0" smtClean="0"/>
              <a:t>In their interactions with electrons in the absorbing material, they can generate </a:t>
            </a:r>
            <a:r>
              <a:rPr lang="en-GB" sz="2000" dirty="0" smtClean="0">
                <a:latin typeface="Symbol" panose="05050102010706020507" pitchFamily="18" charset="2"/>
              </a:rPr>
              <a:t>d</a:t>
            </a:r>
            <a:r>
              <a:rPr lang="en-GB" sz="2000" dirty="0" smtClean="0"/>
              <a:t> rays</a:t>
            </a:r>
          </a:p>
          <a:p>
            <a:endParaRPr lang="en-GB" sz="2000" dirty="0"/>
          </a:p>
        </p:txBody>
      </p:sp>
      <p:pic>
        <p:nvPicPr>
          <p:cNvPr id="7" name="Picture 6"/>
          <p:cNvPicPr>
            <a:picLocks noChangeAspect="1"/>
          </p:cNvPicPr>
          <p:nvPr/>
        </p:nvPicPr>
        <p:blipFill>
          <a:blip r:embed="rId3"/>
          <a:stretch>
            <a:fillRect/>
          </a:stretch>
        </p:blipFill>
        <p:spPr>
          <a:xfrm>
            <a:off x="1013506" y="1108239"/>
            <a:ext cx="4360636" cy="5435600"/>
          </a:xfrm>
          <a:prstGeom prst="rect">
            <a:avLst/>
          </a:prstGeom>
        </p:spPr>
      </p:pic>
      <p:sp>
        <p:nvSpPr>
          <p:cNvPr id="8" name="Rectangle 7"/>
          <p:cNvSpPr/>
          <p:nvPr/>
        </p:nvSpPr>
        <p:spPr bwMode="auto">
          <a:xfrm>
            <a:off x="4067175" y="1409700"/>
            <a:ext cx="647700" cy="647700"/>
          </a:xfrm>
          <a:prstGeom prst="rect">
            <a:avLst/>
          </a:prstGeom>
          <a:solidFill>
            <a:schemeClr val="bg1"/>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2000" b="0" i="0" u="none" strike="noStrike" cap="none" normalizeH="0" baseline="0" smtClean="0">
              <a:ln>
                <a:noFill/>
              </a:ln>
              <a:solidFill>
                <a:schemeClr val="tx1"/>
              </a:solidFill>
              <a:effectLst/>
              <a:latin typeface="Arial" charset="0"/>
            </a:endParaRPr>
          </a:p>
        </p:txBody>
      </p:sp>
      <p:sp>
        <p:nvSpPr>
          <p:cNvPr id="9" name="TextBox 8"/>
          <p:cNvSpPr txBox="1"/>
          <p:nvPr/>
        </p:nvSpPr>
        <p:spPr>
          <a:xfrm>
            <a:off x="4067175" y="1409700"/>
            <a:ext cx="812800" cy="523220"/>
          </a:xfrm>
          <a:prstGeom prst="rect">
            <a:avLst/>
          </a:prstGeom>
          <a:noFill/>
        </p:spPr>
        <p:txBody>
          <a:bodyPr wrap="square" rtlCol="0">
            <a:spAutoFit/>
          </a:bodyPr>
          <a:lstStyle/>
          <a:p>
            <a:r>
              <a:rPr lang="en-GB" sz="2800" dirty="0" smtClean="0"/>
              <a:t>Ion</a:t>
            </a:r>
            <a:endParaRPr lang="en-GB" sz="2800" dirty="0"/>
          </a:p>
        </p:txBody>
      </p:sp>
      <p:sp>
        <p:nvSpPr>
          <p:cNvPr id="10" name="TextBox 9"/>
          <p:cNvSpPr txBox="1"/>
          <p:nvPr/>
        </p:nvSpPr>
        <p:spPr>
          <a:xfrm>
            <a:off x="3701597" y="4052969"/>
            <a:ext cx="1102178" cy="523220"/>
          </a:xfrm>
          <a:prstGeom prst="rect">
            <a:avLst/>
          </a:prstGeom>
          <a:noFill/>
        </p:spPr>
        <p:txBody>
          <a:bodyPr wrap="square" rtlCol="0">
            <a:spAutoFit/>
          </a:bodyPr>
          <a:lstStyle/>
          <a:p>
            <a:r>
              <a:rPr lang="en-GB" sz="2800" dirty="0" smtClean="0">
                <a:latin typeface="Symbol" panose="05050102010706020507" pitchFamily="18" charset="2"/>
              </a:rPr>
              <a:t>d</a:t>
            </a:r>
            <a:r>
              <a:rPr lang="en-GB" sz="2800" dirty="0" smtClean="0"/>
              <a:t>-ray</a:t>
            </a:r>
            <a:endParaRPr lang="en-GB" sz="2800" dirty="0"/>
          </a:p>
        </p:txBody>
      </p:sp>
    </p:spTree>
    <p:extLst>
      <p:ext uri="{BB962C8B-B14F-4D97-AF65-F5344CB8AC3E}">
        <p14:creationId xmlns:p14="http://schemas.microsoft.com/office/powerpoint/2010/main" val="22277881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5929373" y="4168375"/>
            <a:ext cx="5277757" cy="2246769"/>
          </a:xfrm>
          <a:prstGeom prst="rect">
            <a:avLst/>
          </a:prstGeom>
          <a:noFill/>
        </p:spPr>
        <p:txBody>
          <a:bodyPr wrap="square" rtlCol="0">
            <a:spAutoFit/>
          </a:bodyPr>
          <a:lstStyle/>
          <a:p>
            <a:pPr marL="342900" lvl="0" indent="-342900">
              <a:buFont typeface="Arial" panose="020B0604020202020204" pitchFamily="34" charset="0"/>
              <a:buChar char="•"/>
            </a:pPr>
            <a:r>
              <a:rPr lang="ca-ES" sz="2000" dirty="0" smtClean="0"/>
              <a:t>Beta radiation consists of electrons (</a:t>
            </a:r>
            <a:r>
              <a:rPr lang="ca-ES" sz="2000" dirty="0" smtClean="0">
                <a:latin typeface="Symbol" panose="05050102010706020507" pitchFamily="18" charset="2"/>
              </a:rPr>
              <a:t>b</a:t>
            </a:r>
            <a:r>
              <a:rPr lang="ca-ES" sz="2000" baseline="30000" dirty="0" smtClean="0"/>
              <a:t>-</a:t>
            </a:r>
            <a:r>
              <a:rPr lang="ca-ES" sz="2000" dirty="0" smtClean="0"/>
              <a:t>) </a:t>
            </a:r>
            <a:r>
              <a:rPr lang="ca-ES" sz="2000" dirty="0"/>
              <a:t>(</a:t>
            </a:r>
            <a:r>
              <a:rPr lang="ca-ES" sz="2000" dirty="0" smtClean="0"/>
              <a:t>or positrons (</a:t>
            </a:r>
            <a:r>
              <a:rPr lang="ca-ES" sz="2000" dirty="0" smtClean="0">
                <a:latin typeface="Symbol" panose="05050102010706020507" pitchFamily="18" charset="2"/>
              </a:rPr>
              <a:t>b</a:t>
            </a:r>
            <a:r>
              <a:rPr lang="ca-ES" sz="2000" baseline="30000" dirty="0" smtClean="0"/>
              <a:t>+</a:t>
            </a:r>
            <a:r>
              <a:rPr lang="ca-ES" sz="2000" dirty="0" smtClean="0"/>
              <a:t>)).</a:t>
            </a:r>
          </a:p>
          <a:p>
            <a:pPr marL="342900" lvl="0" indent="-342900">
              <a:buFont typeface="Arial" panose="020B0604020202020204" pitchFamily="34" charset="0"/>
              <a:buChar char="•"/>
            </a:pPr>
            <a:endParaRPr lang="ca-ES" sz="2000" dirty="0" smtClean="0"/>
          </a:p>
          <a:p>
            <a:pPr marL="342900" lvl="0" indent="-342900">
              <a:buFont typeface="Arial" panose="020B0604020202020204" pitchFamily="34" charset="0"/>
              <a:buChar char="•"/>
            </a:pPr>
            <a:r>
              <a:rPr lang="ca-ES" sz="2000" dirty="0" smtClean="0"/>
              <a:t>Electrons follow random trajectories inside the absorbing material because they have the same mass as the electrons with which they interact</a:t>
            </a:r>
            <a:endParaRPr lang="ca-ES" sz="2000" dirty="0"/>
          </a:p>
        </p:txBody>
      </p:sp>
      <p:pic>
        <p:nvPicPr>
          <p:cNvPr id="7" name="Picture 6"/>
          <p:cNvPicPr>
            <a:picLocks noChangeAspect="1"/>
          </p:cNvPicPr>
          <p:nvPr/>
        </p:nvPicPr>
        <p:blipFill>
          <a:blip r:embed="rId3"/>
          <a:stretch>
            <a:fillRect/>
          </a:stretch>
        </p:blipFill>
        <p:spPr>
          <a:xfrm>
            <a:off x="342062" y="1146080"/>
            <a:ext cx="3856340" cy="5526017"/>
          </a:xfrm>
          <a:prstGeom prst="rect">
            <a:avLst/>
          </a:prstGeom>
        </p:spPr>
      </p:pic>
      <p:sp>
        <p:nvSpPr>
          <p:cNvPr id="2" name="Title 1"/>
          <p:cNvSpPr>
            <a:spLocks noGrp="1"/>
          </p:cNvSpPr>
          <p:nvPr>
            <p:ph type="title"/>
          </p:nvPr>
        </p:nvSpPr>
        <p:spPr/>
        <p:txBody>
          <a:bodyPr/>
          <a:lstStyle/>
          <a:p>
            <a:r>
              <a:rPr lang="en-GB" dirty="0" err="1" smtClean="0"/>
              <a:t>Radiación</a:t>
            </a:r>
            <a:r>
              <a:rPr lang="en-GB" dirty="0" smtClean="0"/>
              <a:t> </a:t>
            </a:r>
            <a:r>
              <a:rPr lang="en-GB" dirty="0" smtClean="0">
                <a:latin typeface="Symbol" panose="05050102010706020507" pitchFamily="18" charset="2"/>
              </a:rPr>
              <a:t>b</a:t>
            </a:r>
            <a:endParaRPr lang="en-GB" dirty="0">
              <a:latin typeface="Symbol" panose="05050102010706020507" pitchFamily="18" charset="2"/>
            </a:endParaRPr>
          </a:p>
        </p:txBody>
      </p:sp>
      <p:pic>
        <p:nvPicPr>
          <p:cNvPr id="6" name="Picture 2" descr="No alt text provided for this image"/>
          <p:cNvPicPr>
            <a:picLocks noChangeAspect="1" noChangeArrowheads="1"/>
          </p:cNvPicPr>
          <p:nvPr/>
        </p:nvPicPr>
        <p:blipFill rotWithShape="1">
          <a:blip r:embed="rId4">
            <a:extLst>
              <a:ext uri="{28A0092B-C50C-407E-A947-70E740481C1C}">
                <a14:useLocalDpi xmlns:a14="http://schemas.microsoft.com/office/drawing/2010/main" val="0"/>
              </a:ext>
            </a:extLst>
          </a:blip>
          <a:srcRect r="51617" b="43147"/>
          <a:stretch/>
        </p:blipFill>
        <p:spPr bwMode="auto">
          <a:xfrm>
            <a:off x="6302774" y="606392"/>
            <a:ext cx="4530956" cy="332071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411139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08300" y="1"/>
            <a:ext cx="7607300" cy="944563"/>
          </a:xfrm>
        </p:spPr>
        <p:txBody>
          <a:bodyPr/>
          <a:lstStyle/>
          <a:p>
            <a:r>
              <a:rPr lang="en-GB" dirty="0" err="1" smtClean="0"/>
              <a:t>Rayos</a:t>
            </a:r>
            <a:r>
              <a:rPr lang="en-GB" dirty="0" smtClean="0"/>
              <a:t> X </a:t>
            </a:r>
            <a:r>
              <a:rPr lang="en-GB" dirty="0"/>
              <a:t>y</a:t>
            </a:r>
            <a:r>
              <a:rPr lang="en-GB" dirty="0" smtClean="0"/>
              <a:t> </a:t>
            </a:r>
            <a:r>
              <a:rPr lang="en-GB" dirty="0" err="1" smtClean="0"/>
              <a:t>radiación</a:t>
            </a:r>
            <a:r>
              <a:rPr lang="en-GB" dirty="0" smtClean="0"/>
              <a:t> </a:t>
            </a:r>
            <a:r>
              <a:rPr lang="en-GB" dirty="0" smtClean="0">
                <a:latin typeface="Symbol" panose="05050102010706020507" pitchFamily="18" charset="2"/>
              </a:rPr>
              <a:t>g</a:t>
            </a:r>
            <a:endParaRPr lang="en-GB" dirty="0">
              <a:latin typeface="Symbol" panose="05050102010706020507" pitchFamily="18" charset="2"/>
            </a:endParaRPr>
          </a:p>
        </p:txBody>
      </p:sp>
      <p:pic>
        <p:nvPicPr>
          <p:cNvPr id="3" name="Picture 2"/>
          <p:cNvPicPr>
            <a:picLocks noChangeAspect="1"/>
          </p:cNvPicPr>
          <p:nvPr/>
        </p:nvPicPr>
        <p:blipFill>
          <a:blip r:embed="rId3"/>
          <a:stretch>
            <a:fillRect/>
          </a:stretch>
        </p:blipFill>
        <p:spPr>
          <a:xfrm>
            <a:off x="2556121" y="944564"/>
            <a:ext cx="6757081" cy="4777521"/>
          </a:xfrm>
          <a:prstGeom prst="rect">
            <a:avLst/>
          </a:prstGeom>
        </p:spPr>
      </p:pic>
      <p:sp>
        <p:nvSpPr>
          <p:cNvPr id="5" name="TextBox 4"/>
          <p:cNvSpPr txBox="1"/>
          <p:nvPr/>
        </p:nvSpPr>
        <p:spPr>
          <a:xfrm>
            <a:off x="1524000" y="6033234"/>
            <a:ext cx="8991600" cy="1015663"/>
          </a:xfrm>
          <a:prstGeom prst="rect">
            <a:avLst/>
          </a:prstGeom>
          <a:noFill/>
        </p:spPr>
        <p:txBody>
          <a:bodyPr wrap="square" rtlCol="0">
            <a:spAutoFit/>
          </a:bodyPr>
          <a:lstStyle/>
          <a:p>
            <a:pPr marL="342900" lvl="0" indent="-342900">
              <a:buFont typeface="Arial" panose="020B0604020202020204" pitchFamily="34" charset="0"/>
              <a:buChar char="•"/>
            </a:pPr>
            <a:r>
              <a:rPr lang="ca-ES" sz="2000" dirty="0" smtClean="0"/>
              <a:t>Gamma radiation consists of high energy photons</a:t>
            </a:r>
          </a:p>
          <a:p>
            <a:pPr marL="342900" lvl="0" indent="-342900">
              <a:buFont typeface="Arial" panose="020B0604020202020204" pitchFamily="34" charset="0"/>
              <a:buChar char="•"/>
            </a:pPr>
            <a:r>
              <a:rPr lang="en-GB" sz="2000" dirty="0" smtClean="0"/>
              <a:t>Photoelectric effect, Compton scattering, pair production</a:t>
            </a:r>
            <a:endParaRPr lang="en-GB" sz="2000" baseline="30000" dirty="0"/>
          </a:p>
          <a:p>
            <a:pPr marL="342900" lvl="0" indent="-342900">
              <a:buFont typeface="Arial" panose="020B0604020202020204" pitchFamily="34" charset="0"/>
              <a:buChar char="•"/>
            </a:pPr>
            <a:endParaRPr lang="ca-ES" sz="2000" dirty="0"/>
          </a:p>
        </p:txBody>
      </p:sp>
    </p:spTree>
    <p:extLst>
      <p:ext uri="{BB962C8B-B14F-4D97-AF65-F5344CB8AC3E}">
        <p14:creationId xmlns:p14="http://schemas.microsoft.com/office/powerpoint/2010/main" val="12317427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4274" name="Picture 2" descr="No alt text provided for this imag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65317" y="504531"/>
            <a:ext cx="9491291" cy="593490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7636467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a:xfrm>
            <a:off x="1525772" y="997476"/>
            <a:ext cx="9144000" cy="2387600"/>
          </a:xfrm>
        </p:spPr>
        <p:txBody>
          <a:bodyPr/>
          <a:lstStyle/>
          <a:p>
            <a:r>
              <a:rPr lang="es-ES" dirty="0" smtClean="0"/>
              <a:t>Introducción</a:t>
            </a:r>
            <a:endParaRPr lang="es-ES" dirty="0"/>
          </a:p>
        </p:txBody>
      </p:sp>
    </p:spTree>
    <p:extLst>
      <p:ext uri="{BB962C8B-B14F-4D97-AF65-F5344CB8AC3E}">
        <p14:creationId xmlns:p14="http://schemas.microsoft.com/office/powerpoint/2010/main" val="306534766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a:xfrm>
            <a:off x="1525772" y="997476"/>
            <a:ext cx="9144000" cy="2387600"/>
          </a:xfrm>
        </p:spPr>
        <p:txBody>
          <a:bodyPr/>
          <a:lstStyle/>
          <a:p>
            <a:r>
              <a:rPr lang="es-ES" dirty="0" smtClean="0"/>
              <a:t>Las colaboraciones </a:t>
            </a:r>
            <a:r>
              <a:rPr lang="es-ES" dirty="0" err="1" smtClean="0"/>
              <a:t>Medipix</a:t>
            </a:r>
            <a:endParaRPr lang="es-ES" dirty="0"/>
          </a:p>
        </p:txBody>
      </p:sp>
    </p:spTree>
    <p:extLst>
      <p:ext uri="{BB962C8B-B14F-4D97-AF65-F5344CB8AC3E}">
        <p14:creationId xmlns:p14="http://schemas.microsoft.com/office/powerpoint/2010/main" val="321230024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91943" y="511025"/>
            <a:ext cx="10008114" cy="5835950"/>
          </a:xfrm>
          <a:prstGeom prst="rect">
            <a:avLst/>
          </a:prstGeom>
        </p:spPr>
      </p:pic>
    </p:spTree>
    <p:extLst>
      <p:ext uri="{BB962C8B-B14F-4D97-AF65-F5344CB8AC3E}">
        <p14:creationId xmlns:p14="http://schemas.microsoft.com/office/powerpoint/2010/main" val="938789820"/>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182692" y="478972"/>
            <a:ext cx="9826616" cy="5741534"/>
          </a:xfrm>
        </p:spPr>
      </p:pic>
    </p:spTree>
    <p:extLst>
      <p:ext uri="{BB962C8B-B14F-4D97-AF65-F5344CB8AC3E}">
        <p14:creationId xmlns:p14="http://schemas.microsoft.com/office/powerpoint/2010/main" val="2307112100"/>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85592" y="507850"/>
            <a:ext cx="10020815" cy="5842300"/>
          </a:xfrm>
          <a:prstGeom prst="rect">
            <a:avLst/>
          </a:prstGeom>
        </p:spPr>
      </p:pic>
    </p:spTree>
    <p:extLst>
      <p:ext uri="{BB962C8B-B14F-4D97-AF65-F5344CB8AC3E}">
        <p14:creationId xmlns:p14="http://schemas.microsoft.com/office/powerpoint/2010/main" val="1286008538"/>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7"/>
          <p:cNvGrpSpPr/>
          <p:nvPr/>
        </p:nvGrpSpPr>
        <p:grpSpPr>
          <a:xfrm>
            <a:off x="6360160" y="4724400"/>
            <a:ext cx="3538220" cy="2135297"/>
            <a:chOff x="4928968" y="4563611"/>
            <a:chExt cx="3732159" cy="2294389"/>
          </a:xfrm>
        </p:grpSpPr>
        <p:pic>
          <p:nvPicPr>
            <p:cNvPr id="9"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11904"/>
            <a:stretch/>
          </p:blipFill>
          <p:spPr bwMode="auto">
            <a:xfrm>
              <a:off x="4928968" y="4626162"/>
              <a:ext cx="3732159" cy="22318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Rectangle 9"/>
            <p:cNvSpPr/>
            <p:nvPr/>
          </p:nvSpPr>
          <p:spPr bwMode="auto">
            <a:xfrm>
              <a:off x="5276675" y="4563611"/>
              <a:ext cx="469784" cy="142613"/>
            </a:xfrm>
            <a:prstGeom prst="rect">
              <a:avLst/>
            </a:prstGeom>
            <a:solidFill>
              <a:schemeClr val="bg1"/>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en-GB" sz="2000">
                <a:latin typeface="Arial" charset="0"/>
              </a:endParaRPr>
            </a:p>
          </p:txBody>
        </p:sp>
      </p:grpSp>
      <p:sp>
        <p:nvSpPr>
          <p:cNvPr id="2" name="Title 1"/>
          <p:cNvSpPr>
            <a:spLocks noGrp="1"/>
          </p:cNvSpPr>
          <p:nvPr>
            <p:ph type="title"/>
          </p:nvPr>
        </p:nvSpPr>
        <p:spPr>
          <a:xfrm>
            <a:off x="1649422" y="1"/>
            <a:ext cx="8866179" cy="944563"/>
          </a:xfrm>
        </p:spPr>
        <p:txBody>
          <a:bodyPr>
            <a:normAutofit/>
          </a:bodyPr>
          <a:lstStyle/>
          <a:p>
            <a:pPr algn="ctr"/>
            <a:r>
              <a:rPr lang="en-GB" sz="4000" dirty="0" smtClean="0">
                <a:latin typeface="+mn-lt"/>
              </a:rPr>
              <a:t>Las </a:t>
            </a:r>
            <a:r>
              <a:rPr lang="en-GB" sz="4000" dirty="0" err="1" smtClean="0">
                <a:latin typeface="+mn-lt"/>
              </a:rPr>
              <a:t>colaboraciones</a:t>
            </a:r>
            <a:r>
              <a:rPr lang="en-GB" sz="4000" dirty="0" smtClean="0">
                <a:latin typeface="+mn-lt"/>
              </a:rPr>
              <a:t> </a:t>
            </a:r>
            <a:r>
              <a:rPr lang="en-GB" sz="4000" dirty="0" err="1" smtClean="0">
                <a:latin typeface="+mn-lt"/>
              </a:rPr>
              <a:t>Medipix</a:t>
            </a:r>
            <a:endParaRPr lang="en-GB" sz="4000" dirty="0">
              <a:latin typeface="+mn-lt"/>
            </a:endParaRPr>
          </a:p>
        </p:txBody>
      </p:sp>
      <p:sp>
        <p:nvSpPr>
          <p:cNvPr id="3" name="Content Placeholder 2"/>
          <p:cNvSpPr>
            <a:spLocks noGrp="1"/>
          </p:cNvSpPr>
          <p:nvPr>
            <p:ph idx="1"/>
          </p:nvPr>
        </p:nvSpPr>
        <p:spPr>
          <a:xfrm>
            <a:off x="342900" y="751840"/>
            <a:ext cx="11679382" cy="5181600"/>
          </a:xfrm>
        </p:spPr>
        <p:txBody>
          <a:bodyPr>
            <a:normAutofit/>
          </a:bodyPr>
          <a:lstStyle/>
          <a:p>
            <a:r>
              <a:rPr lang="es-ES" sz="2400" dirty="0"/>
              <a:t>Se crearon para desarrollar detectores de píxeles híbridos y sus aplicaciones</a:t>
            </a:r>
          </a:p>
          <a:p>
            <a:pPr lvl="1"/>
            <a:r>
              <a:rPr lang="es-ES" sz="2000" dirty="0"/>
              <a:t>Chips </a:t>
            </a:r>
            <a:r>
              <a:rPr lang="es-ES" sz="2000" dirty="0" err="1"/>
              <a:t>Medipix</a:t>
            </a:r>
            <a:r>
              <a:rPr lang="es-ES" sz="2000" dirty="0"/>
              <a:t>: procesado rápido de la información en el pixel</a:t>
            </a:r>
          </a:p>
          <a:p>
            <a:pPr lvl="1"/>
            <a:r>
              <a:rPr lang="es-ES" sz="2000" dirty="0"/>
              <a:t>Chips </a:t>
            </a:r>
            <a:r>
              <a:rPr lang="es-ES" sz="2000" dirty="0" err="1"/>
              <a:t>Timepix</a:t>
            </a:r>
            <a:r>
              <a:rPr lang="es-ES" sz="2000" dirty="0"/>
              <a:t>: procesado “off-line” (más información por evento, </a:t>
            </a:r>
            <a:r>
              <a:rPr lang="es-ES" sz="2000" dirty="0" smtClean="0"/>
              <a:t>flujo de partículas </a:t>
            </a:r>
            <a:r>
              <a:rPr lang="es-ES" sz="2000" dirty="0"/>
              <a:t>inferior)</a:t>
            </a:r>
          </a:p>
          <a:p>
            <a:r>
              <a:rPr lang="es-ES" sz="2400" dirty="0"/>
              <a:t>¡</a:t>
            </a:r>
            <a:r>
              <a:rPr lang="es-ES" sz="2400" dirty="0" err="1"/>
              <a:t>Science</a:t>
            </a:r>
            <a:r>
              <a:rPr lang="es-ES" sz="2400" dirty="0"/>
              <a:t> </a:t>
            </a:r>
            <a:r>
              <a:rPr lang="es-ES" sz="2400" dirty="0" err="1"/>
              <a:t>driven</a:t>
            </a:r>
            <a:r>
              <a:rPr lang="es-ES" sz="2400" dirty="0"/>
              <a:t>!</a:t>
            </a:r>
          </a:p>
          <a:p>
            <a:r>
              <a:rPr lang="es-ES" sz="2400" dirty="0"/>
              <a:t>Los chips están diseñados en la sección de microelectrónica del CERN</a:t>
            </a:r>
          </a:p>
          <a:p>
            <a:r>
              <a:rPr lang="es-ES" sz="2400" dirty="0"/>
              <a:t>Los colaboradores desarrollan sistemas de lectura e instalan los sistemas de detectores en sus aplicaciones</a:t>
            </a:r>
          </a:p>
          <a:p>
            <a:r>
              <a:rPr lang="es-ES" sz="2400" dirty="0"/>
              <a:t>Cuando los sistemas están bien caracterizados se pueden dar </a:t>
            </a:r>
            <a:r>
              <a:rPr lang="es-ES" sz="2400" dirty="0" smtClean="0"/>
              <a:t>licencias de comercializaci</a:t>
            </a:r>
            <a:r>
              <a:rPr lang="es-ES" sz="2400" dirty="0"/>
              <a:t>ó</a:t>
            </a:r>
            <a:r>
              <a:rPr lang="es-ES" sz="2400" dirty="0" smtClean="0"/>
              <a:t>n </a:t>
            </a:r>
            <a:r>
              <a:rPr lang="es-ES" sz="2400" dirty="0"/>
              <a:t>(</a:t>
            </a:r>
            <a:r>
              <a:rPr lang="es-ES" sz="2400" dirty="0" err="1"/>
              <a:t>e.g</a:t>
            </a:r>
            <a:r>
              <a:rPr lang="es-ES" sz="2400" dirty="0"/>
              <a:t>. Medipix3: 2 licencias de exclusividad, 5 de no exclusividad)</a:t>
            </a:r>
          </a:p>
          <a:p>
            <a:r>
              <a:rPr lang="es-ES" sz="2400" dirty="0"/>
              <a:t>Ejemplo de spin-off y spin-back hacia la física de altas energías</a:t>
            </a:r>
            <a:endParaRPr lang="en-GB" sz="2400" dirty="0"/>
          </a:p>
        </p:txBody>
      </p:sp>
      <p:pic>
        <p:nvPicPr>
          <p:cNvPr id="4" name="Picture 9"/>
          <p:cNvPicPr>
            <a:picLocks noChangeAspect="1" noChangeArrowheads="1"/>
          </p:cNvPicPr>
          <p:nvPr/>
        </p:nvPicPr>
        <p:blipFill>
          <a:blip r:embed="rId4" cstate="print"/>
          <a:srcRect/>
          <a:stretch>
            <a:fillRect/>
          </a:stretch>
        </p:blipFill>
        <p:spPr bwMode="auto">
          <a:xfrm>
            <a:off x="1833045" y="4833908"/>
            <a:ext cx="3264425" cy="1918142"/>
          </a:xfrm>
          <a:prstGeom prst="rect">
            <a:avLst/>
          </a:prstGeom>
          <a:noFill/>
          <a:ln w="9525">
            <a:noFill/>
            <a:miter lim="800000"/>
            <a:headEnd/>
            <a:tailEnd/>
          </a:ln>
          <a:effectLst/>
        </p:spPr>
      </p:pic>
      <p:sp>
        <p:nvSpPr>
          <p:cNvPr id="6" name="Right Arrow 5"/>
          <p:cNvSpPr/>
          <p:nvPr/>
        </p:nvSpPr>
        <p:spPr bwMode="auto">
          <a:xfrm>
            <a:off x="5187285" y="5160292"/>
            <a:ext cx="844910" cy="384050"/>
          </a:xfrm>
          <a:prstGeom prst="right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en-GB" sz="2000">
              <a:latin typeface="Arial" charset="0"/>
            </a:endParaRPr>
          </a:p>
        </p:txBody>
      </p:sp>
      <p:sp>
        <p:nvSpPr>
          <p:cNvPr id="7" name="Right Arrow 6"/>
          <p:cNvSpPr/>
          <p:nvPr/>
        </p:nvSpPr>
        <p:spPr bwMode="auto">
          <a:xfrm rot="10800000">
            <a:off x="5185698" y="5979141"/>
            <a:ext cx="844910" cy="384050"/>
          </a:xfrm>
          <a:prstGeom prst="right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en-GB" sz="2000">
              <a:latin typeface="Arial" charset="0"/>
            </a:endParaRPr>
          </a:p>
        </p:txBody>
      </p:sp>
    </p:spTree>
    <p:extLst>
      <p:ext uri="{BB962C8B-B14F-4D97-AF65-F5344CB8AC3E}">
        <p14:creationId xmlns:p14="http://schemas.microsoft.com/office/powerpoint/2010/main" val="19122917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491380"/>
            <a:ext cx="10515600" cy="1325563"/>
          </a:xfrm>
        </p:spPr>
        <p:txBody>
          <a:bodyPr/>
          <a:lstStyle/>
          <a:p>
            <a:pPr algn="ctr"/>
            <a:r>
              <a:rPr lang="en-US" dirty="0" err="1" smtClean="0">
                <a:latin typeface="+mn-lt"/>
              </a:rPr>
              <a:t>Aplicaciones</a:t>
            </a:r>
            <a:r>
              <a:rPr lang="en-US" dirty="0" smtClean="0">
                <a:latin typeface="+mn-lt"/>
              </a:rPr>
              <a:t>: </a:t>
            </a:r>
            <a:r>
              <a:rPr lang="en-US" dirty="0" err="1" smtClean="0">
                <a:latin typeface="+mn-lt"/>
              </a:rPr>
              <a:t>Dosimetria</a:t>
            </a:r>
            <a:r>
              <a:rPr lang="en-US" dirty="0" smtClean="0">
                <a:latin typeface="+mn-lt"/>
              </a:rPr>
              <a:t> </a:t>
            </a:r>
            <a:r>
              <a:rPr lang="en-US" dirty="0" err="1" smtClean="0">
                <a:latin typeface="+mn-lt"/>
              </a:rPr>
              <a:t>en</a:t>
            </a:r>
            <a:r>
              <a:rPr lang="en-US" dirty="0" smtClean="0">
                <a:latin typeface="+mn-lt"/>
              </a:rPr>
              <a:t> el </a:t>
            </a:r>
            <a:r>
              <a:rPr lang="en-US" dirty="0" err="1" smtClean="0">
                <a:latin typeface="+mn-lt"/>
              </a:rPr>
              <a:t>espacio</a:t>
            </a:r>
            <a:endParaRPr lang="en-GB" dirty="0">
              <a:latin typeface="+mn-lt"/>
            </a:endParaRPr>
          </a:p>
        </p:txBody>
      </p:sp>
    </p:spTree>
    <p:extLst>
      <p:ext uri="{BB962C8B-B14F-4D97-AF65-F5344CB8AC3E}">
        <p14:creationId xmlns:p14="http://schemas.microsoft.com/office/powerpoint/2010/main" val="2125517559"/>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3048000" y="1"/>
            <a:ext cx="7467600" cy="944563"/>
          </a:xfrm>
        </p:spPr>
        <p:txBody>
          <a:bodyPr/>
          <a:lstStyle/>
          <a:p>
            <a:endParaRPr lang="en-GB"/>
          </a:p>
        </p:txBody>
      </p:sp>
      <p:pic>
        <p:nvPicPr>
          <p:cNvPr id="6" name="Picture 5" descr="NASApng.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524000" y="-249489"/>
            <a:ext cx="9144000" cy="6856475"/>
          </a:xfrm>
          <a:prstGeom prst="rect">
            <a:avLst/>
          </a:prstGeom>
        </p:spPr>
      </p:pic>
      <p:sp>
        <p:nvSpPr>
          <p:cNvPr id="7" name="Rectangle 6"/>
          <p:cNvSpPr/>
          <p:nvPr/>
        </p:nvSpPr>
        <p:spPr>
          <a:xfrm>
            <a:off x="1524001" y="6211670"/>
            <a:ext cx="9359807" cy="646331"/>
          </a:xfrm>
          <a:prstGeom prst="rect">
            <a:avLst/>
          </a:prstGeom>
        </p:spPr>
        <p:txBody>
          <a:bodyPr wrap="square">
            <a:spAutoFit/>
          </a:bodyPr>
          <a:lstStyle/>
          <a:p>
            <a:r>
              <a:rPr lang="en-GB" dirty="0"/>
              <a:t>Image of the astronaut Chris Cassidy working near the Timepix USB on the International Space Station (Courtesy of NASA, photo ref. no. iss036e006175)</a:t>
            </a:r>
          </a:p>
        </p:txBody>
      </p:sp>
    </p:spTree>
    <p:extLst>
      <p:ext uri="{BB962C8B-B14F-4D97-AF65-F5344CB8AC3E}">
        <p14:creationId xmlns:p14="http://schemas.microsoft.com/office/powerpoint/2010/main" val="3398819373"/>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79792" y="1508750"/>
            <a:ext cx="9288209" cy="4428000"/>
          </a:xfrm>
          <a:prstGeom prst="rect">
            <a:avLst/>
          </a:prstGeom>
        </p:spPr>
      </p:pic>
      <p:cxnSp>
        <p:nvCxnSpPr>
          <p:cNvPr id="5" name="Straight Arrow Connector 4"/>
          <p:cNvCxnSpPr/>
          <p:nvPr/>
        </p:nvCxnSpPr>
        <p:spPr bwMode="auto">
          <a:xfrm flipV="1">
            <a:off x="2485930" y="2507281"/>
            <a:ext cx="998530" cy="291583"/>
          </a:xfrm>
          <a:prstGeom prst="straightConnector1">
            <a:avLst/>
          </a:prstGeom>
          <a:solidFill>
            <a:schemeClr val="accent1"/>
          </a:solidFill>
          <a:ln w="25400" cap="flat" cmpd="sng" algn="ctr">
            <a:solidFill>
              <a:srgbClr val="FF0000"/>
            </a:solidFill>
            <a:prstDash val="solid"/>
            <a:round/>
            <a:headEnd type="none" w="med" len="med"/>
            <a:tailEnd type="arrow"/>
          </a:ln>
          <a:effectLst/>
        </p:spPr>
      </p:cxnSp>
      <p:cxnSp>
        <p:nvCxnSpPr>
          <p:cNvPr id="6" name="Straight Arrow Connector 5"/>
          <p:cNvCxnSpPr/>
          <p:nvPr/>
        </p:nvCxnSpPr>
        <p:spPr bwMode="auto">
          <a:xfrm flipH="1" flipV="1">
            <a:off x="5095968" y="4089714"/>
            <a:ext cx="914114" cy="1597352"/>
          </a:xfrm>
          <a:prstGeom prst="straightConnector1">
            <a:avLst/>
          </a:prstGeom>
          <a:solidFill>
            <a:schemeClr val="accent1"/>
          </a:solidFill>
          <a:ln w="25400" cap="flat" cmpd="sng" algn="ctr">
            <a:solidFill>
              <a:srgbClr val="FF0000"/>
            </a:solidFill>
            <a:prstDash val="solid"/>
            <a:round/>
            <a:headEnd type="none" w="med" len="med"/>
            <a:tailEnd type="arrow"/>
          </a:ln>
          <a:effectLst/>
        </p:spPr>
      </p:cxnSp>
      <p:cxnSp>
        <p:nvCxnSpPr>
          <p:cNvPr id="7" name="Straight Arrow Connector 6"/>
          <p:cNvCxnSpPr/>
          <p:nvPr/>
        </p:nvCxnSpPr>
        <p:spPr bwMode="auto">
          <a:xfrm flipV="1">
            <a:off x="2485931" y="3966670"/>
            <a:ext cx="2342705" cy="921720"/>
          </a:xfrm>
          <a:prstGeom prst="straightConnector1">
            <a:avLst/>
          </a:prstGeom>
          <a:solidFill>
            <a:schemeClr val="accent1"/>
          </a:solidFill>
          <a:ln w="25400" cap="flat" cmpd="sng" algn="ctr">
            <a:solidFill>
              <a:srgbClr val="FF0000"/>
            </a:solidFill>
            <a:prstDash val="solid"/>
            <a:round/>
            <a:headEnd type="none" w="med" len="med"/>
            <a:tailEnd type="arrow"/>
          </a:ln>
          <a:effectLst/>
        </p:spPr>
      </p:cxnSp>
      <p:sp>
        <p:nvSpPr>
          <p:cNvPr id="8" name="TextBox 7"/>
          <p:cNvSpPr txBox="1"/>
          <p:nvPr/>
        </p:nvSpPr>
        <p:spPr>
          <a:xfrm>
            <a:off x="1526306" y="2798863"/>
            <a:ext cx="1060098" cy="338554"/>
          </a:xfrm>
          <a:prstGeom prst="rect">
            <a:avLst/>
          </a:prstGeom>
          <a:noFill/>
        </p:spPr>
        <p:txBody>
          <a:bodyPr wrap="none" rtlCol="0">
            <a:spAutoFit/>
          </a:bodyPr>
          <a:lstStyle/>
          <a:p>
            <a:r>
              <a:rPr lang="en-GB" sz="1600"/>
              <a:t>0.3 </a:t>
            </a:r>
            <a:r>
              <a:rPr lang="en-GB" sz="1600" err="1"/>
              <a:t>mGy</a:t>
            </a:r>
            <a:r>
              <a:rPr lang="en-GB" sz="1600"/>
              <a:t>/d</a:t>
            </a:r>
          </a:p>
        </p:txBody>
      </p:sp>
      <p:sp>
        <p:nvSpPr>
          <p:cNvPr id="9" name="TextBox 8"/>
          <p:cNvSpPr txBox="1"/>
          <p:nvPr/>
        </p:nvSpPr>
        <p:spPr>
          <a:xfrm>
            <a:off x="1602316" y="4904739"/>
            <a:ext cx="904607" cy="338554"/>
          </a:xfrm>
          <a:prstGeom prst="rect">
            <a:avLst/>
          </a:prstGeom>
          <a:noFill/>
        </p:spPr>
        <p:txBody>
          <a:bodyPr wrap="none" rtlCol="0">
            <a:spAutoFit/>
          </a:bodyPr>
          <a:lstStyle/>
          <a:p>
            <a:r>
              <a:rPr lang="en-GB" sz="1600" dirty="0"/>
              <a:t>3 </a:t>
            </a:r>
            <a:r>
              <a:rPr lang="en-GB" sz="1600" dirty="0" err="1"/>
              <a:t>mGy</a:t>
            </a:r>
            <a:r>
              <a:rPr lang="en-GB" sz="1600" dirty="0"/>
              <a:t>/d</a:t>
            </a:r>
          </a:p>
        </p:txBody>
      </p:sp>
      <p:sp>
        <p:nvSpPr>
          <p:cNvPr id="10" name="TextBox 9"/>
          <p:cNvSpPr txBox="1"/>
          <p:nvPr/>
        </p:nvSpPr>
        <p:spPr>
          <a:xfrm>
            <a:off x="5594925" y="5735634"/>
            <a:ext cx="1060098" cy="338554"/>
          </a:xfrm>
          <a:prstGeom prst="rect">
            <a:avLst/>
          </a:prstGeom>
          <a:noFill/>
        </p:spPr>
        <p:txBody>
          <a:bodyPr wrap="none" rtlCol="0">
            <a:spAutoFit/>
          </a:bodyPr>
          <a:lstStyle/>
          <a:p>
            <a:r>
              <a:rPr lang="en-GB" sz="1600"/>
              <a:t>5.5 </a:t>
            </a:r>
            <a:r>
              <a:rPr lang="en-GB" sz="1600" err="1"/>
              <a:t>mGy</a:t>
            </a:r>
            <a:r>
              <a:rPr lang="en-GB" sz="1600"/>
              <a:t>/d</a:t>
            </a:r>
          </a:p>
        </p:txBody>
      </p:sp>
      <p:sp>
        <p:nvSpPr>
          <p:cNvPr id="13" name="Title 1"/>
          <p:cNvSpPr>
            <a:spLocks noGrp="1"/>
          </p:cNvSpPr>
          <p:nvPr>
            <p:ph type="title" idx="4294967295"/>
          </p:nvPr>
        </p:nvSpPr>
        <p:spPr>
          <a:xfrm>
            <a:off x="2373630" y="251461"/>
            <a:ext cx="7467600" cy="944563"/>
          </a:xfrm>
        </p:spPr>
        <p:txBody>
          <a:bodyPr/>
          <a:lstStyle/>
          <a:p>
            <a:pPr algn="ctr"/>
            <a:r>
              <a:rPr lang="en-US" dirty="0" smtClean="0"/>
              <a:t>REM Dose Rate Data (</a:t>
            </a:r>
            <a:r>
              <a:rPr lang="en-US" dirty="0" err="1" smtClean="0">
                <a:latin typeface="Symbol" charset="2"/>
                <a:cs typeface="Symbol" charset="2"/>
              </a:rPr>
              <a:t>m</a:t>
            </a:r>
            <a:r>
              <a:rPr lang="en-US" dirty="0" err="1" smtClean="0"/>
              <a:t>G</a:t>
            </a:r>
            <a:r>
              <a:rPr lang="en-US" dirty="0" smtClean="0"/>
              <a:t>/min)</a:t>
            </a:r>
            <a:endParaRPr lang="en-US" sz="2400" dirty="0"/>
          </a:p>
        </p:txBody>
      </p:sp>
      <p:sp>
        <p:nvSpPr>
          <p:cNvPr id="14" name="TextBox 13"/>
          <p:cNvSpPr txBox="1"/>
          <p:nvPr/>
        </p:nvSpPr>
        <p:spPr>
          <a:xfrm>
            <a:off x="7428490" y="6488668"/>
            <a:ext cx="4079258" cy="369332"/>
          </a:xfrm>
          <a:prstGeom prst="rect">
            <a:avLst/>
          </a:prstGeom>
          <a:noFill/>
        </p:spPr>
        <p:txBody>
          <a:bodyPr wrap="none" rtlCol="0">
            <a:spAutoFit/>
          </a:bodyPr>
          <a:lstStyle/>
          <a:p>
            <a:r>
              <a:rPr lang="en-GB" i="1" dirty="0"/>
              <a:t>University of Houston, IEAP Prague, NASA</a:t>
            </a:r>
          </a:p>
        </p:txBody>
      </p:sp>
    </p:spTree>
    <p:extLst>
      <p:ext uri="{BB962C8B-B14F-4D97-AF65-F5344CB8AC3E}">
        <p14:creationId xmlns:p14="http://schemas.microsoft.com/office/powerpoint/2010/main" val="527386213"/>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3"/>
          <a:srcRect l="49929"/>
          <a:stretch/>
        </p:blipFill>
        <p:spPr>
          <a:xfrm>
            <a:off x="0" y="0"/>
            <a:ext cx="12192000" cy="6848286"/>
          </a:xfrm>
          <a:prstGeom prst="rect">
            <a:avLst/>
          </a:prstGeom>
        </p:spPr>
      </p:pic>
      <p:sp>
        <p:nvSpPr>
          <p:cNvPr id="2" name="TextBox 1"/>
          <p:cNvSpPr txBox="1"/>
          <p:nvPr/>
        </p:nvSpPr>
        <p:spPr>
          <a:xfrm>
            <a:off x="3892919" y="-74951"/>
            <a:ext cx="6424449" cy="646331"/>
          </a:xfrm>
          <a:prstGeom prst="rect">
            <a:avLst/>
          </a:prstGeom>
          <a:noFill/>
        </p:spPr>
        <p:txBody>
          <a:bodyPr wrap="square" rtlCol="0">
            <a:spAutoFit/>
          </a:bodyPr>
          <a:lstStyle/>
          <a:p>
            <a:r>
              <a:rPr lang="en-GB" dirty="0" err="1"/>
              <a:t>Proba</a:t>
            </a:r>
            <a:r>
              <a:rPr lang="en-GB" dirty="0"/>
              <a:t>-V </a:t>
            </a:r>
            <a:r>
              <a:rPr lang="en-GB" dirty="0" smtClean="0"/>
              <a:t>satellite (820km) </a:t>
            </a:r>
            <a:endParaRPr lang="en-GB" dirty="0"/>
          </a:p>
          <a:p>
            <a:r>
              <a:rPr lang="en-US" i="1" dirty="0" smtClean="0"/>
              <a:t>SATRAM: Space Application of </a:t>
            </a:r>
            <a:r>
              <a:rPr lang="en-US" i="1" dirty="0" err="1" smtClean="0"/>
              <a:t>Timepix</a:t>
            </a:r>
            <a:r>
              <a:rPr lang="en-US" i="1" dirty="0" smtClean="0"/>
              <a:t> based Radiation Monitor</a:t>
            </a:r>
            <a:endParaRPr lang="en-GB" i="1" dirty="0"/>
          </a:p>
        </p:txBody>
      </p:sp>
    </p:spTree>
    <p:extLst>
      <p:ext uri="{BB962C8B-B14F-4D97-AF65-F5344CB8AC3E}">
        <p14:creationId xmlns:p14="http://schemas.microsoft.com/office/powerpoint/2010/main" val="2526804822"/>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85588" y="95250"/>
            <a:ext cx="12020823" cy="6683829"/>
          </a:xfrm>
          <a:prstGeom prst="rect">
            <a:avLst/>
          </a:prstGeom>
        </p:spPr>
      </p:pic>
      <p:sp>
        <p:nvSpPr>
          <p:cNvPr id="4" name="Rectangle 3"/>
          <p:cNvSpPr/>
          <p:nvPr/>
        </p:nvSpPr>
        <p:spPr>
          <a:xfrm>
            <a:off x="72571" y="95250"/>
            <a:ext cx="1575254" cy="2476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57666965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Transmitted light microscope OBE series OBE 114 trinocular | Light field  microscopes | Microscopes and accessories | Optical Instruments and Lamps |  Labware | Carl Roth - International"/>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2325" y="901773"/>
            <a:ext cx="4397375" cy="5054454"/>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descr="Onion Epidermis With Large Cells Under Microscope Stock Photo - Download  Image Now - iStock"/>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04037" y="1734343"/>
            <a:ext cx="5081488" cy="338931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18490188"/>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a:spLocks noChangeArrowheads="1"/>
          </p:cNvSpPr>
          <p:nvPr/>
        </p:nvSpPr>
        <p:spPr bwMode="auto">
          <a:xfrm>
            <a:off x="1524000" y="2852925"/>
            <a:ext cx="9144000" cy="1066800"/>
          </a:xfrm>
          <a:prstGeom prst="rect">
            <a:avLst/>
          </a:prstGeom>
          <a:noFill/>
          <a:ln w="9525">
            <a:noFill/>
            <a:miter lim="800000"/>
            <a:headEnd/>
            <a:tailEnd/>
          </a:ln>
          <a:effectLst/>
        </p:spPr>
        <p:txBody>
          <a:bodyPr lIns="92075" tIns="46038" rIns="92075" bIns="46038" anchor="ctr"/>
          <a:lstStyle/>
          <a:p>
            <a:pPr algn="ctr" eaLnBrk="0" hangingPunct="0">
              <a:spcBef>
                <a:spcPct val="20000"/>
              </a:spcBef>
            </a:pPr>
            <a:r>
              <a:rPr lang="en-GB" sz="4400" dirty="0" err="1" smtClean="0"/>
              <a:t>Aplicaciones</a:t>
            </a:r>
            <a:r>
              <a:rPr lang="en-GB" sz="4400" dirty="0" smtClean="0"/>
              <a:t>: </a:t>
            </a:r>
            <a:r>
              <a:rPr lang="en-GB" sz="4400" dirty="0" err="1" smtClean="0"/>
              <a:t>Radiografia</a:t>
            </a:r>
            <a:endParaRPr lang="en-GB" sz="4400" dirty="0"/>
          </a:p>
        </p:txBody>
      </p:sp>
    </p:spTree>
    <p:extLst>
      <p:ext uri="{BB962C8B-B14F-4D97-AF65-F5344CB8AC3E}">
        <p14:creationId xmlns:p14="http://schemas.microsoft.com/office/powerpoint/2010/main" val="1606487017"/>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0178" name="Picture 2" descr="http://hyperphysics.phy-astr.gsu.edu/hbase/quantum/imgqua/xtube.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57213" y="1152046"/>
            <a:ext cx="8877574" cy="5705954"/>
          </a:xfrm>
          <a:prstGeom prst="rect">
            <a:avLst/>
          </a:prstGeom>
          <a:noFill/>
          <a:extLst>
            <a:ext uri="{909E8E84-426E-40DD-AFC4-6F175D3DCCD1}">
              <a14:hiddenFill xmlns:a14="http://schemas.microsoft.com/office/drawing/2010/main">
                <a:solidFill>
                  <a:srgbClr val="FFFFFF"/>
                </a:solidFill>
              </a14:hiddenFill>
            </a:ext>
          </a:extLst>
        </p:spPr>
      </p:pic>
      <p:sp>
        <p:nvSpPr>
          <p:cNvPr id="5" name="Title 1"/>
          <p:cNvSpPr>
            <a:spLocks noGrp="1"/>
          </p:cNvSpPr>
          <p:nvPr>
            <p:ph type="title"/>
          </p:nvPr>
        </p:nvSpPr>
        <p:spPr>
          <a:xfrm>
            <a:off x="0" y="-144281"/>
            <a:ext cx="12192000" cy="1325563"/>
          </a:xfrm>
        </p:spPr>
        <p:txBody>
          <a:bodyPr/>
          <a:lstStyle/>
          <a:p>
            <a:pPr algn="ctr"/>
            <a:r>
              <a:rPr lang="en-US" dirty="0" err="1" smtClean="0"/>
              <a:t>Generación</a:t>
            </a:r>
            <a:r>
              <a:rPr lang="en-US" dirty="0" smtClean="0"/>
              <a:t> de </a:t>
            </a:r>
            <a:r>
              <a:rPr lang="en-US" dirty="0" err="1" smtClean="0"/>
              <a:t>rayos</a:t>
            </a:r>
            <a:r>
              <a:rPr lang="en-US" dirty="0" smtClean="0"/>
              <a:t> X</a:t>
            </a:r>
            <a:endParaRPr lang="en-GB" dirty="0"/>
          </a:p>
        </p:txBody>
      </p:sp>
    </p:spTree>
    <p:extLst>
      <p:ext uri="{BB962C8B-B14F-4D97-AF65-F5344CB8AC3E}">
        <p14:creationId xmlns:p14="http://schemas.microsoft.com/office/powerpoint/2010/main" val="733601439"/>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154" name="Picture 2" descr="Basic X-ray physics: X-ray generation - YouTube"/>
          <p:cNvPicPr>
            <a:picLocks noChangeAspect="1" noChangeArrowheads="1"/>
          </p:cNvPicPr>
          <p:nvPr/>
        </p:nvPicPr>
        <p:blipFill rotWithShape="1">
          <a:blip r:embed="rId3">
            <a:extLst>
              <a:ext uri="{28A0092B-C50C-407E-A947-70E740481C1C}">
                <a14:useLocalDpi xmlns:a14="http://schemas.microsoft.com/office/drawing/2010/main" val="0"/>
              </a:ext>
            </a:extLst>
          </a:blip>
          <a:srcRect l="1800" t="10406" r="9938" b="1680"/>
          <a:stretch/>
        </p:blipFill>
        <p:spPr bwMode="auto">
          <a:xfrm>
            <a:off x="1320800" y="241300"/>
            <a:ext cx="8953500" cy="5016500"/>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762000" y="5182738"/>
            <a:ext cx="10972800" cy="1477328"/>
          </a:xfrm>
          <a:prstGeom prst="rect">
            <a:avLst/>
          </a:prstGeom>
          <a:noFill/>
        </p:spPr>
        <p:txBody>
          <a:bodyPr wrap="square" rtlCol="0">
            <a:spAutoFit/>
          </a:bodyPr>
          <a:lstStyle/>
          <a:p>
            <a:r>
              <a:rPr lang="es-ES" dirty="0"/>
              <a:t>Un electrón de alta energía que impacta el interior de un átomo puede generar fotones de rayos-X por el </a:t>
            </a:r>
            <a:r>
              <a:rPr lang="es-ES" dirty="0" smtClean="0"/>
              <a:t>hecho </a:t>
            </a:r>
            <a:r>
              <a:rPr lang="es-ES" dirty="0"/>
              <a:t>de que su trayectoria sea desviada por el núcleo atómico sin que altere en su recorrido la estructura electrónica del átomo que ha sido atravesado.</a:t>
            </a:r>
            <a:r>
              <a:rPr lang="en-GB" dirty="0"/>
              <a:t/>
            </a:r>
            <a:br>
              <a:rPr lang="en-GB" dirty="0"/>
            </a:br>
            <a:r>
              <a:rPr lang="en-GB" dirty="0"/>
              <a:t/>
            </a:r>
            <a:br>
              <a:rPr lang="en-GB" dirty="0"/>
            </a:br>
            <a:r>
              <a:rPr lang="en-GB" dirty="0"/>
              <a:t>(</a:t>
            </a:r>
            <a:r>
              <a:rPr lang="en-GB" dirty="0" err="1" smtClean="0"/>
              <a:t>Presentación</a:t>
            </a:r>
            <a:r>
              <a:rPr lang="en-GB" dirty="0" smtClean="0"/>
              <a:t> ADMIRA</a:t>
            </a:r>
            <a:r>
              <a:rPr lang="en-GB" dirty="0"/>
              <a:t> </a:t>
            </a:r>
            <a:r>
              <a:rPr lang="en-GB" dirty="0" err="1" smtClean="0"/>
              <a:t>Enero</a:t>
            </a:r>
            <a:r>
              <a:rPr lang="en-GB" dirty="0" smtClean="0"/>
              <a:t> 2020, </a:t>
            </a:r>
            <a:r>
              <a:rPr lang="en-GB" dirty="0"/>
              <a:t>E. Graugés)</a:t>
            </a:r>
          </a:p>
        </p:txBody>
      </p:sp>
      <p:sp>
        <p:nvSpPr>
          <p:cNvPr id="2" name="TextBox 1"/>
          <p:cNvSpPr txBox="1"/>
          <p:nvPr/>
        </p:nvSpPr>
        <p:spPr>
          <a:xfrm>
            <a:off x="9999133" y="6290734"/>
            <a:ext cx="1947333" cy="369332"/>
          </a:xfrm>
          <a:prstGeom prst="rect">
            <a:avLst/>
          </a:prstGeom>
          <a:noFill/>
        </p:spPr>
        <p:txBody>
          <a:bodyPr wrap="square" rtlCol="0">
            <a:spAutoFit/>
          </a:bodyPr>
          <a:lstStyle/>
          <a:p>
            <a:r>
              <a:rPr lang="en-US" dirty="0" smtClean="0"/>
              <a:t>“</a:t>
            </a:r>
            <a:r>
              <a:rPr lang="en-US" dirty="0" err="1" smtClean="0"/>
              <a:t>Energia</a:t>
            </a:r>
            <a:r>
              <a:rPr lang="en-US" dirty="0" smtClean="0"/>
              <a:t>”=“Color”</a:t>
            </a:r>
            <a:endParaRPr lang="en-GB" dirty="0"/>
          </a:p>
        </p:txBody>
      </p:sp>
    </p:spTree>
    <p:extLst>
      <p:ext uri="{BB962C8B-B14F-4D97-AF65-F5344CB8AC3E}">
        <p14:creationId xmlns:p14="http://schemas.microsoft.com/office/powerpoint/2010/main" val="240256081"/>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D251A0BC-E5D3-4A65-8506-4DFA341A4396}" type="slidenum">
              <a:rPr lang="fr-FR" smtClean="0"/>
              <a:t>43</a:t>
            </a:fld>
            <a:endParaRPr lang="fr-FR"/>
          </a:p>
        </p:txBody>
      </p:sp>
      <p:pic>
        <p:nvPicPr>
          <p:cNvPr id="5" name="Picture 4"/>
          <p:cNvPicPr>
            <a:picLocks noChangeAspect="1"/>
          </p:cNvPicPr>
          <p:nvPr/>
        </p:nvPicPr>
        <p:blipFill>
          <a:blip r:embed="rId3"/>
          <a:stretch>
            <a:fillRect/>
          </a:stretch>
        </p:blipFill>
        <p:spPr>
          <a:xfrm>
            <a:off x="1774826" y="1"/>
            <a:ext cx="8472213" cy="6908615"/>
          </a:xfrm>
          <a:prstGeom prst="rect">
            <a:avLst/>
          </a:prstGeom>
        </p:spPr>
      </p:pic>
      <p:pic>
        <p:nvPicPr>
          <p:cNvPr id="3" name="Picture 2"/>
          <p:cNvPicPr>
            <a:picLocks noChangeAspect="1"/>
          </p:cNvPicPr>
          <p:nvPr/>
        </p:nvPicPr>
        <p:blipFill rotWithShape="1">
          <a:blip r:embed="rId4"/>
          <a:srcRect l="38234" r="36114"/>
          <a:stretch/>
        </p:blipFill>
        <p:spPr>
          <a:xfrm>
            <a:off x="2906079" y="5085185"/>
            <a:ext cx="3168352" cy="806355"/>
          </a:xfrm>
          <a:prstGeom prst="rect">
            <a:avLst/>
          </a:prstGeom>
        </p:spPr>
      </p:pic>
    </p:spTree>
    <p:extLst>
      <p:ext uri="{BB962C8B-B14F-4D97-AF65-F5344CB8AC3E}">
        <p14:creationId xmlns:p14="http://schemas.microsoft.com/office/powerpoint/2010/main" val="3265057241"/>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Grafik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57214" y="737944"/>
            <a:ext cx="1925999" cy="5508000"/>
          </a:xfrm>
          <a:prstGeom prst="rect">
            <a:avLst/>
          </a:prstGeom>
        </p:spPr>
      </p:pic>
      <p:pic>
        <p:nvPicPr>
          <p:cNvPr id="4" name="Grafik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158178" y="707997"/>
            <a:ext cx="1925999" cy="5508000"/>
          </a:xfrm>
          <a:prstGeom prst="rect">
            <a:avLst/>
          </a:prstGeom>
        </p:spPr>
      </p:pic>
      <p:pic>
        <p:nvPicPr>
          <p:cNvPr id="5" name="Grafik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465301" y="701675"/>
            <a:ext cx="1925999" cy="5508000"/>
          </a:xfrm>
          <a:prstGeom prst="rect">
            <a:avLst/>
          </a:prstGeom>
        </p:spPr>
      </p:pic>
      <p:sp>
        <p:nvSpPr>
          <p:cNvPr id="6" name="Textfeld 8"/>
          <p:cNvSpPr txBox="1"/>
          <p:nvPr/>
        </p:nvSpPr>
        <p:spPr>
          <a:xfrm>
            <a:off x="7951564" y="4904214"/>
            <a:ext cx="927720" cy="230832"/>
          </a:xfrm>
          <a:prstGeom prst="rect">
            <a:avLst/>
          </a:prstGeom>
          <a:noFill/>
        </p:spPr>
        <p:txBody>
          <a:bodyPr wrap="square" lIns="0" tIns="0" rIns="0" bIns="0" rtlCol="0">
            <a:spAutoFit/>
          </a:bodyPr>
          <a:lstStyle/>
          <a:p>
            <a:r>
              <a:rPr lang="de-DE" sz="1500" b="1" dirty="0">
                <a:solidFill>
                  <a:srgbClr val="0000FF"/>
                </a:solidFill>
              </a:rPr>
              <a:t>23-50 keV</a:t>
            </a:r>
            <a:endParaRPr lang="en-US" sz="1500" b="1" dirty="0">
              <a:solidFill>
                <a:srgbClr val="0000FF"/>
              </a:solidFill>
            </a:endParaRPr>
          </a:p>
        </p:txBody>
      </p:sp>
      <p:sp>
        <p:nvSpPr>
          <p:cNvPr id="7" name="Textfeld 11"/>
          <p:cNvSpPr txBox="1"/>
          <p:nvPr/>
        </p:nvSpPr>
        <p:spPr>
          <a:xfrm>
            <a:off x="5647308" y="4904600"/>
            <a:ext cx="927720" cy="230832"/>
          </a:xfrm>
          <a:prstGeom prst="rect">
            <a:avLst/>
          </a:prstGeom>
          <a:noFill/>
        </p:spPr>
        <p:txBody>
          <a:bodyPr wrap="square" lIns="0" tIns="0" rIns="0" bIns="0" rtlCol="0">
            <a:spAutoFit/>
          </a:bodyPr>
          <a:lstStyle/>
          <a:p>
            <a:r>
              <a:rPr lang="de-DE" sz="1500" b="1" dirty="0">
                <a:solidFill>
                  <a:srgbClr val="00B050"/>
                </a:solidFill>
              </a:rPr>
              <a:t>14-23 </a:t>
            </a:r>
            <a:r>
              <a:rPr lang="de-DE" sz="1500" b="1" dirty="0" err="1">
                <a:solidFill>
                  <a:srgbClr val="00B050"/>
                </a:solidFill>
              </a:rPr>
              <a:t>keV</a:t>
            </a:r>
            <a:endParaRPr lang="en-US" sz="1500" b="1" dirty="0">
              <a:solidFill>
                <a:srgbClr val="00B050"/>
              </a:solidFill>
            </a:endParaRPr>
          </a:p>
        </p:txBody>
      </p:sp>
      <p:sp>
        <p:nvSpPr>
          <p:cNvPr id="8" name="Textfeld 12"/>
          <p:cNvSpPr txBox="1"/>
          <p:nvPr/>
        </p:nvSpPr>
        <p:spPr>
          <a:xfrm>
            <a:off x="3351436" y="4904600"/>
            <a:ext cx="927720" cy="230832"/>
          </a:xfrm>
          <a:prstGeom prst="rect">
            <a:avLst/>
          </a:prstGeom>
          <a:noFill/>
        </p:spPr>
        <p:txBody>
          <a:bodyPr wrap="square" lIns="0" tIns="0" rIns="0" bIns="0" rtlCol="0">
            <a:spAutoFit/>
          </a:bodyPr>
          <a:lstStyle/>
          <a:p>
            <a:r>
              <a:rPr lang="de-DE" sz="1500" b="1" dirty="0">
                <a:solidFill>
                  <a:srgbClr val="FF0000"/>
                </a:solidFill>
              </a:rPr>
              <a:t>9-14 </a:t>
            </a:r>
            <a:r>
              <a:rPr lang="de-DE" sz="1500" b="1" dirty="0" err="1">
                <a:solidFill>
                  <a:srgbClr val="FF0000"/>
                </a:solidFill>
              </a:rPr>
              <a:t>keV</a:t>
            </a:r>
            <a:endParaRPr lang="en-US" sz="1500" b="1" dirty="0">
              <a:solidFill>
                <a:srgbClr val="FF0000"/>
              </a:solidFill>
            </a:endParaRPr>
          </a:p>
        </p:txBody>
      </p:sp>
      <p:pic>
        <p:nvPicPr>
          <p:cNvPr id="9" name="Grafik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857301" y="739400"/>
            <a:ext cx="1925999" cy="5508000"/>
          </a:xfrm>
          <a:prstGeom prst="rect">
            <a:avLst/>
          </a:prstGeom>
        </p:spPr>
      </p:pic>
      <p:pic>
        <p:nvPicPr>
          <p:cNvPr id="10" name="Grafik 10"/>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160089" y="737944"/>
            <a:ext cx="1925999" cy="5508000"/>
          </a:xfrm>
          <a:prstGeom prst="rect">
            <a:avLst/>
          </a:prstGeom>
        </p:spPr>
      </p:pic>
      <p:sp>
        <p:nvSpPr>
          <p:cNvPr id="11" name="Textfeld 15"/>
          <p:cNvSpPr txBox="1"/>
          <p:nvPr/>
        </p:nvSpPr>
        <p:spPr>
          <a:xfrm>
            <a:off x="3136862" y="2501529"/>
            <a:ext cx="1341714" cy="830997"/>
          </a:xfrm>
          <a:prstGeom prst="rect">
            <a:avLst/>
          </a:prstGeom>
          <a:noFill/>
        </p:spPr>
        <p:txBody>
          <a:bodyPr wrap="none" rtlCol="0">
            <a:spAutoFit/>
          </a:bodyPr>
          <a:lstStyle/>
          <a:p>
            <a:r>
              <a:rPr lang="de-DE" sz="2400" dirty="0">
                <a:solidFill>
                  <a:srgbClr val="FF0000"/>
                </a:solidFill>
              </a:rPr>
              <a:t>R</a:t>
            </a:r>
            <a:r>
              <a:rPr lang="de-DE" sz="2400" dirty="0">
                <a:solidFill>
                  <a:srgbClr val="00B050"/>
                </a:solidFill>
              </a:rPr>
              <a:t>G</a:t>
            </a:r>
            <a:r>
              <a:rPr lang="de-DE" sz="2400" dirty="0">
                <a:solidFill>
                  <a:srgbClr val="0000FF"/>
                </a:solidFill>
              </a:rPr>
              <a:t>B</a:t>
            </a:r>
            <a:r>
              <a:rPr lang="de-DE" sz="2400" dirty="0"/>
              <a:t>:</a:t>
            </a:r>
          </a:p>
          <a:p>
            <a:r>
              <a:rPr lang="de-DE" sz="2400" dirty="0"/>
              <a:t> 9-50 </a:t>
            </a:r>
            <a:r>
              <a:rPr lang="de-DE" sz="2400" dirty="0" err="1"/>
              <a:t>keV</a:t>
            </a:r>
            <a:endParaRPr lang="en-US" sz="2400" dirty="0"/>
          </a:p>
        </p:txBody>
      </p:sp>
      <p:sp>
        <p:nvSpPr>
          <p:cNvPr id="12" name="TextBox 11"/>
          <p:cNvSpPr txBox="1"/>
          <p:nvPr/>
        </p:nvSpPr>
        <p:spPr>
          <a:xfrm>
            <a:off x="9118377" y="6488668"/>
            <a:ext cx="3243932" cy="369332"/>
          </a:xfrm>
          <a:prstGeom prst="rect">
            <a:avLst/>
          </a:prstGeom>
          <a:noFill/>
        </p:spPr>
        <p:txBody>
          <a:bodyPr wrap="square" rtlCol="0">
            <a:spAutoFit/>
          </a:bodyPr>
          <a:lstStyle/>
          <a:p>
            <a:r>
              <a:rPr lang="en-GB" dirty="0"/>
              <a:t>Courtesy: S. </a:t>
            </a:r>
            <a:r>
              <a:rPr lang="en-GB" dirty="0" err="1"/>
              <a:t>Procz</a:t>
            </a:r>
            <a:r>
              <a:rPr lang="en-GB" dirty="0"/>
              <a:t> et al.</a:t>
            </a:r>
          </a:p>
        </p:txBody>
      </p:sp>
      <p:pic>
        <p:nvPicPr>
          <p:cNvPr id="13" name="Grafik 13"/>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7465301" y="739400"/>
            <a:ext cx="1925999" cy="5508000"/>
          </a:xfrm>
          <a:prstGeom prst="rect">
            <a:avLst/>
          </a:prstGeom>
        </p:spPr>
      </p:pic>
      <p:pic>
        <p:nvPicPr>
          <p:cNvPr id="14" name="Grafik 14"/>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5161301" y="739399"/>
            <a:ext cx="1925999" cy="5508000"/>
          </a:xfrm>
          <a:prstGeom prst="rect">
            <a:avLst/>
          </a:prstGeom>
        </p:spPr>
      </p:pic>
    </p:spTree>
    <p:extLst>
      <p:ext uri="{BB962C8B-B14F-4D97-AF65-F5344CB8AC3E}">
        <p14:creationId xmlns:p14="http://schemas.microsoft.com/office/powerpoint/2010/main" val="9305498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0"/>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3"/>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35" presetClass="path" presetSubtype="0" accel="50000" decel="50000" fill="hold" nodeType="clickEffect">
                                  <p:stCondLst>
                                    <p:cond delay="0"/>
                                  </p:stCondLst>
                                  <p:childTnLst>
                                    <p:animMotion origin="layout" path="M 8.33333E-7 0 L -0.25 0 " pathEditMode="relative" rAng="0" ptsTypes="AA">
                                      <p:cBhvr>
                                        <p:cTn id="26" dur="2000" fill="hold"/>
                                        <p:tgtEl>
                                          <p:spTgt spid="13"/>
                                        </p:tgtEl>
                                        <p:attrNameLst>
                                          <p:attrName>ppt_x</p:attrName>
                                          <p:attrName>ppt_y</p:attrName>
                                        </p:attrNameLst>
                                      </p:cBhvr>
                                      <p:rCtr x="-12500" y="0"/>
                                    </p:animMotion>
                                  </p:childTnLst>
                                </p:cTn>
                              </p:par>
                              <p:par>
                                <p:cTn id="27" presetID="16" presetClass="entr" presetSubtype="21" fill="hold" nodeType="withEffect">
                                  <p:stCondLst>
                                    <p:cond delay="500"/>
                                  </p:stCondLst>
                                  <p:childTnLst>
                                    <p:set>
                                      <p:cBhvr>
                                        <p:cTn id="28" dur="1" fill="hold">
                                          <p:stCondLst>
                                            <p:cond delay="0"/>
                                          </p:stCondLst>
                                        </p:cTn>
                                        <p:tgtEl>
                                          <p:spTgt spid="14"/>
                                        </p:tgtEl>
                                        <p:attrNameLst>
                                          <p:attrName>style.visibility</p:attrName>
                                        </p:attrNameLst>
                                      </p:cBhvr>
                                      <p:to>
                                        <p:strVal val="visible"/>
                                      </p:to>
                                    </p:set>
                                    <p:animEffect transition="in" filter="barn(inVertical)">
                                      <p:cBhvr>
                                        <p:cTn id="29" dur="1500"/>
                                        <p:tgtEl>
                                          <p:spTgt spid="14"/>
                                        </p:tgtEl>
                                      </p:cBhvr>
                                    </p:animEffect>
                                  </p:childTnLst>
                                </p:cTn>
                              </p:par>
                              <p:par>
                                <p:cTn id="30" presetID="1" presetClass="exit" presetSubtype="0" fill="hold" nodeType="withEffect">
                                  <p:stCondLst>
                                    <p:cond delay="2000"/>
                                  </p:stCondLst>
                                  <p:childTnLst>
                                    <p:set>
                                      <p:cBhvr>
                                        <p:cTn id="31" dur="1" fill="hold">
                                          <p:stCondLst>
                                            <p:cond delay="0"/>
                                          </p:stCondLst>
                                        </p:cTn>
                                        <p:tgtEl>
                                          <p:spTgt spid="13"/>
                                        </p:tgtEl>
                                        <p:attrNameLst>
                                          <p:attrName>style.visibility</p:attrName>
                                        </p:attrNameLst>
                                      </p:cBhvr>
                                      <p:to>
                                        <p:strVal val="hidden"/>
                                      </p:to>
                                    </p:set>
                                  </p:childTnLst>
                                </p:cTn>
                              </p:par>
                              <p:par>
                                <p:cTn id="32" presetID="63" presetClass="path" presetSubtype="0" accel="50000" decel="50000" fill="hold" nodeType="withEffect">
                                  <p:stCondLst>
                                    <p:cond delay="0"/>
                                  </p:stCondLst>
                                  <p:childTnLst>
                                    <p:animMotion origin="layout" path="M 0 0 L 0.25 0 E" pathEditMode="relative" ptsTypes="">
                                      <p:cBhvr>
                                        <p:cTn id="33" dur="2000" fill="hold"/>
                                        <p:tgtEl>
                                          <p:spTgt spid="9"/>
                                        </p:tgtEl>
                                        <p:attrNameLst>
                                          <p:attrName>ppt_x</p:attrName>
                                          <p:attrName>ppt_y</p:attrName>
                                        </p:attrNameLst>
                                      </p:cBhvr>
                                    </p:animMotion>
                                  </p:childTnLst>
                                </p:cTn>
                              </p:par>
                              <p:par>
                                <p:cTn id="34" presetID="1" presetClass="exit" presetSubtype="0" fill="hold" nodeType="withEffect">
                                  <p:stCondLst>
                                    <p:cond delay="2000"/>
                                  </p:stCondLst>
                                  <p:childTnLst>
                                    <p:set>
                                      <p:cBhvr>
                                        <p:cTn id="35" dur="1" fill="hold">
                                          <p:stCondLst>
                                            <p:cond delay="0"/>
                                          </p:stCondLst>
                                        </p:cTn>
                                        <p:tgtEl>
                                          <p:spTgt spid="9"/>
                                        </p:tgtEl>
                                        <p:attrNameLst>
                                          <p:attrName>style.visibility</p:attrName>
                                        </p:attrNameLst>
                                      </p:cBhvr>
                                      <p:to>
                                        <p:strVal val="hidden"/>
                                      </p:to>
                                    </p:set>
                                  </p:childTnLst>
                                </p:cTn>
                              </p:par>
                              <p:par>
                                <p:cTn id="36" presetID="1" presetClass="exit" presetSubtype="0" fill="hold" nodeType="withEffect">
                                  <p:stCondLst>
                                    <p:cond delay="0"/>
                                  </p:stCondLst>
                                  <p:childTnLst>
                                    <p:set>
                                      <p:cBhvr>
                                        <p:cTn id="37" dur="1" fill="hold">
                                          <p:stCondLst>
                                            <p:cond delay="0"/>
                                          </p:stCondLst>
                                        </p:cTn>
                                        <p:tgtEl>
                                          <p:spTgt spid="5"/>
                                        </p:tgtEl>
                                        <p:attrNameLst>
                                          <p:attrName>style.visibility</p:attrName>
                                        </p:attrNameLst>
                                      </p:cBhvr>
                                      <p:to>
                                        <p:strVal val="hidden"/>
                                      </p:to>
                                    </p:set>
                                  </p:childTnLst>
                                </p:cTn>
                              </p:par>
                              <p:par>
                                <p:cTn id="38" presetID="1" presetClass="exit" presetSubtype="0" fill="hold" nodeType="withEffect">
                                  <p:stCondLst>
                                    <p:cond delay="0"/>
                                  </p:stCondLst>
                                  <p:childTnLst>
                                    <p:set>
                                      <p:cBhvr>
                                        <p:cTn id="39" dur="1" fill="hold">
                                          <p:stCondLst>
                                            <p:cond delay="0"/>
                                          </p:stCondLst>
                                        </p:cTn>
                                        <p:tgtEl>
                                          <p:spTgt spid="3"/>
                                        </p:tgtEl>
                                        <p:attrNameLst>
                                          <p:attrName>style.visibility</p:attrName>
                                        </p:attrNameLst>
                                      </p:cBhvr>
                                      <p:to>
                                        <p:strVal val="hidden"/>
                                      </p:to>
                                    </p:set>
                                  </p:childTnLst>
                                </p:cTn>
                              </p:par>
                              <p:par>
                                <p:cTn id="40" presetID="1" presetClass="exit" presetSubtype="0" fill="hold" grpId="0" nodeType="withEffect">
                                  <p:stCondLst>
                                    <p:cond delay="0"/>
                                  </p:stCondLst>
                                  <p:childTnLst>
                                    <p:set>
                                      <p:cBhvr>
                                        <p:cTn id="41" dur="1" fill="hold">
                                          <p:stCondLst>
                                            <p:cond delay="0"/>
                                          </p:stCondLst>
                                        </p:cTn>
                                        <p:tgtEl>
                                          <p:spTgt spid="8"/>
                                        </p:tgtEl>
                                        <p:attrNameLst>
                                          <p:attrName>style.visibility</p:attrName>
                                        </p:attrNameLst>
                                      </p:cBhvr>
                                      <p:to>
                                        <p:strVal val="hidden"/>
                                      </p:to>
                                    </p:set>
                                  </p:childTnLst>
                                </p:cTn>
                              </p:par>
                              <p:par>
                                <p:cTn id="42" presetID="1" presetClass="exit" presetSubtype="0" fill="hold" grpId="1" nodeType="withEffect">
                                  <p:stCondLst>
                                    <p:cond delay="0"/>
                                  </p:stCondLst>
                                  <p:childTnLst>
                                    <p:set>
                                      <p:cBhvr>
                                        <p:cTn id="43" dur="1" fill="hold">
                                          <p:stCondLst>
                                            <p:cond delay="0"/>
                                          </p:stCondLst>
                                        </p:cTn>
                                        <p:tgtEl>
                                          <p:spTgt spid="6"/>
                                        </p:tgtEl>
                                        <p:attrNameLst>
                                          <p:attrName>style.visibility</p:attrName>
                                        </p:attrNameLst>
                                      </p:cBhvr>
                                      <p:to>
                                        <p:strVal val="hidden"/>
                                      </p:to>
                                    </p:set>
                                  </p:childTnLst>
                                </p:cTn>
                              </p:par>
                              <p:par>
                                <p:cTn id="44" presetID="1" presetClass="entr" presetSubtype="0" fill="hold" grpId="0" nodeType="withEffect">
                                  <p:stCondLst>
                                    <p:cond delay="2500"/>
                                  </p:stCondLst>
                                  <p:childTnLst>
                                    <p:set>
                                      <p:cBhvr>
                                        <p:cTn id="45"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6" grpId="1"/>
      <p:bldP spid="7" grpId="0"/>
      <p:bldP spid="8" grpId="0"/>
      <p:bldP spid="11"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Rectangle 30">
            <a:extLst>
              <a:ext uri="{FF2B5EF4-FFF2-40B4-BE49-F238E27FC236}">
                <a16:creationId xmlns:a16="http://schemas.microsoft.com/office/drawing/2014/main" id="{FFA886D0-C00E-E440-BF67-B756C54FBB8D}"/>
              </a:ext>
            </a:extLst>
          </p:cNvPr>
          <p:cNvSpPr/>
          <p:nvPr/>
        </p:nvSpPr>
        <p:spPr>
          <a:xfrm>
            <a:off x="1524000" y="751973"/>
            <a:ext cx="9391650" cy="5353050"/>
          </a:xfrm>
          <a:prstGeom prst="rect">
            <a:avLst/>
          </a:prstGeom>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AU" sz="1350">
              <a:solidFill>
                <a:prstClr val="white"/>
              </a:solidFill>
            </a:endParaRPr>
          </a:p>
        </p:txBody>
      </p:sp>
      <p:sp>
        <p:nvSpPr>
          <p:cNvPr id="4" name="Title 3">
            <a:extLst>
              <a:ext uri="{FF2B5EF4-FFF2-40B4-BE49-F238E27FC236}">
                <a16:creationId xmlns:a16="http://schemas.microsoft.com/office/drawing/2014/main" id="{83628C61-2533-2248-B444-06DD76E53327}"/>
              </a:ext>
            </a:extLst>
          </p:cNvPr>
          <p:cNvSpPr>
            <a:spLocks noGrp="1"/>
          </p:cNvSpPr>
          <p:nvPr>
            <p:ph type="title"/>
          </p:nvPr>
        </p:nvSpPr>
        <p:spPr>
          <a:xfrm>
            <a:off x="2152651" y="1016298"/>
            <a:ext cx="8406493" cy="165939"/>
          </a:xfrm>
          <a:ln>
            <a:noFill/>
          </a:ln>
        </p:spPr>
        <p:txBody>
          <a:bodyPr>
            <a:normAutofit fontScale="90000"/>
          </a:bodyPr>
          <a:lstStyle/>
          <a:p>
            <a:r>
              <a:rPr lang="en-AU" sz="2400" dirty="0">
                <a:solidFill>
                  <a:schemeClr val="bg1"/>
                </a:solidFill>
              </a:rPr>
              <a:t>The regular vs “colour” X-ray imaging of test samples</a:t>
            </a:r>
          </a:p>
        </p:txBody>
      </p:sp>
      <p:pic>
        <p:nvPicPr>
          <p:cNvPr id="5" name="Picture 4">
            <a:extLst>
              <a:ext uri="{FF2B5EF4-FFF2-40B4-BE49-F238E27FC236}">
                <a16:creationId xmlns:a16="http://schemas.microsoft.com/office/drawing/2014/main" id="{DAE531A1-55CD-F64A-99ED-D5FBD57CF319}"/>
              </a:ext>
            </a:extLst>
          </p:cNvPr>
          <p:cNvPicPr>
            <a:picLocks noChangeAspect="1"/>
          </p:cNvPicPr>
          <p:nvPr/>
        </p:nvPicPr>
        <p:blipFill>
          <a:blip r:embed="rId3" cstate="hqprint">
            <a:extLst>
              <a:ext uri="{28A0092B-C50C-407E-A947-70E740481C1C}">
                <a14:useLocalDpi xmlns:a14="http://schemas.microsoft.com/office/drawing/2010/main"/>
              </a:ext>
            </a:extLst>
          </a:blip>
          <a:stretch>
            <a:fillRect/>
          </a:stretch>
        </p:blipFill>
        <p:spPr>
          <a:xfrm>
            <a:off x="2879683" y="1527978"/>
            <a:ext cx="6341207" cy="4292986"/>
          </a:xfrm>
          <a:prstGeom prst="rect">
            <a:avLst/>
          </a:prstGeom>
        </p:spPr>
      </p:pic>
      <p:pic>
        <p:nvPicPr>
          <p:cNvPr id="6" name="Picture 5">
            <a:extLst>
              <a:ext uri="{FF2B5EF4-FFF2-40B4-BE49-F238E27FC236}">
                <a16:creationId xmlns:a16="http://schemas.microsoft.com/office/drawing/2014/main" id="{7AE3CC9E-C4FC-164F-8B9D-9257697D10C8}"/>
              </a:ext>
            </a:extLst>
          </p:cNvPr>
          <p:cNvPicPr>
            <a:picLocks noChangeAspect="1"/>
          </p:cNvPicPr>
          <p:nvPr/>
        </p:nvPicPr>
        <p:blipFill>
          <a:blip r:embed="rId4" cstate="hqprint">
            <a:extLst>
              <a:ext uri="{28A0092B-C50C-407E-A947-70E740481C1C}">
                <a14:useLocalDpi xmlns:a14="http://schemas.microsoft.com/office/drawing/2010/main"/>
              </a:ext>
            </a:extLst>
          </a:blip>
          <a:stretch>
            <a:fillRect/>
          </a:stretch>
        </p:blipFill>
        <p:spPr>
          <a:xfrm>
            <a:off x="2879683" y="1521279"/>
            <a:ext cx="6341207" cy="4292986"/>
          </a:xfrm>
          <a:prstGeom prst="rect">
            <a:avLst/>
          </a:prstGeom>
        </p:spPr>
      </p:pic>
      <p:sp>
        <p:nvSpPr>
          <p:cNvPr id="7" name="TextBox 6">
            <a:extLst>
              <a:ext uri="{FF2B5EF4-FFF2-40B4-BE49-F238E27FC236}">
                <a16:creationId xmlns:a16="http://schemas.microsoft.com/office/drawing/2014/main" id="{A2E8F79E-B52E-B542-85BF-2AFC299B64BE}"/>
              </a:ext>
            </a:extLst>
          </p:cNvPr>
          <p:cNvSpPr txBox="1"/>
          <p:nvPr/>
        </p:nvSpPr>
        <p:spPr>
          <a:xfrm>
            <a:off x="2879681" y="4772184"/>
            <a:ext cx="911352" cy="276999"/>
          </a:xfrm>
          <a:prstGeom prst="rect">
            <a:avLst/>
          </a:prstGeom>
          <a:noFill/>
        </p:spPr>
        <p:txBody>
          <a:bodyPr wrap="square" rtlCol="0">
            <a:spAutoFit/>
          </a:bodyPr>
          <a:lstStyle/>
          <a:p>
            <a:r>
              <a:rPr lang="en-AU" sz="1200" b="1" dirty="0">
                <a:latin typeface="+mj-lt"/>
              </a:rPr>
              <a:t>Pt 25µm</a:t>
            </a:r>
          </a:p>
        </p:txBody>
      </p:sp>
      <p:sp>
        <p:nvSpPr>
          <p:cNvPr id="8" name="TextBox 7">
            <a:extLst>
              <a:ext uri="{FF2B5EF4-FFF2-40B4-BE49-F238E27FC236}">
                <a16:creationId xmlns:a16="http://schemas.microsoft.com/office/drawing/2014/main" id="{B007067E-5E42-5747-9944-CC3BB287A023}"/>
              </a:ext>
            </a:extLst>
          </p:cNvPr>
          <p:cNvSpPr txBox="1"/>
          <p:nvPr/>
        </p:nvSpPr>
        <p:spPr>
          <a:xfrm>
            <a:off x="3965531" y="4772184"/>
            <a:ext cx="815612" cy="276999"/>
          </a:xfrm>
          <a:prstGeom prst="rect">
            <a:avLst/>
          </a:prstGeom>
          <a:noFill/>
        </p:spPr>
        <p:txBody>
          <a:bodyPr wrap="square" rtlCol="0">
            <a:spAutoFit/>
          </a:bodyPr>
          <a:lstStyle/>
          <a:p>
            <a:r>
              <a:rPr lang="en-AU" sz="1200" b="1" dirty="0">
                <a:latin typeface="+mj-lt"/>
              </a:rPr>
              <a:t>Pt 10µm</a:t>
            </a:r>
          </a:p>
        </p:txBody>
      </p:sp>
      <p:sp>
        <p:nvSpPr>
          <p:cNvPr id="9" name="TextBox 8">
            <a:extLst>
              <a:ext uri="{FF2B5EF4-FFF2-40B4-BE49-F238E27FC236}">
                <a16:creationId xmlns:a16="http://schemas.microsoft.com/office/drawing/2014/main" id="{D5608F65-7F10-474D-97D4-24144AB11B04}"/>
              </a:ext>
            </a:extLst>
          </p:cNvPr>
          <p:cNvSpPr txBox="1"/>
          <p:nvPr/>
        </p:nvSpPr>
        <p:spPr>
          <a:xfrm>
            <a:off x="4937082" y="4772184"/>
            <a:ext cx="834172" cy="276999"/>
          </a:xfrm>
          <a:prstGeom prst="rect">
            <a:avLst/>
          </a:prstGeom>
          <a:noFill/>
        </p:spPr>
        <p:txBody>
          <a:bodyPr wrap="square" rtlCol="0">
            <a:spAutoFit/>
          </a:bodyPr>
          <a:lstStyle/>
          <a:p>
            <a:r>
              <a:rPr lang="en-AU" sz="1200" b="1" dirty="0">
                <a:latin typeface="+mj-lt"/>
              </a:rPr>
              <a:t>Co 25µm</a:t>
            </a:r>
          </a:p>
        </p:txBody>
      </p:sp>
      <p:sp>
        <p:nvSpPr>
          <p:cNvPr id="10" name="TextBox 9">
            <a:extLst>
              <a:ext uri="{FF2B5EF4-FFF2-40B4-BE49-F238E27FC236}">
                <a16:creationId xmlns:a16="http://schemas.microsoft.com/office/drawing/2014/main" id="{E5B7BAA6-4054-5A4A-9D0B-B00018009A88}"/>
              </a:ext>
            </a:extLst>
          </p:cNvPr>
          <p:cNvSpPr txBox="1"/>
          <p:nvPr/>
        </p:nvSpPr>
        <p:spPr>
          <a:xfrm>
            <a:off x="6086290" y="4772184"/>
            <a:ext cx="840587" cy="276999"/>
          </a:xfrm>
          <a:prstGeom prst="rect">
            <a:avLst/>
          </a:prstGeom>
          <a:noFill/>
        </p:spPr>
        <p:txBody>
          <a:bodyPr wrap="square" rtlCol="0">
            <a:spAutoFit/>
          </a:bodyPr>
          <a:lstStyle/>
          <a:p>
            <a:r>
              <a:rPr lang="en-AU" sz="1200" b="1" dirty="0">
                <a:latin typeface="+mj-lt"/>
              </a:rPr>
              <a:t>Sn 25µm</a:t>
            </a:r>
          </a:p>
        </p:txBody>
      </p:sp>
      <p:sp>
        <p:nvSpPr>
          <p:cNvPr id="11" name="TextBox 10">
            <a:extLst>
              <a:ext uri="{FF2B5EF4-FFF2-40B4-BE49-F238E27FC236}">
                <a16:creationId xmlns:a16="http://schemas.microsoft.com/office/drawing/2014/main" id="{DD2B59F4-1EC5-1349-9D64-0B6AB53633C1}"/>
              </a:ext>
            </a:extLst>
          </p:cNvPr>
          <p:cNvSpPr txBox="1"/>
          <p:nvPr/>
        </p:nvSpPr>
        <p:spPr>
          <a:xfrm>
            <a:off x="7129495" y="4772184"/>
            <a:ext cx="847002" cy="276999"/>
          </a:xfrm>
          <a:prstGeom prst="rect">
            <a:avLst/>
          </a:prstGeom>
          <a:noFill/>
        </p:spPr>
        <p:txBody>
          <a:bodyPr wrap="square" rtlCol="0">
            <a:spAutoFit/>
          </a:bodyPr>
          <a:lstStyle/>
          <a:p>
            <a:r>
              <a:rPr lang="en-AU" sz="1200" b="1" dirty="0">
                <a:latin typeface="+mj-lt"/>
              </a:rPr>
              <a:t>Ag 25µm</a:t>
            </a:r>
          </a:p>
        </p:txBody>
      </p:sp>
      <p:sp>
        <p:nvSpPr>
          <p:cNvPr id="12" name="TextBox 11">
            <a:extLst>
              <a:ext uri="{FF2B5EF4-FFF2-40B4-BE49-F238E27FC236}">
                <a16:creationId xmlns:a16="http://schemas.microsoft.com/office/drawing/2014/main" id="{8AF15875-CD0A-0047-88DB-88913731A48C}"/>
              </a:ext>
            </a:extLst>
          </p:cNvPr>
          <p:cNvSpPr txBox="1"/>
          <p:nvPr/>
        </p:nvSpPr>
        <p:spPr>
          <a:xfrm>
            <a:off x="8178913" y="4772184"/>
            <a:ext cx="787697" cy="276999"/>
          </a:xfrm>
          <a:prstGeom prst="rect">
            <a:avLst/>
          </a:prstGeom>
          <a:noFill/>
        </p:spPr>
        <p:txBody>
          <a:bodyPr wrap="square" rtlCol="0">
            <a:spAutoFit/>
          </a:bodyPr>
          <a:lstStyle/>
          <a:p>
            <a:r>
              <a:rPr lang="en-AU" sz="1200" b="1" dirty="0">
                <a:latin typeface="+mj-lt"/>
              </a:rPr>
              <a:t>Ni 25µm</a:t>
            </a:r>
          </a:p>
        </p:txBody>
      </p:sp>
      <p:sp>
        <p:nvSpPr>
          <p:cNvPr id="13" name="TextBox 12">
            <a:extLst>
              <a:ext uri="{FF2B5EF4-FFF2-40B4-BE49-F238E27FC236}">
                <a16:creationId xmlns:a16="http://schemas.microsoft.com/office/drawing/2014/main" id="{F1A32B5E-C9EC-A341-8041-139FCE90EAF7}"/>
              </a:ext>
            </a:extLst>
          </p:cNvPr>
          <p:cNvSpPr txBox="1"/>
          <p:nvPr/>
        </p:nvSpPr>
        <p:spPr>
          <a:xfrm>
            <a:off x="2879681" y="2656949"/>
            <a:ext cx="911352" cy="276999"/>
          </a:xfrm>
          <a:prstGeom prst="rect">
            <a:avLst/>
          </a:prstGeom>
          <a:noFill/>
        </p:spPr>
        <p:txBody>
          <a:bodyPr wrap="square" rtlCol="0">
            <a:spAutoFit/>
          </a:bodyPr>
          <a:lstStyle/>
          <a:p>
            <a:r>
              <a:rPr lang="en-AU" sz="1200" b="1" dirty="0">
                <a:latin typeface="+mj-lt"/>
              </a:rPr>
              <a:t>Pt 75µm</a:t>
            </a:r>
          </a:p>
        </p:txBody>
      </p:sp>
      <p:sp>
        <p:nvSpPr>
          <p:cNvPr id="14" name="TextBox 13">
            <a:extLst>
              <a:ext uri="{FF2B5EF4-FFF2-40B4-BE49-F238E27FC236}">
                <a16:creationId xmlns:a16="http://schemas.microsoft.com/office/drawing/2014/main" id="{7B55FF50-E27A-9D43-AC18-0A5452D878C2}"/>
              </a:ext>
            </a:extLst>
          </p:cNvPr>
          <p:cNvSpPr txBox="1"/>
          <p:nvPr/>
        </p:nvSpPr>
        <p:spPr>
          <a:xfrm>
            <a:off x="3965531" y="2656949"/>
            <a:ext cx="815612" cy="276999"/>
          </a:xfrm>
          <a:prstGeom prst="rect">
            <a:avLst/>
          </a:prstGeom>
          <a:noFill/>
        </p:spPr>
        <p:txBody>
          <a:bodyPr wrap="square" rtlCol="0">
            <a:spAutoFit/>
          </a:bodyPr>
          <a:lstStyle/>
          <a:p>
            <a:r>
              <a:rPr lang="en-AU" sz="1200" b="1" dirty="0">
                <a:latin typeface="+mj-lt"/>
              </a:rPr>
              <a:t>Pt 30µm</a:t>
            </a:r>
          </a:p>
        </p:txBody>
      </p:sp>
      <p:sp>
        <p:nvSpPr>
          <p:cNvPr id="15" name="TextBox 14">
            <a:extLst>
              <a:ext uri="{FF2B5EF4-FFF2-40B4-BE49-F238E27FC236}">
                <a16:creationId xmlns:a16="http://schemas.microsoft.com/office/drawing/2014/main" id="{5B1B7A3B-1450-3543-BA92-1EECDEC269B8}"/>
              </a:ext>
            </a:extLst>
          </p:cNvPr>
          <p:cNvSpPr txBox="1"/>
          <p:nvPr/>
        </p:nvSpPr>
        <p:spPr>
          <a:xfrm>
            <a:off x="4937082" y="2656949"/>
            <a:ext cx="834172" cy="276999"/>
          </a:xfrm>
          <a:prstGeom prst="rect">
            <a:avLst/>
          </a:prstGeom>
          <a:noFill/>
        </p:spPr>
        <p:txBody>
          <a:bodyPr wrap="square" rtlCol="0">
            <a:spAutoFit/>
          </a:bodyPr>
          <a:lstStyle/>
          <a:p>
            <a:r>
              <a:rPr lang="en-AU" sz="1200" b="1" dirty="0">
                <a:latin typeface="+mj-lt"/>
              </a:rPr>
              <a:t>Co 75µm</a:t>
            </a:r>
          </a:p>
        </p:txBody>
      </p:sp>
      <p:sp>
        <p:nvSpPr>
          <p:cNvPr id="16" name="TextBox 15">
            <a:extLst>
              <a:ext uri="{FF2B5EF4-FFF2-40B4-BE49-F238E27FC236}">
                <a16:creationId xmlns:a16="http://schemas.microsoft.com/office/drawing/2014/main" id="{EBF3E6A6-0C9A-BA4C-9BD2-22E737F3E87F}"/>
              </a:ext>
            </a:extLst>
          </p:cNvPr>
          <p:cNvSpPr txBox="1"/>
          <p:nvPr/>
        </p:nvSpPr>
        <p:spPr>
          <a:xfrm>
            <a:off x="6086290" y="2656949"/>
            <a:ext cx="840587" cy="276999"/>
          </a:xfrm>
          <a:prstGeom prst="rect">
            <a:avLst/>
          </a:prstGeom>
          <a:noFill/>
        </p:spPr>
        <p:txBody>
          <a:bodyPr wrap="square" rtlCol="0">
            <a:spAutoFit/>
          </a:bodyPr>
          <a:lstStyle/>
          <a:p>
            <a:r>
              <a:rPr lang="en-AU" sz="1200" b="1" dirty="0">
                <a:latin typeface="+mj-lt"/>
              </a:rPr>
              <a:t>Sn 75µm</a:t>
            </a:r>
          </a:p>
        </p:txBody>
      </p:sp>
      <p:sp>
        <p:nvSpPr>
          <p:cNvPr id="17" name="TextBox 16">
            <a:extLst>
              <a:ext uri="{FF2B5EF4-FFF2-40B4-BE49-F238E27FC236}">
                <a16:creationId xmlns:a16="http://schemas.microsoft.com/office/drawing/2014/main" id="{85A5EAC0-4BF2-2342-B54B-AB4420EEBFCC}"/>
              </a:ext>
            </a:extLst>
          </p:cNvPr>
          <p:cNvSpPr txBox="1"/>
          <p:nvPr/>
        </p:nvSpPr>
        <p:spPr>
          <a:xfrm>
            <a:off x="7129495" y="2656949"/>
            <a:ext cx="847002" cy="276999"/>
          </a:xfrm>
          <a:prstGeom prst="rect">
            <a:avLst/>
          </a:prstGeom>
          <a:noFill/>
        </p:spPr>
        <p:txBody>
          <a:bodyPr wrap="square" rtlCol="0">
            <a:spAutoFit/>
          </a:bodyPr>
          <a:lstStyle/>
          <a:p>
            <a:r>
              <a:rPr lang="en-AU" sz="1200" b="1" dirty="0">
                <a:latin typeface="+mj-lt"/>
              </a:rPr>
              <a:t>Ag 75µm</a:t>
            </a:r>
          </a:p>
        </p:txBody>
      </p:sp>
      <p:sp>
        <p:nvSpPr>
          <p:cNvPr id="18" name="TextBox 17">
            <a:extLst>
              <a:ext uri="{FF2B5EF4-FFF2-40B4-BE49-F238E27FC236}">
                <a16:creationId xmlns:a16="http://schemas.microsoft.com/office/drawing/2014/main" id="{B79A8005-4643-384C-92AD-4D9D65C1DA4D}"/>
              </a:ext>
            </a:extLst>
          </p:cNvPr>
          <p:cNvSpPr txBox="1"/>
          <p:nvPr/>
        </p:nvSpPr>
        <p:spPr>
          <a:xfrm>
            <a:off x="8178913" y="2656949"/>
            <a:ext cx="787697" cy="276999"/>
          </a:xfrm>
          <a:prstGeom prst="rect">
            <a:avLst/>
          </a:prstGeom>
          <a:noFill/>
        </p:spPr>
        <p:txBody>
          <a:bodyPr wrap="square" rtlCol="0">
            <a:spAutoFit/>
          </a:bodyPr>
          <a:lstStyle/>
          <a:p>
            <a:r>
              <a:rPr lang="en-AU" sz="1200" b="1" dirty="0">
                <a:latin typeface="+mj-lt"/>
              </a:rPr>
              <a:t>Ni 75µm</a:t>
            </a:r>
          </a:p>
        </p:txBody>
      </p:sp>
      <p:sp>
        <p:nvSpPr>
          <p:cNvPr id="19" name="TextBox 18">
            <a:extLst>
              <a:ext uri="{FF2B5EF4-FFF2-40B4-BE49-F238E27FC236}">
                <a16:creationId xmlns:a16="http://schemas.microsoft.com/office/drawing/2014/main" id="{FEC2B9A8-60B2-FD49-90FF-7C8556F1831C}"/>
              </a:ext>
            </a:extLst>
          </p:cNvPr>
          <p:cNvSpPr txBox="1"/>
          <p:nvPr/>
        </p:nvSpPr>
        <p:spPr>
          <a:xfrm>
            <a:off x="2879681" y="3692064"/>
            <a:ext cx="911352" cy="276999"/>
          </a:xfrm>
          <a:prstGeom prst="rect">
            <a:avLst/>
          </a:prstGeom>
          <a:noFill/>
        </p:spPr>
        <p:txBody>
          <a:bodyPr wrap="square" rtlCol="0">
            <a:spAutoFit/>
          </a:bodyPr>
          <a:lstStyle/>
          <a:p>
            <a:r>
              <a:rPr lang="en-AU" sz="1200" b="1" dirty="0">
                <a:latin typeface="+mj-lt"/>
              </a:rPr>
              <a:t>Ta 25µm</a:t>
            </a:r>
          </a:p>
        </p:txBody>
      </p:sp>
      <p:sp>
        <p:nvSpPr>
          <p:cNvPr id="20" name="TextBox 19">
            <a:extLst>
              <a:ext uri="{FF2B5EF4-FFF2-40B4-BE49-F238E27FC236}">
                <a16:creationId xmlns:a16="http://schemas.microsoft.com/office/drawing/2014/main" id="{0FBEFDAE-838D-AA49-8E85-AEA44578A92E}"/>
              </a:ext>
            </a:extLst>
          </p:cNvPr>
          <p:cNvSpPr txBox="1"/>
          <p:nvPr/>
        </p:nvSpPr>
        <p:spPr>
          <a:xfrm>
            <a:off x="3965531" y="3692064"/>
            <a:ext cx="815612" cy="276999"/>
          </a:xfrm>
          <a:prstGeom prst="rect">
            <a:avLst/>
          </a:prstGeom>
          <a:noFill/>
        </p:spPr>
        <p:txBody>
          <a:bodyPr wrap="square" rtlCol="0">
            <a:spAutoFit/>
          </a:bodyPr>
          <a:lstStyle/>
          <a:p>
            <a:r>
              <a:rPr lang="en-AU" sz="1200" b="1" dirty="0">
                <a:latin typeface="+mj-lt"/>
              </a:rPr>
              <a:t>Cu 25µm</a:t>
            </a:r>
          </a:p>
        </p:txBody>
      </p:sp>
      <p:sp>
        <p:nvSpPr>
          <p:cNvPr id="21" name="TextBox 20">
            <a:extLst>
              <a:ext uri="{FF2B5EF4-FFF2-40B4-BE49-F238E27FC236}">
                <a16:creationId xmlns:a16="http://schemas.microsoft.com/office/drawing/2014/main" id="{490E4F42-C662-A147-B401-9186AEF326E4}"/>
              </a:ext>
            </a:extLst>
          </p:cNvPr>
          <p:cNvSpPr txBox="1"/>
          <p:nvPr/>
        </p:nvSpPr>
        <p:spPr>
          <a:xfrm>
            <a:off x="4937082" y="3692064"/>
            <a:ext cx="834172" cy="276999"/>
          </a:xfrm>
          <a:prstGeom prst="rect">
            <a:avLst/>
          </a:prstGeom>
          <a:noFill/>
        </p:spPr>
        <p:txBody>
          <a:bodyPr wrap="square" rtlCol="0">
            <a:spAutoFit/>
          </a:bodyPr>
          <a:lstStyle/>
          <a:p>
            <a:r>
              <a:rPr lang="en-AU" sz="1200" b="1" dirty="0">
                <a:latin typeface="+mj-lt"/>
              </a:rPr>
              <a:t>Mo 25µm</a:t>
            </a:r>
          </a:p>
        </p:txBody>
      </p:sp>
      <p:sp>
        <p:nvSpPr>
          <p:cNvPr id="22" name="TextBox 21">
            <a:extLst>
              <a:ext uri="{FF2B5EF4-FFF2-40B4-BE49-F238E27FC236}">
                <a16:creationId xmlns:a16="http://schemas.microsoft.com/office/drawing/2014/main" id="{A4332C79-1698-DC44-B4F0-1674B98E9611}"/>
              </a:ext>
            </a:extLst>
          </p:cNvPr>
          <p:cNvSpPr txBox="1"/>
          <p:nvPr/>
        </p:nvSpPr>
        <p:spPr>
          <a:xfrm>
            <a:off x="6086290" y="3692064"/>
            <a:ext cx="840587" cy="276999"/>
          </a:xfrm>
          <a:prstGeom prst="rect">
            <a:avLst/>
          </a:prstGeom>
          <a:noFill/>
        </p:spPr>
        <p:txBody>
          <a:bodyPr wrap="square" rtlCol="0">
            <a:spAutoFit/>
          </a:bodyPr>
          <a:lstStyle/>
          <a:p>
            <a:r>
              <a:rPr lang="en-AU" sz="1200" b="1" dirty="0">
                <a:latin typeface="+mj-lt"/>
              </a:rPr>
              <a:t>W 50µm</a:t>
            </a:r>
          </a:p>
        </p:txBody>
      </p:sp>
      <p:sp>
        <p:nvSpPr>
          <p:cNvPr id="23" name="TextBox 22">
            <a:extLst>
              <a:ext uri="{FF2B5EF4-FFF2-40B4-BE49-F238E27FC236}">
                <a16:creationId xmlns:a16="http://schemas.microsoft.com/office/drawing/2014/main" id="{DCA275A6-3F23-1B44-B00C-D88DE9C2DB87}"/>
              </a:ext>
            </a:extLst>
          </p:cNvPr>
          <p:cNvSpPr txBox="1"/>
          <p:nvPr/>
        </p:nvSpPr>
        <p:spPr>
          <a:xfrm>
            <a:off x="7129495" y="3692064"/>
            <a:ext cx="847002" cy="276999"/>
          </a:xfrm>
          <a:prstGeom prst="rect">
            <a:avLst/>
          </a:prstGeom>
          <a:noFill/>
        </p:spPr>
        <p:txBody>
          <a:bodyPr wrap="square" rtlCol="0">
            <a:spAutoFit/>
          </a:bodyPr>
          <a:lstStyle/>
          <a:p>
            <a:r>
              <a:rPr lang="en-AU" sz="1200" b="1" dirty="0" err="1">
                <a:latin typeface="+mj-lt"/>
              </a:rPr>
              <a:t>Ti</a:t>
            </a:r>
            <a:r>
              <a:rPr lang="en-AU" sz="1200" b="1" dirty="0">
                <a:latin typeface="+mj-lt"/>
              </a:rPr>
              <a:t> 25µm</a:t>
            </a:r>
          </a:p>
        </p:txBody>
      </p:sp>
      <p:sp>
        <p:nvSpPr>
          <p:cNvPr id="24" name="TextBox 23">
            <a:extLst>
              <a:ext uri="{FF2B5EF4-FFF2-40B4-BE49-F238E27FC236}">
                <a16:creationId xmlns:a16="http://schemas.microsoft.com/office/drawing/2014/main" id="{64A9BF05-6CA9-F844-929E-D69C5B6FF75C}"/>
              </a:ext>
            </a:extLst>
          </p:cNvPr>
          <p:cNvSpPr txBox="1"/>
          <p:nvPr/>
        </p:nvSpPr>
        <p:spPr>
          <a:xfrm>
            <a:off x="8178913" y="3692064"/>
            <a:ext cx="787697" cy="276999"/>
          </a:xfrm>
          <a:prstGeom prst="rect">
            <a:avLst/>
          </a:prstGeom>
          <a:noFill/>
        </p:spPr>
        <p:txBody>
          <a:bodyPr wrap="square" rtlCol="0">
            <a:spAutoFit/>
          </a:bodyPr>
          <a:lstStyle/>
          <a:p>
            <a:r>
              <a:rPr lang="en-AU" sz="1200" b="1" dirty="0">
                <a:latin typeface="+mj-lt"/>
              </a:rPr>
              <a:t>Fe 25µm</a:t>
            </a:r>
          </a:p>
        </p:txBody>
      </p:sp>
      <p:sp>
        <p:nvSpPr>
          <p:cNvPr id="25" name="TextBox 24">
            <a:extLst>
              <a:ext uri="{FF2B5EF4-FFF2-40B4-BE49-F238E27FC236}">
                <a16:creationId xmlns:a16="http://schemas.microsoft.com/office/drawing/2014/main" id="{E1BCA9B2-ABA1-EF4B-B74A-D60D49CD5162}"/>
              </a:ext>
            </a:extLst>
          </p:cNvPr>
          <p:cNvSpPr txBox="1"/>
          <p:nvPr/>
        </p:nvSpPr>
        <p:spPr>
          <a:xfrm>
            <a:off x="2879681" y="1583798"/>
            <a:ext cx="911352" cy="276999"/>
          </a:xfrm>
          <a:prstGeom prst="rect">
            <a:avLst/>
          </a:prstGeom>
          <a:noFill/>
        </p:spPr>
        <p:txBody>
          <a:bodyPr wrap="square" rtlCol="0">
            <a:spAutoFit/>
          </a:bodyPr>
          <a:lstStyle/>
          <a:p>
            <a:r>
              <a:rPr lang="en-AU" sz="1200" b="1" dirty="0">
                <a:latin typeface="+mj-lt"/>
              </a:rPr>
              <a:t>Ta 75µm</a:t>
            </a:r>
          </a:p>
        </p:txBody>
      </p:sp>
      <p:sp>
        <p:nvSpPr>
          <p:cNvPr id="26" name="TextBox 25">
            <a:extLst>
              <a:ext uri="{FF2B5EF4-FFF2-40B4-BE49-F238E27FC236}">
                <a16:creationId xmlns:a16="http://schemas.microsoft.com/office/drawing/2014/main" id="{F0B29861-8D96-664C-8DB4-D20847DFB5E6}"/>
              </a:ext>
            </a:extLst>
          </p:cNvPr>
          <p:cNvSpPr txBox="1"/>
          <p:nvPr/>
        </p:nvSpPr>
        <p:spPr>
          <a:xfrm>
            <a:off x="3965531" y="1583798"/>
            <a:ext cx="815612" cy="276999"/>
          </a:xfrm>
          <a:prstGeom prst="rect">
            <a:avLst/>
          </a:prstGeom>
          <a:noFill/>
        </p:spPr>
        <p:txBody>
          <a:bodyPr wrap="square" rtlCol="0">
            <a:spAutoFit/>
          </a:bodyPr>
          <a:lstStyle/>
          <a:p>
            <a:r>
              <a:rPr lang="en-AU" sz="1200" b="1" dirty="0">
                <a:latin typeface="+mj-lt"/>
              </a:rPr>
              <a:t>Cu75µm</a:t>
            </a:r>
          </a:p>
        </p:txBody>
      </p:sp>
      <p:sp>
        <p:nvSpPr>
          <p:cNvPr id="27" name="TextBox 26">
            <a:extLst>
              <a:ext uri="{FF2B5EF4-FFF2-40B4-BE49-F238E27FC236}">
                <a16:creationId xmlns:a16="http://schemas.microsoft.com/office/drawing/2014/main" id="{97C910AC-18F3-D142-835A-E1C7EE19EED1}"/>
              </a:ext>
            </a:extLst>
          </p:cNvPr>
          <p:cNvSpPr txBox="1"/>
          <p:nvPr/>
        </p:nvSpPr>
        <p:spPr>
          <a:xfrm>
            <a:off x="4937082" y="1583798"/>
            <a:ext cx="834172" cy="276999"/>
          </a:xfrm>
          <a:prstGeom prst="rect">
            <a:avLst/>
          </a:prstGeom>
          <a:noFill/>
        </p:spPr>
        <p:txBody>
          <a:bodyPr wrap="square" rtlCol="0">
            <a:spAutoFit/>
          </a:bodyPr>
          <a:lstStyle/>
          <a:p>
            <a:r>
              <a:rPr lang="en-AU" sz="1200" b="1" dirty="0">
                <a:latin typeface="+mj-lt"/>
              </a:rPr>
              <a:t>Mo 75µm</a:t>
            </a:r>
          </a:p>
        </p:txBody>
      </p:sp>
      <p:sp>
        <p:nvSpPr>
          <p:cNvPr id="28" name="TextBox 27">
            <a:extLst>
              <a:ext uri="{FF2B5EF4-FFF2-40B4-BE49-F238E27FC236}">
                <a16:creationId xmlns:a16="http://schemas.microsoft.com/office/drawing/2014/main" id="{BC1924D7-9FB7-5047-B3CE-99409E270EB9}"/>
              </a:ext>
            </a:extLst>
          </p:cNvPr>
          <p:cNvSpPr txBox="1"/>
          <p:nvPr/>
        </p:nvSpPr>
        <p:spPr>
          <a:xfrm>
            <a:off x="6086290" y="1583798"/>
            <a:ext cx="840587" cy="276999"/>
          </a:xfrm>
          <a:prstGeom prst="rect">
            <a:avLst/>
          </a:prstGeom>
          <a:noFill/>
        </p:spPr>
        <p:txBody>
          <a:bodyPr wrap="square" rtlCol="0">
            <a:spAutoFit/>
          </a:bodyPr>
          <a:lstStyle/>
          <a:p>
            <a:r>
              <a:rPr lang="en-AU" sz="1200" b="1" dirty="0">
                <a:latin typeface="+mj-lt"/>
              </a:rPr>
              <a:t>W 150µm</a:t>
            </a:r>
          </a:p>
        </p:txBody>
      </p:sp>
      <p:sp>
        <p:nvSpPr>
          <p:cNvPr id="29" name="TextBox 28">
            <a:extLst>
              <a:ext uri="{FF2B5EF4-FFF2-40B4-BE49-F238E27FC236}">
                <a16:creationId xmlns:a16="http://schemas.microsoft.com/office/drawing/2014/main" id="{B68AC8A7-7765-0645-9A07-19900E53BB89}"/>
              </a:ext>
            </a:extLst>
          </p:cNvPr>
          <p:cNvSpPr txBox="1"/>
          <p:nvPr/>
        </p:nvSpPr>
        <p:spPr>
          <a:xfrm>
            <a:off x="7129495" y="1583798"/>
            <a:ext cx="847002" cy="276999"/>
          </a:xfrm>
          <a:prstGeom prst="rect">
            <a:avLst/>
          </a:prstGeom>
          <a:noFill/>
        </p:spPr>
        <p:txBody>
          <a:bodyPr wrap="square" rtlCol="0">
            <a:spAutoFit/>
          </a:bodyPr>
          <a:lstStyle/>
          <a:p>
            <a:r>
              <a:rPr lang="en-AU" sz="1200" b="1" dirty="0" err="1">
                <a:latin typeface="+mj-lt"/>
              </a:rPr>
              <a:t>Ti</a:t>
            </a:r>
            <a:r>
              <a:rPr lang="en-AU" sz="1200" b="1" dirty="0">
                <a:latin typeface="+mj-lt"/>
              </a:rPr>
              <a:t> 75µm</a:t>
            </a:r>
          </a:p>
        </p:txBody>
      </p:sp>
      <p:sp>
        <p:nvSpPr>
          <p:cNvPr id="30" name="TextBox 29">
            <a:extLst>
              <a:ext uri="{FF2B5EF4-FFF2-40B4-BE49-F238E27FC236}">
                <a16:creationId xmlns:a16="http://schemas.microsoft.com/office/drawing/2014/main" id="{33865B6D-D08A-4B47-B0EC-F786249C5F39}"/>
              </a:ext>
            </a:extLst>
          </p:cNvPr>
          <p:cNvSpPr txBox="1"/>
          <p:nvPr/>
        </p:nvSpPr>
        <p:spPr>
          <a:xfrm>
            <a:off x="8178913" y="1583798"/>
            <a:ext cx="787697" cy="276999"/>
          </a:xfrm>
          <a:prstGeom prst="rect">
            <a:avLst/>
          </a:prstGeom>
          <a:noFill/>
        </p:spPr>
        <p:txBody>
          <a:bodyPr wrap="square" rtlCol="0">
            <a:spAutoFit/>
          </a:bodyPr>
          <a:lstStyle/>
          <a:p>
            <a:r>
              <a:rPr lang="en-AU" sz="1200" b="1" dirty="0">
                <a:latin typeface="+mj-lt"/>
              </a:rPr>
              <a:t>Fe 75µm</a:t>
            </a:r>
          </a:p>
        </p:txBody>
      </p:sp>
      <p:sp>
        <p:nvSpPr>
          <p:cNvPr id="2" name="Date Placeholder 1"/>
          <p:cNvSpPr>
            <a:spLocks noGrp="1"/>
          </p:cNvSpPr>
          <p:nvPr>
            <p:ph type="dt" sz="half" idx="10"/>
          </p:nvPr>
        </p:nvSpPr>
        <p:spPr/>
        <p:txBody>
          <a:bodyPr/>
          <a:lstStyle/>
          <a:p>
            <a:fld id="{AB8607C9-D54D-44C2-AD22-1CB5EA8A65C9}" type="datetime1">
              <a:rPr lang="cs-CZ" smtClean="0"/>
              <a:t>30.06.2022</a:t>
            </a:fld>
            <a:endParaRPr lang="cs-CZ"/>
          </a:p>
        </p:txBody>
      </p:sp>
      <p:sp>
        <p:nvSpPr>
          <p:cNvPr id="32" name="Slide Number Placeholder 31"/>
          <p:cNvSpPr>
            <a:spLocks noGrp="1"/>
          </p:cNvSpPr>
          <p:nvPr>
            <p:ph type="sldNum" sz="quarter" idx="12"/>
          </p:nvPr>
        </p:nvSpPr>
        <p:spPr/>
        <p:txBody>
          <a:bodyPr/>
          <a:lstStyle/>
          <a:p>
            <a:fld id="{4B6BD47D-7725-49A1-AA3D-1E0E6AB32A60}" type="slidenum">
              <a:rPr lang="cs-CZ" smtClean="0"/>
              <a:t>45</a:t>
            </a:fld>
            <a:endParaRPr lang="cs-CZ"/>
          </a:p>
        </p:txBody>
      </p:sp>
      <p:sp>
        <p:nvSpPr>
          <p:cNvPr id="33" name="TextBox 32"/>
          <p:cNvSpPr txBox="1"/>
          <p:nvPr/>
        </p:nvSpPr>
        <p:spPr>
          <a:xfrm>
            <a:off x="8688569" y="6520418"/>
            <a:ext cx="1584176" cy="369332"/>
          </a:xfrm>
          <a:prstGeom prst="rect">
            <a:avLst/>
          </a:prstGeom>
          <a:noFill/>
        </p:spPr>
        <p:txBody>
          <a:bodyPr wrap="square" rtlCol="0">
            <a:spAutoFit/>
          </a:bodyPr>
          <a:lstStyle/>
          <a:p>
            <a:r>
              <a:rPr lang="en-GB" dirty="0"/>
              <a:t>J. Jakubek</a:t>
            </a:r>
          </a:p>
        </p:txBody>
      </p:sp>
    </p:spTree>
    <p:extLst>
      <p:ext uri="{BB962C8B-B14F-4D97-AF65-F5344CB8AC3E}">
        <p14:creationId xmlns:p14="http://schemas.microsoft.com/office/powerpoint/2010/main" val="3093456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dissolv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FFA886D0-C00E-E440-BF67-B756C54FBB8D}"/>
              </a:ext>
            </a:extLst>
          </p:cNvPr>
          <p:cNvSpPr/>
          <p:nvPr/>
        </p:nvSpPr>
        <p:spPr>
          <a:xfrm>
            <a:off x="1524000" y="0"/>
            <a:ext cx="9144000" cy="6858000"/>
          </a:xfrm>
          <a:prstGeom prst="rect">
            <a:avLst/>
          </a:prstGeom>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AU" sz="1500"/>
          </a:p>
        </p:txBody>
      </p:sp>
      <p:pic>
        <p:nvPicPr>
          <p:cNvPr id="2" name="Picture 1" descr="003 Color Fused in Python overlaid with photo (PHOTO).jpg">
            <a:extLst>
              <a:ext uri="{FF2B5EF4-FFF2-40B4-BE49-F238E27FC236}">
                <a16:creationId xmlns:a16="http://schemas.microsoft.com/office/drawing/2014/main" id="{4BD5EB99-6E36-CC4E-B6B2-2D18E310BD7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620505" y="1476623"/>
            <a:ext cx="5325278" cy="3966300"/>
          </a:xfrm>
          <a:prstGeom prst="rect">
            <a:avLst/>
          </a:prstGeom>
        </p:spPr>
      </p:pic>
      <p:pic>
        <p:nvPicPr>
          <p:cNvPr id="4" name="Picture 3">
            <a:extLst>
              <a:ext uri="{FF2B5EF4-FFF2-40B4-BE49-F238E27FC236}">
                <a16:creationId xmlns:a16="http://schemas.microsoft.com/office/drawing/2014/main" id="{AB192B50-6A20-7F42-A348-4551FA6416AC}"/>
              </a:ext>
            </a:extLst>
          </p:cNvPr>
          <p:cNvPicPr>
            <a:picLocks noChangeAspect="1"/>
          </p:cNvPicPr>
          <p:nvPr/>
        </p:nvPicPr>
        <p:blipFill rotWithShape="1">
          <a:blip r:embed="rId4" cstate="hqprint">
            <a:extLst>
              <a:ext uri="{28A0092B-C50C-407E-A947-70E740481C1C}">
                <a14:useLocalDpi xmlns:a14="http://schemas.microsoft.com/office/drawing/2010/main"/>
              </a:ext>
            </a:extLst>
          </a:blip>
          <a:srcRect/>
          <a:stretch/>
        </p:blipFill>
        <p:spPr>
          <a:xfrm>
            <a:off x="3647577" y="1443659"/>
            <a:ext cx="5204899" cy="3966300"/>
          </a:xfrm>
          <a:prstGeom prst="rect">
            <a:avLst/>
          </a:prstGeom>
        </p:spPr>
      </p:pic>
      <p:pic>
        <p:nvPicPr>
          <p:cNvPr id="6" name="Picture 5">
            <a:extLst>
              <a:ext uri="{FF2B5EF4-FFF2-40B4-BE49-F238E27FC236}">
                <a16:creationId xmlns:a16="http://schemas.microsoft.com/office/drawing/2014/main" id="{C8F22BFA-CD65-494B-B48D-535A8940C273}"/>
              </a:ext>
            </a:extLst>
          </p:cNvPr>
          <p:cNvPicPr>
            <a:picLocks noChangeAspect="1"/>
          </p:cNvPicPr>
          <p:nvPr/>
        </p:nvPicPr>
        <p:blipFill rotWithShape="1">
          <a:blip r:embed="rId5" cstate="hqprint">
            <a:extLst>
              <a:ext uri="{28A0092B-C50C-407E-A947-70E740481C1C}">
                <a14:useLocalDpi xmlns:a14="http://schemas.microsoft.com/office/drawing/2010/main"/>
              </a:ext>
            </a:extLst>
          </a:blip>
          <a:srcRect/>
          <a:stretch/>
        </p:blipFill>
        <p:spPr>
          <a:xfrm>
            <a:off x="3666779" y="1476623"/>
            <a:ext cx="5232733" cy="3966300"/>
          </a:xfrm>
          <a:prstGeom prst="rect">
            <a:avLst/>
          </a:prstGeom>
        </p:spPr>
      </p:pic>
      <p:grpSp>
        <p:nvGrpSpPr>
          <p:cNvPr id="8" name="Group 7">
            <a:extLst>
              <a:ext uri="{FF2B5EF4-FFF2-40B4-BE49-F238E27FC236}">
                <a16:creationId xmlns:a16="http://schemas.microsoft.com/office/drawing/2014/main" id="{B67A8FD7-B5F2-FA4A-9351-D49FF2BD2B36}"/>
              </a:ext>
            </a:extLst>
          </p:cNvPr>
          <p:cNvGrpSpPr/>
          <p:nvPr/>
        </p:nvGrpSpPr>
        <p:grpSpPr>
          <a:xfrm>
            <a:off x="4083103" y="2318302"/>
            <a:ext cx="3354680" cy="2430300"/>
            <a:chOff x="2353235" y="1559859"/>
            <a:chExt cx="5446059" cy="4034117"/>
          </a:xfrm>
        </p:grpSpPr>
        <p:sp>
          <p:nvSpPr>
            <p:cNvPr id="3" name="Freeform 2">
              <a:extLst>
                <a:ext uri="{FF2B5EF4-FFF2-40B4-BE49-F238E27FC236}">
                  <a16:creationId xmlns:a16="http://schemas.microsoft.com/office/drawing/2014/main" id="{ACB85250-CFD8-3640-812C-E7D3846524B7}"/>
                </a:ext>
              </a:extLst>
            </p:cNvPr>
            <p:cNvSpPr/>
            <p:nvPr/>
          </p:nvSpPr>
          <p:spPr>
            <a:xfrm>
              <a:off x="2353235" y="1559859"/>
              <a:ext cx="5446059" cy="3240741"/>
            </a:xfrm>
            <a:custGeom>
              <a:avLst/>
              <a:gdLst>
                <a:gd name="connsiteX0" fmla="*/ 1385047 w 5446059"/>
                <a:gd name="connsiteY0" fmla="*/ 2716306 h 3240741"/>
                <a:gd name="connsiteX1" fmla="*/ 1344706 w 5446059"/>
                <a:gd name="connsiteY1" fmla="*/ 2891117 h 3240741"/>
                <a:gd name="connsiteX2" fmla="*/ 1317812 w 5446059"/>
                <a:gd name="connsiteY2" fmla="*/ 2918012 h 3240741"/>
                <a:gd name="connsiteX3" fmla="*/ 1304365 w 5446059"/>
                <a:gd name="connsiteY3" fmla="*/ 2958353 h 3240741"/>
                <a:gd name="connsiteX4" fmla="*/ 1264024 w 5446059"/>
                <a:gd name="connsiteY4" fmla="*/ 2985247 h 3240741"/>
                <a:gd name="connsiteX5" fmla="*/ 1143000 w 5446059"/>
                <a:gd name="connsiteY5" fmla="*/ 3079376 h 3240741"/>
                <a:gd name="connsiteX6" fmla="*/ 1102659 w 5446059"/>
                <a:gd name="connsiteY6" fmla="*/ 3106270 h 3240741"/>
                <a:gd name="connsiteX7" fmla="*/ 1021977 w 5446059"/>
                <a:gd name="connsiteY7" fmla="*/ 3133165 h 3240741"/>
                <a:gd name="connsiteX8" fmla="*/ 941294 w 5446059"/>
                <a:gd name="connsiteY8" fmla="*/ 3186953 h 3240741"/>
                <a:gd name="connsiteX9" fmla="*/ 820271 w 5446059"/>
                <a:gd name="connsiteY9" fmla="*/ 3227294 h 3240741"/>
                <a:gd name="connsiteX10" fmla="*/ 779930 w 5446059"/>
                <a:gd name="connsiteY10" fmla="*/ 3240741 h 3240741"/>
                <a:gd name="connsiteX11" fmla="*/ 443753 w 5446059"/>
                <a:gd name="connsiteY11" fmla="*/ 3213847 h 3240741"/>
                <a:gd name="connsiteX12" fmla="*/ 403412 w 5446059"/>
                <a:gd name="connsiteY12" fmla="*/ 3200400 h 3240741"/>
                <a:gd name="connsiteX13" fmla="*/ 349624 w 5446059"/>
                <a:gd name="connsiteY13" fmla="*/ 3186953 h 3240741"/>
                <a:gd name="connsiteX14" fmla="*/ 268941 w 5446059"/>
                <a:gd name="connsiteY14" fmla="*/ 3160059 h 3240741"/>
                <a:gd name="connsiteX15" fmla="*/ 188259 w 5446059"/>
                <a:gd name="connsiteY15" fmla="*/ 3106270 h 3240741"/>
                <a:gd name="connsiteX16" fmla="*/ 107577 w 5446059"/>
                <a:gd name="connsiteY16" fmla="*/ 2985247 h 3240741"/>
                <a:gd name="connsiteX17" fmla="*/ 80683 w 5446059"/>
                <a:gd name="connsiteY17" fmla="*/ 2944906 h 3240741"/>
                <a:gd name="connsiteX18" fmla="*/ 53789 w 5446059"/>
                <a:gd name="connsiteY18" fmla="*/ 2904565 h 3240741"/>
                <a:gd name="connsiteX19" fmla="*/ 40341 w 5446059"/>
                <a:gd name="connsiteY19" fmla="*/ 2850776 h 3240741"/>
                <a:gd name="connsiteX20" fmla="*/ 26894 w 5446059"/>
                <a:gd name="connsiteY20" fmla="*/ 2810435 h 3240741"/>
                <a:gd name="connsiteX21" fmla="*/ 13447 w 5446059"/>
                <a:gd name="connsiteY21" fmla="*/ 2743200 h 3240741"/>
                <a:gd name="connsiteX22" fmla="*/ 0 w 5446059"/>
                <a:gd name="connsiteY22" fmla="*/ 2541494 h 3240741"/>
                <a:gd name="connsiteX23" fmla="*/ 13447 w 5446059"/>
                <a:gd name="connsiteY23" fmla="*/ 2272553 h 3240741"/>
                <a:gd name="connsiteX24" fmla="*/ 26894 w 5446059"/>
                <a:gd name="connsiteY24" fmla="*/ 2232212 h 3240741"/>
                <a:gd name="connsiteX25" fmla="*/ 53789 w 5446059"/>
                <a:gd name="connsiteY25" fmla="*/ 2205317 h 3240741"/>
                <a:gd name="connsiteX26" fmla="*/ 94130 w 5446059"/>
                <a:gd name="connsiteY26" fmla="*/ 2084294 h 3240741"/>
                <a:gd name="connsiteX27" fmla="*/ 107577 w 5446059"/>
                <a:gd name="connsiteY27" fmla="*/ 2043953 h 3240741"/>
                <a:gd name="connsiteX28" fmla="*/ 134471 w 5446059"/>
                <a:gd name="connsiteY28" fmla="*/ 2003612 h 3240741"/>
                <a:gd name="connsiteX29" fmla="*/ 174812 w 5446059"/>
                <a:gd name="connsiteY29" fmla="*/ 1922929 h 3240741"/>
                <a:gd name="connsiteX30" fmla="*/ 215153 w 5446059"/>
                <a:gd name="connsiteY30" fmla="*/ 1882588 h 3240741"/>
                <a:gd name="connsiteX31" fmla="*/ 268941 w 5446059"/>
                <a:gd name="connsiteY31" fmla="*/ 1801906 h 3240741"/>
                <a:gd name="connsiteX32" fmla="*/ 322730 w 5446059"/>
                <a:gd name="connsiteY32" fmla="*/ 1748117 h 3240741"/>
                <a:gd name="connsiteX33" fmla="*/ 363071 w 5446059"/>
                <a:gd name="connsiteY33" fmla="*/ 1707776 h 3240741"/>
                <a:gd name="connsiteX34" fmla="*/ 389965 w 5446059"/>
                <a:gd name="connsiteY34" fmla="*/ 1667435 h 3240741"/>
                <a:gd name="connsiteX35" fmla="*/ 470647 w 5446059"/>
                <a:gd name="connsiteY35" fmla="*/ 1613647 h 3240741"/>
                <a:gd name="connsiteX36" fmla="*/ 551330 w 5446059"/>
                <a:gd name="connsiteY36" fmla="*/ 1573306 h 3240741"/>
                <a:gd name="connsiteX37" fmla="*/ 591671 w 5446059"/>
                <a:gd name="connsiteY37" fmla="*/ 1546412 h 3240741"/>
                <a:gd name="connsiteX38" fmla="*/ 672353 w 5446059"/>
                <a:gd name="connsiteY38" fmla="*/ 1519517 h 3240741"/>
                <a:gd name="connsiteX39" fmla="*/ 712694 w 5446059"/>
                <a:gd name="connsiteY39" fmla="*/ 1506070 h 3240741"/>
                <a:gd name="connsiteX40" fmla="*/ 981636 w 5446059"/>
                <a:gd name="connsiteY40" fmla="*/ 1519517 h 3240741"/>
                <a:gd name="connsiteX41" fmla="*/ 1143000 w 5446059"/>
                <a:gd name="connsiteY41" fmla="*/ 1600200 h 3240741"/>
                <a:gd name="connsiteX42" fmla="*/ 1183341 w 5446059"/>
                <a:gd name="connsiteY42" fmla="*/ 1627094 h 3240741"/>
                <a:gd name="connsiteX43" fmla="*/ 1210236 w 5446059"/>
                <a:gd name="connsiteY43" fmla="*/ 1653988 h 3240741"/>
                <a:gd name="connsiteX44" fmla="*/ 1290918 w 5446059"/>
                <a:gd name="connsiteY44" fmla="*/ 1694329 h 3240741"/>
                <a:gd name="connsiteX45" fmla="*/ 1371600 w 5446059"/>
                <a:gd name="connsiteY45" fmla="*/ 1734670 h 3240741"/>
                <a:gd name="connsiteX46" fmla="*/ 1425389 w 5446059"/>
                <a:gd name="connsiteY46" fmla="*/ 1721223 h 3240741"/>
                <a:gd name="connsiteX47" fmla="*/ 1452283 w 5446059"/>
                <a:gd name="connsiteY47" fmla="*/ 1640541 h 3240741"/>
                <a:gd name="connsiteX48" fmla="*/ 1465730 w 5446059"/>
                <a:gd name="connsiteY48" fmla="*/ 1600200 h 3240741"/>
                <a:gd name="connsiteX49" fmla="*/ 1479177 w 5446059"/>
                <a:gd name="connsiteY49" fmla="*/ 1559859 h 3240741"/>
                <a:gd name="connsiteX50" fmla="*/ 1492624 w 5446059"/>
                <a:gd name="connsiteY50" fmla="*/ 1506070 h 3240741"/>
                <a:gd name="connsiteX51" fmla="*/ 1506071 w 5446059"/>
                <a:gd name="connsiteY51" fmla="*/ 1398494 h 3240741"/>
                <a:gd name="connsiteX52" fmla="*/ 1546412 w 5446059"/>
                <a:gd name="connsiteY52" fmla="*/ 1277470 h 3240741"/>
                <a:gd name="connsiteX53" fmla="*/ 1586753 w 5446059"/>
                <a:gd name="connsiteY53" fmla="*/ 1143000 h 3240741"/>
                <a:gd name="connsiteX54" fmla="*/ 1613647 w 5446059"/>
                <a:gd name="connsiteY54" fmla="*/ 1102659 h 3240741"/>
                <a:gd name="connsiteX55" fmla="*/ 1653989 w 5446059"/>
                <a:gd name="connsiteY55" fmla="*/ 981635 h 3240741"/>
                <a:gd name="connsiteX56" fmla="*/ 1694330 w 5446059"/>
                <a:gd name="connsiteY56" fmla="*/ 887506 h 3240741"/>
                <a:gd name="connsiteX57" fmla="*/ 1734671 w 5446059"/>
                <a:gd name="connsiteY57" fmla="*/ 833717 h 3240741"/>
                <a:gd name="connsiteX58" fmla="*/ 1748118 w 5446059"/>
                <a:gd name="connsiteY58" fmla="*/ 779929 h 3240741"/>
                <a:gd name="connsiteX59" fmla="*/ 1775012 w 5446059"/>
                <a:gd name="connsiteY59" fmla="*/ 739588 h 3240741"/>
                <a:gd name="connsiteX60" fmla="*/ 1855694 w 5446059"/>
                <a:gd name="connsiteY60" fmla="*/ 632012 h 3240741"/>
                <a:gd name="connsiteX61" fmla="*/ 1990165 w 5446059"/>
                <a:gd name="connsiteY61" fmla="*/ 430306 h 3240741"/>
                <a:gd name="connsiteX62" fmla="*/ 2017059 w 5446059"/>
                <a:gd name="connsiteY62" fmla="*/ 389965 h 3240741"/>
                <a:gd name="connsiteX63" fmla="*/ 2097741 w 5446059"/>
                <a:gd name="connsiteY63" fmla="*/ 349623 h 3240741"/>
                <a:gd name="connsiteX64" fmla="*/ 2138083 w 5446059"/>
                <a:gd name="connsiteY64" fmla="*/ 336176 h 3240741"/>
                <a:gd name="connsiteX65" fmla="*/ 2272553 w 5446059"/>
                <a:gd name="connsiteY65" fmla="*/ 255494 h 3240741"/>
                <a:gd name="connsiteX66" fmla="*/ 2312894 w 5446059"/>
                <a:gd name="connsiteY66" fmla="*/ 242047 h 3240741"/>
                <a:gd name="connsiteX67" fmla="*/ 2420471 w 5446059"/>
                <a:gd name="connsiteY67" fmla="*/ 188259 h 3240741"/>
                <a:gd name="connsiteX68" fmla="*/ 2460812 w 5446059"/>
                <a:gd name="connsiteY68" fmla="*/ 174812 h 3240741"/>
                <a:gd name="connsiteX69" fmla="*/ 2568389 w 5446059"/>
                <a:gd name="connsiteY69" fmla="*/ 147917 h 3240741"/>
                <a:gd name="connsiteX70" fmla="*/ 2649071 w 5446059"/>
                <a:gd name="connsiteY70" fmla="*/ 121023 h 3240741"/>
                <a:gd name="connsiteX71" fmla="*/ 2823883 w 5446059"/>
                <a:gd name="connsiteY71" fmla="*/ 107576 h 3240741"/>
                <a:gd name="connsiteX72" fmla="*/ 3200400 w 5446059"/>
                <a:gd name="connsiteY72" fmla="*/ 67235 h 3240741"/>
                <a:gd name="connsiteX73" fmla="*/ 3294530 w 5446059"/>
                <a:gd name="connsiteY73" fmla="*/ 53788 h 3240741"/>
                <a:gd name="connsiteX74" fmla="*/ 3375212 w 5446059"/>
                <a:gd name="connsiteY74" fmla="*/ 40341 h 3240741"/>
                <a:gd name="connsiteX75" fmla="*/ 3496236 w 5446059"/>
                <a:gd name="connsiteY75" fmla="*/ 26894 h 3240741"/>
                <a:gd name="connsiteX76" fmla="*/ 3630706 w 5446059"/>
                <a:gd name="connsiteY76" fmla="*/ 0 h 3240741"/>
                <a:gd name="connsiteX77" fmla="*/ 4383741 w 5446059"/>
                <a:gd name="connsiteY77" fmla="*/ 26894 h 3240741"/>
                <a:gd name="connsiteX78" fmla="*/ 4437530 w 5446059"/>
                <a:gd name="connsiteY78" fmla="*/ 40341 h 3240741"/>
                <a:gd name="connsiteX79" fmla="*/ 4625789 w 5446059"/>
                <a:gd name="connsiteY79" fmla="*/ 80682 h 3240741"/>
                <a:gd name="connsiteX80" fmla="*/ 4719918 w 5446059"/>
                <a:gd name="connsiteY80" fmla="*/ 107576 h 3240741"/>
                <a:gd name="connsiteX81" fmla="*/ 4760259 w 5446059"/>
                <a:gd name="connsiteY81" fmla="*/ 134470 h 3240741"/>
                <a:gd name="connsiteX82" fmla="*/ 4840941 w 5446059"/>
                <a:gd name="connsiteY82" fmla="*/ 161365 h 3240741"/>
                <a:gd name="connsiteX83" fmla="*/ 4894730 w 5446059"/>
                <a:gd name="connsiteY83" fmla="*/ 188259 h 3240741"/>
                <a:gd name="connsiteX84" fmla="*/ 4988859 w 5446059"/>
                <a:gd name="connsiteY84" fmla="*/ 215153 h 3240741"/>
                <a:gd name="connsiteX85" fmla="*/ 5056094 w 5446059"/>
                <a:gd name="connsiteY85" fmla="*/ 228600 h 3240741"/>
                <a:gd name="connsiteX86" fmla="*/ 5096436 w 5446059"/>
                <a:gd name="connsiteY86" fmla="*/ 242047 h 3240741"/>
                <a:gd name="connsiteX87" fmla="*/ 5136777 w 5446059"/>
                <a:gd name="connsiteY87" fmla="*/ 268941 h 3240741"/>
                <a:gd name="connsiteX88" fmla="*/ 5257800 w 5446059"/>
                <a:gd name="connsiteY88" fmla="*/ 309282 h 3240741"/>
                <a:gd name="connsiteX89" fmla="*/ 5298141 w 5446059"/>
                <a:gd name="connsiteY89" fmla="*/ 322729 h 3240741"/>
                <a:gd name="connsiteX90" fmla="*/ 5338483 w 5446059"/>
                <a:gd name="connsiteY90" fmla="*/ 336176 h 3240741"/>
                <a:gd name="connsiteX91" fmla="*/ 5405718 w 5446059"/>
                <a:gd name="connsiteY91" fmla="*/ 389965 h 3240741"/>
                <a:gd name="connsiteX92" fmla="*/ 5446059 w 5446059"/>
                <a:gd name="connsiteY92" fmla="*/ 416859 h 32407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Lst>
              <a:rect l="l" t="t" r="r" b="b"/>
              <a:pathLst>
                <a:path w="5446059" h="3240741">
                  <a:moveTo>
                    <a:pt x="1385047" y="2716306"/>
                  </a:moveTo>
                  <a:cubicBezTo>
                    <a:pt x="1381349" y="2742193"/>
                    <a:pt x="1369317" y="2866505"/>
                    <a:pt x="1344706" y="2891117"/>
                  </a:cubicBezTo>
                  <a:lnTo>
                    <a:pt x="1317812" y="2918012"/>
                  </a:lnTo>
                  <a:cubicBezTo>
                    <a:pt x="1313330" y="2931459"/>
                    <a:pt x="1313220" y="2947285"/>
                    <a:pt x="1304365" y="2958353"/>
                  </a:cubicBezTo>
                  <a:cubicBezTo>
                    <a:pt x="1294269" y="2970973"/>
                    <a:pt x="1276439" y="2974901"/>
                    <a:pt x="1264024" y="2985247"/>
                  </a:cubicBezTo>
                  <a:cubicBezTo>
                    <a:pt x="1137632" y="3090574"/>
                    <a:pt x="1346919" y="2943431"/>
                    <a:pt x="1143000" y="3079376"/>
                  </a:cubicBezTo>
                  <a:cubicBezTo>
                    <a:pt x="1129553" y="3088341"/>
                    <a:pt x="1117991" y="3101159"/>
                    <a:pt x="1102659" y="3106270"/>
                  </a:cubicBezTo>
                  <a:cubicBezTo>
                    <a:pt x="1075765" y="3115235"/>
                    <a:pt x="1045565" y="3117440"/>
                    <a:pt x="1021977" y="3133165"/>
                  </a:cubicBezTo>
                  <a:cubicBezTo>
                    <a:pt x="995083" y="3151094"/>
                    <a:pt x="971958" y="3176732"/>
                    <a:pt x="941294" y="3186953"/>
                  </a:cubicBezTo>
                  <a:lnTo>
                    <a:pt x="820271" y="3227294"/>
                  </a:lnTo>
                  <a:lnTo>
                    <a:pt x="779930" y="3240741"/>
                  </a:lnTo>
                  <a:cubicBezTo>
                    <a:pt x="681859" y="3235293"/>
                    <a:pt x="548993" y="3234895"/>
                    <a:pt x="443753" y="3213847"/>
                  </a:cubicBezTo>
                  <a:cubicBezTo>
                    <a:pt x="429854" y="3211067"/>
                    <a:pt x="417041" y="3204294"/>
                    <a:pt x="403412" y="3200400"/>
                  </a:cubicBezTo>
                  <a:cubicBezTo>
                    <a:pt x="385642" y="3195323"/>
                    <a:pt x="367326" y="3192263"/>
                    <a:pt x="349624" y="3186953"/>
                  </a:cubicBezTo>
                  <a:cubicBezTo>
                    <a:pt x="322470" y="3178807"/>
                    <a:pt x="268941" y="3160059"/>
                    <a:pt x="268941" y="3160059"/>
                  </a:cubicBezTo>
                  <a:cubicBezTo>
                    <a:pt x="242047" y="3142129"/>
                    <a:pt x="206188" y="3133164"/>
                    <a:pt x="188259" y="3106270"/>
                  </a:cubicBezTo>
                  <a:lnTo>
                    <a:pt x="107577" y="2985247"/>
                  </a:lnTo>
                  <a:lnTo>
                    <a:pt x="80683" y="2944906"/>
                  </a:lnTo>
                  <a:lnTo>
                    <a:pt x="53789" y="2904565"/>
                  </a:lnTo>
                  <a:cubicBezTo>
                    <a:pt x="49306" y="2886635"/>
                    <a:pt x="45418" y="2868546"/>
                    <a:pt x="40341" y="2850776"/>
                  </a:cubicBezTo>
                  <a:cubicBezTo>
                    <a:pt x="36447" y="2837147"/>
                    <a:pt x="30332" y="2824186"/>
                    <a:pt x="26894" y="2810435"/>
                  </a:cubicBezTo>
                  <a:cubicBezTo>
                    <a:pt x="21351" y="2788262"/>
                    <a:pt x="17929" y="2765612"/>
                    <a:pt x="13447" y="2743200"/>
                  </a:cubicBezTo>
                  <a:cubicBezTo>
                    <a:pt x="8965" y="2675965"/>
                    <a:pt x="0" y="2608879"/>
                    <a:pt x="0" y="2541494"/>
                  </a:cubicBezTo>
                  <a:cubicBezTo>
                    <a:pt x="0" y="2451735"/>
                    <a:pt x="5671" y="2361975"/>
                    <a:pt x="13447" y="2272553"/>
                  </a:cubicBezTo>
                  <a:cubicBezTo>
                    <a:pt x="14675" y="2258432"/>
                    <a:pt x="19601" y="2244366"/>
                    <a:pt x="26894" y="2232212"/>
                  </a:cubicBezTo>
                  <a:cubicBezTo>
                    <a:pt x="33417" y="2221340"/>
                    <a:pt x="44824" y="2214282"/>
                    <a:pt x="53789" y="2205317"/>
                  </a:cubicBezTo>
                  <a:lnTo>
                    <a:pt x="94130" y="2084294"/>
                  </a:lnTo>
                  <a:cubicBezTo>
                    <a:pt x="98612" y="2070847"/>
                    <a:pt x="99714" y="2055747"/>
                    <a:pt x="107577" y="2043953"/>
                  </a:cubicBezTo>
                  <a:lnTo>
                    <a:pt x="134471" y="2003612"/>
                  </a:lnTo>
                  <a:cubicBezTo>
                    <a:pt x="147948" y="1963180"/>
                    <a:pt x="145848" y="1957686"/>
                    <a:pt x="174812" y="1922929"/>
                  </a:cubicBezTo>
                  <a:cubicBezTo>
                    <a:pt x="186986" y="1908320"/>
                    <a:pt x="203478" y="1897599"/>
                    <a:pt x="215153" y="1882588"/>
                  </a:cubicBezTo>
                  <a:cubicBezTo>
                    <a:pt x="234997" y="1857074"/>
                    <a:pt x="246085" y="1824762"/>
                    <a:pt x="268941" y="1801906"/>
                  </a:cubicBezTo>
                  <a:lnTo>
                    <a:pt x="322730" y="1748117"/>
                  </a:lnTo>
                  <a:cubicBezTo>
                    <a:pt x="336177" y="1734670"/>
                    <a:pt x="352522" y="1723599"/>
                    <a:pt x="363071" y="1707776"/>
                  </a:cubicBezTo>
                  <a:cubicBezTo>
                    <a:pt x="372036" y="1694329"/>
                    <a:pt x="377802" y="1678077"/>
                    <a:pt x="389965" y="1667435"/>
                  </a:cubicBezTo>
                  <a:cubicBezTo>
                    <a:pt x="414290" y="1646150"/>
                    <a:pt x="443753" y="1631576"/>
                    <a:pt x="470647" y="1613647"/>
                  </a:cubicBezTo>
                  <a:cubicBezTo>
                    <a:pt x="586260" y="1536572"/>
                    <a:pt x="439985" y="1628979"/>
                    <a:pt x="551330" y="1573306"/>
                  </a:cubicBezTo>
                  <a:cubicBezTo>
                    <a:pt x="565785" y="1566078"/>
                    <a:pt x="576903" y="1552976"/>
                    <a:pt x="591671" y="1546412"/>
                  </a:cubicBezTo>
                  <a:cubicBezTo>
                    <a:pt x="617576" y="1534898"/>
                    <a:pt x="645459" y="1528482"/>
                    <a:pt x="672353" y="1519517"/>
                  </a:cubicBezTo>
                  <a:lnTo>
                    <a:pt x="712694" y="1506070"/>
                  </a:lnTo>
                  <a:cubicBezTo>
                    <a:pt x="802341" y="1510552"/>
                    <a:pt x="892468" y="1509228"/>
                    <a:pt x="981636" y="1519517"/>
                  </a:cubicBezTo>
                  <a:cubicBezTo>
                    <a:pt x="1048959" y="1527285"/>
                    <a:pt x="1088924" y="1564149"/>
                    <a:pt x="1143000" y="1600200"/>
                  </a:cubicBezTo>
                  <a:cubicBezTo>
                    <a:pt x="1156447" y="1609165"/>
                    <a:pt x="1171913" y="1615666"/>
                    <a:pt x="1183341" y="1627094"/>
                  </a:cubicBezTo>
                  <a:cubicBezTo>
                    <a:pt x="1192306" y="1636059"/>
                    <a:pt x="1200336" y="1646068"/>
                    <a:pt x="1210236" y="1653988"/>
                  </a:cubicBezTo>
                  <a:cubicBezTo>
                    <a:pt x="1274467" y="1705372"/>
                    <a:pt x="1224636" y="1661188"/>
                    <a:pt x="1290918" y="1694329"/>
                  </a:cubicBezTo>
                  <a:cubicBezTo>
                    <a:pt x="1395188" y="1746464"/>
                    <a:pt x="1270202" y="1700871"/>
                    <a:pt x="1371600" y="1734670"/>
                  </a:cubicBezTo>
                  <a:cubicBezTo>
                    <a:pt x="1389530" y="1730188"/>
                    <a:pt x="1413361" y="1735255"/>
                    <a:pt x="1425389" y="1721223"/>
                  </a:cubicBezTo>
                  <a:cubicBezTo>
                    <a:pt x="1443838" y="1699699"/>
                    <a:pt x="1443318" y="1667435"/>
                    <a:pt x="1452283" y="1640541"/>
                  </a:cubicBezTo>
                  <a:lnTo>
                    <a:pt x="1465730" y="1600200"/>
                  </a:lnTo>
                  <a:cubicBezTo>
                    <a:pt x="1470212" y="1586753"/>
                    <a:pt x="1475739" y="1573610"/>
                    <a:pt x="1479177" y="1559859"/>
                  </a:cubicBezTo>
                  <a:cubicBezTo>
                    <a:pt x="1483659" y="1541929"/>
                    <a:pt x="1489586" y="1524300"/>
                    <a:pt x="1492624" y="1506070"/>
                  </a:cubicBezTo>
                  <a:cubicBezTo>
                    <a:pt x="1498565" y="1470424"/>
                    <a:pt x="1498499" y="1433830"/>
                    <a:pt x="1506071" y="1398494"/>
                  </a:cubicBezTo>
                  <a:cubicBezTo>
                    <a:pt x="1526234" y="1304399"/>
                    <a:pt x="1529607" y="1344689"/>
                    <a:pt x="1546412" y="1277470"/>
                  </a:cubicBezTo>
                  <a:cubicBezTo>
                    <a:pt x="1553929" y="1247402"/>
                    <a:pt x="1573658" y="1162643"/>
                    <a:pt x="1586753" y="1143000"/>
                  </a:cubicBezTo>
                  <a:lnTo>
                    <a:pt x="1613647" y="1102659"/>
                  </a:lnTo>
                  <a:lnTo>
                    <a:pt x="1653989" y="981635"/>
                  </a:lnTo>
                  <a:cubicBezTo>
                    <a:pt x="1667062" y="942417"/>
                    <a:pt x="1670590" y="925490"/>
                    <a:pt x="1694330" y="887506"/>
                  </a:cubicBezTo>
                  <a:cubicBezTo>
                    <a:pt x="1706208" y="868501"/>
                    <a:pt x="1721224" y="851647"/>
                    <a:pt x="1734671" y="833717"/>
                  </a:cubicBezTo>
                  <a:cubicBezTo>
                    <a:pt x="1739153" y="815788"/>
                    <a:pt x="1740838" y="796916"/>
                    <a:pt x="1748118" y="779929"/>
                  </a:cubicBezTo>
                  <a:cubicBezTo>
                    <a:pt x="1754484" y="765074"/>
                    <a:pt x="1765506" y="752658"/>
                    <a:pt x="1775012" y="739588"/>
                  </a:cubicBezTo>
                  <a:cubicBezTo>
                    <a:pt x="1801376" y="703338"/>
                    <a:pt x="1830830" y="669307"/>
                    <a:pt x="1855694" y="632012"/>
                  </a:cubicBezTo>
                  <a:lnTo>
                    <a:pt x="1990165" y="430306"/>
                  </a:lnTo>
                  <a:cubicBezTo>
                    <a:pt x="1999130" y="416859"/>
                    <a:pt x="2001727" y="395076"/>
                    <a:pt x="2017059" y="389965"/>
                  </a:cubicBezTo>
                  <a:cubicBezTo>
                    <a:pt x="2118468" y="356160"/>
                    <a:pt x="1993460" y="401763"/>
                    <a:pt x="2097741" y="349623"/>
                  </a:cubicBezTo>
                  <a:cubicBezTo>
                    <a:pt x="2110419" y="343284"/>
                    <a:pt x="2124636" y="340658"/>
                    <a:pt x="2138083" y="336176"/>
                  </a:cubicBezTo>
                  <a:cubicBezTo>
                    <a:pt x="2195440" y="297938"/>
                    <a:pt x="2214664" y="280303"/>
                    <a:pt x="2272553" y="255494"/>
                  </a:cubicBezTo>
                  <a:cubicBezTo>
                    <a:pt x="2285581" y="249910"/>
                    <a:pt x="2299990" y="247912"/>
                    <a:pt x="2312894" y="242047"/>
                  </a:cubicBezTo>
                  <a:cubicBezTo>
                    <a:pt x="2349392" y="225457"/>
                    <a:pt x="2382437" y="200937"/>
                    <a:pt x="2420471" y="188259"/>
                  </a:cubicBezTo>
                  <a:cubicBezTo>
                    <a:pt x="2433918" y="183777"/>
                    <a:pt x="2447137" y="178542"/>
                    <a:pt x="2460812" y="174812"/>
                  </a:cubicBezTo>
                  <a:cubicBezTo>
                    <a:pt x="2496472" y="165086"/>
                    <a:pt x="2533323" y="159606"/>
                    <a:pt x="2568389" y="147917"/>
                  </a:cubicBezTo>
                  <a:cubicBezTo>
                    <a:pt x="2595283" y="138952"/>
                    <a:pt x="2620806" y="123197"/>
                    <a:pt x="2649071" y="121023"/>
                  </a:cubicBezTo>
                  <a:lnTo>
                    <a:pt x="2823883" y="107576"/>
                  </a:lnTo>
                  <a:cubicBezTo>
                    <a:pt x="3056127" y="68869"/>
                    <a:pt x="2930823" y="84083"/>
                    <a:pt x="3200400" y="67235"/>
                  </a:cubicBezTo>
                  <a:lnTo>
                    <a:pt x="3294530" y="53788"/>
                  </a:lnTo>
                  <a:cubicBezTo>
                    <a:pt x="3321478" y="49642"/>
                    <a:pt x="3348186" y="43944"/>
                    <a:pt x="3375212" y="40341"/>
                  </a:cubicBezTo>
                  <a:cubicBezTo>
                    <a:pt x="3415446" y="34977"/>
                    <a:pt x="3456143" y="33224"/>
                    <a:pt x="3496236" y="26894"/>
                  </a:cubicBezTo>
                  <a:cubicBezTo>
                    <a:pt x="3541388" y="19765"/>
                    <a:pt x="3630706" y="0"/>
                    <a:pt x="3630706" y="0"/>
                  </a:cubicBezTo>
                  <a:cubicBezTo>
                    <a:pt x="3750286" y="2544"/>
                    <a:pt x="4159811" y="-7557"/>
                    <a:pt x="4383741" y="26894"/>
                  </a:cubicBezTo>
                  <a:cubicBezTo>
                    <a:pt x="4402008" y="29704"/>
                    <a:pt x="4419407" y="36717"/>
                    <a:pt x="4437530" y="40341"/>
                  </a:cubicBezTo>
                  <a:cubicBezTo>
                    <a:pt x="4632761" y="79387"/>
                    <a:pt x="4385897" y="20709"/>
                    <a:pt x="4625789" y="80682"/>
                  </a:cubicBezTo>
                  <a:cubicBezTo>
                    <a:pt x="4643023" y="84990"/>
                    <a:pt x="4700627" y="97930"/>
                    <a:pt x="4719918" y="107576"/>
                  </a:cubicBezTo>
                  <a:cubicBezTo>
                    <a:pt x="4734373" y="114804"/>
                    <a:pt x="4745491" y="127906"/>
                    <a:pt x="4760259" y="134470"/>
                  </a:cubicBezTo>
                  <a:cubicBezTo>
                    <a:pt x="4786164" y="145984"/>
                    <a:pt x="4815585" y="148687"/>
                    <a:pt x="4840941" y="161365"/>
                  </a:cubicBezTo>
                  <a:cubicBezTo>
                    <a:pt x="4858871" y="170330"/>
                    <a:pt x="4876305" y="180363"/>
                    <a:pt x="4894730" y="188259"/>
                  </a:cubicBezTo>
                  <a:cubicBezTo>
                    <a:pt x="4918920" y="198626"/>
                    <a:pt x="4965238" y="209904"/>
                    <a:pt x="4988859" y="215153"/>
                  </a:cubicBezTo>
                  <a:cubicBezTo>
                    <a:pt x="5011170" y="220111"/>
                    <a:pt x="5033921" y="223057"/>
                    <a:pt x="5056094" y="228600"/>
                  </a:cubicBezTo>
                  <a:cubicBezTo>
                    <a:pt x="5069845" y="232038"/>
                    <a:pt x="5082989" y="237565"/>
                    <a:pt x="5096436" y="242047"/>
                  </a:cubicBezTo>
                  <a:cubicBezTo>
                    <a:pt x="5109883" y="251012"/>
                    <a:pt x="5122009" y="262377"/>
                    <a:pt x="5136777" y="268941"/>
                  </a:cubicBezTo>
                  <a:lnTo>
                    <a:pt x="5257800" y="309282"/>
                  </a:lnTo>
                  <a:lnTo>
                    <a:pt x="5298141" y="322729"/>
                  </a:lnTo>
                  <a:lnTo>
                    <a:pt x="5338483" y="336176"/>
                  </a:lnTo>
                  <a:cubicBezTo>
                    <a:pt x="5383818" y="404179"/>
                    <a:pt x="5340767" y="357489"/>
                    <a:pt x="5405718" y="389965"/>
                  </a:cubicBezTo>
                  <a:cubicBezTo>
                    <a:pt x="5420173" y="397193"/>
                    <a:pt x="5446059" y="416859"/>
                    <a:pt x="5446059" y="416859"/>
                  </a:cubicBezTo>
                </a:path>
              </a:pathLst>
            </a:cu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500"/>
            </a:p>
          </p:txBody>
        </p:sp>
        <p:sp>
          <p:nvSpPr>
            <p:cNvPr id="5" name="Freeform 4">
              <a:extLst>
                <a:ext uri="{FF2B5EF4-FFF2-40B4-BE49-F238E27FC236}">
                  <a16:creationId xmlns:a16="http://schemas.microsoft.com/office/drawing/2014/main" id="{8FFF88BD-DE82-934A-BB37-332B53C84FEB}"/>
                </a:ext>
              </a:extLst>
            </p:cNvPr>
            <p:cNvSpPr/>
            <p:nvPr/>
          </p:nvSpPr>
          <p:spPr>
            <a:xfrm>
              <a:off x="4087906" y="4168588"/>
              <a:ext cx="3173506" cy="1425388"/>
            </a:xfrm>
            <a:custGeom>
              <a:avLst/>
              <a:gdLst>
                <a:gd name="connsiteX0" fmla="*/ 0 w 3173506"/>
                <a:gd name="connsiteY0" fmla="*/ 0 h 1425388"/>
                <a:gd name="connsiteX1" fmla="*/ 147918 w 3173506"/>
                <a:gd name="connsiteY1" fmla="*/ 94130 h 1425388"/>
                <a:gd name="connsiteX2" fmla="*/ 201706 w 3173506"/>
                <a:gd name="connsiteY2" fmla="*/ 174812 h 1425388"/>
                <a:gd name="connsiteX3" fmla="*/ 228600 w 3173506"/>
                <a:gd name="connsiteY3" fmla="*/ 215153 h 1425388"/>
                <a:gd name="connsiteX4" fmla="*/ 242047 w 3173506"/>
                <a:gd name="connsiteY4" fmla="*/ 268941 h 1425388"/>
                <a:gd name="connsiteX5" fmla="*/ 255494 w 3173506"/>
                <a:gd name="connsiteY5" fmla="*/ 363071 h 1425388"/>
                <a:gd name="connsiteX6" fmla="*/ 282388 w 3173506"/>
                <a:gd name="connsiteY6" fmla="*/ 443753 h 1425388"/>
                <a:gd name="connsiteX7" fmla="*/ 295835 w 3173506"/>
                <a:gd name="connsiteY7" fmla="*/ 484094 h 1425388"/>
                <a:gd name="connsiteX8" fmla="*/ 322729 w 3173506"/>
                <a:gd name="connsiteY8" fmla="*/ 524436 h 1425388"/>
                <a:gd name="connsiteX9" fmla="*/ 336176 w 3173506"/>
                <a:gd name="connsiteY9" fmla="*/ 564777 h 1425388"/>
                <a:gd name="connsiteX10" fmla="*/ 389965 w 3173506"/>
                <a:gd name="connsiteY10" fmla="*/ 645459 h 1425388"/>
                <a:gd name="connsiteX11" fmla="*/ 403412 w 3173506"/>
                <a:gd name="connsiteY11" fmla="*/ 685800 h 1425388"/>
                <a:gd name="connsiteX12" fmla="*/ 457200 w 3173506"/>
                <a:gd name="connsiteY12" fmla="*/ 753036 h 1425388"/>
                <a:gd name="connsiteX13" fmla="*/ 497541 w 3173506"/>
                <a:gd name="connsiteY13" fmla="*/ 833718 h 1425388"/>
                <a:gd name="connsiteX14" fmla="*/ 578223 w 3173506"/>
                <a:gd name="connsiteY14" fmla="*/ 887506 h 1425388"/>
                <a:gd name="connsiteX15" fmla="*/ 605118 w 3173506"/>
                <a:gd name="connsiteY15" fmla="*/ 914400 h 1425388"/>
                <a:gd name="connsiteX16" fmla="*/ 632012 w 3173506"/>
                <a:gd name="connsiteY16" fmla="*/ 954741 h 1425388"/>
                <a:gd name="connsiteX17" fmla="*/ 753035 w 3173506"/>
                <a:gd name="connsiteY17" fmla="*/ 1021977 h 1425388"/>
                <a:gd name="connsiteX18" fmla="*/ 833718 w 3173506"/>
                <a:gd name="connsiteY18" fmla="*/ 1075765 h 1425388"/>
                <a:gd name="connsiteX19" fmla="*/ 968188 w 3173506"/>
                <a:gd name="connsiteY19" fmla="*/ 1116106 h 1425388"/>
                <a:gd name="connsiteX20" fmla="*/ 1008529 w 3173506"/>
                <a:gd name="connsiteY20" fmla="*/ 1129553 h 1425388"/>
                <a:gd name="connsiteX21" fmla="*/ 1048870 w 3173506"/>
                <a:gd name="connsiteY21" fmla="*/ 1143000 h 1425388"/>
                <a:gd name="connsiteX22" fmla="*/ 1102659 w 3173506"/>
                <a:gd name="connsiteY22" fmla="*/ 1156447 h 1425388"/>
                <a:gd name="connsiteX23" fmla="*/ 1143000 w 3173506"/>
                <a:gd name="connsiteY23" fmla="*/ 1183341 h 1425388"/>
                <a:gd name="connsiteX24" fmla="*/ 1411941 w 3173506"/>
                <a:gd name="connsiteY24" fmla="*/ 1237130 h 1425388"/>
                <a:gd name="connsiteX25" fmla="*/ 1586753 w 3173506"/>
                <a:gd name="connsiteY25" fmla="*/ 1277471 h 1425388"/>
                <a:gd name="connsiteX26" fmla="*/ 1721223 w 3173506"/>
                <a:gd name="connsiteY26" fmla="*/ 1290918 h 1425388"/>
                <a:gd name="connsiteX27" fmla="*/ 2111188 w 3173506"/>
                <a:gd name="connsiteY27" fmla="*/ 1317812 h 1425388"/>
                <a:gd name="connsiteX28" fmla="*/ 2218765 w 3173506"/>
                <a:gd name="connsiteY28" fmla="*/ 1344706 h 1425388"/>
                <a:gd name="connsiteX29" fmla="*/ 2272553 w 3173506"/>
                <a:gd name="connsiteY29" fmla="*/ 1358153 h 1425388"/>
                <a:gd name="connsiteX30" fmla="*/ 2407023 w 3173506"/>
                <a:gd name="connsiteY30" fmla="*/ 1398494 h 1425388"/>
                <a:gd name="connsiteX31" fmla="*/ 2608729 w 3173506"/>
                <a:gd name="connsiteY31" fmla="*/ 1411941 h 1425388"/>
                <a:gd name="connsiteX32" fmla="*/ 2716306 w 3173506"/>
                <a:gd name="connsiteY32" fmla="*/ 1425388 h 1425388"/>
                <a:gd name="connsiteX33" fmla="*/ 2931459 w 3173506"/>
                <a:gd name="connsiteY33" fmla="*/ 1411941 h 1425388"/>
                <a:gd name="connsiteX34" fmla="*/ 3052482 w 3173506"/>
                <a:gd name="connsiteY34" fmla="*/ 1398494 h 1425388"/>
                <a:gd name="connsiteX35" fmla="*/ 3173506 w 3173506"/>
                <a:gd name="connsiteY35" fmla="*/ 1398494 h 14253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3173506" h="1425388">
                  <a:moveTo>
                    <a:pt x="0" y="0"/>
                  </a:moveTo>
                  <a:cubicBezTo>
                    <a:pt x="68477" y="29347"/>
                    <a:pt x="106357" y="31788"/>
                    <a:pt x="147918" y="94130"/>
                  </a:cubicBezTo>
                  <a:lnTo>
                    <a:pt x="201706" y="174812"/>
                  </a:lnTo>
                  <a:lnTo>
                    <a:pt x="228600" y="215153"/>
                  </a:lnTo>
                  <a:cubicBezTo>
                    <a:pt x="233082" y="233082"/>
                    <a:pt x="238741" y="250758"/>
                    <a:pt x="242047" y="268941"/>
                  </a:cubicBezTo>
                  <a:cubicBezTo>
                    <a:pt x="247717" y="300125"/>
                    <a:pt x="248367" y="332187"/>
                    <a:pt x="255494" y="363071"/>
                  </a:cubicBezTo>
                  <a:cubicBezTo>
                    <a:pt x="261868" y="390694"/>
                    <a:pt x="273423" y="416859"/>
                    <a:pt x="282388" y="443753"/>
                  </a:cubicBezTo>
                  <a:cubicBezTo>
                    <a:pt x="286870" y="457200"/>
                    <a:pt x="287973" y="472300"/>
                    <a:pt x="295835" y="484094"/>
                  </a:cubicBezTo>
                  <a:cubicBezTo>
                    <a:pt x="304800" y="497541"/>
                    <a:pt x="315501" y="509981"/>
                    <a:pt x="322729" y="524436"/>
                  </a:cubicBezTo>
                  <a:cubicBezTo>
                    <a:pt x="329068" y="537114"/>
                    <a:pt x="329292" y="552386"/>
                    <a:pt x="336176" y="564777"/>
                  </a:cubicBezTo>
                  <a:cubicBezTo>
                    <a:pt x="351873" y="593032"/>
                    <a:pt x="389965" y="645459"/>
                    <a:pt x="389965" y="645459"/>
                  </a:cubicBezTo>
                  <a:cubicBezTo>
                    <a:pt x="394447" y="658906"/>
                    <a:pt x="397073" y="673122"/>
                    <a:pt x="403412" y="685800"/>
                  </a:cubicBezTo>
                  <a:cubicBezTo>
                    <a:pt x="420375" y="719725"/>
                    <a:pt x="432186" y="728021"/>
                    <a:pt x="457200" y="753036"/>
                  </a:cubicBezTo>
                  <a:cubicBezTo>
                    <a:pt x="466792" y="781812"/>
                    <a:pt x="473007" y="812251"/>
                    <a:pt x="497541" y="833718"/>
                  </a:cubicBezTo>
                  <a:cubicBezTo>
                    <a:pt x="521866" y="855003"/>
                    <a:pt x="555367" y="864651"/>
                    <a:pt x="578223" y="887506"/>
                  </a:cubicBezTo>
                  <a:cubicBezTo>
                    <a:pt x="587188" y="896471"/>
                    <a:pt x="597198" y="904500"/>
                    <a:pt x="605118" y="914400"/>
                  </a:cubicBezTo>
                  <a:cubicBezTo>
                    <a:pt x="615214" y="927020"/>
                    <a:pt x="619849" y="944099"/>
                    <a:pt x="632012" y="954741"/>
                  </a:cubicBezTo>
                  <a:cubicBezTo>
                    <a:pt x="776812" y="1081442"/>
                    <a:pt x="659084" y="969783"/>
                    <a:pt x="753035" y="1021977"/>
                  </a:cubicBezTo>
                  <a:cubicBezTo>
                    <a:pt x="781290" y="1037674"/>
                    <a:pt x="802360" y="1067926"/>
                    <a:pt x="833718" y="1075765"/>
                  </a:cubicBezTo>
                  <a:cubicBezTo>
                    <a:pt x="915008" y="1096088"/>
                    <a:pt x="869973" y="1083368"/>
                    <a:pt x="968188" y="1116106"/>
                  </a:cubicBezTo>
                  <a:lnTo>
                    <a:pt x="1008529" y="1129553"/>
                  </a:lnTo>
                  <a:cubicBezTo>
                    <a:pt x="1021976" y="1134035"/>
                    <a:pt x="1035119" y="1139562"/>
                    <a:pt x="1048870" y="1143000"/>
                  </a:cubicBezTo>
                  <a:lnTo>
                    <a:pt x="1102659" y="1156447"/>
                  </a:lnTo>
                  <a:cubicBezTo>
                    <a:pt x="1116106" y="1165412"/>
                    <a:pt x="1128232" y="1176777"/>
                    <a:pt x="1143000" y="1183341"/>
                  </a:cubicBezTo>
                  <a:cubicBezTo>
                    <a:pt x="1256662" y="1233858"/>
                    <a:pt x="1256343" y="1198231"/>
                    <a:pt x="1411941" y="1237130"/>
                  </a:cubicBezTo>
                  <a:cubicBezTo>
                    <a:pt x="1446060" y="1245660"/>
                    <a:pt x="1542406" y="1271558"/>
                    <a:pt x="1586753" y="1277471"/>
                  </a:cubicBezTo>
                  <a:cubicBezTo>
                    <a:pt x="1631405" y="1283425"/>
                    <a:pt x="1676345" y="1287016"/>
                    <a:pt x="1721223" y="1290918"/>
                  </a:cubicBezTo>
                  <a:cubicBezTo>
                    <a:pt x="1866568" y="1303557"/>
                    <a:pt x="1962028" y="1308490"/>
                    <a:pt x="2111188" y="1317812"/>
                  </a:cubicBezTo>
                  <a:lnTo>
                    <a:pt x="2218765" y="1344706"/>
                  </a:lnTo>
                  <a:cubicBezTo>
                    <a:pt x="2236694" y="1349188"/>
                    <a:pt x="2255020" y="1352309"/>
                    <a:pt x="2272553" y="1358153"/>
                  </a:cubicBezTo>
                  <a:cubicBezTo>
                    <a:pt x="2291635" y="1364514"/>
                    <a:pt x="2377321" y="1395367"/>
                    <a:pt x="2407023" y="1398494"/>
                  </a:cubicBezTo>
                  <a:cubicBezTo>
                    <a:pt x="2474037" y="1405548"/>
                    <a:pt x="2541598" y="1406104"/>
                    <a:pt x="2608729" y="1411941"/>
                  </a:cubicBezTo>
                  <a:cubicBezTo>
                    <a:pt x="2644731" y="1415072"/>
                    <a:pt x="2680447" y="1420906"/>
                    <a:pt x="2716306" y="1425388"/>
                  </a:cubicBezTo>
                  <a:lnTo>
                    <a:pt x="2931459" y="1411941"/>
                  </a:lnTo>
                  <a:cubicBezTo>
                    <a:pt x="2971919" y="1408704"/>
                    <a:pt x="3011955" y="1400745"/>
                    <a:pt x="3052482" y="1398494"/>
                  </a:cubicBezTo>
                  <a:cubicBezTo>
                    <a:pt x="3092761" y="1396256"/>
                    <a:pt x="3133165" y="1398494"/>
                    <a:pt x="3173506" y="1398494"/>
                  </a:cubicBezTo>
                </a:path>
              </a:pathLst>
            </a:cu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500"/>
            </a:p>
          </p:txBody>
        </p:sp>
      </p:grpSp>
      <p:sp>
        <p:nvSpPr>
          <p:cNvPr id="9" name="Title 1">
            <a:extLst>
              <a:ext uri="{FF2B5EF4-FFF2-40B4-BE49-F238E27FC236}">
                <a16:creationId xmlns:a16="http://schemas.microsoft.com/office/drawing/2014/main" id="{515245D0-8660-0E45-9067-C00958EC0832}"/>
              </a:ext>
            </a:extLst>
          </p:cNvPr>
          <p:cNvSpPr txBox="1">
            <a:spLocks/>
          </p:cNvSpPr>
          <p:nvPr/>
        </p:nvSpPr>
        <p:spPr>
          <a:xfrm>
            <a:off x="1574535" y="986718"/>
            <a:ext cx="2339051" cy="2420853"/>
          </a:xfrm>
          <a:prstGeom prst="rect">
            <a:avLst/>
          </a:prstGeom>
        </p:spPr>
        <p:txBody>
          <a:bodyPr>
            <a:normAutofit/>
          </a:bodyPr>
          <a:lstStyle>
            <a:lvl1pPr algn="l" defTabSz="914400" rtl="0" eaLnBrk="1" latinLnBrk="0" hangingPunct="1">
              <a:lnSpc>
                <a:spcPct val="90000"/>
              </a:lnSpc>
              <a:spcBef>
                <a:spcPct val="0"/>
              </a:spcBef>
              <a:buNone/>
              <a:defRPr sz="3200" b="1" kern="1200">
                <a:solidFill>
                  <a:schemeClr val="tx1"/>
                </a:solidFill>
                <a:latin typeface="+mj-lt"/>
                <a:ea typeface="+mj-ea"/>
                <a:cs typeface="+mj-cs"/>
              </a:defRPr>
            </a:lvl1pPr>
          </a:lstStyle>
          <a:p>
            <a:r>
              <a:rPr lang="en-AU" sz="1500" b="0" dirty="0">
                <a:solidFill>
                  <a:schemeClr val="bg1"/>
                </a:solidFill>
              </a:rPr>
              <a:t>Signed</a:t>
            </a:r>
          </a:p>
          <a:p>
            <a:r>
              <a:rPr lang="en-AU" sz="2100" dirty="0">
                <a:solidFill>
                  <a:schemeClr val="bg1"/>
                </a:solidFill>
              </a:rPr>
              <a:t>Vincent van Gogh</a:t>
            </a:r>
          </a:p>
          <a:p>
            <a:endParaRPr lang="en-AU" sz="2100" dirty="0">
              <a:solidFill>
                <a:schemeClr val="bg1"/>
              </a:solidFill>
            </a:endParaRPr>
          </a:p>
          <a:p>
            <a:r>
              <a:rPr lang="en-AU" sz="1500" dirty="0">
                <a:solidFill>
                  <a:schemeClr val="bg1"/>
                </a:solidFill>
              </a:rPr>
              <a:t>La </a:t>
            </a:r>
            <a:r>
              <a:rPr lang="en-AU" sz="1500" dirty="0" err="1">
                <a:solidFill>
                  <a:schemeClr val="bg1"/>
                </a:solidFill>
              </a:rPr>
              <a:t>Crau</a:t>
            </a:r>
            <a:r>
              <a:rPr lang="en-AU" sz="1500" dirty="0">
                <a:solidFill>
                  <a:schemeClr val="bg1"/>
                </a:solidFill>
              </a:rPr>
              <a:t> with </a:t>
            </a:r>
            <a:r>
              <a:rPr lang="en-AU" sz="1500" dirty="0" err="1">
                <a:solidFill>
                  <a:schemeClr val="bg1"/>
                </a:solidFill>
              </a:rPr>
              <a:t>Montmajour</a:t>
            </a:r>
            <a:r>
              <a:rPr lang="en-AU" sz="1500" dirty="0">
                <a:solidFill>
                  <a:schemeClr val="bg1"/>
                </a:solidFill>
              </a:rPr>
              <a:t> in the </a:t>
            </a:r>
            <a:r>
              <a:rPr lang="en-AU" sz="1500" dirty="0" err="1">
                <a:solidFill>
                  <a:schemeClr val="bg1"/>
                </a:solidFill>
              </a:rPr>
              <a:t>backgroud</a:t>
            </a:r>
            <a:endParaRPr lang="en-AU" sz="1500" dirty="0">
              <a:solidFill>
                <a:schemeClr val="bg1"/>
              </a:solidFill>
            </a:endParaRPr>
          </a:p>
          <a:p>
            <a:endParaRPr lang="en-AU" sz="2100" dirty="0">
              <a:solidFill>
                <a:schemeClr val="bg1"/>
              </a:solidFill>
            </a:endParaRPr>
          </a:p>
          <a:p>
            <a:r>
              <a:rPr lang="en-AU" sz="2100" dirty="0">
                <a:solidFill>
                  <a:schemeClr val="bg1"/>
                </a:solidFill>
              </a:rPr>
              <a:t>~1888</a:t>
            </a:r>
          </a:p>
        </p:txBody>
      </p:sp>
      <p:pic>
        <p:nvPicPr>
          <p:cNvPr id="10" name="Obrázek 11">
            <a:extLst>
              <a:ext uri="{FF2B5EF4-FFF2-40B4-BE49-F238E27FC236}">
                <a16:creationId xmlns:a16="http://schemas.microsoft.com/office/drawing/2014/main" id="{B648D112-11AB-0E4F-9C0D-E56FF05EC558}"/>
              </a:ext>
            </a:extLst>
          </p:cNvPr>
          <p:cNvPicPr>
            <a:picLocks noChangeAspect="1"/>
          </p:cNvPicPr>
          <p:nvPr/>
        </p:nvPicPr>
        <p:blipFill>
          <a:blip r:embed="rId6" cstate="hqprint">
            <a:extLst>
              <a:ext uri="{28A0092B-C50C-407E-A947-70E740481C1C}">
                <a14:useLocalDpi xmlns:a14="http://schemas.microsoft.com/office/drawing/2010/main"/>
              </a:ext>
            </a:extLst>
          </a:blip>
          <a:stretch>
            <a:fillRect/>
          </a:stretch>
        </p:blipFill>
        <p:spPr>
          <a:xfrm>
            <a:off x="9155218" y="2643251"/>
            <a:ext cx="1396654" cy="1567116"/>
          </a:xfrm>
          <a:prstGeom prst="rect">
            <a:avLst/>
          </a:prstGeom>
        </p:spPr>
      </p:pic>
      <p:sp>
        <p:nvSpPr>
          <p:cNvPr id="11" name="TextBox 10"/>
          <p:cNvSpPr txBox="1"/>
          <p:nvPr/>
        </p:nvSpPr>
        <p:spPr>
          <a:xfrm>
            <a:off x="2984837" y="82982"/>
            <a:ext cx="6143220" cy="646331"/>
          </a:xfrm>
          <a:prstGeom prst="rect">
            <a:avLst/>
          </a:prstGeom>
          <a:solidFill>
            <a:schemeClr val="bg1">
              <a:lumMod val="95000"/>
            </a:schemeClr>
          </a:solidFill>
          <a:ln>
            <a:noFill/>
          </a:ln>
          <a:effectLst>
            <a:softEdge rad="63500"/>
          </a:effectLst>
        </p:spPr>
        <p:style>
          <a:lnRef idx="2">
            <a:schemeClr val="accent1"/>
          </a:lnRef>
          <a:fillRef idx="1">
            <a:schemeClr val="lt1"/>
          </a:fillRef>
          <a:effectRef idx="0">
            <a:schemeClr val="accent1"/>
          </a:effectRef>
          <a:fontRef idx="minor">
            <a:schemeClr val="dk1"/>
          </a:fontRef>
        </p:style>
        <p:txBody>
          <a:bodyPr wrap="none" rtlCol="0">
            <a:spAutoFit/>
          </a:bodyPr>
          <a:lstStyle/>
          <a:p>
            <a:pPr algn="ctr"/>
            <a:r>
              <a:rPr lang="en-GB" i="1" dirty="0"/>
              <a:t>BBC Click on Fake Art – </a:t>
            </a:r>
            <a:r>
              <a:rPr lang="en-GB" i="1" dirty="0" err="1"/>
              <a:t>InsightART's</a:t>
            </a:r>
            <a:r>
              <a:rPr lang="en-GB" i="1" dirty="0"/>
              <a:t> X-ray colour imaging of art!</a:t>
            </a:r>
          </a:p>
          <a:p>
            <a:pPr algn="ctr"/>
            <a:r>
              <a:rPr lang="en-GB" dirty="0">
                <a:hlinkClick r:id="rId7"/>
              </a:rPr>
              <a:t>https://youtu.be/1xUD0BUzgtQ</a:t>
            </a:r>
            <a:endParaRPr lang="en-GB" dirty="0"/>
          </a:p>
        </p:txBody>
      </p:sp>
    </p:spTree>
    <p:extLst>
      <p:ext uri="{BB962C8B-B14F-4D97-AF65-F5344CB8AC3E}">
        <p14:creationId xmlns:p14="http://schemas.microsoft.com/office/powerpoint/2010/main" val="12652793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dissolve">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dissolve">
                                      <p:cBhvr>
                                        <p:cTn id="1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3B7017B-1280-7540-B711-0154351D9C9C}"/>
              </a:ext>
            </a:extLst>
          </p:cNvPr>
          <p:cNvSpPr/>
          <p:nvPr/>
        </p:nvSpPr>
        <p:spPr>
          <a:xfrm>
            <a:off x="1524000" y="0"/>
            <a:ext cx="9144000" cy="6858000"/>
          </a:xfrm>
          <a:prstGeom prst="rect">
            <a:avLst/>
          </a:prstGeom>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AU" sz="1500"/>
          </a:p>
        </p:txBody>
      </p:sp>
      <p:grpSp>
        <p:nvGrpSpPr>
          <p:cNvPr id="12" name="Group 11">
            <a:extLst>
              <a:ext uri="{FF2B5EF4-FFF2-40B4-BE49-F238E27FC236}">
                <a16:creationId xmlns:a16="http://schemas.microsoft.com/office/drawing/2014/main" id="{B8FEF305-1536-4447-948C-C5B6847F7090}"/>
              </a:ext>
            </a:extLst>
          </p:cNvPr>
          <p:cNvGrpSpPr/>
          <p:nvPr/>
        </p:nvGrpSpPr>
        <p:grpSpPr>
          <a:xfrm>
            <a:off x="3666779" y="1476623"/>
            <a:ext cx="5232733" cy="3966300"/>
            <a:chOff x="2857036" y="825830"/>
            <a:chExt cx="6976977" cy="5288400"/>
          </a:xfrm>
        </p:grpSpPr>
        <p:pic>
          <p:nvPicPr>
            <p:cNvPr id="8" name="Picture 7">
              <a:extLst>
                <a:ext uri="{FF2B5EF4-FFF2-40B4-BE49-F238E27FC236}">
                  <a16:creationId xmlns:a16="http://schemas.microsoft.com/office/drawing/2014/main" id="{98FBE785-3119-774B-A103-D407DD5C5DEF}"/>
                </a:ext>
              </a:extLst>
            </p:cNvPr>
            <p:cNvPicPr>
              <a:picLocks noChangeAspect="1"/>
            </p:cNvPicPr>
            <p:nvPr/>
          </p:nvPicPr>
          <p:blipFill rotWithShape="1">
            <a:blip r:embed="rId3" cstate="hqprint">
              <a:extLst>
                <a:ext uri="{28A0092B-C50C-407E-A947-70E740481C1C}">
                  <a14:useLocalDpi xmlns:a14="http://schemas.microsoft.com/office/drawing/2010/main"/>
                </a:ext>
              </a:extLst>
            </a:blip>
            <a:srcRect/>
            <a:stretch/>
          </p:blipFill>
          <p:spPr>
            <a:xfrm>
              <a:off x="2857036" y="825830"/>
              <a:ext cx="6976977" cy="5288400"/>
            </a:xfrm>
            <a:prstGeom prst="rect">
              <a:avLst/>
            </a:prstGeom>
          </p:spPr>
        </p:pic>
        <p:grpSp>
          <p:nvGrpSpPr>
            <p:cNvPr id="9" name="Group 8">
              <a:extLst>
                <a:ext uri="{FF2B5EF4-FFF2-40B4-BE49-F238E27FC236}">
                  <a16:creationId xmlns:a16="http://schemas.microsoft.com/office/drawing/2014/main" id="{E060AB11-8E9A-1249-B95A-E28D14EE0105}"/>
                </a:ext>
              </a:extLst>
            </p:cNvPr>
            <p:cNvGrpSpPr/>
            <p:nvPr/>
          </p:nvGrpSpPr>
          <p:grpSpPr>
            <a:xfrm>
              <a:off x="3412138" y="1948069"/>
              <a:ext cx="4472906" cy="3240400"/>
              <a:chOff x="2353235" y="1559859"/>
              <a:chExt cx="5446059" cy="4034117"/>
            </a:xfrm>
          </p:grpSpPr>
          <p:sp>
            <p:nvSpPr>
              <p:cNvPr id="10" name="Freeform 9">
                <a:extLst>
                  <a:ext uri="{FF2B5EF4-FFF2-40B4-BE49-F238E27FC236}">
                    <a16:creationId xmlns:a16="http://schemas.microsoft.com/office/drawing/2014/main" id="{BEACF680-7573-E24F-90D1-65850738E5F7}"/>
                  </a:ext>
                </a:extLst>
              </p:cNvPr>
              <p:cNvSpPr/>
              <p:nvPr/>
            </p:nvSpPr>
            <p:spPr>
              <a:xfrm>
                <a:off x="2353235" y="1559859"/>
                <a:ext cx="5446059" cy="3240741"/>
              </a:xfrm>
              <a:custGeom>
                <a:avLst/>
                <a:gdLst>
                  <a:gd name="connsiteX0" fmla="*/ 1385047 w 5446059"/>
                  <a:gd name="connsiteY0" fmla="*/ 2716306 h 3240741"/>
                  <a:gd name="connsiteX1" fmla="*/ 1344706 w 5446059"/>
                  <a:gd name="connsiteY1" fmla="*/ 2891117 h 3240741"/>
                  <a:gd name="connsiteX2" fmla="*/ 1317812 w 5446059"/>
                  <a:gd name="connsiteY2" fmla="*/ 2918012 h 3240741"/>
                  <a:gd name="connsiteX3" fmla="*/ 1304365 w 5446059"/>
                  <a:gd name="connsiteY3" fmla="*/ 2958353 h 3240741"/>
                  <a:gd name="connsiteX4" fmla="*/ 1264024 w 5446059"/>
                  <a:gd name="connsiteY4" fmla="*/ 2985247 h 3240741"/>
                  <a:gd name="connsiteX5" fmla="*/ 1143000 w 5446059"/>
                  <a:gd name="connsiteY5" fmla="*/ 3079376 h 3240741"/>
                  <a:gd name="connsiteX6" fmla="*/ 1102659 w 5446059"/>
                  <a:gd name="connsiteY6" fmla="*/ 3106270 h 3240741"/>
                  <a:gd name="connsiteX7" fmla="*/ 1021977 w 5446059"/>
                  <a:gd name="connsiteY7" fmla="*/ 3133165 h 3240741"/>
                  <a:gd name="connsiteX8" fmla="*/ 941294 w 5446059"/>
                  <a:gd name="connsiteY8" fmla="*/ 3186953 h 3240741"/>
                  <a:gd name="connsiteX9" fmla="*/ 820271 w 5446059"/>
                  <a:gd name="connsiteY9" fmla="*/ 3227294 h 3240741"/>
                  <a:gd name="connsiteX10" fmla="*/ 779930 w 5446059"/>
                  <a:gd name="connsiteY10" fmla="*/ 3240741 h 3240741"/>
                  <a:gd name="connsiteX11" fmla="*/ 443753 w 5446059"/>
                  <a:gd name="connsiteY11" fmla="*/ 3213847 h 3240741"/>
                  <a:gd name="connsiteX12" fmla="*/ 403412 w 5446059"/>
                  <a:gd name="connsiteY12" fmla="*/ 3200400 h 3240741"/>
                  <a:gd name="connsiteX13" fmla="*/ 349624 w 5446059"/>
                  <a:gd name="connsiteY13" fmla="*/ 3186953 h 3240741"/>
                  <a:gd name="connsiteX14" fmla="*/ 268941 w 5446059"/>
                  <a:gd name="connsiteY14" fmla="*/ 3160059 h 3240741"/>
                  <a:gd name="connsiteX15" fmla="*/ 188259 w 5446059"/>
                  <a:gd name="connsiteY15" fmla="*/ 3106270 h 3240741"/>
                  <a:gd name="connsiteX16" fmla="*/ 107577 w 5446059"/>
                  <a:gd name="connsiteY16" fmla="*/ 2985247 h 3240741"/>
                  <a:gd name="connsiteX17" fmla="*/ 80683 w 5446059"/>
                  <a:gd name="connsiteY17" fmla="*/ 2944906 h 3240741"/>
                  <a:gd name="connsiteX18" fmla="*/ 53789 w 5446059"/>
                  <a:gd name="connsiteY18" fmla="*/ 2904565 h 3240741"/>
                  <a:gd name="connsiteX19" fmla="*/ 40341 w 5446059"/>
                  <a:gd name="connsiteY19" fmla="*/ 2850776 h 3240741"/>
                  <a:gd name="connsiteX20" fmla="*/ 26894 w 5446059"/>
                  <a:gd name="connsiteY20" fmla="*/ 2810435 h 3240741"/>
                  <a:gd name="connsiteX21" fmla="*/ 13447 w 5446059"/>
                  <a:gd name="connsiteY21" fmla="*/ 2743200 h 3240741"/>
                  <a:gd name="connsiteX22" fmla="*/ 0 w 5446059"/>
                  <a:gd name="connsiteY22" fmla="*/ 2541494 h 3240741"/>
                  <a:gd name="connsiteX23" fmla="*/ 13447 w 5446059"/>
                  <a:gd name="connsiteY23" fmla="*/ 2272553 h 3240741"/>
                  <a:gd name="connsiteX24" fmla="*/ 26894 w 5446059"/>
                  <a:gd name="connsiteY24" fmla="*/ 2232212 h 3240741"/>
                  <a:gd name="connsiteX25" fmla="*/ 53789 w 5446059"/>
                  <a:gd name="connsiteY25" fmla="*/ 2205317 h 3240741"/>
                  <a:gd name="connsiteX26" fmla="*/ 94130 w 5446059"/>
                  <a:gd name="connsiteY26" fmla="*/ 2084294 h 3240741"/>
                  <a:gd name="connsiteX27" fmla="*/ 107577 w 5446059"/>
                  <a:gd name="connsiteY27" fmla="*/ 2043953 h 3240741"/>
                  <a:gd name="connsiteX28" fmla="*/ 134471 w 5446059"/>
                  <a:gd name="connsiteY28" fmla="*/ 2003612 h 3240741"/>
                  <a:gd name="connsiteX29" fmla="*/ 174812 w 5446059"/>
                  <a:gd name="connsiteY29" fmla="*/ 1922929 h 3240741"/>
                  <a:gd name="connsiteX30" fmla="*/ 215153 w 5446059"/>
                  <a:gd name="connsiteY30" fmla="*/ 1882588 h 3240741"/>
                  <a:gd name="connsiteX31" fmla="*/ 268941 w 5446059"/>
                  <a:gd name="connsiteY31" fmla="*/ 1801906 h 3240741"/>
                  <a:gd name="connsiteX32" fmla="*/ 322730 w 5446059"/>
                  <a:gd name="connsiteY32" fmla="*/ 1748117 h 3240741"/>
                  <a:gd name="connsiteX33" fmla="*/ 363071 w 5446059"/>
                  <a:gd name="connsiteY33" fmla="*/ 1707776 h 3240741"/>
                  <a:gd name="connsiteX34" fmla="*/ 389965 w 5446059"/>
                  <a:gd name="connsiteY34" fmla="*/ 1667435 h 3240741"/>
                  <a:gd name="connsiteX35" fmla="*/ 470647 w 5446059"/>
                  <a:gd name="connsiteY35" fmla="*/ 1613647 h 3240741"/>
                  <a:gd name="connsiteX36" fmla="*/ 551330 w 5446059"/>
                  <a:gd name="connsiteY36" fmla="*/ 1573306 h 3240741"/>
                  <a:gd name="connsiteX37" fmla="*/ 591671 w 5446059"/>
                  <a:gd name="connsiteY37" fmla="*/ 1546412 h 3240741"/>
                  <a:gd name="connsiteX38" fmla="*/ 672353 w 5446059"/>
                  <a:gd name="connsiteY38" fmla="*/ 1519517 h 3240741"/>
                  <a:gd name="connsiteX39" fmla="*/ 712694 w 5446059"/>
                  <a:gd name="connsiteY39" fmla="*/ 1506070 h 3240741"/>
                  <a:gd name="connsiteX40" fmla="*/ 981636 w 5446059"/>
                  <a:gd name="connsiteY40" fmla="*/ 1519517 h 3240741"/>
                  <a:gd name="connsiteX41" fmla="*/ 1143000 w 5446059"/>
                  <a:gd name="connsiteY41" fmla="*/ 1600200 h 3240741"/>
                  <a:gd name="connsiteX42" fmla="*/ 1183341 w 5446059"/>
                  <a:gd name="connsiteY42" fmla="*/ 1627094 h 3240741"/>
                  <a:gd name="connsiteX43" fmla="*/ 1210236 w 5446059"/>
                  <a:gd name="connsiteY43" fmla="*/ 1653988 h 3240741"/>
                  <a:gd name="connsiteX44" fmla="*/ 1290918 w 5446059"/>
                  <a:gd name="connsiteY44" fmla="*/ 1694329 h 3240741"/>
                  <a:gd name="connsiteX45" fmla="*/ 1371600 w 5446059"/>
                  <a:gd name="connsiteY45" fmla="*/ 1734670 h 3240741"/>
                  <a:gd name="connsiteX46" fmla="*/ 1425389 w 5446059"/>
                  <a:gd name="connsiteY46" fmla="*/ 1721223 h 3240741"/>
                  <a:gd name="connsiteX47" fmla="*/ 1452283 w 5446059"/>
                  <a:gd name="connsiteY47" fmla="*/ 1640541 h 3240741"/>
                  <a:gd name="connsiteX48" fmla="*/ 1465730 w 5446059"/>
                  <a:gd name="connsiteY48" fmla="*/ 1600200 h 3240741"/>
                  <a:gd name="connsiteX49" fmla="*/ 1479177 w 5446059"/>
                  <a:gd name="connsiteY49" fmla="*/ 1559859 h 3240741"/>
                  <a:gd name="connsiteX50" fmla="*/ 1492624 w 5446059"/>
                  <a:gd name="connsiteY50" fmla="*/ 1506070 h 3240741"/>
                  <a:gd name="connsiteX51" fmla="*/ 1506071 w 5446059"/>
                  <a:gd name="connsiteY51" fmla="*/ 1398494 h 3240741"/>
                  <a:gd name="connsiteX52" fmla="*/ 1546412 w 5446059"/>
                  <a:gd name="connsiteY52" fmla="*/ 1277470 h 3240741"/>
                  <a:gd name="connsiteX53" fmla="*/ 1586753 w 5446059"/>
                  <a:gd name="connsiteY53" fmla="*/ 1143000 h 3240741"/>
                  <a:gd name="connsiteX54" fmla="*/ 1613647 w 5446059"/>
                  <a:gd name="connsiteY54" fmla="*/ 1102659 h 3240741"/>
                  <a:gd name="connsiteX55" fmla="*/ 1653989 w 5446059"/>
                  <a:gd name="connsiteY55" fmla="*/ 981635 h 3240741"/>
                  <a:gd name="connsiteX56" fmla="*/ 1694330 w 5446059"/>
                  <a:gd name="connsiteY56" fmla="*/ 887506 h 3240741"/>
                  <a:gd name="connsiteX57" fmla="*/ 1734671 w 5446059"/>
                  <a:gd name="connsiteY57" fmla="*/ 833717 h 3240741"/>
                  <a:gd name="connsiteX58" fmla="*/ 1748118 w 5446059"/>
                  <a:gd name="connsiteY58" fmla="*/ 779929 h 3240741"/>
                  <a:gd name="connsiteX59" fmla="*/ 1775012 w 5446059"/>
                  <a:gd name="connsiteY59" fmla="*/ 739588 h 3240741"/>
                  <a:gd name="connsiteX60" fmla="*/ 1855694 w 5446059"/>
                  <a:gd name="connsiteY60" fmla="*/ 632012 h 3240741"/>
                  <a:gd name="connsiteX61" fmla="*/ 1990165 w 5446059"/>
                  <a:gd name="connsiteY61" fmla="*/ 430306 h 3240741"/>
                  <a:gd name="connsiteX62" fmla="*/ 2017059 w 5446059"/>
                  <a:gd name="connsiteY62" fmla="*/ 389965 h 3240741"/>
                  <a:gd name="connsiteX63" fmla="*/ 2097741 w 5446059"/>
                  <a:gd name="connsiteY63" fmla="*/ 349623 h 3240741"/>
                  <a:gd name="connsiteX64" fmla="*/ 2138083 w 5446059"/>
                  <a:gd name="connsiteY64" fmla="*/ 336176 h 3240741"/>
                  <a:gd name="connsiteX65" fmla="*/ 2272553 w 5446059"/>
                  <a:gd name="connsiteY65" fmla="*/ 255494 h 3240741"/>
                  <a:gd name="connsiteX66" fmla="*/ 2312894 w 5446059"/>
                  <a:gd name="connsiteY66" fmla="*/ 242047 h 3240741"/>
                  <a:gd name="connsiteX67" fmla="*/ 2420471 w 5446059"/>
                  <a:gd name="connsiteY67" fmla="*/ 188259 h 3240741"/>
                  <a:gd name="connsiteX68" fmla="*/ 2460812 w 5446059"/>
                  <a:gd name="connsiteY68" fmla="*/ 174812 h 3240741"/>
                  <a:gd name="connsiteX69" fmla="*/ 2568389 w 5446059"/>
                  <a:gd name="connsiteY69" fmla="*/ 147917 h 3240741"/>
                  <a:gd name="connsiteX70" fmla="*/ 2649071 w 5446059"/>
                  <a:gd name="connsiteY70" fmla="*/ 121023 h 3240741"/>
                  <a:gd name="connsiteX71" fmla="*/ 2823883 w 5446059"/>
                  <a:gd name="connsiteY71" fmla="*/ 107576 h 3240741"/>
                  <a:gd name="connsiteX72" fmla="*/ 3200400 w 5446059"/>
                  <a:gd name="connsiteY72" fmla="*/ 67235 h 3240741"/>
                  <a:gd name="connsiteX73" fmla="*/ 3294530 w 5446059"/>
                  <a:gd name="connsiteY73" fmla="*/ 53788 h 3240741"/>
                  <a:gd name="connsiteX74" fmla="*/ 3375212 w 5446059"/>
                  <a:gd name="connsiteY74" fmla="*/ 40341 h 3240741"/>
                  <a:gd name="connsiteX75" fmla="*/ 3496236 w 5446059"/>
                  <a:gd name="connsiteY75" fmla="*/ 26894 h 3240741"/>
                  <a:gd name="connsiteX76" fmla="*/ 3630706 w 5446059"/>
                  <a:gd name="connsiteY76" fmla="*/ 0 h 3240741"/>
                  <a:gd name="connsiteX77" fmla="*/ 4383741 w 5446059"/>
                  <a:gd name="connsiteY77" fmla="*/ 26894 h 3240741"/>
                  <a:gd name="connsiteX78" fmla="*/ 4437530 w 5446059"/>
                  <a:gd name="connsiteY78" fmla="*/ 40341 h 3240741"/>
                  <a:gd name="connsiteX79" fmla="*/ 4625789 w 5446059"/>
                  <a:gd name="connsiteY79" fmla="*/ 80682 h 3240741"/>
                  <a:gd name="connsiteX80" fmla="*/ 4719918 w 5446059"/>
                  <a:gd name="connsiteY80" fmla="*/ 107576 h 3240741"/>
                  <a:gd name="connsiteX81" fmla="*/ 4760259 w 5446059"/>
                  <a:gd name="connsiteY81" fmla="*/ 134470 h 3240741"/>
                  <a:gd name="connsiteX82" fmla="*/ 4840941 w 5446059"/>
                  <a:gd name="connsiteY82" fmla="*/ 161365 h 3240741"/>
                  <a:gd name="connsiteX83" fmla="*/ 4894730 w 5446059"/>
                  <a:gd name="connsiteY83" fmla="*/ 188259 h 3240741"/>
                  <a:gd name="connsiteX84" fmla="*/ 4988859 w 5446059"/>
                  <a:gd name="connsiteY84" fmla="*/ 215153 h 3240741"/>
                  <a:gd name="connsiteX85" fmla="*/ 5056094 w 5446059"/>
                  <a:gd name="connsiteY85" fmla="*/ 228600 h 3240741"/>
                  <a:gd name="connsiteX86" fmla="*/ 5096436 w 5446059"/>
                  <a:gd name="connsiteY86" fmla="*/ 242047 h 3240741"/>
                  <a:gd name="connsiteX87" fmla="*/ 5136777 w 5446059"/>
                  <a:gd name="connsiteY87" fmla="*/ 268941 h 3240741"/>
                  <a:gd name="connsiteX88" fmla="*/ 5257800 w 5446059"/>
                  <a:gd name="connsiteY88" fmla="*/ 309282 h 3240741"/>
                  <a:gd name="connsiteX89" fmla="*/ 5298141 w 5446059"/>
                  <a:gd name="connsiteY89" fmla="*/ 322729 h 3240741"/>
                  <a:gd name="connsiteX90" fmla="*/ 5338483 w 5446059"/>
                  <a:gd name="connsiteY90" fmla="*/ 336176 h 3240741"/>
                  <a:gd name="connsiteX91" fmla="*/ 5405718 w 5446059"/>
                  <a:gd name="connsiteY91" fmla="*/ 389965 h 3240741"/>
                  <a:gd name="connsiteX92" fmla="*/ 5446059 w 5446059"/>
                  <a:gd name="connsiteY92" fmla="*/ 416859 h 32407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Lst>
                <a:rect l="l" t="t" r="r" b="b"/>
                <a:pathLst>
                  <a:path w="5446059" h="3240741">
                    <a:moveTo>
                      <a:pt x="1385047" y="2716306"/>
                    </a:moveTo>
                    <a:cubicBezTo>
                      <a:pt x="1381349" y="2742193"/>
                      <a:pt x="1369317" y="2866505"/>
                      <a:pt x="1344706" y="2891117"/>
                    </a:cubicBezTo>
                    <a:lnTo>
                      <a:pt x="1317812" y="2918012"/>
                    </a:lnTo>
                    <a:cubicBezTo>
                      <a:pt x="1313330" y="2931459"/>
                      <a:pt x="1313220" y="2947285"/>
                      <a:pt x="1304365" y="2958353"/>
                    </a:cubicBezTo>
                    <a:cubicBezTo>
                      <a:pt x="1294269" y="2970973"/>
                      <a:pt x="1276439" y="2974901"/>
                      <a:pt x="1264024" y="2985247"/>
                    </a:cubicBezTo>
                    <a:cubicBezTo>
                      <a:pt x="1137632" y="3090574"/>
                      <a:pt x="1346919" y="2943431"/>
                      <a:pt x="1143000" y="3079376"/>
                    </a:cubicBezTo>
                    <a:cubicBezTo>
                      <a:pt x="1129553" y="3088341"/>
                      <a:pt x="1117991" y="3101159"/>
                      <a:pt x="1102659" y="3106270"/>
                    </a:cubicBezTo>
                    <a:cubicBezTo>
                      <a:pt x="1075765" y="3115235"/>
                      <a:pt x="1045565" y="3117440"/>
                      <a:pt x="1021977" y="3133165"/>
                    </a:cubicBezTo>
                    <a:cubicBezTo>
                      <a:pt x="995083" y="3151094"/>
                      <a:pt x="971958" y="3176732"/>
                      <a:pt x="941294" y="3186953"/>
                    </a:cubicBezTo>
                    <a:lnTo>
                      <a:pt x="820271" y="3227294"/>
                    </a:lnTo>
                    <a:lnTo>
                      <a:pt x="779930" y="3240741"/>
                    </a:lnTo>
                    <a:cubicBezTo>
                      <a:pt x="681859" y="3235293"/>
                      <a:pt x="548993" y="3234895"/>
                      <a:pt x="443753" y="3213847"/>
                    </a:cubicBezTo>
                    <a:cubicBezTo>
                      <a:pt x="429854" y="3211067"/>
                      <a:pt x="417041" y="3204294"/>
                      <a:pt x="403412" y="3200400"/>
                    </a:cubicBezTo>
                    <a:cubicBezTo>
                      <a:pt x="385642" y="3195323"/>
                      <a:pt x="367326" y="3192263"/>
                      <a:pt x="349624" y="3186953"/>
                    </a:cubicBezTo>
                    <a:cubicBezTo>
                      <a:pt x="322470" y="3178807"/>
                      <a:pt x="268941" y="3160059"/>
                      <a:pt x="268941" y="3160059"/>
                    </a:cubicBezTo>
                    <a:cubicBezTo>
                      <a:pt x="242047" y="3142129"/>
                      <a:pt x="206188" y="3133164"/>
                      <a:pt x="188259" y="3106270"/>
                    </a:cubicBezTo>
                    <a:lnTo>
                      <a:pt x="107577" y="2985247"/>
                    </a:lnTo>
                    <a:lnTo>
                      <a:pt x="80683" y="2944906"/>
                    </a:lnTo>
                    <a:lnTo>
                      <a:pt x="53789" y="2904565"/>
                    </a:lnTo>
                    <a:cubicBezTo>
                      <a:pt x="49306" y="2886635"/>
                      <a:pt x="45418" y="2868546"/>
                      <a:pt x="40341" y="2850776"/>
                    </a:cubicBezTo>
                    <a:cubicBezTo>
                      <a:pt x="36447" y="2837147"/>
                      <a:pt x="30332" y="2824186"/>
                      <a:pt x="26894" y="2810435"/>
                    </a:cubicBezTo>
                    <a:cubicBezTo>
                      <a:pt x="21351" y="2788262"/>
                      <a:pt x="17929" y="2765612"/>
                      <a:pt x="13447" y="2743200"/>
                    </a:cubicBezTo>
                    <a:cubicBezTo>
                      <a:pt x="8965" y="2675965"/>
                      <a:pt x="0" y="2608879"/>
                      <a:pt x="0" y="2541494"/>
                    </a:cubicBezTo>
                    <a:cubicBezTo>
                      <a:pt x="0" y="2451735"/>
                      <a:pt x="5671" y="2361975"/>
                      <a:pt x="13447" y="2272553"/>
                    </a:cubicBezTo>
                    <a:cubicBezTo>
                      <a:pt x="14675" y="2258432"/>
                      <a:pt x="19601" y="2244366"/>
                      <a:pt x="26894" y="2232212"/>
                    </a:cubicBezTo>
                    <a:cubicBezTo>
                      <a:pt x="33417" y="2221340"/>
                      <a:pt x="44824" y="2214282"/>
                      <a:pt x="53789" y="2205317"/>
                    </a:cubicBezTo>
                    <a:lnTo>
                      <a:pt x="94130" y="2084294"/>
                    </a:lnTo>
                    <a:cubicBezTo>
                      <a:pt x="98612" y="2070847"/>
                      <a:pt x="99714" y="2055747"/>
                      <a:pt x="107577" y="2043953"/>
                    </a:cubicBezTo>
                    <a:lnTo>
                      <a:pt x="134471" y="2003612"/>
                    </a:lnTo>
                    <a:cubicBezTo>
                      <a:pt x="147948" y="1963180"/>
                      <a:pt x="145848" y="1957686"/>
                      <a:pt x="174812" y="1922929"/>
                    </a:cubicBezTo>
                    <a:cubicBezTo>
                      <a:pt x="186986" y="1908320"/>
                      <a:pt x="203478" y="1897599"/>
                      <a:pt x="215153" y="1882588"/>
                    </a:cubicBezTo>
                    <a:cubicBezTo>
                      <a:pt x="234997" y="1857074"/>
                      <a:pt x="246085" y="1824762"/>
                      <a:pt x="268941" y="1801906"/>
                    </a:cubicBezTo>
                    <a:lnTo>
                      <a:pt x="322730" y="1748117"/>
                    </a:lnTo>
                    <a:cubicBezTo>
                      <a:pt x="336177" y="1734670"/>
                      <a:pt x="352522" y="1723599"/>
                      <a:pt x="363071" y="1707776"/>
                    </a:cubicBezTo>
                    <a:cubicBezTo>
                      <a:pt x="372036" y="1694329"/>
                      <a:pt x="377802" y="1678077"/>
                      <a:pt x="389965" y="1667435"/>
                    </a:cubicBezTo>
                    <a:cubicBezTo>
                      <a:pt x="414290" y="1646150"/>
                      <a:pt x="443753" y="1631576"/>
                      <a:pt x="470647" y="1613647"/>
                    </a:cubicBezTo>
                    <a:cubicBezTo>
                      <a:pt x="586260" y="1536572"/>
                      <a:pt x="439985" y="1628979"/>
                      <a:pt x="551330" y="1573306"/>
                    </a:cubicBezTo>
                    <a:cubicBezTo>
                      <a:pt x="565785" y="1566078"/>
                      <a:pt x="576903" y="1552976"/>
                      <a:pt x="591671" y="1546412"/>
                    </a:cubicBezTo>
                    <a:cubicBezTo>
                      <a:pt x="617576" y="1534898"/>
                      <a:pt x="645459" y="1528482"/>
                      <a:pt x="672353" y="1519517"/>
                    </a:cubicBezTo>
                    <a:lnTo>
                      <a:pt x="712694" y="1506070"/>
                    </a:lnTo>
                    <a:cubicBezTo>
                      <a:pt x="802341" y="1510552"/>
                      <a:pt x="892468" y="1509228"/>
                      <a:pt x="981636" y="1519517"/>
                    </a:cubicBezTo>
                    <a:cubicBezTo>
                      <a:pt x="1048959" y="1527285"/>
                      <a:pt x="1088924" y="1564149"/>
                      <a:pt x="1143000" y="1600200"/>
                    </a:cubicBezTo>
                    <a:cubicBezTo>
                      <a:pt x="1156447" y="1609165"/>
                      <a:pt x="1171913" y="1615666"/>
                      <a:pt x="1183341" y="1627094"/>
                    </a:cubicBezTo>
                    <a:cubicBezTo>
                      <a:pt x="1192306" y="1636059"/>
                      <a:pt x="1200336" y="1646068"/>
                      <a:pt x="1210236" y="1653988"/>
                    </a:cubicBezTo>
                    <a:cubicBezTo>
                      <a:pt x="1274467" y="1705372"/>
                      <a:pt x="1224636" y="1661188"/>
                      <a:pt x="1290918" y="1694329"/>
                    </a:cubicBezTo>
                    <a:cubicBezTo>
                      <a:pt x="1395188" y="1746464"/>
                      <a:pt x="1270202" y="1700871"/>
                      <a:pt x="1371600" y="1734670"/>
                    </a:cubicBezTo>
                    <a:cubicBezTo>
                      <a:pt x="1389530" y="1730188"/>
                      <a:pt x="1413361" y="1735255"/>
                      <a:pt x="1425389" y="1721223"/>
                    </a:cubicBezTo>
                    <a:cubicBezTo>
                      <a:pt x="1443838" y="1699699"/>
                      <a:pt x="1443318" y="1667435"/>
                      <a:pt x="1452283" y="1640541"/>
                    </a:cubicBezTo>
                    <a:lnTo>
                      <a:pt x="1465730" y="1600200"/>
                    </a:lnTo>
                    <a:cubicBezTo>
                      <a:pt x="1470212" y="1586753"/>
                      <a:pt x="1475739" y="1573610"/>
                      <a:pt x="1479177" y="1559859"/>
                    </a:cubicBezTo>
                    <a:cubicBezTo>
                      <a:pt x="1483659" y="1541929"/>
                      <a:pt x="1489586" y="1524300"/>
                      <a:pt x="1492624" y="1506070"/>
                    </a:cubicBezTo>
                    <a:cubicBezTo>
                      <a:pt x="1498565" y="1470424"/>
                      <a:pt x="1498499" y="1433830"/>
                      <a:pt x="1506071" y="1398494"/>
                    </a:cubicBezTo>
                    <a:cubicBezTo>
                      <a:pt x="1526234" y="1304399"/>
                      <a:pt x="1529607" y="1344689"/>
                      <a:pt x="1546412" y="1277470"/>
                    </a:cubicBezTo>
                    <a:cubicBezTo>
                      <a:pt x="1553929" y="1247402"/>
                      <a:pt x="1573658" y="1162643"/>
                      <a:pt x="1586753" y="1143000"/>
                    </a:cubicBezTo>
                    <a:lnTo>
                      <a:pt x="1613647" y="1102659"/>
                    </a:lnTo>
                    <a:lnTo>
                      <a:pt x="1653989" y="981635"/>
                    </a:lnTo>
                    <a:cubicBezTo>
                      <a:pt x="1667062" y="942417"/>
                      <a:pt x="1670590" y="925490"/>
                      <a:pt x="1694330" y="887506"/>
                    </a:cubicBezTo>
                    <a:cubicBezTo>
                      <a:pt x="1706208" y="868501"/>
                      <a:pt x="1721224" y="851647"/>
                      <a:pt x="1734671" y="833717"/>
                    </a:cubicBezTo>
                    <a:cubicBezTo>
                      <a:pt x="1739153" y="815788"/>
                      <a:pt x="1740838" y="796916"/>
                      <a:pt x="1748118" y="779929"/>
                    </a:cubicBezTo>
                    <a:cubicBezTo>
                      <a:pt x="1754484" y="765074"/>
                      <a:pt x="1765506" y="752658"/>
                      <a:pt x="1775012" y="739588"/>
                    </a:cubicBezTo>
                    <a:cubicBezTo>
                      <a:pt x="1801376" y="703338"/>
                      <a:pt x="1830830" y="669307"/>
                      <a:pt x="1855694" y="632012"/>
                    </a:cubicBezTo>
                    <a:lnTo>
                      <a:pt x="1990165" y="430306"/>
                    </a:lnTo>
                    <a:cubicBezTo>
                      <a:pt x="1999130" y="416859"/>
                      <a:pt x="2001727" y="395076"/>
                      <a:pt x="2017059" y="389965"/>
                    </a:cubicBezTo>
                    <a:cubicBezTo>
                      <a:pt x="2118468" y="356160"/>
                      <a:pt x="1993460" y="401763"/>
                      <a:pt x="2097741" y="349623"/>
                    </a:cubicBezTo>
                    <a:cubicBezTo>
                      <a:pt x="2110419" y="343284"/>
                      <a:pt x="2124636" y="340658"/>
                      <a:pt x="2138083" y="336176"/>
                    </a:cubicBezTo>
                    <a:cubicBezTo>
                      <a:pt x="2195440" y="297938"/>
                      <a:pt x="2214664" y="280303"/>
                      <a:pt x="2272553" y="255494"/>
                    </a:cubicBezTo>
                    <a:cubicBezTo>
                      <a:pt x="2285581" y="249910"/>
                      <a:pt x="2299990" y="247912"/>
                      <a:pt x="2312894" y="242047"/>
                    </a:cubicBezTo>
                    <a:cubicBezTo>
                      <a:pt x="2349392" y="225457"/>
                      <a:pt x="2382437" y="200937"/>
                      <a:pt x="2420471" y="188259"/>
                    </a:cubicBezTo>
                    <a:cubicBezTo>
                      <a:pt x="2433918" y="183777"/>
                      <a:pt x="2447137" y="178542"/>
                      <a:pt x="2460812" y="174812"/>
                    </a:cubicBezTo>
                    <a:cubicBezTo>
                      <a:pt x="2496472" y="165086"/>
                      <a:pt x="2533323" y="159606"/>
                      <a:pt x="2568389" y="147917"/>
                    </a:cubicBezTo>
                    <a:cubicBezTo>
                      <a:pt x="2595283" y="138952"/>
                      <a:pt x="2620806" y="123197"/>
                      <a:pt x="2649071" y="121023"/>
                    </a:cubicBezTo>
                    <a:lnTo>
                      <a:pt x="2823883" y="107576"/>
                    </a:lnTo>
                    <a:cubicBezTo>
                      <a:pt x="3056127" y="68869"/>
                      <a:pt x="2930823" y="84083"/>
                      <a:pt x="3200400" y="67235"/>
                    </a:cubicBezTo>
                    <a:lnTo>
                      <a:pt x="3294530" y="53788"/>
                    </a:lnTo>
                    <a:cubicBezTo>
                      <a:pt x="3321478" y="49642"/>
                      <a:pt x="3348186" y="43944"/>
                      <a:pt x="3375212" y="40341"/>
                    </a:cubicBezTo>
                    <a:cubicBezTo>
                      <a:pt x="3415446" y="34977"/>
                      <a:pt x="3456143" y="33224"/>
                      <a:pt x="3496236" y="26894"/>
                    </a:cubicBezTo>
                    <a:cubicBezTo>
                      <a:pt x="3541388" y="19765"/>
                      <a:pt x="3630706" y="0"/>
                      <a:pt x="3630706" y="0"/>
                    </a:cubicBezTo>
                    <a:cubicBezTo>
                      <a:pt x="3750286" y="2544"/>
                      <a:pt x="4159811" y="-7557"/>
                      <a:pt x="4383741" y="26894"/>
                    </a:cubicBezTo>
                    <a:cubicBezTo>
                      <a:pt x="4402008" y="29704"/>
                      <a:pt x="4419407" y="36717"/>
                      <a:pt x="4437530" y="40341"/>
                    </a:cubicBezTo>
                    <a:cubicBezTo>
                      <a:pt x="4632761" y="79387"/>
                      <a:pt x="4385897" y="20709"/>
                      <a:pt x="4625789" y="80682"/>
                    </a:cubicBezTo>
                    <a:cubicBezTo>
                      <a:pt x="4643023" y="84990"/>
                      <a:pt x="4700627" y="97930"/>
                      <a:pt x="4719918" y="107576"/>
                    </a:cubicBezTo>
                    <a:cubicBezTo>
                      <a:pt x="4734373" y="114804"/>
                      <a:pt x="4745491" y="127906"/>
                      <a:pt x="4760259" y="134470"/>
                    </a:cubicBezTo>
                    <a:cubicBezTo>
                      <a:pt x="4786164" y="145984"/>
                      <a:pt x="4815585" y="148687"/>
                      <a:pt x="4840941" y="161365"/>
                    </a:cubicBezTo>
                    <a:cubicBezTo>
                      <a:pt x="4858871" y="170330"/>
                      <a:pt x="4876305" y="180363"/>
                      <a:pt x="4894730" y="188259"/>
                    </a:cubicBezTo>
                    <a:cubicBezTo>
                      <a:pt x="4918920" y="198626"/>
                      <a:pt x="4965238" y="209904"/>
                      <a:pt x="4988859" y="215153"/>
                    </a:cubicBezTo>
                    <a:cubicBezTo>
                      <a:pt x="5011170" y="220111"/>
                      <a:pt x="5033921" y="223057"/>
                      <a:pt x="5056094" y="228600"/>
                    </a:cubicBezTo>
                    <a:cubicBezTo>
                      <a:pt x="5069845" y="232038"/>
                      <a:pt x="5082989" y="237565"/>
                      <a:pt x="5096436" y="242047"/>
                    </a:cubicBezTo>
                    <a:cubicBezTo>
                      <a:pt x="5109883" y="251012"/>
                      <a:pt x="5122009" y="262377"/>
                      <a:pt x="5136777" y="268941"/>
                    </a:cubicBezTo>
                    <a:lnTo>
                      <a:pt x="5257800" y="309282"/>
                    </a:lnTo>
                    <a:lnTo>
                      <a:pt x="5298141" y="322729"/>
                    </a:lnTo>
                    <a:lnTo>
                      <a:pt x="5338483" y="336176"/>
                    </a:lnTo>
                    <a:cubicBezTo>
                      <a:pt x="5383818" y="404179"/>
                      <a:pt x="5340767" y="357489"/>
                      <a:pt x="5405718" y="389965"/>
                    </a:cubicBezTo>
                    <a:cubicBezTo>
                      <a:pt x="5420173" y="397193"/>
                      <a:pt x="5446059" y="416859"/>
                      <a:pt x="5446059" y="416859"/>
                    </a:cubicBezTo>
                  </a:path>
                </a:pathLst>
              </a:cu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500"/>
              </a:p>
            </p:txBody>
          </p:sp>
          <p:sp>
            <p:nvSpPr>
              <p:cNvPr id="11" name="Freeform 10">
                <a:extLst>
                  <a:ext uri="{FF2B5EF4-FFF2-40B4-BE49-F238E27FC236}">
                    <a16:creationId xmlns:a16="http://schemas.microsoft.com/office/drawing/2014/main" id="{675B8EFF-5D25-0748-96C7-FEDD7B6BD357}"/>
                  </a:ext>
                </a:extLst>
              </p:cNvPr>
              <p:cNvSpPr/>
              <p:nvPr/>
            </p:nvSpPr>
            <p:spPr>
              <a:xfrm>
                <a:off x="4087906" y="4168588"/>
                <a:ext cx="3173506" cy="1425388"/>
              </a:xfrm>
              <a:custGeom>
                <a:avLst/>
                <a:gdLst>
                  <a:gd name="connsiteX0" fmla="*/ 0 w 3173506"/>
                  <a:gd name="connsiteY0" fmla="*/ 0 h 1425388"/>
                  <a:gd name="connsiteX1" fmla="*/ 147918 w 3173506"/>
                  <a:gd name="connsiteY1" fmla="*/ 94130 h 1425388"/>
                  <a:gd name="connsiteX2" fmla="*/ 201706 w 3173506"/>
                  <a:gd name="connsiteY2" fmla="*/ 174812 h 1425388"/>
                  <a:gd name="connsiteX3" fmla="*/ 228600 w 3173506"/>
                  <a:gd name="connsiteY3" fmla="*/ 215153 h 1425388"/>
                  <a:gd name="connsiteX4" fmla="*/ 242047 w 3173506"/>
                  <a:gd name="connsiteY4" fmla="*/ 268941 h 1425388"/>
                  <a:gd name="connsiteX5" fmla="*/ 255494 w 3173506"/>
                  <a:gd name="connsiteY5" fmla="*/ 363071 h 1425388"/>
                  <a:gd name="connsiteX6" fmla="*/ 282388 w 3173506"/>
                  <a:gd name="connsiteY6" fmla="*/ 443753 h 1425388"/>
                  <a:gd name="connsiteX7" fmla="*/ 295835 w 3173506"/>
                  <a:gd name="connsiteY7" fmla="*/ 484094 h 1425388"/>
                  <a:gd name="connsiteX8" fmla="*/ 322729 w 3173506"/>
                  <a:gd name="connsiteY8" fmla="*/ 524436 h 1425388"/>
                  <a:gd name="connsiteX9" fmla="*/ 336176 w 3173506"/>
                  <a:gd name="connsiteY9" fmla="*/ 564777 h 1425388"/>
                  <a:gd name="connsiteX10" fmla="*/ 389965 w 3173506"/>
                  <a:gd name="connsiteY10" fmla="*/ 645459 h 1425388"/>
                  <a:gd name="connsiteX11" fmla="*/ 403412 w 3173506"/>
                  <a:gd name="connsiteY11" fmla="*/ 685800 h 1425388"/>
                  <a:gd name="connsiteX12" fmla="*/ 457200 w 3173506"/>
                  <a:gd name="connsiteY12" fmla="*/ 753036 h 1425388"/>
                  <a:gd name="connsiteX13" fmla="*/ 497541 w 3173506"/>
                  <a:gd name="connsiteY13" fmla="*/ 833718 h 1425388"/>
                  <a:gd name="connsiteX14" fmla="*/ 578223 w 3173506"/>
                  <a:gd name="connsiteY14" fmla="*/ 887506 h 1425388"/>
                  <a:gd name="connsiteX15" fmla="*/ 605118 w 3173506"/>
                  <a:gd name="connsiteY15" fmla="*/ 914400 h 1425388"/>
                  <a:gd name="connsiteX16" fmla="*/ 632012 w 3173506"/>
                  <a:gd name="connsiteY16" fmla="*/ 954741 h 1425388"/>
                  <a:gd name="connsiteX17" fmla="*/ 753035 w 3173506"/>
                  <a:gd name="connsiteY17" fmla="*/ 1021977 h 1425388"/>
                  <a:gd name="connsiteX18" fmla="*/ 833718 w 3173506"/>
                  <a:gd name="connsiteY18" fmla="*/ 1075765 h 1425388"/>
                  <a:gd name="connsiteX19" fmla="*/ 968188 w 3173506"/>
                  <a:gd name="connsiteY19" fmla="*/ 1116106 h 1425388"/>
                  <a:gd name="connsiteX20" fmla="*/ 1008529 w 3173506"/>
                  <a:gd name="connsiteY20" fmla="*/ 1129553 h 1425388"/>
                  <a:gd name="connsiteX21" fmla="*/ 1048870 w 3173506"/>
                  <a:gd name="connsiteY21" fmla="*/ 1143000 h 1425388"/>
                  <a:gd name="connsiteX22" fmla="*/ 1102659 w 3173506"/>
                  <a:gd name="connsiteY22" fmla="*/ 1156447 h 1425388"/>
                  <a:gd name="connsiteX23" fmla="*/ 1143000 w 3173506"/>
                  <a:gd name="connsiteY23" fmla="*/ 1183341 h 1425388"/>
                  <a:gd name="connsiteX24" fmla="*/ 1411941 w 3173506"/>
                  <a:gd name="connsiteY24" fmla="*/ 1237130 h 1425388"/>
                  <a:gd name="connsiteX25" fmla="*/ 1586753 w 3173506"/>
                  <a:gd name="connsiteY25" fmla="*/ 1277471 h 1425388"/>
                  <a:gd name="connsiteX26" fmla="*/ 1721223 w 3173506"/>
                  <a:gd name="connsiteY26" fmla="*/ 1290918 h 1425388"/>
                  <a:gd name="connsiteX27" fmla="*/ 2111188 w 3173506"/>
                  <a:gd name="connsiteY27" fmla="*/ 1317812 h 1425388"/>
                  <a:gd name="connsiteX28" fmla="*/ 2218765 w 3173506"/>
                  <a:gd name="connsiteY28" fmla="*/ 1344706 h 1425388"/>
                  <a:gd name="connsiteX29" fmla="*/ 2272553 w 3173506"/>
                  <a:gd name="connsiteY29" fmla="*/ 1358153 h 1425388"/>
                  <a:gd name="connsiteX30" fmla="*/ 2407023 w 3173506"/>
                  <a:gd name="connsiteY30" fmla="*/ 1398494 h 1425388"/>
                  <a:gd name="connsiteX31" fmla="*/ 2608729 w 3173506"/>
                  <a:gd name="connsiteY31" fmla="*/ 1411941 h 1425388"/>
                  <a:gd name="connsiteX32" fmla="*/ 2716306 w 3173506"/>
                  <a:gd name="connsiteY32" fmla="*/ 1425388 h 1425388"/>
                  <a:gd name="connsiteX33" fmla="*/ 2931459 w 3173506"/>
                  <a:gd name="connsiteY33" fmla="*/ 1411941 h 1425388"/>
                  <a:gd name="connsiteX34" fmla="*/ 3052482 w 3173506"/>
                  <a:gd name="connsiteY34" fmla="*/ 1398494 h 1425388"/>
                  <a:gd name="connsiteX35" fmla="*/ 3173506 w 3173506"/>
                  <a:gd name="connsiteY35" fmla="*/ 1398494 h 14253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3173506" h="1425388">
                    <a:moveTo>
                      <a:pt x="0" y="0"/>
                    </a:moveTo>
                    <a:cubicBezTo>
                      <a:pt x="68477" y="29347"/>
                      <a:pt x="106357" y="31788"/>
                      <a:pt x="147918" y="94130"/>
                    </a:cubicBezTo>
                    <a:lnTo>
                      <a:pt x="201706" y="174812"/>
                    </a:lnTo>
                    <a:lnTo>
                      <a:pt x="228600" y="215153"/>
                    </a:lnTo>
                    <a:cubicBezTo>
                      <a:pt x="233082" y="233082"/>
                      <a:pt x="238741" y="250758"/>
                      <a:pt x="242047" y="268941"/>
                    </a:cubicBezTo>
                    <a:cubicBezTo>
                      <a:pt x="247717" y="300125"/>
                      <a:pt x="248367" y="332187"/>
                      <a:pt x="255494" y="363071"/>
                    </a:cubicBezTo>
                    <a:cubicBezTo>
                      <a:pt x="261868" y="390694"/>
                      <a:pt x="273423" y="416859"/>
                      <a:pt x="282388" y="443753"/>
                    </a:cubicBezTo>
                    <a:cubicBezTo>
                      <a:pt x="286870" y="457200"/>
                      <a:pt x="287973" y="472300"/>
                      <a:pt x="295835" y="484094"/>
                    </a:cubicBezTo>
                    <a:cubicBezTo>
                      <a:pt x="304800" y="497541"/>
                      <a:pt x="315501" y="509981"/>
                      <a:pt x="322729" y="524436"/>
                    </a:cubicBezTo>
                    <a:cubicBezTo>
                      <a:pt x="329068" y="537114"/>
                      <a:pt x="329292" y="552386"/>
                      <a:pt x="336176" y="564777"/>
                    </a:cubicBezTo>
                    <a:cubicBezTo>
                      <a:pt x="351873" y="593032"/>
                      <a:pt x="389965" y="645459"/>
                      <a:pt x="389965" y="645459"/>
                    </a:cubicBezTo>
                    <a:cubicBezTo>
                      <a:pt x="394447" y="658906"/>
                      <a:pt x="397073" y="673122"/>
                      <a:pt x="403412" y="685800"/>
                    </a:cubicBezTo>
                    <a:cubicBezTo>
                      <a:pt x="420375" y="719725"/>
                      <a:pt x="432186" y="728021"/>
                      <a:pt x="457200" y="753036"/>
                    </a:cubicBezTo>
                    <a:cubicBezTo>
                      <a:pt x="466792" y="781812"/>
                      <a:pt x="473007" y="812251"/>
                      <a:pt x="497541" y="833718"/>
                    </a:cubicBezTo>
                    <a:cubicBezTo>
                      <a:pt x="521866" y="855003"/>
                      <a:pt x="555367" y="864651"/>
                      <a:pt x="578223" y="887506"/>
                    </a:cubicBezTo>
                    <a:cubicBezTo>
                      <a:pt x="587188" y="896471"/>
                      <a:pt x="597198" y="904500"/>
                      <a:pt x="605118" y="914400"/>
                    </a:cubicBezTo>
                    <a:cubicBezTo>
                      <a:pt x="615214" y="927020"/>
                      <a:pt x="619849" y="944099"/>
                      <a:pt x="632012" y="954741"/>
                    </a:cubicBezTo>
                    <a:cubicBezTo>
                      <a:pt x="776812" y="1081442"/>
                      <a:pt x="659084" y="969783"/>
                      <a:pt x="753035" y="1021977"/>
                    </a:cubicBezTo>
                    <a:cubicBezTo>
                      <a:pt x="781290" y="1037674"/>
                      <a:pt x="802360" y="1067926"/>
                      <a:pt x="833718" y="1075765"/>
                    </a:cubicBezTo>
                    <a:cubicBezTo>
                      <a:pt x="915008" y="1096088"/>
                      <a:pt x="869973" y="1083368"/>
                      <a:pt x="968188" y="1116106"/>
                    </a:cubicBezTo>
                    <a:lnTo>
                      <a:pt x="1008529" y="1129553"/>
                    </a:lnTo>
                    <a:cubicBezTo>
                      <a:pt x="1021976" y="1134035"/>
                      <a:pt x="1035119" y="1139562"/>
                      <a:pt x="1048870" y="1143000"/>
                    </a:cubicBezTo>
                    <a:lnTo>
                      <a:pt x="1102659" y="1156447"/>
                    </a:lnTo>
                    <a:cubicBezTo>
                      <a:pt x="1116106" y="1165412"/>
                      <a:pt x="1128232" y="1176777"/>
                      <a:pt x="1143000" y="1183341"/>
                    </a:cubicBezTo>
                    <a:cubicBezTo>
                      <a:pt x="1256662" y="1233858"/>
                      <a:pt x="1256343" y="1198231"/>
                      <a:pt x="1411941" y="1237130"/>
                    </a:cubicBezTo>
                    <a:cubicBezTo>
                      <a:pt x="1446060" y="1245660"/>
                      <a:pt x="1542406" y="1271558"/>
                      <a:pt x="1586753" y="1277471"/>
                    </a:cubicBezTo>
                    <a:cubicBezTo>
                      <a:pt x="1631405" y="1283425"/>
                      <a:pt x="1676345" y="1287016"/>
                      <a:pt x="1721223" y="1290918"/>
                    </a:cubicBezTo>
                    <a:cubicBezTo>
                      <a:pt x="1866568" y="1303557"/>
                      <a:pt x="1962028" y="1308490"/>
                      <a:pt x="2111188" y="1317812"/>
                    </a:cubicBezTo>
                    <a:lnTo>
                      <a:pt x="2218765" y="1344706"/>
                    </a:lnTo>
                    <a:cubicBezTo>
                      <a:pt x="2236694" y="1349188"/>
                      <a:pt x="2255020" y="1352309"/>
                      <a:pt x="2272553" y="1358153"/>
                    </a:cubicBezTo>
                    <a:cubicBezTo>
                      <a:pt x="2291635" y="1364514"/>
                      <a:pt x="2377321" y="1395367"/>
                      <a:pt x="2407023" y="1398494"/>
                    </a:cubicBezTo>
                    <a:cubicBezTo>
                      <a:pt x="2474037" y="1405548"/>
                      <a:pt x="2541598" y="1406104"/>
                      <a:pt x="2608729" y="1411941"/>
                    </a:cubicBezTo>
                    <a:cubicBezTo>
                      <a:pt x="2644731" y="1415072"/>
                      <a:pt x="2680447" y="1420906"/>
                      <a:pt x="2716306" y="1425388"/>
                    </a:cubicBezTo>
                    <a:lnTo>
                      <a:pt x="2931459" y="1411941"/>
                    </a:lnTo>
                    <a:cubicBezTo>
                      <a:pt x="2971919" y="1408704"/>
                      <a:pt x="3011955" y="1400745"/>
                      <a:pt x="3052482" y="1398494"/>
                    </a:cubicBezTo>
                    <a:cubicBezTo>
                      <a:pt x="3092761" y="1396256"/>
                      <a:pt x="3133165" y="1398494"/>
                      <a:pt x="3173506" y="1398494"/>
                    </a:cubicBezTo>
                  </a:path>
                </a:pathLst>
              </a:cu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500"/>
              </a:p>
            </p:txBody>
          </p:sp>
        </p:grpSp>
      </p:grpSp>
    </p:spTree>
    <p:extLst>
      <p:ext uri="{BB962C8B-B14F-4D97-AF65-F5344CB8AC3E}">
        <p14:creationId xmlns:p14="http://schemas.microsoft.com/office/powerpoint/2010/main" val="27738895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mph" presetSubtype="0" accel="50000" decel="50000" fill="hold" nodeType="afterEffect">
                                  <p:stCondLst>
                                    <p:cond delay="0"/>
                                  </p:stCondLst>
                                  <p:childTnLst>
                                    <p:animRot by="5400000">
                                      <p:cBhvr>
                                        <p:cTn id="6" dur="2000" fill="hold"/>
                                        <p:tgtEl>
                                          <p:spTgt spid="1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3B7017B-1280-7540-B711-0154351D9C9C}"/>
              </a:ext>
            </a:extLst>
          </p:cNvPr>
          <p:cNvSpPr/>
          <p:nvPr/>
        </p:nvSpPr>
        <p:spPr>
          <a:xfrm>
            <a:off x="1524000" y="0"/>
            <a:ext cx="9144000" cy="6858000"/>
          </a:xfrm>
          <a:prstGeom prst="rect">
            <a:avLst/>
          </a:prstGeom>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AU" sz="1500"/>
          </a:p>
        </p:txBody>
      </p:sp>
      <p:pic>
        <p:nvPicPr>
          <p:cNvPr id="8" name="Picture 7">
            <a:extLst>
              <a:ext uri="{FF2B5EF4-FFF2-40B4-BE49-F238E27FC236}">
                <a16:creationId xmlns:a16="http://schemas.microsoft.com/office/drawing/2014/main" id="{98FBE785-3119-774B-A103-D407DD5C5DEF}"/>
              </a:ext>
            </a:extLst>
          </p:cNvPr>
          <p:cNvPicPr>
            <a:picLocks noChangeAspect="1"/>
          </p:cNvPicPr>
          <p:nvPr/>
        </p:nvPicPr>
        <p:blipFill rotWithShape="1">
          <a:blip r:embed="rId3" cstate="hqprint">
            <a:extLst>
              <a:ext uri="{28A0092B-C50C-407E-A947-70E740481C1C}">
                <a14:useLocalDpi xmlns:a14="http://schemas.microsoft.com/office/drawing/2010/main"/>
              </a:ext>
            </a:extLst>
          </a:blip>
          <a:srcRect/>
          <a:stretch/>
        </p:blipFill>
        <p:spPr>
          <a:xfrm rot="5400000">
            <a:off x="3666779" y="1476623"/>
            <a:ext cx="5232733" cy="3966300"/>
          </a:xfrm>
          <a:prstGeom prst="rect">
            <a:avLst/>
          </a:prstGeom>
        </p:spPr>
      </p:pic>
      <p:pic>
        <p:nvPicPr>
          <p:cNvPr id="4" name="Picture 3">
            <a:extLst>
              <a:ext uri="{FF2B5EF4-FFF2-40B4-BE49-F238E27FC236}">
                <a16:creationId xmlns:a16="http://schemas.microsoft.com/office/drawing/2014/main" id="{EB34F997-3098-5142-944C-DAF656085270}"/>
              </a:ext>
            </a:extLst>
          </p:cNvPr>
          <p:cNvPicPr>
            <a:picLocks noChangeAspect="1"/>
          </p:cNvPicPr>
          <p:nvPr/>
        </p:nvPicPr>
        <p:blipFill>
          <a:blip r:embed="rId4" cstate="hqprint">
            <a:alphaModFix/>
            <a:extLst>
              <a:ext uri="{28A0092B-C50C-407E-A947-70E740481C1C}">
                <a14:useLocalDpi xmlns:a14="http://schemas.microsoft.com/office/drawing/2010/main"/>
              </a:ext>
            </a:extLst>
          </a:blip>
          <a:stretch>
            <a:fillRect/>
          </a:stretch>
        </p:blipFill>
        <p:spPr>
          <a:xfrm>
            <a:off x="4248796" y="819150"/>
            <a:ext cx="3995086" cy="5238000"/>
          </a:xfrm>
          <a:prstGeom prst="rect">
            <a:avLst/>
          </a:prstGeom>
        </p:spPr>
      </p:pic>
      <p:grpSp>
        <p:nvGrpSpPr>
          <p:cNvPr id="9" name="Group 8">
            <a:extLst>
              <a:ext uri="{FF2B5EF4-FFF2-40B4-BE49-F238E27FC236}">
                <a16:creationId xmlns:a16="http://schemas.microsoft.com/office/drawing/2014/main" id="{E060AB11-8E9A-1249-B95A-E28D14EE0105}"/>
              </a:ext>
            </a:extLst>
          </p:cNvPr>
          <p:cNvGrpSpPr/>
          <p:nvPr/>
        </p:nvGrpSpPr>
        <p:grpSpPr>
          <a:xfrm rot="5400000">
            <a:off x="4532125" y="1721923"/>
            <a:ext cx="3354680" cy="2430300"/>
            <a:chOff x="2353235" y="1559859"/>
            <a:chExt cx="5446059" cy="4034117"/>
          </a:xfrm>
        </p:grpSpPr>
        <p:sp>
          <p:nvSpPr>
            <p:cNvPr id="10" name="Freeform 9">
              <a:extLst>
                <a:ext uri="{FF2B5EF4-FFF2-40B4-BE49-F238E27FC236}">
                  <a16:creationId xmlns:a16="http://schemas.microsoft.com/office/drawing/2014/main" id="{BEACF680-7573-E24F-90D1-65850738E5F7}"/>
                </a:ext>
              </a:extLst>
            </p:cNvPr>
            <p:cNvSpPr/>
            <p:nvPr/>
          </p:nvSpPr>
          <p:spPr>
            <a:xfrm>
              <a:off x="2353235" y="1559859"/>
              <a:ext cx="5446059" cy="3240741"/>
            </a:xfrm>
            <a:custGeom>
              <a:avLst/>
              <a:gdLst>
                <a:gd name="connsiteX0" fmla="*/ 1385047 w 5446059"/>
                <a:gd name="connsiteY0" fmla="*/ 2716306 h 3240741"/>
                <a:gd name="connsiteX1" fmla="*/ 1344706 w 5446059"/>
                <a:gd name="connsiteY1" fmla="*/ 2891117 h 3240741"/>
                <a:gd name="connsiteX2" fmla="*/ 1317812 w 5446059"/>
                <a:gd name="connsiteY2" fmla="*/ 2918012 h 3240741"/>
                <a:gd name="connsiteX3" fmla="*/ 1304365 w 5446059"/>
                <a:gd name="connsiteY3" fmla="*/ 2958353 h 3240741"/>
                <a:gd name="connsiteX4" fmla="*/ 1264024 w 5446059"/>
                <a:gd name="connsiteY4" fmla="*/ 2985247 h 3240741"/>
                <a:gd name="connsiteX5" fmla="*/ 1143000 w 5446059"/>
                <a:gd name="connsiteY5" fmla="*/ 3079376 h 3240741"/>
                <a:gd name="connsiteX6" fmla="*/ 1102659 w 5446059"/>
                <a:gd name="connsiteY6" fmla="*/ 3106270 h 3240741"/>
                <a:gd name="connsiteX7" fmla="*/ 1021977 w 5446059"/>
                <a:gd name="connsiteY7" fmla="*/ 3133165 h 3240741"/>
                <a:gd name="connsiteX8" fmla="*/ 941294 w 5446059"/>
                <a:gd name="connsiteY8" fmla="*/ 3186953 h 3240741"/>
                <a:gd name="connsiteX9" fmla="*/ 820271 w 5446059"/>
                <a:gd name="connsiteY9" fmla="*/ 3227294 h 3240741"/>
                <a:gd name="connsiteX10" fmla="*/ 779930 w 5446059"/>
                <a:gd name="connsiteY10" fmla="*/ 3240741 h 3240741"/>
                <a:gd name="connsiteX11" fmla="*/ 443753 w 5446059"/>
                <a:gd name="connsiteY11" fmla="*/ 3213847 h 3240741"/>
                <a:gd name="connsiteX12" fmla="*/ 403412 w 5446059"/>
                <a:gd name="connsiteY12" fmla="*/ 3200400 h 3240741"/>
                <a:gd name="connsiteX13" fmla="*/ 349624 w 5446059"/>
                <a:gd name="connsiteY13" fmla="*/ 3186953 h 3240741"/>
                <a:gd name="connsiteX14" fmla="*/ 268941 w 5446059"/>
                <a:gd name="connsiteY14" fmla="*/ 3160059 h 3240741"/>
                <a:gd name="connsiteX15" fmla="*/ 188259 w 5446059"/>
                <a:gd name="connsiteY15" fmla="*/ 3106270 h 3240741"/>
                <a:gd name="connsiteX16" fmla="*/ 107577 w 5446059"/>
                <a:gd name="connsiteY16" fmla="*/ 2985247 h 3240741"/>
                <a:gd name="connsiteX17" fmla="*/ 80683 w 5446059"/>
                <a:gd name="connsiteY17" fmla="*/ 2944906 h 3240741"/>
                <a:gd name="connsiteX18" fmla="*/ 53789 w 5446059"/>
                <a:gd name="connsiteY18" fmla="*/ 2904565 h 3240741"/>
                <a:gd name="connsiteX19" fmla="*/ 40341 w 5446059"/>
                <a:gd name="connsiteY19" fmla="*/ 2850776 h 3240741"/>
                <a:gd name="connsiteX20" fmla="*/ 26894 w 5446059"/>
                <a:gd name="connsiteY20" fmla="*/ 2810435 h 3240741"/>
                <a:gd name="connsiteX21" fmla="*/ 13447 w 5446059"/>
                <a:gd name="connsiteY21" fmla="*/ 2743200 h 3240741"/>
                <a:gd name="connsiteX22" fmla="*/ 0 w 5446059"/>
                <a:gd name="connsiteY22" fmla="*/ 2541494 h 3240741"/>
                <a:gd name="connsiteX23" fmla="*/ 13447 w 5446059"/>
                <a:gd name="connsiteY23" fmla="*/ 2272553 h 3240741"/>
                <a:gd name="connsiteX24" fmla="*/ 26894 w 5446059"/>
                <a:gd name="connsiteY24" fmla="*/ 2232212 h 3240741"/>
                <a:gd name="connsiteX25" fmla="*/ 53789 w 5446059"/>
                <a:gd name="connsiteY25" fmla="*/ 2205317 h 3240741"/>
                <a:gd name="connsiteX26" fmla="*/ 94130 w 5446059"/>
                <a:gd name="connsiteY26" fmla="*/ 2084294 h 3240741"/>
                <a:gd name="connsiteX27" fmla="*/ 107577 w 5446059"/>
                <a:gd name="connsiteY27" fmla="*/ 2043953 h 3240741"/>
                <a:gd name="connsiteX28" fmla="*/ 134471 w 5446059"/>
                <a:gd name="connsiteY28" fmla="*/ 2003612 h 3240741"/>
                <a:gd name="connsiteX29" fmla="*/ 174812 w 5446059"/>
                <a:gd name="connsiteY29" fmla="*/ 1922929 h 3240741"/>
                <a:gd name="connsiteX30" fmla="*/ 215153 w 5446059"/>
                <a:gd name="connsiteY30" fmla="*/ 1882588 h 3240741"/>
                <a:gd name="connsiteX31" fmla="*/ 268941 w 5446059"/>
                <a:gd name="connsiteY31" fmla="*/ 1801906 h 3240741"/>
                <a:gd name="connsiteX32" fmla="*/ 322730 w 5446059"/>
                <a:gd name="connsiteY32" fmla="*/ 1748117 h 3240741"/>
                <a:gd name="connsiteX33" fmla="*/ 363071 w 5446059"/>
                <a:gd name="connsiteY33" fmla="*/ 1707776 h 3240741"/>
                <a:gd name="connsiteX34" fmla="*/ 389965 w 5446059"/>
                <a:gd name="connsiteY34" fmla="*/ 1667435 h 3240741"/>
                <a:gd name="connsiteX35" fmla="*/ 470647 w 5446059"/>
                <a:gd name="connsiteY35" fmla="*/ 1613647 h 3240741"/>
                <a:gd name="connsiteX36" fmla="*/ 551330 w 5446059"/>
                <a:gd name="connsiteY36" fmla="*/ 1573306 h 3240741"/>
                <a:gd name="connsiteX37" fmla="*/ 591671 w 5446059"/>
                <a:gd name="connsiteY37" fmla="*/ 1546412 h 3240741"/>
                <a:gd name="connsiteX38" fmla="*/ 672353 w 5446059"/>
                <a:gd name="connsiteY38" fmla="*/ 1519517 h 3240741"/>
                <a:gd name="connsiteX39" fmla="*/ 712694 w 5446059"/>
                <a:gd name="connsiteY39" fmla="*/ 1506070 h 3240741"/>
                <a:gd name="connsiteX40" fmla="*/ 981636 w 5446059"/>
                <a:gd name="connsiteY40" fmla="*/ 1519517 h 3240741"/>
                <a:gd name="connsiteX41" fmla="*/ 1143000 w 5446059"/>
                <a:gd name="connsiteY41" fmla="*/ 1600200 h 3240741"/>
                <a:gd name="connsiteX42" fmla="*/ 1183341 w 5446059"/>
                <a:gd name="connsiteY42" fmla="*/ 1627094 h 3240741"/>
                <a:gd name="connsiteX43" fmla="*/ 1210236 w 5446059"/>
                <a:gd name="connsiteY43" fmla="*/ 1653988 h 3240741"/>
                <a:gd name="connsiteX44" fmla="*/ 1290918 w 5446059"/>
                <a:gd name="connsiteY44" fmla="*/ 1694329 h 3240741"/>
                <a:gd name="connsiteX45" fmla="*/ 1371600 w 5446059"/>
                <a:gd name="connsiteY45" fmla="*/ 1734670 h 3240741"/>
                <a:gd name="connsiteX46" fmla="*/ 1425389 w 5446059"/>
                <a:gd name="connsiteY46" fmla="*/ 1721223 h 3240741"/>
                <a:gd name="connsiteX47" fmla="*/ 1452283 w 5446059"/>
                <a:gd name="connsiteY47" fmla="*/ 1640541 h 3240741"/>
                <a:gd name="connsiteX48" fmla="*/ 1465730 w 5446059"/>
                <a:gd name="connsiteY48" fmla="*/ 1600200 h 3240741"/>
                <a:gd name="connsiteX49" fmla="*/ 1479177 w 5446059"/>
                <a:gd name="connsiteY49" fmla="*/ 1559859 h 3240741"/>
                <a:gd name="connsiteX50" fmla="*/ 1492624 w 5446059"/>
                <a:gd name="connsiteY50" fmla="*/ 1506070 h 3240741"/>
                <a:gd name="connsiteX51" fmla="*/ 1506071 w 5446059"/>
                <a:gd name="connsiteY51" fmla="*/ 1398494 h 3240741"/>
                <a:gd name="connsiteX52" fmla="*/ 1546412 w 5446059"/>
                <a:gd name="connsiteY52" fmla="*/ 1277470 h 3240741"/>
                <a:gd name="connsiteX53" fmla="*/ 1586753 w 5446059"/>
                <a:gd name="connsiteY53" fmla="*/ 1143000 h 3240741"/>
                <a:gd name="connsiteX54" fmla="*/ 1613647 w 5446059"/>
                <a:gd name="connsiteY54" fmla="*/ 1102659 h 3240741"/>
                <a:gd name="connsiteX55" fmla="*/ 1653989 w 5446059"/>
                <a:gd name="connsiteY55" fmla="*/ 981635 h 3240741"/>
                <a:gd name="connsiteX56" fmla="*/ 1694330 w 5446059"/>
                <a:gd name="connsiteY56" fmla="*/ 887506 h 3240741"/>
                <a:gd name="connsiteX57" fmla="*/ 1734671 w 5446059"/>
                <a:gd name="connsiteY57" fmla="*/ 833717 h 3240741"/>
                <a:gd name="connsiteX58" fmla="*/ 1748118 w 5446059"/>
                <a:gd name="connsiteY58" fmla="*/ 779929 h 3240741"/>
                <a:gd name="connsiteX59" fmla="*/ 1775012 w 5446059"/>
                <a:gd name="connsiteY59" fmla="*/ 739588 h 3240741"/>
                <a:gd name="connsiteX60" fmla="*/ 1855694 w 5446059"/>
                <a:gd name="connsiteY60" fmla="*/ 632012 h 3240741"/>
                <a:gd name="connsiteX61" fmla="*/ 1990165 w 5446059"/>
                <a:gd name="connsiteY61" fmla="*/ 430306 h 3240741"/>
                <a:gd name="connsiteX62" fmla="*/ 2017059 w 5446059"/>
                <a:gd name="connsiteY62" fmla="*/ 389965 h 3240741"/>
                <a:gd name="connsiteX63" fmla="*/ 2097741 w 5446059"/>
                <a:gd name="connsiteY63" fmla="*/ 349623 h 3240741"/>
                <a:gd name="connsiteX64" fmla="*/ 2138083 w 5446059"/>
                <a:gd name="connsiteY64" fmla="*/ 336176 h 3240741"/>
                <a:gd name="connsiteX65" fmla="*/ 2272553 w 5446059"/>
                <a:gd name="connsiteY65" fmla="*/ 255494 h 3240741"/>
                <a:gd name="connsiteX66" fmla="*/ 2312894 w 5446059"/>
                <a:gd name="connsiteY66" fmla="*/ 242047 h 3240741"/>
                <a:gd name="connsiteX67" fmla="*/ 2420471 w 5446059"/>
                <a:gd name="connsiteY67" fmla="*/ 188259 h 3240741"/>
                <a:gd name="connsiteX68" fmla="*/ 2460812 w 5446059"/>
                <a:gd name="connsiteY68" fmla="*/ 174812 h 3240741"/>
                <a:gd name="connsiteX69" fmla="*/ 2568389 w 5446059"/>
                <a:gd name="connsiteY69" fmla="*/ 147917 h 3240741"/>
                <a:gd name="connsiteX70" fmla="*/ 2649071 w 5446059"/>
                <a:gd name="connsiteY70" fmla="*/ 121023 h 3240741"/>
                <a:gd name="connsiteX71" fmla="*/ 2823883 w 5446059"/>
                <a:gd name="connsiteY71" fmla="*/ 107576 h 3240741"/>
                <a:gd name="connsiteX72" fmla="*/ 3200400 w 5446059"/>
                <a:gd name="connsiteY72" fmla="*/ 67235 h 3240741"/>
                <a:gd name="connsiteX73" fmla="*/ 3294530 w 5446059"/>
                <a:gd name="connsiteY73" fmla="*/ 53788 h 3240741"/>
                <a:gd name="connsiteX74" fmla="*/ 3375212 w 5446059"/>
                <a:gd name="connsiteY74" fmla="*/ 40341 h 3240741"/>
                <a:gd name="connsiteX75" fmla="*/ 3496236 w 5446059"/>
                <a:gd name="connsiteY75" fmla="*/ 26894 h 3240741"/>
                <a:gd name="connsiteX76" fmla="*/ 3630706 w 5446059"/>
                <a:gd name="connsiteY76" fmla="*/ 0 h 3240741"/>
                <a:gd name="connsiteX77" fmla="*/ 4383741 w 5446059"/>
                <a:gd name="connsiteY77" fmla="*/ 26894 h 3240741"/>
                <a:gd name="connsiteX78" fmla="*/ 4437530 w 5446059"/>
                <a:gd name="connsiteY78" fmla="*/ 40341 h 3240741"/>
                <a:gd name="connsiteX79" fmla="*/ 4625789 w 5446059"/>
                <a:gd name="connsiteY79" fmla="*/ 80682 h 3240741"/>
                <a:gd name="connsiteX80" fmla="*/ 4719918 w 5446059"/>
                <a:gd name="connsiteY80" fmla="*/ 107576 h 3240741"/>
                <a:gd name="connsiteX81" fmla="*/ 4760259 w 5446059"/>
                <a:gd name="connsiteY81" fmla="*/ 134470 h 3240741"/>
                <a:gd name="connsiteX82" fmla="*/ 4840941 w 5446059"/>
                <a:gd name="connsiteY82" fmla="*/ 161365 h 3240741"/>
                <a:gd name="connsiteX83" fmla="*/ 4894730 w 5446059"/>
                <a:gd name="connsiteY83" fmla="*/ 188259 h 3240741"/>
                <a:gd name="connsiteX84" fmla="*/ 4988859 w 5446059"/>
                <a:gd name="connsiteY84" fmla="*/ 215153 h 3240741"/>
                <a:gd name="connsiteX85" fmla="*/ 5056094 w 5446059"/>
                <a:gd name="connsiteY85" fmla="*/ 228600 h 3240741"/>
                <a:gd name="connsiteX86" fmla="*/ 5096436 w 5446059"/>
                <a:gd name="connsiteY86" fmla="*/ 242047 h 3240741"/>
                <a:gd name="connsiteX87" fmla="*/ 5136777 w 5446059"/>
                <a:gd name="connsiteY87" fmla="*/ 268941 h 3240741"/>
                <a:gd name="connsiteX88" fmla="*/ 5257800 w 5446059"/>
                <a:gd name="connsiteY88" fmla="*/ 309282 h 3240741"/>
                <a:gd name="connsiteX89" fmla="*/ 5298141 w 5446059"/>
                <a:gd name="connsiteY89" fmla="*/ 322729 h 3240741"/>
                <a:gd name="connsiteX90" fmla="*/ 5338483 w 5446059"/>
                <a:gd name="connsiteY90" fmla="*/ 336176 h 3240741"/>
                <a:gd name="connsiteX91" fmla="*/ 5405718 w 5446059"/>
                <a:gd name="connsiteY91" fmla="*/ 389965 h 3240741"/>
                <a:gd name="connsiteX92" fmla="*/ 5446059 w 5446059"/>
                <a:gd name="connsiteY92" fmla="*/ 416859 h 32407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Lst>
              <a:rect l="l" t="t" r="r" b="b"/>
              <a:pathLst>
                <a:path w="5446059" h="3240741">
                  <a:moveTo>
                    <a:pt x="1385047" y="2716306"/>
                  </a:moveTo>
                  <a:cubicBezTo>
                    <a:pt x="1381349" y="2742193"/>
                    <a:pt x="1369317" y="2866505"/>
                    <a:pt x="1344706" y="2891117"/>
                  </a:cubicBezTo>
                  <a:lnTo>
                    <a:pt x="1317812" y="2918012"/>
                  </a:lnTo>
                  <a:cubicBezTo>
                    <a:pt x="1313330" y="2931459"/>
                    <a:pt x="1313220" y="2947285"/>
                    <a:pt x="1304365" y="2958353"/>
                  </a:cubicBezTo>
                  <a:cubicBezTo>
                    <a:pt x="1294269" y="2970973"/>
                    <a:pt x="1276439" y="2974901"/>
                    <a:pt x="1264024" y="2985247"/>
                  </a:cubicBezTo>
                  <a:cubicBezTo>
                    <a:pt x="1137632" y="3090574"/>
                    <a:pt x="1346919" y="2943431"/>
                    <a:pt x="1143000" y="3079376"/>
                  </a:cubicBezTo>
                  <a:cubicBezTo>
                    <a:pt x="1129553" y="3088341"/>
                    <a:pt x="1117991" y="3101159"/>
                    <a:pt x="1102659" y="3106270"/>
                  </a:cubicBezTo>
                  <a:cubicBezTo>
                    <a:pt x="1075765" y="3115235"/>
                    <a:pt x="1045565" y="3117440"/>
                    <a:pt x="1021977" y="3133165"/>
                  </a:cubicBezTo>
                  <a:cubicBezTo>
                    <a:pt x="995083" y="3151094"/>
                    <a:pt x="971958" y="3176732"/>
                    <a:pt x="941294" y="3186953"/>
                  </a:cubicBezTo>
                  <a:lnTo>
                    <a:pt x="820271" y="3227294"/>
                  </a:lnTo>
                  <a:lnTo>
                    <a:pt x="779930" y="3240741"/>
                  </a:lnTo>
                  <a:cubicBezTo>
                    <a:pt x="681859" y="3235293"/>
                    <a:pt x="548993" y="3234895"/>
                    <a:pt x="443753" y="3213847"/>
                  </a:cubicBezTo>
                  <a:cubicBezTo>
                    <a:pt x="429854" y="3211067"/>
                    <a:pt x="417041" y="3204294"/>
                    <a:pt x="403412" y="3200400"/>
                  </a:cubicBezTo>
                  <a:cubicBezTo>
                    <a:pt x="385642" y="3195323"/>
                    <a:pt x="367326" y="3192263"/>
                    <a:pt x="349624" y="3186953"/>
                  </a:cubicBezTo>
                  <a:cubicBezTo>
                    <a:pt x="322470" y="3178807"/>
                    <a:pt x="268941" y="3160059"/>
                    <a:pt x="268941" y="3160059"/>
                  </a:cubicBezTo>
                  <a:cubicBezTo>
                    <a:pt x="242047" y="3142129"/>
                    <a:pt x="206188" y="3133164"/>
                    <a:pt x="188259" y="3106270"/>
                  </a:cubicBezTo>
                  <a:lnTo>
                    <a:pt x="107577" y="2985247"/>
                  </a:lnTo>
                  <a:lnTo>
                    <a:pt x="80683" y="2944906"/>
                  </a:lnTo>
                  <a:lnTo>
                    <a:pt x="53789" y="2904565"/>
                  </a:lnTo>
                  <a:cubicBezTo>
                    <a:pt x="49306" y="2886635"/>
                    <a:pt x="45418" y="2868546"/>
                    <a:pt x="40341" y="2850776"/>
                  </a:cubicBezTo>
                  <a:cubicBezTo>
                    <a:pt x="36447" y="2837147"/>
                    <a:pt x="30332" y="2824186"/>
                    <a:pt x="26894" y="2810435"/>
                  </a:cubicBezTo>
                  <a:cubicBezTo>
                    <a:pt x="21351" y="2788262"/>
                    <a:pt x="17929" y="2765612"/>
                    <a:pt x="13447" y="2743200"/>
                  </a:cubicBezTo>
                  <a:cubicBezTo>
                    <a:pt x="8965" y="2675965"/>
                    <a:pt x="0" y="2608879"/>
                    <a:pt x="0" y="2541494"/>
                  </a:cubicBezTo>
                  <a:cubicBezTo>
                    <a:pt x="0" y="2451735"/>
                    <a:pt x="5671" y="2361975"/>
                    <a:pt x="13447" y="2272553"/>
                  </a:cubicBezTo>
                  <a:cubicBezTo>
                    <a:pt x="14675" y="2258432"/>
                    <a:pt x="19601" y="2244366"/>
                    <a:pt x="26894" y="2232212"/>
                  </a:cubicBezTo>
                  <a:cubicBezTo>
                    <a:pt x="33417" y="2221340"/>
                    <a:pt x="44824" y="2214282"/>
                    <a:pt x="53789" y="2205317"/>
                  </a:cubicBezTo>
                  <a:lnTo>
                    <a:pt x="94130" y="2084294"/>
                  </a:lnTo>
                  <a:cubicBezTo>
                    <a:pt x="98612" y="2070847"/>
                    <a:pt x="99714" y="2055747"/>
                    <a:pt x="107577" y="2043953"/>
                  </a:cubicBezTo>
                  <a:lnTo>
                    <a:pt x="134471" y="2003612"/>
                  </a:lnTo>
                  <a:cubicBezTo>
                    <a:pt x="147948" y="1963180"/>
                    <a:pt x="145848" y="1957686"/>
                    <a:pt x="174812" y="1922929"/>
                  </a:cubicBezTo>
                  <a:cubicBezTo>
                    <a:pt x="186986" y="1908320"/>
                    <a:pt x="203478" y="1897599"/>
                    <a:pt x="215153" y="1882588"/>
                  </a:cubicBezTo>
                  <a:cubicBezTo>
                    <a:pt x="234997" y="1857074"/>
                    <a:pt x="246085" y="1824762"/>
                    <a:pt x="268941" y="1801906"/>
                  </a:cubicBezTo>
                  <a:lnTo>
                    <a:pt x="322730" y="1748117"/>
                  </a:lnTo>
                  <a:cubicBezTo>
                    <a:pt x="336177" y="1734670"/>
                    <a:pt x="352522" y="1723599"/>
                    <a:pt x="363071" y="1707776"/>
                  </a:cubicBezTo>
                  <a:cubicBezTo>
                    <a:pt x="372036" y="1694329"/>
                    <a:pt x="377802" y="1678077"/>
                    <a:pt x="389965" y="1667435"/>
                  </a:cubicBezTo>
                  <a:cubicBezTo>
                    <a:pt x="414290" y="1646150"/>
                    <a:pt x="443753" y="1631576"/>
                    <a:pt x="470647" y="1613647"/>
                  </a:cubicBezTo>
                  <a:cubicBezTo>
                    <a:pt x="586260" y="1536572"/>
                    <a:pt x="439985" y="1628979"/>
                    <a:pt x="551330" y="1573306"/>
                  </a:cubicBezTo>
                  <a:cubicBezTo>
                    <a:pt x="565785" y="1566078"/>
                    <a:pt x="576903" y="1552976"/>
                    <a:pt x="591671" y="1546412"/>
                  </a:cubicBezTo>
                  <a:cubicBezTo>
                    <a:pt x="617576" y="1534898"/>
                    <a:pt x="645459" y="1528482"/>
                    <a:pt x="672353" y="1519517"/>
                  </a:cubicBezTo>
                  <a:lnTo>
                    <a:pt x="712694" y="1506070"/>
                  </a:lnTo>
                  <a:cubicBezTo>
                    <a:pt x="802341" y="1510552"/>
                    <a:pt x="892468" y="1509228"/>
                    <a:pt x="981636" y="1519517"/>
                  </a:cubicBezTo>
                  <a:cubicBezTo>
                    <a:pt x="1048959" y="1527285"/>
                    <a:pt x="1088924" y="1564149"/>
                    <a:pt x="1143000" y="1600200"/>
                  </a:cubicBezTo>
                  <a:cubicBezTo>
                    <a:pt x="1156447" y="1609165"/>
                    <a:pt x="1171913" y="1615666"/>
                    <a:pt x="1183341" y="1627094"/>
                  </a:cubicBezTo>
                  <a:cubicBezTo>
                    <a:pt x="1192306" y="1636059"/>
                    <a:pt x="1200336" y="1646068"/>
                    <a:pt x="1210236" y="1653988"/>
                  </a:cubicBezTo>
                  <a:cubicBezTo>
                    <a:pt x="1274467" y="1705372"/>
                    <a:pt x="1224636" y="1661188"/>
                    <a:pt x="1290918" y="1694329"/>
                  </a:cubicBezTo>
                  <a:cubicBezTo>
                    <a:pt x="1395188" y="1746464"/>
                    <a:pt x="1270202" y="1700871"/>
                    <a:pt x="1371600" y="1734670"/>
                  </a:cubicBezTo>
                  <a:cubicBezTo>
                    <a:pt x="1389530" y="1730188"/>
                    <a:pt x="1413361" y="1735255"/>
                    <a:pt x="1425389" y="1721223"/>
                  </a:cubicBezTo>
                  <a:cubicBezTo>
                    <a:pt x="1443838" y="1699699"/>
                    <a:pt x="1443318" y="1667435"/>
                    <a:pt x="1452283" y="1640541"/>
                  </a:cubicBezTo>
                  <a:lnTo>
                    <a:pt x="1465730" y="1600200"/>
                  </a:lnTo>
                  <a:cubicBezTo>
                    <a:pt x="1470212" y="1586753"/>
                    <a:pt x="1475739" y="1573610"/>
                    <a:pt x="1479177" y="1559859"/>
                  </a:cubicBezTo>
                  <a:cubicBezTo>
                    <a:pt x="1483659" y="1541929"/>
                    <a:pt x="1489586" y="1524300"/>
                    <a:pt x="1492624" y="1506070"/>
                  </a:cubicBezTo>
                  <a:cubicBezTo>
                    <a:pt x="1498565" y="1470424"/>
                    <a:pt x="1498499" y="1433830"/>
                    <a:pt x="1506071" y="1398494"/>
                  </a:cubicBezTo>
                  <a:cubicBezTo>
                    <a:pt x="1526234" y="1304399"/>
                    <a:pt x="1529607" y="1344689"/>
                    <a:pt x="1546412" y="1277470"/>
                  </a:cubicBezTo>
                  <a:cubicBezTo>
                    <a:pt x="1553929" y="1247402"/>
                    <a:pt x="1573658" y="1162643"/>
                    <a:pt x="1586753" y="1143000"/>
                  </a:cubicBezTo>
                  <a:lnTo>
                    <a:pt x="1613647" y="1102659"/>
                  </a:lnTo>
                  <a:lnTo>
                    <a:pt x="1653989" y="981635"/>
                  </a:lnTo>
                  <a:cubicBezTo>
                    <a:pt x="1667062" y="942417"/>
                    <a:pt x="1670590" y="925490"/>
                    <a:pt x="1694330" y="887506"/>
                  </a:cubicBezTo>
                  <a:cubicBezTo>
                    <a:pt x="1706208" y="868501"/>
                    <a:pt x="1721224" y="851647"/>
                    <a:pt x="1734671" y="833717"/>
                  </a:cubicBezTo>
                  <a:cubicBezTo>
                    <a:pt x="1739153" y="815788"/>
                    <a:pt x="1740838" y="796916"/>
                    <a:pt x="1748118" y="779929"/>
                  </a:cubicBezTo>
                  <a:cubicBezTo>
                    <a:pt x="1754484" y="765074"/>
                    <a:pt x="1765506" y="752658"/>
                    <a:pt x="1775012" y="739588"/>
                  </a:cubicBezTo>
                  <a:cubicBezTo>
                    <a:pt x="1801376" y="703338"/>
                    <a:pt x="1830830" y="669307"/>
                    <a:pt x="1855694" y="632012"/>
                  </a:cubicBezTo>
                  <a:lnTo>
                    <a:pt x="1990165" y="430306"/>
                  </a:lnTo>
                  <a:cubicBezTo>
                    <a:pt x="1999130" y="416859"/>
                    <a:pt x="2001727" y="395076"/>
                    <a:pt x="2017059" y="389965"/>
                  </a:cubicBezTo>
                  <a:cubicBezTo>
                    <a:pt x="2118468" y="356160"/>
                    <a:pt x="1993460" y="401763"/>
                    <a:pt x="2097741" y="349623"/>
                  </a:cubicBezTo>
                  <a:cubicBezTo>
                    <a:pt x="2110419" y="343284"/>
                    <a:pt x="2124636" y="340658"/>
                    <a:pt x="2138083" y="336176"/>
                  </a:cubicBezTo>
                  <a:cubicBezTo>
                    <a:pt x="2195440" y="297938"/>
                    <a:pt x="2214664" y="280303"/>
                    <a:pt x="2272553" y="255494"/>
                  </a:cubicBezTo>
                  <a:cubicBezTo>
                    <a:pt x="2285581" y="249910"/>
                    <a:pt x="2299990" y="247912"/>
                    <a:pt x="2312894" y="242047"/>
                  </a:cubicBezTo>
                  <a:cubicBezTo>
                    <a:pt x="2349392" y="225457"/>
                    <a:pt x="2382437" y="200937"/>
                    <a:pt x="2420471" y="188259"/>
                  </a:cubicBezTo>
                  <a:cubicBezTo>
                    <a:pt x="2433918" y="183777"/>
                    <a:pt x="2447137" y="178542"/>
                    <a:pt x="2460812" y="174812"/>
                  </a:cubicBezTo>
                  <a:cubicBezTo>
                    <a:pt x="2496472" y="165086"/>
                    <a:pt x="2533323" y="159606"/>
                    <a:pt x="2568389" y="147917"/>
                  </a:cubicBezTo>
                  <a:cubicBezTo>
                    <a:pt x="2595283" y="138952"/>
                    <a:pt x="2620806" y="123197"/>
                    <a:pt x="2649071" y="121023"/>
                  </a:cubicBezTo>
                  <a:lnTo>
                    <a:pt x="2823883" y="107576"/>
                  </a:lnTo>
                  <a:cubicBezTo>
                    <a:pt x="3056127" y="68869"/>
                    <a:pt x="2930823" y="84083"/>
                    <a:pt x="3200400" y="67235"/>
                  </a:cubicBezTo>
                  <a:lnTo>
                    <a:pt x="3294530" y="53788"/>
                  </a:lnTo>
                  <a:cubicBezTo>
                    <a:pt x="3321478" y="49642"/>
                    <a:pt x="3348186" y="43944"/>
                    <a:pt x="3375212" y="40341"/>
                  </a:cubicBezTo>
                  <a:cubicBezTo>
                    <a:pt x="3415446" y="34977"/>
                    <a:pt x="3456143" y="33224"/>
                    <a:pt x="3496236" y="26894"/>
                  </a:cubicBezTo>
                  <a:cubicBezTo>
                    <a:pt x="3541388" y="19765"/>
                    <a:pt x="3630706" y="0"/>
                    <a:pt x="3630706" y="0"/>
                  </a:cubicBezTo>
                  <a:cubicBezTo>
                    <a:pt x="3750286" y="2544"/>
                    <a:pt x="4159811" y="-7557"/>
                    <a:pt x="4383741" y="26894"/>
                  </a:cubicBezTo>
                  <a:cubicBezTo>
                    <a:pt x="4402008" y="29704"/>
                    <a:pt x="4419407" y="36717"/>
                    <a:pt x="4437530" y="40341"/>
                  </a:cubicBezTo>
                  <a:cubicBezTo>
                    <a:pt x="4632761" y="79387"/>
                    <a:pt x="4385897" y="20709"/>
                    <a:pt x="4625789" y="80682"/>
                  </a:cubicBezTo>
                  <a:cubicBezTo>
                    <a:pt x="4643023" y="84990"/>
                    <a:pt x="4700627" y="97930"/>
                    <a:pt x="4719918" y="107576"/>
                  </a:cubicBezTo>
                  <a:cubicBezTo>
                    <a:pt x="4734373" y="114804"/>
                    <a:pt x="4745491" y="127906"/>
                    <a:pt x="4760259" y="134470"/>
                  </a:cubicBezTo>
                  <a:cubicBezTo>
                    <a:pt x="4786164" y="145984"/>
                    <a:pt x="4815585" y="148687"/>
                    <a:pt x="4840941" y="161365"/>
                  </a:cubicBezTo>
                  <a:cubicBezTo>
                    <a:pt x="4858871" y="170330"/>
                    <a:pt x="4876305" y="180363"/>
                    <a:pt x="4894730" y="188259"/>
                  </a:cubicBezTo>
                  <a:cubicBezTo>
                    <a:pt x="4918920" y="198626"/>
                    <a:pt x="4965238" y="209904"/>
                    <a:pt x="4988859" y="215153"/>
                  </a:cubicBezTo>
                  <a:cubicBezTo>
                    <a:pt x="5011170" y="220111"/>
                    <a:pt x="5033921" y="223057"/>
                    <a:pt x="5056094" y="228600"/>
                  </a:cubicBezTo>
                  <a:cubicBezTo>
                    <a:pt x="5069845" y="232038"/>
                    <a:pt x="5082989" y="237565"/>
                    <a:pt x="5096436" y="242047"/>
                  </a:cubicBezTo>
                  <a:cubicBezTo>
                    <a:pt x="5109883" y="251012"/>
                    <a:pt x="5122009" y="262377"/>
                    <a:pt x="5136777" y="268941"/>
                  </a:cubicBezTo>
                  <a:lnTo>
                    <a:pt x="5257800" y="309282"/>
                  </a:lnTo>
                  <a:lnTo>
                    <a:pt x="5298141" y="322729"/>
                  </a:lnTo>
                  <a:lnTo>
                    <a:pt x="5338483" y="336176"/>
                  </a:lnTo>
                  <a:cubicBezTo>
                    <a:pt x="5383818" y="404179"/>
                    <a:pt x="5340767" y="357489"/>
                    <a:pt x="5405718" y="389965"/>
                  </a:cubicBezTo>
                  <a:cubicBezTo>
                    <a:pt x="5420173" y="397193"/>
                    <a:pt x="5446059" y="416859"/>
                    <a:pt x="5446059" y="416859"/>
                  </a:cubicBezTo>
                </a:path>
              </a:pathLst>
            </a:cu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500"/>
            </a:p>
          </p:txBody>
        </p:sp>
        <p:sp>
          <p:nvSpPr>
            <p:cNvPr id="11" name="Freeform 10">
              <a:extLst>
                <a:ext uri="{FF2B5EF4-FFF2-40B4-BE49-F238E27FC236}">
                  <a16:creationId xmlns:a16="http://schemas.microsoft.com/office/drawing/2014/main" id="{675B8EFF-5D25-0748-96C7-FEDD7B6BD357}"/>
                </a:ext>
              </a:extLst>
            </p:cNvPr>
            <p:cNvSpPr/>
            <p:nvPr/>
          </p:nvSpPr>
          <p:spPr>
            <a:xfrm>
              <a:off x="4087906" y="4168588"/>
              <a:ext cx="3173506" cy="1425388"/>
            </a:xfrm>
            <a:custGeom>
              <a:avLst/>
              <a:gdLst>
                <a:gd name="connsiteX0" fmla="*/ 0 w 3173506"/>
                <a:gd name="connsiteY0" fmla="*/ 0 h 1425388"/>
                <a:gd name="connsiteX1" fmla="*/ 147918 w 3173506"/>
                <a:gd name="connsiteY1" fmla="*/ 94130 h 1425388"/>
                <a:gd name="connsiteX2" fmla="*/ 201706 w 3173506"/>
                <a:gd name="connsiteY2" fmla="*/ 174812 h 1425388"/>
                <a:gd name="connsiteX3" fmla="*/ 228600 w 3173506"/>
                <a:gd name="connsiteY3" fmla="*/ 215153 h 1425388"/>
                <a:gd name="connsiteX4" fmla="*/ 242047 w 3173506"/>
                <a:gd name="connsiteY4" fmla="*/ 268941 h 1425388"/>
                <a:gd name="connsiteX5" fmla="*/ 255494 w 3173506"/>
                <a:gd name="connsiteY5" fmla="*/ 363071 h 1425388"/>
                <a:gd name="connsiteX6" fmla="*/ 282388 w 3173506"/>
                <a:gd name="connsiteY6" fmla="*/ 443753 h 1425388"/>
                <a:gd name="connsiteX7" fmla="*/ 295835 w 3173506"/>
                <a:gd name="connsiteY7" fmla="*/ 484094 h 1425388"/>
                <a:gd name="connsiteX8" fmla="*/ 322729 w 3173506"/>
                <a:gd name="connsiteY8" fmla="*/ 524436 h 1425388"/>
                <a:gd name="connsiteX9" fmla="*/ 336176 w 3173506"/>
                <a:gd name="connsiteY9" fmla="*/ 564777 h 1425388"/>
                <a:gd name="connsiteX10" fmla="*/ 389965 w 3173506"/>
                <a:gd name="connsiteY10" fmla="*/ 645459 h 1425388"/>
                <a:gd name="connsiteX11" fmla="*/ 403412 w 3173506"/>
                <a:gd name="connsiteY11" fmla="*/ 685800 h 1425388"/>
                <a:gd name="connsiteX12" fmla="*/ 457200 w 3173506"/>
                <a:gd name="connsiteY12" fmla="*/ 753036 h 1425388"/>
                <a:gd name="connsiteX13" fmla="*/ 497541 w 3173506"/>
                <a:gd name="connsiteY13" fmla="*/ 833718 h 1425388"/>
                <a:gd name="connsiteX14" fmla="*/ 578223 w 3173506"/>
                <a:gd name="connsiteY14" fmla="*/ 887506 h 1425388"/>
                <a:gd name="connsiteX15" fmla="*/ 605118 w 3173506"/>
                <a:gd name="connsiteY15" fmla="*/ 914400 h 1425388"/>
                <a:gd name="connsiteX16" fmla="*/ 632012 w 3173506"/>
                <a:gd name="connsiteY16" fmla="*/ 954741 h 1425388"/>
                <a:gd name="connsiteX17" fmla="*/ 753035 w 3173506"/>
                <a:gd name="connsiteY17" fmla="*/ 1021977 h 1425388"/>
                <a:gd name="connsiteX18" fmla="*/ 833718 w 3173506"/>
                <a:gd name="connsiteY18" fmla="*/ 1075765 h 1425388"/>
                <a:gd name="connsiteX19" fmla="*/ 968188 w 3173506"/>
                <a:gd name="connsiteY19" fmla="*/ 1116106 h 1425388"/>
                <a:gd name="connsiteX20" fmla="*/ 1008529 w 3173506"/>
                <a:gd name="connsiteY20" fmla="*/ 1129553 h 1425388"/>
                <a:gd name="connsiteX21" fmla="*/ 1048870 w 3173506"/>
                <a:gd name="connsiteY21" fmla="*/ 1143000 h 1425388"/>
                <a:gd name="connsiteX22" fmla="*/ 1102659 w 3173506"/>
                <a:gd name="connsiteY22" fmla="*/ 1156447 h 1425388"/>
                <a:gd name="connsiteX23" fmla="*/ 1143000 w 3173506"/>
                <a:gd name="connsiteY23" fmla="*/ 1183341 h 1425388"/>
                <a:gd name="connsiteX24" fmla="*/ 1411941 w 3173506"/>
                <a:gd name="connsiteY24" fmla="*/ 1237130 h 1425388"/>
                <a:gd name="connsiteX25" fmla="*/ 1586753 w 3173506"/>
                <a:gd name="connsiteY25" fmla="*/ 1277471 h 1425388"/>
                <a:gd name="connsiteX26" fmla="*/ 1721223 w 3173506"/>
                <a:gd name="connsiteY26" fmla="*/ 1290918 h 1425388"/>
                <a:gd name="connsiteX27" fmla="*/ 2111188 w 3173506"/>
                <a:gd name="connsiteY27" fmla="*/ 1317812 h 1425388"/>
                <a:gd name="connsiteX28" fmla="*/ 2218765 w 3173506"/>
                <a:gd name="connsiteY28" fmla="*/ 1344706 h 1425388"/>
                <a:gd name="connsiteX29" fmla="*/ 2272553 w 3173506"/>
                <a:gd name="connsiteY29" fmla="*/ 1358153 h 1425388"/>
                <a:gd name="connsiteX30" fmla="*/ 2407023 w 3173506"/>
                <a:gd name="connsiteY30" fmla="*/ 1398494 h 1425388"/>
                <a:gd name="connsiteX31" fmla="*/ 2608729 w 3173506"/>
                <a:gd name="connsiteY31" fmla="*/ 1411941 h 1425388"/>
                <a:gd name="connsiteX32" fmla="*/ 2716306 w 3173506"/>
                <a:gd name="connsiteY32" fmla="*/ 1425388 h 1425388"/>
                <a:gd name="connsiteX33" fmla="*/ 2931459 w 3173506"/>
                <a:gd name="connsiteY33" fmla="*/ 1411941 h 1425388"/>
                <a:gd name="connsiteX34" fmla="*/ 3052482 w 3173506"/>
                <a:gd name="connsiteY34" fmla="*/ 1398494 h 1425388"/>
                <a:gd name="connsiteX35" fmla="*/ 3173506 w 3173506"/>
                <a:gd name="connsiteY35" fmla="*/ 1398494 h 14253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3173506" h="1425388">
                  <a:moveTo>
                    <a:pt x="0" y="0"/>
                  </a:moveTo>
                  <a:cubicBezTo>
                    <a:pt x="68477" y="29347"/>
                    <a:pt x="106357" y="31788"/>
                    <a:pt x="147918" y="94130"/>
                  </a:cubicBezTo>
                  <a:lnTo>
                    <a:pt x="201706" y="174812"/>
                  </a:lnTo>
                  <a:lnTo>
                    <a:pt x="228600" y="215153"/>
                  </a:lnTo>
                  <a:cubicBezTo>
                    <a:pt x="233082" y="233082"/>
                    <a:pt x="238741" y="250758"/>
                    <a:pt x="242047" y="268941"/>
                  </a:cubicBezTo>
                  <a:cubicBezTo>
                    <a:pt x="247717" y="300125"/>
                    <a:pt x="248367" y="332187"/>
                    <a:pt x="255494" y="363071"/>
                  </a:cubicBezTo>
                  <a:cubicBezTo>
                    <a:pt x="261868" y="390694"/>
                    <a:pt x="273423" y="416859"/>
                    <a:pt x="282388" y="443753"/>
                  </a:cubicBezTo>
                  <a:cubicBezTo>
                    <a:pt x="286870" y="457200"/>
                    <a:pt x="287973" y="472300"/>
                    <a:pt x="295835" y="484094"/>
                  </a:cubicBezTo>
                  <a:cubicBezTo>
                    <a:pt x="304800" y="497541"/>
                    <a:pt x="315501" y="509981"/>
                    <a:pt x="322729" y="524436"/>
                  </a:cubicBezTo>
                  <a:cubicBezTo>
                    <a:pt x="329068" y="537114"/>
                    <a:pt x="329292" y="552386"/>
                    <a:pt x="336176" y="564777"/>
                  </a:cubicBezTo>
                  <a:cubicBezTo>
                    <a:pt x="351873" y="593032"/>
                    <a:pt x="389965" y="645459"/>
                    <a:pt x="389965" y="645459"/>
                  </a:cubicBezTo>
                  <a:cubicBezTo>
                    <a:pt x="394447" y="658906"/>
                    <a:pt x="397073" y="673122"/>
                    <a:pt x="403412" y="685800"/>
                  </a:cubicBezTo>
                  <a:cubicBezTo>
                    <a:pt x="420375" y="719725"/>
                    <a:pt x="432186" y="728021"/>
                    <a:pt x="457200" y="753036"/>
                  </a:cubicBezTo>
                  <a:cubicBezTo>
                    <a:pt x="466792" y="781812"/>
                    <a:pt x="473007" y="812251"/>
                    <a:pt x="497541" y="833718"/>
                  </a:cubicBezTo>
                  <a:cubicBezTo>
                    <a:pt x="521866" y="855003"/>
                    <a:pt x="555367" y="864651"/>
                    <a:pt x="578223" y="887506"/>
                  </a:cubicBezTo>
                  <a:cubicBezTo>
                    <a:pt x="587188" y="896471"/>
                    <a:pt x="597198" y="904500"/>
                    <a:pt x="605118" y="914400"/>
                  </a:cubicBezTo>
                  <a:cubicBezTo>
                    <a:pt x="615214" y="927020"/>
                    <a:pt x="619849" y="944099"/>
                    <a:pt x="632012" y="954741"/>
                  </a:cubicBezTo>
                  <a:cubicBezTo>
                    <a:pt x="776812" y="1081442"/>
                    <a:pt x="659084" y="969783"/>
                    <a:pt x="753035" y="1021977"/>
                  </a:cubicBezTo>
                  <a:cubicBezTo>
                    <a:pt x="781290" y="1037674"/>
                    <a:pt x="802360" y="1067926"/>
                    <a:pt x="833718" y="1075765"/>
                  </a:cubicBezTo>
                  <a:cubicBezTo>
                    <a:pt x="915008" y="1096088"/>
                    <a:pt x="869973" y="1083368"/>
                    <a:pt x="968188" y="1116106"/>
                  </a:cubicBezTo>
                  <a:lnTo>
                    <a:pt x="1008529" y="1129553"/>
                  </a:lnTo>
                  <a:cubicBezTo>
                    <a:pt x="1021976" y="1134035"/>
                    <a:pt x="1035119" y="1139562"/>
                    <a:pt x="1048870" y="1143000"/>
                  </a:cubicBezTo>
                  <a:lnTo>
                    <a:pt x="1102659" y="1156447"/>
                  </a:lnTo>
                  <a:cubicBezTo>
                    <a:pt x="1116106" y="1165412"/>
                    <a:pt x="1128232" y="1176777"/>
                    <a:pt x="1143000" y="1183341"/>
                  </a:cubicBezTo>
                  <a:cubicBezTo>
                    <a:pt x="1256662" y="1233858"/>
                    <a:pt x="1256343" y="1198231"/>
                    <a:pt x="1411941" y="1237130"/>
                  </a:cubicBezTo>
                  <a:cubicBezTo>
                    <a:pt x="1446060" y="1245660"/>
                    <a:pt x="1542406" y="1271558"/>
                    <a:pt x="1586753" y="1277471"/>
                  </a:cubicBezTo>
                  <a:cubicBezTo>
                    <a:pt x="1631405" y="1283425"/>
                    <a:pt x="1676345" y="1287016"/>
                    <a:pt x="1721223" y="1290918"/>
                  </a:cubicBezTo>
                  <a:cubicBezTo>
                    <a:pt x="1866568" y="1303557"/>
                    <a:pt x="1962028" y="1308490"/>
                    <a:pt x="2111188" y="1317812"/>
                  </a:cubicBezTo>
                  <a:lnTo>
                    <a:pt x="2218765" y="1344706"/>
                  </a:lnTo>
                  <a:cubicBezTo>
                    <a:pt x="2236694" y="1349188"/>
                    <a:pt x="2255020" y="1352309"/>
                    <a:pt x="2272553" y="1358153"/>
                  </a:cubicBezTo>
                  <a:cubicBezTo>
                    <a:pt x="2291635" y="1364514"/>
                    <a:pt x="2377321" y="1395367"/>
                    <a:pt x="2407023" y="1398494"/>
                  </a:cubicBezTo>
                  <a:cubicBezTo>
                    <a:pt x="2474037" y="1405548"/>
                    <a:pt x="2541598" y="1406104"/>
                    <a:pt x="2608729" y="1411941"/>
                  </a:cubicBezTo>
                  <a:cubicBezTo>
                    <a:pt x="2644731" y="1415072"/>
                    <a:pt x="2680447" y="1420906"/>
                    <a:pt x="2716306" y="1425388"/>
                  </a:cubicBezTo>
                  <a:lnTo>
                    <a:pt x="2931459" y="1411941"/>
                  </a:lnTo>
                  <a:cubicBezTo>
                    <a:pt x="2971919" y="1408704"/>
                    <a:pt x="3011955" y="1400745"/>
                    <a:pt x="3052482" y="1398494"/>
                  </a:cubicBezTo>
                  <a:cubicBezTo>
                    <a:pt x="3092761" y="1396256"/>
                    <a:pt x="3133165" y="1398494"/>
                    <a:pt x="3173506" y="1398494"/>
                  </a:cubicBezTo>
                </a:path>
              </a:pathLst>
            </a:cu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500"/>
            </a:p>
          </p:txBody>
        </p:sp>
      </p:grpSp>
      <p:pic>
        <p:nvPicPr>
          <p:cNvPr id="5" name="Picture 4">
            <a:extLst>
              <a:ext uri="{FF2B5EF4-FFF2-40B4-BE49-F238E27FC236}">
                <a16:creationId xmlns:a16="http://schemas.microsoft.com/office/drawing/2014/main" id="{75020183-644A-7148-ABEF-3771AA8DA464}"/>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724025" y="1446612"/>
            <a:ext cx="2465666" cy="3793331"/>
          </a:xfrm>
          <a:prstGeom prst="rect">
            <a:avLst/>
          </a:prstGeom>
        </p:spPr>
      </p:pic>
    </p:spTree>
    <p:extLst>
      <p:ext uri="{BB962C8B-B14F-4D97-AF65-F5344CB8AC3E}">
        <p14:creationId xmlns:p14="http://schemas.microsoft.com/office/powerpoint/2010/main" val="31998723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childTnLst>
                          </p:cTn>
                        </p:par>
                        <p:par>
                          <p:cTn id="8" fill="hold">
                            <p:stCondLst>
                              <p:cond delay="500"/>
                            </p:stCondLst>
                            <p:childTnLst>
                              <p:par>
                                <p:cTn id="9" presetID="9" presetClass="exit" presetSubtype="0" fill="hold" nodeType="afterEffect">
                                  <p:stCondLst>
                                    <p:cond delay="0"/>
                                  </p:stCondLst>
                                  <p:childTnLst>
                                    <p:animEffect transition="out" filter="dissolve">
                                      <p:cBhvr>
                                        <p:cTn id="10" dur="500"/>
                                        <p:tgtEl>
                                          <p:spTgt spid="9"/>
                                        </p:tgtEl>
                                      </p:cBhvr>
                                    </p:animEffect>
                                    <p:set>
                                      <p:cBhvr>
                                        <p:cTn id="11" dur="1" fill="hold">
                                          <p:stCondLst>
                                            <p:cond delay="499"/>
                                          </p:stCondLst>
                                        </p:cTn>
                                        <p:tgtEl>
                                          <p:spTgt spid="9"/>
                                        </p:tgtEl>
                                        <p:attrNameLst>
                                          <p:attrName>style.visibility</p:attrName>
                                        </p:attrNameLst>
                                      </p:cBhvr>
                                      <p:to>
                                        <p:strVal val="hidden"/>
                                      </p:to>
                                    </p:set>
                                  </p:childTnLst>
                                </p:cTn>
                              </p:par>
                            </p:childTnLst>
                          </p:cTn>
                        </p:par>
                      </p:childTnLst>
                    </p:cTn>
                  </p:par>
                  <p:par>
                    <p:cTn id="12" fill="hold">
                      <p:stCondLst>
                        <p:cond delay="indefinite"/>
                      </p:stCondLst>
                      <p:childTnLst>
                        <p:par>
                          <p:cTn id="13" fill="hold">
                            <p:stCondLst>
                              <p:cond delay="0"/>
                            </p:stCondLst>
                            <p:childTnLst>
                              <p:par>
                                <p:cTn id="14" presetID="9" presetClass="entr" presetSubtype="0" fill="hold" nodeType="click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dissolve">
                                      <p:cBhvr>
                                        <p:cTn id="16"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3B7017B-1280-7540-B711-0154351D9C9C}"/>
              </a:ext>
            </a:extLst>
          </p:cNvPr>
          <p:cNvSpPr/>
          <p:nvPr/>
        </p:nvSpPr>
        <p:spPr>
          <a:xfrm>
            <a:off x="1524000" y="0"/>
            <a:ext cx="9144000" cy="6858000"/>
          </a:xfrm>
          <a:prstGeom prst="rect">
            <a:avLst/>
          </a:prstGeom>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AU" sz="1500"/>
          </a:p>
        </p:txBody>
      </p:sp>
      <p:pic>
        <p:nvPicPr>
          <p:cNvPr id="4" name="Picture 3">
            <a:extLst>
              <a:ext uri="{FF2B5EF4-FFF2-40B4-BE49-F238E27FC236}">
                <a16:creationId xmlns:a16="http://schemas.microsoft.com/office/drawing/2014/main" id="{EB34F997-3098-5142-944C-DAF656085270}"/>
              </a:ext>
            </a:extLst>
          </p:cNvPr>
          <p:cNvPicPr>
            <a:picLocks noChangeAspect="1"/>
          </p:cNvPicPr>
          <p:nvPr/>
        </p:nvPicPr>
        <p:blipFill>
          <a:blip r:embed="rId3" cstate="hqprint">
            <a:alphaModFix/>
            <a:extLst>
              <a:ext uri="{28A0092B-C50C-407E-A947-70E740481C1C}">
                <a14:useLocalDpi xmlns:a14="http://schemas.microsoft.com/office/drawing/2010/main"/>
              </a:ext>
            </a:extLst>
          </a:blip>
          <a:stretch>
            <a:fillRect/>
          </a:stretch>
        </p:blipFill>
        <p:spPr>
          <a:xfrm>
            <a:off x="4248796" y="819150"/>
            <a:ext cx="3995086" cy="5238000"/>
          </a:xfrm>
          <a:prstGeom prst="rect">
            <a:avLst/>
          </a:prstGeom>
        </p:spPr>
      </p:pic>
      <p:pic>
        <p:nvPicPr>
          <p:cNvPr id="14" name="Picture 13">
            <a:extLst>
              <a:ext uri="{FF2B5EF4-FFF2-40B4-BE49-F238E27FC236}">
                <a16:creationId xmlns:a16="http://schemas.microsoft.com/office/drawing/2014/main" id="{BEC1AB62-1D97-B446-9040-B7E08CE3BC7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724025" y="1446612"/>
            <a:ext cx="2465666" cy="3793331"/>
          </a:xfrm>
          <a:prstGeom prst="rect">
            <a:avLst/>
          </a:prstGeom>
        </p:spPr>
      </p:pic>
    </p:spTree>
    <p:extLst>
      <p:ext uri="{BB962C8B-B14F-4D97-AF65-F5344CB8AC3E}">
        <p14:creationId xmlns:p14="http://schemas.microsoft.com/office/powerpoint/2010/main" val="20090988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xit" presetSubtype="0" fill="hold" nodeType="afterEffect">
                                  <p:stCondLst>
                                    <p:cond delay="0"/>
                                  </p:stCondLst>
                                  <p:childTnLst>
                                    <p:animEffect transition="out" filter="dissolve">
                                      <p:cBhvr>
                                        <p:cTn id="6" dur="500"/>
                                        <p:tgtEl>
                                          <p:spTgt spid="14"/>
                                        </p:tgtEl>
                                      </p:cBhvr>
                                    </p:animEffect>
                                    <p:set>
                                      <p:cBhvr>
                                        <p:cTn id="7" dur="1" fill="hold">
                                          <p:stCondLst>
                                            <p:cond delay="499"/>
                                          </p:stCondLst>
                                        </p:cTn>
                                        <p:tgtEl>
                                          <p:spTgt spid="14"/>
                                        </p:tgtEl>
                                        <p:attrNameLst>
                                          <p:attrName>style.visibility</p:attrName>
                                        </p:attrNameLst>
                                      </p:cBhvr>
                                      <p:to>
                                        <p:strVal val="hidden"/>
                                      </p:to>
                                    </p:set>
                                  </p:childTnLst>
                                </p:cTn>
                              </p:par>
                            </p:childTnLst>
                          </p:cTn>
                        </p:par>
                        <p:par>
                          <p:cTn id="8" fill="hold">
                            <p:stCondLst>
                              <p:cond delay="500"/>
                            </p:stCondLst>
                            <p:childTnLst>
                              <p:par>
                                <p:cTn id="9" presetID="0" presetClass="path" presetSubtype="0" accel="50000" decel="50000" fill="hold" nodeType="afterEffect">
                                  <p:stCondLst>
                                    <p:cond delay="0"/>
                                  </p:stCondLst>
                                  <p:childTnLst>
                                    <p:animMotion origin="layout" path="M 3.75E-6 -3.7037E-7 L -0.20821 -3.7037E-7 " pathEditMode="relative" rAng="0" ptsTypes="AA">
                                      <p:cBhvr>
                                        <p:cTn id="10" dur="2000" fill="hold"/>
                                        <p:tgtEl>
                                          <p:spTgt spid="4"/>
                                        </p:tgtEl>
                                        <p:attrNameLst>
                                          <p:attrName>ppt_x</p:attrName>
                                          <p:attrName>ppt_y</p:attrName>
                                        </p:attrNameLst>
                                      </p:cBhvr>
                                      <p:rCtr x="-10417"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8" name="Picture 4" descr="Introduction to Particle Accelerators and their Limitations - CERN Document  Serve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1234" y="1305080"/>
            <a:ext cx="5931329" cy="4229098"/>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13" descr="46156-CERN%20lhc.jpg"/>
          <p:cNvPicPr>
            <a:picLocks noChangeAspect="1"/>
          </p:cNvPicPr>
          <p:nvPr/>
        </p:nvPicPr>
        <p:blipFill>
          <a:blip r:embed="rId4" cstate="print"/>
          <a:stretch>
            <a:fillRect/>
          </a:stretch>
        </p:blipFill>
        <p:spPr>
          <a:xfrm>
            <a:off x="121233" y="70158"/>
            <a:ext cx="2899873" cy="1890718"/>
          </a:xfrm>
          <a:prstGeom prst="rect">
            <a:avLst/>
          </a:prstGeom>
        </p:spPr>
      </p:pic>
      <p:pic>
        <p:nvPicPr>
          <p:cNvPr id="10" name="Picture 15"/>
          <p:cNvPicPr/>
          <p:nvPr/>
        </p:nvPicPr>
        <p:blipFill>
          <a:blip r:embed="rId5"/>
          <a:srcRect l="6317" r="7580"/>
          <a:stretch/>
        </p:blipFill>
        <p:spPr>
          <a:xfrm>
            <a:off x="3021105" y="70158"/>
            <a:ext cx="3031457" cy="1890718"/>
          </a:xfrm>
          <a:prstGeom prst="rect">
            <a:avLst/>
          </a:prstGeom>
          <a:ln w="9360">
            <a:noFill/>
          </a:ln>
        </p:spPr>
      </p:pic>
      <p:pic>
        <p:nvPicPr>
          <p:cNvPr id="6146" name="Picture 2" descr="CERN collaborations present new results on particles with charm quarks |  CERN"/>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696256" y="1117117"/>
            <a:ext cx="4733743" cy="2665098"/>
          </a:xfrm>
          <a:prstGeom prst="rect">
            <a:avLst/>
          </a:prstGeom>
          <a:noFill/>
          <a:extLst>
            <a:ext uri="{909E8E84-426E-40DD-AFC4-6F175D3DCCD1}">
              <a14:hiddenFill xmlns:a14="http://schemas.microsoft.com/office/drawing/2010/main">
                <a:solidFill>
                  <a:srgbClr val="FFFFFF"/>
                </a:solidFill>
              </a14:hiddenFill>
            </a:ext>
          </a:extLst>
        </p:spPr>
      </p:pic>
      <p:pic>
        <p:nvPicPr>
          <p:cNvPr id="6150" name="Picture 6" descr="CMS Particle Detector | CMS Experiment"/>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21233" y="5057756"/>
            <a:ext cx="2558467" cy="1711344"/>
          </a:xfrm>
          <a:prstGeom prst="rect">
            <a:avLst/>
          </a:prstGeom>
          <a:noFill/>
          <a:extLst>
            <a:ext uri="{909E8E84-426E-40DD-AFC4-6F175D3DCCD1}">
              <a14:hiddenFill xmlns:a14="http://schemas.microsoft.com/office/drawing/2010/main">
                <a:solidFill>
                  <a:srgbClr val="FFFFFF"/>
                </a:solidFill>
              </a14:hiddenFill>
            </a:ext>
          </a:extLst>
        </p:spPr>
      </p:pic>
      <p:pic>
        <p:nvPicPr>
          <p:cNvPr id="6152" name="Picture 8" descr="https://www.lhc-closer.es/webapp/files/1435504295_f9f979010d94925277e1a790b96f7b19.jp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679700" y="5026168"/>
            <a:ext cx="3372862" cy="1700186"/>
          </a:xfrm>
          <a:prstGeom prst="rect">
            <a:avLst/>
          </a:prstGeom>
          <a:noFill/>
          <a:extLst>
            <a:ext uri="{909E8E84-426E-40DD-AFC4-6F175D3DCCD1}">
              <a14:hiddenFill xmlns:a14="http://schemas.microsoft.com/office/drawing/2010/main">
                <a:solidFill>
                  <a:srgbClr val="FFFFFF"/>
                </a:solidFill>
              </a14:hiddenFill>
            </a:ext>
          </a:extLst>
        </p:spPr>
      </p:pic>
      <p:sp>
        <p:nvSpPr>
          <p:cNvPr id="16" name="TextBox 15"/>
          <p:cNvSpPr txBox="1"/>
          <p:nvPr/>
        </p:nvSpPr>
        <p:spPr>
          <a:xfrm>
            <a:off x="6428878" y="3994647"/>
            <a:ext cx="5763122" cy="2554545"/>
          </a:xfrm>
          <a:prstGeom prst="rect">
            <a:avLst/>
          </a:prstGeom>
          <a:noFill/>
        </p:spPr>
        <p:txBody>
          <a:bodyPr wrap="square" rtlCol="0">
            <a:spAutoFit/>
          </a:bodyPr>
          <a:lstStyle/>
          <a:p>
            <a:r>
              <a:rPr lang="es-ES" sz="2000" dirty="0" smtClean="0"/>
              <a:t>Para estudiar la estructura de la materia a la escala del </a:t>
            </a:r>
            <a:r>
              <a:rPr lang="es-ES" sz="2000" dirty="0" err="1" smtClean="0"/>
              <a:t>attometro</a:t>
            </a:r>
            <a:r>
              <a:rPr lang="es-ES" sz="2000" dirty="0" smtClean="0"/>
              <a:t> (10</a:t>
            </a:r>
            <a:r>
              <a:rPr lang="es-ES" sz="2000" baseline="30000" dirty="0" smtClean="0"/>
              <a:t>-18</a:t>
            </a:r>
            <a:r>
              <a:rPr lang="es-ES" sz="2000" dirty="0" smtClean="0"/>
              <a:t>m), utilizamos aceleradores de partículas, detectores i infraestructura para el análisis de datos.</a:t>
            </a:r>
          </a:p>
          <a:p>
            <a:r>
              <a:rPr lang="es-ES" sz="2000" dirty="0" smtClean="0"/>
              <a:t/>
            </a:r>
            <a:br>
              <a:rPr lang="es-ES" sz="2000" dirty="0" smtClean="0"/>
            </a:br>
            <a:r>
              <a:rPr lang="es-ES" sz="2000" dirty="0" smtClean="0"/>
              <a:t>Aceleradores + Detectores + Análisis de datos = </a:t>
            </a:r>
            <a:r>
              <a:rPr lang="es-ES" sz="2000" b="1" dirty="0" err="1" smtClean="0"/>
              <a:t>Attoscopio</a:t>
            </a:r>
            <a:r>
              <a:rPr lang="es-ES" sz="2000" b="1" dirty="0" smtClean="0"/>
              <a:t> (10</a:t>
            </a:r>
            <a:r>
              <a:rPr lang="es-ES" sz="2000" b="1" baseline="30000" dirty="0" smtClean="0"/>
              <a:t>-18</a:t>
            </a:r>
            <a:r>
              <a:rPr lang="es-ES" sz="2000" b="1" dirty="0" smtClean="0"/>
              <a:t>m)</a:t>
            </a:r>
            <a:r>
              <a:rPr lang="es-ES" sz="2000" dirty="0"/>
              <a:t> </a:t>
            </a:r>
            <a:endParaRPr lang="es-ES" sz="2000" dirty="0" smtClean="0"/>
          </a:p>
          <a:p>
            <a:endParaRPr lang="es-ES" sz="2000" dirty="0"/>
          </a:p>
        </p:txBody>
      </p:sp>
    </p:spTree>
    <p:extLst>
      <p:ext uri="{BB962C8B-B14F-4D97-AF65-F5344CB8AC3E}">
        <p14:creationId xmlns:p14="http://schemas.microsoft.com/office/powerpoint/2010/main" val="3578005538"/>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Shape 110"/>
        <p:cNvGrpSpPr/>
        <p:nvPr/>
      </p:nvGrpSpPr>
      <p:grpSpPr>
        <a:xfrm>
          <a:off x="0" y="0"/>
          <a:ext cx="0" cy="0"/>
          <a:chOff x="0" y="0"/>
          <a:chExt cx="0" cy="0"/>
        </a:xfrm>
      </p:grpSpPr>
      <p:sp>
        <p:nvSpPr>
          <p:cNvPr id="2" name="Rectangle 1"/>
          <p:cNvSpPr/>
          <p:nvPr/>
        </p:nvSpPr>
        <p:spPr>
          <a:xfrm>
            <a:off x="1524000" y="0"/>
            <a:ext cx="9144000" cy="68580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5" name="Google Shape;123;p25"/>
          <p:cNvPicPr preferRelativeResize="0">
            <a:picLocks noChangeAspect="1"/>
          </p:cNvPicPr>
          <p:nvPr/>
        </p:nvPicPr>
        <p:blipFill>
          <a:blip r:embed="rId3">
            <a:alphaModFix/>
          </a:blip>
          <a:stretch>
            <a:fillRect/>
          </a:stretch>
        </p:blipFill>
        <p:spPr>
          <a:xfrm>
            <a:off x="1613756" y="182997"/>
            <a:ext cx="4680520" cy="4977921"/>
          </a:xfrm>
          <a:prstGeom prst="rect">
            <a:avLst/>
          </a:prstGeom>
          <a:noFill/>
          <a:ln>
            <a:noFill/>
          </a:ln>
        </p:spPr>
      </p:pic>
      <p:pic>
        <p:nvPicPr>
          <p:cNvPr id="6" name="Google Shape;124;p25"/>
          <p:cNvPicPr preferRelativeResize="0">
            <a:picLocks noChangeAspect="1"/>
          </p:cNvPicPr>
          <p:nvPr/>
        </p:nvPicPr>
        <p:blipFill rotWithShape="1">
          <a:blip r:embed="rId4">
            <a:alphaModFix/>
          </a:blip>
          <a:srcRect l="8465" t="7237" r="9586"/>
          <a:stretch/>
        </p:blipFill>
        <p:spPr>
          <a:xfrm>
            <a:off x="6240332" y="1"/>
            <a:ext cx="4176149" cy="5318105"/>
          </a:xfrm>
          <a:prstGeom prst="rect">
            <a:avLst/>
          </a:prstGeom>
          <a:noFill/>
          <a:ln>
            <a:noFill/>
          </a:ln>
        </p:spPr>
      </p:pic>
      <p:sp>
        <p:nvSpPr>
          <p:cNvPr id="7" name="Google Shape;126;p25"/>
          <p:cNvSpPr txBox="1"/>
          <p:nvPr/>
        </p:nvSpPr>
        <p:spPr>
          <a:xfrm>
            <a:off x="8832305" y="6496606"/>
            <a:ext cx="2125275" cy="400079"/>
          </a:xfrm>
          <a:prstGeom prst="rect">
            <a:avLst/>
          </a:prstGeom>
          <a:noFill/>
          <a:ln>
            <a:noFill/>
          </a:ln>
        </p:spPr>
        <p:txBody>
          <a:bodyPr spcFirstLastPara="1" wrap="square" lIns="91425" tIns="91425" rIns="91425" bIns="91425" anchor="t" anchorCtr="0">
            <a:spAutoFit/>
          </a:bodyPr>
          <a:lstStyle/>
          <a:p>
            <a:r>
              <a:rPr lang="en-GB" sz="1400" i="1" dirty="0">
                <a:solidFill>
                  <a:schemeClr val="bg1"/>
                </a:solidFill>
              </a:rPr>
              <a:t>Courtesy: MARS team</a:t>
            </a:r>
            <a:endParaRPr sz="1400" i="1" dirty="0">
              <a:solidFill>
                <a:schemeClr val="bg1"/>
              </a:solidFill>
            </a:endParaRPr>
          </a:p>
        </p:txBody>
      </p:sp>
      <p:sp>
        <p:nvSpPr>
          <p:cNvPr id="112" name="Google Shape;112;p23"/>
          <p:cNvSpPr txBox="1"/>
          <p:nvPr/>
        </p:nvSpPr>
        <p:spPr>
          <a:xfrm>
            <a:off x="3569103" y="4820030"/>
            <a:ext cx="7056784" cy="923299"/>
          </a:xfrm>
          <a:prstGeom prst="rect">
            <a:avLst/>
          </a:prstGeom>
          <a:noFill/>
          <a:ln>
            <a:noFill/>
          </a:ln>
        </p:spPr>
        <p:txBody>
          <a:bodyPr spcFirstLastPara="1" wrap="square" lIns="91425" tIns="91425" rIns="91425" bIns="91425" anchor="t" anchorCtr="0">
            <a:spAutoFit/>
          </a:bodyPr>
          <a:lstStyle/>
          <a:p>
            <a:r>
              <a:rPr lang="en-GB" sz="1600" dirty="0">
                <a:solidFill>
                  <a:srgbClr val="FFFFFF"/>
                </a:solidFill>
              </a:rPr>
              <a:t>MBI MARS clinical trial image (1x12 Medipix3RX with </a:t>
            </a:r>
            <a:r>
              <a:rPr lang="en-GB" sz="1600" dirty="0" err="1">
                <a:solidFill>
                  <a:srgbClr val="FFFFFF"/>
                </a:solidFill>
              </a:rPr>
              <a:t>CdZnTe</a:t>
            </a:r>
            <a:r>
              <a:rPr lang="en-GB" sz="1600" dirty="0">
                <a:solidFill>
                  <a:srgbClr val="FFFFFF"/>
                </a:solidFill>
              </a:rPr>
              <a:t> detectors (~24cm</a:t>
            </a:r>
            <a:r>
              <a:rPr lang="en-GB" sz="1600" baseline="30000" dirty="0">
                <a:solidFill>
                  <a:srgbClr val="FFFFFF"/>
                </a:solidFill>
              </a:rPr>
              <a:t>2</a:t>
            </a:r>
            <a:r>
              <a:rPr lang="en-GB" sz="1600" dirty="0">
                <a:solidFill>
                  <a:srgbClr val="FFFFFF"/>
                </a:solidFill>
              </a:rPr>
              <a:t>))</a:t>
            </a:r>
          </a:p>
          <a:p>
            <a:r>
              <a:rPr lang="en-GB" sz="1600" dirty="0">
                <a:solidFill>
                  <a:srgbClr val="FFFFFF"/>
                </a:solidFill>
              </a:rPr>
              <a:t>200K pixels</a:t>
            </a:r>
          </a:p>
          <a:p>
            <a:r>
              <a:rPr lang="en-GB" sz="1600" dirty="0">
                <a:solidFill>
                  <a:srgbClr val="FFFFFF"/>
                </a:solidFill>
              </a:rPr>
              <a:t>Wrist with titanium screw and steel wire</a:t>
            </a:r>
            <a:endParaRPr sz="1600" dirty="0">
              <a:solidFill>
                <a:srgbClr val="FFFFFF"/>
              </a:solidFill>
            </a:endParaRPr>
          </a:p>
        </p:txBody>
      </p:sp>
      <p:pic>
        <p:nvPicPr>
          <p:cNvPr id="3" name="Picture 2"/>
          <p:cNvPicPr>
            <a:picLocks noChangeAspect="1"/>
          </p:cNvPicPr>
          <p:nvPr/>
        </p:nvPicPr>
        <p:blipFill>
          <a:blip r:embed="rId5"/>
          <a:stretch>
            <a:fillRect/>
          </a:stretch>
        </p:blipFill>
        <p:spPr>
          <a:xfrm>
            <a:off x="1813579" y="5281680"/>
            <a:ext cx="1627902" cy="1481655"/>
          </a:xfrm>
          <a:prstGeom prst="rect">
            <a:avLst/>
          </a:prstGeom>
        </p:spPr>
      </p:pic>
      <p:sp>
        <p:nvSpPr>
          <p:cNvPr id="10" name="Google Shape;112;p23"/>
          <p:cNvSpPr txBox="1"/>
          <p:nvPr/>
        </p:nvSpPr>
        <p:spPr>
          <a:xfrm>
            <a:off x="3550054" y="5916371"/>
            <a:ext cx="3463001" cy="923299"/>
          </a:xfrm>
          <a:prstGeom prst="rect">
            <a:avLst/>
          </a:prstGeom>
          <a:noFill/>
          <a:ln>
            <a:noFill/>
          </a:ln>
        </p:spPr>
        <p:txBody>
          <a:bodyPr spcFirstLastPara="1" wrap="square" lIns="91425" tIns="91425" rIns="91425" bIns="91425" anchor="t" anchorCtr="0">
            <a:spAutoFit/>
          </a:bodyPr>
          <a:lstStyle/>
          <a:p>
            <a:r>
              <a:rPr lang="en-GB" sz="1600" dirty="0">
                <a:solidFill>
                  <a:srgbClr val="FFFFFF"/>
                </a:solidFill>
              </a:rPr>
              <a:t>Scanner installed at Centre </a:t>
            </a:r>
            <a:r>
              <a:rPr lang="en-GB" sz="1600" dirty="0" err="1">
                <a:solidFill>
                  <a:srgbClr val="FFFFFF"/>
                </a:solidFill>
              </a:rPr>
              <a:t>Hospitalier</a:t>
            </a:r>
            <a:r>
              <a:rPr lang="en-GB" sz="1600" dirty="0">
                <a:solidFill>
                  <a:srgbClr val="FFFFFF"/>
                </a:solidFill>
              </a:rPr>
              <a:t> </a:t>
            </a:r>
            <a:r>
              <a:rPr lang="en-GB" sz="1600" dirty="0" err="1">
                <a:solidFill>
                  <a:srgbClr val="FFFFFF"/>
                </a:solidFill>
              </a:rPr>
              <a:t>Universitaire</a:t>
            </a:r>
            <a:r>
              <a:rPr lang="en-GB" sz="1600" dirty="0">
                <a:solidFill>
                  <a:srgbClr val="FFFFFF"/>
                </a:solidFill>
              </a:rPr>
              <a:t> Vaudois (CHUV), Lausanne, Switzerland</a:t>
            </a:r>
            <a:endParaRPr sz="1600" dirty="0">
              <a:solidFill>
                <a:srgbClr val="FFFFFF"/>
              </a:solidFill>
            </a:endParaRPr>
          </a:p>
        </p:txBody>
      </p:sp>
    </p:spTree>
    <p:extLst>
      <p:ext uri="{BB962C8B-B14F-4D97-AF65-F5344CB8AC3E}">
        <p14:creationId xmlns:p14="http://schemas.microsoft.com/office/powerpoint/2010/main" val="163908851"/>
      </p:ext>
    </p:extLst>
  </p:cSld>
  <p:clrMapOvr>
    <a:masterClrMapping/>
  </p:clrMapOvr>
  <p:transition spd="med"/>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491380"/>
            <a:ext cx="10515600" cy="1325563"/>
          </a:xfrm>
        </p:spPr>
        <p:txBody>
          <a:bodyPr/>
          <a:lstStyle/>
          <a:p>
            <a:pPr algn="ctr"/>
            <a:r>
              <a:rPr lang="en-US" b="1" dirty="0" err="1" smtClean="0"/>
              <a:t>Educación</a:t>
            </a:r>
            <a:endParaRPr lang="en-GB" b="1" dirty="0"/>
          </a:p>
        </p:txBody>
      </p:sp>
    </p:spTree>
    <p:extLst>
      <p:ext uri="{BB962C8B-B14F-4D97-AF65-F5344CB8AC3E}">
        <p14:creationId xmlns:p14="http://schemas.microsoft.com/office/powerpoint/2010/main" val="3622938888"/>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96598"/>
            <a:ext cx="12192000" cy="708422"/>
          </a:xfrm>
        </p:spPr>
        <p:txBody>
          <a:bodyPr/>
          <a:lstStyle/>
          <a:p>
            <a:pPr algn="ctr"/>
            <a:r>
              <a:rPr lang="en-US" dirty="0" err="1"/>
              <a:t>CERN@school</a:t>
            </a:r>
            <a:endParaRPr lang="en-GB" dirty="0"/>
          </a:p>
        </p:txBody>
      </p:sp>
      <p:sp>
        <p:nvSpPr>
          <p:cNvPr id="5" name="TextBox 4"/>
          <p:cNvSpPr txBox="1"/>
          <p:nvPr/>
        </p:nvSpPr>
        <p:spPr>
          <a:xfrm>
            <a:off x="4329371" y="6412735"/>
            <a:ext cx="3569695" cy="323165"/>
          </a:xfrm>
          <a:prstGeom prst="rect">
            <a:avLst/>
          </a:prstGeom>
          <a:noFill/>
        </p:spPr>
        <p:txBody>
          <a:bodyPr wrap="none" rtlCol="0">
            <a:spAutoFit/>
          </a:bodyPr>
          <a:lstStyle/>
          <a:p>
            <a:r>
              <a:rPr lang="en-US" sz="1500" dirty="0"/>
              <a:t>Simon Langton School, Canterbury, England</a:t>
            </a:r>
            <a:endParaRPr lang="en-GB" sz="1500" dirty="0"/>
          </a:p>
        </p:txBody>
      </p:sp>
      <p:pic>
        <p:nvPicPr>
          <p:cNvPr id="6" name="Picture 6"/>
          <p:cNvPicPr>
            <a:picLocks noChangeAspect="1" noChangeArrowheads="1"/>
          </p:cNvPicPr>
          <p:nvPr/>
        </p:nvPicPr>
        <p:blipFill>
          <a:blip r:embed="rId3" cstate="print"/>
          <a:stretch>
            <a:fillRect/>
          </a:stretch>
        </p:blipFill>
        <p:spPr bwMode="auto">
          <a:xfrm>
            <a:off x="1179308" y="982134"/>
            <a:ext cx="9833384" cy="5285006"/>
          </a:xfrm>
          <a:prstGeom prst="rect">
            <a:avLst/>
          </a:prstGeom>
          <a:noFill/>
          <a:ln w="9525">
            <a:noFill/>
            <a:miter lim="800000"/>
            <a:headEnd/>
            <a:tailEnd/>
          </a:ln>
        </p:spPr>
      </p:pic>
    </p:spTree>
    <p:extLst>
      <p:ext uri="{BB962C8B-B14F-4D97-AF65-F5344CB8AC3E}">
        <p14:creationId xmlns:p14="http://schemas.microsoft.com/office/powerpoint/2010/main" val="1425613749"/>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70931" y="382238"/>
            <a:ext cx="7450138" cy="708422"/>
          </a:xfrm>
        </p:spPr>
        <p:txBody>
          <a:bodyPr/>
          <a:lstStyle/>
          <a:p>
            <a:r>
              <a:rPr lang="en-GB" dirty="0" smtClean="0"/>
              <a:t>Institute for Research in Schools</a:t>
            </a:r>
            <a:endParaRPr lang="en-GB" dirty="0"/>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026" y="1090660"/>
            <a:ext cx="9143947" cy="5241485"/>
          </a:xfrm>
          <a:prstGeom prst="rect">
            <a:avLst/>
          </a:prstGeom>
        </p:spPr>
      </p:pic>
      <p:sp>
        <p:nvSpPr>
          <p:cNvPr id="4" name="Rectangle 3"/>
          <p:cNvSpPr/>
          <p:nvPr/>
        </p:nvSpPr>
        <p:spPr>
          <a:xfrm>
            <a:off x="1464344" y="6381073"/>
            <a:ext cx="3497624" cy="369332"/>
          </a:xfrm>
          <a:prstGeom prst="rect">
            <a:avLst/>
          </a:prstGeom>
        </p:spPr>
        <p:txBody>
          <a:bodyPr wrap="none">
            <a:spAutoFit/>
          </a:bodyPr>
          <a:lstStyle/>
          <a:p>
            <a:r>
              <a:rPr lang="en-GB" dirty="0">
                <a:hlinkClick r:id="rId4"/>
              </a:rPr>
              <a:t>http://www.researchinschools.org/</a:t>
            </a:r>
            <a:endParaRPr lang="en-GB" dirty="0"/>
          </a:p>
        </p:txBody>
      </p:sp>
    </p:spTree>
    <p:extLst>
      <p:ext uri="{BB962C8B-B14F-4D97-AF65-F5344CB8AC3E}">
        <p14:creationId xmlns:p14="http://schemas.microsoft.com/office/powerpoint/2010/main" val="2577713979"/>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stretch>
            <a:fillRect/>
          </a:stretch>
        </p:blipFill>
        <p:spPr>
          <a:xfrm>
            <a:off x="1" y="-15806"/>
            <a:ext cx="12220102" cy="6873807"/>
          </a:xfrm>
          <a:prstGeom prst="rect">
            <a:avLst/>
          </a:prstGeom>
        </p:spPr>
      </p:pic>
      <p:pic>
        <p:nvPicPr>
          <p:cNvPr id="4" name="Picture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185863" y="0"/>
            <a:ext cx="3006137" cy="1433126"/>
          </a:xfrm>
          <a:prstGeom prst="rect">
            <a:avLst/>
          </a:prstGeom>
        </p:spPr>
      </p:pic>
    </p:spTree>
    <p:extLst>
      <p:ext uri="{BB962C8B-B14F-4D97-AF65-F5344CB8AC3E}">
        <p14:creationId xmlns:p14="http://schemas.microsoft.com/office/powerpoint/2010/main" val="879819744"/>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2213567889"/>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stretch>
            <a:fillRect/>
          </a:stretch>
        </p:blipFill>
        <p:spPr>
          <a:xfrm>
            <a:off x="1" y="1"/>
            <a:ext cx="12192000" cy="6858000"/>
          </a:xfrm>
          <a:prstGeom prst="rect">
            <a:avLst/>
          </a:prstGeom>
        </p:spPr>
      </p:pic>
      <p:cxnSp>
        <p:nvCxnSpPr>
          <p:cNvPr id="5" name="Straight Connector 4"/>
          <p:cNvCxnSpPr/>
          <p:nvPr/>
        </p:nvCxnSpPr>
        <p:spPr>
          <a:xfrm flipV="1">
            <a:off x="7555832" y="2492375"/>
            <a:ext cx="1137318" cy="568"/>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3312160" y="2717801"/>
            <a:ext cx="624840" cy="5079"/>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flipV="1">
            <a:off x="5772752" y="3789680"/>
            <a:ext cx="2075848" cy="8823"/>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flipV="1">
            <a:off x="3312160" y="4018280"/>
            <a:ext cx="4175760" cy="18984"/>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flipV="1">
            <a:off x="7555832" y="4016374"/>
            <a:ext cx="594360" cy="1"/>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 name="Straight Arrow Connector 3"/>
          <p:cNvCxnSpPr/>
          <p:nvPr/>
        </p:nvCxnSpPr>
        <p:spPr>
          <a:xfrm>
            <a:off x="8150192" y="4016374"/>
            <a:ext cx="1155733" cy="469901"/>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6" name="TextBox 5"/>
          <p:cNvSpPr txBox="1"/>
          <p:nvPr/>
        </p:nvSpPr>
        <p:spPr>
          <a:xfrm>
            <a:off x="9007476" y="4486275"/>
            <a:ext cx="2981324" cy="646331"/>
          </a:xfrm>
          <a:prstGeom prst="rect">
            <a:avLst/>
          </a:prstGeom>
          <a:noFill/>
        </p:spPr>
        <p:txBody>
          <a:bodyPr wrap="square" rtlCol="0">
            <a:spAutoFit/>
          </a:bodyPr>
          <a:lstStyle/>
          <a:p>
            <a:r>
              <a:rPr lang="es-ES" dirty="0" smtClean="0"/>
              <a:t>Incremento del 38% STEAM (chicos) x3 (chicas)</a:t>
            </a:r>
            <a:endParaRPr lang="es-ES" dirty="0"/>
          </a:p>
        </p:txBody>
      </p:sp>
      <p:sp>
        <p:nvSpPr>
          <p:cNvPr id="10" name="TextBox 9"/>
          <p:cNvSpPr txBox="1"/>
          <p:nvPr/>
        </p:nvSpPr>
        <p:spPr>
          <a:xfrm>
            <a:off x="9039226" y="5323106"/>
            <a:ext cx="3152775" cy="923330"/>
          </a:xfrm>
          <a:prstGeom prst="rect">
            <a:avLst/>
          </a:prstGeom>
          <a:noFill/>
        </p:spPr>
        <p:txBody>
          <a:bodyPr wrap="square" rtlCol="0">
            <a:spAutoFit/>
          </a:bodyPr>
          <a:lstStyle/>
          <a:p>
            <a:r>
              <a:rPr lang="en-US" dirty="0" smtClean="0"/>
              <a:t>~7000 students used the detector between 2016 and 2019</a:t>
            </a:r>
            <a:endParaRPr lang="en-GB" dirty="0"/>
          </a:p>
        </p:txBody>
      </p:sp>
    </p:spTree>
    <p:extLst>
      <p:ext uri="{BB962C8B-B14F-4D97-AF65-F5344CB8AC3E}">
        <p14:creationId xmlns:p14="http://schemas.microsoft.com/office/powerpoint/2010/main" val="1142831582"/>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stretch>
            <a:fillRect/>
          </a:stretch>
        </p:blipFill>
        <p:spPr>
          <a:xfrm>
            <a:off x="6905905" y="5162550"/>
            <a:ext cx="4221616" cy="1503327"/>
          </a:xfrm>
          <a:prstGeom prst="rect">
            <a:avLst/>
          </a:prstGeom>
        </p:spPr>
      </p:pic>
      <p:pic>
        <p:nvPicPr>
          <p:cNvPr id="6" name="Picture 5"/>
          <p:cNvPicPr>
            <a:picLocks noChangeAspect="1"/>
          </p:cNvPicPr>
          <p:nvPr/>
        </p:nvPicPr>
        <p:blipFill>
          <a:blip r:embed="rId3"/>
          <a:stretch>
            <a:fillRect/>
          </a:stretch>
        </p:blipFill>
        <p:spPr>
          <a:xfrm>
            <a:off x="66796" y="917873"/>
            <a:ext cx="6120873" cy="4487226"/>
          </a:xfrm>
          <a:prstGeom prst="rect">
            <a:avLst/>
          </a:prstGeom>
        </p:spPr>
      </p:pic>
      <p:pic>
        <p:nvPicPr>
          <p:cNvPr id="7" name="Picture 6"/>
          <p:cNvPicPr>
            <a:picLocks noChangeAspect="1"/>
          </p:cNvPicPr>
          <p:nvPr/>
        </p:nvPicPr>
        <p:blipFill>
          <a:blip r:embed="rId4"/>
          <a:stretch>
            <a:fillRect/>
          </a:stretch>
        </p:blipFill>
        <p:spPr>
          <a:xfrm>
            <a:off x="6163822" y="1544196"/>
            <a:ext cx="6028178" cy="2132454"/>
          </a:xfrm>
          <a:prstGeom prst="rect">
            <a:avLst/>
          </a:prstGeom>
        </p:spPr>
      </p:pic>
    </p:spTree>
    <p:extLst>
      <p:ext uri="{BB962C8B-B14F-4D97-AF65-F5344CB8AC3E}">
        <p14:creationId xmlns:p14="http://schemas.microsoft.com/office/powerpoint/2010/main" val="3836651497"/>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 name="TextShape 1"/>
          <p:cNvSpPr txBox="1"/>
          <p:nvPr/>
        </p:nvSpPr>
        <p:spPr>
          <a:xfrm>
            <a:off x="653729" y="195347"/>
            <a:ext cx="10971300" cy="553998"/>
          </a:xfrm>
          <a:prstGeom prst="rect">
            <a:avLst/>
          </a:prstGeom>
          <a:noFill/>
          <a:ln>
            <a:noFill/>
          </a:ln>
        </p:spPr>
        <p:txBody>
          <a:bodyPr lIns="0" tIns="0" rIns="0" bIns="0" anchor="ctr">
            <a:spAutoFit/>
          </a:bodyPr>
          <a:lstStyle/>
          <a:p>
            <a:pPr algn="ctr"/>
            <a:r>
              <a:rPr lang="ca-ES" sz="3600" spc="-1" dirty="0" smtClean="0">
                <a:latin typeface="Arial" panose="020B0604020202020204" pitchFamily="34" charset="0"/>
                <a:cs typeface="Arial" panose="020B0604020202020204" pitchFamily="34" charset="0"/>
              </a:rPr>
              <a:t>TIMEPIX en la escuela Sagrada Familia de Gavà</a:t>
            </a:r>
            <a:endParaRPr lang="ca-ES" sz="3600" spc="-1" dirty="0">
              <a:latin typeface="Arial" panose="020B0604020202020204" pitchFamily="34" charset="0"/>
              <a:cs typeface="Arial" panose="020B0604020202020204" pitchFamily="34" charset="0"/>
            </a:endParaRPr>
          </a:p>
        </p:txBody>
      </p:sp>
      <p:sp>
        <p:nvSpPr>
          <p:cNvPr id="80" name="TextShape 2"/>
          <p:cNvSpPr txBox="1"/>
          <p:nvPr/>
        </p:nvSpPr>
        <p:spPr>
          <a:xfrm>
            <a:off x="4744796" y="1563925"/>
            <a:ext cx="7447204" cy="3976819"/>
          </a:xfrm>
          <a:prstGeom prst="rect">
            <a:avLst/>
          </a:prstGeom>
          <a:noFill/>
          <a:ln>
            <a:noFill/>
          </a:ln>
        </p:spPr>
        <p:txBody>
          <a:bodyPr lIns="0" tIns="0" rIns="0" bIns="0">
            <a:noAutofit/>
          </a:bodyPr>
          <a:lstStyle/>
          <a:p>
            <a:pPr marL="522461" indent="-391846">
              <a:spcBef>
                <a:spcPts val="1714"/>
              </a:spcBef>
              <a:buClr>
                <a:srgbClr val="000000"/>
              </a:buClr>
              <a:buSzPct val="45000"/>
              <a:buFont typeface="Wingdings" charset="2"/>
              <a:buChar char=""/>
            </a:pPr>
            <a:r>
              <a:rPr lang="ca-ES" sz="2800" spc="-1" dirty="0" smtClean="0">
                <a:latin typeface="Arial"/>
              </a:rPr>
              <a:t>Conferencia Mayo 2017 </a:t>
            </a:r>
          </a:p>
          <a:p>
            <a:pPr marL="522461" indent="-391846">
              <a:spcBef>
                <a:spcPts val="1714"/>
              </a:spcBef>
              <a:buClr>
                <a:srgbClr val="000000"/>
              </a:buClr>
              <a:buSzPct val="45000"/>
              <a:buFont typeface="Wingdings" charset="2"/>
              <a:buChar char=""/>
            </a:pPr>
            <a:r>
              <a:rPr lang="ca-ES" sz="2800" spc="-1" dirty="0" smtClean="0">
                <a:latin typeface="Arial"/>
              </a:rPr>
              <a:t>Curso </a:t>
            </a:r>
            <a:r>
              <a:rPr lang="ca-ES" sz="2800" spc="-1" dirty="0">
                <a:latin typeface="Arial"/>
              </a:rPr>
              <a:t>academico 2017-2018</a:t>
            </a:r>
          </a:p>
          <a:p>
            <a:pPr marL="1044922" lvl="1" indent="-391846">
              <a:spcBef>
                <a:spcPts val="1371"/>
              </a:spcBef>
              <a:buClr>
                <a:srgbClr val="000000"/>
              </a:buClr>
              <a:buSzPct val="75000"/>
              <a:buFont typeface="Symbol" charset="2"/>
              <a:buChar char=""/>
            </a:pPr>
            <a:r>
              <a:rPr lang="ca-ES" sz="2400" spc="-1" dirty="0">
                <a:latin typeface="Arial"/>
              </a:rPr>
              <a:t>4 Trabajos de </a:t>
            </a:r>
            <a:r>
              <a:rPr lang="ca-ES" sz="2400" spc="-1" dirty="0" smtClean="0">
                <a:latin typeface="Arial"/>
              </a:rPr>
              <a:t>investigacion (Supervisión: D. Parcerisas)</a:t>
            </a:r>
          </a:p>
          <a:p>
            <a:pPr marL="1502122" lvl="2" indent="-391846">
              <a:spcBef>
                <a:spcPts val="1371"/>
              </a:spcBef>
              <a:buClr>
                <a:srgbClr val="000000"/>
              </a:buClr>
              <a:buSzPct val="75000"/>
              <a:buFont typeface="Symbol" charset="2"/>
              <a:buChar char=""/>
            </a:pPr>
            <a:r>
              <a:rPr lang="es-ES" sz="2400" spc="-1" dirty="0">
                <a:latin typeface="Arial"/>
              </a:rPr>
              <a:t>Investigación teórica común de los 4 trabajos: Detector TIMEPIX, software PIXETPRO</a:t>
            </a:r>
          </a:p>
          <a:p>
            <a:pPr marL="1502122" lvl="2" indent="-391846">
              <a:spcBef>
                <a:spcPts val="1371"/>
              </a:spcBef>
              <a:buClr>
                <a:srgbClr val="000000"/>
              </a:buClr>
              <a:buSzPct val="75000"/>
              <a:buFont typeface="Symbol" charset="2"/>
              <a:buChar char=""/>
            </a:pPr>
            <a:r>
              <a:rPr lang="es-ES" sz="2400" spc="-1" dirty="0">
                <a:latin typeface="Arial"/>
              </a:rPr>
              <a:t>Búsqueda de fuentes </a:t>
            </a:r>
            <a:r>
              <a:rPr lang="es-ES" sz="2400" spc="-1" dirty="0" smtClean="0">
                <a:latin typeface="Arial"/>
              </a:rPr>
              <a:t>radioactivas</a:t>
            </a:r>
            <a:endParaRPr lang="ca-ES" sz="2400" spc="-1" dirty="0">
              <a:latin typeface="Arial"/>
            </a:endParaRPr>
          </a:p>
          <a:p>
            <a:pPr marL="1044922" lvl="1" indent="-391846">
              <a:spcBef>
                <a:spcPts val="1371"/>
              </a:spcBef>
              <a:buClr>
                <a:srgbClr val="000000"/>
              </a:buClr>
              <a:buSzPct val="75000"/>
              <a:buFont typeface="Symbol" charset="2"/>
              <a:buChar char=""/>
            </a:pPr>
            <a:r>
              <a:rPr lang="ca-ES" sz="2400" spc="-1" dirty="0" smtClean="0">
                <a:latin typeface="Arial"/>
              </a:rPr>
              <a:t>Práctica inicial</a:t>
            </a:r>
          </a:p>
          <a:p>
            <a:pPr marL="1044922" lvl="1" indent="-391846">
              <a:spcBef>
                <a:spcPts val="1371"/>
              </a:spcBef>
              <a:buClr>
                <a:srgbClr val="000000"/>
              </a:buClr>
              <a:buSzPct val="75000"/>
              <a:buFont typeface="Symbol" charset="2"/>
              <a:buChar char=""/>
            </a:pPr>
            <a:endParaRPr lang="ca-ES" sz="2400" spc="-1" dirty="0">
              <a:latin typeface="Arial"/>
            </a:endParaRPr>
          </a:p>
          <a:p>
            <a:pPr marL="1044922" lvl="1" indent="-391846">
              <a:spcBef>
                <a:spcPts val="1371"/>
              </a:spcBef>
              <a:buClr>
                <a:srgbClr val="000000"/>
              </a:buClr>
              <a:buSzPct val="75000"/>
              <a:buFont typeface="Symbol" charset="2"/>
              <a:buChar char=""/>
            </a:pPr>
            <a:endParaRPr lang="ca-ES" sz="2800" spc="-1" dirty="0" smtClean="0">
              <a:latin typeface="Arial"/>
            </a:endParaRPr>
          </a:p>
        </p:txBody>
      </p:sp>
      <p:pic>
        <p:nvPicPr>
          <p:cNvPr id="81" name="Imagen 80"/>
          <p:cNvPicPr>
            <a:picLocks noChangeAspect="1"/>
          </p:cNvPicPr>
          <p:nvPr/>
        </p:nvPicPr>
        <p:blipFill>
          <a:blip r:embed="rId3"/>
          <a:stretch/>
        </p:blipFill>
        <p:spPr>
          <a:xfrm>
            <a:off x="273566" y="1101458"/>
            <a:ext cx="4279384" cy="3240651"/>
          </a:xfrm>
          <a:prstGeom prst="rect">
            <a:avLst/>
          </a:prstGeom>
          <a:ln>
            <a:noFill/>
          </a:ln>
        </p:spPr>
      </p:pic>
      <p:pic>
        <p:nvPicPr>
          <p:cNvPr id="6" name="Imagen 83"/>
          <p:cNvPicPr/>
          <p:nvPr/>
        </p:nvPicPr>
        <p:blipFill>
          <a:blip r:embed="rId4"/>
          <a:srcRect l="13290" t="9953" r="8232" b="11417"/>
          <a:stretch/>
        </p:blipFill>
        <p:spPr>
          <a:xfrm>
            <a:off x="273566" y="4492338"/>
            <a:ext cx="4279384" cy="2096812"/>
          </a:xfrm>
          <a:prstGeom prst="rect">
            <a:avLst/>
          </a:prstGeom>
          <a:ln>
            <a:noFill/>
          </a:ln>
        </p:spPr>
      </p:pic>
    </p:spTree>
    <p:extLst>
      <p:ext uri="{BB962C8B-B14F-4D97-AF65-F5344CB8AC3E}">
        <p14:creationId xmlns:p14="http://schemas.microsoft.com/office/powerpoint/2010/main" val="4173662394"/>
      </p:ext>
    </p:extLst>
  </p:cSld>
  <p:clrMapOvr>
    <a:masterClrMapping/>
  </p:clrMapOvr>
  <mc:AlternateContent xmlns:mc="http://schemas.openxmlformats.org/markup-compatibility/2006" xmlns:p14="http://schemas.microsoft.com/office/powerpoint/2010/main">
    <mc:Choice Requires="p14">
      <p:transition spd="slow" p14:dur="2000"/>
    </mc:Choice>
    <mc:Fallback xmlns:p15="http://schemas.microsoft.com/office/powerpoint/2012/main" xmlns="">
      <p:transition spd="slow"/>
    </mc:Fallback>
  </mc:AlternateContent>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82350" y="110440"/>
            <a:ext cx="4260837" cy="1065209"/>
          </a:xfrm>
          <a:prstGeom prst="rect">
            <a:avLst/>
          </a:prstGeom>
        </p:spPr>
      </p:pic>
      <p:sp>
        <p:nvSpPr>
          <p:cNvPr id="6" name="TextBox 5"/>
          <p:cNvSpPr txBox="1"/>
          <p:nvPr/>
        </p:nvSpPr>
        <p:spPr>
          <a:xfrm>
            <a:off x="645374" y="1222376"/>
            <a:ext cx="10934788" cy="3139321"/>
          </a:xfrm>
          <a:prstGeom prst="rect">
            <a:avLst/>
          </a:prstGeom>
          <a:noFill/>
        </p:spPr>
        <p:txBody>
          <a:bodyPr wrap="square" rtlCol="0">
            <a:spAutoFit/>
          </a:bodyPr>
          <a:lstStyle/>
          <a:p>
            <a:pPr marL="285750" indent="-285750">
              <a:buFont typeface="Arial" panose="020B0604020202020204" pitchFamily="34" charset="0"/>
              <a:buChar char="•"/>
            </a:pPr>
            <a:r>
              <a:rPr lang="en-GB" b="1" dirty="0"/>
              <a:t>ADMIRA: </a:t>
            </a:r>
            <a:r>
              <a:rPr lang="en-GB" b="1" dirty="0" err="1"/>
              <a:t>Activitats</a:t>
            </a:r>
            <a:r>
              <a:rPr lang="en-GB" b="1" dirty="0"/>
              <a:t> </a:t>
            </a:r>
            <a:r>
              <a:rPr lang="en-GB" b="1" dirty="0" err="1"/>
              <a:t>amb</a:t>
            </a:r>
            <a:r>
              <a:rPr lang="en-GB" b="1" dirty="0"/>
              <a:t> Detectors </a:t>
            </a:r>
            <a:r>
              <a:rPr lang="en-GB" b="1" dirty="0" err="1"/>
              <a:t>Medipix</a:t>
            </a:r>
            <a:r>
              <a:rPr lang="en-GB" b="1" dirty="0"/>
              <a:t> per </a:t>
            </a:r>
            <a:r>
              <a:rPr lang="en-GB" b="1" dirty="0" err="1"/>
              <a:t>Investigar</a:t>
            </a:r>
            <a:r>
              <a:rPr lang="en-GB" b="1" dirty="0"/>
              <a:t> la </a:t>
            </a:r>
            <a:r>
              <a:rPr lang="en-GB" b="1" dirty="0" err="1"/>
              <a:t>Radiació</a:t>
            </a:r>
            <a:r>
              <a:rPr lang="en-GB" b="1" dirty="0"/>
              <a:t> a </a:t>
            </a:r>
            <a:r>
              <a:rPr lang="en-GB" b="1" dirty="0" err="1"/>
              <a:t>l'Aula</a:t>
            </a:r>
            <a:endParaRPr lang="en-GB" b="1" dirty="0"/>
          </a:p>
          <a:p>
            <a:pPr marL="285750" indent="-285750">
              <a:buFont typeface="Arial" panose="020B0604020202020204" pitchFamily="34" charset="0"/>
              <a:buChar char="•"/>
            </a:pPr>
            <a:r>
              <a:rPr lang="es-ES" dirty="0"/>
              <a:t>Objetivo (Acercar centros de investigación, universidades y escuelas de </a:t>
            </a:r>
            <a:r>
              <a:rPr lang="es-ES" dirty="0" smtClean="0"/>
              <a:t>secundaria alrededor de la física de partículas)</a:t>
            </a:r>
            <a:endParaRPr lang="es-ES" dirty="0"/>
          </a:p>
          <a:p>
            <a:pPr marL="742950" lvl="1" indent="-285750">
              <a:buFont typeface="Arial" panose="020B0604020202020204" pitchFamily="34" charset="0"/>
              <a:buChar char="•"/>
            </a:pPr>
            <a:r>
              <a:rPr lang="es-ES" dirty="0"/>
              <a:t>Crear una </a:t>
            </a:r>
            <a:r>
              <a:rPr lang="es-ES" b="1" dirty="0"/>
              <a:t>red de escuelas que comparten</a:t>
            </a:r>
            <a:r>
              <a:rPr lang="es-ES" dirty="0"/>
              <a:t> dispositivos </a:t>
            </a:r>
            <a:r>
              <a:rPr lang="es-ES" dirty="0" err="1"/>
              <a:t>Timepix</a:t>
            </a:r>
            <a:r>
              <a:rPr lang="es-ES" dirty="0"/>
              <a:t> (cortesía de la sección de microelectrónica del CERN)</a:t>
            </a:r>
          </a:p>
          <a:p>
            <a:pPr marL="742950" lvl="1" indent="-285750">
              <a:buFont typeface="Arial" panose="020B0604020202020204" pitchFamily="34" charset="0"/>
              <a:buChar char="•"/>
            </a:pPr>
            <a:r>
              <a:rPr lang="es-ES" dirty="0"/>
              <a:t>Los profesores comparten dispositivos, experiencias</a:t>
            </a:r>
          </a:p>
          <a:p>
            <a:pPr marL="742950" lvl="1" indent="-285750">
              <a:buFont typeface="Arial" panose="020B0604020202020204" pitchFamily="34" charset="0"/>
              <a:buChar char="•"/>
            </a:pPr>
            <a:r>
              <a:rPr lang="es-ES" dirty="0"/>
              <a:t>Ofrecemos formación para profesores y estudiantes impartida por expertos </a:t>
            </a:r>
            <a:endParaRPr lang="es-ES" dirty="0" smtClean="0"/>
          </a:p>
          <a:p>
            <a:pPr marL="742950" lvl="1" indent="-285750">
              <a:buFont typeface="Arial" panose="020B0604020202020204" pitchFamily="34" charset="0"/>
              <a:buChar char="•"/>
            </a:pPr>
            <a:r>
              <a:rPr lang="es-ES" dirty="0" smtClean="0"/>
              <a:t>Estudiantes </a:t>
            </a:r>
            <a:r>
              <a:rPr lang="es-ES" dirty="0"/>
              <a:t>de secundaria participan en proyectos científicos reales</a:t>
            </a:r>
          </a:p>
          <a:p>
            <a:pPr marL="1200150" lvl="2" indent="-285750">
              <a:buFont typeface="Arial" panose="020B0604020202020204" pitchFamily="34" charset="0"/>
              <a:buChar char="•"/>
            </a:pPr>
            <a:r>
              <a:rPr lang="es-ES" dirty="0"/>
              <a:t>Trabajar en problemas en los que la solución no se encuentra en la última página</a:t>
            </a:r>
          </a:p>
          <a:p>
            <a:pPr marL="742950" lvl="1" indent="-285750">
              <a:buFont typeface="Arial" panose="020B0604020202020204" pitchFamily="34" charset="0"/>
              <a:buChar char="•"/>
            </a:pPr>
            <a:r>
              <a:rPr lang="es-ES" dirty="0"/>
              <a:t>Impacto en muchas disciplinas (física, matemáticas, química, tecnología)</a:t>
            </a:r>
            <a:br>
              <a:rPr lang="es-ES" dirty="0"/>
            </a:br>
            <a:endParaRPr lang="en-GB" u="sng" dirty="0"/>
          </a:p>
        </p:txBody>
      </p:sp>
      <p:pic>
        <p:nvPicPr>
          <p:cNvPr id="7" name="Imagen 86"/>
          <p:cNvPicPr>
            <a:picLocks noChangeAspect="1"/>
          </p:cNvPicPr>
          <p:nvPr/>
        </p:nvPicPr>
        <p:blipFill>
          <a:blip r:embed="rId4"/>
          <a:stretch/>
        </p:blipFill>
        <p:spPr>
          <a:xfrm>
            <a:off x="4537834" y="4153112"/>
            <a:ext cx="1815694" cy="2507892"/>
          </a:xfrm>
          <a:prstGeom prst="rect">
            <a:avLst/>
          </a:prstGeom>
          <a:ln>
            <a:noFill/>
          </a:ln>
        </p:spPr>
      </p:pic>
      <p:pic>
        <p:nvPicPr>
          <p:cNvPr id="10" name="Picture 9"/>
          <p:cNvPicPr>
            <a:picLocks noChangeAspect="1"/>
          </p:cNvPicPr>
          <p:nvPr/>
        </p:nvPicPr>
        <p:blipFill>
          <a:blip r:embed="rId5"/>
          <a:stretch>
            <a:fillRect/>
          </a:stretch>
        </p:blipFill>
        <p:spPr>
          <a:xfrm>
            <a:off x="7221444" y="4227050"/>
            <a:ext cx="4195584" cy="2360016"/>
          </a:xfrm>
          <a:prstGeom prst="rect">
            <a:avLst/>
          </a:prstGeom>
        </p:spPr>
      </p:pic>
      <p:pic>
        <p:nvPicPr>
          <p:cNvPr id="1026" name="Picture 2" descr="Image1"/>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l="50010"/>
          <a:stretch/>
        </p:blipFill>
        <p:spPr bwMode="auto">
          <a:xfrm>
            <a:off x="1581727" y="4245768"/>
            <a:ext cx="1747257" cy="232258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0564688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1524000" y="5627879"/>
            <a:ext cx="9748303" cy="1323439"/>
          </a:xfrm>
          <a:prstGeom prst="rect">
            <a:avLst/>
          </a:prstGeom>
          <a:noFill/>
        </p:spPr>
        <p:txBody>
          <a:bodyPr wrap="square" rtlCol="0">
            <a:spAutoFit/>
          </a:bodyPr>
          <a:lstStyle/>
          <a:p>
            <a:r>
              <a:rPr lang="es-ES" sz="2000" dirty="0" smtClean="0"/>
              <a:t>Los </a:t>
            </a:r>
            <a:r>
              <a:rPr lang="es-ES" sz="2000" dirty="0"/>
              <a:t>detectores del CERN son como </a:t>
            </a:r>
            <a:r>
              <a:rPr lang="es-ES" sz="2000" b="1" dirty="0"/>
              <a:t>cámaras de fotos gigantes</a:t>
            </a:r>
            <a:r>
              <a:rPr lang="es-ES" sz="2000" dirty="0"/>
              <a:t> con centenares de millones de canales, capaces de registrar 40 millones de fotos por segundo.</a:t>
            </a:r>
          </a:p>
          <a:p>
            <a:endParaRPr lang="es-ES" sz="2000" b="1" dirty="0" smtClean="0"/>
          </a:p>
          <a:p>
            <a:endParaRPr lang="es-ES" sz="2000" dirty="0"/>
          </a:p>
        </p:txBody>
      </p:sp>
      <p:pic>
        <p:nvPicPr>
          <p:cNvPr id="15" name="Picture 1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88005" y="5627879"/>
            <a:ext cx="840769" cy="840769"/>
          </a:xfrm>
          <a:prstGeom prst="rect">
            <a:avLst/>
          </a:prstGeom>
        </p:spPr>
      </p:pic>
      <p:pic>
        <p:nvPicPr>
          <p:cNvPr id="16" name="Picture 6" descr="CMS Particle Detector | CMS Experiment"/>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55925" y="1273814"/>
            <a:ext cx="4997255" cy="3342636"/>
          </a:xfrm>
          <a:prstGeom prst="rect">
            <a:avLst/>
          </a:prstGeom>
          <a:noFill/>
          <a:extLst>
            <a:ext uri="{909E8E84-426E-40DD-AFC4-6F175D3DCCD1}">
              <a14:hiddenFill xmlns:a14="http://schemas.microsoft.com/office/drawing/2010/main">
                <a:solidFill>
                  <a:srgbClr val="FFFFFF"/>
                </a:solidFill>
              </a14:hiddenFill>
            </a:ext>
          </a:extLst>
        </p:spPr>
      </p:pic>
      <p:pic>
        <p:nvPicPr>
          <p:cNvPr id="7170" name="Picture 2" descr="The Large Hadron Collider | CERN"/>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700302" y="1273814"/>
            <a:ext cx="5175693" cy="334263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6914089"/>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82350" y="110440"/>
            <a:ext cx="4260837" cy="1065209"/>
          </a:xfrm>
          <a:prstGeom prst="rect">
            <a:avLst/>
          </a:prstGeom>
        </p:spPr>
      </p:pic>
      <p:sp>
        <p:nvSpPr>
          <p:cNvPr id="6" name="TextBox 5"/>
          <p:cNvSpPr txBox="1"/>
          <p:nvPr/>
        </p:nvSpPr>
        <p:spPr>
          <a:xfrm>
            <a:off x="645374" y="1334768"/>
            <a:ext cx="10934788" cy="1754326"/>
          </a:xfrm>
          <a:prstGeom prst="rect">
            <a:avLst/>
          </a:prstGeom>
          <a:noFill/>
        </p:spPr>
        <p:txBody>
          <a:bodyPr wrap="square" rtlCol="0">
            <a:spAutoFit/>
          </a:bodyPr>
          <a:lstStyle/>
          <a:p>
            <a:r>
              <a:rPr lang="en-GB" b="1" dirty="0" smtClean="0"/>
              <a:t>TEAM:</a:t>
            </a:r>
          </a:p>
          <a:p>
            <a:pPr marL="285750" indent="-285750">
              <a:buFont typeface="Arial" panose="020B0604020202020204" pitchFamily="34" charset="0"/>
              <a:buChar char="•"/>
            </a:pPr>
            <a:r>
              <a:rPr lang="en-GB" dirty="0"/>
              <a:t>Experimental Physics Department, CERN</a:t>
            </a:r>
            <a:r>
              <a:rPr lang="en-GB" dirty="0" smtClean="0"/>
              <a:t>: R. Ballabriga, M. Campbell</a:t>
            </a:r>
          </a:p>
          <a:p>
            <a:pPr marL="285750" indent="-285750">
              <a:buFont typeface="Arial" panose="020B0604020202020204" pitchFamily="34" charset="0"/>
              <a:buChar char="•"/>
            </a:pPr>
            <a:r>
              <a:rPr lang="es-ES" dirty="0" err="1"/>
              <a:t>Institut</a:t>
            </a:r>
            <a:r>
              <a:rPr lang="es-ES" dirty="0"/>
              <a:t> de </a:t>
            </a:r>
            <a:r>
              <a:rPr lang="es-ES" dirty="0" err="1"/>
              <a:t>Ciències</a:t>
            </a:r>
            <a:r>
              <a:rPr lang="es-ES" dirty="0"/>
              <a:t> del Cosmos, </a:t>
            </a:r>
            <a:r>
              <a:rPr lang="es-ES" dirty="0" err="1"/>
              <a:t>University</a:t>
            </a:r>
            <a:r>
              <a:rPr lang="es-ES" dirty="0"/>
              <a:t> of </a:t>
            </a:r>
            <a:r>
              <a:rPr lang="es-ES" dirty="0" smtClean="0"/>
              <a:t>Barcelona: A. </a:t>
            </a:r>
            <a:r>
              <a:rPr lang="es-ES" dirty="0" err="1" smtClean="0"/>
              <a:t>Argudó</a:t>
            </a:r>
            <a:r>
              <a:rPr lang="es-ES" dirty="0" smtClean="0"/>
              <a:t>, E. </a:t>
            </a:r>
            <a:r>
              <a:rPr lang="es-ES" dirty="0" err="1" smtClean="0"/>
              <a:t>Pallar</a:t>
            </a:r>
            <a:r>
              <a:rPr lang="es-ES" dirty="0" err="1"/>
              <a:t>è</a:t>
            </a:r>
            <a:r>
              <a:rPr lang="es-ES" dirty="0" err="1" smtClean="0"/>
              <a:t>s</a:t>
            </a:r>
            <a:r>
              <a:rPr lang="es-ES" dirty="0" smtClean="0"/>
              <a:t>, E. Graug</a:t>
            </a:r>
            <a:r>
              <a:rPr lang="es-ES" dirty="0"/>
              <a:t>é</a:t>
            </a:r>
            <a:r>
              <a:rPr lang="es-ES" dirty="0" smtClean="0"/>
              <a:t>s</a:t>
            </a:r>
          </a:p>
          <a:p>
            <a:pPr marL="285750" indent="-285750">
              <a:buFont typeface="Arial" panose="020B0604020202020204" pitchFamily="34" charset="0"/>
              <a:buChar char="•"/>
            </a:pPr>
            <a:r>
              <a:rPr lang="en-GB" dirty="0" err="1"/>
              <a:t>Institut</a:t>
            </a:r>
            <a:r>
              <a:rPr lang="en-GB" dirty="0"/>
              <a:t> de </a:t>
            </a:r>
            <a:r>
              <a:rPr lang="en-GB" dirty="0" err="1"/>
              <a:t>Desenvolupament</a:t>
            </a:r>
            <a:r>
              <a:rPr lang="en-GB" dirty="0"/>
              <a:t> Professional, University of </a:t>
            </a:r>
            <a:r>
              <a:rPr lang="en-GB" dirty="0" smtClean="0"/>
              <a:t>Barcelona: L. Casas</a:t>
            </a:r>
            <a:endParaRPr lang="es-ES" dirty="0" smtClean="0"/>
          </a:p>
          <a:p>
            <a:pPr marL="285750" indent="-285750">
              <a:buFont typeface="Arial" panose="020B0604020202020204" pitchFamily="34" charset="0"/>
              <a:buChar char="•"/>
            </a:pPr>
            <a:r>
              <a:rPr lang="en-GB" dirty="0" smtClean="0"/>
              <a:t>Schools: D. Parcerisas, D. Corrons, I. </a:t>
            </a:r>
            <a:r>
              <a:rPr lang="en-GB" dirty="0" err="1" smtClean="0"/>
              <a:t>Huguet</a:t>
            </a:r>
            <a:r>
              <a:rPr lang="es-ES" dirty="0"/>
              <a:t/>
            </a:r>
            <a:br>
              <a:rPr lang="es-ES" dirty="0"/>
            </a:br>
            <a:endParaRPr lang="en-GB" u="sng" dirty="0"/>
          </a:p>
        </p:txBody>
      </p:sp>
      <p:pic>
        <p:nvPicPr>
          <p:cNvPr id="8" name="Picture 7"/>
          <p:cNvPicPr>
            <a:picLocks noChangeAspect="1"/>
          </p:cNvPicPr>
          <p:nvPr/>
        </p:nvPicPr>
        <p:blipFill>
          <a:blip r:embed="rId4"/>
          <a:stretch>
            <a:fillRect/>
          </a:stretch>
        </p:blipFill>
        <p:spPr>
          <a:xfrm>
            <a:off x="837338" y="2857499"/>
            <a:ext cx="5691323" cy="3700891"/>
          </a:xfrm>
          <a:prstGeom prst="rect">
            <a:avLst/>
          </a:prstGeom>
        </p:spPr>
      </p:pic>
      <p:sp>
        <p:nvSpPr>
          <p:cNvPr id="9" name="TextBox 8"/>
          <p:cNvSpPr txBox="1"/>
          <p:nvPr/>
        </p:nvSpPr>
        <p:spPr>
          <a:xfrm>
            <a:off x="7100274" y="3854246"/>
            <a:ext cx="4568788" cy="1938992"/>
          </a:xfrm>
          <a:prstGeom prst="rect">
            <a:avLst/>
          </a:prstGeom>
          <a:noFill/>
        </p:spPr>
        <p:txBody>
          <a:bodyPr wrap="square" rtlCol="0">
            <a:spAutoFit/>
          </a:bodyPr>
          <a:lstStyle/>
          <a:p>
            <a:r>
              <a:rPr lang="en-US" sz="2000" dirty="0" smtClean="0"/>
              <a:t>The support from University of Barcelona is key (website, logistics for distributing the kit, access to conference rooms, certificates for teachers attending trainings)</a:t>
            </a:r>
          </a:p>
          <a:p>
            <a:endParaRPr lang="en-US" sz="2000" dirty="0"/>
          </a:p>
        </p:txBody>
      </p:sp>
    </p:spTree>
    <p:extLst>
      <p:ext uri="{BB962C8B-B14F-4D97-AF65-F5344CB8AC3E}">
        <p14:creationId xmlns:p14="http://schemas.microsoft.com/office/powerpoint/2010/main" val="4239393052"/>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1751419" y="1435272"/>
            <a:ext cx="8689161" cy="3473897"/>
          </a:xfrm>
          <a:prstGeom prst="rect">
            <a:avLst/>
          </a:prstGeom>
        </p:spPr>
      </p:pic>
      <p:sp>
        <p:nvSpPr>
          <p:cNvPr id="5" name="Rectangle 4"/>
          <p:cNvSpPr/>
          <p:nvPr/>
        </p:nvSpPr>
        <p:spPr>
          <a:xfrm>
            <a:off x="6466734" y="6343134"/>
            <a:ext cx="5583131" cy="369332"/>
          </a:xfrm>
          <a:prstGeom prst="rect">
            <a:avLst/>
          </a:prstGeom>
        </p:spPr>
        <p:txBody>
          <a:bodyPr wrap="none">
            <a:spAutoFit/>
          </a:bodyPr>
          <a:lstStyle/>
          <a:p>
            <a:r>
              <a:rPr lang="en-GB" dirty="0"/>
              <a:t>https://serviparticules.ub.edu/materials/llibres-i-manuals</a:t>
            </a:r>
          </a:p>
        </p:txBody>
      </p:sp>
      <p:sp>
        <p:nvSpPr>
          <p:cNvPr id="7" name="Rectangle 6"/>
          <p:cNvSpPr/>
          <p:nvPr/>
        </p:nvSpPr>
        <p:spPr>
          <a:xfrm>
            <a:off x="1518273" y="5022953"/>
            <a:ext cx="9625977" cy="1200329"/>
          </a:xfrm>
          <a:prstGeom prst="rect">
            <a:avLst/>
          </a:prstGeom>
        </p:spPr>
        <p:txBody>
          <a:bodyPr wrap="square">
            <a:spAutoFit/>
          </a:bodyPr>
          <a:lstStyle/>
          <a:p>
            <a:r>
              <a:rPr lang="es-ES" u="sng" dirty="0" smtClean="0"/>
              <a:t>Trabajo de investigación</a:t>
            </a:r>
          </a:p>
          <a:p>
            <a:r>
              <a:rPr lang="es-ES" dirty="0" smtClean="0"/>
              <a:t>Asignatura de 18 meses en bachillerato</a:t>
            </a:r>
          </a:p>
          <a:p>
            <a:r>
              <a:rPr lang="es-ES" dirty="0" smtClean="0"/>
              <a:t>Requiere investigación experimental</a:t>
            </a:r>
          </a:p>
          <a:p>
            <a:r>
              <a:rPr lang="es-ES" dirty="0" err="1" smtClean="0"/>
              <a:t>Timepix</a:t>
            </a:r>
            <a:r>
              <a:rPr lang="es-ES" dirty="0" smtClean="0"/>
              <a:t> es una herramienta que permite diversidad de estudios</a:t>
            </a:r>
          </a:p>
        </p:txBody>
      </p:sp>
      <p:sp>
        <p:nvSpPr>
          <p:cNvPr id="8" name="Rectangle 7"/>
          <p:cNvSpPr/>
          <p:nvPr/>
        </p:nvSpPr>
        <p:spPr>
          <a:xfrm>
            <a:off x="3252754" y="214681"/>
            <a:ext cx="5686493" cy="769441"/>
          </a:xfrm>
          <a:prstGeom prst="rect">
            <a:avLst/>
          </a:prstGeom>
        </p:spPr>
        <p:txBody>
          <a:bodyPr wrap="none">
            <a:spAutoFit/>
          </a:bodyPr>
          <a:lstStyle/>
          <a:p>
            <a:pPr algn="ctr"/>
            <a:r>
              <a:rPr lang="es-ES" sz="4400" dirty="0"/>
              <a:t>Trabajo de investigación</a:t>
            </a:r>
          </a:p>
        </p:txBody>
      </p:sp>
      <p:sp>
        <p:nvSpPr>
          <p:cNvPr id="10" name="Rectangle 9"/>
          <p:cNvSpPr/>
          <p:nvPr/>
        </p:nvSpPr>
        <p:spPr>
          <a:xfrm>
            <a:off x="6723537" y="4755280"/>
            <a:ext cx="3766865" cy="307777"/>
          </a:xfrm>
          <a:prstGeom prst="rect">
            <a:avLst/>
          </a:prstGeom>
        </p:spPr>
        <p:txBody>
          <a:bodyPr wrap="none">
            <a:spAutoFit/>
          </a:bodyPr>
          <a:lstStyle/>
          <a:p>
            <a:r>
              <a:rPr lang="en-GB" sz="1400" i="1" dirty="0" err="1" smtClean="0"/>
              <a:t>Sagrada</a:t>
            </a:r>
            <a:r>
              <a:rPr lang="en-GB" sz="1400" i="1" dirty="0" smtClean="0"/>
              <a:t> </a:t>
            </a:r>
            <a:r>
              <a:rPr lang="en-GB" sz="1400" i="1" dirty="0" err="1" smtClean="0"/>
              <a:t>Familia</a:t>
            </a:r>
            <a:r>
              <a:rPr lang="en-GB" sz="1400" i="1" dirty="0" smtClean="0"/>
              <a:t>, </a:t>
            </a:r>
            <a:r>
              <a:rPr lang="en-GB" sz="1400" i="1" dirty="0" err="1" smtClean="0"/>
              <a:t>Gavà</a:t>
            </a:r>
            <a:r>
              <a:rPr lang="en-GB" sz="1400" i="1" dirty="0" smtClean="0"/>
              <a:t>, Supervision: D. Parcerisas</a:t>
            </a:r>
            <a:endParaRPr lang="en-GB" sz="1400" i="1" dirty="0"/>
          </a:p>
        </p:txBody>
      </p:sp>
    </p:spTree>
    <p:extLst>
      <p:ext uri="{BB962C8B-B14F-4D97-AF65-F5344CB8AC3E}">
        <p14:creationId xmlns:p14="http://schemas.microsoft.com/office/powerpoint/2010/main" val="3895811787"/>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855233" y="1355618"/>
            <a:ext cx="5736067" cy="1938992"/>
          </a:xfrm>
          <a:prstGeom prst="rect">
            <a:avLst/>
          </a:prstGeom>
        </p:spPr>
        <p:txBody>
          <a:bodyPr wrap="square">
            <a:spAutoFit/>
          </a:bodyPr>
          <a:lstStyle/>
          <a:p>
            <a:pPr marL="342900" indent="-342900">
              <a:buFont typeface="Arial" panose="020B0604020202020204" pitchFamily="34" charset="0"/>
              <a:buChar char="•"/>
            </a:pPr>
            <a:r>
              <a:rPr lang="es-ES" sz="2400" dirty="0" smtClean="0"/>
              <a:t>Dosimetría y radiación de fondo</a:t>
            </a:r>
          </a:p>
          <a:p>
            <a:pPr marL="342900" indent="-342900">
              <a:buFont typeface="Arial" panose="020B0604020202020204" pitchFamily="34" charset="0"/>
              <a:buChar char="•"/>
            </a:pPr>
            <a:r>
              <a:rPr lang="es-ES" sz="2400" dirty="0" smtClean="0"/>
              <a:t>Rayos cósmicos</a:t>
            </a:r>
          </a:p>
          <a:p>
            <a:pPr marL="342900" indent="-342900">
              <a:buFont typeface="Arial" panose="020B0604020202020204" pitchFamily="34" charset="0"/>
              <a:buChar char="•"/>
            </a:pPr>
            <a:r>
              <a:rPr lang="es-ES" sz="2400" dirty="0" smtClean="0"/>
              <a:t>Salud</a:t>
            </a:r>
          </a:p>
          <a:p>
            <a:pPr marL="342900" indent="-342900">
              <a:buFont typeface="Arial" panose="020B0604020202020204" pitchFamily="34" charset="0"/>
              <a:buChar char="•"/>
            </a:pPr>
            <a:r>
              <a:rPr lang="es-ES" sz="2400" dirty="0" smtClean="0"/>
              <a:t>Detectores de partículas</a:t>
            </a:r>
          </a:p>
          <a:p>
            <a:pPr marL="342900" indent="-342900">
              <a:buFont typeface="Arial" panose="020B0604020202020204" pitchFamily="34" charset="0"/>
              <a:buChar char="•"/>
            </a:pPr>
            <a:r>
              <a:rPr lang="es-ES" sz="2400" dirty="0" smtClean="0"/>
              <a:t>Computación e inteligencia artificial</a:t>
            </a:r>
          </a:p>
        </p:txBody>
      </p:sp>
      <p:sp>
        <p:nvSpPr>
          <p:cNvPr id="2" name="Rectangle 1"/>
          <p:cNvSpPr/>
          <p:nvPr/>
        </p:nvSpPr>
        <p:spPr>
          <a:xfrm>
            <a:off x="3252754" y="214681"/>
            <a:ext cx="5686493" cy="769441"/>
          </a:xfrm>
          <a:prstGeom prst="rect">
            <a:avLst/>
          </a:prstGeom>
        </p:spPr>
        <p:txBody>
          <a:bodyPr wrap="none">
            <a:spAutoFit/>
          </a:bodyPr>
          <a:lstStyle/>
          <a:p>
            <a:pPr algn="ctr"/>
            <a:r>
              <a:rPr lang="es-ES" sz="4400" dirty="0"/>
              <a:t>Trabajo de investigación</a:t>
            </a:r>
          </a:p>
        </p:txBody>
      </p:sp>
      <p:pic>
        <p:nvPicPr>
          <p:cNvPr id="2050" name="Picture 2" descr="Fotografia il·lustrant un treball de recerca amb l'utilització del Timepix"/>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159777" y="1025418"/>
            <a:ext cx="3422498" cy="2566106"/>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p:cNvPicPr>
            <a:picLocks noChangeAspect="1"/>
          </p:cNvPicPr>
          <p:nvPr/>
        </p:nvPicPr>
        <p:blipFill>
          <a:blip r:embed="rId3"/>
          <a:stretch>
            <a:fillRect/>
          </a:stretch>
        </p:blipFill>
        <p:spPr>
          <a:xfrm>
            <a:off x="6777218" y="4194570"/>
            <a:ext cx="3896465" cy="2432783"/>
          </a:xfrm>
          <a:prstGeom prst="rect">
            <a:avLst/>
          </a:prstGeom>
        </p:spPr>
      </p:pic>
      <p:pic>
        <p:nvPicPr>
          <p:cNvPr id="10" name="Picture 9"/>
          <p:cNvPicPr>
            <a:picLocks noChangeAspect="1"/>
          </p:cNvPicPr>
          <p:nvPr/>
        </p:nvPicPr>
        <p:blipFill>
          <a:blip r:embed="rId4"/>
          <a:stretch>
            <a:fillRect/>
          </a:stretch>
        </p:blipFill>
        <p:spPr>
          <a:xfrm>
            <a:off x="0" y="3782181"/>
            <a:ext cx="3500120" cy="2625090"/>
          </a:xfrm>
          <a:prstGeom prst="rect">
            <a:avLst/>
          </a:prstGeom>
        </p:spPr>
      </p:pic>
      <p:pic>
        <p:nvPicPr>
          <p:cNvPr id="11" name="Picture 10"/>
          <p:cNvPicPr>
            <a:picLocks noChangeAspect="1"/>
          </p:cNvPicPr>
          <p:nvPr/>
        </p:nvPicPr>
        <p:blipFill>
          <a:blip r:embed="rId5"/>
          <a:stretch>
            <a:fillRect/>
          </a:stretch>
        </p:blipFill>
        <p:spPr>
          <a:xfrm>
            <a:off x="2920794" y="3853012"/>
            <a:ext cx="3311237" cy="2483428"/>
          </a:xfrm>
          <a:prstGeom prst="rect">
            <a:avLst/>
          </a:prstGeom>
        </p:spPr>
      </p:pic>
      <p:sp>
        <p:nvSpPr>
          <p:cNvPr id="9" name="Rectangle 8"/>
          <p:cNvSpPr/>
          <p:nvPr/>
        </p:nvSpPr>
        <p:spPr>
          <a:xfrm>
            <a:off x="541116" y="6258021"/>
            <a:ext cx="5554884" cy="369332"/>
          </a:xfrm>
          <a:prstGeom prst="rect">
            <a:avLst/>
          </a:prstGeom>
        </p:spPr>
        <p:txBody>
          <a:bodyPr wrap="square">
            <a:spAutoFit/>
          </a:bodyPr>
          <a:lstStyle/>
          <a:p>
            <a:r>
              <a:rPr lang="en-GB" dirty="0" err="1">
                <a:solidFill>
                  <a:srgbClr val="000000"/>
                </a:solidFill>
                <a:latin typeface="Calibri" panose="020F0502020204030204" pitchFamily="34" charset="0"/>
              </a:rPr>
              <a:t>Bruguers</a:t>
            </a:r>
            <a:r>
              <a:rPr lang="en-GB" dirty="0">
                <a:solidFill>
                  <a:srgbClr val="000000"/>
                </a:solidFill>
                <a:latin typeface="Calibri" panose="020F0502020204030204" pitchFamily="34" charset="0"/>
              </a:rPr>
              <a:t> </a:t>
            </a:r>
            <a:r>
              <a:rPr lang="en-GB" dirty="0" err="1" smtClean="0">
                <a:solidFill>
                  <a:srgbClr val="000000"/>
                </a:solidFill>
                <a:latin typeface="Calibri" panose="020F0502020204030204" pitchFamily="34" charset="0"/>
              </a:rPr>
              <a:t>Miranzo</a:t>
            </a:r>
            <a:r>
              <a:rPr lang="en-GB" dirty="0" smtClean="0">
                <a:solidFill>
                  <a:srgbClr val="000000"/>
                </a:solidFill>
                <a:latin typeface="Calibri" panose="020F0502020204030204" pitchFamily="34" charset="0"/>
              </a:rPr>
              <a:t>, </a:t>
            </a:r>
            <a:r>
              <a:rPr lang="en-GB" dirty="0"/>
              <a:t>Julia </a:t>
            </a:r>
            <a:r>
              <a:rPr lang="en-GB" dirty="0" smtClean="0"/>
              <a:t>Gonzalez, Santo Angel </a:t>
            </a:r>
            <a:r>
              <a:rPr lang="en-GB" dirty="0" err="1" smtClean="0"/>
              <a:t>Gavà</a:t>
            </a:r>
            <a:r>
              <a:rPr lang="en-GB" dirty="0" smtClean="0">
                <a:solidFill>
                  <a:srgbClr val="000000"/>
                </a:solidFill>
                <a:latin typeface="Calibri" panose="020F0502020204030204" pitchFamily="34" charset="0"/>
              </a:rPr>
              <a:t> </a:t>
            </a:r>
            <a:endParaRPr lang="en-GB" sz="2000" dirty="0">
              <a:solidFill>
                <a:srgbClr val="000000"/>
              </a:solidFill>
              <a:latin typeface="Times New Roman" panose="02020603050405020304" pitchFamily="18" charset="0"/>
            </a:endParaRPr>
          </a:p>
        </p:txBody>
      </p:sp>
      <p:sp>
        <p:nvSpPr>
          <p:cNvPr id="12" name="Rectangle 11"/>
          <p:cNvSpPr/>
          <p:nvPr/>
        </p:nvSpPr>
        <p:spPr>
          <a:xfrm>
            <a:off x="6922999" y="6400061"/>
            <a:ext cx="4032496" cy="369332"/>
          </a:xfrm>
          <a:prstGeom prst="rect">
            <a:avLst/>
          </a:prstGeom>
        </p:spPr>
        <p:txBody>
          <a:bodyPr wrap="square">
            <a:spAutoFit/>
          </a:bodyPr>
          <a:lstStyle/>
          <a:p>
            <a:r>
              <a:rPr lang="en-GB" dirty="0"/>
              <a:t>Ruben </a:t>
            </a:r>
            <a:r>
              <a:rPr lang="en-GB" dirty="0" err="1" smtClean="0"/>
              <a:t>Castaño</a:t>
            </a:r>
            <a:r>
              <a:rPr lang="en-GB" dirty="0" smtClean="0"/>
              <a:t>, </a:t>
            </a:r>
            <a:r>
              <a:rPr lang="en-GB" dirty="0" err="1" smtClean="0"/>
              <a:t>Sagrada</a:t>
            </a:r>
            <a:r>
              <a:rPr lang="en-GB" dirty="0" smtClean="0"/>
              <a:t> </a:t>
            </a:r>
            <a:r>
              <a:rPr lang="en-GB" dirty="0" err="1" smtClean="0"/>
              <a:t>Familia</a:t>
            </a:r>
            <a:r>
              <a:rPr lang="en-GB" dirty="0" smtClean="0"/>
              <a:t>, </a:t>
            </a:r>
            <a:r>
              <a:rPr lang="en-GB" dirty="0" err="1" smtClean="0"/>
              <a:t>Gav</a:t>
            </a:r>
            <a:r>
              <a:rPr lang="en-GB" dirty="0" err="1"/>
              <a:t>à</a:t>
            </a:r>
            <a:r>
              <a:rPr lang="en-GB" dirty="0" smtClean="0"/>
              <a:t> </a:t>
            </a:r>
            <a:endParaRPr lang="en-GB" dirty="0"/>
          </a:p>
        </p:txBody>
      </p:sp>
      <p:sp>
        <p:nvSpPr>
          <p:cNvPr id="14" name="Rectangle 13"/>
          <p:cNvSpPr/>
          <p:nvPr/>
        </p:nvSpPr>
        <p:spPr>
          <a:xfrm>
            <a:off x="7008724" y="3632820"/>
            <a:ext cx="4032496" cy="369332"/>
          </a:xfrm>
          <a:prstGeom prst="rect">
            <a:avLst/>
          </a:prstGeom>
        </p:spPr>
        <p:txBody>
          <a:bodyPr wrap="square">
            <a:spAutoFit/>
          </a:bodyPr>
          <a:lstStyle/>
          <a:p>
            <a:r>
              <a:rPr lang="en-GB" dirty="0" smtClean="0"/>
              <a:t>Esther Salvador, </a:t>
            </a:r>
            <a:r>
              <a:rPr lang="en-GB" dirty="0" err="1" smtClean="0"/>
              <a:t>Sagrada</a:t>
            </a:r>
            <a:r>
              <a:rPr lang="en-GB" dirty="0" smtClean="0"/>
              <a:t> </a:t>
            </a:r>
            <a:r>
              <a:rPr lang="en-GB" dirty="0" err="1" smtClean="0"/>
              <a:t>Familia</a:t>
            </a:r>
            <a:r>
              <a:rPr lang="en-GB" dirty="0" smtClean="0"/>
              <a:t>, </a:t>
            </a:r>
            <a:r>
              <a:rPr lang="en-GB" dirty="0" err="1" smtClean="0"/>
              <a:t>Gav</a:t>
            </a:r>
            <a:r>
              <a:rPr lang="en-GB" dirty="0" err="1"/>
              <a:t>à</a:t>
            </a:r>
            <a:r>
              <a:rPr lang="en-GB" dirty="0" smtClean="0"/>
              <a:t> </a:t>
            </a:r>
            <a:endParaRPr lang="en-GB" dirty="0"/>
          </a:p>
        </p:txBody>
      </p:sp>
    </p:spTree>
    <p:extLst>
      <p:ext uri="{BB962C8B-B14F-4D97-AF65-F5344CB8AC3E}">
        <p14:creationId xmlns:p14="http://schemas.microsoft.com/office/powerpoint/2010/main" val="2797212660"/>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1242717" y="984122"/>
            <a:ext cx="6339110" cy="5803900"/>
          </a:xfrm>
          <a:prstGeom prst="rect">
            <a:avLst/>
          </a:prstGeom>
        </p:spPr>
      </p:pic>
      <p:sp>
        <p:nvSpPr>
          <p:cNvPr id="5" name="Rectangle 4"/>
          <p:cNvSpPr/>
          <p:nvPr/>
        </p:nvSpPr>
        <p:spPr>
          <a:xfrm>
            <a:off x="7924800" y="6039535"/>
            <a:ext cx="4038600" cy="646331"/>
          </a:xfrm>
          <a:prstGeom prst="rect">
            <a:avLst/>
          </a:prstGeom>
        </p:spPr>
        <p:txBody>
          <a:bodyPr wrap="square">
            <a:spAutoFit/>
          </a:bodyPr>
          <a:lstStyle/>
          <a:p>
            <a:r>
              <a:rPr lang="en-GB" dirty="0"/>
              <a:t>https://serviparticules.ub.edu/projectes/projecte-admira/posters</a:t>
            </a:r>
          </a:p>
        </p:txBody>
      </p:sp>
      <p:sp>
        <p:nvSpPr>
          <p:cNvPr id="6" name="Rectangle 5"/>
          <p:cNvSpPr/>
          <p:nvPr/>
        </p:nvSpPr>
        <p:spPr>
          <a:xfrm>
            <a:off x="3252754" y="214681"/>
            <a:ext cx="5686493" cy="769441"/>
          </a:xfrm>
          <a:prstGeom prst="rect">
            <a:avLst/>
          </a:prstGeom>
        </p:spPr>
        <p:txBody>
          <a:bodyPr wrap="none">
            <a:spAutoFit/>
          </a:bodyPr>
          <a:lstStyle/>
          <a:p>
            <a:pPr algn="ctr"/>
            <a:r>
              <a:rPr lang="es-ES" sz="4400" dirty="0"/>
              <a:t>Trabajo de investigación</a:t>
            </a:r>
          </a:p>
        </p:txBody>
      </p:sp>
    </p:spTree>
    <p:extLst>
      <p:ext uri="{BB962C8B-B14F-4D97-AF65-F5344CB8AC3E}">
        <p14:creationId xmlns:p14="http://schemas.microsoft.com/office/powerpoint/2010/main" val="2720980564"/>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2"/>
          <p:cNvSpPr txBox="1"/>
          <p:nvPr/>
        </p:nvSpPr>
        <p:spPr>
          <a:xfrm>
            <a:off x="9575800" y="6480062"/>
            <a:ext cx="2614855" cy="400110"/>
          </a:xfrm>
          <a:prstGeom prst="rect">
            <a:avLst/>
          </a:prstGeom>
          <a:noFill/>
        </p:spPr>
        <p:txBody>
          <a:bodyPr wrap="square" rtlCol="0">
            <a:spAutoFit/>
          </a:bodyPr>
          <a:lstStyle/>
          <a:p>
            <a:r>
              <a:rPr lang="es-ES" sz="2000" i="1" dirty="0" smtClean="0"/>
              <a:t>D. Corrons, H. Pino</a:t>
            </a:r>
            <a:endParaRPr lang="es-ES" sz="2000" i="1" dirty="0"/>
          </a:p>
        </p:txBody>
      </p:sp>
      <p:sp>
        <p:nvSpPr>
          <p:cNvPr id="17" name="TextShape 1"/>
          <p:cNvSpPr txBox="1"/>
          <p:nvPr/>
        </p:nvSpPr>
        <p:spPr>
          <a:xfrm>
            <a:off x="653729" y="274121"/>
            <a:ext cx="10971300" cy="677108"/>
          </a:xfrm>
          <a:prstGeom prst="rect">
            <a:avLst/>
          </a:prstGeom>
          <a:noFill/>
          <a:ln>
            <a:noFill/>
          </a:ln>
        </p:spPr>
        <p:txBody>
          <a:bodyPr lIns="0" tIns="0" rIns="0" bIns="0" anchor="ctr">
            <a:spAutoFit/>
          </a:bodyPr>
          <a:lstStyle/>
          <a:p>
            <a:pPr algn="ctr"/>
            <a:r>
              <a:rPr lang="ca-ES" sz="4400" spc="-1" dirty="0" smtClean="0">
                <a:latin typeface="Arial" panose="020B0604020202020204" pitchFamily="34" charset="0"/>
                <a:cs typeface="Arial" panose="020B0604020202020204" pitchFamily="34" charset="0"/>
              </a:rPr>
              <a:t>Prácticas</a:t>
            </a:r>
            <a:endParaRPr lang="ca-ES" sz="4400" spc="-1" dirty="0">
              <a:latin typeface="Arial" panose="020B0604020202020204" pitchFamily="34" charset="0"/>
              <a:cs typeface="Arial" panose="020B0604020202020204" pitchFamily="34" charset="0"/>
            </a:endParaRPr>
          </a:p>
        </p:txBody>
      </p:sp>
      <p:pic>
        <p:nvPicPr>
          <p:cNvPr id="3" name="Picture 2"/>
          <p:cNvPicPr>
            <a:picLocks noChangeAspect="1"/>
          </p:cNvPicPr>
          <p:nvPr/>
        </p:nvPicPr>
        <p:blipFill>
          <a:blip r:embed="rId3"/>
          <a:stretch>
            <a:fillRect/>
          </a:stretch>
        </p:blipFill>
        <p:spPr>
          <a:xfrm>
            <a:off x="148241" y="1060337"/>
            <a:ext cx="3496660" cy="3855002"/>
          </a:xfrm>
          <a:prstGeom prst="rect">
            <a:avLst/>
          </a:prstGeom>
        </p:spPr>
      </p:pic>
      <p:pic>
        <p:nvPicPr>
          <p:cNvPr id="4" name="Picture 3"/>
          <p:cNvPicPr>
            <a:picLocks noChangeAspect="1"/>
          </p:cNvPicPr>
          <p:nvPr/>
        </p:nvPicPr>
        <p:blipFill>
          <a:blip r:embed="rId4"/>
          <a:stretch>
            <a:fillRect/>
          </a:stretch>
        </p:blipFill>
        <p:spPr>
          <a:xfrm>
            <a:off x="3852940" y="1054263"/>
            <a:ext cx="4314669" cy="5483225"/>
          </a:xfrm>
          <a:prstGeom prst="rect">
            <a:avLst/>
          </a:prstGeom>
        </p:spPr>
      </p:pic>
      <p:pic>
        <p:nvPicPr>
          <p:cNvPr id="18" name="Imagen 27"/>
          <p:cNvPicPr/>
          <p:nvPr/>
        </p:nvPicPr>
        <p:blipFill>
          <a:blip r:embed="rId5" cstate="print">
            <a:extLst/>
          </a:blip>
          <a:stretch>
            <a:fillRect/>
          </a:stretch>
        </p:blipFill>
        <p:spPr>
          <a:xfrm>
            <a:off x="8725619" y="1054263"/>
            <a:ext cx="3009180" cy="1963257"/>
          </a:xfrm>
          <a:prstGeom prst="rect">
            <a:avLst/>
          </a:prstGeom>
        </p:spPr>
      </p:pic>
      <p:pic>
        <p:nvPicPr>
          <p:cNvPr id="19" name="2 Imagen" descr="IMG_20211209_185727.jpg"/>
          <p:cNvPicPr/>
          <p:nvPr/>
        </p:nvPicPr>
        <p:blipFill>
          <a:blip r:embed="rId6"/>
          <a:stretch>
            <a:fillRect/>
          </a:stretch>
        </p:blipFill>
        <p:spPr>
          <a:xfrm>
            <a:off x="8725618" y="3140100"/>
            <a:ext cx="3009181" cy="1950060"/>
          </a:xfrm>
          <a:prstGeom prst="rect">
            <a:avLst/>
          </a:prstGeom>
        </p:spPr>
      </p:pic>
      <p:pic>
        <p:nvPicPr>
          <p:cNvPr id="20" name="Imagen 31"/>
          <p:cNvPicPr/>
          <p:nvPr/>
        </p:nvPicPr>
        <p:blipFill>
          <a:blip r:embed="rId7">
            <a:extLst/>
          </a:blip>
          <a:stretch>
            <a:fillRect/>
          </a:stretch>
        </p:blipFill>
        <p:spPr>
          <a:xfrm>
            <a:off x="8725619" y="5321901"/>
            <a:ext cx="1180381" cy="1123202"/>
          </a:xfrm>
          <a:prstGeom prst="rect">
            <a:avLst/>
          </a:prstGeom>
        </p:spPr>
      </p:pic>
      <p:pic>
        <p:nvPicPr>
          <p:cNvPr id="21" name="Imagen 230"/>
          <p:cNvPicPr/>
          <p:nvPr/>
        </p:nvPicPr>
        <p:blipFill>
          <a:blip r:embed="rId8">
            <a:extLst/>
          </a:blip>
          <a:stretch>
            <a:fillRect/>
          </a:stretch>
        </p:blipFill>
        <p:spPr>
          <a:xfrm>
            <a:off x="9952083" y="5281261"/>
            <a:ext cx="1862287" cy="1133362"/>
          </a:xfrm>
          <a:prstGeom prst="rect">
            <a:avLst/>
          </a:prstGeom>
        </p:spPr>
      </p:pic>
    </p:spTree>
    <p:extLst>
      <p:ext uri="{BB962C8B-B14F-4D97-AF65-F5344CB8AC3E}">
        <p14:creationId xmlns:p14="http://schemas.microsoft.com/office/powerpoint/2010/main" val="4121384190"/>
      </p:ext>
    </p:extLst>
  </p:cSld>
  <p:clrMapOvr>
    <a:masterClrMapping/>
  </p:clrMapOvr>
  <mc:AlternateContent xmlns:mc="http://schemas.openxmlformats.org/markup-compatibility/2006" xmlns:p14="http://schemas.microsoft.com/office/powerpoint/2010/main">
    <mc:Choice Requires="p14">
      <p:transition spd="slow" p14:dur="2000"/>
    </mc:Choice>
    <mc:Fallback xmlns:p15="http://schemas.microsoft.com/office/powerpoint/2012/main" xmlns="">
      <p:transition spd="slow"/>
    </mc:Fallback>
  </mc:AlternateContent>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2"/>
          <a:srcRect t="14882"/>
          <a:stretch/>
        </p:blipFill>
        <p:spPr>
          <a:xfrm>
            <a:off x="2999893" y="1060503"/>
            <a:ext cx="6192214" cy="5428165"/>
          </a:xfrm>
          <a:prstGeom prst="rect">
            <a:avLst/>
          </a:prstGeom>
        </p:spPr>
      </p:pic>
      <p:sp>
        <p:nvSpPr>
          <p:cNvPr id="5" name="Rectangle 4"/>
          <p:cNvSpPr/>
          <p:nvPr/>
        </p:nvSpPr>
        <p:spPr>
          <a:xfrm>
            <a:off x="482600" y="6488668"/>
            <a:ext cx="8001000" cy="369332"/>
          </a:xfrm>
          <a:prstGeom prst="rect">
            <a:avLst/>
          </a:prstGeom>
        </p:spPr>
        <p:txBody>
          <a:bodyPr wrap="square">
            <a:spAutoFit/>
          </a:bodyPr>
          <a:lstStyle/>
          <a:p>
            <a:r>
              <a:rPr lang="en-GB" dirty="0"/>
              <a:t>https://serviparticules.ub.edu/projectes/projecte-admira/formacio-per-professors</a:t>
            </a:r>
          </a:p>
        </p:txBody>
      </p:sp>
      <p:sp>
        <p:nvSpPr>
          <p:cNvPr id="6" name="TextShape 1"/>
          <p:cNvSpPr txBox="1"/>
          <p:nvPr/>
        </p:nvSpPr>
        <p:spPr>
          <a:xfrm>
            <a:off x="653729" y="274121"/>
            <a:ext cx="10971300" cy="677108"/>
          </a:xfrm>
          <a:prstGeom prst="rect">
            <a:avLst/>
          </a:prstGeom>
          <a:noFill/>
          <a:ln>
            <a:noFill/>
          </a:ln>
        </p:spPr>
        <p:txBody>
          <a:bodyPr lIns="0" tIns="0" rIns="0" bIns="0" anchor="ctr">
            <a:spAutoFit/>
          </a:bodyPr>
          <a:lstStyle/>
          <a:p>
            <a:pPr algn="ctr"/>
            <a:r>
              <a:rPr lang="ca-ES" sz="4400" spc="-1" dirty="0" smtClean="0">
                <a:latin typeface="Arial" panose="020B0604020202020204" pitchFamily="34" charset="0"/>
                <a:cs typeface="Arial" panose="020B0604020202020204" pitchFamily="34" charset="0"/>
              </a:rPr>
              <a:t>Formación del profesorado</a:t>
            </a:r>
            <a:endParaRPr lang="ca-ES" sz="4400" spc="-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149688438"/>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7" name="Imagen 86"/>
          <p:cNvPicPr/>
          <p:nvPr/>
        </p:nvPicPr>
        <p:blipFill>
          <a:blip r:embed="rId3"/>
          <a:stretch/>
        </p:blipFill>
        <p:spPr>
          <a:xfrm>
            <a:off x="3569200" y="2017921"/>
            <a:ext cx="2806200" cy="3415137"/>
          </a:xfrm>
          <a:prstGeom prst="rect">
            <a:avLst/>
          </a:prstGeom>
          <a:ln>
            <a:noFill/>
          </a:ln>
        </p:spPr>
      </p:pic>
      <p:pic>
        <p:nvPicPr>
          <p:cNvPr id="88" name="Imagen 87"/>
          <p:cNvPicPr/>
          <p:nvPr/>
        </p:nvPicPr>
        <p:blipFill>
          <a:blip r:embed="rId4"/>
          <a:stretch/>
        </p:blipFill>
        <p:spPr>
          <a:xfrm>
            <a:off x="327566" y="2052459"/>
            <a:ext cx="2898734" cy="3357741"/>
          </a:xfrm>
          <a:prstGeom prst="rect">
            <a:avLst/>
          </a:prstGeom>
          <a:ln>
            <a:noFill/>
          </a:ln>
        </p:spPr>
      </p:pic>
      <p:pic>
        <p:nvPicPr>
          <p:cNvPr id="89" name="Imagen 88"/>
          <p:cNvPicPr/>
          <p:nvPr/>
        </p:nvPicPr>
        <p:blipFill>
          <a:blip r:embed="rId5"/>
          <a:stretch/>
        </p:blipFill>
        <p:spPr>
          <a:xfrm>
            <a:off x="6718300" y="2052459"/>
            <a:ext cx="4813300" cy="3380599"/>
          </a:xfrm>
          <a:prstGeom prst="rect">
            <a:avLst/>
          </a:prstGeom>
          <a:ln>
            <a:noFill/>
          </a:ln>
        </p:spPr>
      </p:pic>
      <p:pic>
        <p:nvPicPr>
          <p:cNvPr id="91" name="Imagen 90"/>
          <p:cNvPicPr/>
          <p:nvPr/>
        </p:nvPicPr>
        <p:blipFill>
          <a:blip r:embed="rId6"/>
          <a:srcRect l="2271" t="9851" r="32962" b="18385"/>
          <a:stretch/>
        </p:blipFill>
        <p:spPr>
          <a:xfrm>
            <a:off x="237172" y="6217216"/>
            <a:ext cx="1828623" cy="517674"/>
          </a:xfrm>
          <a:prstGeom prst="rect">
            <a:avLst/>
          </a:prstGeom>
          <a:ln>
            <a:noFill/>
          </a:ln>
        </p:spPr>
      </p:pic>
      <p:sp>
        <p:nvSpPr>
          <p:cNvPr id="10" name="TextShape 1"/>
          <p:cNvSpPr txBox="1"/>
          <p:nvPr/>
        </p:nvSpPr>
        <p:spPr>
          <a:xfrm>
            <a:off x="653729" y="381695"/>
            <a:ext cx="10971300" cy="677108"/>
          </a:xfrm>
          <a:prstGeom prst="rect">
            <a:avLst/>
          </a:prstGeom>
          <a:noFill/>
          <a:ln>
            <a:noFill/>
          </a:ln>
        </p:spPr>
        <p:txBody>
          <a:bodyPr lIns="0" tIns="0" rIns="0" bIns="0" anchor="ctr">
            <a:spAutoFit/>
          </a:bodyPr>
          <a:lstStyle/>
          <a:p>
            <a:pPr algn="ctr"/>
            <a:r>
              <a:rPr lang="ca-ES" sz="4400" spc="-1" dirty="0" smtClean="0">
                <a:latin typeface="Arial" panose="020B0604020202020204" pitchFamily="34" charset="0"/>
                <a:cs typeface="Arial" panose="020B0604020202020204" pitchFamily="34" charset="0"/>
              </a:rPr>
              <a:t>Visita centros a laboratorios de la UB</a:t>
            </a:r>
            <a:endParaRPr lang="ca-ES" sz="4400" spc="-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709943185"/>
      </p:ext>
    </p:extLst>
  </p:cSld>
  <p:clrMapOvr>
    <a:masterClrMapping/>
  </p:clrMapOvr>
  <mc:AlternateContent xmlns:mc="http://schemas.openxmlformats.org/markup-compatibility/2006" xmlns:p14="http://schemas.microsoft.com/office/powerpoint/2010/main">
    <mc:Choice Requires="p14">
      <p:transition spd="slow" p14:dur="2000"/>
    </mc:Choice>
    <mc:Fallback xmlns:p15="http://schemas.microsoft.com/office/powerpoint/2012/main" xmlns="">
      <p:transition spd="slow"/>
    </mc:Fallback>
  </mc:AlternateContent>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0200" y="0"/>
            <a:ext cx="11518900" cy="1325563"/>
          </a:xfrm>
        </p:spPr>
        <p:txBody>
          <a:bodyPr>
            <a:normAutofit/>
          </a:bodyPr>
          <a:lstStyle/>
          <a:p>
            <a:pPr algn="ctr"/>
            <a:r>
              <a:rPr lang="en-GB" sz="4000" dirty="0" err="1" smtClean="0"/>
              <a:t>Visita</a:t>
            </a:r>
            <a:r>
              <a:rPr lang="en-GB" sz="4000" dirty="0" smtClean="0"/>
              <a:t> </a:t>
            </a:r>
            <a:r>
              <a:rPr lang="en-GB" sz="4000" dirty="0" err="1" smtClean="0"/>
              <a:t>escuela</a:t>
            </a:r>
            <a:r>
              <a:rPr lang="en-GB" sz="4000" dirty="0" smtClean="0"/>
              <a:t> Santo Angel </a:t>
            </a:r>
            <a:r>
              <a:rPr lang="en-GB" sz="4000" dirty="0" err="1" smtClean="0"/>
              <a:t>Gavà</a:t>
            </a:r>
            <a:r>
              <a:rPr lang="en-GB" sz="4000" dirty="0" smtClean="0"/>
              <a:t> al CERN</a:t>
            </a:r>
            <a:endParaRPr lang="en-GB" sz="4000"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847672" y="1422400"/>
            <a:ext cx="6496655" cy="4872492"/>
          </a:xfrm>
          <a:prstGeom prst="rect">
            <a:avLst/>
          </a:prstGeom>
        </p:spPr>
      </p:pic>
    </p:spTree>
    <p:extLst>
      <p:ext uri="{BB962C8B-B14F-4D97-AF65-F5344CB8AC3E}">
        <p14:creationId xmlns:p14="http://schemas.microsoft.com/office/powerpoint/2010/main" val="2507688060"/>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0" y="2037443"/>
            <a:ext cx="5963271" cy="3080657"/>
          </a:xfrm>
          <a:prstGeom prst="rect">
            <a:avLst/>
          </a:prstGeom>
        </p:spPr>
      </p:pic>
      <p:pic>
        <p:nvPicPr>
          <p:cNvPr id="6" name="Picture 5"/>
          <p:cNvPicPr>
            <a:picLocks noChangeAspect="1"/>
          </p:cNvPicPr>
          <p:nvPr/>
        </p:nvPicPr>
        <p:blipFill rotWithShape="1">
          <a:blip r:embed="rId3"/>
          <a:srcRect b="13292"/>
          <a:stretch/>
        </p:blipFill>
        <p:spPr>
          <a:xfrm>
            <a:off x="6096000" y="2037443"/>
            <a:ext cx="6125685" cy="2987675"/>
          </a:xfrm>
          <a:prstGeom prst="rect">
            <a:avLst/>
          </a:prstGeom>
        </p:spPr>
      </p:pic>
      <p:sp>
        <p:nvSpPr>
          <p:cNvPr id="7" name="TextShape 1"/>
          <p:cNvSpPr txBox="1"/>
          <p:nvPr/>
        </p:nvSpPr>
        <p:spPr>
          <a:xfrm>
            <a:off x="653729" y="381695"/>
            <a:ext cx="10971300" cy="677108"/>
          </a:xfrm>
          <a:prstGeom prst="rect">
            <a:avLst/>
          </a:prstGeom>
          <a:noFill/>
          <a:ln>
            <a:noFill/>
          </a:ln>
        </p:spPr>
        <p:txBody>
          <a:bodyPr lIns="0" tIns="0" rIns="0" bIns="0" anchor="ctr">
            <a:spAutoFit/>
          </a:bodyPr>
          <a:lstStyle/>
          <a:p>
            <a:pPr algn="ctr"/>
            <a:r>
              <a:rPr lang="ca-ES" sz="4400" spc="-1" dirty="0" smtClean="0">
                <a:latin typeface="Arial" panose="020B0604020202020204" pitchFamily="34" charset="0"/>
                <a:cs typeface="Arial" panose="020B0604020202020204" pitchFamily="34" charset="0"/>
              </a:rPr>
              <a:t>Artículos web CERN</a:t>
            </a:r>
            <a:endParaRPr lang="ca-ES" sz="4400" spc="-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758449630"/>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1337043" y="901700"/>
            <a:ext cx="5356383" cy="5972136"/>
          </a:xfrm>
          <a:prstGeom prst="rect">
            <a:avLst/>
          </a:prstGeom>
        </p:spPr>
      </p:pic>
      <p:sp>
        <p:nvSpPr>
          <p:cNvPr id="5" name="Rectangle 4"/>
          <p:cNvSpPr/>
          <p:nvPr/>
        </p:nvSpPr>
        <p:spPr>
          <a:xfrm>
            <a:off x="6189779" y="6381234"/>
            <a:ext cx="6002221" cy="369332"/>
          </a:xfrm>
          <a:prstGeom prst="rect">
            <a:avLst/>
          </a:prstGeom>
        </p:spPr>
        <p:txBody>
          <a:bodyPr wrap="none">
            <a:spAutoFit/>
          </a:bodyPr>
          <a:lstStyle/>
          <a:p>
            <a:r>
              <a:rPr lang="en-GB" dirty="0"/>
              <a:t>https://iopscience.iop.org/article/10.1088/1361-6552/ac4143</a:t>
            </a:r>
          </a:p>
        </p:txBody>
      </p:sp>
      <p:sp>
        <p:nvSpPr>
          <p:cNvPr id="6" name="TextShape 1"/>
          <p:cNvSpPr txBox="1"/>
          <p:nvPr/>
        </p:nvSpPr>
        <p:spPr>
          <a:xfrm>
            <a:off x="641029" y="153095"/>
            <a:ext cx="10971300" cy="677108"/>
          </a:xfrm>
          <a:prstGeom prst="rect">
            <a:avLst/>
          </a:prstGeom>
          <a:noFill/>
          <a:ln>
            <a:noFill/>
          </a:ln>
        </p:spPr>
        <p:txBody>
          <a:bodyPr lIns="0" tIns="0" rIns="0" bIns="0" anchor="ctr">
            <a:spAutoFit/>
          </a:bodyPr>
          <a:lstStyle/>
          <a:p>
            <a:pPr algn="ctr"/>
            <a:r>
              <a:rPr lang="ca-ES" sz="4400" spc="-1" dirty="0">
                <a:latin typeface="Arial" panose="020B0604020202020204" pitchFamily="34" charset="0"/>
                <a:cs typeface="Arial" panose="020B0604020202020204" pitchFamily="34" charset="0"/>
              </a:rPr>
              <a:t>Artículo científico</a:t>
            </a:r>
          </a:p>
        </p:txBody>
      </p:sp>
    </p:spTree>
    <p:extLst>
      <p:ext uri="{BB962C8B-B14F-4D97-AF65-F5344CB8AC3E}">
        <p14:creationId xmlns:p14="http://schemas.microsoft.com/office/powerpoint/2010/main" val="64585883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Detective Vectors &amp; Illustrations for Free Download | Freepik"/>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59989" y="180975"/>
            <a:ext cx="8472021" cy="5760974"/>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p:cNvSpPr/>
          <p:nvPr/>
        </p:nvSpPr>
        <p:spPr>
          <a:xfrm>
            <a:off x="9272739" y="6581001"/>
            <a:ext cx="2919261" cy="276999"/>
          </a:xfrm>
          <a:prstGeom prst="rect">
            <a:avLst/>
          </a:prstGeom>
        </p:spPr>
        <p:txBody>
          <a:bodyPr wrap="none">
            <a:spAutoFit/>
          </a:bodyPr>
          <a:lstStyle/>
          <a:p>
            <a:r>
              <a:rPr lang="en-GB" sz="1200" dirty="0"/>
              <a:t>https://www.freepik.com/vectors/detective</a:t>
            </a:r>
          </a:p>
        </p:txBody>
      </p:sp>
      <p:sp>
        <p:nvSpPr>
          <p:cNvPr id="4" name="Rectangle 3"/>
          <p:cNvSpPr/>
          <p:nvPr/>
        </p:nvSpPr>
        <p:spPr>
          <a:xfrm>
            <a:off x="676275" y="5711116"/>
            <a:ext cx="11353800" cy="461665"/>
          </a:xfrm>
          <a:prstGeom prst="rect">
            <a:avLst/>
          </a:prstGeom>
        </p:spPr>
        <p:txBody>
          <a:bodyPr wrap="square">
            <a:spAutoFit/>
          </a:bodyPr>
          <a:lstStyle/>
          <a:p>
            <a:r>
              <a:rPr lang="es-ES" sz="2400" i="1" dirty="0">
                <a:solidFill>
                  <a:srgbClr val="000000"/>
                </a:solidFill>
                <a:latin typeface="+mj-lt"/>
              </a:rPr>
              <a:t>"Detector: instrumento que sirve para descubrir la presencia de algo a través de indicios"</a:t>
            </a:r>
            <a:endParaRPr lang="en-GB" sz="2400" i="1" dirty="0">
              <a:latin typeface="+mj-lt"/>
            </a:endParaRPr>
          </a:p>
        </p:txBody>
      </p:sp>
    </p:spTree>
    <p:extLst>
      <p:ext uri="{BB962C8B-B14F-4D97-AF65-F5344CB8AC3E}">
        <p14:creationId xmlns:p14="http://schemas.microsoft.com/office/powerpoint/2010/main" val="2146475025"/>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ChangeArrowheads="1"/>
          </p:cNvSpPr>
          <p:nvPr/>
        </p:nvSpPr>
        <p:spPr bwMode="auto">
          <a:xfrm>
            <a:off x="2870591" y="2852925"/>
            <a:ext cx="6491665" cy="1066800"/>
          </a:xfrm>
          <a:prstGeom prst="rect">
            <a:avLst/>
          </a:prstGeom>
          <a:noFill/>
          <a:ln w="9525">
            <a:noFill/>
            <a:miter lim="800000"/>
            <a:headEnd/>
            <a:tailEnd/>
          </a:ln>
          <a:effectLst/>
        </p:spPr>
        <p:txBody>
          <a:bodyPr lIns="92075" tIns="46038" rIns="92075" bIns="46038" anchor="ctr"/>
          <a:lstStyle/>
          <a:p>
            <a:pPr algn="ctr"/>
            <a:r>
              <a:rPr lang="es-ES" sz="4400" dirty="0" err="1" smtClean="0"/>
              <a:t>What</a:t>
            </a:r>
            <a:r>
              <a:rPr lang="es-ES" sz="4400" dirty="0" smtClean="0"/>
              <a:t> </a:t>
            </a:r>
            <a:r>
              <a:rPr lang="es-ES" sz="4400" dirty="0" err="1" smtClean="0"/>
              <a:t>is</a:t>
            </a:r>
            <a:r>
              <a:rPr lang="es-ES" sz="4400" dirty="0" smtClean="0"/>
              <a:t> </a:t>
            </a:r>
            <a:r>
              <a:rPr lang="es-ES" sz="4400" dirty="0" err="1" smtClean="0"/>
              <a:t>next</a:t>
            </a:r>
            <a:r>
              <a:rPr lang="es-ES" sz="4400" dirty="0" smtClean="0"/>
              <a:t>?</a:t>
            </a:r>
            <a:endParaRPr lang="en-GB" sz="4400" dirty="0"/>
          </a:p>
        </p:txBody>
      </p:sp>
    </p:spTree>
    <p:extLst>
      <p:ext uri="{BB962C8B-B14F-4D97-AF65-F5344CB8AC3E}">
        <p14:creationId xmlns:p14="http://schemas.microsoft.com/office/powerpoint/2010/main" val="1072647786"/>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2258783" y="1212685"/>
            <a:ext cx="7674433" cy="5460654"/>
          </a:xfrm>
          <a:prstGeom prst="rect">
            <a:avLst/>
          </a:prstGeom>
        </p:spPr>
      </p:pic>
      <p:sp>
        <p:nvSpPr>
          <p:cNvPr id="5" name="TextBox 4"/>
          <p:cNvSpPr txBox="1"/>
          <p:nvPr/>
        </p:nvSpPr>
        <p:spPr>
          <a:xfrm>
            <a:off x="1261531" y="118533"/>
            <a:ext cx="9702800" cy="1077218"/>
          </a:xfrm>
          <a:prstGeom prst="rect">
            <a:avLst/>
          </a:prstGeom>
          <a:noFill/>
        </p:spPr>
        <p:txBody>
          <a:bodyPr wrap="square" rtlCol="0">
            <a:spAutoFit/>
          </a:bodyPr>
          <a:lstStyle/>
          <a:p>
            <a:pPr algn="ctr"/>
            <a:r>
              <a:rPr lang="en-US" sz="3200" dirty="0" err="1" smtClean="0"/>
              <a:t>Minipix</a:t>
            </a:r>
            <a:r>
              <a:rPr lang="en-US" sz="3200" dirty="0"/>
              <a:t>-</a:t>
            </a:r>
            <a:r>
              <a:rPr lang="en-US" sz="3200" dirty="0" smtClean="0"/>
              <a:t>Edu kits that have been distributed for educational purposes: The </a:t>
            </a:r>
            <a:r>
              <a:rPr lang="en-US" sz="3200" dirty="0" err="1" smtClean="0"/>
              <a:t>Timepix</a:t>
            </a:r>
            <a:r>
              <a:rPr lang="en-US" sz="3200" dirty="0" smtClean="0"/>
              <a:t> Teachers Network</a:t>
            </a:r>
            <a:endParaRPr lang="en-GB" sz="3200" dirty="0"/>
          </a:p>
        </p:txBody>
      </p:sp>
    </p:spTree>
    <p:extLst>
      <p:ext uri="{BB962C8B-B14F-4D97-AF65-F5344CB8AC3E}">
        <p14:creationId xmlns:p14="http://schemas.microsoft.com/office/powerpoint/2010/main" val="3568134480"/>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1363133" y="6077087"/>
            <a:ext cx="7079483" cy="369332"/>
          </a:xfrm>
          <a:prstGeom prst="rect">
            <a:avLst/>
          </a:prstGeom>
        </p:spPr>
        <p:txBody>
          <a:bodyPr wrap="square">
            <a:spAutoFit/>
          </a:bodyPr>
          <a:lstStyle/>
          <a:p>
            <a:r>
              <a:rPr lang="en-GB" dirty="0" smtClean="0"/>
              <a:t>Let’s keep in contact and looking forward to see you there in person!</a:t>
            </a:r>
            <a:endParaRPr lang="en-GB" dirty="0"/>
          </a:p>
        </p:txBody>
      </p:sp>
      <p:sp>
        <p:nvSpPr>
          <p:cNvPr id="8" name="TextBox 7"/>
          <p:cNvSpPr txBox="1"/>
          <p:nvPr/>
        </p:nvSpPr>
        <p:spPr>
          <a:xfrm>
            <a:off x="307975" y="173663"/>
            <a:ext cx="11704928" cy="1077218"/>
          </a:xfrm>
          <a:prstGeom prst="rect">
            <a:avLst/>
          </a:prstGeom>
          <a:noFill/>
        </p:spPr>
        <p:txBody>
          <a:bodyPr wrap="square" rtlCol="0">
            <a:spAutoFit/>
          </a:bodyPr>
          <a:lstStyle/>
          <a:p>
            <a:pPr algn="ctr"/>
            <a:r>
              <a:rPr lang="en-US" sz="3200" dirty="0" smtClean="0"/>
              <a:t>University of Barcelona has agreed to host a </a:t>
            </a:r>
            <a:r>
              <a:rPr lang="en-US" sz="3200" dirty="0" err="1" smtClean="0"/>
              <a:t>Timepix</a:t>
            </a:r>
            <a:r>
              <a:rPr lang="en-US" sz="3200" dirty="0" smtClean="0"/>
              <a:t> Teachers Network conference for students and teachers in June-July 2023</a:t>
            </a:r>
            <a:endParaRPr lang="en-GB" sz="3200" dirty="0"/>
          </a:p>
        </p:txBody>
      </p:sp>
      <p:sp>
        <p:nvSpPr>
          <p:cNvPr id="2" name="AutoShape 2" descr="Visiter Barcelone? Guide de voyage Barcelone ville"/>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3" name="AutoShape 4" descr="Visiter Barcelone? Guide de voyage Barcelone ville"/>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9" name="Picture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81313" y="1430867"/>
            <a:ext cx="6429374" cy="4286249"/>
          </a:xfrm>
          <a:prstGeom prst="rect">
            <a:avLst/>
          </a:prstGeom>
        </p:spPr>
      </p:pic>
      <p:sp>
        <p:nvSpPr>
          <p:cNvPr id="10" name="AutoShape 6" descr="ICCUB"/>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11" name="Picture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207375" y="6178107"/>
            <a:ext cx="3552825" cy="536625"/>
          </a:xfrm>
          <a:prstGeom prst="rect">
            <a:avLst/>
          </a:prstGeom>
        </p:spPr>
      </p:pic>
    </p:spTree>
    <p:extLst>
      <p:ext uri="{BB962C8B-B14F-4D97-AF65-F5344CB8AC3E}">
        <p14:creationId xmlns:p14="http://schemas.microsoft.com/office/powerpoint/2010/main" val="3429594995"/>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ChangeArrowheads="1"/>
          </p:cNvSpPr>
          <p:nvPr/>
        </p:nvSpPr>
        <p:spPr bwMode="auto">
          <a:xfrm>
            <a:off x="2870591" y="2852925"/>
            <a:ext cx="6491665" cy="1066800"/>
          </a:xfrm>
          <a:prstGeom prst="rect">
            <a:avLst/>
          </a:prstGeom>
          <a:noFill/>
          <a:ln w="9525">
            <a:noFill/>
            <a:miter lim="800000"/>
            <a:headEnd/>
            <a:tailEnd/>
          </a:ln>
          <a:effectLst/>
        </p:spPr>
        <p:txBody>
          <a:bodyPr lIns="92075" tIns="46038" rIns="92075" bIns="46038" anchor="ctr"/>
          <a:lstStyle/>
          <a:p>
            <a:pPr algn="ctr"/>
            <a:r>
              <a:rPr lang="es-ES" sz="4400" dirty="0" smtClean="0"/>
              <a:t>Conclusión</a:t>
            </a:r>
            <a:endParaRPr lang="en-GB" sz="4400" dirty="0"/>
          </a:p>
        </p:txBody>
      </p:sp>
    </p:spTree>
    <p:extLst>
      <p:ext uri="{BB962C8B-B14F-4D97-AF65-F5344CB8AC3E}">
        <p14:creationId xmlns:p14="http://schemas.microsoft.com/office/powerpoint/2010/main" val="3114496107"/>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7651"/>
            <a:ext cx="10515600" cy="1325563"/>
          </a:xfrm>
        </p:spPr>
        <p:txBody>
          <a:bodyPr>
            <a:normAutofit/>
          </a:bodyPr>
          <a:lstStyle/>
          <a:p>
            <a:r>
              <a:rPr lang="en-US" sz="3600" dirty="0" smtClean="0"/>
              <a:t>Los </a:t>
            </a:r>
            <a:r>
              <a:rPr lang="en-US" sz="3600" dirty="0" err="1" smtClean="0"/>
              <a:t>Detectores</a:t>
            </a:r>
            <a:r>
              <a:rPr lang="en-US" sz="3600" dirty="0" smtClean="0"/>
              <a:t> </a:t>
            </a:r>
            <a:r>
              <a:rPr lang="en-US" sz="3600" dirty="0" err="1" smtClean="0"/>
              <a:t>Timepix</a:t>
            </a:r>
            <a:r>
              <a:rPr lang="en-US" sz="3600" dirty="0" smtClean="0"/>
              <a:t> </a:t>
            </a:r>
            <a:r>
              <a:rPr lang="en-US" sz="3600" dirty="0" err="1" smtClean="0"/>
              <a:t>permiten</a:t>
            </a:r>
            <a:r>
              <a:rPr lang="en-US" sz="3600" dirty="0" smtClean="0"/>
              <a:t> </a:t>
            </a:r>
            <a:r>
              <a:rPr lang="en-US" sz="3600" dirty="0" err="1" smtClean="0"/>
              <a:t>visualizar</a:t>
            </a:r>
            <a:r>
              <a:rPr lang="en-US" sz="3600" dirty="0" smtClean="0"/>
              <a:t> la </a:t>
            </a:r>
            <a:r>
              <a:rPr lang="en-US" sz="3600" dirty="0" err="1" smtClean="0"/>
              <a:t>radiación</a:t>
            </a:r>
            <a:r>
              <a:rPr lang="en-US" sz="3600" dirty="0" smtClean="0"/>
              <a:t> </a:t>
            </a:r>
            <a:endParaRPr lang="en-US" sz="3600" dirty="0"/>
          </a:p>
        </p:txBody>
      </p:sp>
      <p:pic>
        <p:nvPicPr>
          <p:cNvPr id="3" name="Picture 2" descr="cosmics_map.png"/>
          <p:cNvPicPr>
            <a:picLocks noChangeAspect="1"/>
          </p:cNvPicPr>
          <p:nvPr/>
        </p:nvPicPr>
        <p:blipFill rotWithShape="1">
          <a:blip r:embed="rId3">
            <a:extLst>
              <a:ext uri="{28A0092B-C50C-407E-A947-70E740481C1C}">
                <a14:useLocalDpi xmlns:a14="http://schemas.microsoft.com/office/drawing/2010/main" val="0"/>
              </a:ext>
            </a:extLst>
          </a:blip>
          <a:srcRect t="6858"/>
          <a:stretch/>
        </p:blipFill>
        <p:spPr>
          <a:xfrm>
            <a:off x="1820602" y="1358900"/>
            <a:ext cx="5359967" cy="4160328"/>
          </a:xfrm>
          <a:prstGeom prst="rect">
            <a:avLst/>
          </a:prstGeom>
        </p:spPr>
      </p:pic>
      <p:sp>
        <p:nvSpPr>
          <p:cNvPr id="9" name="TextBox 8"/>
          <p:cNvSpPr txBox="1"/>
          <p:nvPr/>
        </p:nvSpPr>
        <p:spPr>
          <a:xfrm>
            <a:off x="2349727" y="1025281"/>
            <a:ext cx="2100319" cy="369332"/>
          </a:xfrm>
          <a:prstGeom prst="rect">
            <a:avLst/>
          </a:prstGeom>
          <a:noFill/>
        </p:spPr>
        <p:txBody>
          <a:bodyPr wrap="none" rtlCol="0">
            <a:spAutoFit/>
          </a:bodyPr>
          <a:lstStyle/>
          <a:p>
            <a:r>
              <a:rPr lang="en-US" i="1" dirty="0"/>
              <a:t>Integral frame ~ 72h</a:t>
            </a:r>
          </a:p>
        </p:txBody>
      </p:sp>
      <p:grpSp>
        <p:nvGrpSpPr>
          <p:cNvPr id="15" name="Group 14"/>
          <p:cNvGrpSpPr/>
          <p:nvPr/>
        </p:nvGrpSpPr>
        <p:grpSpPr>
          <a:xfrm>
            <a:off x="3640141" y="1136099"/>
            <a:ext cx="4545683" cy="2030087"/>
            <a:chOff x="3245451" y="2189938"/>
            <a:chExt cx="4545683" cy="2030087"/>
          </a:xfrm>
        </p:grpSpPr>
        <p:pic>
          <p:nvPicPr>
            <p:cNvPr id="18" name="Picture 17" descr="alpha_energy.png"/>
            <p:cNvPicPr>
              <a:picLocks noChangeAspect="1"/>
            </p:cNvPicPr>
            <p:nvPr/>
          </p:nvPicPr>
          <p:blipFill rotWithShape="1">
            <a:blip r:embed="rId4" cstate="print">
              <a:extLst>
                <a:ext uri="{28A0092B-C50C-407E-A947-70E740481C1C}">
                  <a14:useLocalDpi xmlns:a14="http://schemas.microsoft.com/office/drawing/2010/main" val="0"/>
                </a:ext>
              </a:extLst>
            </a:blip>
            <a:srcRect l="7476" t="16540" r="63090" b="15047"/>
            <a:stretch/>
          </p:blipFill>
          <p:spPr>
            <a:xfrm>
              <a:off x="6737150" y="2345593"/>
              <a:ext cx="470508" cy="458053"/>
            </a:xfrm>
            <a:prstGeom prst="rect">
              <a:avLst/>
            </a:prstGeom>
          </p:spPr>
        </p:pic>
        <p:pic>
          <p:nvPicPr>
            <p:cNvPr id="19" name="Picture 18" descr="alpha_energy.png"/>
            <p:cNvPicPr>
              <a:picLocks noChangeAspect="1"/>
            </p:cNvPicPr>
            <p:nvPr/>
          </p:nvPicPr>
          <p:blipFill rotWithShape="1">
            <a:blip r:embed="rId5" cstate="print">
              <a:extLst>
                <a:ext uri="{28A0092B-C50C-407E-A947-70E740481C1C}">
                  <a14:useLocalDpi xmlns:a14="http://schemas.microsoft.com/office/drawing/2010/main" val="0"/>
                </a:ext>
              </a:extLst>
            </a:blip>
            <a:srcRect l="56929" t="15304" r="13669" b="15047"/>
            <a:stretch/>
          </p:blipFill>
          <p:spPr>
            <a:xfrm>
              <a:off x="7310625" y="2189938"/>
              <a:ext cx="480509" cy="476754"/>
            </a:xfrm>
            <a:prstGeom prst="rect">
              <a:avLst/>
            </a:prstGeom>
          </p:spPr>
        </p:pic>
        <p:cxnSp>
          <p:nvCxnSpPr>
            <p:cNvPr id="13" name="Straight Arrow Connector 12"/>
            <p:cNvCxnSpPr/>
            <p:nvPr/>
          </p:nvCxnSpPr>
          <p:spPr>
            <a:xfrm flipV="1">
              <a:off x="3245451" y="2666692"/>
              <a:ext cx="3298644" cy="1553333"/>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grpSp>
      <p:grpSp>
        <p:nvGrpSpPr>
          <p:cNvPr id="30" name="Group 29"/>
          <p:cNvGrpSpPr/>
          <p:nvPr/>
        </p:nvGrpSpPr>
        <p:grpSpPr>
          <a:xfrm>
            <a:off x="4254107" y="3823967"/>
            <a:ext cx="5852923" cy="1136218"/>
            <a:chOff x="3022317" y="4835919"/>
            <a:chExt cx="5852923" cy="1136218"/>
          </a:xfrm>
        </p:grpSpPr>
        <p:pic>
          <p:nvPicPr>
            <p:cNvPr id="24" name="Picture 23" descr="proton_energy.png"/>
            <p:cNvPicPr>
              <a:picLocks noChangeAspect="1"/>
            </p:cNvPicPr>
            <p:nvPr/>
          </p:nvPicPr>
          <p:blipFill rotWithShape="1">
            <a:blip r:embed="rId6" cstate="print">
              <a:extLst>
                <a:ext uri="{28A0092B-C50C-407E-A947-70E740481C1C}">
                  <a14:useLocalDpi xmlns:a14="http://schemas.microsoft.com/office/drawing/2010/main" val="0"/>
                </a:ext>
              </a:extLst>
            </a:blip>
            <a:srcRect l="57592" t="11623" r="15458" b="12354"/>
            <a:stretch/>
          </p:blipFill>
          <p:spPr>
            <a:xfrm>
              <a:off x="7478275" y="4835919"/>
              <a:ext cx="925237" cy="1080339"/>
            </a:xfrm>
            <a:prstGeom prst="rect">
              <a:avLst/>
            </a:prstGeom>
          </p:spPr>
        </p:pic>
        <p:pic>
          <p:nvPicPr>
            <p:cNvPr id="23" name="Picture 22" descr="proton_energy.png"/>
            <p:cNvPicPr>
              <a:picLocks noChangeAspect="1"/>
            </p:cNvPicPr>
            <p:nvPr/>
          </p:nvPicPr>
          <p:blipFill rotWithShape="1">
            <a:blip r:embed="rId7" cstate="print">
              <a:extLst>
                <a:ext uri="{BEBA8EAE-BF5A-486C-A8C5-ECC9F3942E4B}">
                  <a14:imgProps xmlns:a14="http://schemas.microsoft.com/office/drawing/2010/main">
                    <a14:imgLayer r:embed="rId8">
                      <a14:imgEffect>
                        <a14:backgroundRemoval t="11111" b="89744" l="8785" r="35849"/>
                      </a14:imgEffect>
                    </a14:imgLayer>
                  </a14:imgProps>
                </a:ext>
                <a:ext uri="{28A0092B-C50C-407E-A947-70E740481C1C}">
                  <a14:useLocalDpi xmlns:a14="http://schemas.microsoft.com/office/drawing/2010/main" val="0"/>
                </a:ext>
              </a:extLst>
            </a:blip>
            <a:srcRect l="9850" t="11623" r="64022" b="12354"/>
            <a:stretch/>
          </p:blipFill>
          <p:spPr>
            <a:xfrm>
              <a:off x="7931783" y="4835919"/>
              <a:ext cx="943457" cy="1136218"/>
            </a:xfrm>
            <a:prstGeom prst="rect">
              <a:avLst/>
            </a:prstGeom>
          </p:spPr>
        </p:pic>
        <p:cxnSp>
          <p:nvCxnSpPr>
            <p:cNvPr id="20" name="Straight Arrow Connector 19"/>
            <p:cNvCxnSpPr/>
            <p:nvPr/>
          </p:nvCxnSpPr>
          <p:spPr>
            <a:xfrm flipV="1">
              <a:off x="3022317" y="5455829"/>
              <a:ext cx="4644474" cy="295812"/>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grpSp>
      <p:grpSp>
        <p:nvGrpSpPr>
          <p:cNvPr id="37" name="Group 36"/>
          <p:cNvGrpSpPr/>
          <p:nvPr/>
        </p:nvGrpSpPr>
        <p:grpSpPr>
          <a:xfrm>
            <a:off x="3816103" y="1819011"/>
            <a:ext cx="6631473" cy="1719982"/>
            <a:chOff x="1846144" y="2892532"/>
            <a:chExt cx="6631473" cy="1719982"/>
          </a:xfrm>
        </p:grpSpPr>
        <p:pic>
          <p:nvPicPr>
            <p:cNvPr id="31" name="Picture 30" descr="delta_energy.png"/>
            <p:cNvPicPr>
              <a:picLocks noChangeAspect="1"/>
            </p:cNvPicPr>
            <p:nvPr/>
          </p:nvPicPr>
          <p:blipFill rotWithShape="1">
            <a:blip r:embed="rId9">
              <a:extLst>
                <a:ext uri="{28A0092B-C50C-407E-A947-70E740481C1C}">
                  <a14:useLocalDpi xmlns:a14="http://schemas.microsoft.com/office/drawing/2010/main" val="0"/>
                </a:ext>
              </a:extLst>
            </a:blip>
            <a:srcRect l="7042" t="32513" r="62588" b="36273"/>
            <a:stretch/>
          </p:blipFill>
          <p:spPr>
            <a:xfrm>
              <a:off x="5391864" y="2892532"/>
              <a:ext cx="2539919" cy="1080515"/>
            </a:xfrm>
            <a:prstGeom prst="rect">
              <a:avLst/>
            </a:prstGeom>
          </p:spPr>
        </p:pic>
        <p:pic>
          <p:nvPicPr>
            <p:cNvPr id="32" name="Picture 31" descr="delta_energy.png"/>
            <p:cNvPicPr>
              <a:picLocks noChangeAspect="1"/>
            </p:cNvPicPr>
            <p:nvPr/>
          </p:nvPicPr>
          <p:blipFill rotWithShape="1">
            <a:blip r:embed="rId9">
              <a:extLst>
                <a:ext uri="{28A0092B-C50C-407E-A947-70E740481C1C}">
                  <a14:useLocalDpi xmlns:a14="http://schemas.microsoft.com/office/drawing/2010/main" val="0"/>
                </a:ext>
              </a:extLst>
            </a:blip>
            <a:srcRect l="56438" t="39402" r="13192" b="34009"/>
            <a:stretch/>
          </p:blipFill>
          <p:spPr>
            <a:xfrm>
              <a:off x="5937698" y="3692092"/>
              <a:ext cx="2539919" cy="920422"/>
            </a:xfrm>
            <a:prstGeom prst="rect">
              <a:avLst/>
            </a:prstGeom>
          </p:spPr>
        </p:pic>
        <p:cxnSp>
          <p:nvCxnSpPr>
            <p:cNvPr id="34" name="Straight Arrow Connector 33"/>
            <p:cNvCxnSpPr/>
            <p:nvPr/>
          </p:nvCxnSpPr>
          <p:spPr>
            <a:xfrm flipV="1">
              <a:off x="1846144" y="4291763"/>
              <a:ext cx="3810424" cy="211647"/>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grpSp>
      <p:sp>
        <p:nvSpPr>
          <p:cNvPr id="21" name="TextBox 20"/>
          <p:cNvSpPr txBox="1"/>
          <p:nvPr/>
        </p:nvSpPr>
        <p:spPr>
          <a:xfrm>
            <a:off x="2052117" y="5478688"/>
            <a:ext cx="8210550" cy="923330"/>
          </a:xfrm>
          <a:prstGeom prst="rect">
            <a:avLst/>
          </a:prstGeom>
          <a:noFill/>
        </p:spPr>
        <p:txBody>
          <a:bodyPr wrap="square" rtlCol="0">
            <a:spAutoFit/>
          </a:bodyPr>
          <a:lstStyle/>
          <a:p>
            <a:r>
              <a:rPr lang="en-GB" i="1" dirty="0" err="1"/>
              <a:t>Timepix</a:t>
            </a:r>
            <a:r>
              <a:rPr lang="en-GB" i="1" dirty="0"/>
              <a:t> chip: matrix of 256x256 pixels</a:t>
            </a:r>
          </a:p>
          <a:p>
            <a:r>
              <a:rPr lang="en-GB" i="1" dirty="0"/>
              <a:t>Different particles present a different  signature in their interaction with the pixelated semiconductor detector</a:t>
            </a:r>
          </a:p>
        </p:txBody>
      </p:sp>
      <p:sp>
        <p:nvSpPr>
          <p:cNvPr id="5" name="TextBox 4"/>
          <p:cNvSpPr txBox="1"/>
          <p:nvPr/>
        </p:nvSpPr>
        <p:spPr>
          <a:xfrm>
            <a:off x="8315256" y="1058674"/>
            <a:ext cx="2249214" cy="584775"/>
          </a:xfrm>
          <a:prstGeom prst="rect">
            <a:avLst/>
          </a:prstGeom>
          <a:noFill/>
        </p:spPr>
        <p:txBody>
          <a:bodyPr wrap="square" rtlCol="0">
            <a:spAutoFit/>
          </a:bodyPr>
          <a:lstStyle/>
          <a:p>
            <a:r>
              <a:rPr lang="en-GB" sz="1600" i="1" dirty="0"/>
              <a:t>Heavy ionizing particle with short range (</a:t>
            </a:r>
            <a:r>
              <a:rPr lang="en-GB" sz="1600" i="1" dirty="0">
                <a:latin typeface="Symbol" panose="05050102010706020507" pitchFamily="18" charset="2"/>
              </a:rPr>
              <a:t>a</a:t>
            </a:r>
            <a:r>
              <a:rPr lang="en-GB" sz="1600" i="1" dirty="0"/>
              <a:t>)</a:t>
            </a:r>
          </a:p>
        </p:txBody>
      </p:sp>
      <p:sp>
        <p:nvSpPr>
          <p:cNvPr id="22" name="TextBox 21"/>
          <p:cNvSpPr txBox="1"/>
          <p:nvPr/>
        </p:nvSpPr>
        <p:spPr>
          <a:xfrm>
            <a:off x="6815988" y="1861291"/>
            <a:ext cx="2819313" cy="338554"/>
          </a:xfrm>
          <a:prstGeom prst="rect">
            <a:avLst/>
          </a:prstGeom>
          <a:noFill/>
        </p:spPr>
        <p:txBody>
          <a:bodyPr wrap="square" rtlCol="0">
            <a:spAutoFit/>
          </a:bodyPr>
          <a:lstStyle/>
          <a:p>
            <a:r>
              <a:rPr lang="en-GB" sz="1600" i="1" dirty="0"/>
              <a:t>Fast particles high E</a:t>
            </a:r>
            <a:r>
              <a:rPr lang="en-GB" sz="1600" i="1" baseline="-25000" dirty="0"/>
              <a:t>K </a:t>
            </a:r>
            <a:r>
              <a:rPr lang="en-GB" sz="1600" i="1" dirty="0"/>
              <a:t>(</a:t>
            </a:r>
            <a:r>
              <a:rPr lang="en-GB" sz="1600" i="1" dirty="0">
                <a:latin typeface="Symbol" panose="05050102010706020507" pitchFamily="18" charset="2"/>
              </a:rPr>
              <a:t>m</a:t>
            </a:r>
            <a:r>
              <a:rPr lang="en-GB" sz="1600" i="1" dirty="0"/>
              <a:t>, e</a:t>
            </a:r>
            <a:r>
              <a:rPr lang="en-GB" sz="1600" i="1" baseline="30000" dirty="0"/>
              <a:t>-</a:t>
            </a:r>
            <a:r>
              <a:rPr lang="en-GB" sz="1600" i="1" dirty="0"/>
              <a:t>)</a:t>
            </a:r>
          </a:p>
        </p:txBody>
      </p:sp>
      <p:sp>
        <p:nvSpPr>
          <p:cNvPr id="25" name="TextBox 24"/>
          <p:cNvSpPr txBox="1"/>
          <p:nvPr/>
        </p:nvSpPr>
        <p:spPr>
          <a:xfrm>
            <a:off x="6815987" y="3501609"/>
            <a:ext cx="3641002" cy="338554"/>
          </a:xfrm>
          <a:prstGeom prst="rect">
            <a:avLst/>
          </a:prstGeom>
          <a:noFill/>
        </p:spPr>
        <p:txBody>
          <a:bodyPr wrap="square" rtlCol="0">
            <a:spAutoFit/>
          </a:bodyPr>
          <a:lstStyle/>
          <a:p>
            <a:r>
              <a:rPr lang="en-GB" sz="1600" i="1" dirty="0"/>
              <a:t>Heavy ionizing particle (protons, ions)</a:t>
            </a:r>
          </a:p>
        </p:txBody>
      </p:sp>
    </p:spTree>
    <p:extLst>
      <p:ext uri="{BB962C8B-B14F-4D97-AF65-F5344CB8AC3E}">
        <p14:creationId xmlns:p14="http://schemas.microsoft.com/office/powerpoint/2010/main" val="416812975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TextShape 1"/>
          <p:cNvSpPr txBox="1"/>
          <p:nvPr/>
        </p:nvSpPr>
        <p:spPr>
          <a:xfrm>
            <a:off x="609755" y="212590"/>
            <a:ext cx="10971300" cy="818814"/>
          </a:xfrm>
          <a:prstGeom prst="rect">
            <a:avLst/>
          </a:prstGeom>
          <a:noFill/>
          <a:ln>
            <a:noFill/>
          </a:ln>
        </p:spPr>
        <p:txBody>
          <a:bodyPr lIns="0" tIns="0" rIns="0" bIns="0" anchor="ctr">
            <a:spAutoFit/>
          </a:bodyPr>
          <a:lstStyle/>
          <a:p>
            <a:pPr algn="ctr"/>
            <a:r>
              <a:rPr lang="ca-ES" sz="5321" spc="-1" dirty="0">
                <a:latin typeface="Arial"/>
              </a:rPr>
              <a:t>El </a:t>
            </a:r>
            <a:r>
              <a:rPr lang="ca-ES" sz="5321" spc="-1" dirty="0" smtClean="0">
                <a:latin typeface="Arial"/>
              </a:rPr>
              <a:t>Ciclo </a:t>
            </a:r>
            <a:r>
              <a:rPr lang="ca-ES" sz="5321" spc="-1" dirty="0">
                <a:latin typeface="Arial"/>
              </a:rPr>
              <a:t>del </a:t>
            </a:r>
            <a:r>
              <a:rPr lang="ca-ES" sz="5321" spc="-1" dirty="0" smtClean="0">
                <a:latin typeface="Arial"/>
              </a:rPr>
              <a:t>Conocimiento</a:t>
            </a:r>
            <a:endParaRPr lang="ca-ES" sz="5321" spc="-1" dirty="0">
              <a:latin typeface="Arial"/>
            </a:endParaRPr>
          </a:p>
        </p:txBody>
      </p:sp>
      <p:pic>
        <p:nvPicPr>
          <p:cNvPr id="57" name="Imagen 56"/>
          <p:cNvPicPr/>
          <p:nvPr/>
        </p:nvPicPr>
        <p:blipFill>
          <a:blip r:embed="rId3"/>
          <a:stretch/>
        </p:blipFill>
        <p:spPr>
          <a:xfrm>
            <a:off x="783909" y="1327324"/>
            <a:ext cx="3468288" cy="2035867"/>
          </a:xfrm>
          <a:prstGeom prst="rect">
            <a:avLst/>
          </a:prstGeom>
          <a:ln>
            <a:noFill/>
          </a:ln>
        </p:spPr>
      </p:pic>
      <p:sp>
        <p:nvSpPr>
          <p:cNvPr id="60" name="CustomShape 2"/>
          <p:cNvSpPr/>
          <p:nvPr/>
        </p:nvSpPr>
        <p:spPr>
          <a:xfrm>
            <a:off x="2169744" y="3657245"/>
            <a:ext cx="348309" cy="870773"/>
          </a:xfrm>
          <a:custGeom>
            <a:avLst/>
            <a:gdLst/>
            <a:ahLst/>
            <a:cxnLst/>
            <a:rect l="0" t="0" r="r" b="b"/>
            <a:pathLst>
              <a:path w="802" h="2002">
                <a:moveTo>
                  <a:pt x="0" y="398"/>
                </a:moveTo>
                <a:lnTo>
                  <a:pt x="400" y="0"/>
                </a:lnTo>
                <a:lnTo>
                  <a:pt x="801" y="398"/>
                </a:lnTo>
                <a:lnTo>
                  <a:pt x="600" y="398"/>
                </a:lnTo>
                <a:lnTo>
                  <a:pt x="600" y="1602"/>
                </a:lnTo>
                <a:lnTo>
                  <a:pt x="801" y="1602"/>
                </a:lnTo>
                <a:lnTo>
                  <a:pt x="400" y="2001"/>
                </a:lnTo>
                <a:lnTo>
                  <a:pt x="0" y="1602"/>
                </a:lnTo>
                <a:lnTo>
                  <a:pt x="200" y="1602"/>
                </a:lnTo>
                <a:lnTo>
                  <a:pt x="200" y="398"/>
                </a:lnTo>
                <a:lnTo>
                  <a:pt x="0" y="398"/>
                </a:lnTo>
              </a:path>
            </a:pathLst>
          </a:custGeom>
          <a:solidFill>
            <a:srgbClr val="729FCF"/>
          </a:solidFill>
          <a:ln>
            <a:solidFill>
              <a:srgbClr val="3465A4"/>
            </a:solidFill>
          </a:ln>
        </p:spPr>
        <p:style>
          <a:lnRef idx="0">
            <a:scrgbClr r="0" g="0" b="0"/>
          </a:lnRef>
          <a:fillRef idx="0">
            <a:scrgbClr r="0" g="0" b="0"/>
          </a:fillRef>
          <a:effectRef idx="0">
            <a:scrgbClr r="0" g="0" b="0"/>
          </a:effectRef>
          <a:fontRef idx="minor"/>
        </p:style>
      </p:sp>
      <p:sp>
        <p:nvSpPr>
          <p:cNvPr id="61" name="CustomShape 3"/>
          <p:cNvSpPr/>
          <p:nvPr/>
        </p:nvSpPr>
        <p:spPr>
          <a:xfrm>
            <a:off x="8858765" y="3582113"/>
            <a:ext cx="348309" cy="870773"/>
          </a:xfrm>
          <a:custGeom>
            <a:avLst/>
            <a:gdLst/>
            <a:ahLst/>
            <a:cxnLst/>
            <a:rect l="0" t="0" r="r" b="b"/>
            <a:pathLst>
              <a:path w="802" h="2002">
                <a:moveTo>
                  <a:pt x="0" y="398"/>
                </a:moveTo>
                <a:lnTo>
                  <a:pt x="400" y="0"/>
                </a:lnTo>
                <a:lnTo>
                  <a:pt x="801" y="398"/>
                </a:lnTo>
                <a:lnTo>
                  <a:pt x="600" y="398"/>
                </a:lnTo>
                <a:lnTo>
                  <a:pt x="600" y="1602"/>
                </a:lnTo>
                <a:lnTo>
                  <a:pt x="801" y="1602"/>
                </a:lnTo>
                <a:lnTo>
                  <a:pt x="400" y="2001"/>
                </a:lnTo>
                <a:lnTo>
                  <a:pt x="0" y="1602"/>
                </a:lnTo>
                <a:lnTo>
                  <a:pt x="200" y="1602"/>
                </a:lnTo>
                <a:lnTo>
                  <a:pt x="200" y="398"/>
                </a:lnTo>
                <a:lnTo>
                  <a:pt x="0" y="398"/>
                </a:lnTo>
              </a:path>
            </a:pathLst>
          </a:custGeom>
          <a:solidFill>
            <a:srgbClr val="729FCF"/>
          </a:solidFill>
          <a:ln>
            <a:solidFill>
              <a:srgbClr val="3465A4"/>
            </a:solidFill>
          </a:ln>
        </p:spPr>
        <p:style>
          <a:lnRef idx="0">
            <a:scrgbClr r="0" g="0" b="0"/>
          </a:lnRef>
          <a:fillRef idx="0">
            <a:scrgbClr r="0" g="0" b="0"/>
          </a:fillRef>
          <a:effectRef idx="0">
            <a:scrgbClr r="0" g="0" b="0"/>
          </a:effectRef>
          <a:fontRef idx="minor"/>
        </p:style>
      </p:sp>
      <p:sp>
        <p:nvSpPr>
          <p:cNvPr id="62" name="CustomShape 4"/>
          <p:cNvSpPr/>
          <p:nvPr/>
        </p:nvSpPr>
        <p:spPr>
          <a:xfrm>
            <a:off x="5355843" y="2170170"/>
            <a:ext cx="1480314" cy="348309"/>
          </a:xfrm>
          <a:custGeom>
            <a:avLst/>
            <a:gdLst/>
            <a:ahLst/>
            <a:cxnLst/>
            <a:rect l="0" t="0" r="r" b="b"/>
            <a:pathLst>
              <a:path w="3402" h="802">
                <a:moveTo>
                  <a:pt x="0" y="400"/>
                </a:moveTo>
                <a:lnTo>
                  <a:pt x="677" y="0"/>
                </a:lnTo>
                <a:lnTo>
                  <a:pt x="677" y="200"/>
                </a:lnTo>
                <a:lnTo>
                  <a:pt x="2723" y="200"/>
                </a:lnTo>
                <a:lnTo>
                  <a:pt x="2723" y="0"/>
                </a:lnTo>
                <a:lnTo>
                  <a:pt x="3401" y="400"/>
                </a:lnTo>
                <a:lnTo>
                  <a:pt x="2723" y="801"/>
                </a:lnTo>
                <a:lnTo>
                  <a:pt x="2723" y="600"/>
                </a:lnTo>
                <a:lnTo>
                  <a:pt x="677" y="600"/>
                </a:lnTo>
                <a:lnTo>
                  <a:pt x="677" y="801"/>
                </a:lnTo>
                <a:lnTo>
                  <a:pt x="0" y="400"/>
                </a:lnTo>
              </a:path>
            </a:pathLst>
          </a:custGeom>
          <a:solidFill>
            <a:srgbClr val="729FCF"/>
          </a:solidFill>
          <a:ln>
            <a:solidFill>
              <a:srgbClr val="3465A4"/>
            </a:solidFill>
          </a:ln>
        </p:spPr>
        <p:style>
          <a:lnRef idx="0">
            <a:scrgbClr r="0" g="0" b="0"/>
          </a:lnRef>
          <a:fillRef idx="0">
            <a:scrgbClr r="0" g="0" b="0"/>
          </a:fillRef>
          <a:effectRef idx="0">
            <a:scrgbClr r="0" g="0" b="0"/>
          </a:effectRef>
          <a:fontRef idx="minor"/>
        </p:style>
      </p:sp>
      <p:sp>
        <p:nvSpPr>
          <p:cNvPr id="63" name="TextShape 5"/>
          <p:cNvSpPr txBox="1"/>
          <p:nvPr/>
        </p:nvSpPr>
        <p:spPr>
          <a:xfrm>
            <a:off x="3918691" y="3657246"/>
            <a:ext cx="4092632" cy="556634"/>
          </a:xfrm>
          <a:prstGeom prst="rect">
            <a:avLst/>
          </a:prstGeom>
          <a:noFill/>
          <a:ln>
            <a:noFill/>
          </a:ln>
        </p:spPr>
        <p:txBody>
          <a:bodyPr lIns="108847" tIns="54423" rIns="108847" bIns="54423">
            <a:spAutoFit/>
          </a:bodyPr>
          <a:lstStyle/>
          <a:p>
            <a:r>
              <a:rPr lang="ca-ES" sz="2903" b="1" spc="-1" dirty="0" smtClean="0">
                <a:latin typeface="Arial"/>
              </a:rPr>
              <a:t>Metodología Clásica</a:t>
            </a:r>
            <a:endParaRPr lang="ca-ES" sz="2903" spc="-1" dirty="0">
              <a:latin typeface="Arial"/>
            </a:endParaRPr>
          </a:p>
        </p:txBody>
      </p:sp>
      <p:pic>
        <p:nvPicPr>
          <p:cNvPr id="3074" name="Picture 2" descr="Scientist Vector Art, Icons, and Graphics for Free Download"/>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99162" y="4723339"/>
            <a:ext cx="2959725" cy="1894533"/>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College Students Clipart, HD Png Download , Transparent Png Image - PNGitem"/>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755018" y="4507934"/>
            <a:ext cx="3905845" cy="2325341"/>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descr="15,926 Teacher Clipart Illustrations &amp; Clip Art - iStock"/>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754523" y="1343465"/>
            <a:ext cx="2556795" cy="21306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58903130"/>
      </p:ext>
    </p:extLst>
  </p:cSld>
  <p:clrMapOvr>
    <a:masterClrMapping/>
  </p:clrMapOvr>
  <mc:AlternateContent xmlns:mc="http://schemas.openxmlformats.org/markup-compatibility/2006" xmlns:p14="http://schemas.microsoft.com/office/powerpoint/2010/main">
    <mc:Choice Requires="p14">
      <p:transition spd="slow" p14:dur="2000"/>
    </mc:Choice>
    <mc:Fallback xmlns:p15="http://schemas.microsoft.com/office/powerpoint/2012/main" xmlns="">
      <p:transition spd="slow"/>
    </mc:Fallback>
  </mc:AlternateContent>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CustomShape 2"/>
          <p:cNvSpPr/>
          <p:nvPr/>
        </p:nvSpPr>
        <p:spPr>
          <a:xfrm rot="3634679">
            <a:off x="5703215" y="2164241"/>
            <a:ext cx="348309" cy="3300147"/>
          </a:xfrm>
          <a:custGeom>
            <a:avLst/>
            <a:gdLst/>
            <a:ahLst/>
            <a:cxnLst/>
            <a:rect l="0" t="0" r="r" b="b"/>
            <a:pathLst>
              <a:path w="802" h="2002">
                <a:moveTo>
                  <a:pt x="0" y="398"/>
                </a:moveTo>
                <a:lnTo>
                  <a:pt x="400" y="0"/>
                </a:lnTo>
                <a:lnTo>
                  <a:pt x="801" y="398"/>
                </a:lnTo>
                <a:lnTo>
                  <a:pt x="600" y="398"/>
                </a:lnTo>
                <a:lnTo>
                  <a:pt x="600" y="1602"/>
                </a:lnTo>
                <a:lnTo>
                  <a:pt x="801" y="1602"/>
                </a:lnTo>
                <a:lnTo>
                  <a:pt x="400" y="2001"/>
                </a:lnTo>
                <a:lnTo>
                  <a:pt x="0" y="1602"/>
                </a:lnTo>
                <a:lnTo>
                  <a:pt x="200" y="1602"/>
                </a:lnTo>
                <a:lnTo>
                  <a:pt x="200" y="398"/>
                </a:lnTo>
                <a:lnTo>
                  <a:pt x="0" y="398"/>
                </a:lnTo>
              </a:path>
            </a:pathLst>
          </a:custGeom>
          <a:solidFill>
            <a:srgbClr val="729FCF"/>
          </a:solidFill>
          <a:ln>
            <a:solidFill>
              <a:srgbClr val="3465A4"/>
            </a:solidFill>
          </a:ln>
        </p:spPr>
        <p:style>
          <a:lnRef idx="0">
            <a:scrgbClr r="0" g="0" b="0"/>
          </a:lnRef>
          <a:fillRef idx="0">
            <a:scrgbClr r="0" g="0" b="0"/>
          </a:fillRef>
          <a:effectRef idx="0">
            <a:scrgbClr r="0" g="0" b="0"/>
          </a:effectRef>
          <a:fontRef idx="minor"/>
        </p:style>
      </p:sp>
      <p:sp>
        <p:nvSpPr>
          <p:cNvPr id="55" name="TextShape 1"/>
          <p:cNvSpPr txBox="1"/>
          <p:nvPr/>
        </p:nvSpPr>
        <p:spPr>
          <a:xfrm>
            <a:off x="609755" y="212590"/>
            <a:ext cx="10971300" cy="818814"/>
          </a:xfrm>
          <a:prstGeom prst="rect">
            <a:avLst/>
          </a:prstGeom>
          <a:noFill/>
          <a:ln>
            <a:noFill/>
          </a:ln>
        </p:spPr>
        <p:txBody>
          <a:bodyPr lIns="0" tIns="0" rIns="0" bIns="0" anchor="ctr">
            <a:spAutoFit/>
          </a:bodyPr>
          <a:lstStyle/>
          <a:p>
            <a:pPr algn="ctr"/>
            <a:r>
              <a:rPr lang="ca-ES" sz="5321" spc="-1" dirty="0">
                <a:latin typeface="Arial"/>
              </a:rPr>
              <a:t>El </a:t>
            </a:r>
            <a:r>
              <a:rPr lang="ca-ES" sz="5321" spc="-1" dirty="0" smtClean="0">
                <a:latin typeface="Arial"/>
              </a:rPr>
              <a:t>Ciclo </a:t>
            </a:r>
            <a:r>
              <a:rPr lang="ca-ES" sz="5321" spc="-1" dirty="0">
                <a:latin typeface="Arial"/>
              </a:rPr>
              <a:t>del </a:t>
            </a:r>
            <a:r>
              <a:rPr lang="ca-ES" sz="5321" spc="-1" dirty="0" smtClean="0">
                <a:latin typeface="Arial"/>
              </a:rPr>
              <a:t>Conocimiento</a:t>
            </a:r>
            <a:endParaRPr lang="ca-ES" sz="5321" spc="-1" dirty="0">
              <a:latin typeface="Arial"/>
            </a:endParaRPr>
          </a:p>
        </p:txBody>
      </p:sp>
      <p:pic>
        <p:nvPicPr>
          <p:cNvPr id="57" name="Imagen 56"/>
          <p:cNvPicPr/>
          <p:nvPr/>
        </p:nvPicPr>
        <p:blipFill>
          <a:blip r:embed="rId3"/>
          <a:stretch/>
        </p:blipFill>
        <p:spPr>
          <a:xfrm>
            <a:off x="783909" y="1327324"/>
            <a:ext cx="3468288" cy="2035867"/>
          </a:xfrm>
          <a:prstGeom prst="rect">
            <a:avLst/>
          </a:prstGeom>
          <a:ln>
            <a:noFill/>
          </a:ln>
        </p:spPr>
      </p:pic>
      <p:sp>
        <p:nvSpPr>
          <p:cNvPr id="60" name="CustomShape 2"/>
          <p:cNvSpPr/>
          <p:nvPr/>
        </p:nvSpPr>
        <p:spPr>
          <a:xfrm>
            <a:off x="2169744" y="3657245"/>
            <a:ext cx="348309" cy="870773"/>
          </a:xfrm>
          <a:custGeom>
            <a:avLst/>
            <a:gdLst/>
            <a:ahLst/>
            <a:cxnLst/>
            <a:rect l="0" t="0" r="r" b="b"/>
            <a:pathLst>
              <a:path w="802" h="2002">
                <a:moveTo>
                  <a:pt x="0" y="398"/>
                </a:moveTo>
                <a:lnTo>
                  <a:pt x="400" y="0"/>
                </a:lnTo>
                <a:lnTo>
                  <a:pt x="801" y="398"/>
                </a:lnTo>
                <a:lnTo>
                  <a:pt x="600" y="398"/>
                </a:lnTo>
                <a:lnTo>
                  <a:pt x="600" y="1602"/>
                </a:lnTo>
                <a:lnTo>
                  <a:pt x="801" y="1602"/>
                </a:lnTo>
                <a:lnTo>
                  <a:pt x="400" y="2001"/>
                </a:lnTo>
                <a:lnTo>
                  <a:pt x="0" y="1602"/>
                </a:lnTo>
                <a:lnTo>
                  <a:pt x="200" y="1602"/>
                </a:lnTo>
                <a:lnTo>
                  <a:pt x="200" y="398"/>
                </a:lnTo>
                <a:lnTo>
                  <a:pt x="0" y="398"/>
                </a:lnTo>
              </a:path>
            </a:pathLst>
          </a:custGeom>
          <a:solidFill>
            <a:srgbClr val="729FCF"/>
          </a:solidFill>
          <a:ln>
            <a:solidFill>
              <a:srgbClr val="3465A4"/>
            </a:solidFill>
          </a:ln>
        </p:spPr>
        <p:style>
          <a:lnRef idx="0">
            <a:scrgbClr r="0" g="0" b="0"/>
          </a:lnRef>
          <a:fillRef idx="0">
            <a:scrgbClr r="0" g="0" b="0"/>
          </a:fillRef>
          <a:effectRef idx="0">
            <a:scrgbClr r="0" g="0" b="0"/>
          </a:effectRef>
          <a:fontRef idx="minor"/>
        </p:style>
      </p:sp>
      <p:sp>
        <p:nvSpPr>
          <p:cNvPr id="61" name="CustomShape 3"/>
          <p:cNvSpPr/>
          <p:nvPr/>
        </p:nvSpPr>
        <p:spPr>
          <a:xfrm>
            <a:off x="8858765" y="3582113"/>
            <a:ext cx="348309" cy="870773"/>
          </a:xfrm>
          <a:custGeom>
            <a:avLst/>
            <a:gdLst/>
            <a:ahLst/>
            <a:cxnLst/>
            <a:rect l="0" t="0" r="r" b="b"/>
            <a:pathLst>
              <a:path w="802" h="2002">
                <a:moveTo>
                  <a:pt x="0" y="398"/>
                </a:moveTo>
                <a:lnTo>
                  <a:pt x="400" y="0"/>
                </a:lnTo>
                <a:lnTo>
                  <a:pt x="801" y="398"/>
                </a:lnTo>
                <a:lnTo>
                  <a:pt x="600" y="398"/>
                </a:lnTo>
                <a:lnTo>
                  <a:pt x="600" y="1602"/>
                </a:lnTo>
                <a:lnTo>
                  <a:pt x="801" y="1602"/>
                </a:lnTo>
                <a:lnTo>
                  <a:pt x="400" y="2001"/>
                </a:lnTo>
                <a:lnTo>
                  <a:pt x="0" y="1602"/>
                </a:lnTo>
                <a:lnTo>
                  <a:pt x="200" y="1602"/>
                </a:lnTo>
                <a:lnTo>
                  <a:pt x="200" y="398"/>
                </a:lnTo>
                <a:lnTo>
                  <a:pt x="0" y="398"/>
                </a:lnTo>
              </a:path>
            </a:pathLst>
          </a:custGeom>
          <a:solidFill>
            <a:srgbClr val="729FCF"/>
          </a:solidFill>
          <a:ln>
            <a:solidFill>
              <a:srgbClr val="3465A4"/>
            </a:solidFill>
          </a:ln>
        </p:spPr>
        <p:style>
          <a:lnRef idx="0">
            <a:scrgbClr r="0" g="0" b="0"/>
          </a:lnRef>
          <a:fillRef idx="0">
            <a:scrgbClr r="0" g="0" b="0"/>
          </a:fillRef>
          <a:effectRef idx="0">
            <a:scrgbClr r="0" g="0" b="0"/>
          </a:effectRef>
          <a:fontRef idx="minor"/>
        </p:style>
      </p:sp>
      <p:sp>
        <p:nvSpPr>
          <p:cNvPr id="62" name="CustomShape 4"/>
          <p:cNvSpPr/>
          <p:nvPr/>
        </p:nvSpPr>
        <p:spPr>
          <a:xfrm>
            <a:off x="5355843" y="2170170"/>
            <a:ext cx="1480314" cy="348309"/>
          </a:xfrm>
          <a:custGeom>
            <a:avLst/>
            <a:gdLst/>
            <a:ahLst/>
            <a:cxnLst/>
            <a:rect l="0" t="0" r="r" b="b"/>
            <a:pathLst>
              <a:path w="3402" h="802">
                <a:moveTo>
                  <a:pt x="0" y="400"/>
                </a:moveTo>
                <a:lnTo>
                  <a:pt x="677" y="0"/>
                </a:lnTo>
                <a:lnTo>
                  <a:pt x="677" y="200"/>
                </a:lnTo>
                <a:lnTo>
                  <a:pt x="2723" y="200"/>
                </a:lnTo>
                <a:lnTo>
                  <a:pt x="2723" y="0"/>
                </a:lnTo>
                <a:lnTo>
                  <a:pt x="3401" y="400"/>
                </a:lnTo>
                <a:lnTo>
                  <a:pt x="2723" y="801"/>
                </a:lnTo>
                <a:lnTo>
                  <a:pt x="2723" y="600"/>
                </a:lnTo>
                <a:lnTo>
                  <a:pt x="677" y="600"/>
                </a:lnTo>
                <a:lnTo>
                  <a:pt x="677" y="801"/>
                </a:lnTo>
                <a:lnTo>
                  <a:pt x="0" y="400"/>
                </a:lnTo>
              </a:path>
            </a:pathLst>
          </a:custGeom>
          <a:solidFill>
            <a:srgbClr val="729FCF"/>
          </a:solidFill>
          <a:ln>
            <a:solidFill>
              <a:srgbClr val="3465A4"/>
            </a:solidFill>
          </a:ln>
        </p:spPr>
        <p:style>
          <a:lnRef idx="0">
            <a:scrgbClr r="0" g="0" b="0"/>
          </a:lnRef>
          <a:fillRef idx="0">
            <a:scrgbClr r="0" g="0" b="0"/>
          </a:fillRef>
          <a:effectRef idx="0">
            <a:scrgbClr r="0" g="0" b="0"/>
          </a:effectRef>
          <a:fontRef idx="minor"/>
        </p:style>
      </p:sp>
      <p:pic>
        <p:nvPicPr>
          <p:cNvPr id="3074" name="Picture 2" descr="Scientist Vector Art, Icons, and Graphics for Free Download"/>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99162" y="4723339"/>
            <a:ext cx="2959725" cy="1894533"/>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College Students Clipart, HD Png Download , Transparent Png Image - PNGitem"/>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755018" y="4507934"/>
            <a:ext cx="3905845" cy="2325341"/>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descr="15,926 Teacher Clipart Illustrations &amp; Clip Art - iStock"/>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754523" y="1343465"/>
            <a:ext cx="2556795" cy="2130663"/>
          </a:xfrm>
          <a:prstGeom prst="rect">
            <a:avLst/>
          </a:prstGeom>
          <a:noFill/>
          <a:extLst>
            <a:ext uri="{909E8E84-426E-40DD-AFC4-6F175D3DCCD1}">
              <a14:hiddenFill xmlns:a14="http://schemas.microsoft.com/office/drawing/2010/main">
                <a:solidFill>
                  <a:srgbClr val="FFFFFF"/>
                </a:solidFill>
              </a14:hiddenFill>
            </a:ext>
          </a:extLst>
        </p:spPr>
      </p:pic>
      <p:sp>
        <p:nvSpPr>
          <p:cNvPr id="12" name="CustomShape 2"/>
          <p:cNvSpPr/>
          <p:nvPr/>
        </p:nvSpPr>
        <p:spPr>
          <a:xfrm rot="7499541">
            <a:off x="5390739" y="2164240"/>
            <a:ext cx="348309" cy="3300147"/>
          </a:xfrm>
          <a:custGeom>
            <a:avLst/>
            <a:gdLst/>
            <a:ahLst/>
            <a:cxnLst/>
            <a:rect l="0" t="0" r="r" b="b"/>
            <a:pathLst>
              <a:path w="802" h="2002">
                <a:moveTo>
                  <a:pt x="0" y="398"/>
                </a:moveTo>
                <a:lnTo>
                  <a:pt x="400" y="0"/>
                </a:lnTo>
                <a:lnTo>
                  <a:pt x="801" y="398"/>
                </a:lnTo>
                <a:lnTo>
                  <a:pt x="600" y="398"/>
                </a:lnTo>
                <a:lnTo>
                  <a:pt x="600" y="1602"/>
                </a:lnTo>
                <a:lnTo>
                  <a:pt x="801" y="1602"/>
                </a:lnTo>
                <a:lnTo>
                  <a:pt x="400" y="2001"/>
                </a:lnTo>
                <a:lnTo>
                  <a:pt x="0" y="1602"/>
                </a:lnTo>
                <a:lnTo>
                  <a:pt x="200" y="1602"/>
                </a:lnTo>
                <a:lnTo>
                  <a:pt x="200" y="398"/>
                </a:lnTo>
                <a:lnTo>
                  <a:pt x="0" y="398"/>
                </a:lnTo>
              </a:path>
            </a:pathLst>
          </a:custGeom>
          <a:solidFill>
            <a:srgbClr val="729FCF"/>
          </a:solidFill>
          <a:ln>
            <a:solidFill>
              <a:srgbClr val="3465A4"/>
            </a:solidFill>
          </a:ln>
        </p:spPr>
        <p:style>
          <a:lnRef idx="0">
            <a:scrgbClr r="0" g="0" b="0"/>
          </a:lnRef>
          <a:fillRef idx="0">
            <a:scrgbClr r="0" g="0" b="0"/>
          </a:fillRef>
          <a:effectRef idx="0">
            <a:scrgbClr r="0" g="0" b="0"/>
          </a:effectRef>
          <a:fontRef idx="minor"/>
        </p:style>
      </p:sp>
      <p:sp>
        <p:nvSpPr>
          <p:cNvPr id="13" name="CustomShape 4"/>
          <p:cNvSpPr/>
          <p:nvPr/>
        </p:nvSpPr>
        <p:spPr>
          <a:xfrm>
            <a:off x="5355843" y="5583283"/>
            <a:ext cx="1480314" cy="348309"/>
          </a:xfrm>
          <a:custGeom>
            <a:avLst/>
            <a:gdLst/>
            <a:ahLst/>
            <a:cxnLst/>
            <a:rect l="0" t="0" r="r" b="b"/>
            <a:pathLst>
              <a:path w="3402" h="802">
                <a:moveTo>
                  <a:pt x="0" y="400"/>
                </a:moveTo>
                <a:lnTo>
                  <a:pt x="677" y="0"/>
                </a:lnTo>
                <a:lnTo>
                  <a:pt x="677" y="200"/>
                </a:lnTo>
                <a:lnTo>
                  <a:pt x="2723" y="200"/>
                </a:lnTo>
                <a:lnTo>
                  <a:pt x="2723" y="0"/>
                </a:lnTo>
                <a:lnTo>
                  <a:pt x="3401" y="400"/>
                </a:lnTo>
                <a:lnTo>
                  <a:pt x="2723" y="801"/>
                </a:lnTo>
                <a:lnTo>
                  <a:pt x="2723" y="600"/>
                </a:lnTo>
                <a:lnTo>
                  <a:pt x="677" y="600"/>
                </a:lnTo>
                <a:lnTo>
                  <a:pt x="677" y="801"/>
                </a:lnTo>
                <a:lnTo>
                  <a:pt x="0" y="400"/>
                </a:lnTo>
              </a:path>
            </a:pathLst>
          </a:custGeom>
          <a:solidFill>
            <a:srgbClr val="729FCF"/>
          </a:solidFill>
          <a:ln>
            <a:solidFill>
              <a:srgbClr val="3465A4"/>
            </a:solidFill>
          </a:ln>
        </p:spPr>
        <p:style>
          <a:lnRef idx="0">
            <a:scrgbClr r="0" g="0" b="0"/>
          </a:lnRef>
          <a:fillRef idx="0">
            <a:scrgbClr r="0" g="0" b="0"/>
          </a:fillRef>
          <a:effectRef idx="0">
            <a:scrgbClr r="0" g="0" b="0"/>
          </a:effectRef>
          <a:fontRef idx="minor"/>
        </p:style>
      </p:sp>
      <p:sp>
        <p:nvSpPr>
          <p:cNvPr id="63" name="TextShape 5"/>
          <p:cNvSpPr txBox="1"/>
          <p:nvPr/>
        </p:nvSpPr>
        <p:spPr>
          <a:xfrm>
            <a:off x="3315732" y="3363191"/>
            <a:ext cx="5123273" cy="1003359"/>
          </a:xfrm>
          <a:prstGeom prst="rect">
            <a:avLst/>
          </a:prstGeom>
          <a:noFill/>
          <a:ln>
            <a:noFill/>
          </a:ln>
        </p:spPr>
        <p:txBody>
          <a:bodyPr wrap="square" lIns="108847" tIns="54423" rIns="108847" bIns="54423">
            <a:spAutoFit/>
          </a:bodyPr>
          <a:lstStyle/>
          <a:p>
            <a:pPr algn="ctr"/>
            <a:r>
              <a:rPr lang="ca-ES" sz="2903" b="1" spc="-1" dirty="0" smtClean="0">
                <a:latin typeface="Arial"/>
              </a:rPr>
              <a:t>ADMIRA</a:t>
            </a:r>
          </a:p>
          <a:p>
            <a:pPr algn="ctr"/>
            <a:r>
              <a:rPr lang="ca-ES" sz="2903" b="1" spc="-1" dirty="0" smtClean="0">
                <a:latin typeface="Arial"/>
              </a:rPr>
              <a:t>Timepix Teachers Network</a:t>
            </a:r>
            <a:endParaRPr lang="ca-ES" sz="2903" spc="-1" dirty="0">
              <a:latin typeface="Arial"/>
            </a:endParaRPr>
          </a:p>
        </p:txBody>
      </p:sp>
    </p:spTree>
    <p:extLst>
      <p:ext uri="{BB962C8B-B14F-4D97-AF65-F5344CB8AC3E}">
        <p14:creationId xmlns:p14="http://schemas.microsoft.com/office/powerpoint/2010/main" val="3971017012"/>
      </p:ext>
    </p:extLst>
  </p:cSld>
  <p:clrMapOvr>
    <a:masterClrMapping/>
  </p:clrMapOvr>
  <mc:AlternateContent xmlns:mc="http://schemas.openxmlformats.org/markup-compatibility/2006" xmlns:p14="http://schemas.microsoft.com/office/powerpoint/2010/main">
    <mc:Choice Requires="p14">
      <p:transition spd="slow" p14:dur="2000"/>
    </mc:Choice>
    <mc:Fallback xmlns:p15="http://schemas.microsoft.com/office/powerpoint/2012/main" xmlns="">
      <p:transition spd="slow"/>
    </mc:Fallback>
  </mc:AlternateContent>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bwMode="auto">
          <a:xfrm>
            <a:off x="1372186" y="-16049"/>
            <a:ext cx="9447630" cy="6939904"/>
          </a:xfrm>
          <a:prstGeom prst="rect">
            <a:avLst/>
          </a:prstGeom>
          <a:solidFill>
            <a:schemeClr val="tx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en-GB" sz="2000">
              <a:latin typeface="Arial" charset="0"/>
            </a:endParaRPr>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963265" y="3566570"/>
            <a:ext cx="3291430" cy="3291430"/>
          </a:xfrm>
          <a:prstGeom prst="rect">
            <a:avLst/>
          </a:prstGeom>
        </p:spPr>
      </p:pic>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545625" y="3566571"/>
            <a:ext cx="3281491" cy="3281491"/>
          </a:xfrm>
          <a:prstGeom prst="rect">
            <a:avLst/>
          </a:prstGeom>
        </p:spPr>
      </p:pic>
      <p:pic>
        <p:nvPicPr>
          <p:cNvPr id="6" name="Picture 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545625" y="11770"/>
            <a:ext cx="2975771" cy="2975771"/>
          </a:xfrm>
          <a:prstGeom prst="rect">
            <a:avLst/>
          </a:prstGeom>
        </p:spPr>
      </p:pic>
      <p:pic>
        <p:nvPicPr>
          <p:cNvPr id="7" name="Picture 6"/>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964927" y="-16050"/>
            <a:ext cx="2688290" cy="3582620"/>
          </a:xfrm>
          <a:prstGeom prst="rect">
            <a:avLst/>
          </a:prstGeom>
        </p:spPr>
      </p:pic>
      <p:sp>
        <p:nvSpPr>
          <p:cNvPr id="9" name="TextBox 8"/>
          <p:cNvSpPr txBox="1"/>
          <p:nvPr/>
        </p:nvSpPr>
        <p:spPr>
          <a:xfrm>
            <a:off x="4206240" y="2332591"/>
            <a:ext cx="4660711" cy="1015663"/>
          </a:xfrm>
          <a:prstGeom prst="rect">
            <a:avLst/>
          </a:prstGeom>
          <a:noFill/>
        </p:spPr>
        <p:txBody>
          <a:bodyPr wrap="square" rtlCol="0">
            <a:spAutoFit/>
          </a:bodyPr>
          <a:lstStyle/>
          <a:p>
            <a:r>
              <a:rPr lang="en-US" sz="6000" dirty="0" err="1" smtClean="0">
                <a:solidFill>
                  <a:schemeClr val="bg1"/>
                </a:solidFill>
                <a:latin typeface="Brush Script MT" panose="03060802040406070304" pitchFamily="66" charset="0"/>
              </a:rPr>
              <a:t>Muchas</a:t>
            </a:r>
            <a:r>
              <a:rPr lang="en-US" sz="6000" dirty="0" smtClean="0">
                <a:solidFill>
                  <a:schemeClr val="bg1"/>
                </a:solidFill>
                <a:latin typeface="Brush Script MT" panose="03060802040406070304" pitchFamily="66" charset="0"/>
              </a:rPr>
              <a:t> gracias</a:t>
            </a:r>
            <a:endParaRPr lang="en-GB" sz="6000" dirty="0">
              <a:solidFill>
                <a:schemeClr val="bg1"/>
              </a:solidFill>
              <a:latin typeface="Brush Script MT" panose="03060802040406070304" pitchFamily="66" charset="0"/>
            </a:endParaRPr>
          </a:p>
        </p:txBody>
      </p:sp>
    </p:spTree>
    <p:extLst>
      <p:ext uri="{BB962C8B-B14F-4D97-AF65-F5344CB8AC3E}">
        <p14:creationId xmlns:p14="http://schemas.microsoft.com/office/powerpoint/2010/main" val="92217996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2192000" cy="1325563"/>
          </a:xfrm>
        </p:spPr>
        <p:txBody>
          <a:bodyPr/>
          <a:lstStyle/>
          <a:p>
            <a:pPr algn="ctr"/>
            <a:r>
              <a:rPr lang="en-GB" dirty="0" err="1"/>
              <a:t>Detección</a:t>
            </a:r>
            <a:r>
              <a:rPr lang="en-GB" dirty="0"/>
              <a:t> de </a:t>
            </a:r>
            <a:r>
              <a:rPr lang="en-GB" dirty="0" err="1"/>
              <a:t>partículas</a:t>
            </a:r>
            <a:endParaRPr lang="en-GB" dirty="0"/>
          </a:p>
        </p:txBody>
      </p:sp>
      <p:sp>
        <p:nvSpPr>
          <p:cNvPr id="3" name="Content Placeholder 2"/>
          <p:cNvSpPr>
            <a:spLocks noGrp="1"/>
          </p:cNvSpPr>
          <p:nvPr>
            <p:ph idx="1"/>
          </p:nvPr>
        </p:nvSpPr>
        <p:spPr>
          <a:xfrm>
            <a:off x="314793" y="1166005"/>
            <a:ext cx="11877207" cy="4351338"/>
          </a:xfrm>
        </p:spPr>
        <p:txBody>
          <a:bodyPr>
            <a:normAutofit/>
          </a:bodyPr>
          <a:lstStyle/>
          <a:p>
            <a:r>
              <a:rPr lang="es-ES" dirty="0"/>
              <a:t>Podemos reconocer las partículas por </a:t>
            </a:r>
            <a:r>
              <a:rPr lang="es-ES" dirty="0" smtClean="0"/>
              <a:t>sus </a:t>
            </a:r>
            <a:r>
              <a:rPr lang="es-ES" dirty="0"/>
              <a:t>"huellas" </a:t>
            </a:r>
            <a:endParaRPr lang="es-ES" dirty="0" smtClean="0"/>
          </a:p>
          <a:p>
            <a:r>
              <a:rPr lang="es-ES" dirty="0" smtClean="0"/>
              <a:t>Estas </a:t>
            </a:r>
            <a:r>
              <a:rPr lang="es-ES" dirty="0"/>
              <a:t>huellas indican de qué </a:t>
            </a:r>
            <a:r>
              <a:rPr lang="es-ES" b="1" dirty="0"/>
              <a:t>tipo</a:t>
            </a:r>
            <a:r>
              <a:rPr lang="es-ES" dirty="0"/>
              <a:t> de partícula se trata, su </a:t>
            </a:r>
            <a:r>
              <a:rPr lang="es-ES" b="1" dirty="0"/>
              <a:t>energía</a:t>
            </a:r>
            <a:r>
              <a:rPr lang="es-ES" dirty="0"/>
              <a:t>, la </a:t>
            </a:r>
            <a:r>
              <a:rPr lang="es-ES" b="1" dirty="0"/>
              <a:t>carga</a:t>
            </a:r>
            <a:r>
              <a:rPr lang="es-ES" dirty="0"/>
              <a:t> eléctrica, el punto donde se creó y su </a:t>
            </a:r>
            <a:r>
              <a:rPr lang="es-ES" b="1" dirty="0"/>
              <a:t>trayectoria</a:t>
            </a:r>
          </a:p>
          <a:p>
            <a:r>
              <a:rPr lang="es-ES" dirty="0"/>
              <a:t>Las huellas dependen no solo del tipo de partícula sino también del material del detector</a:t>
            </a:r>
            <a:br>
              <a:rPr lang="es-ES" dirty="0"/>
            </a:br>
            <a:endParaRPr lang="en-GB" dirty="0"/>
          </a:p>
        </p:txBody>
      </p:sp>
      <p:pic>
        <p:nvPicPr>
          <p:cNvPr id="47106" name="Picture 2" descr="Resultat d'imatges de huellas niev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7705" y="3905666"/>
            <a:ext cx="4465327" cy="2500584"/>
          </a:xfrm>
          <a:prstGeom prst="rect">
            <a:avLst/>
          </a:prstGeom>
          <a:noFill/>
          <a:extLst>
            <a:ext uri="{909E8E84-426E-40DD-AFC4-6F175D3DCCD1}">
              <a14:hiddenFill xmlns:a14="http://schemas.microsoft.com/office/drawing/2010/main">
                <a:solidFill>
                  <a:srgbClr val="FFFFFF"/>
                </a:solidFill>
              </a14:hiddenFill>
            </a:ext>
          </a:extLst>
        </p:spPr>
      </p:pic>
      <p:pic>
        <p:nvPicPr>
          <p:cNvPr id="47108" name="Picture 4" descr="Resultat d'imatges de huellas lobo nieve"/>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655632" y="3848631"/>
            <a:ext cx="3410158" cy="2557619"/>
          </a:xfrm>
          <a:prstGeom prst="rect">
            <a:avLst/>
          </a:prstGeom>
          <a:noFill/>
          <a:extLst>
            <a:ext uri="{909E8E84-426E-40DD-AFC4-6F175D3DCCD1}">
              <a14:hiddenFill xmlns:a14="http://schemas.microsoft.com/office/drawing/2010/main">
                <a:solidFill>
                  <a:srgbClr val="FFFFFF"/>
                </a:solidFill>
              </a14:hiddenFill>
            </a:ext>
          </a:extLst>
        </p:spPr>
      </p:pic>
      <p:pic>
        <p:nvPicPr>
          <p:cNvPr id="47110" name="Picture 6" descr="Resultat d'imatges de huellas pato niev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258868" y="3854159"/>
            <a:ext cx="3830532" cy="255209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4798780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14008"/>
            <a:ext cx="12192000" cy="6843992"/>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dirty="0">
              <a:solidFill>
                <a:schemeClr val="bg1"/>
              </a:solidFill>
            </a:endParaRPr>
          </a:p>
        </p:txBody>
      </p:sp>
      <p:sp>
        <p:nvSpPr>
          <p:cNvPr id="5" name="TextBox 4"/>
          <p:cNvSpPr txBox="1"/>
          <p:nvPr/>
        </p:nvSpPr>
        <p:spPr>
          <a:xfrm>
            <a:off x="9448800" y="6488668"/>
            <a:ext cx="3041011" cy="369332"/>
          </a:xfrm>
          <a:prstGeom prst="rect">
            <a:avLst/>
          </a:prstGeom>
          <a:noFill/>
        </p:spPr>
        <p:txBody>
          <a:bodyPr wrap="square" rtlCol="0">
            <a:spAutoFit/>
          </a:bodyPr>
          <a:lstStyle/>
          <a:p>
            <a:r>
              <a:rPr lang="en-GB" dirty="0" err="1" smtClean="0">
                <a:solidFill>
                  <a:schemeClr val="bg1"/>
                </a:solidFill>
              </a:rPr>
              <a:t>Imagen</a:t>
            </a:r>
            <a:r>
              <a:rPr lang="en-GB" dirty="0" smtClean="0">
                <a:solidFill>
                  <a:schemeClr val="bg1"/>
                </a:solidFill>
              </a:rPr>
              <a:t>: Jesus </a:t>
            </a:r>
            <a:r>
              <a:rPr lang="en-GB" dirty="0" err="1" smtClean="0">
                <a:solidFill>
                  <a:schemeClr val="bg1"/>
                </a:solidFill>
              </a:rPr>
              <a:t>Puerta</a:t>
            </a:r>
            <a:r>
              <a:rPr lang="en-GB" dirty="0" smtClean="0">
                <a:solidFill>
                  <a:schemeClr val="bg1"/>
                </a:solidFill>
              </a:rPr>
              <a:t> </a:t>
            </a:r>
            <a:r>
              <a:rPr lang="en-GB" dirty="0" err="1" smtClean="0">
                <a:solidFill>
                  <a:schemeClr val="bg1"/>
                </a:solidFill>
              </a:rPr>
              <a:t>Pelayo</a:t>
            </a:r>
            <a:endParaRPr lang="en-GB" dirty="0">
              <a:solidFill>
                <a:schemeClr val="bg1"/>
              </a:solidFill>
            </a:endParaRPr>
          </a:p>
        </p:txBody>
      </p:sp>
      <p:pic>
        <p:nvPicPr>
          <p:cNvPr id="6" name="Picture 5"/>
          <p:cNvPicPr>
            <a:picLocks noChangeAspect="1"/>
          </p:cNvPicPr>
          <p:nvPr/>
        </p:nvPicPr>
        <p:blipFill>
          <a:blip r:embed="rId2"/>
          <a:stretch>
            <a:fillRect/>
          </a:stretch>
        </p:blipFill>
        <p:spPr>
          <a:xfrm>
            <a:off x="289082" y="1750515"/>
            <a:ext cx="6684971" cy="3717014"/>
          </a:xfrm>
          <a:prstGeom prst="rect">
            <a:avLst/>
          </a:prstGeom>
        </p:spPr>
      </p:pic>
      <p:sp>
        <p:nvSpPr>
          <p:cNvPr id="8" name="TextBox 7"/>
          <p:cNvSpPr txBox="1"/>
          <p:nvPr/>
        </p:nvSpPr>
        <p:spPr>
          <a:xfrm>
            <a:off x="7077075" y="3008857"/>
            <a:ext cx="5114925" cy="1569660"/>
          </a:xfrm>
          <a:prstGeom prst="rect">
            <a:avLst/>
          </a:prstGeom>
          <a:noFill/>
        </p:spPr>
        <p:txBody>
          <a:bodyPr wrap="square" rtlCol="0">
            <a:spAutoFit/>
          </a:bodyPr>
          <a:lstStyle/>
          <a:p>
            <a:r>
              <a:rPr lang="es-ES" sz="2400" i="1" dirty="0">
                <a:solidFill>
                  <a:schemeClr val="bg1"/>
                </a:solidFill>
              </a:rPr>
              <a:t>Cada familia de partículas interacciona de forma diferente con los materiales que </a:t>
            </a:r>
            <a:r>
              <a:rPr lang="es-ES" sz="2400" i="1" dirty="0" smtClean="0">
                <a:solidFill>
                  <a:schemeClr val="bg1"/>
                </a:solidFill>
              </a:rPr>
              <a:t>encuentra (una huella característica)</a:t>
            </a:r>
            <a:endParaRPr lang="en-GB" sz="2400" i="1" dirty="0"/>
          </a:p>
        </p:txBody>
      </p:sp>
    </p:spTree>
    <p:extLst>
      <p:ext uri="{BB962C8B-B14F-4D97-AF65-F5344CB8AC3E}">
        <p14:creationId xmlns:p14="http://schemas.microsoft.com/office/powerpoint/2010/main" val="42754583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21560</TotalTime>
  <Words>9123</Words>
  <Application>Microsoft Office PowerPoint</Application>
  <PresentationFormat>Widescreen</PresentationFormat>
  <Paragraphs>596</Paragraphs>
  <Slides>77</Slides>
  <Notes>56</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77</vt:i4>
      </vt:variant>
    </vt:vector>
  </HeadingPairs>
  <TitlesOfParts>
    <vt:vector size="87" baseType="lpstr">
      <vt:lpstr>Arial</vt:lpstr>
      <vt:lpstr>Brush Script MT</vt:lpstr>
      <vt:lpstr>Calibri</vt:lpstr>
      <vt:lpstr>Calibri Light</vt:lpstr>
      <vt:lpstr>Cambria Math</vt:lpstr>
      <vt:lpstr>DejaVu Sans</vt:lpstr>
      <vt:lpstr>Symbol</vt:lpstr>
      <vt:lpstr>Times New Roman</vt:lpstr>
      <vt:lpstr>Wingdings</vt:lpstr>
      <vt:lpstr>Office Theme</vt:lpstr>
      <vt:lpstr>Los chips Medipix: Tecnología y aplicaciones</vt:lpstr>
      <vt:lpstr>Índice</vt:lpstr>
      <vt:lpstr>Introducción</vt:lpstr>
      <vt:lpstr>PowerPoint Presentation</vt:lpstr>
      <vt:lpstr>PowerPoint Presentation</vt:lpstr>
      <vt:lpstr>PowerPoint Presentation</vt:lpstr>
      <vt:lpstr>PowerPoint Presentation</vt:lpstr>
      <vt:lpstr>Detección de partículas</vt:lpstr>
      <vt:lpstr>PowerPoint Presentation</vt:lpstr>
      <vt:lpstr>PowerPoint Presentation</vt:lpstr>
      <vt:lpstr>Detectores de trazas</vt:lpstr>
      <vt:lpstr>Introducción a los detectores de píxeles híbridos</vt:lpstr>
      <vt:lpstr>PowerPoint Presentation</vt:lpstr>
      <vt:lpstr>Los detectores híbridos</vt:lpstr>
      <vt:lpstr>Information from the incoming beam</vt:lpstr>
      <vt:lpstr>Information from the incoming beam</vt:lpstr>
      <vt:lpstr>Information from the incoming beam</vt:lpstr>
      <vt:lpstr>Los detectores de píxeles híbridos</vt:lpstr>
      <vt:lpstr>Demostración</vt:lpstr>
      <vt:lpstr>PowerPoint Presentation</vt:lpstr>
      <vt:lpstr>Energy and time measurements with cosmic particles</vt:lpstr>
      <vt:lpstr>PowerPoint Presentation</vt:lpstr>
      <vt:lpstr>Introducción a la radiación</vt:lpstr>
      <vt:lpstr>Definiciones</vt:lpstr>
      <vt:lpstr>Partículas a</vt:lpstr>
      <vt:lpstr>Iones pesados</vt:lpstr>
      <vt:lpstr>Radiación b</vt:lpstr>
      <vt:lpstr>Rayos X y radiación g</vt:lpstr>
      <vt:lpstr>PowerPoint Presentation</vt:lpstr>
      <vt:lpstr>Las colaboraciones Medipix</vt:lpstr>
      <vt:lpstr>PowerPoint Presentation</vt:lpstr>
      <vt:lpstr>PowerPoint Presentation</vt:lpstr>
      <vt:lpstr>PowerPoint Presentation</vt:lpstr>
      <vt:lpstr>Las colaboraciones Medipix</vt:lpstr>
      <vt:lpstr>Aplicaciones: Dosimetria en el espacio</vt:lpstr>
      <vt:lpstr>PowerPoint Presentation</vt:lpstr>
      <vt:lpstr>REM Dose Rate Data (mG/min)</vt:lpstr>
      <vt:lpstr>PowerPoint Presentation</vt:lpstr>
      <vt:lpstr>PowerPoint Presentation</vt:lpstr>
      <vt:lpstr>PowerPoint Presentation</vt:lpstr>
      <vt:lpstr>Generación de rayos X</vt:lpstr>
      <vt:lpstr>PowerPoint Presentation</vt:lpstr>
      <vt:lpstr>PowerPoint Presentation</vt:lpstr>
      <vt:lpstr>PowerPoint Presentation</vt:lpstr>
      <vt:lpstr>The regular vs “colour” X-ray imaging of test samples</vt:lpstr>
      <vt:lpstr>PowerPoint Presentation</vt:lpstr>
      <vt:lpstr>PowerPoint Presentation</vt:lpstr>
      <vt:lpstr>PowerPoint Presentation</vt:lpstr>
      <vt:lpstr>PowerPoint Presentation</vt:lpstr>
      <vt:lpstr>PowerPoint Presentation</vt:lpstr>
      <vt:lpstr>Educación</vt:lpstr>
      <vt:lpstr>CERN@school</vt:lpstr>
      <vt:lpstr>Institute for Research in Schools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Visita escuela Santo Angel Gavà al CERN</vt:lpstr>
      <vt:lpstr>PowerPoint Presentation</vt:lpstr>
      <vt:lpstr>PowerPoint Presentation</vt:lpstr>
      <vt:lpstr>PowerPoint Presentation</vt:lpstr>
      <vt:lpstr>PowerPoint Presentation</vt:lpstr>
      <vt:lpstr>PowerPoint Presentation</vt:lpstr>
      <vt:lpstr>PowerPoint Presentation</vt:lpstr>
      <vt:lpstr>Los Detectores Timepix permiten visualizar la radiación </vt:lpstr>
      <vt:lpstr>PowerPoint Presentation</vt:lpstr>
      <vt:lpstr>PowerPoint Presentation</vt:lpstr>
      <vt:lpstr>PowerPoint Presentation</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Rafael Ballabriga Sune</dc:creator>
  <cp:lastModifiedBy>Rafael Ballabriga Sune</cp:lastModifiedBy>
  <cp:revision>416</cp:revision>
  <dcterms:created xsi:type="dcterms:W3CDTF">2019-02-25T20:34:13Z</dcterms:created>
  <dcterms:modified xsi:type="dcterms:W3CDTF">2022-06-30T21:28:31Z</dcterms:modified>
</cp:coreProperties>
</file>