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tif" ContentType="image/t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89" r:id="rId3"/>
    <p:sldId id="286" r:id="rId4"/>
    <p:sldId id="279" r:id="rId5"/>
    <p:sldId id="259" r:id="rId6"/>
    <p:sldId id="260" r:id="rId7"/>
    <p:sldId id="270" r:id="rId8"/>
    <p:sldId id="271" r:id="rId9"/>
    <p:sldId id="262" r:id="rId10"/>
    <p:sldId id="265" r:id="rId11"/>
    <p:sldId id="272" r:id="rId12"/>
    <p:sldId id="269" r:id="rId13"/>
    <p:sldId id="268" r:id="rId14"/>
    <p:sldId id="294" r:id="rId15"/>
    <p:sldId id="284" r:id="rId16"/>
    <p:sldId id="287" r:id="rId17"/>
    <p:sldId id="275" r:id="rId18"/>
    <p:sldId id="273" r:id="rId19"/>
    <p:sldId id="290" r:id="rId20"/>
    <p:sldId id="274" r:id="rId21"/>
    <p:sldId id="288" r:id="rId22"/>
    <p:sldId id="293" r:id="rId23"/>
    <p:sldId id="291" r:id="rId24"/>
    <p:sldId id="263" r:id="rId25"/>
    <p:sldId id="278" r:id="rId26"/>
    <p:sldId id="281" r:id="rId27"/>
    <p:sldId id="295" r:id="rId28"/>
    <p:sldId id="257" r:id="rId29"/>
    <p:sldId id="277" r:id="rId30"/>
    <p:sldId id="29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9" autoAdjust="0"/>
    <p:restoredTop sz="94667"/>
  </p:normalViewPr>
  <p:slideViewPr>
    <p:cSldViewPr snapToGrid="0">
      <p:cViewPr>
        <p:scale>
          <a:sx n="77" d="100"/>
          <a:sy n="77" d="100"/>
        </p:scale>
        <p:origin x="93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7E952-1EAE-4998-B93A-BE080BFC0DB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8F79C-4CF8-49B9-81DC-11EAEB9EFC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7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31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36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25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3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3227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xmlns="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xmlns="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3350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60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37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93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2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6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9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76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50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18037-9E32-4A67-B18B-FE7CA4CD83FA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AD51B-F575-4213-90EC-5840A3EEC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8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6" Type="http://schemas.openxmlformats.org/officeDocument/2006/relationships/image" Target="../media/image100.png"/><Relationship Id="rId7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G"/><Relationship Id="rId3" Type="http://schemas.openxmlformats.org/officeDocument/2006/relationships/image" Target="../media/image3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tiff"/><Relationship Id="rId3" Type="http://schemas.openxmlformats.org/officeDocument/2006/relationships/image" Target="../media/image3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t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07804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5400" b="1" dirty="0" smtClean="0">
                <a:solidFill>
                  <a:srgbClr val="0070C0"/>
                </a:solidFill>
              </a:rPr>
              <a:t>Superconducting RF at CERN: overview</a:t>
            </a:r>
            <a:endParaRPr lang="en-GB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684" y="3388215"/>
            <a:ext cx="10515600" cy="1480977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Walter </a:t>
            </a:r>
            <a:r>
              <a:rPr lang="en-GB" dirty="0" err="1" smtClean="0">
                <a:solidFill>
                  <a:schemeClr val="bg2">
                    <a:lumMod val="50000"/>
                  </a:schemeClr>
                </a:solidFill>
              </a:rPr>
              <a:t>Venturini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bg2">
                    <a:lumMod val="50000"/>
                  </a:schemeClr>
                </a:solidFill>
              </a:rPr>
              <a:t>Delsolaro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on behalf of the CERN SRF community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698" y="5853797"/>
            <a:ext cx="8477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PBC technology mini workshop: superconducting </a:t>
            </a:r>
            <a:r>
              <a:rPr lang="en-US" smtClean="0"/>
              <a:t>RF,  </a:t>
            </a:r>
            <a:r>
              <a:rPr lang="en-US"/>
              <a:t>Tuesday 21 Sep </a:t>
            </a:r>
            <a:r>
              <a:rPr lang="en-US" smtClean="0"/>
              <a:t>2021, CERN</a:t>
            </a:r>
            <a:endParaRPr lang="en-US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47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 ISOLDE post accelerator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6725"/>
            <a:ext cx="9144000" cy="472439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558" y="1646724"/>
            <a:ext cx="5784746" cy="4724399"/>
          </a:xfrm>
          <a:prstGeom prst="rect">
            <a:avLst/>
          </a:prstGeom>
        </p:spPr>
      </p:pic>
      <p:sp>
        <p:nvSpPr>
          <p:cNvPr id="6" name="TextBox 35">
            <a:extLst>
              <a:ext uri="{FF2B5EF4-FFF2-40B4-BE49-F238E27FC236}">
                <a16:creationId xmlns="" xmlns:a16="http://schemas.microsoft.com/office/drawing/2014/main" id="{619D5507-D626-4016-AAEF-BDA27CCA5725}"/>
              </a:ext>
            </a:extLst>
          </p:cNvPr>
          <p:cNvSpPr txBox="1"/>
          <p:nvPr/>
        </p:nvSpPr>
        <p:spPr>
          <a:xfrm>
            <a:off x="103222" y="4717873"/>
            <a:ext cx="667578" cy="2182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XT03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="" xmlns:a16="http://schemas.microsoft.com/office/drawing/2014/main" id="{928448D8-5AE4-49BE-8254-A7B830D9AA79}"/>
              </a:ext>
            </a:extLst>
          </p:cNvPr>
          <p:cNvSpPr txBox="1"/>
          <p:nvPr/>
        </p:nvSpPr>
        <p:spPr>
          <a:xfrm>
            <a:off x="1499100" y="4352264"/>
            <a:ext cx="520611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XT02</a:t>
            </a:r>
          </a:p>
        </p:txBody>
      </p:sp>
      <p:sp>
        <p:nvSpPr>
          <p:cNvPr id="9" name="TextBox 35">
            <a:extLst>
              <a:ext uri="{FF2B5EF4-FFF2-40B4-BE49-F238E27FC236}">
                <a16:creationId xmlns="" xmlns:a16="http://schemas.microsoft.com/office/drawing/2014/main" id="{340E7477-5B69-4657-8230-1A7DDA4699B4}"/>
              </a:ext>
            </a:extLst>
          </p:cNvPr>
          <p:cNvSpPr txBox="1"/>
          <p:nvPr/>
        </p:nvSpPr>
        <p:spPr>
          <a:xfrm>
            <a:off x="2725410" y="3707252"/>
            <a:ext cx="503060" cy="23524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XT01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="" xmlns:a16="http://schemas.microsoft.com/office/drawing/2014/main" id="{CFF37F6F-0F06-4FD0-A312-B4C38F373403}"/>
              </a:ext>
            </a:extLst>
          </p:cNvPr>
          <p:cNvSpPr txBox="1"/>
          <p:nvPr/>
        </p:nvSpPr>
        <p:spPr>
          <a:xfrm>
            <a:off x="2362744" y="5743100"/>
            <a:ext cx="19930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ISOLDE </a:t>
            </a:r>
            <a:r>
              <a:rPr lang="en-US" sz="1600" b="1" dirty="0" err="1">
                <a:solidFill>
                  <a:schemeClr val="bg1"/>
                </a:solidFill>
              </a:rPr>
              <a:t>Solenoidal</a:t>
            </a:r>
            <a:r>
              <a:rPr lang="en-US" sz="1600" b="1" dirty="0">
                <a:solidFill>
                  <a:schemeClr val="bg1"/>
                </a:solidFill>
              </a:rPr>
              <a:t> Spectrometer (ISS)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="" xmlns:a16="http://schemas.microsoft.com/office/drawing/2014/main" id="{6273A79D-FF13-483E-AB94-A5C805DD1396}"/>
              </a:ext>
            </a:extLst>
          </p:cNvPr>
          <p:cNvSpPr txBox="1"/>
          <p:nvPr/>
        </p:nvSpPr>
        <p:spPr>
          <a:xfrm>
            <a:off x="219600" y="5649339"/>
            <a:ext cx="16561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Scattering chamber (SEC)</a:t>
            </a:r>
          </a:p>
        </p:txBody>
      </p:sp>
      <p:pic>
        <p:nvPicPr>
          <p:cNvPr id="12" name="Picture 11" descr="ISS_Logo_300px.png">
            <a:extLst>
              <a:ext uri="{FF2B5EF4-FFF2-40B4-BE49-F238E27FC236}">
                <a16:creationId xmlns="" xmlns:a16="http://schemas.microsoft.com/office/drawing/2014/main" id="{81404653-7886-4684-9885-C6C1D8DD5D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503" y="5747855"/>
            <a:ext cx="1636966" cy="560947"/>
          </a:xfrm>
          <a:prstGeom prst="rect">
            <a:avLst/>
          </a:prstGeom>
        </p:spPr>
      </p:pic>
      <p:pic>
        <p:nvPicPr>
          <p:cNvPr id="13" name="Picture 12" descr="miniball_logo_alpha.png">
            <a:extLst>
              <a:ext uri="{FF2B5EF4-FFF2-40B4-BE49-F238E27FC236}">
                <a16:creationId xmlns="" xmlns:a16="http://schemas.microsoft.com/office/drawing/2014/main" id="{AB1CAC91-EE36-40AF-937B-E082F80E72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599" y="4827006"/>
            <a:ext cx="648072" cy="791250"/>
          </a:xfrm>
          <a:prstGeom prst="rect">
            <a:avLst/>
          </a:prstGeom>
        </p:spPr>
      </p:pic>
      <p:sp>
        <p:nvSpPr>
          <p:cNvPr id="14" name="TextBox 14">
            <a:extLst>
              <a:ext uri="{FF2B5EF4-FFF2-40B4-BE49-F238E27FC236}">
                <a16:creationId xmlns="" xmlns:a16="http://schemas.microsoft.com/office/drawing/2014/main" id="{7A5960DB-45F7-4FB5-8318-D0C5A69E4243}"/>
              </a:ext>
            </a:extLst>
          </p:cNvPr>
          <p:cNvSpPr txBox="1"/>
          <p:nvPr/>
        </p:nvSpPr>
        <p:spPr>
          <a:xfrm>
            <a:off x="3615760" y="4415334"/>
            <a:ext cx="1134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Miniball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8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704" y="3439651"/>
            <a:ext cx="5540623" cy="26271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703" y="968989"/>
            <a:ext cx="5668580" cy="2687837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1877324" y="33804"/>
            <a:ext cx="9180512" cy="649539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HIE ISOLDE accelerating cavity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965499" y="638597"/>
            <a:ext cx="1514532" cy="3651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lnSpc>
                <a:spcPct val="100000"/>
              </a:lnSpc>
              <a:spcBef>
                <a:spcPts val="400"/>
              </a:spcBef>
              <a:buNone/>
              <a:defRPr/>
            </a:pPr>
            <a:r>
              <a:rPr lang="en-GB" sz="14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013" y="965222"/>
            <a:ext cx="2663071" cy="22636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3528" y="3656876"/>
            <a:ext cx="2570039" cy="2184533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8530780" y="632035"/>
            <a:ext cx="1514532" cy="3651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lnSpc>
                <a:spcPct val="100000"/>
              </a:lnSpc>
              <a:spcBef>
                <a:spcPts val="400"/>
              </a:spcBef>
              <a:buNone/>
              <a:defRPr/>
            </a:pPr>
            <a:r>
              <a:rPr lang="en-GB" sz="14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QSS</a:t>
            </a:r>
          </a:p>
        </p:txBody>
      </p:sp>
      <p:sp>
        <p:nvSpPr>
          <p:cNvPr id="2" name="Rectangle 1"/>
          <p:cNvSpPr/>
          <p:nvPr/>
        </p:nvSpPr>
        <p:spPr>
          <a:xfrm>
            <a:off x="4341092" y="720437"/>
            <a:ext cx="1777355" cy="541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016174"/>
              </p:ext>
            </p:extLst>
          </p:nvPr>
        </p:nvGraphicFramePr>
        <p:xfrm>
          <a:off x="844515" y="1622909"/>
          <a:ext cx="4708388" cy="5071705"/>
        </p:xfrm>
        <a:graphic>
          <a:graphicData uri="http://schemas.openxmlformats.org/drawingml/2006/table">
            <a:tbl>
              <a:tblPr/>
              <a:tblGrid>
                <a:gridCol w="3297192">
                  <a:extLst>
                    <a:ext uri="{9D8B030D-6E8A-4147-A177-3AD203B41FA5}">
                      <a16:colId xmlns="" xmlns:a16="http://schemas.microsoft.com/office/drawing/2014/main" val="3218272646"/>
                    </a:ext>
                  </a:extLst>
                </a:gridCol>
                <a:gridCol w="700521">
                  <a:extLst>
                    <a:ext uri="{9D8B030D-6E8A-4147-A177-3AD203B41FA5}">
                      <a16:colId xmlns="" xmlns:a16="http://schemas.microsoft.com/office/drawing/2014/main" val="495195593"/>
                    </a:ext>
                  </a:extLst>
                </a:gridCol>
                <a:gridCol w="710675">
                  <a:extLst>
                    <a:ext uri="{9D8B030D-6E8A-4147-A177-3AD203B41FA5}">
                      <a16:colId xmlns="" xmlns:a16="http://schemas.microsoft.com/office/drawing/2014/main" val="219080241"/>
                    </a:ext>
                  </a:extLst>
                </a:gridCol>
              </a:tblGrid>
              <a:tr h="4415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Parameters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QS</a:t>
                      </a:r>
                      <a:endParaRPr lang="fr-FR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QSS</a:t>
                      </a:r>
                      <a:endParaRPr lang="fr-FR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4289997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 [MHz]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101.28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9019571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temperature [K]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202346"/>
                  </a:ext>
                </a:extLst>
              </a:tr>
              <a:tr h="357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400" b="1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opt</a:t>
                      </a:r>
                      <a:endParaRPr lang="fr-FR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0.109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0.122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49467341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Accelerating gradient </a:t>
                      </a: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[MV/m]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76636231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r/Q 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 at </a:t>
                      </a: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400" b="1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opt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553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502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6721560"/>
                  </a:ext>
                </a:extLst>
              </a:tr>
              <a:tr h="3421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 [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30.3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30.1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44510412"/>
                  </a:ext>
                </a:extLst>
              </a:tr>
              <a:tr h="3690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U/E</a:t>
                      </a:r>
                      <a:r>
                        <a:rPr lang="en-GB" sz="1400" b="1" kern="1200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400" b="1" kern="12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[J/(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MV/m)</a:t>
                      </a:r>
                      <a:r>
                        <a:rPr lang="en-GB" sz="1400" b="1" kern="12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</a:t>
                      </a:r>
                      <a:endParaRPr lang="fr-FR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0.207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0.214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00246678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GB" sz="1400" b="1" kern="1200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 nominal 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gradient and 10W losses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</a:t>
                      </a:r>
                      <a:r>
                        <a:rPr lang="fr-CH" sz="1400" b="1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</a:t>
                      </a:r>
                      <a:r>
                        <a:rPr lang="fr-CH" sz="1400" b="1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3767113"/>
                  </a:ext>
                </a:extLst>
              </a:tr>
              <a:tr h="3955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Cavity dynamic RF heat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load 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for R</a:t>
                      </a:r>
                      <a:r>
                        <a:rPr lang="en-GB" sz="1400" b="1" kern="1200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14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=50n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[W]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7.7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7.9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9154608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1356485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4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</a:t>
                      </a: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/(MV/m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9.6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4743336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surface field </a:t>
                      </a: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[MV/m]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31.8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7187751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surface magnetic field </a:t>
                      </a: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Bpk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</a:t>
                      </a: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GB" sz="14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 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57.6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55.8</a:t>
                      </a: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308173"/>
                  </a:ext>
                </a:extLst>
              </a:tr>
              <a:tr h="3104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Stored energy [J] at nominal </a:t>
                      </a:r>
                      <a:r>
                        <a:rPr lang="en-GB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4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7.45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7.7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0420748"/>
                  </a:ext>
                </a:extLst>
              </a:tr>
            </a:tbl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1147073" y="703062"/>
            <a:ext cx="3369573" cy="855684"/>
          </a:xfrm>
          <a:prstGeom prst="rect">
            <a:avLst/>
          </a:prstGeom>
          <a:solidFill>
            <a:srgbClr val="FFCC99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Acceleration of heavy ions (A/q=4.5)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low beam current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fr-CH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CW </a:t>
            </a:r>
            <a:r>
              <a:rPr lang="fr-CH" sz="1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US" sz="1400" b="1" u="sng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US" sz="1400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45720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45720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431868" y="680894"/>
            <a:ext cx="1295138" cy="541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7527934" y="1939246"/>
            <a:ext cx="114590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E-field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47577" y="4674813"/>
            <a:ext cx="82639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H-field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288406" y="3225939"/>
            <a:ext cx="2230064" cy="4165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6113562" y="5831250"/>
            <a:ext cx="4235715" cy="2209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8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 ISOLDE cavity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31" y="1544913"/>
            <a:ext cx="3453021" cy="2589765"/>
          </a:xfrm>
          <a:prstGeom prst="rect">
            <a:avLst/>
          </a:prstGeom>
        </p:spPr>
      </p:pic>
      <p:pic>
        <p:nvPicPr>
          <p:cNvPr id="5" name="Picture 3" descr="C:\Users\wventuri\AppData\Local\Microsoft\Windows\Temporary Internet Files\Content.IE5\N5FVV98W\f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30" y="4355841"/>
            <a:ext cx="3481739" cy="223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30" y="1544913"/>
            <a:ext cx="6232378" cy="5045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28198" y="2685810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2.5 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93171" y="4171175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4.6 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44770" y="1360247"/>
            <a:ext cx="3948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World record surface fields for </a:t>
            </a:r>
            <a:r>
              <a:rPr lang="en-GB" dirty="0" err="1" smtClean="0"/>
              <a:t>Nb</a:t>
            </a:r>
            <a:r>
              <a:rPr lang="en-GB" dirty="0" smtClean="0"/>
              <a:t>/Cu!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HIE ISOLDE cryomodule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522" y="1511860"/>
            <a:ext cx="6790956" cy="509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905809" y="50432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GB" smtClean="0"/>
              <a:t>HL-LHC </a:t>
            </a:r>
            <a:r>
              <a:rPr lang="en-GB" dirty="0"/>
              <a:t>Crab Cavities (WP4)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 err="1"/>
              <a:t>N.Valverde</a:t>
            </a:r>
            <a:r>
              <a:rPr lang="en-GB" dirty="0"/>
              <a:t> #4 CERN SRF Workshop</a:t>
            </a:r>
            <a:endParaRPr dirty="0"/>
          </a:p>
        </p:txBody>
      </p:sp>
      <p:pic>
        <p:nvPicPr>
          <p:cNvPr id="7" name="Picture 2" descr="9906026_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08"/>
          <a:stretch/>
        </p:blipFill>
        <p:spPr bwMode="auto">
          <a:xfrm>
            <a:off x="3372288" y="1326474"/>
            <a:ext cx="5582643" cy="417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6"/>
          <p:cNvSpPr/>
          <p:nvPr/>
        </p:nvSpPr>
        <p:spPr bwMode="auto">
          <a:xfrm>
            <a:off x="5693082" y="4752385"/>
            <a:ext cx="278236" cy="1009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sp>
        <p:nvSpPr>
          <p:cNvPr id="9" name="Oval 7"/>
          <p:cNvSpPr/>
          <p:nvPr/>
        </p:nvSpPr>
        <p:spPr bwMode="auto">
          <a:xfrm rot="899999">
            <a:off x="4787030" y="4634565"/>
            <a:ext cx="278236" cy="1009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sp>
        <p:nvSpPr>
          <p:cNvPr id="10" name="TextBox 8"/>
          <p:cNvSpPr>
            <a:spLocks/>
          </p:cNvSpPr>
          <p:nvPr/>
        </p:nvSpPr>
        <p:spPr bwMode="auto">
          <a:xfrm>
            <a:off x="8888123" y="4614846"/>
            <a:ext cx="2361972" cy="4462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2060"/>
                </a:solidFill>
              </a:rPr>
              <a:t>LHC Point 1 (horizontal)</a:t>
            </a:r>
          </a:p>
          <a:p>
            <a:pPr>
              <a:defRPr/>
            </a:pPr>
            <a:r>
              <a:rPr lang="en-GB" sz="900" b="1" dirty="0">
                <a:solidFill>
                  <a:srgbClr val="002060"/>
                </a:solidFill>
              </a:rPr>
              <a:t>4 RFD CM to be installed + 1 CM spare </a:t>
            </a:r>
            <a:endParaRPr lang="fr-FR" sz="900" b="1" dirty="0">
              <a:solidFill>
                <a:srgbClr val="002060"/>
              </a:solidFill>
            </a:endParaRPr>
          </a:p>
        </p:txBody>
      </p:sp>
      <p:sp>
        <p:nvSpPr>
          <p:cNvPr id="11" name="Oval 9"/>
          <p:cNvSpPr/>
          <p:nvPr/>
        </p:nvSpPr>
        <p:spPr bwMode="auto">
          <a:xfrm>
            <a:off x="6356566" y="3745867"/>
            <a:ext cx="206893" cy="6736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sp>
        <p:nvSpPr>
          <p:cNvPr id="12" name="Oval 10"/>
          <p:cNvSpPr/>
          <p:nvPr/>
        </p:nvSpPr>
        <p:spPr bwMode="auto">
          <a:xfrm>
            <a:off x="6626377" y="3458383"/>
            <a:ext cx="107179" cy="861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sp>
        <p:nvSpPr>
          <p:cNvPr id="13" name="Oval 11"/>
          <p:cNvSpPr/>
          <p:nvPr/>
        </p:nvSpPr>
        <p:spPr bwMode="auto">
          <a:xfrm rot="600000">
            <a:off x="6841695" y="3786227"/>
            <a:ext cx="206893" cy="6736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sp>
        <p:nvSpPr>
          <p:cNvPr id="14" name="Oval 12"/>
          <p:cNvSpPr/>
          <p:nvPr/>
        </p:nvSpPr>
        <p:spPr bwMode="auto">
          <a:xfrm rot="600000">
            <a:off x="7127517" y="2926409"/>
            <a:ext cx="146836" cy="39673"/>
          </a:xfrm>
          <a:prstGeom prst="ellipse">
            <a:avLst/>
          </a:prstGeom>
          <a:solidFill>
            <a:srgbClr val="1505EB"/>
          </a:solidFill>
          <a:ln>
            <a:solidFill>
              <a:srgbClr val="150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051">
              <a:solidFill>
                <a:prstClr val="black"/>
              </a:solidFill>
            </a:endParaRPr>
          </a:p>
        </p:txBody>
      </p:sp>
      <p:cxnSp>
        <p:nvCxnSpPr>
          <p:cNvPr id="15" name="Straight Connector 13"/>
          <p:cNvCxnSpPr>
            <a:cxnSpLocks/>
            <a:stCxn id="13" idx="6"/>
            <a:endCxn id="10" idx="1"/>
          </p:cNvCxnSpPr>
          <p:nvPr/>
        </p:nvCxnSpPr>
        <p:spPr bwMode="auto">
          <a:xfrm>
            <a:off x="7047016" y="3837870"/>
            <a:ext cx="1841107" cy="100011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4"/>
          <p:cNvSpPr>
            <a:spLocks/>
          </p:cNvSpPr>
          <p:nvPr/>
        </p:nvSpPr>
        <p:spPr bwMode="auto">
          <a:xfrm>
            <a:off x="1005736" y="4489708"/>
            <a:ext cx="2376264" cy="4462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2060"/>
                </a:solidFill>
              </a:rPr>
              <a:t>LHC Point 5 (vertical)</a:t>
            </a:r>
          </a:p>
          <a:p>
            <a:pPr>
              <a:defRPr/>
            </a:pPr>
            <a:r>
              <a:rPr lang="en-GB" sz="900" b="1" dirty="0">
                <a:solidFill>
                  <a:srgbClr val="002060"/>
                </a:solidFill>
              </a:rPr>
              <a:t>4 DQW CM installed + 1 CM spare</a:t>
            </a:r>
            <a:endParaRPr lang="fr-FR" sz="900" b="1" dirty="0">
              <a:solidFill>
                <a:srgbClr val="002060"/>
              </a:solidFill>
            </a:endParaRPr>
          </a:p>
        </p:txBody>
      </p:sp>
      <p:cxnSp>
        <p:nvCxnSpPr>
          <p:cNvPr id="17" name="Straight Connector 15"/>
          <p:cNvCxnSpPr>
            <a:cxnSpLocks/>
            <a:stCxn id="16" idx="3"/>
            <a:endCxn id="9" idx="3"/>
          </p:cNvCxnSpPr>
          <p:nvPr/>
        </p:nvCxnSpPr>
        <p:spPr bwMode="auto">
          <a:xfrm flipV="1">
            <a:off x="3382000" y="4694087"/>
            <a:ext cx="1439888" cy="1875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6"/>
          <p:cNvSpPr>
            <a:spLocks/>
          </p:cNvSpPr>
          <p:nvPr/>
        </p:nvSpPr>
        <p:spPr bwMode="auto">
          <a:xfrm>
            <a:off x="1039924" y="1771039"/>
            <a:ext cx="2376265" cy="456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67" b="1" dirty="0">
                <a:solidFill>
                  <a:srgbClr val="002060"/>
                </a:solidFill>
              </a:rPr>
              <a:t>SPS BA6 </a:t>
            </a:r>
            <a:endParaRPr sz="3200" dirty="0"/>
          </a:p>
          <a:p>
            <a:pPr>
              <a:defRPr/>
            </a:pPr>
            <a:r>
              <a:rPr lang="en-GB" sz="900" b="1" dirty="0">
                <a:solidFill>
                  <a:srgbClr val="002060"/>
                </a:solidFill>
              </a:rPr>
              <a:t>2 Test Prototype (1DQW, 1RFD)</a:t>
            </a:r>
            <a:endParaRPr dirty="0"/>
          </a:p>
        </p:txBody>
      </p:sp>
      <p:cxnSp>
        <p:nvCxnSpPr>
          <p:cNvPr id="19" name="Straight Connector 17"/>
          <p:cNvCxnSpPr>
            <a:cxnSpLocks/>
            <a:stCxn id="12" idx="1"/>
            <a:endCxn id="18" idx="3"/>
          </p:cNvCxnSpPr>
          <p:nvPr/>
        </p:nvCxnSpPr>
        <p:spPr bwMode="auto">
          <a:xfrm flipH="1" flipV="1">
            <a:off x="3416189" y="1999339"/>
            <a:ext cx="3225884" cy="14716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>
            <a:spLocks/>
          </p:cNvSpPr>
          <p:nvPr/>
        </p:nvSpPr>
        <p:spPr bwMode="auto">
          <a:xfrm>
            <a:off x="8903430" y="1326474"/>
            <a:ext cx="236197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rgbClr val="002060"/>
                </a:solidFill>
              </a:rPr>
              <a:t>SM18 Area</a:t>
            </a:r>
            <a:endParaRPr sz="2667" dirty="0"/>
          </a:p>
          <a:p>
            <a:pPr>
              <a:defRPr/>
            </a:pPr>
            <a:r>
              <a:rPr lang="en-GB" sz="900" b="1" dirty="0">
                <a:solidFill>
                  <a:srgbClr val="002060"/>
                </a:solidFill>
              </a:rPr>
              <a:t>Cavity cold testing, clean room facilities &amp; cryomodule qualification</a:t>
            </a:r>
            <a:endParaRPr lang="fr-FR" sz="900" b="1" dirty="0">
              <a:solidFill>
                <a:srgbClr val="002060"/>
              </a:solidFill>
            </a:endParaRPr>
          </a:p>
        </p:txBody>
      </p:sp>
      <p:cxnSp>
        <p:nvCxnSpPr>
          <p:cNvPr id="21" name="Straight Connector 19"/>
          <p:cNvCxnSpPr>
            <a:cxnSpLocks/>
            <a:stCxn id="20" idx="1"/>
            <a:endCxn id="14" idx="5"/>
          </p:cNvCxnSpPr>
          <p:nvPr/>
        </p:nvCxnSpPr>
        <p:spPr bwMode="auto">
          <a:xfrm flipH="1">
            <a:off x="7249625" y="1618862"/>
            <a:ext cx="1653805" cy="1350212"/>
          </a:xfrm>
          <a:prstGeom prst="line">
            <a:avLst/>
          </a:prstGeom>
          <a:ln>
            <a:solidFill>
              <a:srgbClr val="15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A5E3402-6229-4CD2-A4AF-E7FCD0091C54}"/>
              </a:ext>
            </a:extLst>
          </p:cNvPr>
          <p:cNvSpPr txBox="1"/>
          <p:nvPr/>
        </p:nvSpPr>
        <p:spPr>
          <a:xfrm>
            <a:off x="1967542" y="6262307"/>
            <a:ext cx="2543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*each CM consists 2-cavities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4240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155" y="1463040"/>
            <a:ext cx="8388096" cy="5394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</a:t>
            </a:r>
            <a:r>
              <a:rPr lang="en-US" dirty="0" err="1" smtClean="0"/>
              <a:t>Cryomodules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258256" y="1820606"/>
            <a:ext cx="303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crossing for ATLAS, first one to go to SPS 2018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935155" y="5346330"/>
            <a:ext cx="386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crossing for CMS</a:t>
            </a:r>
          </a:p>
          <a:p>
            <a:r>
              <a:rPr lang="en-US" dirty="0"/>
              <a:t>Cavities fabrication starting 2017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102505" y="4553398"/>
                <a:ext cx="7136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300</m:t>
                      </m:r>
                      <m:r>
                        <m:rPr>
                          <m:sty m:val="p"/>
                        </m:rPr>
                        <a:rPr lang="en-US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504" y="4553398"/>
                <a:ext cx="713657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rot="21286923">
                <a:off x="7506790" y="5394815"/>
                <a:ext cx="12388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−80 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286923">
                <a:off x="5982789" y="5394815"/>
                <a:ext cx="1238899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3"/>
          <p:cNvSpPr txBox="1">
            <a:spLocks/>
          </p:cNvSpPr>
          <p:nvPr/>
        </p:nvSpPr>
        <p:spPr>
          <a:xfrm>
            <a:off x="0" y="6353913"/>
            <a:ext cx="53682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smtClean="0"/>
              <a:t>Rama Calaga @ the 3rd CERN SRF Workshop,  2018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08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6" y="370378"/>
            <a:ext cx="10515600" cy="867185"/>
          </a:xfrm>
        </p:spPr>
        <p:txBody>
          <a:bodyPr>
            <a:noAutofit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SPS test bed for crab cavities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148" y="1924746"/>
            <a:ext cx="3626206" cy="117021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Crab cavities DQW prototype built and tested in horizontal bunker (picture: cavity string assembly)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32906" y="1924746"/>
            <a:ext cx="3695699" cy="451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First crabbing of a proton beam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2" b="7870"/>
          <a:stretch/>
        </p:blipFill>
        <p:spPr>
          <a:xfrm>
            <a:off x="4017758" y="3128111"/>
            <a:ext cx="4018206" cy="27776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66" y="3128111"/>
            <a:ext cx="3482483" cy="2156109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892040" y="1924993"/>
            <a:ext cx="4100994" cy="907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Crab cavities DQW cryomodule installed in the SPS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492" y="2601998"/>
            <a:ext cx="2799718" cy="14278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637" y="4000930"/>
            <a:ext cx="2789556" cy="14278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719" y="5393103"/>
            <a:ext cx="2784474" cy="14481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312896" y="304528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</a:t>
            </a:r>
            <a:r>
              <a:rPr lang="en-US" dirty="0" err="1" smtClean="0"/>
              <a:t>Deg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301879" y="425048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 </a:t>
            </a:r>
            <a:r>
              <a:rPr lang="en-US" dirty="0" err="1" smtClean="0"/>
              <a:t>Deg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1274895" y="547770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 </a:t>
            </a:r>
            <a:r>
              <a:rPr lang="en-US" dirty="0" err="1" smtClean="0"/>
              <a:t>Deg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1460" y="6412992"/>
            <a:ext cx="7302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R. </a:t>
            </a:r>
            <a:r>
              <a:rPr lang="en-GB" sz="1400" dirty="0" err="1" smtClean="0"/>
              <a:t>Calaga</a:t>
            </a:r>
            <a:r>
              <a:rPr lang="en-GB" sz="1400" dirty="0" smtClean="0"/>
              <a:t>, O. </a:t>
            </a:r>
            <a:r>
              <a:rPr lang="en-GB" sz="1400" dirty="0" err="1" smtClean="0"/>
              <a:t>Capatina</a:t>
            </a:r>
            <a:r>
              <a:rPr lang="en-GB" sz="1400" dirty="0" smtClean="0"/>
              <a:t>, F. </a:t>
            </a:r>
            <a:r>
              <a:rPr lang="en-GB" sz="1400" dirty="0" err="1" smtClean="0"/>
              <a:t>Gerigk</a:t>
            </a:r>
            <a:r>
              <a:rPr lang="en-GB" sz="1400" dirty="0" smtClean="0"/>
              <a:t>,  A. Macpherson, M. </a:t>
            </a:r>
            <a:r>
              <a:rPr lang="en-GB" sz="1400" dirty="0" err="1" smtClean="0"/>
              <a:t>Therasse</a:t>
            </a:r>
            <a:r>
              <a:rPr lang="en-GB" sz="1400" dirty="0" smtClean="0"/>
              <a:t>, G. Vandoni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5579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 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356" y="1690688"/>
            <a:ext cx="5522844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SRF activities span over 3 CERN departments (EN, TE, SY)</a:t>
            </a:r>
          </a:p>
          <a:p>
            <a:r>
              <a:rPr lang="en-GB" dirty="0" smtClean="0"/>
              <a:t>Mechanical workshops, metrology, EB welding, chemistry</a:t>
            </a:r>
            <a:r>
              <a:rPr lang="en-GB" dirty="0"/>
              <a:t>, and sputtering </a:t>
            </a:r>
            <a:r>
              <a:rPr lang="en-GB" dirty="0" smtClean="0"/>
              <a:t>labs, SM18 </a:t>
            </a:r>
            <a:r>
              <a:rPr lang="en-GB" dirty="0"/>
              <a:t>assembly and test </a:t>
            </a:r>
            <a:r>
              <a:rPr lang="en-GB" dirty="0" smtClean="0"/>
              <a:t>area</a:t>
            </a:r>
          </a:p>
          <a:p>
            <a:r>
              <a:rPr lang="en-GB" dirty="0" smtClean="0"/>
              <a:t>Most infrastructures date back from LEP era</a:t>
            </a:r>
            <a:endParaRPr lang="en-GB" dirty="0"/>
          </a:p>
          <a:p>
            <a:r>
              <a:rPr lang="en-GB" dirty="0" smtClean="0"/>
              <a:t>New SRF hub under study, to centralize and streamline cavity and </a:t>
            </a:r>
            <a:r>
              <a:rPr lang="en-GB" dirty="0" err="1" smtClean="0"/>
              <a:t>cryomodule</a:t>
            </a:r>
            <a:r>
              <a:rPr lang="en-GB" dirty="0" smtClean="0"/>
              <a:t> workflow 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5791200" cy="75731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2823" y="945424"/>
            <a:ext cx="1740513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SM18: Clean rooms, RF testing, cryogenics infrastructure</a:t>
            </a:r>
            <a:endParaRPr lang="en-GB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9129675" y="1179872"/>
            <a:ext cx="353148" cy="7252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11436" y="4123305"/>
            <a:ext cx="188056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252: Clean rooms, coating benches warm RF lab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0383427" y="4584970"/>
            <a:ext cx="166199" cy="25198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306249" y="3902993"/>
            <a:ext cx="759500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smtClean="0"/>
              <a:t>Cryolab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737880" y="4130959"/>
            <a:ext cx="79489" cy="35092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620641" y="4661489"/>
            <a:ext cx="1605196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workshop</a:t>
            </a:r>
            <a:r>
              <a:rPr lang="en-GB" sz="1200" smtClean="0"/>
              <a:t>:, metrology</a:t>
            </a:r>
            <a:r>
              <a:rPr lang="en-GB" sz="1200" dirty="0" smtClean="0"/>
              <a:t>, machining, EB welding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11049000" y="5248317"/>
            <a:ext cx="255962" cy="27652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620641" y="6272122"/>
            <a:ext cx="1205389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smtClean="0"/>
              <a:t>Chemistry lab</a:t>
            </a:r>
            <a:endParaRPr lang="en-GB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10876510" y="6580619"/>
            <a:ext cx="276109" cy="32457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831758" y="5553384"/>
            <a:ext cx="1094046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smtClean="0"/>
              <a:t>Vacuum surfaces, coating labs</a:t>
            </a:r>
            <a:endParaRPr lang="en-GB" sz="12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9101915" y="6198201"/>
            <a:ext cx="237121" cy="32120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226459" y="2568728"/>
            <a:ext cx="1494753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Material </a:t>
            </a:r>
            <a:r>
              <a:rPr lang="en-GB" sz="1200" smtClean="0"/>
              <a:t>studies labs</a:t>
            </a:r>
            <a:endParaRPr lang="en-GB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7370989" y="2845727"/>
            <a:ext cx="276109" cy="32457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6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6880" y="692226"/>
            <a:ext cx="6168325" cy="1325563"/>
          </a:xfrm>
        </p:spPr>
        <p:txBody>
          <a:bodyPr/>
          <a:lstStyle/>
          <a:p>
            <a:r>
              <a:rPr lang="en-GB" dirty="0" smtClean="0"/>
              <a:t>LHC cavity- clean booth and coating bench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880" y="2479728"/>
            <a:ext cx="5284923" cy="3963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627522" y="1010027"/>
            <a:ext cx="6473684" cy="485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9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413" y="171362"/>
            <a:ext cx="4082512" cy="79724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HIE ISOLDE clean room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3862" y="1708574"/>
            <a:ext cx="5919709" cy="443978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533826" y="192911"/>
            <a:ext cx="5547102" cy="79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RF vertical test assembly area</a:t>
            </a:r>
            <a:endParaRPr lang="en-GB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412" y="990159"/>
            <a:ext cx="4191315" cy="586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871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GB" dirty="0"/>
              <a:t>SRF in </a:t>
            </a:r>
            <a:r>
              <a:rPr lang="en-GB" dirty="0" smtClean="0"/>
              <a:t>todays (and future) CERN </a:t>
            </a:r>
            <a:r>
              <a:rPr lang="en-GB" dirty="0"/>
              <a:t>accelerators</a:t>
            </a:r>
          </a:p>
          <a:p>
            <a:pPr lvl="1"/>
            <a:r>
              <a:rPr lang="en-GB" dirty="0"/>
              <a:t>LHC</a:t>
            </a:r>
          </a:p>
          <a:p>
            <a:pPr lvl="1"/>
            <a:r>
              <a:rPr lang="en-GB" dirty="0"/>
              <a:t>HIE ISOLDE</a:t>
            </a:r>
          </a:p>
          <a:p>
            <a:pPr lvl="1"/>
            <a:r>
              <a:rPr lang="en-GB" dirty="0" smtClean="0"/>
              <a:t>HL-LHC</a:t>
            </a:r>
          </a:p>
          <a:p>
            <a:pPr lvl="1"/>
            <a:r>
              <a:rPr lang="en-GB" dirty="0" smtClean="0"/>
              <a:t>FCC</a:t>
            </a:r>
            <a:endParaRPr lang="en-GB" dirty="0"/>
          </a:p>
          <a:p>
            <a:r>
              <a:rPr lang="en-GB" dirty="0" smtClean="0"/>
              <a:t>SRF infrastructure </a:t>
            </a:r>
          </a:p>
          <a:p>
            <a:r>
              <a:rPr lang="en-GB" dirty="0" smtClean="0"/>
              <a:t>R&amp;D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78429" y="5525792"/>
            <a:ext cx="8994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smtClean="0"/>
              <a:t>Caveat: I will not be able to cover all CERN SRF in </a:t>
            </a:r>
            <a:r>
              <a:rPr lang="en-GB" sz="2800" i="1" smtClean="0"/>
              <a:t>15 minutes  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175343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812" y="374089"/>
            <a:ext cx="10515600" cy="1123017"/>
          </a:xfrm>
        </p:spPr>
        <p:txBody>
          <a:bodyPr/>
          <a:lstStyle/>
          <a:p>
            <a:pPr algn="ctr"/>
            <a:r>
              <a:rPr lang="en-GB" dirty="0" smtClean="0"/>
              <a:t>Surface fields and frequency stability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60" y="1726546"/>
            <a:ext cx="5860446" cy="3906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99" y="1726546"/>
            <a:ext cx="5860446" cy="3906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91406" y="6316390"/>
            <a:ext cx="5218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F. </a:t>
            </a:r>
            <a:r>
              <a:rPr lang="en-GB" dirty="0" err="1" smtClean="0"/>
              <a:t>Peauger</a:t>
            </a:r>
            <a:r>
              <a:rPr lang="en-GB" dirty="0" smtClean="0"/>
              <a:t> at the 4</a:t>
            </a:r>
            <a:r>
              <a:rPr lang="en-GB" baseline="30000" dirty="0" smtClean="0"/>
              <a:t>th</a:t>
            </a:r>
            <a:r>
              <a:rPr lang="en-GB" dirty="0" smtClean="0"/>
              <a:t> CERN SRF workshop,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67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smtClean="0"/>
              <a:t>R&amp;D 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10704443" cy="4351338"/>
          </a:xfrm>
        </p:spPr>
        <p:txBody>
          <a:bodyPr/>
          <a:lstStyle/>
          <a:p>
            <a:r>
              <a:rPr lang="en-GB" dirty="0"/>
              <a:t>R&amp;D </a:t>
            </a:r>
            <a:r>
              <a:rPr lang="en-GB" dirty="0" smtClean="0"/>
              <a:t>is focused on </a:t>
            </a:r>
            <a:r>
              <a:rPr lang="en-GB" b="1" dirty="0"/>
              <a:t>new cavity </a:t>
            </a:r>
            <a:r>
              <a:rPr lang="en-GB" b="1" dirty="0" smtClean="0"/>
              <a:t>designs</a:t>
            </a:r>
            <a:r>
              <a:rPr lang="en-GB" dirty="0" smtClean="0"/>
              <a:t>, </a:t>
            </a:r>
            <a:r>
              <a:rPr lang="en-GB" b="1" dirty="0"/>
              <a:t>diagnostics</a:t>
            </a:r>
            <a:r>
              <a:rPr lang="en-GB" dirty="0"/>
              <a:t> tools, innovative </a:t>
            </a:r>
            <a:r>
              <a:rPr lang="en-GB" b="1" dirty="0"/>
              <a:t>tuning techniques</a:t>
            </a:r>
            <a:r>
              <a:rPr lang="en-GB" dirty="0"/>
              <a:t>, new </a:t>
            </a:r>
            <a:r>
              <a:rPr lang="en-GB" b="1" dirty="0"/>
              <a:t>cooling schemes</a:t>
            </a:r>
            <a:r>
              <a:rPr lang="en-GB" dirty="0"/>
              <a:t>, new </a:t>
            </a:r>
            <a:r>
              <a:rPr lang="en-GB" b="1" dirty="0"/>
              <a:t>materials</a:t>
            </a:r>
            <a:r>
              <a:rPr lang="fr-CH" dirty="0"/>
              <a:t> (A15</a:t>
            </a:r>
            <a:r>
              <a:rPr lang="fr-CH" dirty="0" smtClean="0"/>
              <a:t>)</a:t>
            </a:r>
            <a:endParaRPr lang="en-GB" dirty="0" smtClean="0"/>
          </a:p>
          <a:p>
            <a:r>
              <a:rPr lang="en-GB" dirty="0" smtClean="0"/>
              <a:t>Typically R&amp;D has </a:t>
            </a:r>
            <a:r>
              <a:rPr lang="en-GB" dirty="0" smtClean="0"/>
              <a:t>lower priority, </a:t>
            </a:r>
            <a:r>
              <a:rPr lang="en-GB" dirty="0" smtClean="0"/>
              <a:t>after support to operations, approved projects and infrastructures</a:t>
            </a:r>
          </a:p>
          <a:p>
            <a:r>
              <a:rPr lang="en-GB" dirty="0" smtClean="0"/>
              <a:t>An important fraction is done under the umbrella of the FCC study</a:t>
            </a:r>
          </a:p>
          <a:p>
            <a:r>
              <a:rPr lang="en-GB" dirty="0" smtClean="0"/>
              <a:t>General </a:t>
            </a:r>
            <a:r>
              <a:rPr lang="en-GB" dirty="0"/>
              <a:t>SRF R/D </a:t>
            </a:r>
            <a:r>
              <a:rPr lang="en-GB" dirty="0" smtClean="0"/>
              <a:t>is also pursued in the context of other projects/activities: for instance, LHC spares etc.</a:t>
            </a:r>
          </a:p>
        </p:txBody>
      </p:sp>
    </p:spTree>
    <p:extLst>
      <p:ext uri="{BB962C8B-B14F-4D97-AF65-F5344CB8AC3E}">
        <p14:creationId xmlns:p14="http://schemas.microsoft.com/office/powerpoint/2010/main" val="202986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examples (or floating ideas)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PERLE: re-use of </a:t>
            </a:r>
            <a:r>
              <a:rPr lang="en-GB" dirty="0" err="1" smtClean="0"/>
              <a:t>cryomodule</a:t>
            </a:r>
            <a:r>
              <a:rPr lang="en-GB" dirty="0" smtClean="0"/>
              <a:t> hardware developed for SPL (then stopped) in collaboration with CNRS</a:t>
            </a:r>
          </a:p>
          <a:p>
            <a:r>
              <a:rPr lang="en-GB" dirty="0"/>
              <a:t>Collaboration with SOLEIL on passive </a:t>
            </a:r>
            <a:r>
              <a:rPr lang="en-GB" dirty="0" err="1"/>
              <a:t>Nb</a:t>
            </a:r>
            <a:r>
              <a:rPr lang="en-GB" dirty="0"/>
              <a:t>/Cu cavities for beam manipulation</a:t>
            </a:r>
          </a:p>
          <a:p>
            <a:r>
              <a:rPr lang="en-GB" dirty="0" smtClean="0"/>
              <a:t>Particle discrimination for AMBER in the North Area with RF separation</a:t>
            </a:r>
          </a:p>
          <a:p>
            <a:r>
              <a:rPr lang="en-GB" dirty="0" smtClean="0"/>
              <a:t>Muon collider (requires SRF for the proton driver and for the high energy muon acceleration)</a:t>
            </a:r>
          </a:p>
          <a:p>
            <a:r>
              <a:rPr lang="en-GB" dirty="0" err="1" smtClean="0"/>
              <a:t>Axion</a:t>
            </a:r>
            <a:r>
              <a:rPr lang="en-GB" dirty="0" smtClean="0"/>
              <a:t> detection with SRF cavities</a:t>
            </a:r>
          </a:p>
          <a:p>
            <a:r>
              <a:rPr lang="mr-IN" dirty="0" smtClean="0"/>
              <a:t>…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62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569" y="198870"/>
            <a:ext cx="10515600" cy="1325563"/>
          </a:xfrm>
        </p:spPr>
        <p:txBody>
          <a:bodyPr/>
          <a:lstStyle/>
          <a:p>
            <a:r>
              <a:rPr lang="en-GB" dirty="0" smtClean="0"/>
              <a:t>Fast Reactive Tuner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62805" y="6399768"/>
            <a:ext cx="224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smtClean="0"/>
              <a:t>Macpherson et al.</a:t>
            </a:r>
            <a:endParaRPr lang="en-GB" dirty="0"/>
          </a:p>
        </p:txBody>
      </p:sp>
      <p:pic>
        <p:nvPicPr>
          <p:cNvPr id="1039" name="Picture 15" descr="age23image7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760" y="448252"/>
            <a:ext cx="2400300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689" y="1358531"/>
            <a:ext cx="84221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Frequency </a:t>
            </a:r>
            <a:r>
              <a:rPr lang="en-US" sz="2800" dirty="0"/>
              <a:t>tuned by a coupled voltage-controlled reactance on shorted transmission </a:t>
            </a:r>
            <a:r>
              <a:rPr lang="en-US" sz="2800" dirty="0" smtClean="0"/>
              <a:t>line, with new </a:t>
            </a:r>
            <a:r>
              <a:rPr lang="en-US" sz="2800" dirty="0"/>
              <a:t>ultra fast </a:t>
            </a:r>
            <a:r>
              <a:rPr lang="en-US" sz="2800" dirty="0" err="1"/>
              <a:t>ferro</a:t>
            </a:r>
            <a:r>
              <a:rPr lang="en-US" sz="2800" dirty="0"/>
              <a:t>-electric </a:t>
            </a:r>
            <a:r>
              <a:rPr lang="en-US" sz="2800" dirty="0" smtClean="0"/>
              <a:t>material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Proof of principle done at CERN on a real SRF cavity, compensation of </a:t>
            </a:r>
            <a:r>
              <a:rPr lang="en-US" sz="2800" dirty="0" err="1" smtClean="0"/>
              <a:t>microphonics</a:t>
            </a:r>
            <a:r>
              <a:rPr lang="en-US" sz="2800" dirty="0" smtClean="0"/>
              <a:t> </a:t>
            </a:r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Potential application in HL-LHC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charset="0"/>
              <a:buChar char="•"/>
            </a:pPr>
            <a:endParaRPr lang="en-GB" sz="2800" dirty="0"/>
          </a:p>
        </p:txBody>
      </p:sp>
      <p:pic>
        <p:nvPicPr>
          <p:cNvPr id="1046" name="Picture 22" descr="age24image103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830" y="3986537"/>
            <a:ext cx="3809930" cy="241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28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54"/>
          <p:cNvSpPr/>
          <p:nvPr/>
        </p:nvSpPr>
        <p:spPr>
          <a:xfrm>
            <a:off x="5665471" y="1514939"/>
            <a:ext cx="3220549" cy="1214673"/>
          </a:xfrm>
          <a:prstGeom prst="ellipse">
            <a:avLst/>
          </a:prstGeom>
          <a:solidFill>
            <a:srgbClr val="FFC000">
              <a:alpha val="79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lang="en-GB" sz="1500" dirty="0">
                <a:solidFill>
                  <a:schemeClr val="tx1"/>
                </a:solidFill>
              </a:rPr>
              <a:t>Problem of the breakdown in components of the surface resistance</a:t>
            </a:r>
            <a:endParaRPr sz="1500" dirty="0">
              <a:solidFill>
                <a:schemeClr val="tx1"/>
              </a:solidFill>
            </a:endParaRPr>
          </a:p>
        </p:txBody>
      </p:sp>
      <p:sp>
        <p:nvSpPr>
          <p:cNvPr id="50" name="Shape 50"/>
          <p:cNvSpPr/>
          <p:nvPr/>
        </p:nvSpPr>
        <p:spPr>
          <a:xfrm>
            <a:off x="1913793" y="628482"/>
            <a:ext cx="8842730" cy="5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 sz="4000">
                <a:solidFill>
                  <a:srgbClr val="E1E1E1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rPr lang="en-GB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material R/D: core tasks and tools</a:t>
            </a:r>
            <a:endParaRPr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92144" y="919473"/>
            <a:ext cx="728352" cy="707542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2163402" y="1792183"/>
            <a:ext cx="3690309" cy="1421585"/>
          </a:xfrm>
          <a:prstGeom prst="ellipse">
            <a:avLst/>
          </a:prstGeom>
          <a:solidFill>
            <a:srgbClr val="FF0000">
              <a:alpha val="79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ADVANCE THE FUNDAMENTAL UNDERSTANDING OF THE SURFACE RESISTANCE </a:t>
            </a:r>
            <a:endParaRPr sz="1313" b="1" dirty="0"/>
          </a:p>
        </p:txBody>
      </p:sp>
      <p:sp>
        <p:nvSpPr>
          <p:cNvPr id="53" name="Shape 53"/>
          <p:cNvSpPr/>
          <p:nvPr/>
        </p:nvSpPr>
        <p:spPr>
          <a:xfrm>
            <a:off x="1725651" y="4579463"/>
            <a:ext cx="3061908" cy="1378681"/>
          </a:xfrm>
          <a:prstGeom prst="ellipse">
            <a:avLst/>
          </a:prstGeom>
          <a:solidFill>
            <a:srgbClr val="E2E2E2">
              <a:alpha val="78704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>
              <a:lnSpc>
                <a:spcPct val="90000"/>
              </a:lnSpc>
              <a:defRPr sz="3500"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rPr lang="en-GB" sz="1313" dirty="0"/>
              <a:t>Explore estimators of </a:t>
            </a:r>
            <a:r>
              <a:rPr lang="en-GB" sz="1313" dirty="0" err="1"/>
              <a:t>R</a:t>
            </a:r>
            <a:r>
              <a:rPr lang="en-GB" sz="1313" baseline="-25000" dirty="0" err="1"/>
              <a:t>s</a:t>
            </a:r>
            <a:r>
              <a:rPr lang="en-GB" sz="1313" dirty="0"/>
              <a:t> from measurements of DC superconducting properties: Tc, </a:t>
            </a:r>
            <a:r>
              <a:rPr lang="el-GR" sz="1313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1313" dirty="0">
                <a:latin typeface="Arial" panose="020B0604020202020204" pitchFamily="34" charset="0"/>
                <a:cs typeface="Arial" panose="020B0604020202020204" pitchFamily="34" charset="0"/>
              </a:rPr>
              <a:t>Tc, </a:t>
            </a:r>
            <a:r>
              <a:rPr lang="en-GB" sz="1313" dirty="0"/>
              <a:t>Bc1, Bc2, </a:t>
            </a:r>
            <a:r>
              <a:rPr lang="el-GR" sz="1313" dirty="0"/>
              <a:t>χ</a:t>
            </a:r>
            <a:r>
              <a:rPr lang="en-GB" sz="1313" dirty="0"/>
              <a:t>’, </a:t>
            </a:r>
            <a:r>
              <a:rPr lang="el-GR" sz="1313" dirty="0"/>
              <a:t>χ</a:t>
            </a:r>
            <a:r>
              <a:rPr lang="en-GB" sz="1313" dirty="0"/>
              <a:t>’’, etc. </a:t>
            </a:r>
            <a:endParaRPr sz="1313" dirty="0"/>
          </a:p>
        </p:txBody>
      </p:sp>
      <p:sp>
        <p:nvSpPr>
          <p:cNvPr id="54" name="Shape 54"/>
          <p:cNvSpPr/>
          <p:nvPr/>
        </p:nvSpPr>
        <p:spPr>
          <a:xfrm>
            <a:off x="2051744" y="3278808"/>
            <a:ext cx="2409722" cy="1235612"/>
          </a:xfrm>
          <a:prstGeom prst="ellipse">
            <a:avLst/>
          </a:prstGeom>
          <a:solidFill>
            <a:srgbClr val="0EBBCF">
              <a:alpha val="78704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lang="en-GB" sz="1500" dirty="0"/>
              <a:t>Explore estimators of </a:t>
            </a:r>
            <a:r>
              <a:rPr lang="en-GB" sz="1500" dirty="0" err="1"/>
              <a:t>R</a:t>
            </a:r>
            <a:r>
              <a:rPr lang="en-GB" sz="1500" baseline="-25000" dirty="0" err="1"/>
              <a:t>s</a:t>
            </a:r>
            <a:r>
              <a:rPr lang="en-GB" sz="1500" dirty="0"/>
              <a:t> from surface characterizations </a:t>
            </a:r>
            <a:endParaRPr sz="1500" dirty="0"/>
          </a:p>
        </p:txBody>
      </p:sp>
      <p:sp>
        <p:nvSpPr>
          <p:cNvPr id="16" name="Shape 52"/>
          <p:cNvSpPr/>
          <p:nvPr/>
        </p:nvSpPr>
        <p:spPr>
          <a:xfrm>
            <a:off x="5039844" y="5187467"/>
            <a:ext cx="3218704" cy="1357536"/>
          </a:xfrm>
          <a:prstGeom prst="ellipse">
            <a:avLst/>
          </a:prstGeom>
          <a:solidFill>
            <a:schemeClr val="accent4">
              <a:lumMod val="75000"/>
              <a:alpha val="79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Diagnostics tools aimed at disentangling the components of </a:t>
            </a:r>
            <a:r>
              <a:rPr lang="en-GB" sz="1313" b="1" dirty="0" err="1"/>
              <a:t>Rs</a:t>
            </a:r>
            <a:r>
              <a:rPr lang="en-GB" sz="1313" b="1" dirty="0"/>
              <a:t> on real cavities</a:t>
            </a:r>
            <a:r>
              <a:rPr lang="en-GB" sz="1313" b="1" u="sng" dirty="0"/>
              <a:t>: thermometry, magnetic field mapping </a:t>
            </a:r>
            <a:endParaRPr sz="1313" b="1" u="sng" dirty="0"/>
          </a:p>
        </p:txBody>
      </p:sp>
      <p:sp>
        <p:nvSpPr>
          <p:cNvPr id="17" name="Shape 52"/>
          <p:cNvSpPr/>
          <p:nvPr/>
        </p:nvSpPr>
        <p:spPr>
          <a:xfrm>
            <a:off x="6675557" y="3872072"/>
            <a:ext cx="1649409" cy="1315397"/>
          </a:xfrm>
          <a:prstGeom prst="ellipse">
            <a:avLst/>
          </a:prstGeom>
          <a:solidFill>
            <a:schemeClr val="accent4">
              <a:lumMod val="75000"/>
              <a:alpha val="79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Quadrupole resonators</a:t>
            </a:r>
            <a:endParaRPr sz="1313" b="1" dirty="0"/>
          </a:p>
        </p:txBody>
      </p:sp>
      <p:sp>
        <p:nvSpPr>
          <p:cNvPr id="18" name="Shape 52"/>
          <p:cNvSpPr/>
          <p:nvPr/>
        </p:nvSpPr>
        <p:spPr>
          <a:xfrm>
            <a:off x="8332471" y="3278809"/>
            <a:ext cx="2075797" cy="1315397"/>
          </a:xfrm>
          <a:prstGeom prst="ellipse">
            <a:avLst/>
          </a:prstGeom>
          <a:solidFill>
            <a:srgbClr val="00B050">
              <a:alpha val="79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1.3 GHz programs</a:t>
            </a:r>
            <a:endParaRPr sz="1313" b="1" dirty="0"/>
          </a:p>
        </p:txBody>
      </p:sp>
      <p:sp>
        <p:nvSpPr>
          <p:cNvPr id="19" name="Shape 52"/>
          <p:cNvSpPr/>
          <p:nvPr/>
        </p:nvSpPr>
        <p:spPr>
          <a:xfrm>
            <a:off x="4696119" y="3872071"/>
            <a:ext cx="1802512" cy="1315397"/>
          </a:xfrm>
          <a:prstGeom prst="ellipse">
            <a:avLst/>
          </a:prstGeom>
          <a:solidFill>
            <a:schemeClr val="tx2">
              <a:lumMod val="60000"/>
              <a:lumOff val="40000"/>
              <a:alpha val="79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Sample studies</a:t>
            </a:r>
            <a:endParaRPr sz="1313" b="1" dirty="0"/>
          </a:p>
        </p:txBody>
      </p:sp>
      <p:sp>
        <p:nvSpPr>
          <p:cNvPr id="20" name="Shape 52"/>
          <p:cNvSpPr/>
          <p:nvPr/>
        </p:nvSpPr>
        <p:spPr>
          <a:xfrm>
            <a:off x="8011513" y="4690142"/>
            <a:ext cx="2717711" cy="1265681"/>
          </a:xfrm>
          <a:prstGeom prst="ellipse">
            <a:avLst/>
          </a:prstGeom>
          <a:solidFill>
            <a:schemeClr val="tx1">
              <a:lumMod val="75000"/>
              <a:lumOff val="25000"/>
              <a:alpha val="79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>
              <a:lnSpc>
                <a:spcPct val="90000"/>
              </a:lnSpc>
              <a:defRPr sz="35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313" b="1" dirty="0"/>
              <a:t>RF measurements: accuracy and resolving power (i.e. transients) </a:t>
            </a:r>
            <a:endParaRPr sz="1313" b="1" dirty="0"/>
          </a:p>
        </p:txBody>
      </p:sp>
      <p:sp>
        <p:nvSpPr>
          <p:cNvPr id="21" name="Shape 54"/>
          <p:cNvSpPr/>
          <p:nvPr/>
        </p:nvSpPr>
        <p:spPr>
          <a:xfrm>
            <a:off x="5665470" y="2454797"/>
            <a:ext cx="2667000" cy="1417274"/>
          </a:xfrm>
          <a:prstGeom prst="ellipse">
            <a:avLst/>
          </a:prstGeom>
          <a:solidFill>
            <a:srgbClr val="FFC000">
              <a:alpha val="79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lang="en-GB" sz="1500" dirty="0">
                <a:solidFill>
                  <a:schemeClr val="tx1"/>
                </a:solidFill>
              </a:rPr>
              <a:t>Magnetic and electric field limitations </a:t>
            </a:r>
            <a:br>
              <a:rPr lang="en-GB" sz="1500" dirty="0">
                <a:solidFill>
                  <a:schemeClr val="tx1"/>
                </a:solidFill>
              </a:rPr>
            </a:br>
            <a:r>
              <a:rPr lang="en-GB" sz="1500" dirty="0">
                <a:solidFill>
                  <a:schemeClr val="tx1"/>
                </a:solidFill>
              </a:rPr>
              <a:t>of SRF materials </a:t>
            </a:r>
            <a:endParaRPr sz="1500" dirty="0">
              <a:solidFill>
                <a:schemeClr val="tx1"/>
              </a:solidFill>
            </a:endParaRPr>
          </a:p>
        </p:txBody>
      </p:sp>
      <p:sp>
        <p:nvSpPr>
          <p:cNvPr id="14" name="Shape 53"/>
          <p:cNvSpPr/>
          <p:nvPr/>
        </p:nvSpPr>
        <p:spPr>
          <a:xfrm>
            <a:off x="2949368" y="5958144"/>
            <a:ext cx="2171626" cy="808417"/>
          </a:xfrm>
          <a:prstGeom prst="ellipse">
            <a:avLst/>
          </a:prstGeom>
          <a:solidFill>
            <a:srgbClr val="E2E2E2">
              <a:alpha val="78704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>
              <a:lnSpc>
                <a:spcPct val="90000"/>
              </a:lnSpc>
              <a:defRPr sz="3500"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rPr lang="en-GB" sz="1313" dirty="0"/>
              <a:t>Optical inspections of real cavities </a:t>
            </a:r>
            <a:endParaRPr sz="1313" dirty="0"/>
          </a:p>
        </p:txBody>
      </p:sp>
    </p:spTree>
    <p:extLst>
      <p:ext uri="{BB962C8B-B14F-4D97-AF65-F5344CB8AC3E}">
        <p14:creationId xmlns:p14="http://schemas.microsoft.com/office/powerpoint/2010/main" val="326693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 animBg="1"/>
      <p:bldP spid="5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F. PEAUGER - SY-RF-SRF- FCC week 2021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01291" y="4018327"/>
            <a:ext cx="3980524" cy="203783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98" y="4018327"/>
            <a:ext cx="3559066" cy="203783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1" b="16744"/>
          <a:stretch/>
        </p:blipFill>
        <p:spPr>
          <a:xfrm>
            <a:off x="1541135" y="1613765"/>
            <a:ext cx="8959184" cy="23148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920581" y="4053753"/>
            <a:ext cx="2714004" cy="1705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MHz 5</a:t>
            </a: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-cell cavities</a:t>
            </a:r>
          </a:p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bulk </a:t>
            </a:r>
            <a:r>
              <a:rPr lang="en-GB" sz="1400" b="1" kern="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400" b="1" kern="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 </a:t>
            </a: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</a:p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852 cavities</a:t>
            </a:r>
          </a:p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err="1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Eacc</a:t>
            </a: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=20 MV/m</a:t>
            </a:r>
          </a:p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 kW/cav.</a:t>
            </a:r>
          </a:p>
          <a:p>
            <a:pPr marL="285750" indent="-285750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cav./</a:t>
            </a:r>
            <a:r>
              <a:rPr lang="en-GB" sz="1400" b="1" kern="0" dirty="0" err="1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cryom</a:t>
            </a:r>
            <a:r>
              <a:rPr lang="en-GB" sz="1400" b="1" kern="0" dirty="0" smtClean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400" b="1" kern="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652" y="904077"/>
            <a:ext cx="7790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Designed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fixed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synchrotron radiation power of 50 MW per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fr-CH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Elliptical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shape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01291" y="112694"/>
            <a:ext cx="5505576" cy="517842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FCCee</a:t>
            </a:r>
            <a:r>
              <a:rPr lang="en-GB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RF system baseline</a:t>
            </a:r>
            <a:endParaRPr lang="fr-FR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01291" y="4071002"/>
            <a:ext cx="2931174" cy="1705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4-cell cavities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/Cu, 4.5 K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408 cavities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err="1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Eacc</a:t>
            </a:r>
            <a:r>
              <a:rPr lang="en-GB" sz="1400" b="1" kern="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=10 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MV/m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MW to 200 kW per cav.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cav./</a:t>
            </a:r>
            <a:r>
              <a:rPr lang="en-GB" sz="1400" b="1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cryom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1400" b="1" kern="0" dirty="0">
              <a:solidFill>
                <a:srgbClr val="FF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98" y="4071002"/>
            <a:ext cx="2787482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1-cell cavities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/Cu, 4.5 K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104 cavities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 err="1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Eacc</a:t>
            </a:r>
            <a:r>
              <a:rPr lang="en-GB" sz="1400" b="1" kern="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=5 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MV/m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MW /</a:t>
            </a:r>
            <a:r>
              <a:rPr lang="en-GB" sz="1400" b="1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</a:t>
            </a:r>
            <a:endParaRPr lang="en-GB" sz="1400" b="1" kern="0" dirty="0">
              <a:solidFill>
                <a:srgbClr val="FF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cav./</a:t>
            </a:r>
            <a:r>
              <a:rPr lang="en-GB" sz="1400" b="1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cryom</a:t>
            </a:r>
            <a:r>
              <a:rPr lang="en-GB" sz="1400" b="1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1" u="sng" kern="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Re-used for FCC-</a:t>
            </a:r>
            <a:r>
              <a:rPr lang="en-GB" sz="1400" b="1" u="sng" kern="0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endParaRPr lang="en-GB" sz="1400" b="1" u="sng" kern="0" dirty="0">
              <a:solidFill>
                <a:srgbClr val="FF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CWRF08 0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645" y="4428311"/>
            <a:ext cx="1696747" cy="1217660"/>
          </a:xfrm>
          <a:prstGeom prst="rect">
            <a:avLst/>
          </a:prstGeom>
          <a:noFill/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Rectangle 16"/>
          <p:cNvSpPr/>
          <p:nvPr/>
        </p:nvSpPr>
        <p:spPr>
          <a:xfrm>
            <a:off x="7944224" y="4018327"/>
            <a:ext cx="4148363" cy="20078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1849" y="4611612"/>
            <a:ext cx="2356311" cy="12176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0428" y="4071002"/>
            <a:ext cx="1439091" cy="194102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18766" y="5381897"/>
            <a:ext cx="10842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Jlab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9164" y="5365139"/>
            <a:ext cx="10842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90356" y="5626749"/>
            <a:ext cx="542109" cy="26340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LEP</a:t>
            </a:r>
            <a:endParaRPr lang="fr-FR" sz="11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5969" y="264204"/>
            <a:ext cx="2588069" cy="123372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79724" y="6413469"/>
            <a:ext cx="3183095" cy="2616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CDR FCC-</a:t>
            </a:r>
            <a:r>
              <a:rPr lang="en-GB" sz="1100" dirty="0" err="1"/>
              <a:t>ee</a:t>
            </a:r>
            <a:r>
              <a:rPr lang="en-GB" sz="1100" dirty="0"/>
              <a:t>: The Lepton </a:t>
            </a:r>
            <a:r>
              <a:rPr lang="en-GB" sz="1100" dirty="0" smtClean="0"/>
              <a:t>Collider, 2019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525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feld 8">
            <a:extLst>
              <a:ext uri="{FF2B5EF4-FFF2-40B4-BE49-F238E27FC236}">
                <a16:creationId xmlns:a16="http://schemas.microsoft.com/office/drawing/2014/main" xmlns="" id="{601F9F30-16BA-492D-9DD9-07D93037A8D7}"/>
              </a:ext>
            </a:extLst>
          </p:cNvPr>
          <p:cNvSpPr txBox="1"/>
          <p:nvPr/>
        </p:nvSpPr>
        <p:spPr>
          <a:xfrm>
            <a:off x="5106192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O. Brunner    - SRF Summary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29" name="Titel 1">
            <a:extLst>
              <a:ext uri="{FF2B5EF4-FFF2-40B4-BE49-F238E27FC236}">
                <a16:creationId xmlns:a16="http://schemas.microsoft.com/office/drawing/2014/main" xmlns="" id="{DFEB1A91-989E-4FD6-BF4B-3E6E7CE1D4AD}"/>
              </a:ext>
            </a:extLst>
          </p:cNvPr>
          <p:cNvSpPr txBox="1">
            <a:spLocks/>
          </p:cNvSpPr>
          <p:nvPr/>
        </p:nvSpPr>
        <p:spPr>
          <a:xfrm>
            <a:off x="500885" y="556830"/>
            <a:ext cx="10594165" cy="1072088"/>
          </a:xfrm>
          <a:prstGeom prst="rect">
            <a:avLst/>
          </a:prstGeom>
        </p:spPr>
        <p:txBody>
          <a:bodyPr vert="horz" lIns="121920" tIns="60960" rIns="121920" bIns="6096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/>
              <a:t>Challenging the baseline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967540" y="1508788"/>
            <a:ext cx="8391648" cy="956492"/>
            <a:chOff x="825514" y="918948"/>
            <a:chExt cx="11507586" cy="2175167"/>
          </a:xfrm>
        </p:grpSpPr>
        <p:sp>
          <p:nvSpPr>
            <p:cNvPr id="31" name="Rectangle 30"/>
            <p:cNvSpPr/>
            <p:nvPr/>
          </p:nvSpPr>
          <p:spPr>
            <a:xfrm>
              <a:off x="7964903" y="2038221"/>
              <a:ext cx="957897" cy="809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fr-CH" sz="1600" b="1" dirty="0" err="1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Spoke</a:t>
              </a:r>
              <a:endParaRPr lang="fr-FR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302164" y="2037512"/>
              <a:ext cx="1459178" cy="809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fr-CH" sz="16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QWR Ver2</a:t>
              </a:r>
              <a:endParaRPr lang="fr-FR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614374" y="2007034"/>
              <a:ext cx="1459178" cy="809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fr-CH" sz="16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QWR Ver1</a:t>
              </a:r>
              <a:endParaRPr lang="fr-FR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247853" y="2031765"/>
              <a:ext cx="1500065" cy="769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600" b="1" dirty="0" err="1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Re-entrant</a:t>
              </a:r>
              <a:endParaRPr lang="fr-FR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949200" y="2048909"/>
              <a:ext cx="844557" cy="769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6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HWR</a:t>
              </a:r>
              <a:endParaRPr lang="fr-FR" sz="16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443460" y="2011266"/>
              <a:ext cx="699474" cy="769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6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LHC</a:t>
              </a:r>
              <a:endParaRPr lang="fr-FR" sz="16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825514" y="918948"/>
              <a:ext cx="11507586" cy="2175167"/>
              <a:chOff x="825514" y="918948"/>
              <a:chExt cx="11507586" cy="2175167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2"/>
              <a:srcRect l="3410" t="17186" r="2096" b="47437"/>
              <a:stretch/>
            </p:blipFill>
            <p:spPr>
              <a:xfrm>
                <a:off x="825514" y="918948"/>
                <a:ext cx="5252720" cy="1141507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2"/>
              <a:srcRect l="3410" t="52679" r="2096" b="15828"/>
              <a:stretch/>
            </p:blipFill>
            <p:spPr>
              <a:xfrm>
                <a:off x="5944867" y="1001482"/>
                <a:ext cx="5252720" cy="1016222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11197587" y="2464189"/>
                <a:ext cx="1135513" cy="629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>
                    <a:solidFill>
                      <a:schemeClr val="accent1">
                        <a:lumMod val="25000"/>
                      </a:schemeClr>
                    </a:solidFill>
                  </a:rPr>
                  <a:t>F. Peauger</a:t>
                </a:r>
                <a:endParaRPr lang="en-GB" sz="1200" i="1" dirty="0">
                  <a:solidFill>
                    <a:schemeClr val="accent1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41" name="Rectangle 40"/>
          <p:cNvSpPr/>
          <p:nvPr/>
        </p:nvSpPr>
        <p:spPr>
          <a:xfrm>
            <a:off x="0" y="2777100"/>
            <a:ext cx="12192000" cy="111819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2133" dirty="0">
                <a:solidFill>
                  <a:srgbClr val="104282"/>
                </a:solidFill>
              </a:rPr>
              <a:t>Alternative cavity design study initiated in Nov. 2020</a:t>
            </a:r>
            <a:endParaRPr lang="en-US" sz="2133" dirty="0">
              <a:solidFill>
                <a:srgbClr val="104282"/>
              </a:solidFill>
            </a:endParaRPr>
          </a:p>
          <a:p>
            <a:pPr marL="719649" lvl="1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1A8F9"/>
                </a:solidFill>
              </a:rPr>
              <a:t>CLIC expertise applied to SRF -&gt; </a:t>
            </a:r>
            <a:r>
              <a:rPr lang="en-US" sz="1600" b="1" dirty="0">
                <a:solidFill>
                  <a:srgbClr val="FF0000"/>
                </a:solidFill>
              </a:rPr>
              <a:t>Slotted Waveguide Elliptical (SWELL) cavity operating at ~ 600 MHz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aseline="30000" dirty="0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  <a:p>
            <a:pPr marL="719649" lvl="1" indent="-38099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1A8F9"/>
                </a:solidFill>
              </a:rPr>
              <a:t>Beam dynamics studies -&gt;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~ 600 MHz conceivable for Z machine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1-cell UROS1 and 2-cell SWELL cavity types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881174" y="4256817"/>
            <a:ext cx="2367153" cy="2032079"/>
            <a:chOff x="5999915" y="3747290"/>
            <a:chExt cx="2002868" cy="1843644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9915" y="3747290"/>
              <a:ext cx="2002868" cy="184364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09726" y="3798840"/>
              <a:ext cx="559135" cy="352425"/>
            </a:xfrm>
            <a:prstGeom prst="rect">
              <a:avLst/>
            </a:prstGeom>
          </p:spPr>
        </p:pic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6" y="4114910"/>
            <a:ext cx="1333779" cy="1075628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>
            <a:off x="1301650" y="4831585"/>
            <a:ext cx="579524" cy="358952"/>
          </a:xfrm>
          <a:prstGeom prst="straightConnector1">
            <a:avLst/>
          </a:prstGeom>
          <a:ln w="25400">
            <a:solidFill>
              <a:schemeClr val="bg2">
                <a:lumMod val="8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8841" y="4265395"/>
            <a:ext cx="2823745" cy="2092892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51" name="Rectangle 50"/>
          <p:cNvSpPr/>
          <p:nvPr/>
        </p:nvSpPr>
        <p:spPr>
          <a:xfrm>
            <a:off x="374508" y="6628158"/>
            <a:ext cx="5136342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67" baseline="30000" dirty="0"/>
              <a:t>1</a:t>
            </a:r>
            <a:r>
              <a:rPr lang="en-US" sz="1067" dirty="0"/>
              <a:t> The SWELL cavity concept was published in 2010 by </a:t>
            </a:r>
            <a:r>
              <a:rPr lang="en-US" sz="1067" dirty="0" err="1"/>
              <a:t>Z.Liu</a:t>
            </a:r>
            <a:r>
              <a:rPr lang="en-US" sz="1067" dirty="0"/>
              <a:t> and A. </a:t>
            </a:r>
            <a:r>
              <a:rPr lang="en-US" sz="1067" dirty="0" err="1"/>
              <a:t>Nassiri</a:t>
            </a:r>
            <a:r>
              <a:rPr lang="en-US" sz="1067" dirty="0"/>
              <a:t> (Beijing U., ANL)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1987" y="4107121"/>
            <a:ext cx="4840013" cy="275087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8189895" y="6550223"/>
            <a:ext cx="730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1">
                    <a:lumMod val="25000"/>
                  </a:schemeClr>
                </a:solidFill>
              </a:rPr>
              <a:t>I. Karpov</a:t>
            </a:r>
            <a:endParaRPr lang="en-GB" sz="12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42" name="Textfeld 10">
            <a:extLst>
              <a:ext uri="{FF2B5EF4-FFF2-40B4-BE49-F238E27FC236}">
                <a16:creationId xmlns:a16="http://schemas.microsoft.com/office/drawing/2014/main" xmlns="" id="{F05BE2AA-48C9-4FCB-A012-8E135BF8F224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3/7/2021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82787" y="668479"/>
            <a:ext cx="295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O. Brunner, FCC week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8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6533" y="396684"/>
            <a:ext cx="11017800" cy="1072088"/>
          </a:xfrm>
        </p:spPr>
        <p:txBody>
          <a:bodyPr/>
          <a:lstStyle/>
          <a:p>
            <a:r>
              <a:rPr lang="en-GB" dirty="0" smtClean="0"/>
              <a:t>Bulk </a:t>
            </a:r>
            <a:r>
              <a:rPr lang="en-GB" dirty="0" err="1" smtClean="0"/>
              <a:t>Nb</a:t>
            </a:r>
            <a:r>
              <a:rPr lang="en-GB" dirty="0" smtClean="0"/>
              <a:t> program</a:t>
            </a:r>
            <a:endParaRPr lang="en-GB" dirty="0"/>
          </a:p>
        </p:txBody>
      </p:sp>
      <p:pic>
        <p:nvPicPr>
          <p:cNvPr id="2055" name="Picture 7" descr="age8image40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00" y="2327642"/>
            <a:ext cx="4954385" cy="262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ge8image4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058" y="2327643"/>
            <a:ext cx="4954385" cy="262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0400" y="5436941"/>
            <a:ext cx="4580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FCC 802 MHz 5-cell performance at 2K </a:t>
            </a:r>
            <a:endParaRPr lang="en-US" dirty="0"/>
          </a:p>
          <a:p>
            <a:r>
              <a:rPr lang="en-US" i="1" dirty="0" err="1"/>
              <a:t>E</a:t>
            </a:r>
            <a:r>
              <a:rPr lang="en-US" dirty="0" err="1"/>
              <a:t>acc</a:t>
            </a:r>
            <a:r>
              <a:rPr lang="en-US" dirty="0"/>
              <a:t> = 31 MV/m &amp; </a:t>
            </a:r>
            <a:r>
              <a:rPr lang="en-US" i="1" dirty="0"/>
              <a:t>Q</a:t>
            </a:r>
            <a:r>
              <a:rPr lang="en-US" dirty="0"/>
              <a:t>0 = 2x1010 </a:t>
            </a:r>
            <a:br>
              <a:rPr lang="en-US" dirty="0"/>
            </a:br>
            <a:r>
              <a:rPr lang="en-US" dirty="0"/>
              <a:t>Cavity Quench limited (</a:t>
            </a:r>
            <a:r>
              <a:rPr lang="en-US" i="1" dirty="0" err="1"/>
              <a:t>B</a:t>
            </a:r>
            <a:r>
              <a:rPr lang="en-US" dirty="0" err="1"/>
              <a:t>pk</a:t>
            </a:r>
            <a:r>
              <a:rPr lang="en-US" dirty="0"/>
              <a:t> ~ 130 </a:t>
            </a:r>
            <a:r>
              <a:rPr lang="en-US" dirty="0" err="1"/>
              <a:t>mT</a:t>
            </a:r>
            <a:r>
              <a:rPr lang="en-US" dirty="0"/>
              <a:t>) </a:t>
            </a:r>
            <a:endParaRPr lang="en-US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76058" y="5436940"/>
            <a:ext cx="3873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HG 704 MHz 5-cell performance at 2K </a:t>
            </a:r>
            <a:endParaRPr lang="en-US" dirty="0"/>
          </a:p>
          <a:p>
            <a:r>
              <a:rPr lang="en-US" i="1" dirty="0" err="1"/>
              <a:t>E</a:t>
            </a:r>
            <a:r>
              <a:rPr lang="en-US" dirty="0" err="1"/>
              <a:t>acc</a:t>
            </a:r>
            <a:r>
              <a:rPr lang="en-US" dirty="0"/>
              <a:t> = 29.7 MV/m &amp; </a:t>
            </a:r>
            <a:r>
              <a:rPr lang="en-US" i="1" dirty="0"/>
              <a:t>Q</a:t>
            </a:r>
            <a:r>
              <a:rPr lang="en-US" dirty="0"/>
              <a:t>0 = 1.4 x1010 Cavity not quench limited </a:t>
            </a:r>
            <a:endParaRPr lang="en-US" dirty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90400" y="6446555"/>
            <a:ext cx="5445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Frank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Marhauser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team @ JLAB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7447" y="1550100"/>
            <a:ext cx="2310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smtClean="0"/>
              <a:t>JLAB</a:t>
            </a:r>
            <a:endParaRPr lang="en-GB" sz="3200"/>
          </a:p>
        </p:txBody>
      </p:sp>
      <p:sp>
        <p:nvSpPr>
          <p:cNvPr id="21" name="TextBox 20"/>
          <p:cNvSpPr txBox="1"/>
          <p:nvPr/>
        </p:nvSpPr>
        <p:spPr>
          <a:xfrm>
            <a:off x="7938851" y="1605819"/>
            <a:ext cx="2310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CERN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606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98" y="280283"/>
            <a:ext cx="10515600" cy="718957"/>
          </a:xfrm>
        </p:spPr>
        <p:txBody>
          <a:bodyPr/>
          <a:lstStyle/>
          <a:p>
            <a:r>
              <a:rPr lang="en-GB" dirty="0" smtClean="0"/>
              <a:t>Performance goals: a moving target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810" y="1272619"/>
            <a:ext cx="5128967" cy="551468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R/D ongoing at CERN (joint effort between groups MME-VSC-RF) during the last years to </a:t>
            </a:r>
            <a:r>
              <a:rPr lang="en-GB" sz="1800" b="1" dirty="0" smtClean="0">
                <a:solidFill>
                  <a:srgbClr val="FF0000"/>
                </a:solidFill>
              </a:rPr>
              <a:t>push performance of </a:t>
            </a:r>
            <a:r>
              <a:rPr lang="en-GB" sz="1800" b="1" dirty="0" err="1" smtClean="0">
                <a:solidFill>
                  <a:srgbClr val="FF0000"/>
                </a:solidFill>
              </a:rPr>
              <a:t>Nb</a:t>
            </a:r>
            <a:r>
              <a:rPr lang="en-GB" sz="1800" b="1" dirty="0" smtClean="0">
                <a:solidFill>
                  <a:srgbClr val="FF0000"/>
                </a:solidFill>
              </a:rPr>
              <a:t>/Cu </a:t>
            </a:r>
            <a:r>
              <a:rPr lang="en-GB" sz="1800" dirty="0" smtClean="0"/>
              <a:t>using 1.3 GHz mono cells, which are the international standard for SRF</a:t>
            </a:r>
          </a:p>
          <a:p>
            <a:r>
              <a:rPr lang="en-GB" sz="1800" dirty="0" smtClean="0"/>
              <a:t>Preliminary survey of materials and performance goals was done during CDR phase (S. </a:t>
            </a:r>
            <a:r>
              <a:rPr lang="en-GB" sz="1800" dirty="0" err="1" smtClean="0"/>
              <a:t>Aull</a:t>
            </a:r>
            <a:r>
              <a:rPr lang="en-GB" sz="1800" dirty="0" smtClean="0"/>
              <a:t> et.al, Report number: CERN-ACC-2018-0019)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en-GB" sz="1800" dirty="0" err="1" smtClean="0">
                <a:sym typeface="Wingdings" panose="05000000000000000000" pitchFamily="2" charset="2"/>
              </a:rPr>
              <a:t>Nb</a:t>
            </a:r>
            <a:r>
              <a:rPr lang="en-GB" sz="1800" dirty="0" smtClean="0">
                <a:sym typeface="Wingdings" panose="05000000000000000000" pitchFamily="2" charset="2"/>
              </a:rPr>
              <a:t>/Cu HIPIMS coatings displayed optimized R</a:t>
            </a:r>
            <a:r>
              <a:rPr lang="en-GB" sz="1800" baseline="-25000" dirty="0" smtClean="0">
                <a:sym typeface="Wingdings" panose="05000000000000000000" pitchFamily="2" charset="2"/>
              </a:rPr>
              <a:t>BCS</a:t>
            </a:r>
            <a:r>
              <a:rPr lang="en-GB" sz="1800" dirty="0" smtClean="0">
                <a:sym typeface="Wingdings" panose="05000000000000000000" pitchFamily="2" charset="2"/>
              </a:rPr>
              <a:t> below 300 n</a:t>
            </a:r>
            <a:r>
              <a:rPr lang="el-GR" sz="1800" dirty="0" smtClean="0">
                <a:sym typeface="Wingdings" panose="05000000000000000000" pitchFamily="2" charset="2"/>
              </a:rPr>
              <a:t>Ω</a:t>
            </a:r>
            <a:r>
              <a:rPr lang="en-GB" sz="1800" dirty="0" smtClean="0">
                <a:sym typeface="Wingdings" panose="05000000000000000000" pitchFamily="2" charset="2"/>
              </a:rPr>
              <a:t> at 4.5 K, 1.3 GHz, and low Q-slope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HIE ISOLDE seamless QWR reached 120 </a:t>
            </a:r>
            <a:r>
              <a:rPr lang="en-GB" sz="1800" dirty="0" err="1" smtClean="0">
                <a:sym typeface="Wingdings" panose="05000000000000000000" pitchFamily="2" charset="2"/>
              </a:rPr>
              <a:t>mT</a:t>
            </a:r>
            <a:r>
              <a:rPr lang="en-GB" sz="1800" dirty="0" smtClean="0">
                <a:sym typeface="Wingdings" panose="05000000000000000000" pitchFamily="2" charset="2"/>
              </a:rPr>
              <a:t> at 100 MHz no special field limits for </a:t>
            </a:r>
            <a:r>
              <a:rPr lang="en-GB" sz="1800" dirty="0" err="1" smtClean="0">
                <a:sym typeface="Wingdings" panose="05000000000000000000" pitchFamily="2" charset="2"/>
              </a:rPr>
              <a:t>Nb</a:t>
            </a:r>
            <a:r>
              <a:rPr lang="en-GB" sz="1800" dirty="0" smtClean="0">
                <a:sym typeface="Wingdings" panose="05000000000000000000" pitchFamily="2" charset="2"/>
              </a:rPr>
              <a:t>/Cu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By simple scaling and reasonable assumptions on </a:t>
            </a:r>
            <a:r>
              <a:rPr lang="en-GB" sz="1800" dirty="0" err="1" smtClean="0">
                <a:sym typeface="Wingdings" panose="05000000000000000000" pitchFamily="2" charset="2"/>
              </a:rPr>
              <a:t>R</a:t>
            </a:r>
            <a:r>
              <a:rPr lang="en-GB" sz="1800" baseline="-25000" dirty="0" err="1" smtClean="0">
                <a:sym typeface="Wingdings" panose="05000000000000000000" pitchFamily="2" charset="2"/>
              </a:rPr>
              <a:t>res</a:t>
            </a:r>
            <a:r>
              <a:rPr lang="en-GB" sz="1800" dirty="0" smtClean="0">
                <a:sym typeface="Wingdings" panose="05000000000000000000" pitchFamily="2" charset="2"/>
              </a:rPr>
              <a:t> we can aim to Rs=50-90 n</a:t>
            </a:r>
            <a:r>
              <a:rPr lang="el-GR" sz="1800" dirty="0" smtClean="0">
                <a:sym typeface="Wingdings" panose="05000000000000000000" pitchFamily="2" charset="2"/>
              </a:rPr>
              <a:t>Ω </a:t>
            </a:r>
            <a:r>
              <a:rPr lang="en-GB" sz="1800" dirty="0" smtClean="0">
                <a:sym typeface="Wingdings" panose="05000000000000000000" pitchFamily="2" charset="2"/>
              </a:rPr>
              <a:t>(~3-5 10</a:t>
            </a:r>
            <a:r>
              <a:rPr lang="en-GB" sz="1800" baseline="30000" dirty="0" smtClean="0">
                <a:sym typeface="Wingdings" panose="05000000000000000000" pitchFamily="2" charset="2"/>
              </a:rPr>
              <a:t>9</a:t>
            </a:r>
            <a:r>
              <a:rPr lang="en-GB" sz="1800" dirty="0" smtClean="0">
                <a:sym typeface="Wingdings" panose="05000000000000000000" pitchFamily="2" charset="2"/>
              </a:rPr>
              <a:t> ) at 400 MHz, 10 MV/m  and 4.5 K 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Performance targets and breakeven points are being reviewed for all frequencies considered for FCC, including 600 MHz, based on the recent developments of the 1.3 GHz program </a:t>
            </a:r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777" y="1272619"/>
            <a:ext cx="6452123" cy="469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192" y="272360"/>
            <a:ext cx="10515600" cy="1325563"/>
          </a:xfrm>
        </p:spPr>
        <p:txBody>
          <a:bodyPr/>
          <a:lstStyle/>
          <a:p>
            <a:r>
              <a:rPr lang="en-GB" dirty="0" smtClean="0"/>
              <a:t>Recent progress in 1.3 GHz </a:t>
            </a:r>
            <a:r>
              <a:rPr lang="en-GB" dirty="0" err="1" smtClean="0"/>
              <a:t>Nb</a:t>
            </a:r>
            <a:r>
              <a:rPr lang="en-GB" dirty="0" smtClean="0"/>
              <a:t>/Cu program</a:t>
            </a:r>
            <a:endParaRPr lang="en-GB" dirty="0"/>
          </a:p>
        </p:txBody>
      </p:sp>
      <p:pic>
        <p:nvPicPr>
          <p:cNvPr id="1025" name="Picture 1" descr="age6image2208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601" y="1466964"/>
            <a:ext cx="8061394" cy="499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989" y="1597923"/>
            <a:ext cx="34818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Progress slowed in recent years by poor copper substrates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HIPIMS coating on seamless (machined out of the bulk), electro-polished copper cavity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Q slope mitigated, comparable with bulk </a:t>
            </a:r>
            <a:r>
              <a:rPr lang="en-GB" dirty="0" err="1" smtClean="0"/>
              <a:t>Nb</a:t>
            </a:r>
            <a:r>
              <a:rPr lang="en-GB" dirty="0" smtClean="0"/>
              <a:t> up to 15 MV/m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Test was stopped by administrative limits at </a:t>
            </a:r>
            <a:r>
              <a:rPr lang="en-GB" dirty="0" err="1" smtClean="0"/>
              <a:t>Cryolab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More cavities in the pipeline</a:t>
            </a:r>
          </a:p>
        </p:txBody>
      </p:sp>
    </p:spTree>
    <p:extLst>
      <p:ext uri="{BB962C8B-B14F-4D97-AF65-F5344CB8AC3E}">
        <p14:creationId xmlns:p14="http://schemas.microsoft.com/office/powerpoint/2010/main" val="9149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SRF community at CERN</a:t>
            </a:r>
            <a:r>
              <a:rPr lang="mr-IN" dirty="0" smtClean="0"/>
              <a:t>…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95422" y="6339378"/>
            <a:ext cx="460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Group </a:t>
            </a:r>
            <a:r>
              <a:rPr lang="en-GB" dirty="0" smtClean="0"/>
              <a:t>photo at the TTC </a:t>
            </a:r>
            <a:r>
              <a:rPr lang="en-GB" dirty="0" smtClean="0"/>
              <a:t>workshop, </a:t>
            </a:r>
            <a:r>
              <a:rPr lang="en-GB" dirty="0" smtClean="0"/>
              <a:t>CERN, </a:t>
            </a:r>
            <a:r>
              <a:rPr lang="en-GB" dirty="0" smtClean="0"/>
              <a:t>2020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7985" y="1825625"/>
            <a:ext cx="991602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GB" dirty="0" smtClean="0"/>
              <a:t>Great tradition in SRF at CERN</a:t>
            </a:r>
          </a:p>
          <a:p>
            <a:r>
              <a:rPr lang="en-GB" dirty="0" smtClean="0"/>
              <a:t>SRF cavities key elements in past and present CERN accelerators</a:t>
            </a:r>
          </a:p>
          <a:p>
            <a:r>
              <a:rPr lang="en-GB" dirty="0" smtClean="0"/>
              <a:t>Infrastructure consolidation efforts in recent years, being continued</a:t>
            </a:r>
          </a:p>
          <a:p>
            <a:r>
              <a:rPr lang="en-GB" dirty="0" smtClean="0"/>
              <a:t>R/D focused on CERN scenarios for future accelerators</a:t>
            </a:r>
          </a:p>
          <a:p>
            <a:r>
              <a:rPr lang="en-GB" dirty="0" smtClean="0"/>
              <a:t>Vital and enthusiastic local SRF community contributing to worldwide efforts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7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10515600" cy="1325563"/>
          </a:xfrm>
        </p:spPr>
        <p:txBody>
          <a:bodyPr/>
          <a:lstStyle/>
          <a:p>
            <a:r>
              <a:rPr lang="en-GB" dirty="0" smtClean="0"/>
              <a:t>Standing on the shoulders of giants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25563"/>
            <a:ext cx="9330173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69064" y="5956588"/>
            <a:ext cx="182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LEP2 cavity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4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20" y="283951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LHC accelerating systems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767" y="1884603"/>
            <a:ext cx="5702753" cy="4279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615" y="2337847"/>
            <a:ext cx="4818379" cy="36258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6" name="Oval 5"/>
          <p:cNvSpPr/>
          <p:nvPr/>
        </p:nvSpPr>
        <p:spPr>
          <a:xfrm>
            <a:off x="1700137" y="2206743"/>
            <a:ext cx="1071343" cy="108321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38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LHC RF </a:t>
            </a:r>
            <a:r>
              <a:rPr lang="en-US" sz="3600" dirty="0" err="1"/>
              <a:t>Cryomodule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91669" y="1044210"/>
            <a:ext cx="3851087" cy="2587290"/>
          </a:xfrm>
        </p:spPr>
        <p:txBody>
          <a:bodyPr>
            <a:noAutofit/>
          </a:bodyPr>
          <a:lstStyle/>
          <a:p>
            <a:r>
              <a:rPr lang="en-US" sz="2000" dirty="0"/>
              <a:t>4 </a:t>
            </a:r>
            <a:r>
              <a:rPr lang="en-US" sz="2000" dirty="0" err="1"/>
              <a:t>cryomodules</a:t>
            </a:r>
            <a:r>
              <a:rPr lang="en-US" sz="2000" dirty="0"/>
              <a:t> of 4 cavities</a:t>
            </a:r>
          </a:p>
          <a:p>
            <a:r>
              <a:rPr lang="en-US" sz="2000" dirty="0" err="1"/>
              <a:t>Nb</a:t>
            </a:r>
            <a:r>
              <a:rPr lang="en-US" sz="2000" dirty="0"/>
              <a:t>-coated Cu-cavities operating at 4.5 K</a:t>
            </a:r>
          </a:p>
          <a:p>
            <a:r>
              <a:rPr lang="en-US" sz="2000" dirty="0"/>
              <a:t>8 - 16 MV/beam</a:t>
            </a:r>
          </a:p>
          <a:p>
            <a:r>
              <a:rPr lang="en-US" sz="2000" dirty="0"/>
              <a:t>400.790 MHz + - 100kHz</a:t>
            </a:r>
          </a:p>
          <a:p>
            <a:r>
              <a:rPr lang="en-US" sz="2000" dirty="0"/>
              <a:t>1 spare module</a:t>
            </a:r>
          </a:p>
          <a:p>
            <a:r>
              <a:rPr lang="en-US" sz="2000" dirty="0"/>
              <a:t>1 </a:t>
            </a:r>
            <a:r>
              <a:rPr lang="en-US" sz="2000" dirty="0" smtClean="0"/>
              <a:t>spare </a:t>
            </a:r>
            <a:r>
              <a:rPr lang="en-US" sz="2000" dirty="0"/>
              <a:t>dressed cavity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281" y="1044210"/>
            <a:ext cx="4667346" cy="25872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281" y="4006190"/>
            <a:ext cx="4667346" cy="2020420"/>
          </a:xfrm>
          <a:prstGeom prst="rect">
            <a:avLst/>
          </a:prstGeom>
        </p:spPr>
      </p:pic>
      <p:pic>
        <p:nvPicPr>
          <p:cNvPr id="14" name="Picture 13" descr="1196_00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160" y="4006190"/>
            <a:ext cx="2857611" cy="202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2106108" y="-21125"/>
            <a:ext cx="9180512" cy="612629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ACS cavity (1/2)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69481"/>
              </p:ext>
            </p:extLst>
          </p:nvPr>
        </p:nvGraphicFramePr>
        <p:xfrm>
          <a:off x="356461" y="591504"/>
          <a:ext cx="4485211" cy="6319264"/>
        </p:xfrm>
        <a:graphic>
          <a:graphicData uri="http://schemas.openxmlformats.org/drawingml/2006/table">
            <a:tbl>
              <a:tblPr/>
              <a:tblGrid>
                <a:gridCol w="3475029">
                  <a:extLst>
                    <a:ext uri="{9D8B030D-6E8A-4147-A177-3AD203B41FA5}">
                      <a16:colId xmlns="" xmlns:a16="http://schemas.microsoft.com/office/drawing/2014/main" val="3218272646"/>
                    </a:ext>
                  </a:extLst>
                </a:gridCol>
                <a:gridCol w="1010182">
                  <a:extLst>
                    <a:ext uri="{9D8B030D-6E8A-4147-A177-3AD203B41FA5}">
                      <a16:colId xmlns="" xmlns:a16="http://schemas.microsoft.com/office/drawing/2014/main" val="495195593"/>
                    </a:ext>
                  </a:extLst>
                </a:gridCol>
              </a:tblGrid>
              <a:tr h="383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Parameters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fr-FR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4289997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 [MHz]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400.79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9019571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temperature [K]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202346"/>
                  </a:ext>
                </a:extLst>
              </a:tr>
              <a:tr h="4547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Nominal Accelerating Voltage </a:t>
                      </a:r>
                      <a:endParaRPr lang="en-US" sz="1600" b="1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6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 (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x 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[MV] 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8841609"/>
                  </a:ext>
                </a:extLst>
              </a:tr>
              <a:tr h="4528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Accelerating length </a:t>
                      </a:r>
                      <a:endParaRPr lang="en-GB" sz="1600" b="1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16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 (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/2) [m] with 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 = 1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0.374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2531162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Accelerating gradient 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[MV/m]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5.33</a:t>
                      </a: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76636231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Linac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r/Q 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 at 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=1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85.3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6721560"/>
                  </a:ext>
                </a:extLst>
              </a:tr>
              <a:tr h="2968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Circuit r/Q [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 at 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=1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42.7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44510412"/>
                  </a:ext>
                </a:extLst>
              </a:tr>
              <a:tr h="3201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 [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256.9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00246678"/>
                  </a:ext>
                </a:extLst>
              </a:tr>
              <a:tr h="4528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GB" sz="1600" b="1" kern="1200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 operating temperature for 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GB" sz="1600" b="1" kern="1200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BCS</a:t>
                      </a:r>
                      <a:r>
                        <a:rPr lang="en-GB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=36.4 </a:t>
                      </a: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600" b="1" kern="1200" baseline="300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*</a:t>
                      </a:r>
                      <a:endParaRPr lang="fr-FR" sz="1600" b="1" baseline="30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fr-FR" sz="1600" b="1" kern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</a:t>
                      </a: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fr-FR" sz="1600" b="1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87569921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GB" sz="1600" b="1" kern="1200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 nominal gradient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&gt;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2.10</a:t>
                      </a:r>
                      <a:r>
                        <a:rPr lang="fr-FR" sz="1600" b="1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3767113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Cavity dynamic RF heat load [W]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23.4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9154608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b=1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1356485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/(MV/m)]</a:t>
                      </a:r>
                      <a:r>
                        <a:rPr lang="en-US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 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=1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5.08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4743336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surface field </a:t>
                      </a:r>
                      <a:r>
                        <a:rPr lang="en-GB" sz="16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[MV/m]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12.85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7187751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 surface magnetic field </a:t>
                      </a: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pk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</a:t>
                      </a: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] 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27.11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308173"/>
                  </a:ext>
                </a:extLst>
              </a:tr>
              <a:tr h="4528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Stored energy [J] at nominal </a:t>
                      </a:r>
                      <a:r>
                        <a:rPr lang="en-GB" sz="1600" b="1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GB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GB" sz="16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b=1</a:t>
                      </a:r>
                      <a:r>
                        <a:rPr lang="en-GB" sz="16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fr-FR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18.5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0420748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Qext</a:t>
                      </a:r>
                      <a:endParaRPr lang="fr-FR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fr-CH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fr-CH" sz="16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6.10</a:t>
                      </a:r>
                      <a:r>
                        <a:rPr lang="fr-CH" sz="1600" b="1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600" b="1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02280941"/>
                  </a:ext>
                </a:extLst>
              </a:tr>
              <a:tr h="2693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 power [kW]</a:t>
                      </a:r>
                      <a:endParaRPr lang="fr-FR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  <a:endParaRPr lang="fr-F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8658701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3265"/>
          <a:stretch/>
        </p:blipFill>
        <p:spPr>
          <a:xfrm>
            <a:off x="5947244" y="3752092"/>
            <a:ext cx="4496229" cy="24181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597" t="23355" r="21152" b="41914"/>
          <a:stretch/>
        </p:blipFill>
        <p:spPr>
          <a:xfrm>
            <a:off x="6015143" y="1443642"/>
            <a:ext cx="4360430" cy="217192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8602" y="6290589"/>
            <a:ext cx="48077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algn="just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: Average values from measurements of LHC cavities in the 90’s, and post-processed by A. Miyazaki (presented at the CERN SRF2018 workshop)</a:t>
            </a:r>
            <a:endParaRPr lang="fr-FR" sz="1100" kern="1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13291" y="869120"/>
            <a:ext cx="1713353" cy="580439"/>
          </a:xfrm>
          <a:prstGeom prst="rect">
            <a:avLst/>
          </a:prstGeom>
          <a:solidFill>
            <a:srgbClr val="FFCC99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0.58 A protons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fr-CH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CW </a:t>
            </a:r>
            <a:r>
              <a:rPr lang="fr-CH" sz="1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US" sz="1400" b="1" u="sng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US" sz="1400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45720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45720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endParaRPr lang="en-US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82386" y="6524786"/>
            <a:ext cx="123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F. </a:t>
            </a:r>
            <a:r>
              <a:rPr lang="en-GB" dirty="0" err="1" smtClean="0"/>
              <a:t>Peauger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99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1543689" y="174416"/>
            <a:ext cx="9180512" cy="649539"/>
          </a:xfrm>
          <a:prstGeom prst="rect">
            <a:avLst/>
          </a:prstGeom>
          <a:solidFill>
            <a:schemeClr val="bg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ACS cavity (2/2)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07" t="6484" r="11252" b="8349"/>
          <a:stretch/>
        </p:blipFill>
        <p:spPr>
          <a:xfrm>
            <a:off x="1396524" y="3338322"/>
            <a:ext cx="4557650" cy="3179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9838" t="4032" r="17643" b="11134"/>
          <a:stretch/>
        </p:blipFill>
        <p:spPr>
          <a:xfrm>
            <a:off x="6575202" y="3298367"/>
            <a:ext cx="3641723" cy="343408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30289" y="892698"/>
            <a:ext cx="7056869" cy="261955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 cavity 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Conduction cooling through copper substrate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OFE copper plate shaped by deep drawing or spinning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beam welding and vacuum brazing (flanges)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flanges and helium tank (no bellows)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variable FPC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x HOM couplers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pick-up antenna (2 spares)</a:t>
            </a: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endParaRPr lang="en-US" sz="1600" b="1" u="sng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8000" defTabSz="45720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defRPr/>
            </a:pPr>
            <a:endParaRPr lang="en-US" sz="1600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457200">
              <a:lnSpc>
                <a:spcPct val="100000"/>
              </a:lnSpc>
              <a:spcBef>
                <a:spcPts val="400"/>
              </a:spcBef>
              <a:buNone/>
              <a:defRPr/>
            </a:pPr>
            <a:endParaRPr lang="en-US" sz="16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457200">
              <a:lnSpc>
                <a:spcPct val="100000"/>
              </a:lnSpc>
              <a:spcBef>
                <a:spcPts val="400"/>
              </a:spcBef>
              <a:buNone/>
              <a:defRPr/>
            </a:pPr>
            <a:endParaRPr lang="en-US" sz="16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defTabSz="685800">
              <a:lnSpc>
                <a:spcPct val="100000"/>
              </a:lnSpc>
              <a:spcBef>
                <a:spcPts val="600"/>
              </a:spcBef>
              <a:defRPr/>
            </a:pP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76601" y="5132307"/>
            <a:ext cx="643297" cy="277587"/>
          </a:xfrm>
          <a:prstGeom prst="rect">
            <a:avLst/>
          </a:prstGeom>
          <a:noFill/>
          <a:ln w="19050">
            <a:noFill/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lnSpc>
                <a:spcPct val="100000"/>
              </a:lnSpc>
              <a:spcBef>
                <a:spcPts val="400"/>
              </a:spcBef>
              <a:buNone/>
              <a:defRPr/>
            </a:pPr>
            <a:r>
              <a:rPr lang="en-GB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26" y="5192079"/>
            <a:ext cx="189684" cy="15804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3018110" y="4899661"/>
            <a:ext cx="310700" cy="2316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598249" y="4928200"/>
            <a:ext cx="321648" cy="2041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436055"/>
              </p:ext>
            </p:extLst>
          </p:nvPr>
        </p:nvGraphicFramePr>
        <p:xfrm>
          <a:off x="7385282" y="1030183"/>
          <a:ext cx="3072707" cy="1937126"/>
        </p:xfrm>
        <a:graphic>
          <a:graphicData uri="http://schemas.openxmlformats.org/drawingml/2006/table">
            <a:tbl>
              <a:tblPr/>
              <a:tblGrid>
                <a:gridCol w="2443213">
                  <a:extLst>
                    <a:ext uri="{9D8B030D-6E8A-4147-A177-3AD203B41FA5}">
                      <a16:colId xmlns="" xmlns:a16="http://schemas.microsoft.com/office/drawing/2014/main" val="3218272646"/>
                    </a:ext>
                  </a:extLst>
                </a:gridCol>
                <a:gridCol w="629494">
                  <a:extLst>
                    <a:ext uri="{9D8B030D-6E8A-4147-A177-3AD203B41FA5}">
                      <a16:colId xmlns="" xmlns:a16="http://schemas.microsoft.com/office/drawing/2014/main" val="495195593"/>
                    </a:ext>
                  </a:extLst>
                </a:gridCol>
              </a:tblGrid>
              <a:tr h="364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Parameters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fr-FR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4289997"/>
                  </a:ext>
                </a:extLst>
              </a:tr>
              <a:tr h="2745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Cavity thickness [mm]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9019571"/>
                  </a:ext>
                </a:extLst>
              </a:tr>
              <a:tr h="2745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aperture [mm]</a:t>
                      </a:r>
                      <a:endParaRPr lang="fr-FR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CH" sz="11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  <a:endParaRPr kumimoji="0" lang="fr-FR" sz="11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40135536"/>
                  </a:ext>
                </a:extLst>
              </a:tr>
              <a:tr h="2559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Cavity stiffness [</a:t>
                      </a:r>
                      <a:r>
                        <a:rPr lang="en-GB" sz="11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/mm]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202346"/>
                  </a:ext>
                </a:extLst>
              </a:tr>
              <a:tr h="255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Tuning sensitivity</a:t>
                      </a:r>
                      <a:r>
                        <a:rPr lang="en-GB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[kHz/mm] </a:t>
                      </a:r>
                      <a:endParaRPr lang="fr-FR" sz="11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240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23425106"/>
                  </a:ext>
                </a:extLst>
              </a:tr>
              <a:tr h="255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Pressure </a:t>
                      </a:r>
                      <a:r>
                        <a:rPr lang="fr-CH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sensitivity</a:t>
                      </a: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[Hz/mbar]</a:t>
                      </a:r>
                      <a:endParaRPr lang="fr-FR" sz="11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-60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01310788"/>
                  </a:ext>
                </a:extLst>
              </a:tr>
              <a:tr h="255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Lorentz Force </a:t>
                      </a:r>
                      <a:r>
                        <a:rPr lang="fr-CH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detuning</a:t>
                      </a:r>
                      <a:r>
                        <a:rPr lang="fr-CH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fr-CH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[Hz/(MV/m)</a:t>
                      </a:r>
                      <a:r>
                        <a:rPr lang="fr-CH" sz="1100" b="1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fr-CH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fr-FR" sz="11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-12.6</a:t>
                      </a:r>
                      <a:endParaRPr lang="fr-FR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66" marR="44366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01525123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385282" y="6161080"/>
            <a:ext cx="31697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algn="just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: measured on bare cavity in vertical test</a:t>
            </a:r>
            <a:endParaRPr lang="fr-FR" sz="1100" kern="1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6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24000" y="1510973"/>
            <a:ext cx="9131710" cy="5012556"/>
            <a:chOff x="-12105" y="1342651"/>
            <a:chExt cx="9180515" cy="5037136"/>
          </a:xfrm>
        </p:grpSpPr>
        <p:grpSp>
          <p:nvGrpSpPr>
            <p:cNvPr id="12" name="Agrupar 9"/>
            <p:cNvGrpSpPr/>
            <p:nvPr/>
          </p:nvGrpSpPr>
          <p:grpSpPr>
            <a:xfrm>
              <a:off x="-12105" y="1342651"/>
              <a:ext cx="9180515" cy="5037136"/>
              <a:chOff x="0" y="1389063"/>
              <a:chExt cx="9144000" cy="5037137"/>
            </a:xfrm>
          </p:grpSpPr>
          <p:grpSp>
            <p:nvGrpSpPr>
              <p:cNvPr id="23" name="Group 15"/>
              <p:cNvGrpSpPr>
                <a:grpSpLocks/>
              </p:cNvGrpSpPr>
              <p:nvPr/>
            </p:nvGrpSpPr>
            <p:grpSpPr bwMode="auto">
              <a:xfrm>
                <a:off x="0" y="1389063"/>
                <a:ext cx="9144000" cy="5037137"/>
                <a:chOff x="1" y="1388446"/>
                <a:chExt cx="9143999" cy="5038348"/>
              </a:xfrm>
            </p:grpSpPr>
            <p:pic>
              <p:nvPicPr>
                <p:cNvPr id="38" name="Picture 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" y="1388446"/>
                  <a:ext cx="9143999" cy="5038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" name="Rectangle 13"/>
                <p:cNvSpPr/>
                <p:nvPr/>
              </p:nvSpPr>
              <p:spPr>
                <a:xfrm>
                  <a:off x="555626" y="5151726"/>
                  <a:ext cx="954088" cy="19689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0" name="Rectangle 23"/>
                <p:cNvSpPr/>
                <p:nvPr/>
              </p:nvSpPr>
              <p:spPr>
                <a:xfrm>
                  <a:off x="541339" y="5424841"/>
                  <a:ext cx="976312" cy="1984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6" name="TextBox 6"/>
              <p:cNvSpPr txBox="1">
                <a:spLocks noChangeArrowheads="1"/>
              </p:cNvSpPr>
              <p:nvPr/>
            </p:nvSpPr>
            <p:spPr bwMode="auto">
              <a:xfrm>
                <a:off x="1373822" y="5531485"/>
                <a:ext cx="916739" cy="309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>
                    <a:solidFill>
                      <a:srgbClr val="FF0000"/>
                    </a:solidFill>
                  </a:rPr>
                  <a:t>MINIBALL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TextBox 16"/>
              <p:cNvSpPr txBox="1">
                <a:spLocks noChangeArrowheads="1"/>
              </p:cNvSpPr>
              <p:nvPr/>
            </p:nvSpPr>
            <p:spPr bwMode="auto">
              <a:xfrm>
                <a:off x="5239737" y="4037088"/>
                <a:ext cx="483346" cy="309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>
                    <a:solidFill>
                      <a:srgbClr val="FF0000"/>
                    </a:solidFill>
                  </a:rPr>
                  <a:t>HRS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TextBox 17"/>
              <p:cNvSpPr txBox="1">
                <a:spLocks noChangeArrowheads="1"/>
              </p:cNvSpPr>
              <p:nvPr/>
            </p:nvSpPr>
            <p:spPr bwMode="auto">
              <a:xfrm>
                <a:off x="6769100" y="4673600"/>
                <a:ext cx="480263" cy="309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>
                    <a:solidFill>
                      <a:srgbClr val="FF0000"/>
                    </a:solidFill>
                  </a:rPr>
                  <a:t>GPS</a:t>
                </a:r>
                <a:endParaRPr lang="en-GB" sz="14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" name="CuadroTexto 2"/>
            <p:cNvSpPr txBox="1"/>
            <p:nvPr/>
          </p:nvSpPr>
          <p:spPr>
            <a:xfrm>
              <a:off x="1101073" y="4460107"/>
              <a:ext cx="867734" cy="309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</a:rPr>
                <a:t>HEBT</a:t>
              </a:r>
            </a:p>
          </p:txBody>
        </p:sp>
        <p:sp>
          <p:nvSpPr>
            <p:cNvPr id="15" name="CuadroTexto 2"/>
            <p:cNvSpPr txBox="1"/>
            <p:nvPr/>
          </p:nvSpPr>
          <p:spPr>
            <a:xfrm>
              <a:off x="2417617" y="4312824"/>
              <a:ext cx="1656184" cy="309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</a:rPr>
                <a:t>HIE </a:t>
              </a:r>
              <a:r>
                <a:rPr lang="es-ES" sz="1400" dirty="0" err="1">
                  <a:solidFill>
                    <a:srgbClr val="FF0000"/>
                  </a:solidFill>
                </a:rPr>
                <a:t>Linac</a:t>
              </a:r>
              <a:endParaRPr lang="es-ES" sz="1400" dirty="0">
                <a:solidFill>
                  <a:srgbClr val="FF0000"/>
                </a:solidFill>
              </a:endParaRPr>
            </a:p>
          </p:txBody>
        </p:sp>
        <p:sp>
          <p:nvSpPr>
            <p:cNvPr id="16" name="CuadroTexto 2"/>
            <p:cNvSpPr txBox="1"/>
            <p:nvPr/>
          </p:nvSpPr>
          <p:spPr>
            <a:xfrm>
              <a:off x="3878715" y="4434307"/>
              <a:ext cx="711036" cy="309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</a:rPr>
                <a:t>REX</a:t>
              </a: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589365" y="5028607"/>
              <a:ext cx="1113272" cy="525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SCATTERING</a:t>
              </a:r>
            </a:p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CHAMBER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8" name="CuadroTexto 2"/>
            <p:cNvSpPr txBox="1"/>
            <p:nvPr/>
          </p:nvSpPr>
          <p:spPr>
            <a:xfrm>
              <a:off x="4756209" y="4194311"/>
              <a:ext cx="1289231" cy="309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</a:rPr>
                <a:t>REXEBIS</a:t>
              </a:r>
            </a:p>
          </p:txBody>
        </p:sp>
        <p:sp>
          <p:nvSpPr>
            <p:cNvPr id="19" name="CuadroTexto 2"/>
            <p:cNvSpPr txBox="1"/>
            <p:nvPr/>
          </p:nvSpPr>
          <p:spPr>
            <a:xfrm>
              <a:off x="4915578" y="4532865"/>
              <a:ext cx="1531947" cy="309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</a:rPr>
                <a:t>REXTRAP</a:t>
              </a:r>
            </a:p>
          </p:txBody>
        </p:sp>
        <p:sp>
          <p:nvSpPr>
            <p:cNvPr id="20" name="TextBox 16"/>
            <p:cNvSpPr txBox="1">
              <a:spLocks noChangeArrowheads="1"/>
            </p:cNvSpPr>
            <p:nvPr/>
          </p:nvSpPr>
          <p:spPr bwMode="auto">
            <a:xfrm>
              <a:off x="5402978" y="3269391"/>
              <a:ext cx="646948" cy="30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Target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17"/>
            <p:cNvSpPr txBox="1">
              <a:spLocks noChangeArrowheads="1"/>
            </p:cNvSpPr>
            <p:nvPr/>
          </p:nvSpPr>
          <p:spPr bwMode="auto">
            <a:xfrm>
              <a:off x="6316602" y="3931126"/>
              <a:ext cx="646948" cy="30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Target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17"/>
            <p:cNvSpPr txBox="1">
              <a:spLocks noChangeArrowheads="1"/>
            </p:cNvSpPr>
            <p:nvPr/>
          </p:nvSpPr>
          <p:spPr bwMode="auto">
            <a:xfrm>
              <a:off x="8180444" y="4378052"/>
              <a:ext cx="465293" cy="30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0000"/>
                  </a:solidFill>
                </a:rPr>
                <a:t>BTY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1524001" y="685801"/>
            <a:ext cx="5715391" cy="2139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Radioactive Ion Beams (RIBs) are produced when the protons impact in one of the two targets in the facility 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The RIB of interest is selected in one of the separator lines (GPS, HRS) and transported to a low energy experimental station to be studied</a:t>
            </a:r>
          </a:p>
          <a:p>
            <a:pPr marL="285750" indent="-285750" algn="just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Alternatively, the RIB can be accelerated after it is accumulated and transversely cooled in the REX-TRAP and charge bred in the REX-EBIS</a:t>
            </a:r>
          </a:p>
        </p:txBody>
      </p:sp>
      <p:sp>
        <p:nvSpPr>
          <p:cNvPr id="43" name="Freeform 42"/>
          <p:cNvSpPr/>
          <p:nvPr/>
        </p:nvSpPr>
        <p:spPr>
          <a:xfrm>
            <a:off x="5911187" y="4648200"/>
            <a:ext cx="4626461" cy="539168"/>
          </a:xfrm>
          <a:custGeom>
            <a:avLst/>
            <a:gdLst>
              <a:gd name="connsiteX0" fmla="*/ 4626461 w 4626461"/>
              <a:gd name="connsiteY0" fmla="*/ 338683 h 539168"/>
              <a:gd name="connsiteX1" fmla="*/ 2817325 w 4626461"/>
              <a:gd name="connsiteY1" fmla="*/ 112541 h 539168"/>
              <a:gd name="connsiteX2" fmla="*/ 2630512 w 4626461"/>
              <a:gd name="connsiteY2" fmla="*/ 437005 h 539168"/>
              <a:gd name="connsiteX3" fmla="*/ 251106 w 4626461"/>
              <a:gd name="connsiteY3" fmla="*/ 515664 h 539168"/>
              <a:gd name="connsiteX4" fmla="*/ 83958 w 4626461"/>
              <a:gd name="connsiteY4" fmla="*/ 63380 h 539168"/>
              <a:gd name="connsiteX5" fmla="*/ 369093 w 4626461"/>
              <a:gd name="connsiteY5" fmla="*/ 14218 h 53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6461" h="539168">
                <a:moveTo>
                  <a:pt x="4626461" y="338683"/>
                </a:moveTo>
                <a:cubicBezTo>
                  <a:pt x="3888222" y="217418"/>
                  <a:pt x="3149983" y="96154"/>
                  <a:pt x="2817325" y="112541"/>
                </a:cubicBezTo>
                <a:cubicBezTo>
                  <a:pt x="2484667" y="128928"/>
                  <a:pt x="3058215" y="369818"/>
                  <a:pt x="2630512" y="437005"/>
                </a:cubicBezTo>
                <a:cubicBezTo>
                  <a:pt x="2202809" y="504192"/>
                  <a:pt x="675532" y="577935"/>
                  <a:pt x="251106" y="515664"/>
                </a:cubicBezTo>
                <a:cubicBezTo>
                  <a:pt x="-173320" y="453393"/>
                  <a:pt x="64294" y="146954"/>
                  <a:pt x="83958" y="63380"/>
                </a:cubicBezTo>
                <a:cubicBezTo>
                  <a:pt x="103622" y="-20194"/>
                  <a:pt x="236357" y="-2988"/>
                  <a:pt x="369093" y="14218"/>
                </a:cubicBezTo>
              </a:path>
            </a:pathLst>
          </a:custGeom>
          <a:noFill/>
          <a:ln w="31750">
            <a:solidFill>
              <a:srgbClr val="FF0000"/>
            </a:solidFill>
            <a:headEnd w="lg" len="lg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546" y="176542"/>
            <a:ext cx="3033164" cy="3332071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cxnSp>
        <p:nvCxnSpPr>
          <p:cNvPr id="45" name="Straight Connector 44"/>
          <p:cNvCxnSpPr/>
          <p:nvPr/>
        </p:nvCxnSpPr>
        <p:spPr>
          <a:xfrm flipV="1">
            <a:off x="6629400" y="161606"/>
            <a:ext cx="983440" cy="4187113"/>
          </a:xfrm>
          <a:prstGeom prst="line">
            <a:avLst/>
          </a:prstGeom>
          <a:ln w="158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308132" y="3508613"/>
            <a:ext cx="3347578" cy="1499721"/>
          </a:xfrm>
          <a:prstGeom prst="line">
            <a:avLst/>
          </a:prstGeom>
          <a:ln w="158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ubtitle 2"/>
          <p:cNvSpPr txBox="1">
            <a:spLocks/>
          </p:cNvSpPr>
          <p:nvPr/>
        </p:nvSpPr>
        <p:spPr>
          <a:xfrm>
            <a:off x="5029201" y="6549362"/>
            <a:ext cx="56605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/>
              <a:t>Jose Alberto Rodriguez – CERN SRF Workshop – Dec. 1</a:t>
            </a:r>
            <a:r>
              <a:rPr lang="en-GB" sz="1200" baseline="30000" dirty="0"/>
              <a:t>st</a:t>
            </a:r>
            <a:r>
              <a:rPr lang="en-GB" sz="1200" dirty="0"/>
              <a:t> 2016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1676401" y="76200"/>
            <a:ext cx="600761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 smtClean="0"/>
              <a:t>ISOLDE COMPLEX:</a:t>
            </a:r>
            <a:endParaRPr lang="en-GB" sz="3600" u="sng" dirty="0"/>
          </a:p>
        </p:txBody>
      </p:sp>
    </p:spTree>
    <p:extLst>
      <p:ext uri="{BB962C8B-B14F-4D97-AF65-F5344CB8AC3E}">
        <p14:creationId xmlns:p14="http://schemas.microsoft.com/office/powerpoint/2010/main" val="37883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5275</TotalTime>
  <Words>1773</Words>
  <Application>Microsoft Macintosh PowerPoint</Application>
  <PresentationFormat>Widescreen</PresentationFormat>
  <Paragraphs>336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Calibri</vt:lpstr>
      <vt:lpstr>Calibri Light</vt:lpstr>
      <vt:lpstr>Cambria Math</vt:lpstr>
      <vt:lpstr>Mangal</vt:lpstr>
      <vt:lpstr>ＭＳ Ｐゴシック</vt:lpstr>
      <vt:lpstr>Open Sans Light</vt:lpstr>
      <vt:lpstr>Open Sans Regular</vt:lpstr>
      <vt:lpstr>Symbol</vt:lpstr>
      <vt:lpstr>Times New Roman</vt:lpstr>
      <vt:lpstr>Wingdings</vt:lpstr>
      <vt:lpstr>Arial</vt:lpstr>
      <vt:lpstr>Office Theme</vt:lpstr>
      <vt:lpstr>Superconducting RF at CERN: overview</vt:lpstr>
      <vt:lpstr>Outline</vt:lpstr>
      <vt:lpstr>The SRF community at CERN… </vt:lpstr>
      <vt:lpstr>Standing on the shoulders of giants </vt:lpstr>
      <vt:lpstr>LHC accelerating systems</vt:lpstr>
      <vt:lpstr>LHC RF Cryomodule</vt:lpstr>
      <vt:lpstr>PowerPoint Presentation</vt:lpstr>
      <vt:lpstr>PowerPoint Presentation</vt:lpstr>
      <vt:lpstr>PowerPoint Presentation</vt:lpstr>
      <vt:lpstr>HIE ISOLDE post accelerator</vt:lpstr>
      <vt:lpstr>PowerPoint Presentation</vt:lpstr>
      <vt:lpstr>HIE ISOLDE cavity</vt:lpstr>
      <vt:lpstr>HIE ISOLDE cryomodule</vt:lpstr>
      <vt:lpstr>HL-LHC Crab Cavities (WP4)</vt:lpstr>
      <vt:lpstr>Prototype Cryomodules</vt:lpstr>
      <vt:lpstr> SPS test bed for crab cavities</vt:lpstr>
      <vt:lpstr>SRF infrastructure</vt:lpstr>
      <vt:lpstr>LHC cavity- clean booth and coating bench</vt:lpstr>
      <vt:lpstr>HIE ISOLDE clean room</vt:lpstr>
      <vt:lpstr>Surface fields and frequency stability</vt:lpstr>
      <vt:lpstr>R&amp;D </vt:lpstr>
      <vt:lpstr>Some examples (or floating ideas)</vt:lpstr>
      <vt:lpstr>Fast Reactive Tuner</vt:lpstr>
      <vt:lpstr>PowerPoint Presentation</vt:lpstr>
      <vt:lpstr>FCCee RF system baseline</vt:lpstr>
      <vt:lpstr>PowerPoint Presentation</vt:lpstr>
      <vt:lpstr>Bulk Nb program</vt:lpstr>
      <vt:lpstr>Performance goals: a moving target</vt:lpstr>
      <vt:lpstr>Recent progress in 1.3 GHz Nb/Cu program</vt:lpstr>
      <vt:lpstr>Summary</vt:lpstr>
    </vt:vector>
  </TitlesOfParts>
  <Manager/>
  <Company>CERN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/>
  <dc:creator>Walter Venturini Delsolaro</dc:creator>
  <cp:keywords/>
  <dc:description/>
  <cp:lastModifiedBy>Microsoft Office User</cp:lastModifiedBy>
  <cp:revision>123</cp:revision>
  <dcterms:created xsi:type="dcterms:W3CDTF">2021-06-30T14:02:37Z</dcterms:created>
  <dcterms:modified xsi:type="dcterms:W3CDTF">2021-09-21T09:04:58Z</dcterms:modified>
  <cp:category/>
</cp:coreProperties>
</file>