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6" r:id="rId9"/>
    <p:sldId id="264" r:id="rId10"/>
    <p:sldId id="265" r:id="rId11"/>
    <p:sldId id="267" r:id="rId12"/>
    <p:sldId id="268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55" d="100"/>
          <a:sy n="155" d="100"/>
        </p:scale>
        <p:origin x="498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1513D-AAC9-4C21-98B6-2C2DE1C1B357}" type="datetimeFigureOut">
              <a:rPr lang="en-GB" smtClean="0"/>
              <a:t>20/09/2021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D1E7E-BE2D-485E-B82D-A9B63C7FA7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37816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1513D-AAC9-4C21-98B6-2C2DE1C1B357}" type="datetimeFigureOut">
              <a:rPr lang="en-GB" smtClean="0"/>
              <a:t>20/09/2021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D1E7E-BE2D-485E-B82D-A9B63C7FA7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80257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1513D-AAC9-4C21-98B6-2C2DE1C1B357}" type="datetimeFigureOut">
              <a:rPr lang="en-GB" smtClean="0"/>
              <a:t>20/09/2021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D1E7E-BE2D-485E-B82D-A9B63C7FA7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37056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1513D-AAC9-4C21-98B6-2C2DE1C1B357}" type="datetimeFigureOut">
              <a:rPr lang="en-GB" smtClean="0"/>
              <a:t>20/09/2021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D1E7E-BE2D-485E-B82D-A9B63C7FA7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97019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1513D-AAC9-4C21-98B6-2C2DE1C1B357}" type="datetimeFigureOut">
              <a:rPr lang="en-GB" smtClean="0"/>
              <a:t>20/09/2021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D1E7E-BE2D-485E-B82D-A9B63C7FA7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0836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1513D-AAC9-4C21-98B6-2C2DE1C1B357}" type="datetimeFigureOut">
              <a:rPr lang="en-GB" smtClean="0"/>
              <a:t>20/09/2021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D1E7E-BE2D-485E-B82D-A9B63C7FA7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82512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1513D-AAC9-4C21-98B6-2C2DE1C1B357}" type="datetimeFigureOut">
              <a:rPr lang="en-GB" smtClean="0"/>
              <a:t>20/09/2021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D1E7E-BE2D-485E-B82D-A9B63C7FA7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3442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1513D-AAC9-4C21-98B6-2C2DE1C1B357}" type="datetimeFigureOut">
              <a:rPr lang="en-GB" smtClean="0"/>
              <a:t>20/09/2021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D1E7E-BE2D-485E-B82D-A9B63C7FA7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75279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1513D-AAC9-4C21-98B6-2C2DE1C1B357}" type="datetimeFigureOut">
              <a:rPr lang="en-GB" smtClean="0"/>
              <a:t>20/09/2021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D1E7E-BE2D-485E-B82D-A9B63C7FA7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64468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1513D-AAC9-4C21-98B6-2C2DE1C1B357}" type="datetimeFigureOut">
              <a:rPr lang="en-GB" smtClean="0"/>
              <a:t>20/09/2021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D1E7E-BE2D-485E-B82D-A9B63C7FA7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82192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1513D-AAC9-4C21-98B6-2C2DE1C1B357}" type="datetimeFigureOut">
              <a:rPr lang="en-GB" smtClean="0"/>
              <a:t>20/09/2021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D1E7E-BE2D-485E-B82D-A9B63C7FA7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53893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D1513D-AAC9-4C21-98B6-2C2DE1C1B357}" type="datetimeFigureOut">
              <a:rPr lang="en-GB" smtClean="0"/>
              <a:t>20/09/2021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FD1E7E-BE2D-485E-B82D-A9B63C7FA7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222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103/PhysRevAccelBeams.21.061001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103/PhysRevAccelBeams.21.102002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103/PhysRevApplied.14.061002" TargetMode="External"/><Relationship Id="rId7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57615" y="1514167"/>
            <a:ext cx="78792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/>
              <a:t>A proposal for an HTS accelerating cavity </a:t>
            </a:r>
            <a:endParaRPr lang="en-GB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1410907" y="3559277"/>
            <a:ext cx="937269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/>
              <a:t>Walter Wuensch and Sergio Calatroni</a:t>
            </a:r>
          </a:p>
          <a:p>
            <a:pPr algn="ctr"/>
            <a:r>
              <a:rPr lang="en-US" sz="2800" dirty="0" smtClean="0"/>
              <a:t>plus, on the axion cavity side, Babette Dobrich and Jessica Golm</a:t>
            </a:r>
            <a:endParaRPr lang="en-GB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7741656" y="5481276"/>
            <a:ext cx="360361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PBC SRF </a:t>
            </a:r>
            <a:r>
              <a:rPr lang="en-US" sz="2800" dirty="0" err="1" smtClean="0"/>
              <a:t>miniworkshop</a:t>
            </a:r>
            <a:r>
              <a:rPr lang="en-US" sz="2800" dirty="0" smtClean="0"/>
              <a:t> </a:t>
            </a:r>
          </a:p>
          <a:p>
            <a:r>
              <a:rPr lang="en-US" sz="2800" dirty="0" smtClean="0"/>
              <a:t>21 September 2021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8756165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79151" y="186813"/>
            <a:ext cx="25607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/>
              <a:t>Organization</a:t>
            </a:r>
            <a:endParaRPr lang="en-GB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865239" y="1209368"/>
            <a:ext cx="10559845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This project is interesting for:</a:t>
            </a:r>
          </a:p>
          <a:p>
            <a:endParaRPr lang="en-US" sz="28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PBC for continued development of HTS coatings for axion detectors.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CLIC for potential route to higher gradient and higher efficiency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Accelerator technology generally. HTS accelerating structures would be a new technology for the field and open new parameter space for optimizing many types of accelerating structures. This demonstrator would the first ever!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4386827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94271" y="1504335"/>
            <a:ext cx="816077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First try at a cost: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50 </a:t>
            </a:r>
            <a:r>
              <a:rPr lang="en-US" sz="3200" dirty="0" err="1" smtClean="0"/>
              <a:t>kCHF</a:t>
            </a:r>
            <a:r>
              <a:rPr lang="en-US" sz="3200" dirty="0" smtClean="0"/>
              <a:t> for coated cavity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75 </a:t>
            </a:r>
            <a:r>
              <a:rPr lang="en-US" sz="3200" dirty="0" err="1" smtClean="0"/>
              <a:t>kCHF</a:t>
            </a:r>
            <a:r>
              <a:rPr lang="en-US" sz="3200" dirty="0" smtClean="0"/>
              <a:t> for cryostat and </a:t>
            </a:r>
            <a:r>
              <a:rPr lang="en-US" sz="3200" dirty="0" err="1" smtClean="0"/>
              <a:t>cryo</a:t>
            </a:r>
            <a:r>
              <a:rPr lang="en-US" sz="3200" dirty="0" smtClean="0"/>
              <a:t>-cooler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50 </a:t>
            </a:r>
            <a:r>
              <a:rPr lang="en-US" sz="3200" dirty="0" err="1" smtClean="0"/>
              <a:t>kCHF</a:t>
            </a:r>
            <a:r>
              <a:rPr lang="en-US" sz="3200" dirty="0" smtClean="0"/>
              <a:t> for RF network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2-3 years of a fellow for RF design, experimental setup, experimentation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…order 500 </a:t>
            </a:r>
            <a:r>
              <a:rPr lang="en-US" sz="3200" dirty="0" err="1" smtClean="0"/>
              <a:t>kCHF</a:t>
            </a:r>
            <a:r>
              <a:rPr lang="en-US" sz="3200" dirty="0" smtClean="0"/>
              <a:t> total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22417190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31741" y="2712308"/>
            <a:ext cx="44731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/>
              <a:t>Thank you for your attention!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8612434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658" y="1093576"/>
            <a:ext cx="11995355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70C0"/>
                </a:solidFill>
              </a:rPr>
              <a:t>We propose to build a highly novel RF accelerating structure that brings together three distinct developments that have occurred in recent years: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/>
              <a:t>Operation of high-gradient accelerating structures built in halves and quadrants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/>
              <a:t>Demonstrations of the increase in high-gradient performance of </a:t>
            </a:r>
            <a:r>
              <a:rPr lang="en-US" sz="2400" dirty="0" err="1" smtClean="0"/>
              <a:t>cryo</a:t>
            </a:r>
            <a:r>
              <a:rPr lang="en-US" sz="2400" dirty="0" smtClean="0"/>
              <a:t>-cooled copper structures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FF0000"/>
                </a:solidFill>
              </a:rPr>
              <a:t>High </a:t>
            </a:r>
            <a:r>
              <a:rPr lang="en-US" sz="2400" i="1" dirty="0" smtClean="0">
                <a:solidFill>
                  <a:srgbClr val="FF0000"/>
                </a:solidFill>
              </a:rPr>
              <a:t>Q</a:t>
            </a:r>
            <a:r>
              <a:rPr lang="en-US" sz="2400" dirty="0" smtClean="0">
                <a:solidFill>
                  <a:srgbClr val="FF0000"/>
                </a:solidFill>
              </a:rPr>
              <a:t> HTS microwave cavities for axion detectors</a:t>
            </a:r>
          </a:p>
          <a:p>
            <a:endParaRPr lang="en-US" sz="2400" dirty="0"/>
          </a:p>
          <a:p>
            <a:r>
              <a:rPr lang="en-US" sz="2400" dirty="0" smtClean="0">
                <a:solidFill>
                  <a:srgbClr val="0070C0"/>
                </a:solidFill>
              </a:rPr>
              <a:t>A linac based on such structures could potentially: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Operate at very high gradient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Require a significantly reduced number of RF power sources (klystron/modulator units)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Have a lower overall power consumption than existing linacs</a:t>
            </a:r>
          </a:p>
          <a:p>
            <a:endParaRPr lang="en-US" sz="2400" dirty="0"/>
          </a:p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This is not strictly a PBC subject could be developed in a collaboration between PBS and the accelerator sector and benefit all concerned.</a:t>
            </a: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771204" y="157316"/>
            <a:ext cx="27765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/>
              <a:t>Introduction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1920170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64720" y="186813"/>
            <a:ext cx="99895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/>
              <a:t>The basic ideas – structures in halves and quadrants </a:t>
            </a:r>
            <a:endParaRPr lang="en-GB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819" y="1048147"/>
            <a:ext cx="7056924" cy="66366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971646" y="1708129"/>
            <a:ext cx="54582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hlinkClick r:id="rId3"/>
              </a:rPr>
              <a:t>https://doi.org/10.1103/PhysRevAccelBeams.21.061001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8259096" y="6087838"/>
            <a:ext cx="34612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There are more examples!</a:t>
            </a:r>
            <a:endParaRPr lang="en-GB" sz="2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6144" y="2371790"/>
            <a:ext cx="3883184" cy="394052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22295" y="2607763"/>
            <a:ext cx="7473602" cy="330142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6"/>
          <a:srcRect b="52386"/>
          <a:stretch/>
        </p:blipFill>
        <p:spPr>
          <a:xfrm>
            <a:off x="8120119" y="751694"/>
            <a:ext cx="2519710" cy="1912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69551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31353" y="186813"/>
            <a:ext cx="74562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/>
              <a:t>The basic ideas – </a:t>
            </a:r>
            <a:r>
              <a:rPr lang="en-US" sz="3600" dirty="0" err="1" smtClean="0"/>
              <a:t>Cryo</a:t>
            </a:r>
            <a:r>
              <a:rPr lang="en-US" sz="3600" dirty="0" smtClean="0"/>
              <a:t>-cooled copper 1</a:t>
            </a:r>
            <a:endParaRPr lang="en-GB" sz="3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712" y="1189964"/>
            <a:ext cx="6103640" cy="756823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701200" y="1946787"/>
            <a:ext cx="54582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hlinkClick r:id="rId3"/>
              </a:rPr>
              <a:t>https://doi.org/10.1103/PhysRevAccelBeams.21.102002</a:t>
            </a:r>
            <a:r>
              <a:rPr lang="en-GB" dirty="0" smtClean="0"/>
              <a:t> 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1200" y="2588328"/>
            <a:ext cx="5751044" cy="334052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77895" y="1189964"/>
            <a:ext cx="4099619" cy="5240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29649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31353" y="186813"/>
            <a:ext cx="74562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/>
              <a:t>The basic ideas – </a:t>
            </a:r>
            <a:r>
              <a:rPr lang="en-US" sz="3600" dirty="0" err="1" smtClean="0"/>
              <a:t>Cryo</a:t>
            </a:r>
            <a:r>
              <a:rPr lang="en-US" sz="3600" dirty="0" smtClean="0"/>
              <a:t>-cooled copper 2</a:t>
            </a:r>
            <a:endParaRPr lang="en-GB" sz="3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927" y="1134656"/>
            <a:ext cx="7390579" cy="694143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886716" y="1828799"/>
            <a:ext cx="51088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hlinkClick r:id="rId3"/>
              </a:rPr>
              <a:t>https://doi.org/10.1103/PhysRevApplied.14.061002</a:t>
            </a:r>
            <a:r>
              <a:rPr lang="en-GB" dirty="0" smtClean="0"/>
              <a:t> 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70376" y="2801515"/>
            <a:ext cx="4259326" cy="302379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92071" y="2324349"/>
            <a:ext cx="3991108" cy="397812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2923" y="2324349"/>
            <a:ext cx="3367275" cy="227711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3476" y="4901687"/>
            <a:ext cx="3306900" cy="1925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82251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56182" y="186813"/>
            <a:ext cx="78066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/>
              <a:t>The basic ideas – HTS microwave cavities</a:t>
            </a:r>
            <a:endParaRPr lang="en-GB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420387" y="987278"/>
            <a:ext cx="46606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M</a:t>
            </a:r>
            <a:r>
              <a:rPr lang="en-US" sz="2400" dirty="0" smtClean="0"/>
              <a:t>aterial from Jessica’s presentation</a:t>
            </a:r>
            <a:endParaRPr lang="en-GB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8177" y="1603077"/>
            <a:ext cx="5319331" cy="400928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r="70526"/>
          <a:stretch/>
        </p:blipFill>
        <p:spPr>
          <a:xfrm>
            <a:off x="901040" y="1690852"/>
            <a:ext cx="1087396" cy="3192094"/>
          </a:xfrm>
          <a:prstGeom prst="rect">
            <a:avLst/>
          </a:prstGeom>
        </p:spPr>
      </p:pic>
      <p:sp>
        <p:nvSpPr>
          <p:cNvPr id="8" name="Right Arrow 7"/>
          <p:cNvSpPr/>
          <p:nvPr/>
        </p:nvSpPr>
        <p:spPr>
          <a:xfrm rot="10800000">
            <a:off x="2476139" y="2597149"/>
            <a:ext cx="735227" cy="5622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5797" y="4627910"/>
            <a:ext cx="2345279" cy="220507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9119962" y="3159382"/>
            <a:ext cx="26545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Measurement underway…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776693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25371" y="186813"/>
            <a:ext cx="22682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/>
              <a:t>Synthesis 1</a:t>
            </a:r>
            <a:endParaRPr lang="en-GB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215896" y="1340967"/>
            <a:ext cx="1188719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Copper accelerating structures cooled in the range temperatures of temperatures of 50-70 °K show an increase in gradient of 20 to 50 % compared to room temperature. Excellent!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err="1" smtClean="0">
                <a:solidFill>
                  <a:srgbClr val="0070C0"/>
                </a:solidFill>
              </a:rPr>
              <a:t>Cryo</a:t>
            </a:r>
            <a:r>
              <a:rPr lang="en-US" sz="2800" dirty="0" smtClean="0">
                <a:solidFill>
                  <a:srgbClr val="0070C0"/>
                </a:solidFill>
              </a:rPr>
              <a:t> also show an increase in </a:t>
            </a:r>
            <a:r>
              <a:rPr lang="en-US" sz="2800" i="1" dirty="0" smtClean="0">
                <a:solidFill>
                  <a:srgbClr val="0070C0"/>
                </a:solidFill>
              </a:rPr>
              <a:t>Q</a:t>
            </a:r>
            <a:r>
              <a:rPr lang="en-US" sz="2800" dirty="0" smtClean="0">
                <a:solidFill>
                  <a:srgbClr val="0070C0"/>
                </a:solidFill>
              </a:rPr>
              <a:t> of around 2.5 for GHz-range cavities (anomalous skin effect). This reduces the number of RF power sources by the same factor (in a low beam loaded linac). Excellent!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But overall power consumption higher due to Carnot efficiency (power factor of a bit over 10 for 80 °K system, 2.5 improvement in </a:t>
            </a:r>
            <a:r>
              <a:rPr lang="en-US" sz="2800" i="1" dirty="0" smtClean="0"/>
              <a:t>Q</a:t>
            </a:r>
            <a:r>
              <a:rPr lang="en-US" sz="2800" dirty="0"/>
              <a:t> </a:t>
            </a:r>
            <a:r>
              <a:rPr lang="en-US" sz="2800" dirty="0" smtClean="0"/>
              <a:t>and about 30 % RF power production efficiency).</a:t>
            </a:r>
          </a:p>
        </p:txBody>
      </p:sp>
    </p:spTree>
    <p:extLst>
      <p:ext uri="{BB962C8B-B14F-4D97-AF65-F5344CB8AC3E}">
        <p14:creationId xmlns:p14="http://schemas.microsoft.com/office/powerpoint/2010/main" val="14766814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25372" y="186813"/>
            <a:ext cx="22682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/>
              <a:t>Synthesis 2</a:t>
            </a:r>
            <a:endParaRPr lang="en-GB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215897" y="1472240"/>
            <a:ext cx="11887199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C00000"/>
                </a:solidFill>
              </a:rPr>
              <a:t>Implementation of an HTS coating has the potential to give an additional factor – would be reflected in the number of power sources and make the system more efficient than at room temperature! For example </a:t>
            </a:r>
            <a:r>
              <a:rPr lang="en-US" sz="2800" dirty="0" err="1" smtClean="0">
                <a:solidFill>
                  <a:srgbClr val="C00000"/>
                </a:solidFill>
              </a:rPr>
              <a:t>SwissFEL</a:t>
            </a:r>
            <a:r>
              <a:rPr lang="en-US" sz="2800" dirty="0" smtClean="0">
                <a:solidFill>
                  <a:srgbClr val="C00000"/>
                </a:solidFill>
              </a:rPr>
              <a:t> might only need less than 3 or 4 rather than 25 klystrons (details need to be worked out)…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Existing HTS axion and accelerating cavity fabrication layouts (halves and quadrants) are the same, although the latter has a somewhat more complicated geometry. Discussion with company required.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40431147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b="52386"/>
          <a:stretch/>
        </p:blipFill>
        <p:spPr>
          <a:xfrm>
            <a:off x="3394408" y="2929213"/>
            <a:ext cx="4242222" cy="322053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702" y="1123306"/>
            <a:ext cx="2879365" cy="289492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968895" y="1025321"/>
            <a:ext cx="53800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Copper in high electric field region</a:t>
            </a:r>
            <a:endParaRPr lang="en-GB" sz="2800" dirty="0"/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4968895" y="1727489"/>
            <a:ext cx="546624" cy="1172372"/>
          </a:xfrm>
          <a:prstGeom prst="straightConnector1">
            <a:avLst/>
          </a:prstGeom>
          <a:ln w="412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562653" y="186813"/>
            <a:ext cx="31936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/>
              <a:t>Implementation</a:t>
            </a:r>
            <a:endParaRPr lang="en-GB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6939935" y="1952206"/>
            <a:ext cx="49676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HTS in high magnetic field region</a:t>
            </a:r>
            <a:endParaRPr lang="en-GB" sz="2800" dirty="0"/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6248400" y="2692689"/>
            <a:ext cx="2477680" cy="1163409"/>
          </a:xfrm>
          <a:prstGeom prst="straightConnector1">
            <a:avLst/>
          </a:prstGeom>
          <a:ln w="412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52518" y="4764755"/>
            <a:ext cx="2895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3 or 12 GHz for high power test in CLIC test stands. </a:t>
            </a:r>
            <a:endParaRPr lang="en-GB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7487240" y="5210198"/>
            <a:ext cx="453307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</a:rPr>
              <a:t>A key open question is how the HTS will behave at high-power. Can it be even put in the high electric field region?</a:t>
            </a:r>
            <a:endParaRPr lang="en-GB" sz="2400" dirty="0">
              <a:solidFill>
                <a:srgbClr val="C0000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/>
          <a:srcRect t="4565" r="49695" b="14531"/>
          <a:stretch/>
        </p:blipFill>
        <p:spPr>
          <a:xfrm>
            <a:off x="3394408" y="902043"/>
            <a:ext cx="1139497" cy="185969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23756" y="2626286"/>
            <a:ext cx="1693791" cy="2406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44766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555</Words>
  <Application>Microsoft Office PowerPoint</Application>
  <PresentationFormat>Widescreen</PresentationFormat>
  <Paragraphs>52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Walter Wuensch</dc:creator>
  <cp:lastModifiedBy>Walter Wuensch</cp:lastModifiedBy>
  <cp:revision>99</cp:revision>
  <dcterms:created xsi:type="dcterms:W3CDTF">2021-09-13T12:39:14Z</dcterms:created>
  <dcterms:modified xsi:type="dcterms:W3CDTF">2021-09-20T13:58:00Z</dcterms:modified>
</cp:coreProperties>
</file>