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0" r:id="rId2"/>
    <p:sldId id="271" r:id="rId3"/>
    <p:sldId id="272" r:id="rId4"/>
    <p:sldId id="268" r:id="rId5"/>
    <p:sldId id="297" r:id="rId6"/>
    <p:sldId id="299" r:id="rId7"/>
    <p:sldId id="256" r:id="rId8"/>
    <p:sldId id="273" r:id="rId9"/>
    <p:sldId id="295" r:id="rId10"/>
    <p:sldId id="286" r:id="rId11"/>
    <p:sldId id="288" r:id="rId12"/>
    <p:sldId id="284" r:id="rId13"/>
    <p:sldId id="274" r:id="rId14"/>
    <p:sldId id="259" r:id="rId15"/>
    <p:sldId id="257" r:id="rId16"/>
    <p:sldId id="292" r:id="rId17"/>
    <p:sldId id="291" r:id="rId18"/>
    <p:sldId id="275" r:id="rId19"/>
    <p:sldId id="293" r:id="rId20"/>
    <p:sldId id="298" r:id="rId21"/>
    <p:sldId id="277" r:id="rId22"/>
    <p:sldId id="262" r:id="rId23"/>
    <p:sldId id="294" r:id="rId24"/>
    <p:sldId id="281" r:id="rId25"/>
    <p:sldId id="264" r:id="rId26"/>
    <p:sldId id="265" r:id="rId27"/>
    <p:sldId id="266" r:id="rId28"/>
    <p:sldId id="269" r:id="rId29"/>
    <p:sldId id="26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092"/>
    <a:srgbClr val="FF9933"/>
    <a:srgbClr val="FFFFFF"/>
    <a:srgbClr val="5B9BD5"/>
    <a:srgbClr val="0000FF"/>
    <a:srgbClr val="C00000"/>
    <a:srgbClr val="FF00FF"/>
    <a:srgbClr val="FFC000"/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69" y="2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9131B-DC17-42BC-ACAE-47D925AD4F02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57A81-735D-47CD-A1DA-07C909F99C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931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8a7461ec7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8a7461ec7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GB" dirty="0"/>
              <a:t>I will present the work developed by a consortium formed by these</a:t>
            </a:r>
            <a:r>
              <a:rPr lang="en-GB" baseline="0" dirty="0"/>
              <a:t> groups towards providing a solution for the FCC-</a:t>
            </a:r>
            <a:r>
              <a:rPr lang="en-GB" baseline="0" dirty="0" err="1"/>
              <a:t>hh</a:t>
            </a:r>
            <a:r>
              <a:rPr lang="en-GB" baseline="0" dirty="0"/>
              <a:t> beam-screen chamber issue. The FCC-</a:t>
            </a:r>
            <a:r>
              <a:rPr lang="en-GB" baseline="0" dirty="0" err="1"/>
              <a:t>hh</a:t>
            </a:r>
            <a:r>
              <a:rPr lang="en-GB" baseline="0" dirty="0"/>
              <a:t> is the most ambitious post LHC scenario envisioned by CERN. At the end of this presentation I will also show another possible application for these novel coatings.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5900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845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425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05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560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313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209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52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8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95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44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560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6D764-77BD-40C1-A940-3F8A95B3EABF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81376-BB30-4E44-9ED8-038566FCA0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259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png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jpeg"/><Relationship Id="rId5" Type="http://schemas.openxmlformats.org/officeDocument/2006/relationships/image" Target="../media/image32.jpeg"/><Relationship Id="rId4" Type="http://schemas.openxmlformats.org/officeDocument/2006/relationships/image" Target="../media/image3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1.png"/><Relationship Id="rId3" Type="http://schemas.openxmlformats.org/officeDocument/2006/relationships/image" Target="../media/image9.PNG"/><Relationship Id="rId7" Type="http://schemas.openxmlformats.org/officeDocument/2006/relationships/image" Target="../media/image39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0.png"/><Relationship Id="rId5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1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4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image" Target="../media/image1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4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270.png"/><Relationship Id="rId7" Type="http://schemas.openxmlformats.org/officeDocument/2006/relationships/image" Target="../media/image3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0.png"/><Relationship Id="rId5" Type="http://schemas.openxmlformats.org/officeDocument/2006/relationships/image" Target="../media/image290.png"/><Relationship Id="rId4" Type="http://schemas.openxmlformats.org/officeDocument/2006/relationships/image" Target="../media/image280.PNG"/><Relationship Id="rId9" Type="http://schemas.openxmlformats.org/officeDocument/2006/relationships/image" Target="../media/image3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83405" y="2643105"/>
            <a:ext cx="1611665" cy="3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04169" y="2193812"/>
            <a:ext cx="2376000" cy="41723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2389923" y="5048217"/>
            <a:ext cx="7379731" cy="1567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96" tIns="90296" rIns="90296" bIns="90296" anchor="t" anchorCtr="0">
            <a:spAutoFit/>
          </a:bodyPr>
          <a:lstStyle/>
          <a:p>
            <a:pPr algn="ctr"/>
            <a:r>
              <a:rPr lang="ca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Joffre Gutierrez Royo*</a:t>
            </a:r>
          </a:p>
          <a:p>
            <a:pPr algn="ctr"/>
            <a:endParaRPr lang="ca" sz="1800" dirty="0">
              <a:solidFill>
                <a:srgbClr val="403A60"/>
              </a:solidFill>
              <a:latin typeface="Calibri" panose="020F0502020204030204" pitchFamily="34" charset="0"/>
              <a:ea typeface="Mukta Mahee Medium"/>
              <a:cs typeface="Calibri" panose="020F0502020204030204" pitchFamily="34" charset="0"/>
              <a:sym typeface="Mukta Mahee Medium"/>
            </a:endParaRPr>
          </a:p>
          <a:p>
            <a:pPr algn="ctr"/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A. Romanov, G. 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Telles</a:t>
            </a:r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, N. Lamas, P. 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Krkotic</a:t>
            </a:r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, J. O’Callaghan, X. Granados, E. Garcia-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Tabarés</a:t>
            </a:r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, M. 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Taborelli</a:t>
            </a:r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, P. 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Chiggiato</a:t>
            </a:r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, P. González, I. 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Korolkov</a:t>
            </a:r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, R. 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Miquel</a:t>
            </a:r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, F. Perez, M. Pont, T. 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Puig</a:t>
            </a:r>
            <a:r>
              <a:rPr lang="en-GB" sz="1800" dirty="0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, S. </a:t>
            </a:r>
            <a:r>
              <a:rPr lang="en-GB" sz="1800" dirty="0" err="1">
                <a:solidFill>
                  <a:srgbClr val="403A60"/>
                </a:solidFill>
                <a:latin typeface="Calibri" panose="020F0502020204030204" pitchFamily="34" charset="0"/>
                <a:ea typeface="Mukta Mahee Medium"/>
                <a:cs typeface="Calibri" panose="020F0502020204030204" pitchFamily="34" charset="0"/>
                <a:sym typeface="Mukta Mahee Medium"/>
              </a:rPr>
              <a:t>Calatroni</a:t>
            </a:r>
            <a:endParaRPr sz="1800" dirty="0">
              <a:solidFill>
                <a:srgbClr val="403A60"/>
              </a:solidFill>
              <a:latin typeface="Calibri" panose="020F0502020204030204" pitchFamily="34" charset="0"/>
              <a:ea typeface="Mukta Mahee Medium"/>
              <a:cs typeface="Calibri" panose="020F0502020204030204" pitchFamily="34" charset="0"/>
              <a:sym typeface="Mukta Mahee Medium"/>
            </a:endParaRPr>
          </a:p>
        </p:txBody>
      </p:sp>
      <p:cxnSp>
        <p:nvCxnSpPr>
          <p:cNvPr id="72" name="Google Shape;72;p15"/>
          <p:cNvCxnSpPr/>
          <p:nvPr/>
        </p:nvCxnSpPr>
        <p:spPr>
          <a:xfrm>
            <a:off x="4934924" y="5513182"/>
            <a:ext cx="2483556" cy="0"/>
          </a:xfrm>
          <a:prstGeom prst="straightConnector1">
            <a:avLst/>
          </a:prstGeom>
          <a:noFill/>
          <a:ln w="76200" cap="flat" cmpd="sng">
            <a:solidFill>
              <a:srgbClr val="FFD773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5" name="2 Grupo">
            <a:extLst>
              <a:ext uri="{FF2B5EF4-FFF2-40B4-BE49-F238E27FC236}">
                <a16:creationId xmlns:a16="http://schemas.microsoft.com/office/drawing/2014/main" id="{DA6C91AC-2ECB-451F-A16C-5AA384CE86B7}"/>
              </a:ext>
            </a:extLst>
          </p:cNvPr>
          <p:cNvGrpSpPr>
            <a:grpSpLocks noChangeAspect="1"/>
          </p:cNvGrpSpPr>
          <p:nvPr/>
        </p:nvGrpSpPr>
        <p:grpSpPr>
          <a:xfrm>
            <a:off x="2372733" y="1122259"/>
            <a:ext cx="7379732" cy="3896375"/>
            <a:chOff x="12177938" y="6026602"/>
            <a:chExt cx="13925000" cy="7352174"/>
          </a:xfrm>
        </p:grpSpPr>
        <p:grpSp>
          <p:nvGrpSpPr>
            <p:cNvPr id="56" name="42 Grupo">
              <a:extLst>
                <a:ext uri="{FF2B5EF4-FFF2-40B4-BE49-F238E27FC236}">
                  <a16:creationId xmlns:a16="http://schemas.microsoft.com/office/drawing/2014/main" id="{B8317261-29FC-417A-8D8C-99A8D8BFDBB1}"/>
                </a:ext>
              </a:extLst>
            </p:cNvPr>
            <p:cNvGrpSpPr/>
            <p:nvPr/>
          </p:nvGrpSpPr>
          <p:grpSpPr>
            <a:xfrm>
              <a:off x="12177938" y="6026602"/>
              <a:ext cx="13925000" cy="7352174"/>
              <a:chOff x="1600200" y="638536"/>
              <a:chExt cx="7543800" cy="3983009"/>
            </a:xfrm>
          </p:grpSpPr>
          <p:pic>
            <p:nvPicPr>
              <p:cNvPr id="58" name="Picture 4" descr="Screen Shot 2013-07-02 at 11.52.02 AM.png">
                <a:extLst>
                  <a:ext uri="{FF2B5EF4-FFF2-40B4-BE49-F238E27FC236}">
                    <a16:creationId xmlns:a16="http://schemas.microsoft.com/office/drawing/2014/main" id="{6C6E26AE-D749-485D-AAA9-F4AE94D951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500" b="10426"/>
              <a:stretch/>
            </p:blipFill>
            <p:spPr>
              <a:xfrm>
                <a:off x="1600200" y="638536"/>
                <a:ext cx="7543800" cy="3983009"/>
              </a:xfrm>
              <a:prstGeom prst="rect">
                <a:avLst/>
              </a:prstGeom>
            </p:spPr>
          </p:pic>
          <p:grpSp>
            <p:nvGrpSpPr>
              <p:cNvPr id="59" name="Group 39">
                <a:extLst>
                  <a:ext uri="{FF2B5EF4-FFF2-40B4-BE49-F238E27FC236}">
                    <a16:creationId xmlns:a16="http://schemas.microsoft.com/office/drawing/2014/main" id="{9F16D5E6-7C6C-4A48-98FA-97621D5212BE}"/>
                  </a:ext>
                </a:extLst>
              </p:cNvPr>
              <p:cNvGrpSpPr/>
              <p:nvPr/>
            </p:nvGrpSpPr>
            <p:grpSpPr>
              <a:xfrm>
                <a:off x="1744274" y="3053277"/>
                <a:ext cx="2581354" cy="1254871"/>
                <a:chOff x="1744274" y="3114675"/>
                <a:chExt cx="2581354" cy="1254871"/>
              </a:xfrm>
              <a:solidFill>
                <a:srgbClr val="C0504D"/>
              </a:solidFill>
              <a:effectLst/>
            </p:grpSpPr>
            <p:sp>
              <p:nvSpPr>
                <p:cNvPr id="98" name="Donut 40">
                  <a:extLst>
                    <a:ext uri="{FF2B5EF4-FFF2-40B4-BE49-F238E27FC236}">
                      <a16:creationId xmlns:a16="http://schemas.microsoft.com/office/drawing/2014/main" id="{AADC7559-587C-4E00-9E82-510D4D2F46B0}"/>
                    </a:ext>
                  </a:extLst>
                </p:cNvPr>
                <p:cNvSpPr/>
                <p:nvPr/>
              </p:nvSpPr>
              <p:spPr>
                <a:xfrm>
                  <a:off x="1744274" y="3118121"/>
                  <a:ext cx="2568780" cy="1251425"/>
                </a:xfrm>
                <a:prstGeom prst="donut">
                  <a:avLst>
                    <a:gd name="adj" fmla="val 2674"/>
                  </a:avLst>
                </a:prstGeom>
                <a:grpFill/>
                <a:ln w="6350" cap="flat" cmpd="sng" algn="ctr">
                  <a:solidFill>
                    <a:srgbClr val="F79646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9" name="Oval 41">
                  <a:extLst>
                    <a:ext uri="{FF2B5EF4-FFF2-40B4-BE49-F238E27FC236}">
                      <a16:creationId xmlns:a16="http://schemas.microsoft.com/office/drawing/2014/main" id="{1D315F29-FEC2-449D-A58F-E0E8471D788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896788" y="3282595"/>
                  <a:ext cx="81535" cy="73380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rgbClr val="9BBB59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00" name="Oval 42">
                  <a:extLst>
                    <a:ext uri="{FF2B5EF4-FFF2-40B4-BE49-F238E27FC236}">
                      <a16:creationId xmlns:a16="http://schemas.microsoft.com/office/drawing/2014/main" id="{EB61465A-FC56-45A1-B674-4A80DA5A5BE9}"/>
                    </a:ext>
                  </a:extLst>
                </p:cNvPr>
                <p:cNvSpPr/>
                <p:nvPr/>
              </p:nvSpPr>
              <p:spPr>
                <a:xfrm>
                  <a:off x="2025650" y="4098925"/>
                  <a:ext cx="76200" cy="71385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rgbClr val="9BBB59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01" name="Oval 43">
                  <a:extLst>
                    <a:ext uri="{FF2B5EF4-FFF2-40B4-BE49-F238E27FC236}">
                      <a16:creationId xmlns:a16="http://schemas.microsoft.com/office/drawing/2014/main" id="{65352B41-B0D2-4178-88EF-E1C09E0F0AEF}"/>
                    </a:ext>
                  </a:extLst>
                </p:cNvPr>
                <p:cNvSpPr/>
                <p:nvPr/>
              </p:nvSpPr>
              <p:spPr>
                <a:xfrm>
                  <a:off x="3308708" y="3114675"/>
                  <a:ext cx="82192" cy="78039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rgbClr val="9BBB59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02" name="Oval 44">
                  <a:extLst>
                    <a:ext uri="{FF2B5EF4-FFF2-40B4-BE49-F238E27FC236}">
                      <a16:creationId xmlns:a16="http://schemas.microsoft.com/office/drawing/2014/main" id="{16E752E6-49DC-45ED-BFD6-65D5D0638EBB}"/>
                    </a:ext>
                  </a:extLst>
                </p:cNvPr>
                <p:cNvSpPr/>
                <p:nvPr/>
              </p:nvSpPr>
              <p:spPr>
                <a:xfrm>
                  <a:off x="4241800" y="3605966"/>
                  <a:ext cx="83828" cy="80209"/>
                </a:xfrm>
                <a:prstGeom prst="ellipse">
                  <a:avLst/>
                </a:prstGeom>
                <a:grpFill/>
                <a:ln w="9525" cap="flat" cmpd="sng" algn="ctr">
                  <a:solidFill>
                    <a:srgbClr val="9BBB59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0" name="Group 46">
                <a:extLst>
                  <a:ext uri="{FF2B5EF4-FFF2-40B4-BE49-F238E27FC236}">
                    <a16:creationId xmlns:a16="http://schemas.microsoft.com/office/drawing/2014/main" id="{EC4F7A6A-E7B5-4262-9C45-B5E372E3E484}"/>
                  </a:ext>
                </a:extLst>
              </p:cNvPr>
              <p:cNvGrpSpPr/>
              <p:nvPr/>
            </p:nvGrpSpPr>
            <p:grpSpPr>
              <a:xfrm>
                <a:off x="2248202" y="1224133"/>
                <a:ext cx="6486985" cy="2885406"/>
                <a:chOff x="2248202" y="1220555"/>
                <a:chExt cx="6486985" cy="2885406"/>
              </a:xfrm>
            </p:grpSpPr>
            <p:sp>
              <p:nvSpPr>
                <p:cNvPr id="89" name="Donut 26">
                  <a:extLst>
                    <a:ext uri="{FF2B5EF4-FFF2-40B4-BE49-F238E27FC236}">
                      <a16:creationId xmlns:a16="http://schemas.microsoft.com/office/drawing/2014/main" id="{38DC9A63-0320-4C93-9B21-8A4F24FB5606}"/>
                    </a:ext>
                  </a:extLst>
                </p:cNvPr>
                <p:cNvSpPr/>
                <p:nvPr/>
              </p:nvSpPr>
              <p:spPr>
                <a:xfrm>
                  <a:off x="2248202" y="1220555"/>
                  <a:ext cx="6486985" cy="2885406"/>
                </a:xfrm>
                <a:prstGeom prst="donut">
                  <a:avLst>
                    <a:gd name="adj" fmla="val 1425"/>
                  </a:avLst>
                </a:prstGeom>
                <a:gradFill flip="none" rotWithShape="1">
                  <a:gsLst>
                    <a:gs pos="0">
                      <a:sysClr val="windowText" lastClr="000000">
                        <a:lumMod val="40000"/>
                        <a:lumOff val="60000"/>
                        <a:alpha val="40000"/>
                      </a:sysClr>
                    </a:gs>
                    <a:gs pos="46000">
                      <a:sysClr val="windowText" lastClr="000000">
                        <a:alpha val="45000"/>
                      </a:sysClr>
                    </a:gs>
                    <a:gs pos="100000">
                      <a:sysClr val="windowText" lastClr="000000">
                        <a:lumMod val="40000"/>
                        <a:lumOff val="60000"/>
                        <a:alpha val="55000"/>
                      </a:sysClr>
                    </a:gs>
                  </a:gsLst>
                  <a:lin ang="5400000" scaled="1"/>
                  <a:tileRect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glow rad="88900">
                    <a:srgbClr val="4F81BD">
                      <a:tint val="30000"/>
                      <a:shade val="95000"/>
                      <a:satMod val="300000"/>
                      <a:alpha val="25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0" name="Oval 28">
                  <a:extLst>
                    <a:ext uri="{FF2B5EF4-FFF2-40B4-BE49-F238E27FC236}">
                      <a16:creationId xmlns:a16="http://schemas.microsoft.com/office/drawing/2014/main" id="{07EF646C-4A67-411A-90EF-DA21F31F8901}"/>
                    </a:ext>
                  </a:extLst>
                </p:cNvPr>
                <p:cNvSpPr/>
                <p:nvPr/>
              </p:nvSpPr>
              <p:spPr>
                <a:xfrm>
                  <a:off x="2377655" y="3069147"/>
                  <a:ext cx="144000" cy="72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1" name="Oval 29">
                  <a:extLst>
                    <a:ext uri="{FF2B5EF4-FFF2-40B4-BE49-F238E27FC236}">
                      <a16:creationId xmlns:a16="http://schemas.microsoft.com/office/drawing/2014/main" id="{440479A9-34C4-4521-9451-EADC35CCB4A4}"/>
                    </a:ext>
                  </a:extLst>
                </p:cNvPr>
                <p:cNvSpPr/>
                <p:nvPr/>
              </p:nvSpPr>
              <p:spPr>
                <a:xfrm>
                  <a:off x="2544887" y="1956403"/>
                  <a:ext cx="144000" cy="72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2" name="Oval 30">
                  <a:extLst>
                    <a:ext uri="{FF2B5EF4-FFF2-40B4-BE49-F238E27FC236}">
                      <a16:creationId xmlns:a16="http://schemas.microsoft.com/office/drawing/2014/main" id="{31070807-BA91-45BF-A62B-C38991826DB5}"/>
                    </a:ext>
                  </a:extLst>
                </p:cNvPr>
                <p:cNvSpPr/>
                <p:nvPr/>
              </p:nvSpPr>
              <p:spPr>
                <a:xfrm>
                  <a:off x="4366784" y="1290779"/>
                  <a:ext cx="144000" cy="72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3" name="Oval 31">
                  <a:extLst>
                    <a:ext uri="{FF2B5EF4-FFF2-40B4-BE49-F238E27FC236}">
                      <a16:creationId xmlns:a16="http://schemas.microsoft.com/office/drawing/2014/main" id="{6988879C-2283-43D8-9239-446F211663A3}"/>
                    </a:ext>
                  </a:extLst>
                </p:cNvPr>
                <p:cNvSpPr/>
                <p:nvPr/>
              </p:nvSpPr>
              <p:spPr>
                <a:xfrm>
                  <a:off x="6667958" y="1327306"/>
                  <a:ext cx="144000" cy="72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4" name="Oval 32">
                  <a:extLst>
                    <a:ext uri="{FF2B5EF4-FFF2-40B4-BE49-F238E27FC236}">
                      <a16:creationId xmlns:a16="http://schemas.microsoft.com/office/drawing/2014/main" id="{4B960D0B-C544-4097-B12F-4542E02A9865}"/>
                    </a:ext>
                  </a:extLst>
                </p:cNvPr>
                <p:cNvSpPr/>
                <p:nvPr/>
              </p:nvSpPr>
              <p:spPr>
                <a:xfrm>
                  <a:off x="8345133" y="2028403"/>
                  <a:ext cx="144000" cy="72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5" name="Oval 33">
                  <a:extLst>
                    <a:ext uri="{FF2B5EF4-FFF2-40B4-BE49-F238E27FC236}">
                      <a16:creationId xmlns:a16="http://schemas.microsoft.com/office/drawing/2014/main" id="{7272377C-3BE6-43BF-BE4E-C509B713BC17}"/>
                    </a:ext>
                  </a:extLst>
                </p:cNvPr>
                <p:cNvSpPr/>
                <p:nvPr/>
              </p:nvSpPr>
              <p:spPr>
                <a:xfrm>
                  <a:off x="6283887" y="3996431"/>
                  <a:ext cx="144000" cy="72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6" name="Oval 34">
                  <a:extLst>
                    <a:ext uri="{FF2B5EF4-FFF2-40B4-BE49-F238E27FC236}">
                      <a16:creationId xmlns:a16="http://schemas.microsoft.com/office/drawing/2014/main" id="{D484A734-C27A-4558-BE75-25105EEF5DF2}"/>
                    </a:ext>
                  </a:extLst>
                </p:cNvPr>
                <p:cNvSpPr/>
                <p:nvPr/>
              </p:nvSpPr>
              <p:spPr>
                <a:xfrm>
                  <a:off x="8057133" y="3416438"/>
                  <a:ext cx="144000" cy="72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7" name="Oval 27">
                  <a:extLst>
                    <a:ext uri="{FF2B5EF4-FFF2-40B4-BE49-F238E27FC236}">
                      <a16:creationId xmlns:a16="http://schemas.microsoft.com/office/drawing/2014/main" id="{5E35432F-EACF-47D7-BAD7-AB6B5D3ED267}"/>
                    </a:ext>
                  </a:extLst>
                </p:cNvPr>
                <p:cNvSpPr/>
                <p:nvPr/>
              </p:nvSpPr>
              <p:spPr>
                <a:xfrm>
                  <a:off x="4068382" y="3916485"/>
                  <a:ext cx="144000" cy="72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1" name="Group 49">
                <a:extLst>
                  <a:ext uri="{FF2B5EF4-FFF2-40B4-BE49-F238E27FC236}">
                    <a16:creationId xmlns:a16="http://schemas.microsoft.com/office/drawing/2014/main" id="{223D3400-EBE8-4ECB-96F0-1F0AE5AF9F29}"/>
                  </a:ext>
                </a:extLst>
              </p:cNvPr>
              <p:cNvGrpSpPr/>
              <p:nvPr/>
            </p:nvGrpSpPr>
            <p:grpSpPr>
              <a:xfrm>
                <a:off x="2154704" y="980728"/>
                <a:ext cx="6912768" cy="3128811"/>
                <a:chOff x="2154704" y="977150"/>
                <a:chExt cx="6912768" cy="3128811"/>
              </a:xfrm>
            </p:grpSpPr>
            <p:sp>
              <p:nvSpPr>
                <p:cNvPr id="80" name="Donut 50">
                  <a:extLst>
                    <a:ext uri="{FF2B5EF4-FFF2-40B4-BE49-F238E27FC236}">
                      <a16:creationId xmlns:a16="http://schemas.microsoft.com/office/drawing/2014/main" id="{8E92E1B3-357C-411A-9C7A-35033554DF91}"/>
                    </a:ext>
                  </a:extLst>
                </p:cNvPr>
                <p:cNvSpPr/>
                <p:nvPr/>
              </p:nvSpPr>
              <p:spPr>
                <a:xfrm>
                  <a:off x="2154704" y="977150"/>
                  <a:ext cx="6912768" cy="3128811"/>
                </a:xfrm>
                <a:prstGeom prst="donut">
                  <a:avLst>
                    <a:gd name="adj" fmla="val 1425"/>
                  </a:avLst>
                </a:prstGeom>
                <a:gradFill flip="none" rotWithShape="1">
                  <a:gsLst>
                    <a:gs pos="0">
                      <a:srgbClr val="CCFFCC">
                        <a:alpha val="40000"/>
                      </a:srgbClr>
                    </a:gs>
                    <a:gs pos="46000">
                      <a:srgbClr val="008000">
                        <a:alpha val="45000"/>
                      </a:srgbClr>
                    </a:gs>
                    <a:gs pos="100000">
                      <a:srgbClr val="CCFFCC">
                        <a:alpha val="55000"/>
                      </a:srgbClr>
                    </a:gs>
                  </a:gsLst>
                  <a:lin ang="5400000" scaled="1"/>
                  <a:tileRect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glow rad="88900">
                    <a:srgbClr val="4F81BD">
                      <a:tint val="30000"/>
                      <a:shade val="95000"/>
                      <a:satMod val="300000"/>
                      <a:alpha val="25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1" name="Oval 51">
                  <a:extLst>
                    <a:ext uri="{FF2B5EF4-FFF2-40B4-BE49-F238E27FC236}">
                      <a16:creationId xmlns:a16="http://schemas.microsoft.com/office/drawing/2014/main" id="{C850327D-90A2-4684-823C-551204CD2917}"/>
                    </a:ext>
                  </a:extLst>
                </p:cNvPr>
                <p:cNvSpPr/>
                <p:nvPr/>
              </p:nvSpPr>
              <p:spPr>
                <a:xfrm>
                  <a:off x="2385399" y="3076891"/>
                  <a:ext cx="144000" cy="7200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2" name="Oval 52">
                  <a:extLst>
                    <a:ext uri="{FF2B5EF4-FFF2-40B4-BE49-F238E27FC236}">
                      <a16:creationId xmlns:a16="http://schemas.microsoft.com/office/drawing/2014/main" id="{17A7B34F-266E-4002-97E9-45F8906BDBBB}"/>
                    </a:ext>
                  </a:extLst>
                </p:cNvPr>
                <p:cNvSpPr/>
                <p:nvPr/>
              </p:nvSpPr>
              <p:spPr>
                <a:xfrm>
                  <a:off x="2416375" y="1861171"/>
                  <a:ext cx="144000" cy="7200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3" name="Oval 53">
                  <a:extLst>
                    <a:ext uri="{FF2B5EF4-FFF2-40B4-BE49-F238E27FC236}">
                      <a16:creationId xmlns:a16="http://schemas.microsoft.com/office/drawing/2014/main" id="{3DD91972-D542-4BF1-A038-CE63869AAFE3}"/>
                    </a:ext>
                  </a:extLst>
                </p:cNvPr>
                <p:cNvSpPr/>
                <p:nvPr/>
              </p:nvSpPr>
              <p:spPr>
                <a:xfrm>
                  <a:off x="4230528" y="1076555"/>
                  <a:ext cx="144000" cy="7200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4" name="Oval 54">
                  <a:extLst>
                    <a:ext uri="{FF2B5EF4-FFF2-40B4-BE49-F238E27FC236}">
                      <a16:creationId xmlns:a16="http://schemas.microsoft.com/office/drawing/2014/main" id="{25A276B9-485C-4173-ACE0-CF302D7AAD4A}"/>
                    </a:ext>
                  </a:extLst>
                </p:cNvPr>
                <p:cNvSpPr/>
                <p:nvPr/>
              </p:nvSpPr>
              <p:spPr>
                <a:xfrm>
                  <a:off x="6869308" y="1084299"/>
                  <a:ext cx="144000" cy="7200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5" name="Oval 55">
                  <a:extLst>
                    <a:ext uri="{FF2B5EF4-FFF2-40B4-BE49-F238E27FC236}">
                      <a16:creationId xmlns:a16="http://schemas.microsoft.com/office/drawing/2014/main" id="{78947386-767B-48C9-9409-CAD7F1136E11}"/>
                    </a:ext>
                  </a:extLst>
                </p:cNvPr>
                <p:cNvSpPr/>
                <p:nvPr/>
              </p:nvSpPr>
              <p:spPr>
                <a:xfrm>
                  <a:off x="8620781" y="1820147"/>
                  <a:ext cx="144000" cy="7200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6" name="Oval 56">
                  <a:extLst>
                    <a:ext uri="{FF2B5EF4-FFF2-40B4-BE49-F238E27FC236}">
                      <a16:creationId xmlns:a16="http://schemas.microsoft.com/office/drawing/2014/main" id="{A8F4190E-1EAB-4B2D-9298-BFA386B6994C}"/>
                    </a:ext>
                  </a:extLst>
                </p:cNvPr>
                <p:cNvSpPr/>
                <p:nvPr/>
              </p:nvSpPr>
              <p:spPr>
                <a:xfrm>
                  <a:off x="6379960" y="3999174"/>
                  <a:ext cx="144000" cy="7200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7" name="Oval 57">
                  <a:extLst>
                    <a:ext uri="{FF2B5EF4-FFF2-40B4-BE49-F238E27FC236}">
                      <a16:creationId xmlns:a16="http://schemas.microsoft.com/office/drawing/2014/main" id="{A6C6FFEF-7055-46F8-86F5-4AD382956FB2}"/>
                    </a:ext>
                  </a:extLst>
                </p:cNvPr>
                <p:cNvSpPr/>
                <p:nvPr/>
              </p:nvSpPr>
              <p:spPr>
                <a:xfrm>
                  <a:off x="8258477" y="3462902"/>
                  <a:ext cx="144000" cy="7200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8" name="Oval 58">
                  <a:extLst>
                    <a:ext uri="{FF2B5EF4-FFF2-40B4-BE49-F238E27FC236}">
                      <a16:creationId xmlns:a16="http://schemas.microsoft.com/office/drawing/2014/main" id="{9EDAB237-E5B3-47BA-8ED4-11F9B056239F}"/>
                    </a:ext>
                  </a:extLst>
                </p:cNvPr>
                <p:cNvSpPr/>
                <p:nvPr/>
              </p:nvSpPr>
              <p:spPr>
                <a:xfrm>
                  <a:off x="4076126" y="3924229"/>
                  <a:ext cx="144000" cy="72000"/>
                </a:xfrm>
                <a:prstGeom prst="ellipse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2" name="Donut 61">
                <a:extLst>
                  <a:ext uri="{FF2B5EF4-FFF2-40B4-BE49-F238E27FC236}">
                    <a16:creationId xmlns:a16="http://schemas.microsoft.com/office/drawing/2014/main" id="{61C8D3A1-1DF6-44FB-B308-606766C578A0}"/>
                  </a:ext>
                </a:extLst>
              </p:cNvPr>
              <p:cNvSpPr/>
              <p:nvPr/>
            </p:nvSpPr>
            <p:spPr>
              <a:xfrm>
                <a:off x="3213421" y="3112559"/>
                <a:ext cx="896041" cy="432009"/>
              </a:xfrm>
              <a:prstGeom prst="donut">
                <a:avLst>
                  <a:gd name="adj" fmla="val 7536"/>
                </a:avLst>
              </a:prstGeom>
              <a:solidFill>
                <a:srgbClr val="00B0F0"/>
              </a:solidFill>
              <a:ln w="63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63" name="Donut 65">
                <a:extLst>
                  <a:ext uri="{FF2B5EF4-FFF2-40B4-BE49-F238E27FC236}">
                    <a16:creationId xmlns:a16="http://schemas.microsoft.com/office/drawing/2014/main" id="{72D9C668-A2A8-4BF6-A32C-87D42C59D5DA}"/>
                  </a:ext>
                </a:extLst>
              </p:cNvPr>
              <p:cNvSpPr/>
              <p:nvPr/>
            </p:nvSpPr>
            <p:spPr>
              <a:xfrm>
                <a:off x="3902519" y="3053276"/>
                <a:ext cx="274772" cy="142243"/>
              </a:xfrm>
              <a:prstGeom prst="donut">
                <a:avLst>
                  <a:gd name="adj" fmla="val 14232"/>
                </a:avLst>
              </a:prstGeom>
              <a:solidFill>
                <a:srgbClr val="C0504D"/>
              </a:solidFill>
              <a:ln w="635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grpSp>
            <p:nvGrpSpPr>
              <p:cNvPr id="64" name="Group 25">
                <a:extLst>
                  <a:ext uri="{FF2B5EF4-FFF2-40B4-BE49-F238E27FC236}">
                    <a16:creationId xmlns:a16="http://schemas.microsoft.com/office/drawing/2014/main" id="{EE016ABE-1AA8-4056-A5CF-96614A20152E}"/>
                  </a:ext>
                </a:extLst>
              </p:cNvPr>
              <p:cNvGrpSpPr/>
              <p:nvPr/>
            </p:nvGrpSpPr>
            <p:grpSpPr>
              <a:xfrm>
                <a:off x="1744274" y="3053276"/>
                <a:ext cx="2602807" cy="1254872"/>
                <a:chOff x="1744274" y="3114674"/>
                <a:chExt cx="2602807" cy="1254872"/>
              </a:xfrm>
            </p:grpSpPr>
            <p:sp>
              <p:nvSpPr>
                <p:cNvPr id="75" name="Donut 5">
                  <a:extLst>
                    <a:ext uri="{FF2B5EF4-FFF2-40B4-BE49-F238E27FC236}">
                      <a16:creationId xmlns:a16="http://schemas.microsoft.com/office/drawing/2014/main" id="{1F202ACF-ECDC-4E6B-ADB1-9DB168A41A47}"/>
                    </a:ext>
                  </a:extLst>
                </p:cNvPr>
                <p:cNvSpPr/>
                <p:nvPr/>
              </p:nvSpPr>
              <p:spPr>
                <a:xfrm>
                  <a:off x="1744274" y="3118121"/>
                  <a:ext cx="2568780" cy="1251425"/>
                </a:xfrm>
                <a:prstGeom prst="donut">
                  <a:avLst>
                    <a:gd name="adj" fmla="val 2674"/>
                  </a:avLst>
                </a:prstGeom>
                <a:gradFill flip="none" rotWithShape="1">
                  <a:gsLst>
                    <a:gs pos="0">
                      <a:srgbClr val="FF6600">
                        <a:alpha val="51000"/>
                      </a:srgbClr>
                    </a:gs>
                    <a:gs pos="48000">
                      <a:srgbClr val="FF0000">
                        <a:alpha val="51000"/>
                      </a:srgbClr>
                    </a:gs>
                    <a:gs pos="100000">
                      <a:srgbClr val="FF6600">
                        <a:alpha val="51000"/>
                      </a:srgbClr>
                    </a:gs>
                  </a:gsLst>
                  <a:lin ang="5400000" scaled="1"/>
                  <a:tileRect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6" name="Oval 7">
                  <a:extLst>
                    <a:ext uri="{FF2B5EF4-FFF2-40B4-BE49-F238E27FC236}">
                      <a16:creationId xmlns:a16="http://schemas.microsoft.com/office/drawing/2014/main" id="{C62CB33D-C1BB-4750-8BD2-32A0625289C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858067" y="3282595"/>
                  <a:ext cx="144000" cy="720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Oval 8">
                  <a:extLst>
                    <a:ext uri="{FF2B5EF4-FFF2-40B4-BE49-F238E27FC236}">
                      <a16:creationId xmlns:a16="http://schemas.microsoft.com/office/drawing/2014/main" id="{854D0F30-408E-4AE4-9CD9-60C55FA1BE9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986930" y="4098924"/>
                  <a:ext cx="144000" cy="720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8" name="Oval 9">
                  <a:extLst>
                    <a:ext uri="{FF2B5EF4-FFF2-40B4-BE49-F238E27FC236}">
                      <a16:creationId xmlns:a16="http://schemas.microsoft.com/office/drawing/2014/main" id="{FD5705B8-93FA-4604-B9C1-A54A4A0C831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3269988" y="3114674"/>
                  <a:ext cx="144000" cy="720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Oval 10">
                  <a:extLst>
                    <a:ext uri="{FF2B5EF4-FFF2-40B4-BE49-F238E27FC236}">
                      <a16:creationId xmlns:a16="http://schemas.microsoft.com/office/drawing/2014/main" id="{4BA75583-0C30-466A-A352-189383962C6D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4203081" y="3605966"/>
                  <a:ext cx="144000" cy="72000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5" name="TextBox 3">
                <a:extLst>
                  <a:ext uri="{FF2B5EF4-FFF2-40B4-BE49-F238E27FC236}">
                    <a16:creationId xmlns:a16="http://schemas.microsoft.com/office/drawing/2014/main" id="{AB8908EF-0CEE-415B-A363-AD007FD26FAD}"/>
                  </a:ext>
                </a:extLst>
              </p:cNvPr>
              <p:cNvSpPr txBox="1"/>
              <p:nvPr/>
            </p:nvSpPr>
            <p:spPr>
              <a:xfrm>
                <a:off x="3537395" y="2031981"/>
                <a:ext cx="831906" cy="346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Geneva</a:t>
                </a:r>
              </a:p>
            </p:txBody>
          </p:sp>
          <p:sp>
            <p:nvSpPr>
              <p:cNvPr id="66" name="TextBox 68">
                <a:extLst>
                  <a:ext uri="{FF2B5EF4-FFF2-40B4-BE49-F238E27FC236}">
                    <a16:creationId xmlns:a16="http://schemas.microsoft.com/office/drawing/2014/main" id="{477AD366-47A5-4C3A-BF90-0865F33EF339}"/>
                  </a:ext>
                </a:extLst>
              </p:cNvPr>
              <p:cNvSpPr txBox="1"/>
              <p:nvPr/>
            </p:nvSpPr>
            <p:spPr>
              <a:xfrm>
                <a:off x="4040603" y="2711138"/>
                <a:ext cx="393602" cy="346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PS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7E9AE9B2-0A35-4374-A12A-2A51B9CD87D0}"/>
                  </a:ext>
                </a:extLst>
              </p:cNvPr>
              <p:cNvSpPr txBox="1"/>
              <p:nvPr/>
            </p:nvSpPr>
            <p:spPr>
              <a:xfrm>
                <a:off x="3294852" y="3128253"/>
                <a:ext cx="490281" cy="346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SPS</a:t>
                </a:r>
              </a:p>
            </p:txBody>
          </p:sp>
          <p:sp>
            <p:nvSpPr>
              <p:cNvPr id="74" name="TextBox 70">
                <a:extLst>
                  <a:ext uri="{FF2B5EF4-FFF2-40B4-BE49-F238E27FC236}">
                    <a16:creationId xmlns:a16="http://schemas.microsoft.com/office/drawing/2014/main" id="{52E6B9A3-9D30-4BC7-B77A-04B66F30812A}"/>
                  </a:ext>
                </a:extLst>
              </p:cNvPr>
              <p:cNvSpPr txBox="1"/>
              <p:nvPr/>
            </p:nvSpPr>
            <p:spPr>
              <a:xfrm>
                <a:off x="2489243" y="3672783"/>
                <a:ext cx="519777" cy="346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LHC</a:t>
                </a:r>
              </a:p>
            </p:txBody>
          </p:sp>
        </p:grpSp>
        <p:sp>
          <p:nvSpPr>
            <p:cNvPr id="57" name="Title 35">
              <a:extLst>
                <a:ext uri="{FF2B5EF4-FFF2-40B4-BE49-F238E27FC236}">
                  <a16:creationId xmlns:a16="http://schemas.microsoft.com/office/drawing/2014/main" id="{9F95F643-9963-4E21-B474-4B75A40EBAC7}"/>
                </a:ext>
              </a:extLst>
            </p:cNvPr>
            <p:cNvSpPr txBox="1">
              <a:spLocks/>
            </p:cNvSpPr>
            <p:nvPr/>
          </p:nvSpPr>
          <p:spPr>
            <a:xfrm>
              <a:off x="12177938" y="6076529"/>
              <a:ext cx="9986616" cy="1273378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Future Circular Collider (FCC)</a:t>
              </a:r>
              <a:endPara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sp>
        <p:nvSpPr>
          <p:cNvPr id="51" name="Google Shape;69;p15"/>
          <p:cNvSpPr txBox="1"/>
          <p:nvPr/>
        </p:nvSpPr>
        <p:spPr>
          <a:xfrm>
            <a:off x="1403601" y="258866"/>
            <a:ext cx="9313687" cy="613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296" tIns="90296" rIns="90296" bIns="90296" anchor="ctr" anchorCtr="0">
            <a:spAutoFit/>
          </a:bodyPr>
          <a:lstStyle/>
          <a:p>
            <a:pPr algn="ctr"/>
            <a:r>
              <a:rPr lang="en-GB" sz="2800" b="1" dirty="0">
                <a:solidFill>
                  <a:srgbClr val="403A60"/>
                </a:solidFill>
                <a:latin typeface="Calibri" panose="020F0502020204030204" pitchFamily="34" charset="0"/>
                <a:ea typeface="Mukta Mahee ExtraBold"/>
                <a:cs typeface="Calibri" panose="020F0502020204030204" pitchFamily="34" charset="0"/>
                <a:sym typeface="Mukta Mahee ExtraBold"/>
              </a:rPr>
              <a:t>HTS coatings for FCC and beyond</a:t>
            </a:r>
            <a:endParaRPr sz="2800" b="1" dirty="0">
              <a:solidFill>
                <a:srgbClr val="403A60"/>
              </a:solidFill>
              <a:latin typeface="Calibri" panose="020F0502020204030204" pitchFamily="34" charset="0"/>
              <a:ea typeface="Mukta Mahee ExtraBold"/>
              <a:cs typeface="Calibri" panose="020F0502020204030204" pitchFamily="34" charset="0"/>
              <a:sym typeface="Mukta Mahee ExtraBo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51169" y="6569119"/>
            <a:ext cx="15504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a" sz="1200" dirty="0">
                <a:solidFill>
                  <a:srgbClr val="373661"/>
                </a:solidFill>
                <a:latin typeface="Calibri" panose="020F0502020204030204" pitchFamily="34" charset="0"/>
                <a:ea typeface="Mukta Mahee ExtraLight"/>
                <a:cs typeface="Calibri" panose="020F0502020204030204" pitchFamily="34" charset="0"/>
                <a:sym typeface="Mukta Mahee ExtraLight"/>
              </a:rPr>
              <a:t>*jgutierrez@icmab.es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2" name="Grupo 6"/>
          <p:cNvGrpSpPr>
            <a:grpSpLocks noChangeAspect="1"/>
          </p:cNvGrpSpPr>
          <p:nvPr/>
        </p:nvGrpSpPr>
        <p:grpSpPr>
          <a:xfrm>
            <a:off x="10254383" y="3409300"/>
            <a:ext cx="1440687" cy="3223310"/>
            <a:chOff x="45204" y="5576465"/>
            <a:chExt cx="824711" cy="1845160"/>
          </a:xfrm>
        </p:grpSpPr>
        <p:pic>
          <p:nvPicPr>
            <p:cNvPr id="53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28" y="5576465"/>
              <a:ext cx="588465" cy="512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81" y="6616962"/>
              <a:ext cx="733155" cy="190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6" descr="Image result for alba synchrotron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04" y="6141305"/>
              <a:ext cx="824711" cy="3938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2" descr="Resultat d'imatges de logo upc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888" y="6899473"/>
              <a:ext cx="599386" cy="522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/>
          <p:cNvSpPr txBox="1"/>
          <p:nvPr/>
        </p:nvSpPr>
        <p:spPr>
          <a:xfrm>
            <a:off x="0" y="6429706"/>
            <a:ext cx="31566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PBC technology </a:t>
            </a:r>
            <a:r>
              <a:rPr lang="en-GB" sz="1100" b="1" dirty="0" err="1">
                <a:latin typeface="Calibri" panose="020F0502020204030204" pitchFamily="34" charset="0"/>
                <a:cs typeface="Calibri" panose="020F0502020204030204" pitchFamily="34" charset="0"/>
              </a:rPr>
              <a:t>minworkshop</a:t>
            </a:r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: superconducting RF</a:t>
            </a:r>
          </a:p>
          <a:p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Tuesday Sep 21, 2021</a:t>
            </a:r>
          </a:p>
        </p:txBody>
      </p:sp>
    </p:spTree>
    <p:extLst>
      <p:ext uri="{BB962C8B-B14F-4D97-AF65-F5344CB8AC3E}">
        <p14:creationId xmlns:p14="http://schemas.microsoft.com/office/powerpoint/2010/main" val="245306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052458"/>
              </p:ext>
            </p:extLst>
          </p:nvPr>
        </p:nvGraphicFramePr>
        <p:xfrm>
          <a:off x="6311688" y="1557219"/>
          <a:ext cx="5369620" cy="410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7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11688" y="1557219"/>
                        <a:ext cx="5369620" cy="4108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312163" y="291836"/>
            <a:ext cx="8594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Tx/>
              <a:defRPr/>
            </a:pPr>
            <a:r>
              <a:rPr lang="en-GB" sz="2800" b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REBCO CCs support high-currents at high-magnetic fields</a:t>
            </a:r>
            <a:endParaRPr lang="en-GB" sz="2800" b="1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66290" y="5811366"/>
            <a:ext cx="520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 smtClean="0">
                <a:solidFill>
                  <a:srgbClr val="BD0000"/>
                </a:solidFill>
              </a:rPr>
              <a:t>REBCO </a:t>
            </a:r>
            <a:r>
              <a:rPr lang="en-GB" sz="2000" b="1" i="1" dirty="0" smtClean="0">
                <a:solidFill>
                  <a:srgbClr val="376092"/>
                </a:solidFill>
              </a:rPr>
              <a:t>is a HTS and a </a:t>
            </a:r>
            <a:r>
              <a:rPr lang="en-GB" sz="2000" b="1" i="1" dirty="0" smtClean="0">
                <a:solidFill>
                  <a:srgbClr val="BD0000"/>
                </a:solidFill>
              </a:rPr>
              <a:t>high-field superconductor</a:t>
            </a:r>
            <a:endParaRPr lang="en-GB" sz="2000" b="1" i="1" dirty="0">
              <a:solidFill>
                <a:srgbClr val="BD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636" y="1777354"/>
            <a:ext cx="3796349" cy="190377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-560" y="3754796"/>
            <a:ext cx="51412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600" b="1" kern="12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FCC working conditions: </a:t>
            </a:r>
            <a:r>
              <a:rPr lang="en-US" sz="1600" b="1" kern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16 T, </a:t>
            </a:r>
            <a:r>
              <a:rPr lang="en-US" sz="1600" b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 – 60 K</a:t>
            </a:r>
            <a:r>
              <a:rPr lang="en-US" sz="1600" b="1" kern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1 GHz &amp; 25 A peak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1603" y="4298487"/>
            <a:ext cx="62844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Outperform Cu </a:t>
            </a:r>
            <a:r>
              <a:rPr lang="en-GB" sz="1400" b="1" i="1" kern="120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1400" b="1" i="1" kern="1200" baseline="-2500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under FCC working conditions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Withstanding induced image 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currents</a:t>
            </a:r>
            <a:endParaRPr lang="en-GB" sz="140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Preventing magnetic field disturbance 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4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Segmented REBCO-Cu </a:t>
            </a:r>
            <a:r>
              <a:rPr lang="en-GB" sz="1400" b="1" i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hybrid coating</a:t>
            </a:r>
            <a:endParaRPr lang="en-GB" sz="1400" b="1" i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1603" y="4757351"/>
            <a:ext cx="6140438" cy="32200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-560" y="1394281"/>
            <a:ext cx="66309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CCs as low-impedance coating for the FCC-</a:t>
            </a:r>
            <a:r>
              <a:rPr lang="en-GB" b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beam-screen chamber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11603" y="4256288"/>
            <a:ext cx="6140438" cy="295925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ángulo 20"/>
          <p:cNvSpPr/>
          <p:nvPr/>
        </p:nvSpPr>
        <p:spPr>
          <a:xfrm>
            <a:off x="1120243" y="5518422"/>
            <a:ext cx="36086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i="1" dirty="0">
                <a:latin typeface="Calibri" panose="020F0502020204030204" pitchFamily="34" charset="0"/>
                <a:cs typeface="Calibri" panose="020F0502020204030204" pitchFamily="34" charset="0"/>
              </a:rPr>
              <a:t>T. Puig et al,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Technol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 (2019)</a:t>
            </a:r>
            <a:endParaRPr lang="es-E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00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3763" y="941874"/>
            <a:ext cx="3218593" cy="25300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071" y="3480195"/>
            <a:ext cx="4897351" cy="3285179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312163" y="291836"/>
            <a:ext cx="11496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Tx/>
              <a:defRPr/>
            </a:pPr>
            <a:r>
              <a:rPr lang="en-GB" sz="2800" b="1" i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segmented REBCO-Cu hybrid coating doesn’t disturb H and keeps good </a:t>
            </a:r>
            <a:r>
              <a:rPr lang="en-GB" sz="2800" b="1" i="1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2800" b="1" baseline="-2500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2800" b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2800" b="1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36" y="1777354"/>
            <a:ext cx="3796349" cy="190377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560" y="3754796"/>
            <a:ext cx="51412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600" b="1" kern="12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FCC working conditions: </a:t>
            </a:r>
            <a:r>
              <a:rPr lang="en-US" sz="1600" b="1" kern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16 T, </a:t>
            </a:r>
            <a:r>
              <a:rPr lang="en-US" sz="1600" b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 – 60 K</a:t>
            </a:r>
            <a:r>
              <a:rPr lang="en-US" sz="1600" b="1" kern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1 GHz &amp; 25 A peak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1603" y="4298487"/>
            <a:ext cx="62844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Outperform Cu </a:t>
            </a:r>
            <a:r>
              <a:rPr lang="en-GB" sz="1400" b="1" i="1" kern="120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1400" b="1" i="1" kern="1200" baseline="-2500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under FCC working conditions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Withstanding induced image 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currents</a:t>
            </a:r>
            <a:endParaRPr lang="en-GB" sz="1400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Preventing magnetic field disturbance 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4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Segmented REBCO-Cu </a:t>
            </a:r>
            <a:r>
              <a:rPr lang="en-GB" sz="1400" b="1" i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hybrid coating</a:t>
            </a:r>
            <a:endParaRPr lang="en-GB" sz="1400" b="1" i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560" y="1394281"/>
            <a:ext cx="66309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CCs as low-impedance coating for the FCC-</a:t>
            </a:r>
            <a:r>
              <a:rPr lang="en-GB" b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beam-screen chamber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1603" y="4256288"/>
            <a:ext cx="6140438" cy="54312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ángulo 20"/>
          <p:cNvSpPr/>
          <p:nvPr/>
        </p:nvSpPr>
        <p:spPr>
          <a:xfrm>
            <a:off x="1120243" y="5518422"/>
            <a:ext cx="619111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G. </a:t>
            </a:r>
            <a:r>
              <a:rPr lang="en-GB" sz="14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Telles</a:t>
            </a:r>
            <a:r>
              <a:rPr lang="en-GB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et al, to be submitted</a:t>
            </a:r>
          </a:p>
          <a:p>
            <a:endParaRPr lang="en-GB" sz="14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(G. </a:t>
            </a:r>
            <a:r>
              <a:rPr lang="en-GB" sz="10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Telles</a:t>
            </a:r>
            <a:r>
              <a:rPr lang="en-GB" sz="1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@ EUCAS 2021, Field Quality and Surface resistance studies for the FCC beam screen. Materials IX, ID: 441)</a:t>
            </a:r>
            <a:endParaRPr lang="en-GB" sz="1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7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163" y="291836"/>
            <a:ext cx="838723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The improvement in </a:t>
            </a:r>
            <a:r>
              <a:rPr lang="en-GB" sz="2800" b="1" i="1" kern="0" dirty="0" err="1" smtClean="0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sz="2800" b="1" i="1" kern="0" baseline="-25000" dirty="0" err="1" smtClean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 is higher at lower temperatures</a:t>
            </a:r>
          </a:p>
          <a:p>
            <a:endParaRPr lang="en-GB" dirty="0"/>
          </a:p>
        </p:txBody>
      </p:sp>
      <p:sp>
        <p:nvSpPr>
          <p:cNvPr id="16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7556889" y="1349869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</a:t>
            </a:r>
            <a:r>
              <a:rPr lang="es-ES" sz="18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10 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003084"/>
              </p:ext>
            </p:extLst>
          </p:nvPr>
        </p:nvGraphicFramePr>
        <p:xfrm>
          <a:off x="6507817" y="1184891"/>
          <a:ext cx="6013741" cy="4601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6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07817" y="1184891"/>
                        <a:ext cx="6013741" cy="4601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328216"/>
              </p:ext>
            </p:extLst>
          </p:nvPr>
        </p:nvGraphicFramePr>
        <p:xfrm>
          <a:off x="-238213" y="1178836"/>
          <a:ext cx="6029554" cy="4613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7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38213" y="1178836"/>
                        <a:ext cx="6029554" cy="4613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 rot="21141302">
            <a:off x="3037099" y="3407496"/>
            <a:ext cx="799395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828192" y="1341392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 rot="21141302">
            <a:off x="9463131" y="4401630"/>
            <a:ext cx="799395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33820" y="5949042"/>
            <a:ext cx="7555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GB" b="1" i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DM </a:t>
            </a:r>
            <a:r>
              <a:rPr lang="en-GB" b="1" i="1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Axion</a:t>
            </a:r>
            <a:r>
              <a:rPr lang="en-GB" b="1" i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detection cavities operate at 4.2K, further benefiting from REBCO</a:t>
            </a:r>
            <a:endParaRPr lang="en-GB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00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CuadroTexto">
            <a:extLst>
              <a:ext uri="{FF2B5EF4-FFF2-40B4-BE49-F238E27FC236}">
                <a16:creationId xmlns:a16="http://schemas.microsoft.com/office/drawing/2014/main" id="{6FE34608-82A9-4C99-B834-8E2F1D23BC1C}"/>
              </a:ext>
            </a:extLst>
          </p:cNvPr>
          <p:cNvSpPr txBox="1"/>
          <p:nvPr/>
        </p:nvSpPr>
        <p:spPr>
          <a:xfrm>
            <a:off x="1414686" y="4864269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Potential 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gain and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¿pitfalls?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of CCs below the GHz range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How we coat surfaces with CC</a:t>
            </a:r>
          </a:p>
        </p:txBody>
      </p:sp>
      <p:sp>
        <p:nvSpPr>
          <p:cNvPr id="5" name="1 CuadroTexto">
            <a:extLst>
              <a:ext uri="{FF2B5EF4-FFF2-40B4-BE49-F238E27FC236}">
                <a16:creationId xmlns:a16="http://schemas.microsoft.com/office/drawing/2014/main" id="{2F2B4D6A-5653-4971-9D91-5852CD4E8C79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</a:t>
            </a:r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CCs vs Cu: </a:t>
            </a:r>
            <a:r>
              <a:rPr lang="en-US" sz="2000" b="1" i="1" dirty="0" err="1">
                <a:solidFill>
                  <a:srgbClr val="002060"/>
                </a:solidFill>
                <a:cs typeface="Arial" pitchFamily="34" charset="0"/>
              </a:rPr>
              <a:t>R</a:t>
            </a:r>
            <a:r>
              <a:rPr lang="en-US" sz="2000" b="1" baseline="-25000" dirty="0" err="1">
                <a:solidFill>
                  <a:srgbClr val="002060"/>
                </a:solidFill>
                <a:cs typeface="Arial" pitchFamily="34" charset="0"/>
              </a:rPr>
              <a:t>s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en-US" sz="2000" b="1" i="1" dirty="0">
                <a:solidFill>
                  <a:srgbClr val="002060"/>
                </a:solidFill>
                <a:cs typeface="Arial" pitchFamily="34" charset="0"/>
              </a:rPr>
              <a:t>H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) in the GHz range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1 – Coated Conductors in a nutshell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 smtClean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4818367"/>
            <a:ext cx="9141614" cy="163466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2856907"/>
            <a:ext cx="9141614" cy="126340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51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/>
        </p:nvPicPr>
        <p:blipFill rotWithShape="1">
          <a:blip r:embed="rId2"/>
          <a:srcRect l="44313" t="41440" r="28591" b="45434"/>
          <a:stretch/>
        </p:blipFill>
        <p:spPr>
          <a:xfrm>
            <a:off x="405183" y="1111810"/>
            <a:ext cx="2425623" cy="881184"/>
          </a:xfrm>
          <a:prstGeom prst="rect">
            <a:avLst/>
          </a:prstGeom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331944" y="209380"/>
            <a:ext cx="10399944" cy="802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975" b="0" i="0" u="none" strike="noStrike" cap="none">
                <a:solidFill>
                  <a:srgbClr val="373661"/>
                </a:solidFill>
                <a:latin typeface="Mukta Mahee ExtraBold" panose="020B0604020202020204" charset="0"/>
                <a:ea typeface="Arial"/>
                <a:cs typeface="Mukta Mahee ExtraBold" panose="020B0604020202020204" charset="0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  <a:latin typeface="+mn-lt"/>
                <a:ea typeface="+mn-ea"/>
                <a:cs typeface="+mn-cs"/>
              </a:rPr>
              <a:t>Two-step delamination technique for large surface coatings with CCs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369F82-5174-4899-9D74-2C502E721D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" r="2296" b="3850"/>
          <a:stretch/>
        </p:blipFill>
        <p:spPr>
          <a:xfrm>
            <a:off x="477370" y="2889413"/>
            <a:ext cx="5400000" cy="2603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B7C08B-27F0-4049-AE9C-87D76672D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8211" y="3942551"/>
            <a:ext cx="5400000" cy="15505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7913B36-85BB-4C12-8CB1-59FE6258AA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668" y="1032164"/>
            <a:ext cx="4250787" cy="23910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886049D-74C9-40C2-81CB-82D40EB05E35}"/>
              </a:ext>
            </a:extLst>
          </p:cNvPr>
          <p:cNvSpPr txBox="1"/>
          <p:nvPr/>
        </p:nvSpPr>
        <p:spPr>
          <a:xfrm>
            <a:off x="1499539" y="2206247"/>
            <a:ext cx="3355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ClrTx/>
              <a:buFont typeface="Arial"/>
              <a:buNone/>
              <a:defRPr/>
            </a:pPr>
            <a:r>
              <a:rPr lang="en-US" sz="1800" b="1" kern="1200" dirty="0" smtClean="0">
                <a:solidFill>
                  <a:srgbClr val="C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Attach</a:t>
            </a:r>
          </a:p>
          <a:p>
            <a:pPr algn="ctr">
              <a:buClrTx/>
              <a:buFont typeface="Arial"/>
              <a:buNone/>
              <a:defRPr/>
            </a:pPr>
            <a:r>
              <a:rPr lang="en-US" sz="1800" b="1" kern="1200" dirty="0" smtClean="0">
                <a:solidFill>
                  <a:srgbClr val="37609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Welding </a:t>
            </a:r>
            <a:r>
              <a:rPr lang="en-US" sz="1800" b="1" kern="1200" dirty="0">
                <a:solidFill>
                  <a:srgbClr val="37609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of CC </a:t>
            </a:r>
            <a:r>
              <a:rPr lang="en-US" sz="1800" b="1" kern="1200" dirty="0" smtClean="0">
                <a:solidFill>
                  <a:srgbClr val="37609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on top of a surface</a:t>
            </a:r>
            <a:endParaRPr lang="en-US" sz="1800" b="1" kern="1200" dirty="0">
              <a:solidFill>
                <a:srgbClr val="376092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D860F1-73CA-4AFA-A0B2-A90C3C57C476}"/>
              </a:ext>
            </a:extLst>
          </p:cNvPr>
          <p:cNvSpPr txBox="1"/>
          <p:nvPr/>
        </p:nvSpPr>
        <p:spPr>
          <a:xfrm>
            <a:off x="8139502" y="3457646"/>
            <a:ext cx="2031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ClrTx/>
              <a:defRPr/>
            </a:pPr>
            <a:r>
              <a:rPr lang="en-US" sz="1800" b="1" kern="1200" dirty="0" smtClean="0">
                <a:solidFill>
                  <a:srgbClr val="C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Delamination</a:t>
            </a:r>
          </a:p>
          <a:p>
            <a:pPr algn="ctr">
              <a:buClrTx/>
              <a:defRPr/>
            </a:pPr>
            <a:r>
              <a:rPr lang="en-US" sz="1800" b="1" kern="1200" dirty="0" smtClean="0">
                <a:solidFill>
                  <a:srgbClr val="37609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Mechanical peeling</a:t>
            </a:r>
            <a:endParaRPr lang="en-US" sz="1800" b="1" kern="1200" dirty="0">
              <a:solidFill>
                <a:srgbClr val="376092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0" name="TextBox 44"/>
          <p:cNvSpPr txBox="1"/>
          <p:nvPr/>
        </p:nvSpPr>
        <p:spPr>
          <a:xfrm>
            <a:off x="3670879" y="5991016"/>
            <a:ext cx="4921021" cy="400110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lvl="0" indent="0" algn="ctr" defTabSz="914400" eaLnBrk="1" fontAlgn="auto" latinLnBrk="0" hangingPunct="1">
              <a:spcAft>
                <a:spcPts val="0"/>
              </a:spcAft>
              <a:buClrTx/>
              <a:buSzTx/>
              <a:tabLst/>
              <a:defRPr/>
            </a:pPr>
            <a:r>
              <a:rPr lang="en-GB" sz="2000" b="1" kern="1200" dirty="0" smtClean="0">
                <a:solidFill>
                  <a:srgbClr val="37609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Technology is easily scalable</a:t>
            </a:r>
          </a:p>
        </p:txBody>
      </p:sp>
      <p:sp>
        <p:nvSpPr>
          <p:cNvPr id="10" name="Rectángulo 20"/>
          <p:cNvSpPr/>
          <p:nvPr/>
        </p:nvSpPr>
        <p:spPr>
          <a:xfrm>
            <a:off x="365621" y="5991016"/>
            <a:ext cx="31292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A. Romanov &amp; G. </a:t>
            </a:r>
            <a:r>
              <a:rPr lang="en-GB" sz="14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Telles</a:t>
            </a:r>
            <a:r>
              <a:rPr lang="en-GB" sz="1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to be submitted</a:t>
            </a:r>
          </a:p>
        </p:txBody>
      </p:sp>
    </p:spTree>
    <p:extLst>
      <p:ext uri="{BB962C8B-B14F-4D97-AF65-F5344CB8AC3E}">
        <p14:creationId xmlns:p14="http://schemas.microsoft.com/office/powerpoint/2010/main" val="298638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424" y="261042"/>
            <a:ext cx="113271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Proof-of-concept:</a:t>
            </a:r>
          </a:p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	        CC coated RADES </a:t>
            </a:r>
            <a:r>
              <a:rPr lang="en-GB" sz="2800" b="1" i="1" kern="0" dirty="0" err="1" smtClean="0">
                <a:solidFill>
                  <a:srgbClr val="4F81BD">
                    <a:lumMod val="75000"/>
                  </a:srgbClr>
                </a:solidFill>
                <a:sym typeface="Arial"/>
              </a:rPr>
              <a:t>haloscope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 shows a 50% in-field Q improvement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129FF0-A17D-4EFE-95AD-5235C2D957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8" t="25775" r="16522" b="17765"/>
          <a:stretch/>
        </p:blipFill>
        <p:spPr>
          <a:xfrm rot="10800000">
            <a:off x="993919" y="2170399"/>
            <a:ext cx="4262249" cy="3049944"/>
          </a:xfrm>
          <a:prstGeom prst="rect">
            <a:avLst/>
          </a:prstGeom>
        </p:spPr>
      </p:pic>
      <p:pic>
        <p:nvPicPr>
          <p:cNvPr id="10" name="Picture 9" descr="A picture containing wall&#10;&#10;Description automatically generated">
            <a:extLst>
              <a:ext uri="{FF2B5EF4-FFF2-40B4-BE49-F238E27FC236}">
                <a16:creationId xmlns:a16="http://schemas.microsoft.com/office/drawing/2014/main" id="{311665F3-7504-4221-8637-E177390E8A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2" t="33529" r="34827" b="21423"/>
          <a:stretch/>
        </p:blipFill>
        <p:spPr>
          <a:xfrm rot="18072914">
            <a:off x="978326" y="665456"/>
            <a:ext cx="683370" cy="1514730"/>
          </a:xfrm>
          <a:prstGeom prst="rect">
            <a:avLst/>
          </a:prstGeom>
          <a:ln w="38100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13251" y="5369400"/>
            <a:ext cx="5667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CC coated </a:t>
            </a:r>
            <a:r>
              <a:rPr lang="en-GB" dirty="0" err="1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Axion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 cavity		</a:t>
            </a:r>
            <a:r>
              <a:rPr lang="en-GB" dirty="0">
                <a:solidFill>
                  <a:srgbClr val="C00000"/>
                </a:solidFill>
                <a:cs typeface="Mukta Mahee ExtraBold" panose="020B0604020202020204" charset="0"/>
              </a:rPr>
              <a:t> </a:t>
            </a:r>
            <a:r>
              <a:rPr lang="en-GB" dirty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Cu only      </a:t>
            </a:r>
          </a:p>
          <a:p>
            <a:pPr lvl="1"/>
            <a:r>
              <a:rPr lang="en-GB" dirty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	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Q(0T, 4.2K) </a:t>
            </a:r>
            <a:r>
              <a:rPr lang="en-GB" sz="2000" baseline="-10000" dirty="0" smtClean="0">
                <a:solidFill>
                  <a:srgbClr val="373661"/>
                </a:solidFill>
              </a:rPr>
              <a:t>~ 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80k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	Q(11T, 4.2K) </a:t>
            </a:r>
            <a:r>
              <a:rPr lang="en-GB" sz="2000" baseline="-10000" dirty="0" smtClean="0">
                <a:solidFill>
                  <a:srgbClr val="C00000"/>
                </a:solidFill>
              </a:rPr>
              <a:t>~ </a:t>
            </a:r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60k	     vs	Q(11T, 4.2K) </a:t>
            </a:r>
            <a:r>
              <a:rPr lang="en-GB" sz="2000" baseline="-10000" dirty="0">
                <a:solidFill>
                  <a:srgbClr val="C00000"/>
                </a:solidFill>
              </a:rPr>
              <a:t>~ </a:t>
            </a:r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40k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056325E-51A9-4112-925F-819718BBEBEB}"/>
              </a:ext>
            </a:extLst>
          </p:cNvPr>
          <p:cNvSpPr txBox="1"/>
          <p:nvPr/>
        </p:nvSpPr>
        <p:spPr>
          <a:xfrm>
            <a:off x="5042228" y="3418553"/>
            <a:ext cx="2186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>
              <a:buClrTx/>
            </a:pPr>
            <a:r>
              <a:rPr lang="en-US" sz="1800" kern="1200" dirty="0" smtClean="0">
                <a:solidFill>
                  <a:srgbClr val="37366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Curvature</a:t>
            </a:r>
            <a:endParaRPr lang="en-US" sz="1800" kern="1200" dirty="0">
              <a:solidFill>
                <a:srgbClr val="37366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457200" lvl="1">
              <a:buClrTx/>
            </a:pPr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R9 mm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C223F42-EF13-467C-8FB3-B94EBDBC2962}"/>
              </a:ext>
            </a:extLst>
          </p:cNvPr>
          <p:cNvCxnSpPr>
            <a:cxnSpLocks/>
          </p:cNvCxnSpPr>
          <p:nvPr/>
        </p:nvCxnSpPr>
        <p:spPr>
          <a:xfrm flipH="1" flipV="1">
            <a:off x="4457435" y="2966449"/>
            <a:ext cx="1084570" cy="5698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0A6F2CE-EA47-4375-ADBB-680E377A6C6E}"/>
              </a:ext>
            </a:extLst>
          </p:cNvPr>
          <p:cNvCxnSpPr>
            <a:cxnSpLocks/>
          </p:cNvCxnSpPr>
          <p:nvPr/>
        </p:nvCxnSpPr>
        <p:spPr>
          <a:xfrm flipH="1">
            <a:off x="4457437" y="3929231"/>
            <a:ext cx="1084568" cy="4521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910738" y="4321415"/>
            <a:ext cx="5967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Tx/>
              <a:defRPr/>
            </a:pPr>
            <a:r>
              <a:rPr lang="en-GB" b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some R&amp;D efforts we made it </a:t>
            </a:r>
            <a:r>
              <a:rPr lang="en-GB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</a:t>
            </a: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curved surfaces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85104" y="1461293"/>
            <a:ext cx="2158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n-GB" sz="2000" kern="1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 </a:t>
            </a:r>
            <a:r>
              <a:rPr lang="es-ES" sz="2000" kern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 B</a:t>
            </a:r>
            <a:r>
              <a:rPr lang="es-ES" sz="2000" kern="1200" baseline="-250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e</a:t>
            </a:r>
            <a:r>
              <a:rPr lang="es-ES" sz="2000" kern="1200" baseline="300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2</a:t>
            </a:r>
            <a:r>
              <a:rPr lang="es-ES" sz="2000" kern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QVG</a:t>
            </a:r>
            <a:endParaRPr lang="en-GB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13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8529492"/>
              </p:ext>
            </p:extLst>
          </p:nvPr>
        </p:nvGraphicFramePr>
        <p:xfrm>
          <a:off x="6367973" y="1483242"/>
          <a:ext cx="6393237" cy="4891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1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67973" y="1483242"/>
                        <a:ext cx="6393237" cy="4891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8424" y="261042"/>
            <a:ext cx="10633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Proof-of-concept:</a:t>
            </a:r>
          </a:p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	        A R9 mm bending radius was a bit too much for the CC used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11742067" y="3064148"/>
            <a:ext cx="244382" cy="4909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60156" y="2915842"/>
            <a:ext cx="2104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RADES </a:t>
            </a:r>
            <a:r>
              <a:rPr lang="en-GB" dirty="0" err="1" smtClean="0"/>
              <a:t>haloscope</a:t>
            </a:r>
            <a:r>
              <a:rPr lang="en-GB" dirty="0" smtClean="0"/>
              <a:t> Cu</a:t>
            </a:r>
            <a:endParaRPr lang="en-GB" dirty="0"/>
          </a:p>
        </p:txBody>
      </p:sp>
      <p:sp>
        <p:nvSpPr>
          <p:cNvPr id="8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7632461" y="1612337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</a:t>
            </a:r>
            <a:r>
              <a:rPr lang="es-ES" sz="18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10 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129FF0-A17D-4EFE-95AD-5235C2D957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8" t="25775" r="16522" b="17765"/>
          <a:stretch/>
        </p:blipFill>
        <p:spPr>
          <a:xfrm rot="10800000">
            <a:off x="993919" y="2170399"/>
            <a:ext cx="4262249" cy="3049944"/>
          </a:xfrm>
          <a:prstGeom prst="rect">
            <a:avLst/>
          </a:prstGeom>
        </p:spPr>
      </p:pic>
      <p:pic>
        <p:nvPicPr>
          <p:cNvPr id="10" name="Picture 9" descr="A picture containing wall&#10;&#10;Description automatically generated">
            <a:extLst>
              <a:ext uri="{FF2B5EF4-FFF2-40B4-BE49-F238E27FC236}">
                <a16:creationId xmlns:a16="http://schemas.microsoft.com/office/drawing/2014/main" id="{311665F3-7504-4221-8637-E177390E8A1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2" t="33529" r="34827" b="21423"/>
          <a:stretch/>
        </p:blipFill>
        <p:spPr>
          <a:xfrm rot="18072914">
            <a:off x="978326" y="665456"/>
            <a:ext cx="683370" cy="1514730"/>
          </a:xfrm>
          <a:prstGeom prst="rect">
            <a:avLst/>
          </a:prstGeom>
          <a:ln w="38100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13251" y="5369400"/>
            <a:ext cx="5667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CC coated </a:t>
            </a:r>
            <a:r>
              <a:rPr lang="en-GB" dirty="0" err="1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Axion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 cavity		</a:t>
            </a:r>
            <a:r>
              <a:rPr lang="en-GB" dirty="0">
                <a:solidFill>
                  <a:srgbClr val="C00000"/>
                </a:solidFill>
                <a:cs typeface="Mukta Mahee ExtraBold" panose="020B0604020202020204" charset="0"/>
              </a:rPr>
              <a:t> </a:t>
            </a:r>
            <a:r>
              <a:rPr lang="en-GB" dirty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Cu only      </a:t>
            </a:r>
          </a:p>
          <a:p>
            <a:pPr lvl="1"/>
            <a:r>
              <a:rPr lang="en-GB" dirty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	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Q(0T, 4.2K) </a:t>
            </a:r>
            <a:r>
              <a:rPr lang="en-GB" sz="2000" baseline="-10000" dirty="0" smtClean="0">
                <a:solidFill>
                  <a:srgbClr val="373661"/>
                </a:solidFill>
              </a:rPr>
              <a:t>~ 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80k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	Q(11T, 4.2K) </a:t>
            </a:r>
            <a:r>
              <a:rPr lang="en-GB" sz="2000" baseline="-10000" dirty="0" smtClean="0">
                <a:solidFill>
                  <a:srgbClr val="C00000"/>
                </a:solidFill>
              </a:rPr>
              <a:t>~ </a:t>
            </a:r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60k	     vs	Q(11T, 4.2K) </a:t>
            </a:r>
            <a:r>
              <a:rPr lang="en-GB" sz="2000" baseline="-10000" dirty="0">
                <a:solidFill>
                  <a:srgbClr val="C00000"/>
                </a:solidFill>
              </a:rPr>
              <a:t>~ </a:t>
            </a:r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40k</a:t>
            </a:r>
          </a:p>
        </p:txBody>
      </p:sp>
      <p:sp>
        <p:nvSpPr>
          <p:cNvPr id="13" name="5-Point Star 12"/>
          <p:cNvSpPr/>
          <p:nvPr/>
        </p:nvSpPr>
        <p:spPr>
          <a:xfrm>
            <a:off x="11759872" y="4113332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9762167" y="3890479"/>
            <a:ext cx="2105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RADES </a:t>
            </a:r>
            <a:r>
              <a:rPr lang="en-GB" dirty="0" err="1" smtClean="0"/>
              <a:t>haloscope</a:t>
            </a:r>
            <a:r>
              <a:rPr lang="en-GB" dirty="0" smtClean="0"/>
              <a:t> CC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21141302">
            <a:off x="8542286" y="5009818"/>
            <a:ext cx="799395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C223F42-EF13-467C-8FB3-B94EBDBC2962}"/>
              </a:ext>
            </a:extLst>
          </p:cNvPr>
          <p:cNvCxnSpPr>
            <a:cxnSpLocks/>
          </p:cNvCxnSpPr>
          <p:nvPr/>
        </p:nvCxnSpPr>
        <p:spPr>
          <a:xfrm flipH="1" flipV="1">
            <a:off x="4457435" y="2966449"/>
            <a:ext cx="1084570" cy="5698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0A6F2CE-EA47-4375-ADBB-680E377A6C6E}"/>
              </a:ext>
            </a:extLst>
          </p:cNvPr>
          <p:cNvCxnSpPr>
            <a:cxnSpLocks/>
          </p:cNvCxnSpPr>
          <p:nvPr/>
        </p:nvCxnSpPr>
        <p:spPr>
          <a:xfrm flipH="1">
            <a:off x="4457437" y="3929231"/>
            <a:ext cx="1084568" cy="4521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056325E-51A9-4112-925F-819718BBEBEB}"/>
              </a:ext>
            </a:extLst>
          </p:cNvPr>
          <p:cNvSpPr txBox="1"/>
          <p:nvPr/>
        </p:nvSpPr>
        <p:spPr>
          <a:xfrm>
            <a:off x="5042228" y="3418553"/>
            <a:ext cx="2186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>
              <a:buClrTx/>
            </a:pPr>
            <a:r>
              <a:rPr lang="en-US" sz="1800" kern="1200" dirty="0" smtClean="0">
                <a:solidFill>
                  <a:srgbClr val="37366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Curvature</a:t>
            </a:r>
            <a:endParaRPr lang="en-US" sz="1800" kern="1200" dirty="0">
              <a:solidFill>
                <a:srgbClr val="37366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457200" lvl="1">
              <a:buClrTx/>
            </a:pPr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R9 mm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885104" y="1461293"/>
            <a:ext cx="2158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n-GB" sz="2000" kern="1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 </a:t>
            </a:r>
            <a:r>
              <a:rPr lang="es-ES" sz="2000" kern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 B</a:t>
            </a:r>
            <a:r>
              <a:rPr lang="es-ES" sz="2000" kern="1200" baseline="-250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e</a:t>
            </a:r>
            <a:r>
              <a:rPr lang="es-ES" sz="2000" kern="1200" baseline="300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2</a:t>
            </a:r>
            <a:r>
              <a:rPr lang="es-ES" sz="2000" kern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QVG</a:t>
            </a:r>
            <a:endParaRPr lang="en-GB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7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8424" y="261042"/>
            <a:ext cx="108430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Proof-of-concept:</a:t>
            </a:r>
          </a:p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	 	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Now we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can coat R9 mm 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curvatures with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nominal </a:t>
            </a:r>
            <a:r>
              <a:rPr lang="en-GB" sz="2800" b="1" i="1" kern="0" dirty="0" err="1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sz="2800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 values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129FF0-A17D-4EFE-95AD-5235C2D957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8" t="25775" r="16522" b="17765"/>
          <a:stretch/>
        </p:blipFill>
        <p:spPr>
          <a:xfrm rot="10800000">
            <a:off x="993919" y="2170399"/>
            <a:ext cx="4262249" cy="3049944"/>
          </a:xfrm>
          <a:prstGeom prst="rect">
            <a:avLst/>
          </a:prstGeom>
        </p:spPr>
      </p:pic>
      <p:pic>
        <p:nvPicPr>
          <p:cNvPr id="10" name="Picture 9" descr="A picture containing wall&#10;&#10;Description automatically generated">
            <a:extLst>
              <a:ext uri="{FF2B5EF4-FFF2-40B4-BE49-F238E27FC236}">
                <a16:creationId xmlns:a16="http://schemas.microsoft.com/office/drawing/2014/main" id="{311665F3-7504-4221-8637-E177390E8A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2" t="33529" r="34827" b="21423"/>
          <a:stretch/>
        </p:blipFill>
        <p:spPr>
          <a:xfrm rot="18072914">
            <a:off x="978326" y="665456"/>
            <a:ext cx="683370" cy="1514730"/>
          </a:xfrm>
          <a:prstGeom prst="rect">
            <a:avLst/>
          </a:prstGeom>
          <a:ln w="38100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13251" y="5369400"/>
            <a:ext cx="56670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CC coated </a:t>
            </a:r>
            <a:r>
              <a:rPr lang="en-GB" dirty="0" err="1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Axion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 cavity		</a:t>
            </a:r>
            <a:r>
              <a:rPr lang="en-GB" dirty="0">
                <a:solidFill>
                  <a:srgbClr val="C00000"/>
                </a:solidFill>
                <a:cs typeface="Mukta Mahee ExtraBold" panose="020B0604020202020204" charset="0"/>
              </a:rPr>
              <a:t> </a:t>
            </a:r>
            <a:r>
              <a:rPr lang="en-GB" dirty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Cu only      </a:t>
            </a:r>
          </a:p>
          <a:p>
            <a:pPr lvl="1"/>
            <a:r>
              <a:rPr lang="en-GB" dirty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	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Q(0T, 4.2K) </a:t>
            </a:r>
            <a:r>
              <a:rPr lang="en-GB" sz="2000" baseline="-10000" dirty="0" smtClean="0">
                <a:solidFill>
                  <a:srgbClr val="373661"/>
                </a:solidFill>
              </a:rPr>
              <a:t>~ </a:t>
            </a:r>
            <a:r>
              <a:rPr lang="en-GB" dirty="0" smtClean="0">
                <a:solidFill>
                  <a:srgbClr val="373661"/>
                </a:solidFill>
                <a:ea typeface="+mj-ea"/>
                <a:cs typeface="Mukta Mahee ExtraBold" panose="020B0604020202020204" charset="0"/>
              </a:rPr>
              <a:t>80k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	Q(11T, 4.2K) </a:t>
            </a:r>
            <a:r>
              <a:rPr lang="en-GB" sz="2000" baseline="-10000" dirty="0" smtClean="0">
                <a:solidFill>
                  <a:srgbClr val="C00000"/>
                </a:solidFill>
              </a:rPr>
              <a:t>~ </a:t>
            </a:r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60k	     vs	Q(11T, 4.2K) </a:t>
            </a:r>
            <a:r>
              <a:rPr lang="en-GB" sz="2000" baseline="-10000" dirty="0">
                <a:solidFill>
                  <a:srgbClr val="C00000"/>
                </a:solidFill>
              </a:rPr>
              <a:t>~ </a:t>
            </a:r>
            <a:r>
              <a:rPr lang="en-GB" dirty="0" smtClean="0">
                <a:solidFill>
                  <a:srgbClr val="C00000"/>
                </a:solidFill>
                <a:cs typeface="Mukta Mahee ExtraBold" panose="020B0604020202020204" charset="0"/>
              </a:rPr>
              <a:t>40k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97732" y="6292730"/>
            <a:ext cx="981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We have learnt a big deal: In a near future we will be able to coat &lt; R9 mm</a:t>
            </a:r>
            <a:endParaRPr lang="en-GB" sz="24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034558"/>
              </p:ext>
            </p:extLst>
          </p:nvPr>
        </p:nvGraphicFramePr>
        <p:xfrm>
          <a:off x="6361793" y="1483242"/>
          <a:ext cx="6393237" cy="4891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8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61793" y="1483242"/>
                        <a:ext cx="6393237" cy="4891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Oval 17"/>
          <p:cNvSpPr/>
          <p:nvPr/>
        </p:nvSpPr>
        <p:spPr>
          <a:xfrm>
            <a:off x="11735887" y="3064148"/>
            <a:ext cx="244382" cy="49098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9753976" y="2915842"/>
            <a:ext cx="2104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RADES </a:t>
            </a:r>
            <a:r>
              <a:rPr lang="en-GB" dirty="0" err="1" smtClean="0"/>
              <a:t>haloscope</a:t>
            </a:r>
            <a:r>
              <a:rPr lang="en-GB" dirty="0" smtClean="0"/>
              <a:t> Cu</a:t>
            </a:r>
            <a:endParaRPr lang="en-GB" dirty="0"/>
          </a:p>
        </p:txBody>
      </p:sp>
      <p:sp>
        <p:nvSpPr>
          <p:cNvPr id="20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7626281" y="1612337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</a:t>
            </a:r>
            <a:r>
              <a:rPr lang="es-ES" sz="18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10 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1" name="5-Point Star 20"/>
          <p:cNvSpPr/>
          <p:nvPr/>
        </p:nvSpPr>
        <p:spPr>
          <a:xfrm>
            <a:off x="11753692" y="4113332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9755987" y="3890479"/>
            <a:ext cx="2105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RADES </a:t>
            </a:r>
            <a:r>
              <a:rPr lang="en-GB" dirty="0" err="1" smtClean="0"/>
              <a:t>haloscope</a:t>
            </a:r>
            <a:r>
              <a:rPr lang="en-GB" dirty="0" smtClean="0"/>
              <a:t> CC</a:t>
            </a:r>
            <a:endParaRPr lang="en-GB" dirty="0"/>
          </a:p>
        </p:txBody>
      </p:sp>
      <p:sp>
        <p:nvSpPr>
          <p:cNvPr id="3" name="Down Arrow 2"/>
          <p:cNvSpPr/>
          <p:nvPr/>
        </p:nvSpPr>
        <p:spPr>
          <a:xfrm>
            <a:off x="11796938" y="4347086"/>
            <a:ext cx="113303" cy="999011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141561" y="5035677"/>
            <a:ext cx="3514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REBCO vs </a:t>
            </a:r>
            <a:r>
              <a:rPr lang="en-GB" dirty="0">
                <a:solidFill>
                  <a:srgbClr val="FF0000"/>
                </a:solidFill>
              </a:rPr>
              <a:t>REBCO after R9 mm bent 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C223F42-EF13-467C-8FB3-B94EBDBC2962}"/>
              </a:ext>
            </a:extLst>
          </p:cNvPr>
          <p:cNvCxnSpPr>
            <a:cxnSpLocks/>
          </p:cNvCxnSpPr>
          <p:nvPr/>
        </p:nvCxnSpPr>
        <p:spPr>
          <a:xfrm flipH="1" flipV="1">
            <a:off x="4457435" y="2966449"/>
            <a:ext cx="1084570" cy="5698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0A6F2CE-EA47-4375-ADBB-680E377A6C6E}"/>
              </a:ext>
            </a:extLst>
          </p:cNvPr>
          <p:cNvCxnSpPr>
            <a:cxnSpLocks/>
          </p:cNvCxnSpPr>
          <p:nvPr/>
        </p:nvCxnSpPr>
        <p:spPr>
          <a:xfrm flipH="1">
            <a:off x="4457437" y="3929231"/>
            <a:ext cx="1084568" cy="45219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056325E-51A9-4112-925F-819718BBEBEB}"/>
              </a:ext>
            </a:extLst>
          </p:cNvPr>
          <p:cNvSpPr txBox="1"/>
          <p:nvPr/>
        </p:nvSpPr>
        <p:spPr>
          <a:xfrm>
            <a:off x="5042228" y="3418553"/>
            <a:ext cx="2186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>
              <a:buClrTx/>
            </a:pPr>
            <a:r>
              <a:rPr lang="en-US" sz="1800" kern="1200" dirty="0" smtClean="0">
                <a:solidFill>
                  <a:srgbClr val="37366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Curvature</a:t>
            </a:r>
            <a:endParaRPr lang="en-US" sz="1800" kern="1200" dirty="0">
              <a:solidFill>
                <a:srgbClr val="37366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457200" lvl="1">
              <a:buClrTx/>
            </a:pPr>
            <a:r>
              <a:rPr lang="en-US" sz="18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R9 mm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885104" y="1461293"/>
            <a:ext cx="2158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n-GB" sz="2000" kern="1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 </a:t>
            </a:r>
            <a:r>
              <a:rPr lang="es-ES" sz="2000" kern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 B</a:t>
            </a:r>
            <a:r>
              <a:rPr lang="es-ES" sz="2000" kern="1200" baseline="-250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e</a:t>
            </a:r>
            <a:r>
              <a:rPr lang="es-ES" sz="2000" kern="1200" baseline="300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2</a:t>
            </a:r>
            <a:r>
              <a:rPr lang="es-ES" sz="2000" kern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QVG</a:t>
            </a:r>
            <a:endParaRPr lang="en-GB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9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CuadroTexto">
            <a:extLst>
              <a:ext uri="{FF2B5EF4-FFF2-40B4-BE49-F238E27FC236}">
                <a16:creationId xmlns:a16="http://schemas.microsoft.com/office/drawing/2014/main" id="{6FE34608-82A9-4C99-B834-8E2F1D23BC1C}"/>
              </a:ext>
            </a:extLst>
          </p:cNvPr>
          <p:cNvSpPr txBox="1"/>
          <p:nvPr/>
        </p:nvSpPr>
        <p:spPr>
          <a:xfrm>
            <a:off x="1414686" y="4864269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Potential 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gain and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¿pitfalls?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of CCs below the GHz range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How we coat surfaces with CC</a:t>
            </a:r>
          </a:p>
        </p:txBody>
      </p:sp>
      <p:sp>
        <p:nvSpPr>
          <p:cNvPr id="5" name="1 CuadroTexto">
            <a:extLst>
              <a:ext uri="{FF2B5EF4-FFF2-40B4-BE49-F238E27FC236}">
                <a16:creationId xmlns:a16="http://schemas.microsoft.com/office/drawing/2014/main" id="{2F2B4D6A-5653-4971-9D91-5852CD4E8C79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</a:t>
            </a:r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CCs vs Cu: </a:t>
            </a:r>
            <a:r>
              <a:rPr lang="en-US" sz="2000" b="1" i="1" dirty="0" err="1">
                <a:solidFill>
                  <a:srgbClr val="002060"/>
                </a:solidFill>
                <a:cs typeface="Arial" pitchFamily="34" charset="0"/>
              </a:rPr>
              <a:t>R</a:t>
            </a:r>
            <a:r>
              <a:rPr lang="en-US" sz="2000" b="1" baseline="-25000" dirty="0" err="1">
                <a:solidFill>
                  <a:srgbClr val="002060"/>
                </a:solidFill>
                <a:cs typeface="Arial" pitchFamily="34" charset="0"/>
              </a:rPr>
              <a:t>s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en-US" sz="2000" b="1" i="1" dirty="0">
                <a:solidFill>
                  <a:srgbClr val="002060"/>
                </a:solidFill>
                <a:cs typeface="Arial" pitchFamily="34" charset="0"/>
              </a:rPr>
              <a:t>H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) in the GHz range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1 – Coated Conductors in a nutshell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 smtClean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2856907"/>
            <a:ext cx="9141614" cy="1951984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8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8424" y="261042"/>
            <a:ext cx="10641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BASE opportunity: Enhanced Q and operating at higher </a:t>
            </a:r>
            <a:r>
              <a:rPr lang="en-GB" sz="2800" b="1" i="1" kern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magnetic fields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36" r="38826"/>
          <a:stretch/>
        </p:blipFill>
        <p:spPr>
          <a:xfrm>
            <a:off x="4578778" y="1573866"/>
            <a:ext cx="1975672" cy="5083864"/>
          </a:xfrm>
          <a:prstGeom prst="rect">
            <a:avLst/>
          </a:prstGeom>
        </p:spPr>
      </p:pic>
      <p:sp>
        <p:nvSpPr>
          <p:cNvPr id="16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4371345" y="1105758"/>
            <a:ext cx="23905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BASE detector (</a:t>
            </a:r>
            <a:r>
              <a:rPr lang="es-ES" sz="1600" b="1" dirty="0" err="1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exploded</a:t>
            </a:r>
            <a:r>
              <a:rPr lang="es-ES" sz="1600" b="1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600" b="1" dirty="0">
              <a:solidFill>
                <a:srgbClr val="376092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18" name="Picture 2" descr="C:\Users\sulmer\AppData\Local\Microsoft\Windows\Temporary Internet Files\Content.Outlook\DI0AC1Z7\BASELOGO (9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469" y="2309418"/>
            <a:ext cx="1209814" cy="75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156497" y="5943401"/>
            <a:ext cx="80806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cs typeface="Calibri" panose="020F0502020204030204" pitchFamily="34" charset="0"/>
              </a:rPr>
              <a:t>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</a:rPr>
              <a:t>Coat the cavity with CCs </a:t>
            </a: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 Increase 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</a:rPr>
              <a:t>Make </a:t>
            </a:r>
            <a:r>
              <a:rPr lang="en-US" sz="1600" b="1" dirty="0">
                <a:solidFill>
                  <a:srgbClr val="376092"/>
                </a:solidFill>
                <a:cs typeface="Calibri" panose="020F0502020204030204" pitchFamily="34" charset="0"/>
              </a:rPr>
              <a:t>a resonant </a:t>
            </a: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</a:rPr>
              <a:t>REBCO coil </a:t>
            </a: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 Work at</a:t>
            </a: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rgbClr val="376092"/>
                </a:solidFill>
                <a:cs typeface="Calibri" panose="020F0502020204030204" pitchFamily="34" charset="0"/>
              </a:rPr>
              <a:t>100 MHz </a:t>
            </a: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</a:rPr>
              <a:t>&amp; high-Q </a:t>
            </a:r>
            <a:r>
              <a:rPr lang="en-US" sz="1600" b="1" dirty="0">
                <a:solidFill>
                  <a:srgbClr val="376092"/>
                </a:solidFill>
                <a:cs typeface="Calibri" panose="020F0502020204030204" pitchFamily="34" charset="0"/>
              </a:rPr>
              <a:t>(</a:t>
            </a: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</a:rPr>
              <a:t>low-</a:t>
            </a:r>
            <a:r>
              <a:rPr lang="en-US" sz="1600" b="1" dirty="0" err="1" smtClean="0">
                <a:solidFill>
                  <a:srgbClr val="376092"/>
                </a:solidFill>
                <a:cs typeface="Calibri" panose="020F0502020204030204" pitchFamily="34" charset="0"/>
              </a:rPr>
              <a:t>rf</a:t>
            </a:r>
            <a:r>
              <a:rPr lang="en-US" sz="1600" b="1" dirty="0" smtClean="0">
                <a:solidFill>
                  <a:srgbClr val="376092"/>
                </a:solidFill>
                <a:cs typeface="Calibri" panose="020F0502020204030204" pitchFamily="34" charset="0"/>
              </a:rPr>
              <a:t> </a:t>
            </a:r>
            <a:r>
              <a:rPr lang="en-US" sz="1600" b="1" dirty="0">
                <a:solidFill>
                  <a:srgbClr val="376092"/>
                </a:solidFill>
                <a:cs typeface="Calibri" panose="020F0502020204030204" pitchFamily="34" charset="0"/>
              </a:rPr>
              <a:t>loss) in fields up to 10 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74156F-D123-4E50-A07E-DD5CD4D3D21E}"/>
              </a:ext>
            </a:extLst>
          </p:cNvPr>
          <p:cNvSpPr txBox="1"/>
          <p:nvPr/>
        </p:nvSpPr>
        <p:spPr>
          <a:xfrm>
            <a:off x="2190797" y="4155119"/>
            <a:ext cx="2930147" cy="3636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1"/>
            <a:r>
              <a:rPr lang="en-US" i="1" dirty="0" smtClean="0">
                <a:solidFill>
                  <a:srgbClr val="376092"/>
                </a:solidFill>
                <a:latin typeface="Symbol" panose="05050102010706020507" pitchFamily="18" charset="2"/>
                <a:cs typeface="Calibri" panose="020F0502020204030204" pitchFamily="34" charset="0"/>
              </a:rPr>
              <a:t>n</a:t>
            </a:r>
            <a:r>
              <a:rPr lang="en-US" baseline="-250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kHz- </a:t>
            </a:r>
            <a:r>
              <a:rPr lang="en-US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 </a:t>
            </a:r>
            <a:r>
              <a:rPr lang="en-US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kHz </a:t>
            </a:r>
          </a:p>
        </p:txBody>
      </p:sp>
      <p:sp>
        <p:nvSpPr>
          <p:cNvPr id="20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6029528" y="2921574"/>
            <a:ext cx="10336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 err="1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Resonant</a:t>
            </a:r>
            <a:r>
              <a:rPr lang="es-ES" sz="1600" b="1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s-ES" sz="1600" b="1" dirty="0" err="1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NbTi</a:t>
            </a:r>
            <a:r>
              <a:rPr lang="es-ES" sz="1600" b="1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s-ES" sz="1600" b="1" dirty="0" err="1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coil</a:t>
            </a:r>
            <a:endParaRPr lang="en-US" sz="1600" b="1" dirty="0">
              <a:solidFill>
                <a:srgbClr val="376092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652466" y="3455669"/>
            <a:ext cx="671049" cy="7871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598220" y="3334969"/>
                <a:ext cx="1974323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d>
                        <m:dPr>
                          <m:begChr m:val="‖"/>
                          <m:endChr m:val="‖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𝜐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8220" y="3334969"/>
                <a:ext cx="1974323" cy="669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267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3609711"/>
            <a:ext cx="9141614" cy="28433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3 CuadroTexto">
            <a:extLst>
              <a:ext uri="{FF2B5EF4-FFF2-40B4-BE49-F238E27FC236}">
                <a16:creationId xmlns:a16="http://schemas.microsoft.com/office/drawing/2014/main" id="{6FE34608-82A9-4C99-B834-8E2F1D23BC1C}"/>
              </a:ext>
            </a:extLst>
          </p:cNvPr>
          <p:cNvSpPr txBox="1"/>
          <p:nvPr/>
        </p:nvSpPr>
        <p:spPr>
          <a:xfrm>
            <a:off x="1414686" y="4864269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Potential 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gain and ¿pitfalls?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of CCs 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below the GHz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range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How we coat surfaces with CC</a:t>
            </a:r>
          </a:p>
        </p:txBody>
      </p:sp>
      <p:sp>
        <p:nvSpPr>
          <p:cNvPr id="5" name="1 CuadroTexto">
            <a:extLst>
              <a:ext uri="{FF2B5EF4-FFF2-40B4-BE49-F238E27FC236}">
                <a16:creationId xmlns:a16="http://schemas.microsoft.com/office/drawing/2014/main" id="{2F2B4D6A-5653-4971-9D91-5852CD4E8C79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</a:t>
            </a:r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CCs vs Cu: </a:t>
            </a:r>
            <a:r>
              <a:rPr lang="en-US" sz="2000" b="1" i="1" dirty="0" err="1">
                <a:solidFill>
                  <a:srgbClr val="002060"/>
                </a:solidFill>
                <a:cs typeface="Arial" pitchFamily="34" charset="0"/>
              </a:rPr>
              <a:t>R</a:t>
            </a:r>
            <a:r>
              <a:rPr lang="en-US" sz="2000" b="1" baseline="-25000" dirty="0" err="1">
                <a:solidFill>
                  <a:srgbClr val="002060"/>
                </a:solidFill>
                <a:cs typeface="Arial" pitchFamily="34" charset="0"/>
              </a:rPr>
              <a:t>s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en-US" sz="2000" b="1" i="1" dirty="0">
                <a:solidFill>
                  <a:srgbClr val="002060"/>
                </a:solidFill>
                <a:cs typeface="Arial" pitchFamily="34" charset="0"/>
              </a:rPr>
              <a:t>H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) in the GHz range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1 – Coated Conductors in a nutshell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 smtClean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171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666" y="1731941"/>
            <a:ext cx="5877379" cy="440635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097527" y="6257382"/>
            <a:ext cx="477338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A. Romanov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Scientific reports </a:t>
            </a:r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10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 (2020)</a:t>
            </a:r>
            <a:endParaRPr lang="es-ES" sz="14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  <p:pic>
        <p:nvPicPr>
          <p:cNvPr id="19" name="Picture 76">
            <a:extLst>
              <a:ext uri="{FF2B5EF4-FFF2-40B4-BE49-F238E27FC236}">
                <a16:creationId xmlns:a16="http://schemas.microsoft.com/office/drawing/2014/main" id="{82717587-C6E6-4038-A59B-A92EF421A7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527" y="3465031"/>
            <a:ext cx="790454" cy="5209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346967" y="2378004"/>
                <a:ext cx="234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b="1" i="1" dirty="0">
                        <a:solidFill>
                          <a:prstClr val="black"/>
                        </a:solidFill>
                        <a:cs typeface="Calibri" panose="020F0502020204030204" pitchFamily="34" charset="0"/>
                        <a:sym typeface="Arial"/>
                      </a:rPr>
                      <m:t>solid</m:t>
                    </m:r>
                    <m:r>
                      <m:rPr>
                        <m:nor/>
                      </m:rPr>
                      <a:rPr lang="en-US" sz="1600" b="1" i="1" dirty="0">
                        <a:solidFill>
                          <a:prstClr val="black"/>
                        </a:solidFill>
                        <a:cs typeface="Calibri" panose="020F0502020204030204" pitchFamily="34" charset="0"/>
                        <a:sym typeface="Arial"/>
                      </a:rPr>
                      <m:t> </m:t>
                    </m:r>
                    <m:r>
                      <m:rPr>
                        <m:nor/>
                      </m:rPr>
                      <a:rPr lang="en-US" sz="1600" b="1" i="1" dirty="0">
                        <a:solidFill>
                          <a:prstClr val="black"/>
                        </a:solidFill>
                        <a:cs typeface="Calibri" panose="020F0502020204030204" pitchFamily="34" charset="0"/>
                        <a:sym typeface="Arial"/>
                      </a:rPr>
                      <m:t>lines</m:t>
                    </m:r>
                    <m:r>
                      <a:rPr lang="es-ES" sz="16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≡</m:t>
                    </m:r>
                  </m:oMath>
                </a14:m>
                <a:r>
                  <a:rPr lang="en-US" sz="1600" b="1" i="1" dirty="0">
                    <a:solidFill>
                      <a:prstClr val="black"/>
                    </a:solidFill>
                    <a:cs typeface="Calibri" panose="020F0502020204030204" pitchFamily="34" charset="0"/>
                    <a:sym typeface="Arial"/>
                  </a:rPr>
                  <a:t> GR model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6967" y="2378004"/>
                <a:ext cx="2344719" cy="338554"/>
              </a:xfrm>
              <a:prstGeom prst="rect">
                <a:avLst/>
              </a:prstGeom>
              <a:blipFill>
                <a:blip r:embed="rId5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2"/>
          <p:cNvSpPr txBox="1">
            <a:spLocks/>
          </p:cNvSpPr>
          <p:nvPr/>
        </p:nvSpPr>
        <p:spPr>
          <a:xfrm>
            <a:off x="578233" y="209380"/>
            <a:ext cx="9327768" cy="802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975" b="0" i="0" u="none" strike="noStrike" cap="none">
                <a:solidFill>
                  <a:srgbClr val="373661"/>
                </a:solidFill>
                <a:latin typeface="Mukta Mahee ExtraBold" panose="020B0604020202020204" charset="0"/>
                <a:ea typeface="Arial"/>
                <a:cs typeface="Mukta Mahee ExtraBold" panose="020B0604020202020204" charset="0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0000"/>
              </a:buClr>
            </a:pPr>
            <a:r>
              <a:rPr lang="en-GB" sz="2800" b="1" kern="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high magnetic fields, vortices dominate </a:t>
            </a:r>
            <a:r>
              <a:rPr lang="en-GB" sz="2800" b="1" i="1" kern="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GB" sz="2800" b="1" kern="0" baseline="-2500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GB" sz="2800" b="1" kern="0" baseline="-25000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6880930" y="1735697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i="1" dirty="0" smtClean="0">
                <a:solidFill>
                  <a:prstClr val="black"/>
                </a:solidFill>
                <a:latin typeface="Symbol" panose="05050102010706020507" pitchFamily="18" charset="2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b="1" dirty="0" smtClean="0">
                <a:solidFill>
                  <a:prstClr val="black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s-ES" b="1" dirty="0">
                <a:solidFill>
                  <a:prstClr val="black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= 8 GHz</a:t>
            </a:r>
            <a:endParaRPr lang="en-US" b="1" dirty="0">
              <a:solidFill>
                <a:prstClr val="black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06431" y="5896452"/>
            <a:ext cx="435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  <a:cs typeface="Calibri" panose="020F0502020204030204" pitchFamily="34" charset="0"/>
                <a:sym typeface="Arial"/>
              </a:rPr>
              <a:t>We can reconstruct </a:t>
            </a:r>
            <a:r>
              <a:rPr lang="en-GB" b="1" i="1" dirty="0" err="1" smtClean="0">
                <a:solidFill>
                  <a:srgbClr val="C00000"/>
                </a:solidFill>
                <a:cs typeface="Calibri" panose="020F0502020204030204" pitchFamily="34" charset="0"/>
                <a:sym typeface="Arial"/>
              </a:rPr>
              <a:t>Z</a:t>
            </a:r>
            <a:r>
              <a:rPr lang="en-GB" b="1" baseline="-25000" dirty="0" err="1" smtClean="0">
                <a:solidFill>
                  <a:srgbClr val="C00000"/>
                </a:solidFill>
                <a:cs typeface="Calibri" panose="020F0502020204030204" pitchFamily="34" charset="0"/>
                <a:sym typeface="Arial"/>
              </a:rPr>
              <a:t>s</a:t>
            </a:r>
            <a:r>
              <a:rPr lang="en-GB" b="1" dirty="0" smtClean="0">
                <a:solidFill>
                  <a:srgbClr val="C00000"/>
                </a:solidFill>
                <a:cs typeface="Calibri" panose="020F0502020204030204" pitchFamily="34" charset="0"/>
                <a:sym typeface="Arial"/>
              </a:rPr>
              <a:t> and make predictions</a:t>
            </a:r>
            <a:endParaRPr lang="en-GB" b="1" dirty="0">
              <a:solidFill>
                <a:srgbClr val="C00000"/>
              </a:solidFill>
              <a:cs typeface="Calibri" panose="020F0502020204030204" pitchFamily="34" charset="0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303341" y="2378004"/>
                <a:ext cx="1987404" cy="875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376092"/>
                    </a:solidFill>
                    <a:cs typeface="Arial"/>
                    <a:sym typeface="Arial"/>
                  </a:rPr>
                  <a:t>The vortex resistivity is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𝜌</m:t>
                          </m:r>
                        </m:e>
                        <m:sub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𝑣</m:t>
                          </m:r>
                        </m:sub>
                      </m:sSub>
                      <m:r>
                        <a:rPr lang="es-ES" sz="1400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f>
                        <m:fPr>
                          <m:ctrlP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fPr>
                        <m:num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𝐵</m:t>
                          </m:r>
                          <m:sSub>
                            <m:sSubPr>
                              <m:ctrlPr>
                                <a:rPr lang="es-ES" sz="1400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 sz="1400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s-ES" sz="1400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fPr>
                        <m:num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num>
                        <m:den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1−</m:t>
                          </m:r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𝑖</m:t>
                          </m:r>
                          <m:f>
                            <m:fPr>
                              <m:ctrlPr>
                                <a:rPr lang="es-ES" sz="1400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sz="1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s-ES" sz="1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sz="1400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𝜔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1400" dirty="0">
                  <a:solidFill>
                    <a:srgbClr val="376092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3341" y="2378004"/>
                <a:ext cx="1987404" cy="875496"/>
              </a:xfrm>
              <a:prstGeom prst="rect">
                <a:avLst/>
              </a:prstGeom>
              <a:blipFill>
                <a:blip r:embed="rId6"/>
                <a:stretch>
                  <a:fillRect l="-920" t="-13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978102" y="4136866"/>
                <a:ext cx="2444452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𝑍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𝑠</m:t>
                          </m:r>
                        </m:sub>
                      </m:sSub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𝑖</m:t>
                      </m:r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𝜔</m:t>
                      </m:r>
                      <m:sSub>
                        <m:sSubPr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SupPr>
                            <m:e>
                              <m: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𝑙</m:t>
                              </m:r>
                            </m:sub>
                            <m:sup>
                              <m: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2</m:t>
                              </m:r>
                            </m:sup>
                          </m:sSubSup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−</m:t>
                          </m:r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𝑖</m:t>
                          </m:r>
                          <m:f>
                            <m:fPr>
                              <m:ctrlP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𝑣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𝜔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rgbClr val="376092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102" y="4136866"/>
                <a:ext cx="2444452" cy="9106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494106" y="3448183"/>
                <a:ext cx="1658146" cy="4337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rgbClr val="376092"/>
                    </a:solidFill>
                    <a:cs typeface="Arial"/>
                    <a:sym typeface="Arial"/>
                  </a:rPr>
                  <a:t>With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376092"/>
                        </a:solidFill>
                        <a:latin typeface="Cambria Math" panose="02040503050406030204" pitchFamily="18" charset="0"/>
                        <a:sym typeface="Arial"/>
                      </a:rPr>
                      <m:t>𝜂</m:t>
                    </m:r>
                    <m:r>
                      <a:rPr lang="en-US" sz="1400">
                        <a:solidFill>
                          <a:srgbClr val="376092"/>
                        </a:solidFill>
                        <a:latin typeface="Cambria Math" panose="02040503050406030204" pitchFamily="18" charset="0"/>
                        <a:sym typeface="Arial"/>
                      </a:rPr>
                      <m:t>=1.45</m:t>
                    </m:r>
                    <m:f>
                      <m:fPr>
                        <m:ctrlPr>
                          <a:rPr lang="en-US" sz="1400" i="1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𝜙</m:t>
                            </m:r>
                          </m:e>
                          <m:sub>
                            <m:r>
                              <a:rPr lang="en-US" sz="140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𝑐</m:t>
                            </m:r>
                            <m:r>
                              <a:rPr lang="en-US" sz="140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endParaRPr lang="en-US" sz="1400" dirty="0">
                  <a:solidFill>
                    <a:srgbClr val="376092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106" y="3448183"/>
                <a:ext cx="1658146" cy="433708"/>
              </a:xfrm>
              <a:prstGeom prst="rect">
                <a:avLst/>
              </a:prstGeom>
              <a:blipFill>
                <a:blip r:embed="rId8"/>
                <a:stretch>
                  <a:fillRect l="-11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068861" y="2795705"/>
            <a:ext cx="1270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cs typeface="Arial"/>
                <a:sym typeface="Arial"/>
              </a:rPr>
              <a:t>Fitting parameter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1706" y="1399125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600" b="1" dirty="0">
                <a:solidFill>
                  <a:srgbClr val="376092"/>
                </a:solidFill>
                <a:cs typeface="Calibri" panose="020F0502020204030204" pitchFamily="34" charset="0"/>
              </a:rPr>
              <a:t>The </a:t>
            </a:r>
            <a:r>
              <a:rPr lang="en-GB" sz="1600" b="1" dirty="0" smtClean="0">
                <a:solidFill>
                  <a:srgbClr val="376092"/>
                </a:solidFill>
                <a:cs typeface="Calibri" panose="020F0502020204030204" pitchFamily="34" charset="0"/>
              </a:rPr>
              <a:t>G-R </a:t>
            </a:r>
            <a:r>
              <a:rPr lang="en-GB" sz="1600" b="1" dirty="0">
                <a:solidFill>
                  <a:srgbClr val="376092"/>
                </a:solidFill>
                <a:cs typeface="Calibri" panose="020F0502020204030204" pitchFamily="34" charset="0"/>
              </a:rPr>
              <a:t>model shows excellent agreement with experiments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702081" y="1829423"/>
            <a:ext cx="3399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376092"/>
                </a:solidFill>
                <a:cs typeface="Calibri" panose="020F0502020204030204" pitchFamily="34" charset="0"/>
              </a:rPr>
              <a:t>The </a:t>
            </a:r>
            <a:r>
              <a:rPr lang="en-GB" b="1" dirty="0" err="1">
                <a:solidFill>
                  <a:srgbClr val="376092"/>
                </a:solidFill>
                <a:cs typeface="Calibri" panose="020F0502020204030204" pitchFamily="34" charset="0"/>
              </a:rPr>
              <a:t>Gittleman</a:t>
            </a:r>
            <a:r>
              <a:rPr lang="en-GB" b="1" dirty="0">
                <a:solidFill>
                  <a:srgbClr val="376092"/>
                </a:solidFill>
                <a:cs typeface="Calibri" panose="020F0502020204030204" pitchFamily="34" charset="0"/>
              </a:rPr>
              <a:t>-Rosenblum model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0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676" y="1619661"/>
            <a:ext cx="4513830" cy="2983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3036" y="5099133"/>
            <a:ext cx="5944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The lower we go in frequency, the bigger the </a:t>
            </a:r>
            <a:r>
              <a:rPr lang="en-GB" b="1" i="1" kern="0" dirty="0" err="1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b="1" i="1" kern="0" dirty="0">
                <a:solidFill>
                  <a:srgbClr val="4F81BD">
                    <a:lumMod val="75000"/>
                  </a:srgbClr>
                </a:solidFill>
              </a:rPr>
              <a:t> gain will be!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6470" y="5946860"/>
            <a:ext cx="846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s-ES" sz="2400" b="1" i="1" kern="0" dirty="0" err="1" smtClean="0">
                <a:solidFill>
                  <a:srgbClr val="C00000"/>
                </a:solidFill>
              </a:rPr>
              <a:t>But</a:t>
            </a:r>
            <a:r>
              <a:rPr lang="es-ES" sz="2400" b="1" i="1" kern="0" dirty="0" smtClean="0">
                <a:solidFill>
                  <a:srgbClr val="C00000"/>
                </a:solidFill>
              </a:rPr>
              <a:t>…</a:t>
            </a:r>
            <a:endParaRPr lang="en-GB" sz="2400" b="1" i="1" kern="0" dirty="0" smtClean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9102" y="4683759"/>
            <a:ext cx="5262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i="1" dirty="0" err="1">
                <a:solidFill>
                  <a:prstClr val="black"/>
                </a:solidFill>
                <a:cs typeface="Calibri" panose="020F0502020204030204" pitchFamily="34" charset="0"/>
              </a:rPr>
              <a:t>Calatroni</a:t>
            </a:r>
            <a:r>
              <a:rPr lang="en-GB" sz="1200" b="1" i="1" dirty="0">
                <a:solidFill>
                  <a:prstClr val="black"/>
                </a:solidFill>
                <a:cs typeface="Calibri" panose="020F0502020204030204" pitchFamily="34" charset="0"/>
              </a:rPr>
              <a:t> and </a:t>
            </a:r>
            <a:r>
              <a:rPr lang="en-GB" sz="1200" b="1" i="1" dirty="0" err="1">
                <a:solidFill>
                  <a:prstClr val="black"/>
                </a:solidFill>
                <a:cs typeface="Calibri" panose="020F0502020204030204" pitchFamily="34" charset="0"/>
              </a:rPr>
              <a:t>Vaglio</a:t>
            </a:r>
            <a:r>
              <a:rPr lang="en-GB" sz="1200" b="1" i="1" dirty="0">
                <a:solidFill>
                  <a:prstClr val="black"/>
                </a:solidFill>
                <a:cs typeface="Calibri" panose="020F0502020204030204" pitchFamily="34" charset="0"/>
              </a:rPr>
              <a:t>, IEEE Transactions on Applied Superconductivity, 27 (2017)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08144" y="1880244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00FF"/>
                </a:solidFill>
              </a:rPr>
              <a:t>Cu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23107" y="2722894"/>
            <a:ext cx="82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REBCO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272146"/>
              </p:ext>
            </p:extLst>
          </p:nvPr>
        </p:nvGraphicFramePr>
        <p:xfrm>
          <a:off x="-237966" y="687906"/>
          <a:ext cx="7380288" cy="564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9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37966" y="687906"/>
                        <a:ext cx="7380288" cy="5646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455316" y="1381391"/>
            <a:ext cx="83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FCC Cu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243193" y="1776077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RRR100 Cu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276442" y="2358308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RRR1000 Cu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153264" y="1914885"/>
            <a:ext cx="0" cy="2520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166883" y="2912306"/>
            <a:ext cx="1958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factor 1250 – 3000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5901" y="4836111"/>
            <a:ext cx="82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REBCO</a:t>
            </a:r>
            <a:endParaRPr lang="en-GB" dirty="0"/>
          </a:p>
        </p:txBody>
      </p:sp>
      <p:sp>
        <p:nvSpPr>
          <p:cNvPr id="15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1840424" y="971605"/>
            <a:ext cx="35170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 err="1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R</a:t>
            </a:r>
            <a:r>
              <a:rPr lang="en-GB" sz="1600" b="1" baseline="-25000" dirty="0" err="1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s</a:t>
            </a:r>
            <a:r>
              <a:rPr lang="en-GB" sz="1600" b="1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REBCO </a:t>
            </a:r>
            <a:r>
              <a:rPr lang="en-GB" sz="1600" b="1" dirty="0" smtClean="0">
                <a:solidFill>
                  <a:srgbClr val="C00000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estimation</a:t>
            </a:r>
            <a:r>
              <a:rPr lang="en-GB" sz="1600" b="1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 with G-L model</a:t>
            </a:r>
            <a:endParaRPr lang="en-GB" sz="1600" b="1" dirty="0">
              <a:solidFill>
                <a:srgbClr val="376092"/>
              </a:solidFill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6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1276442" y="3316128"/>
            <a:ext cx="2325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</a:t>
            </a:r>
            <a:r>
              <a:rPr lang="es-ES" sz="18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4.2 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K, </a:t>
            </a:r>
            <a:r>
              <a:rPr lang="es-ES" sz="1800" b="1" i="1" kern="1200" dirty="0" smtClean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= </a:t>
            </a:r>
            <a:r>
              <a:rPr lang="es-ES" sz="18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100 MHz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8424" y="261042"/>
            <a:ext cx="10091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CC’s </a:t>
            </a:r>
            <a:r>
              <a:rPr lang="en-GB" sz="2800" b="1" i="1" kern="0" dirty="0" err="1" smtClean="0">
                <a:solidFill>
                  <a:srgbClr val="4F81BD">
                    <a:lumMod val="75000"/>
                  </a:srgbClr>
                </a:solidFill>
                <a:sym typeface="Arial"/>
              </a:rPr>
              <a:t>R</a:t>
            </a:r>
            <a:r>
              <a:rPr lang="en-GB" sz="2800" b="1" i="1" kern="0" baseline="-25000" dirty="0" err="1" smtClean="0">
                <a:solidFill>
                  <a:srgbClr val="4F81BD">
                    <a:lumMod val="75000"/>
                  </a:srgbClr>
                </a:solidFill>
                <a:sym typeface="Arial"/>
              </a:rPr>
              <a:t>s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  <a:sym typeface="Arial"/>
              </a:rPr>
              <a:t> greatly outperforms that of Cu in the MHz range and below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997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48424" y="261042"/>
            <a:ext cx="11434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We need to take into account the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effective 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surface impedance 										of a multilayer system</a:t>
            </a:r>
            <a:endParaRPr lang="en-US" sz="2800" b="1" i="1" kern="0" dirty="0">
              <a:solidFill>
                <a:srgbClr val="C00000"/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75B7C08B-27F0-4049-AE9C-87D76672DA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432"/>
          <a:stretch/>
        </p:blipFill>
        <p:spPr>
          <a:xfrm>
            <a:off x="398548" y="1611590"/>
            <a:ext cx="5400000" cy="1109708"/>
          </a:xfrm>
          <a:prstGeom prst="rect">
            <a:avLst/>
          </a:prstGeom>
        </p:spPr>
      </p:pic>
      <p:sp>
        <p:nvSpPr>
          <p:cNvPr id="35" name="Right Brace 34"/>
          <p:cNvSpPr/>
          <p:nvPr/>
        </p:nvSpPr>
        <p:spPr>
          <a:xfrm>
            <a:off x="5782072" y="1856177"/>
            <a:ext cx="158788" cy="903449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6104459" y="2117760"/>
            <a:ext cx="692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>
                <a:solidFill>
                  <a:schemeClr val="accent1">
                    <a:lumMod val="50000"/>
                  </a:schemeClr>
                </a:solidFill>
              </a:rPr>
              <a:t>Stack</a:t>
            </a:r>
            <a:endParaRPr lang="en-GB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057614" y="3394251"/>
                <a:ext cx="5355312" cy="572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𝑆𝑡𝑎𝑐𝑘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𝑅𝐸𝐵𝐶𝑂</m:t>
                          </m:r>
                        </m:sub>
                      </m:sSub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𝑚𝑒𝑡𝑎𝑙𝑠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𝑅𝐸𝐵𝐶𝑂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𝑅𝐸𝐵𝐶𝑂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𝑅𝐸𝐵𝐶𝑂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𝑅𝐸𝐵𝐶𝑂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𝑚𝑒𝑡𝑎𝑙𝑠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𝑅𝐸𝐵𝐶𝑂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𝑅𝐸𝐵𝐶𝑂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7614" y="3394251"/>
                <a:ext cx="5355312" cy="5729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3432969" y="5436289"/>
            <a:ext cx="2611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76092"/>
                </a:solidFill>
                <a:cs typeface="Arial"/>
                <a:sym typeface="Arial"/>
              </a:rPr>
              <a:t>If </a:t>
            </a:r>
            <a:r>
              <a:rPr lang="en-US" sz="2400" i="1" dirty="0" err="1" smtClean="0">
                <a:solidFill>
                  <a:srgbClr val="376092"/>
                </a:solidFill>
                <a:cs typeface="Arial"/>
                <a:sym typeface="Arial"/>
              </a:rPr>
              <a:t>k</a:t>
            </a:r>
            <a:r>
              <a:rPr lang="en-US" sz="2400" baseline="-25000" dirty="0" err="1" smtClean="0">
                <a:solidFill>
                  <a:srgbClr val="376092"/>
                </a:solidFill>
                <a:cs typeface="Arial"/>
                <a:sym typeface="Arial"/>
              </a:rPr>
              <a:t>REBCO</a:t>
            </a:r>
            <a:r>
              <a:rPr lang="en-US" sz="2400" i="1" dirty="0" err="1" smtClean="0">
                <a:solidFill>
                  <a:srgbClr val="376092"/>
                </a:solidFill>
                <a:cs typeface="Arial"/>
                <a:sym typeface="Arial"/>
              </a:rPr>
              <a:t>t</a:t>
            </a:r>
            <a:r>
              <a:rPr lang="en-US" sz="2400" baseline="-25000" dirty="0" err="1" smtClean="0">
                <a:solidFill>
                  <a:srgbClr val="376092"/>
                </a:solidFill>
                <a:cs typeface="Arial"/>
                <a:sym typeface="Arial"/>
              </a:rPr>
              <a:t>REBCO</a:t>
            </a:r>
            <a:r>
              <a:rPr lang="en-US" sz="2400" dirty="0" smtClean="0">
                <a:solidFill>
                  <a:srgbClr val="376092"/>
                </a:solidFill>
                <a:cs typeface="Arial"/>
                <a:sym typeface="Arial"/>
              </a:rPr>
              <a:t> &gt;&gt; 1 </a:t>
            </a:r>
            <a:endParaRPr lang="en-US" sz="2400" dirty="0">
              <a:solidFill>
                <a:srgbClr val="376092"/>
              </a:solidFill>
              <a:cs typeface="Arial"/>
              <a:sym typeface="Arial"/>
            </a:endParaRPr>
          </a:p>
        </p:txBody>
      </p:sp>
      <p:sp>
        <p:nvSpPr>
          <p:cNvPr id="45" name="Right Arrow 44"/>
          <p:cNvSpPr/>
          <p:nvPr/>
        </p:nvSpPr>
        <p:spPr>
          <a:xfrm>
            <a:off x="5967572" y="5556561"/>
            <a:ext cx="908925" cy="277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969197" y="5464535"/>
            <a:ext cx="185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solidFill>
                  <a:srgbClr val="C00000"/>
                </a:solidFill>
                <a:cs typeface="Arial"/>
                <a:sym typeface="Arial"/>
              </a:rPr>
              <a:t>Z</a:t>
            </a:r>
            <a:r>
              <a:rPr lang="en-US" sz="2400" b="1" baseline="-25000" dirty="0" err="1" smtClean="0">
                <a:solidFill>
                  <a:srgbClr val="C00000"/>
                </a:solidFill>
                <a:cs typeface="Arial"/>
                <a:sym typeface="Arial"/>
              </a:rPr>
              <a:t>Stack</a:t>
            </a:r>
            <a:r>
              <a:rPr lang="en-US" sz="2400" b="1" dirty="0" smtClean="0">
                <a:solidFill>
                  <a:srgbClr val="C00000"/>
                </a:solidFill>
                <a:cs typeface="Arial"/>
                <a:sym typeface="Arial"/>
              </a:rPr>
              <a:t> ≈ </a:t>
            </a:r>
            <a:r>
              <a:rPr lang="en-US" sz="2400" b="1" i="1" dirty="0" smtClean="0">
                <a:solidFill>
                  <a:srgbClr val="C00000"/>
                </a:solidFill>
                <a:cs typeface="Arial"/>
                <a:sym typeface="Arial"/>
              </a:rPr>
              <a:t>Z</a:t>
            </a:r>
            <a:r>
              <a:rPr lang="en-US" sz="2400" b="1" baseline="-25000" dirty="0" smtClean="0">
                <a:solidFill>
                  <a:srgbClr val="C00000"/>
                </a:solidFill>
                <a:cs typeface="Arial"/>
                <a:sym typeface="Arial"/>
              </a:rPr>
              <a:t>REBCO</a:t>
            </a:r>
            <a:endParaRPr lang="en-US" sz="2400" b="1" baseline="-25000" dirty="0">
              <a:solidFill>
                <a:srgbClr val="C00000"/>
              </a:solidFill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2648696" y="4204340"/>
                <a:ext cx="1718997" cy="6815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𝑅𝐸𝐵𝐶𝑂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acc>
                            <m:accPr>
                              <m:chr m:val="̃"/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8696" y="4204340"/>
                <a:ext cx="1718997" cy="6815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>
          <a:xfrm>
            <a:off x="4880269" y="4564773"/>
            <a:ext cx="301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76092"/>
                </a:solidFill>
                <a:cs typeface="Arial"/>
                <a:sym typeface="Arial"/>
              </a:rPr>
              <a:t>RF field penetration depth</a:t>
            </a:r>
            <a:endParaRPr lang="en-US" dirty="0">
              <a:solidFill>
                <a:srgbClr val="376092"/>
              </a:solidFill>
              <a:cs typeface="Arial"/>
              <a:sym typeface="Arial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310823" y="4736263"/>
            <a:ext cx="569446" cy="547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233086" y="6169305"/>
            <a:ext cx="5471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Can we fulfil this condition &lt; GHz range?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5065955"/>
            <a:ext cx="36118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A. Romanov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Scientific reports </a:t>
            </a:r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10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 (2020)</a:t>
            </a:r>
            <a:endParaRPr lang="es-ES" sz="14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207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 animBg="1"/>
      <p:bldP spid="46" grpId="0"/>
      <p:bldP spid="5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48424" y="261042"/>
            <a:ext cx="11377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It will be 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advisable to characterize CCs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in the MHz 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range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1595772" y="2811294"/>
                <a:ext cx="2945743" cy="589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acc>
                            <m:accPr>
                              <m:chr m:val="̃"/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𝑅𝐸𝐵𝐶𝑂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𝑅𝐸𝐵𝐶𝑂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5772" y="2811294"/>
                <a:ext cx="2945743" cy="5892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4599930" y="2887372"/>
                <a:ext cx="13469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r>
                      <a:rPr lang="en-AU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s-E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s-ES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:</a:t>
                </a: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9930" y="2887372"/>
                <a:ext cx="1346972" cy="369332"/>
              </a:xfrm>
              <a:prstGeom prst="rect">
                <a:avLst/>
              </a:prstGeom>
              <a:blipFill>
                <a:blip r:embed="rId3"/>
                <a:stretch>
                  <a:fillRect l="-4072" t="-10000" r="-271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6099524" y="2616689"/>
                <a:ext cx="2245165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𝑅𝐸𝐵𝐶𝑂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s-E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s-E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s-E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s-E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s-E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s-E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9524" y="2616689"/>
                <a:ext cx="2245165" cy="9106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Oval 41"/>
          <p:cNvSpPr/>
          <p:nvPr/>
        </p:nvSpPr>
        <p:spPr>
          <a:xfrm>
            <a:off x="6050371" y="2325099"/>
            <a:ext cx="2808906" cy="153505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8451875" y="2247357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>
                <a:solidFill>
                  <a:srgbClr val="C00000"/>
                </a:solidFill>
              </a:rPr>
              <a:t>In </a:t>
            </a:r>
            <a:r>
              <a:rPr lang="es-ES" b="1" i="1" dirty="0" err="1" smtClean="0">
                <a:solidFill>
                  <a:srgbClr val="C00000"/>
                </a:solidFill>
              </a:rPr>
              <a:t>the</a:t>
            </a:r>
            <a:r>
              <a:rPr lang="es-ES" b="1" i="1" dirty="0" smtClean="0">
                <a:solidFill>
                  <a:srgbClr val="C00000"/>
                </a:solidFill>
              </a:rPr>
              <a:t> MHz</a:t>
            </a:r>
            <a:endParaRPr lang="en-GB" b="1" i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36543" y="4198885"/>
            <a:ext cx="2459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cs typeface="Arial"/>
                <a:sym typeface="Arial"/>
              </a:rPr>
              <a:t>REBCO @4.2K</a:t>
            </a:r>
          </a:p>
          <a:p>
            <a:r>
              <a:rPr lang="en-US" i="1" dirty="0">
                <a:solidFill>
                  <a:srgbClr val="376092"/>
                </a:solidFill>
                <a:latin typeface="Symbol" panose="05050102010706020507" pitchFamily="18" charset="2"/>
                <a:cs typeface="Arial"/>
                <a:sym typeface="Arial"/>
              </a:rPr>
              <a:t>n</a:t>
            </a:r>
            <a:r>
              <a:rPr lang="en-US" baseline="-25000" dirty="0">
                <a:solidFill>
                  <a:srgbClr val="376092"/>
                </a:solidFill>
                <a:cs typeface="Arial"/>
                <a:sym typeface="Arial"/>
              </a:rPr>
              <a:t>0</a:t>
            </a:r>
            <a:r>
              <a:rPr lang="en-US" dirty="0">
                <a:solidFill>
                  <a:srgbClr val="376092"/>
                </a:solidFill>
                <a:cs typeface="Arial"/>
                <a:sym typeface="Arial"/>
              </a:rPr>
              <a:t> = 40 – 60 GHz</a:t>
            </a:r>
          </a:p>
          <a:p>
            <a:r>
              <a:rPr lang="en-US" i="1" dirty="0" err="1" smtClean="0">
                <a:solidFill>
                  <a:srgbClr val="376092"/>
                </a:solidFill>
                <a:latin typeface="Symbol" panose="05050102010706020507" pitchFamily="18" charset="2"/>
                <a:cs typeface="Arial"/>
                <a:sym typeface="Arial"/>
              </a:rPr>
              <a:t>r</a:t>
            </a:r>
            <a:r>
              <a:rPr lang="en-US" baseline="-25000" dirty="0" err="1" smtClean="0">
                <a:solidFill>
                  <a:srgbClr val="376092"/>
                </a:solidFill>
                <a:cs typeface="Arial"/>
                <a:sym typeface="Arial"/>
              </a:rPr>
              <a:t>n</a:t>
            </a:r>
            <a:r>
              <a:rPr lang="en-US" dirty="0" smtClean="0">
                <a:solidFill>
                  <a:srgbClr val="376092"/>
                </a:solidFill>
                <a:cs typeface="Arial"/>
                <a:sym typeface="Arial"/>
              </a:rPr>
              <a:t> = 5 – 30 </a:t>
            </a:r>
            <a:r>
              <a:rPr lang="en-US" dirty="0" err="1" smtClean="0">
                <a:solidFill>
                  <a:srgbClr val="376092"/>
                </a:solidFill>
                <a:latin typeface="Symbol" panose="05050102010706020507" pitchFamily="18" charset="2"/>
                <a:cs typeface="Arial"/>
                <a:sym typeface="Arial"/>
              </a:rPr>
              <a:t>mW</a:t>
            </a:r>
            <a:r>
              <a:rPr lang="en-US" dirty="0" err="1" smtClean="0">
                <a:solidFill>
                  <a:srgbClr val="376092"/>
                </a:solidFill>
                <a:cs typeface="Arial"/>
                <a:sym typeface="Arial"/>
              </a:rPr>
              <a:t>cm</a:t>
            </a:r>
            <a:endParaRPr lang="en-US" dirty="0" smtClean="0">
              <a:solidFill>
                <a:srgbClr val="376092"/>
              </a:solidFill>
              <a:cs typeface="Arial"/>
              <a:sym typeface="Arial"/>
            </a:endParaRPr>
          </a:p>
          <a:p>
            <a:r>
              <a:rPr lang="en-US" i="1" dirty="0" smtClean="0">
                <a:solidFill>
                  <a:srgbClr val="376092"/>
                </a:solidFill>
                <a:cs typeface="Arial"/>
                <a:sym typeface="Arial"/>
              </a:rPr>
              <a:t>B</a:t>
            </a:r>
            <a:r>
              <a:rPr lang="en-US" baseline="-25000" dirty="0" smtClean="0">
                <a:solidFill>
                  <a:srgbClr val="376092"/>
                </a:solidFill>
                <a:cs typeface="Arial"/>
                <a:sym typeface="Arial"/>
              </a:rPr>
              <a:t>c2</a:t>
            </a:r>
            <a:r>
              <a:rPr lang="en-US" dirty="0" smtClean="0">
                <a:solidFill>
                  <a:srgbClr val="376092"/>
                </a:solidFill>
                <a:cs typeface="Arial"/>
                <a:sym typeface="Arial"/>
              </a:rPr>
              <a:t> = 80 – 120 T</a:t>
            </a:r>
          </a:p>
          <a:p>
            <a:r>
              <a:rPr lang="en-US" i="1" dirty="0" err="1" smtClean="0">
                <a:solidFill>
                  <a:srgbClr val="376092"/>
                </a:solidFill>
                <a:cs typeface="Arial"/>
                <a:sym typeface="Arial"/>
              </a:rPr>
              <a:t>t</a:t>
            </a:r>
            <a:r>
              <a:rPr lang="en-US" i="1" baseline="-25000" dirty="0" err="1" smtClean="0">
                <a:solidFill>
                  <a:srgbClr val="376092"/>
                </a:solidFill>
                <a:cs typeface="Arial"/>
                <a:sym typeface="Arial"/>
              </a:rPr>
              <a:t>REBCO</a:t>
            </a:r>
            <a:r>
              <a:rPr lang="en-US" dirty="0" smtClean="0">
                <a:solidFill>
                  <a:srgbClr val="376092"/>
                </a:solidFill>
                <a:cs typeface="Arial"/>
                <a:sym typeface="Arial"/>
              </a:rPr>
              <a:t> </a:t>
            </a:r>
            <a:r>
              <a:rPr lang="en-US" dirty="0">
                <a:solidFill>
                  <a:srgbClr val="376092"/>
                </a:solidFill>
                <a:cs typeface="Arial"/>
                <a:sym typeface="Arial"/>
              </a:rPr>
              <a:t>≈ 1.5 – 3 </a:t>
            </a:r>
            <a:r>
              <a:rPr lang="en-US" dirty="0" smtClean="0">
                <a:solidFill>
                  <a:srgbClr val="376092"/>
                </a:solidFill>
                <a:latin typeface="Symbol" panose="05050102010706020507" pitchFamily="18" charset="2"/>
                <a:cs typeface="Arial"/>
                <a:sym typeface="Arial"/>
              </a:rPr>
              <a:t>m</a:t>
            </a:r>
            <a:r>
              <a:rPr lang="en-US" dirty="0" smtClean="0">
                <a:solidFill>
                  <a:srgbClr val="376092"/>
                </a:solidFill>
                <a:cs typeface="Arial"/>
                <a:sym typeface="Arial"/>
              </a:rPr>
              <a:t>m</a:t>
            </a:r>
          </a:p>
          <a:p>
            <a:r>
              <a:rPr lang="en-US" dirty="0" smtClean="0">
                <a:solidFill>
                  <a:srgbClr val="C00000"/>
                </a:solidFill>
                <a:cs typeface="Arial"/>
                <a:sym typeface="Arial"/>
              </a:rPr>
              <a:t>Experiment</a:t>
            </a:r>
            <a:r>
              <a:rPr lang="en-US" dirty="0" smtClean="0">
                <a:solidFill>
                  <a:srgbClr val="376092"/>
                </a:solidFill>
                <a:cs typeface="Arial"/>
                <a:sym typeface="Arial"/>
              </a:rPr>
              <a:t> </a:t>
            </a:r>
            <a:r>
              <a:rPr lang="en-US" dirty="0">
                <a:solidFill>
                  <a:srgbClr val="376092"/>
                </a:solidFill>
                <a:cs typeface="Arial"/>
                <a:sym typeface="Arial"/>
              </a:rPr>
              <a:t>@ B = 10 T</a:t>
            </a:r>
          </a:p>
          <a:p>
            <a:endParaRPr lang="en-US" dirty="0">
              <a:solidFill>
                <a:srgbClr val="376092"/>
              </a:solidFill>
              <a:cs typeface="Arial"/>
              <a:sym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6106" y="4845216"/>
            <a:ext cx="2660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>
                <a:solidFill>
                  <a:srgbClr val="C00000"/>
                </a:solidFill>
                <a:cs typeface="Arial"/>
                <a:sym typeface="Arial"/>
              </a:rPr>
              <a:t>k</a:t>
            </a:r>
            <a:r>
              <a:rPr lang="en-US" sz="2400" baseline="-25000" dirty="0" err="1">
                <a:solidFill>
                  <a:srgbClr val="C00000"/>
                </a:solidFill>
                <a:cs typeface="Arial"/>
                <a:sym typeface="Arial"/>
              </a:rPr>
              <a:t>REBCO</a:t>
            </a:r>
            <a:r>
              <a:rPr lang="en-US" sz="2400" i="1" dirty="0" err="1">
                <a:solidFill>
                  <a:srgbClr val="C00000"/>
                </a:solidFill>
                <a:cs typeface="Arial"/>
                <a:sym typeface="Arial"/>
              </a:rPr>
              <a:t>t</a:t>
            </a:r>
            <a:r>
              <a:rPr lang="en-US" sz="2400" baseline="-25000" dirty="0" err="1">
                <a:solidFill>
                  <a:srgbClr val="C00000"/>
                </a:solidFill>
                <a:cs typeface="Arial"/>
                <a:sym typeface="Arial"/>
              </a:rPr>
              <a:t>REBCO</a:t>
            </a:r>
            <a:r>
              <a:rPr lang="en-US" sz="2400" baseline="-25000" dirty="0">
                <a:solidFill>
                  <a:srgbClr val="376092"/>
                </a:solidFill>
                <a:cs typeface="Arial"/>
                <a:sym typeface="Arial"/>
              </a:rPr>
              <a:t> </a:t>
            </a:r>
            <a:r>
              <a:rPr lang="es-ES" sz="2400" dirty="0" smtClean="0">
                <a:solidFill>
                  <a:srgbClr val="C00000"/>
                </a:solidFill>
              </a:rPr>
              <a:t>= 3 – 15 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6" name="Right Brace 15"/>
          <p:cNvSpPr/>
          <p:nvPr/>
        </p:nvSpPr>
        <p:spPr>
          <a:xfrm>
            <a:off x="5568720" y="4177758"/>
            <a:ext cx="431142" cy="179658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336543" y="4836804"/>
            <a:ext cx="2232177" cy="10950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69309" y="1244045"/>
            <a:ext cx="2611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376092"/>
                </a:solidFill>
                <a:cs typeface="Arial"/>
                <a:sym typeface="Arial"/>
              </a:rPr>
              <a:t>If </a:t>
            </a:r>
            <a:r>
              <a:rPr lang="en-US" sz="2400" i="1" dirty="0" err="1" smtClean="0">
                <a:solidFill>
                  <a:srgbClr val="376092"/>
                </a:solidFill>
                <a:cs typeface="Arial"/>
                <a:sym typeface="Arial"/>
              </a:rPr>
              <a:t>k</a:t>
            </a:r>
            <a:r>
              <a:rPr lang="en-US" sz="2400" baseline="-25000" dirty="0" err="1" smtClean="0">
                <a:solidFill>
                  <a:srgbClr val="376092"/>
                </a:solidFill>
                <a:cs typeface="Arial"/>
                <a:sym typeface="Arial"/>
              </a:rPr>
              <a:t>REBCO</a:t>
            </a:r>
            <a:r>
              <a:rPr lang="en-US" sz="2400" i="1" dirty="0" err="1" smtClean="0">
                <a:solidFill>
                  <a:srgbClr val="376092"/>
                </a:solidFill>
                <a:cs typeface="Arial"/>
                <a:sym typeface="Arial"/>
              </a:rPr>
              <a:t>t</a:t>
            </a:r>
            <a:r>
              <a:rPr lang="en-US" sz="2400" baseline="-25000" dirty="0" err="1" smtClean="0">
                <a:solidFill>
                  <a:srgbClr val="376092"/>
                </a:solidFill>
                <a:cs typeface="Arial"/>
                <a:sym typeface="Arial"/>
              </a:rPr>
              <a:t>REBCO</a:t>
            </a:r>
            <a:r>
              <a:rPr lang="en-US" sz="2400" dirty="0" smtClean="0">
                <a:solidFill>
                  <a:srgbClr val="376092"/>
                </a:solidFill>
                <a:cs typeface="Arial"/>
                <a:sym typeface="Arial"/>
              </a:rPr>
              <a:t> &gt;&gt; 1 </a:t>
            </a:r>
            <a:endParaRPr lang="en-US" sz="2400" dirty="0">
              <a:solidFill>
                <a:srgbClr val="376092"/>
              </a:solidFill>
              <a:cs typeface="Arial"/>
              <a:sym typeface="Arial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3103912" y="1364317"/>
            <a:ext cx="908925" cy="2776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105537" y="1272291"/>
            <a:ext cx="185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solidFill>
                  <a:srgbClr val="C00000"/>
                </a:solidFill>
                <a:cs typeface="Arial"/>
                <a:sym typeface="Arial"/>
              </a:rPr>
              <a:t>Z</a:t>
            </a:r>
            <a:r>
              <a:rPr lang="en-US" sz="2400" b="1" baseline="-25000" dirty="0" err="1" smtClean="0">
                <a:solidFill>
                  <a:srgbClr val="C00000"/>
                </a:solidFill>
                <a:cs typeface="Arial"/>
                <a:sym typeface="Arial"/>
              </a:rPr>
              <a:t>Stack</a:t>
            </a:r>
            <a:r>
              <a:rPr lang="en-US" sz="2400" b="1" dirty="0" smtClean="0">
                <a:solidFill>
                  <a:srgbClr val="C00000"/>
                </a:solidFill>
                <a:cs typeface="Arial"/>
                <a:sym typeface="Arial"/>
              </a:rPr>
              <a:t> ≈ </a:t>
            </a:r>
            <a:r>
              <a:rPr lang="en-US" sz="2400" b="1" i="1" dirty="0" smtClean="0">
                <a:solidFill>
                  <a:srgbClr val="C00000"/>
                </a:solidFill>
                <a:cs typeface="Arial"/>
                <a:sym typeface="Arial"/>
              </a:rPr>
              <a:t>Z</a:t>
            </a:r>
            <a:r>
              <a:rPr lang="en-US" sz="2400" b="1" baseline="-25000" dirty="0" smtClean="0">
                <a:solidFill>
                  <a:srgbClr val="C00000"/>
                </a:solidFill>
                <a:cs typeface="Arial"/>
                <a:sym typeface="Arial"/>
              </a:rPr>
              <a:t>REBCO</a:t>
            </a:r>
            <a:endParaRPr lang="en-US" sz="2400" b="1" baseline="-25000" dirty="0">
              <a:solidFill>
                <a:srgbClr val="C00000"/>
              </a:solidFill>
              <a:cs typeface="Arial"/>
              <a:sym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95541" y="6150592"/>
            <a:ext cx="9002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our experience in the GHz range 3 – 15 is enough as not to see </a:t>
            </a:r>
            <a:r>
              <a:rPr lang="en-GB" sz="2400" b="1" i="1" kern="0" dirty="0" err="1" smtClean="0">
                <a:solidFill>
                  <a:srgbClr val="4F81BD">
                    <a:lumMod val="75000"/>
                  </a:srgbClr>
                </a:solidFill>
              </a:rPr>
              <a:t>Z</a:t>
            </a:r>
            <a:r>
              <a:rPr lang="en-GB" sz="2400" b="1" i="1" kern="0" baseline="-25000" dirty="0" err="1" smtClean="0">
                <a:solidFill>
                  <a:srgbClr val="4F81BD">
                    <a:lumMod val="75000"/>
                  </a:srgbClr>
                </a:solidFill>
              </a:rPr>
              <a:t>metals</a:t>
            </a: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5065955"/>
            <a:ext cx="36118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A. Romanov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, et al. Scientific reports </a:t>
            </a:r>
            <a:r>
              <a:rPr lang="en-US" sz="1400" b="1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10</a:t>
            </a:r>
            <a:r>
              <a:rPr lang="en-US" sz="1400" i="1" dirty="0">
                <a:solidFill>
                  <a:prstClr val="black"/>
                </a:solidFill>
                <a:cs typeface="Calibri" panose="020F0502020204030204" pitchFamily="34" charset="0"/>
                <a:sym typeface="Arial"/>
              </a:rPr>
              <a:t> (2020)</a:t>
            </a:r>
            <a:endParaRPr lang="es-ES" sz="1400" i="1" dirty="0">
              <a:solidFill>
                <a:prstClr val="black"/>
              </a:solidFill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902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13" grpId="0"/>
      <p:bldP spid="15" grpId="0"/>
      <p:bldP spid="16" grpId="0" animBg="1"/>
      <p:bldP spid="2" grpId="0" animBg="1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 smtClean="0">
                <a:solidFill>
                  <a:srgbClr val="BD0000"/>
                </a:solidFill>
              </a:rPr>
              <a:t>Conclusions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4" name="3 CuadroTexto">
            <a:extLst>
              <a:ext uri="{FF2B5EF4-FFF2-40B4-BE49-F238E27FC236}">
                <a16:creationId xmlns:a16="http://schemas.microsoft.com/office/drawing/2014/main" id="{6FE34608-82A9-4C99-B834-8E2F1D23BC1C}"/>
              </a:ext>
            </a:extLst>
          </p:cNvPr>
          <p:cNvSpPr txBox="1"/>
          <p:nvPr/>
        </p:nvSpPr>
        <p:spPr>
          <a:xfrm>
            <a:off x="912067" y="1009575"/>
            <a:ext cx="1009706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CCs are very appealing materials for high-frequency &amp; high-field applications due to their low </a:t>
            </a:r>
            <a:r>
              <a:rPr lang="en-GB" sz="2400" b="1" i="1" dirty="0" err="1" smtClean="0">
                <a:solidFill>
                  <a:srgbClr val="002060"/>
                </a:solidFill>
                <a:cs typeface="Arial" pitchFamily="34" charset="0"/>
              </a:rPr>
              <a:t>R</a:t>
            </a:r>
            <a:r>
              <a:rPr lang="en-GB" sz="2400" b="1" baseline="-25000" dirty="0" err="1" smtClean="0">
                <a:solidFill>
                  <a:srgbClr val="002060"/>
                </a:solidFill>
                <a:cs typeface="Arial" pitchFamily="34" charset="0"/>
              </a:rPr>
              <a:t>s</a:t>
            </a:r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 , high “</a:t>
            </a:r>
            <a:r>
              <a:rPr lang="en-GB" sz="2400" b="1" i="1" dirty="0" smtClean="0">
                <a:solidFill>
                  <a:srgbClr val="002060"/>
                </a:solidFill>
                <a:cs typeface="Arial" pitchFamily="34" charset="0"/>
              </a:rPr>
              <a:t>H</a:t>
            </a:r>
            <a:r>
              <a:rPr lang="en-GB" sz="2400" b="1" baseline="-25000" dirty="0" smtClean="0">
                <a:solidFill>
                  <a:srgbClr val="002060"/>
                </a:solidFill>
                <a:cs typeface="Arial" pitchFamily="34" charset="0"/>
              </a:rPr>
              <a:t>c2</a:t>
            </a:r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” and high currents under magnetic field.</a:t>
            </a:r>
          </a:p>
          <a:p>
            <a:endParaRPr lang="en-GB" sz="2400" b="1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REBCO CCs coatings provide a solution for the FCC-</a:t>
            </a:r>
            <a:r>
              <a:rPr lang="en-GB" sz="2400" b="1" dirty="0" err="1" smtClean="0">
                <a:solidFill>
                  <a:srgbClr val="002060"/>
                </a:solidFill>
                <a:cs typeface="Arial" pitchFamily="34" charset="0"/>
              </a:rPr>
              <a:t>hh</a:t>
            </a:r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 beam-screen chamber.</a:t>
            </a:r>
          </a:p>
          <a:p>
            <a:endParaRPr lang="en-GB" sz="2400" b="1" dirty="0" smtClean="0">
              <a:solidFill>
                <a:srgbClr val="002060"/>
              </a:solidFill>
              <a:cs typeface="Arial" pitchFamily="34" charset="0"/>
            </a:endParaRPr>
          </a:p>
          <a:p>
            <a:endParaRPr lang="en-GB" sz="2400" b="1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We have demonstrated that cavities coated with REBCO have a higher Q-value in the GHz range under magnetic fields up to 11T. Potentially obtaining a factor &gt;5 gain in Q factor as compared to Cu.</a:t>
            </a:r>
          </a:p>
          <a:p>
            <a:endParaRPr lang="en-GB" sz="2400" b="1" dirty="0" smtClean="0">
              <a:solidFill>
                <a:srgbClr val="002060"/>
              </a:solidFill>
              <a:cs typeface="Arial" pitchFamily="34" charset="0"/>
            </a:endParaRPr>
          </a:p>
          <a:p>
            <a:endParaRPr lang="en-GB" sz="2400" b="1" dirty="0" smtClean="0">
              <a:solidFill>
                <a:srgbClr val="002060"/>
              </a:solidFill>
              <a:cs typeface="Arial" pitchFamily="34" charset="0"/>
            </a:endParaRPr>
          </a:p>
          <a:p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In the MHz range (and below) REBCO CC can provide a factor &gt;1000  improvement in </a:t>
            </a:r>
            <a:r>
              <a:rPr lang="en-GB" sz="2400" b="1" i="1" dirty="0" err="1" smtClean="0">
                <a:solidFill>
                  <a:srgbClr val="002060"/>
                </a:solidFill>
                <a:cs typeface="Arial" pitchFamily="34" charset="0"/>
              </a:rPr>
              <a:t>R</a:t>
            </a:r>
            <a:r>
              <a:rPr lang="en-GB" sz="2400" b="1" baseline="-25000" dirty="0" err="1" smtClean="0">
                <a:solidFill>
                  <a:srgbClr val="002060"/>
                </a:solidFill>
                <a:cs typeface="Arial" pitchFamily="34" charset="0"/>
              </a:rPr>
              <a:t>s</a:t>
            </a:r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en-GB" sz="2400" b="1" i="1" dirty="0" smtClean="0">
                <a:solidFill>
                  <a:srgbClr val="002060"/>
                </a:solidFill>
                <a:cs typeface="Arial" pitchFamily="34" charset="0"/>
              </a:rPr>
              <a:t>H</a:t>
            </a:r>
            <a:r>
              <a:rPr lang="en-GB" sz="2400" b="1" dirty="0" smtClean="0">
                <a:solidFill>
                  <a:srgbClr val="002060"/>
                </a:solidFill>
                <a:cs typeface="Arial" pitchFamily="34" charset="0"/>
              </a:rPr>
              <a:t>) as compared to Cu. An in-depth study of REBCO’s microwave response in this range is needed.</a:t>
            </a:r>
          </a:p>
        </p:txBody>
      </p:sp>
    </p:spTree>
    <p:extLst>
      <p:ext uri="{BB962C8B-B14F-4D97-AF65-F5344CB8AC3E}">
        <p14:creationId xmlns:p14="http://schemas.microsoft.com/office/powerpoint/2010/main" val="228744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252275"/>
              </p:ext>
            </p:extLst>
          </p:nvPr>
        </p:nvGraphicFramePr>
        <p:xfrm>
          <a:off x="6444000" y="900000"/>
          <a:ext cx="6431414" cy="49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1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44000" y="900000"/>
                        <a:ext cx="6431414" cy="492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1123" y="262810"/>
            <a:ext cx="346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A word on Copper’s </a:t>
            </a:r>
            <a:r>
              <a:rPr lang="en-GB" sz="2800" b="1" i="1" kern="0" dirty="0" err="1" smtClean="0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sz="2800" b="1" kern="0" baseline="-25000" dirty="0" err="1" smtClean="0">
                <a:solidFill>
                  <a:srgbClr val="4F81BD">
                    <a:lumMod val="75000"/>
                  </a:srgbClr>
                </a:solidFill>
              </a:rPr>
              <a:t>s</a:t>
            </a:r>
            <a:endParaRPr lang="en-GB" sz="2800" b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051219"/>
              </p:ext>
            </p:extLst>
          </p:nvPr>
        </p:nvGraphicFramePr>
        <p:xfrm>
          <a:off x="-252000" y="900000"/>
          <a:ext cx="6430141" cy="4920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2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52000" y="900000"/>
                        <a:ext cx="6430141" cy="49202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754006" y="1324941"/>
                <a:ext cx="962828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num>
                            <m:den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𝜔𝜇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006" y="1324941"/>
                <a:ext cx="962828" cy="818366"/>
              </a:xfrm>
              <a:prstGeom prst="rect">
                <a:avLst/>
              </a:prstGeom>
              <a:blipFill>
                <a:blip r:embed="rId7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Arrow 18"/>
          <p:cNvSpPr/>
          <p:nvPr/>
        </p:nvSpPr>
        <p:spPr>
          <a:xfrm>
            <a:off x="5744723" y="2374015"/>
            <a:ext cx="1311941" cy="388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132402" y="5746792"/>
            <a:ext cx="37787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</a:rPr>
              <a:t>https://www.copper.org/resources/properties/cryogenic/</a:t>
            </a:r>
          </a:p>
        </p:txBody>
      </p:sp>
    </p:spTree>
    <p:extLst>
      <p:ext uri="{BB962C8B-B14F-4D97-AF65-F5344CB8AC3E}">
        <p14:creationId xmlns:p14="http://schemas.microsoft.com/office/powerpoint/2010/main" val="131884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-252000" y="900000"/>
            <a:ext cx="6430141" cy="4920230"/>
            <a:chOff x="625393" y="17061"/>
            <a:chExt cx="8940274" cy="6840939"/>
          </a:xfrm>
        </p:grpSpPr>
        <p:sp>
          <p:nvSpPr>
            <p:cNvPr id="8" name="Freeform 7"/>
            <p:cNvSpPr/>
            <p:nvPr/>
          </p:nvSpPr>
          <p:spPr>
            <a:xfrm>
              <a:off x="2223131" y="1639287"/>
              <a:ext cx="4504579" cy="2008837"/>
            </a:xfrm>
            <a:custGeom>
              <a:avLst/>
              <a:gdLst>
                <a:gd name="connsiteX0" fmla="*/ 3646 w 4433511"/>
                <a:gd name="connsiteY0" fmla="*/ 2084643 h 2084643"/>
                <a:gd name="connsiteX1" fmla="*/ 2599974 w 4433511"/>
                <a:gd name="connsiteY1" fmla="*/ 2079905 h 2084643"/>
                <a:gd name="connsiteX2" fmla="*/ 3173250 w 4433511"/>
                <a:gd name="connsiteY2" fmla="*/ 1596647 h 2084643"/>
                <a:gd name="connsiteX3" fmla="*/ 4433511 w 4433511"/>
                <a:gd name="connsiteY3" fmla="*/ 123183 h 2084643"/>
                <a:gd name="connsiteX4" fmla="*/ 4381395 w 4433511"/>
                <a:gd name="connsiteY4" fmla="*/ 0 h 2084643"/>
                <a:gd name="connsiteX5" fmla="*/ 3163775 w 4433511"/>
                <a:gd name="connsiteY5" fmla="*/ 431142 h 2084643"/>
                <a:gd name="connsiteX6" fmla="*/ 3646 w 4433511"/>
                <a:gd name="connsiteY6" fmla="*/ 412191 h 2084643"/>
                <a:gd name="connsiteX7" fmla="*/ 3646 w 4433511"/>
                <a:gd name="connsiteY7" fmla="*/ 2084643 h 2084643"/>
                <a:gd name="connsiteX0" fmla="*/ 3646 w 4433511"/>
                <a:gd name="connsiteY0" fmla="*/ 2084643 h 2084643"/>
                <a:gd name="connsiteX1" fmla="*/ 2618926 w 4433511"/>
                <a:gd name="connsiteY1" fmla="*/ 2065155 h 2084643"/>
                <a:gd name="connsiteX2" fmla="*/ 3173250 w 4433511"/>
                <a:gd name="connsiteY2" fmla="*/ 1596647 h 2084643"/>
                <a:gd name="connsiteX3" fmla="*/ 4433511 w 4433511"/>
                <a:gd name="connsiteY3" fmla="*/ 123183 h 2084643"/>
                <a:gd name="connsiteX4" fmla="*/ 4381395 w 4433511"/>
                <a:gd name="connsiteY4" fmla="*/ 0 h 2084643"/>
                <a:gd name="connsiteX5" fmla="*/ 3163775 w 4433511"/>
                <a:gd name="connsiteY5" fmla="*/ 431142 h 2084643"/>
                <a:gd name="connsiteX6" fmla="*/ 3646 w 4433511"/>
                <a:gd name="connsiteY6" fmla="*/ 412191 h 2084643"/>
                <a:gd name="connsiteX7" fmla="*/ 3646 w 4433511"/>
                <a:gd name="connsiteY7" fmla="*/ 2084643 h 2084643"/>
                <a:gd name="connsiteX0" fmla="*/ 3646 w 4433511"/>
                <a:gd name="connsiteY0" fmla="*/ 2084643 h 2084643"/>
                <a:gd name="connsiteX1" fmla="*/ 2618926 w 4433511"/>
                <a:gd name="connsiteY1" fmla="*/ 2065155 h 2084643"/>
                <a:gd name="connsiteX2" fmla="*/ 3206414 w 4433511"/>
                <a:gd name="connsiteY2" fmla="*/ 1591731 h 2084643"/>
                <a:gd name="connsiteX3" fmla="*/ 4433511 w 4433511"/>
                <a:gd name="connsiteY3" fmla="*/ 123183 h 2084643"/>
                <a:gd name="connsiteX4" fmla="*/ 4381395 w 4433511"/>
                <a:gd name="connsiteY4" fmla="*/ 0 h 2084643"/>
                <a:gd name="connsiteX5" fmla="*/ 3163775 w 4433511"/>
                <a:gd name="connsiteY5" fmla="*/ 431142 h 2084643"/>
                <a:gd name="connsiteX6" fmla="*/ 3646 w 4433511"/>
                <a:gd name="connsiteY6" fmla="*/ 412191 h 2084643"/>
                <a:gd name="connsiteX7" fmla="*/ 3646 w 4433511"/>
                <a:gd name="connsiteY7" fmla="*/ 2084643 h 2084643"/>
                <a:gd name="connsiteX0" fmla="*/ 3646 w 4504579"/>
                <a:gd name="connsiteY0" fmla="*/ 2084643 h 2084643"/>
                <a:gd name="connsiteX1" fmla="*/ 2618926 w 4504579"/>
                <a:gd name="connsiteY1" fmla="*/ 2065155 h 2084643"/>
                <a:gd name="connsiteX2" fmla="*/ 3206414 w 4504579"/>
                <a:gd name="connsiteY2" fmla="*/ 1591731 h 2084643"/>
                <a:gd name="connsiteX3" fmla="*/ 4504579 w 4504579"/>
                <a:gd name="connsiteY3" fmla="*/ 226433 h 2084643"/>
                <a:gd name="connsiteX4" fmla="*/ 4381395 w 4504579"/>
                <a:gd name="connsiteY4" fmla="*/ 0 h 2084643"/>
                <a:gd name="connsiteX5" fmla="*/ 3163775 w 4504579"/>
                <a:gd name="connsiteY5" fmla="*/ 431142 h 2084643"/>
                <a:gd name="connsiteX6" fmla="*/ 3646 w 4504579"/>
                <a:gd name="connsiteY6" fmla="*/ 412191 h 2084643"/>
                <a:gd name="connsiteX7" fmla="*/ 3646 w 4504579"/>
                <a:gd name="connsiteY7" fmla="*/ 2084643 h 208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4579" h="2084643">
                  <a:moveTo>
                    <a:pt x="3646" y="2084643"/>
                  </a:moveTo>
                  <a:lnTo>
                    <a:pt x="2618926" y="2065155"/>
                  </a:lnTo>
                  <a:lnTo>
                    <a:pt x="3206414" y="1591731"/>
                  </a:lnTo>
                  <a:lnTo>
                    <a:pt x="4504579" y="226433"/>
                  </a:lnTo>
                  <a:lnTo>
                    <a:pt x="4381395" y="0"/>
                  </a:lnTo>
                  <a:lnTo>
                    <a:pt x="3163775" y="431142"/>
                  </a:lnTo>
                  <a:lnTo>
                    <a:pt x="3646" y="412191"/>
                  </a:lnTo>
                  <a:cubicBezTo>
                    <a:pt x="488" y="963358"/>
                    <a:pt x="-2671" y="1514524"/>
                    <a:pt x="3646" y="2084643"/>
                  </a:cubicBez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2207826" y="1918819"/>
              <a:ext cx="4448817" cy="2378387"/>
            </a:xfrm>
            <a:custGeom>
              <a:avLst/>
              <a:gdLst>
                <a:gd name="connsiteX0" fmla="*/ 0 w 3894491"/>
                <a:gd name="connsiteY0" fmla="*/ 1156029 h 1795635"/>
                <a:gd name="connsiteX1" fmla="*/ 18951 w 3894491"/>
                <a:gd name="connsiteY1" fmla="*/ 1795635 h 1795635"/>
                <a:gd name="connsiteX2" fmla="*/ 2203088 w 3894491"/>
                <a:gd name="connsiteY2" fmla="*/ 1762470 h 1795635"/>
                <a:gd name="connsiteX3" fmla="*/ 2672133 w 3894491"/>
                <a:gd name="connsiteY3" fmla="*/ 1492414 h 1795635"/>
                <a:gd name="connsiteX4" fmla="*/ 3084323 w 3894491"/>
                <a:gd name="connsiteY4" fmla="*/ 1013894 h 1795635"/>
                <a:gd name="connsiteX5" fmla="*/ 3818686 w 3894491"/>
                <a:gd name="connsiteY5" fmla="*/ 80543 h 1795635"/>
                <a:gd name="connsiteX6" fmla="*/ 3894491 w 3894491"/>
                <a:gd name="connsiteY6" fmla="*/ 0 h 1795635"/>
                <a:gd name="connsiteX7" fmla="*/ 2662657 w 3894491"/>
                <a:gd name="connsiteY7" fmla="*/ 1132340 h 1795635"/>
                <a:gd name="connsiteX8" fmla="*/ 0 w 3894491"/>
                <a:gd name="connsiteY8" fmla="*/ 1156029 h 1795635"/>
                <a:gd name="connsiteX0" fmla="*/ 0 w 3894491"/>
                <a:gd name="connsiteY0" fmla="*/ 1156029 h 1795635"/>
                <a:gd name="connsiteX1" fmla="*/ 18951 w 3894491"/>
                <a:gd name="connsiteY1" fmla="*/ 1795635 h 1795635"/>
                <a:gd name="connsiteX2" fmla="*/ 2203088 w 3894491"/>
                <a:gd name="connsiteY2" fmla="*/ 1762470 h 1795635"/>
                <a:gd name="connsiteX3" fmla="*/ 2672133 w 3894491"/>
                <a:gd name="connsiteY3" fmla="*/ 1492414 h 1795635"/>
                <a:gd name="connsiteX4" fmla="*/ 3084323 w 3894491"/>
                <a:gd name="connsiteY4" fmla="*/ 1013894 h 1795635"/>
                <a:gd name="connsiteX5" fmla="*/ 3861327 w 3894491"/>
                <a:gd name="connsiteY5" fmla="*/ 142134 h 1795635"/>
                <a:gd name="connsiteX6" fmla="*/ 3894491 w 3894491"/>
                <a:gd name="connsiteY6" fmla="*/ 0 h 1795635"/>
                <a:gd name="connsiteX7" fmla="*/ 2662657 w 3894491"/>
                <a:gd name="connsiteY7" fmla="*/ 1132340 h 1795635"/>
                <a:gd name="connsiteX8" fmla="*/ 0 w 3894491"/>
                <a:gd name="connsiteY8" fmla="*/ 1156029 h 1795635"/>
                <a:gd name="connsiteX0" fmla="*/ 0 w 4448817"/>
                <a:gd name="connsiteY0" fmla="*/ 1738781 h 2378387"/>
                <a:gd name="connsiteX1" fmla="*/ 18951 w 4448817"/>
                <a:gd name="connsiteY1" fmla="*/ 2378387 h 2378387"/>
                <a:gd name="connsiteX2" fmla="*/ 2203088 w 4448817"/>
                <a:gd name="connsiteY2" fmla="*/ 2345222 h 2378387"/>
                <a:gd name="connsiteX3" fmla="*/ 2672133 w 4448817"/>
                <a:gd name="connsiteY3" fmla="*/ 2075166 h 2378387"/>
                <a:gd name="connsiteX4" fmla="*/ 3084323 w 4448817"/>
                <a:gd name="connsiteY4" fmla="*/ 1596646 h 2378387"/>
                <a:gd name="connsiteX5" fmla="*/ 3861327 w 4448817"/>
                <a:gd name="connsiteY5" fmla="*/ 724886 h 2378387"/>
                <a:gd name="connsiteX6" fmla="*/ 4448817 w 4448817"/>
                <a:gd name="connsiteY6" fmla="*/ 0 h 2378387"/>
                <a:gd name="connsiteX7" fmla="*/ 2662657 w 4448817"/>
                <a:gd name="connsiteY7" fmla="*/ 1715092 h 2378387"/>
                <a:gd name="connsiteX8" fmla="*/ 0 w 4448817"/>
                <a:gd name="connsiteY8" fmla="*/ 1738781 h 237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48817" h="2378387">
                  <a:moveTo>
                    <a:pt x="0" y="1738781"/>
                  </a:moveTo>
                  <a:lnTo>
                    <a:pt x="18951" y="2378387"/>
                  </a:lnTo>
                  <a:lnTo>
                    <a:pt x="2203088" y="2345222"/>
                  </a:lnTo>
                  <a:lnTo>
                    <a:pt x="2672133" y="2075166"/>
                  </a:lnTo>
                  <a:lnTo>
                    <a:pt x="3084323" y="1596646"/>
                  </a:lnTo>
                  <a:lnTo>
                    <a:pt x="3861327" y="724886"/>
                  </a:lnTo>
                  <a:lnTo>
                    <a:pt x="4448817" y="0"/>
                  </a:lnTo>
                  <a:lnTo>
                    <a:pt x="2662657" y="1715092"/>
                  </a:lnTo>
                  <a:lnTo>
                    <a:pt x="0" y="1738781"/>
                  </a:lnTo>
                  <a:close/>
                </a:path>
              </a:pathLst>
            </a:custGeom>
            <a:solidFill>
              <a:srgbClr val="0066FF">
                <a:alpha val="4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212564" y="1885654"/>
              <a:ext cx="4500932" cy="3837637"/>
            </a:xfrm>
            <a:custGeom>
              <a:avLst/>
              <a:gdLst>
                <a:gd name="connsiteX0" fmla="*/ 14213 w 4500932"/>
                <a:gd name="connsiteY0" fmla="*/ 2416290 h 3837637"/>
                <a:gd name="connsiteX1" fmla="*/ 0 w 4500932"/>
                <a:gd name="connsiteY1" fmla="*/ 3818686 h 3837637"/>
                <a:gd name="connsiteX2" fmla="*/ 1615598 w 4500932"/>
                <a:gd name="connsiteY2" fmla="*/ 3837637 h 3837637"/>
                <a:gd name="connsiteX3" fmla="*/ 2056215 w 4500932"/>
                <a:gd name="connsiteY3" fmla="*/ 3553368 h 3837637"/>
                <a:gd name="connsiteX4" fmla="*/ 2563162 w 4500932"/>
                <a:gd name="connsiteY4" fmla="*/ 3003780 h 3837637"/>
                <a:gd name="connsiteX5" fmla="*/ 3017994 w 4500932"/>
                <a:gd name="connsiteY5" fmla="*/ 2217301 h 3837637"/>
                <a:gd name="connsiteX6" fmla="*/ 3671813 w 4500932"/>
                <a:gd name="connsiteY6" fmla="*/ 1122864 h 3837637"/>
                <a:gd name="connsiteX7" fmla="*/ 4500932 w 4500932"/>
                <a:gd name="connsiteY7" fmla="*/ 0 h 3837637"/>
                <a:gd name="connsiteX8" fmla="*/ 2681608 w 4500932"/>
                <a:gd name="connsiteY8" fmla="*/ 2108331 h 3837637"/>
                <a:gd name="connsiteX9" fmla="*/ 2174661 w 4500932"/>
                <a:gd name="connsiteY9" fmla="*/ 2378387 h 3837637"/>
                <a:gd name="connsiteX10" fmla="*/ 14213 w 4500932"/>
                <a:gd name="connsiteY10" fmla="*/ 2416290 h 383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00932" h="3837637">
                  <a:moveTo>
                    <a:pt x="14213" y="2416290"/>
                  </a:moveTo>
                  <a:lnTo>
                    <a:pt x="0" y="3818686"/>
                  </a:lnTo>
                  <a:lnTo>
                    <a:pt x="1615598" y="3837637"/>
                  </a:lnTo>
                  <a:lnTo>
                    <a:pt x="2056215" y="3553368"/>
                  </a:lnTo>
                  <a:lnTo>
                    <a:pt x="2563162" y="3003780"/>
                  </a:lnTo>
                  <a:lnTo>
                    <a:pt x="3017994" y="2217301"/>
                  </a:lnTo>
                  <a:lnTo>
                    <a:pt x="3671813" y="1122864"/>
                  </a:lnTo>
                  <a:lnTo>
                    <a:pt x="4500932" y="0"/>
                  </a:lnTo>
                  <a:lnTo>
                    <a:pt x="2681608" y="2108331"/>
                  </a:lnTo>
                  <a:lnTo>
                    <a:pt x="2174661" y="2378387"/>
                  </a:lnTo>
                  <a:lnTo>
                    <a:pt x="14213" y="2416290"/>
                  </a:lnTo>
                  <a:close/>
                </a:path>
              </a:pathLst>
            </a:custGeom>
            <a:solidFill>
              <a:srgbClr val="C00000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3595398"/>
                </p:ext>
              </p:extLst>
            </p:nvPr>
          </p:nvGraphicFramePr>
          <p:xfrm>
            <a:off x="625393" y="17061"/>
            <a:ext cx="8940274" cy="68409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0" name="Graph" r:id="rId3" imgW="3920760" imgH="3000960" progId="Origin95.Graph">
                    <p:embed/>
                  </p:oleObj>
                </mc:Choice>
                <mc:Fallback>
                  <p:oleObj name="Graph" r:id="rId3" imgW="3920760" imgH="3000960" progId="Origin95.Graph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25393" y="17061"/>
                          <a:ext cx="8940274" cy="684093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6444000" y="900000"/>
            <a:ext cx="6431414" cy="4921200"/>
            <a:chOff x="5849791" y="263598"/>
            <a:chExt cx="6431414" cy="4921200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6990140" y="1429569"/>
              <a:ext cx="3250850" cy="2937351"/>
              <a:chOff x="2207826" y="1639287"/>
              <a:chExt cx="4519884" cy="4084004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223131" y="1639287"/>
                <a:ext cx="4504579" cy="2008837"/>
              </a:xfrm>
              <a:custGeom>
                <a:avLst/>
                <a:gdLst>
                  <a:gd name="connsiteX0" fmla="*/ 3646 w 4433511"/>
                  <a:gd name="connsiteY0" fmla="*/ 2084643 h 2084643"/>
                  <a:gd name="connsiteX1" fmla="*/ 2599974 w 4433511"/>
                  <a:gd name="connsiteY1" fmla="*/ 2079905 h 2084643"/>
                  <a:gd name="connsiteX2" fmla="*/ 3173250 w 4433511"/>
                  <a:gd name="connsiteY2" fmla="*/ 1596647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433511"/>
                  <a:gd name="connsiteY0" fmla="*/ 2084643 h 2084643"/>
                  <a:gd name="connsiteX1" fmla="*/ 2618926 w 4433511"/>
                  <a:gd name="connsiteY1" fmla="*/ 2065155 h 2084643"/>
                  <a:gd name="connsiteX2" fmla="*/ 3173250 w 4433511"/>
                  <a:gd name="connsiteY2" fmla="*/ 1596647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433511"/>
                  <a:gd name="connsiteY0" fmla="*/ 2084643 h 2084643"/>
                  <a:gd name="connsiteX1" fmla="*/ 2618926 w 4433511"/>
                  <a:gd name="connsiteY1" fmla="*/ 2065155 h 2084643"/>
                  <a:gd name="connsiteX2" fmla="*/ 3206414 w 4433511"/>
                  <a:gd name="connsiteY2" fmla="*/ 1591731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504579"/>
                  <a:gd name="connsiteY0" fmla="*/ 2084643 h 2084643"/>
                  <a:gd name="connsiteX1" fmla="*/ 2618926 w 4504579"/>
                  <a:gd name="connsiteY1" fmla="*/ 2065155 h 2084643"/>
                  <a:gd name="connsiteX2" fmla="*/ 3206414 w 4504579"/>
                  <a:gd name="connsiteY2" fmla="*/ 1591731 h 2084643"/>
                  <a:gd name="connsiteX3" fmla="*/ 4504579 w 4504579"/>
                  <a:gd name="connsiteY3" fmla="*/ 226433 h 2084643"/>
                  <a:gd name="connsiteX4" fmla="*/ 4381395 w 4504579"/>
                  <a:gd name="connsiteY4" fmla="*/ 0 h 2084643"/>
                  <a:gd name="connsiteX5" fmla="*/ 3163775 w 4504579"/>
                  <a:gd name="connsiteY5" fmla="*/ 431142 h 2084643"/>
                  <a:gd name="connsiteX6" fmla="*/ 3646 w 4504579"/>
                  <a:gd name="connsiteY6" fmla="*/ 412191 h 2084643"/>
                  <a:gd name="connsiteX7" fmla="*/ 3646 w 4504579"/>
                  <a:gd name="connsiteY7" fmla="*/ 2084643 h 208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04579" h="2084643">
                    <a:moveTo>
                      <a:pt x="3646" y="2084643"/>
                    </a:moveTo>
                    <a:lnTo>
                      <a:pt x="2618926" y="2065155"/>
                    </a:lnTo>
                    <a:lnTo>
                      <a:pt x="3206414" y="1591731"/>
                    </a:lnTo>
                    <a:lnTo>
                      <a:pt x="4504579" y="226433"/>
                    </a:lnTo>
                    <a:lnTo>
                      <a:pt x="4381395" y="0"/>
                    </a:lnTo>
                    <a:lnTo>
                      <a:pt x="3163775" y="431142"/>
                    </a:lnTo>
                    <a:lnTo>
                      <a:pt x="3646" y="412191"/>
                    </a:lnTo>
                    <a:cubicBezTo>
                      <a:pt x="488" y="963358"/>
                      <a:pt x="-2671" y="1514524"/>
                      <a:pt x="3646" y="2084643"/>
                    </a:cubicBezTo>
                    <a:close/>
                  </a:path>
                </a:pathLst>
              </a:custGeom>
              <a:solidFill>
                <a:srgbClr val="FFC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2207826" y="1918819"/>
                <a:ext cx="4448817" cy="2378387"/>
              </a:xfrm>
              <a:custGeom>
                <a:avLst/>
                <a:gdLst>
                  <a:gd name="connsiteX0" fmla="*/ 0 w 3894491"/>
                  <a:gd name="connsiteY0" fmla="*/ 1156029 h 1795635"/>
                  <a:gd name="connsiteX1" fmla="*/ 18951 w 3894491"/>
                  <a:gd name="connsiteY1" fmla="*/ 1795635 h 1795635"/>
                  <a:gd name="connsiteX2" fmla="*/ 2203088 w 3894491"/>
                  <a:gd name="connsiteY2" fmla="*/ 1762470 h 1795635"/>
                  <a:gd name="connsiteX3" fmla="*/ 2672133 w 3894491"/>
                  <a:gd name="connsiteY3" fmla="*/ 1492414 h 1795635"/>
                  <a:gd name="connsiteX4" fmla="*/ 3084323 w 3894491"/>
                  <a:gd name="connsiteY4" fmla="*/ 1013894 h 1795635"/>
                  <a:gd name="connsiteX5" fmla="*/ 3818686 w 3894491"/>
                  <a:gd name="connsiteY5" fmla="*/ 80543 h 1795635"/>
                  <a:gd name="connsiteX6" fmla="*/ 3894491 w 3894491"/>
                  <a:gd name="connsiteY6" fmla="*/ 0 h 1795635"/>
                  <a:gd name="connsiteX7" fmla="*/ 2662657 w 3894491"/>
                  <a:gd name="connsiteY7" fmla="*/ 1132340 h 1795635"/>
                  <a:gd name="connsiteX8" fmla="*/ 0 w 3894491"/>
                  <a:gd name="connsiteY8" fmla="*/ 1156029 h 1795635"/>
                  <a:gd name="connsiteX0" fmla="*/ 0 w 3894491"/>
                  <a:gd name="connsiteY0" fmla="*/ 1156029 h 1795635"/>
                  <a:gd name="connsiteX1" fmla="*/ 18951 w 3894491"/>
                  <a:gd name="connsiteY1" fmla="*/ 1795635 h 1795635"/>
                  <a:gd name="connsiteX2" fmla="*/ 2203088 w 3894491"/>
                  <a:gd name="connsiteY2" fmla="*/ 1762470 h 1795635"/>
                  <a:gd name="connsiteX3" fmla="*/ 2672133 w 3894491"/>
                  <a:gd name="connsiteY3" fmla="*/ 1492414 h 1795635"/>
                  <a:gd name="connsiteX4" fmla="*/ 3084323 w 3894491"/>
                  <a:gd name="connsiteY4" fmla="*/ 1013894 h 1795635"/>
                  <a:gd name="connsiteX5" fmla="*/ 3861327 w 3894491"/>
                  <a:gd name="connsiteY5" fmla="*/ 142134 h 1795635"/>
                  <a:gd name="connsiteX6" fmla="*/ 3894491 w 3894491"/>
                  <a:gd name="connsiteY6" fmla="*/ 0 h 1795635"/>
                  <a:gd name="connsiteX7" fmla="*/ 2662657 w 3894491"/>
                  <a:gd name="connsiteY7" fmla="*/ 1132340 h 1795635"/>
                  <a:gd name="connsiteX8" fmla="*/ 0 w 3894491"/>
                  <a:gd name="connsiteY8" fmla="*/ 1156029 h 1795635"/>
                  <a:gd name="connsiteX0" fmla="*/ 0 w 4448817"/>
                  <a:gd name="connsiteY0" fmla="*/ 1738781 h 2378387"/>
                  <a:gd name="connsiteX1" fmla="*/ 18951 w 4448817"/>
                  <a:gd name="connsiteY1" fmla="*/ 2378387 h 2378387"/>
                  <a:gd name="connsiteX2" fmla="*/ 2203088 w 4448817"/>
                  <a:gd name="connsiteY2" fmla="*/ 2345222 h 2378387"/>
                  <a:gd name="connsiteX3" fmla="*/ 2672133 w 4448817"/>
                  <a:gd name="connsiteY3" fmla="*/ 2075166 h 2378387"/>
                  <a:gd name="connsiteX4" fmla="*/ 3084323 w 4448817"/>
                  <a:gd name="connsiteY4" fmla="*/ 1596646 h 2378387"/>
                  <a:gd name="connsiteX5" fmla="*/ 3861327 w 4448817"/>
                  <a:gd name="connsiteY5" fmla="*/ 724886 h 2378387"/>
                  <a:gd name="connsiteX6" fmla="*/ 4448817 w 4448817"/>
                  <a:gd name="connsiteY6" fmla="*/ 0 h 2378387"/>
                  <a:gd name="connsiteX7" fmla="*/ 2662657 w 4448817"/>
                  <a:gd name="connsiteY7" fmla="*/ 1715092 h 2378387"/>
                  <a:gd name="connsiteX8" fmla="*/ 0 w 4448817"/>
                  <a:gd name="connsiteY8" fmla="*/ 1738781 h 237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48817" h="2378387">
                    <a:moveTo>
                      <a:pt x="0" y="1738781"/>
                    </a:moveTo>
                    <a:lnTo>
                      <a:pt x="18951" y="2378387"/>
                    </a:lnTo>
                    <a:lnTo>
                      <a:pt x="2203088" y="2345222"/>
                    </a:lnTo>
                    <a:lnTo>
                      <a:pt x="2672133" y="2075166"/>
                    </a:lnTo>
                    <a:lnTo>
                      <a:pt x="3084323" y="1596646"/>
                    </a:lnTo>
                    <a:lnTo>
                      <a:pt x="3861327" y="724886"/>
                    </a:lnTo>
                    <a:lnTo>
                      <a:pt x="4448817" y="0"/>
                    </a:lnTo>
                    <a:lnTo>
                      <a:pt x="2662657" y="1715092"/>
                    </a:lnTo>
                    <a:lnTo>
                      <a:pt x="0" y="1738781"/>
                    </a:lnTo>
                    <a:close/>
                  </a:path>
                </a:pathLst>
              </a:custGeom>
              <a:solidFill>
                <a:srgbClr val="0066FF">
                  <a:alpha val="49804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2212564" y="1885654"/>
                <a:ext cx="4500932" cy="3837637"/>
              </a:xfrm>
              <a:custGeom>
                <a:avLst/>
                <a:gdLst>
                  <a:gd name="connsiteX0" fmla="*/ 14213 w 4500932"/>
                  <a:gd name="connsiteY0" fmla="*/ 2416290 h 3837637"/>
                  <a:gd name="connsiteX1" fmla="*/ 0 w 4500932"/>
                  <a:gd name="connsiteY1" fmla="*/ 3818686 h 3837637"/>
                  <a:gd name="connsiteX2" fmla="*/ 1615598 w 4500932"/>
                  <a:gd name="connsiteY2" fmla="*/ 3837637 h 3837637"/>
                  <a:gd name="connsiteX3" fmla="*/ 2056215 w 4500932"/>
                  <a:gd name="connsiteY3" fmla="*/ 3553368 h 3837637"/>
                  <a:gd name="connsiteX4" fmla="*/ 2563162 w 4500932"/>
                  <a:gd name="connsiteY4" fmla="*/ 3003780 h 3837637"/>
                  <a:gd name="connsiteX5" fmla="*/ 3017994 w 4500932"/>
                  <a:gd name="connsiteY5" fmla="*/ 2217301 h 3837637"/>
                  <a:gd name="connsiteX6" fmla="*/ 3671813 w 4500932"/>
                  <a:gd name="connsiteY6" fmla="*/ 1122864 h 3837637"/>
                  <a:gd name="connsiteX7" fmla="*/ 4500932 w 4500932"/>
                  <a:gd name="connsiteY7" fmla="*/ 0 h 3837637"/>
                  <a:gd name="connsiteX8" fmla="*/ 2681608 w 4500932"/>
                  <a:gd name="connsiteY8" fmla="*/ 2108331 h 3837637"/>
                  <a:gd name="connsiteX9" fmla="*/ 2174661 w 4500932"/>
                  <a:gd name="connsiteY9" fmla="*/ 2378387 h 3837637"/>
                  <a:gd name="connsiteX10" fmla="*/ 14213 w 4500932"/>
                  <a:gd name="connsiteY10" fmla="*/ 2416290 h 383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00932" h="3837637">
                    <a:moveTo>
                      <a:pt x="14213" y="2416290"/>
                    </a:moveTo>
                    <a:lnTo>
                      <a:pt x="0" y="3818686"/>
                    </a:lnTo>
                    <a:lnTo>
                      <a:pt x="1615598" y="3837637"/>
                    </a:lnTo>
                    <a:lnTo>
                      <a:pt x="2056215" y="3553368"/>
                    </a:lnTo>
                    <a:lnTo>
                      <a:pt x="2563162" y="3003780"/>
                    </a:lnTo>
                    <a:lnTo>
                      <a:pt x="3017994" y="2217301"/>
                    </a:lnTo>
                    <a:lnTo>
                      <a:pt x="3671813" y="1122864"/>
                    </a:lnTo>
                    <a:lnTo>
                      <a:pt x="4500932" y="0"/>
                    </a:lnTo>
                    <a:lnTo>
                      <a:pt x="2681608" y="2108331"/>
                    </a:lnTo>
                    <a:lnTo>
                      <a:pt x="2174661" y="2378387"/>
                    </a:lnTo>
                    <a:lnTo>
                      <a:pt x="14213" y="2416290"/>
                    </a:lnTo>
                    <a:close/>
                  </a:path>
                </a:pathLst>
              </a:custGeom>
              <a:solidFill>
                <a:srgbClr val="C000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1522919"/>
                </p:ext>
              </p:extLst>
            </p:nvPr>
          </p:nvGraphicFramePr>
          <p:xfrm>
            <a:off x="5849791" y="263598"/>
            <a:ext cx="6431414" cy="4921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1" name="Graph" r:id="rId5" imgW="3920760" imgH="3000960" progId="Origin95.Graph">
                    <p:embed/>
                  </p:oleObj>
                </mc:Choice>
                <mc:Fallback>
                  <p:oleObj name="Graph" r:id="rId5" imgW="3920760" imgH="3000960" progId="Origin95.Graph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849791" y="263598"/>
                          <a:ext cx="6431414" cy="4921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754006" y="1324941"/>
                <a:ext cx="962828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num>
                            <m:den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𝜔𝜇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006" y="1324941"/>
                <a:ext cx="962828" cy="818366"/>
              </a:xfrm>
              <a:prstGeom prst="rect">
                <a:avLst/>
              </a:prstGeom>
              <a:blipFill>
                <a:blip r:embed="rId7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Arrow 18"/>
          <p:cNvSpPr/>
          <p:nvPr/>
        </p:nvSpPr>
        <p:spPr>
          <a:xfrm>
            <a:off x="5744723" y="2374015"/>
            <a:ext cx="1311941" cy="388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253515" y="2509387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60744" y="3493042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OFH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97491" y="4464585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VP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952485" y="251267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759714" y="3496331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OFH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596461" y="446787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VP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41123" y="262810"/>
            <a:ext cx="346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A word on Copper’s </a:t>
            </a:r>
            <a:r>
              <a:rPr lang="en-GB" sz="2800" b="1" i="1" kern="0" dirty="0" err="1" smtClean="0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sz="2800" b="1" kern="0" baseline="-25000" dirty="0" err="1" smtClean="0">
                <a:solidFill>
                  <a:srgbClr val="4F81BD">
                    <a:lumMod val="75000"/>
                  </a:srgbClr>
                </a:solidFill>
              </a:rPr>
              <a:t>s</a:t>
            </a:r>
            <a:endParaRPr lang="en-GB" sz="2800" b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83739" y="6014440"/>
            <a:ext cx="6187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Going beyond RRR </a:t>
            </a:r>
            <a:r>
              <a:rPr lang="es-ES" sz="3200" baseline="-10000" dirty="0">
                <a:solidFill>
                  <a:srgbClr val="0070C0"/>
                </a:solidFill>
              </a:rPr>
              <a:t>~</a:t>
            </a: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 100 for Cu coatings is hard</a:t>
            </a:r>
            <a:endParaRPr lang="en-GB" sz="24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94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-252000" y="900000"/>
            <a:ext cx="6430141" cy="4920230"/>
            <a:chOff x="625393" y="17061"/>
            <a:chExt cx="8940274" cy="6840939"/>
          </a:xfrm>
        </p:grpSpPr>
        <p:sp>
          <p:nvSpPr>
            <p:cNvPr id="8" name="Freeform 7"/>
            <p:cNvSpPr/>
            <p:nvPr/>
          </p:nvSpPr>
          <p:spPr>
            <a:xfrm>
              <a:off x="2223131" y="1639287"/>
              <a:ext cx="4504579" cy="2008837"/>
            </a:xfrm>
            <a:custGeom>
              <a:avLst/>
              <a:gdLst>
                <a:gd name="connsiteX0" fmla="*/ 3646 w 4433511"/>
                <a:gd name="connsiteY0" fmla="*/ 2084643 h 2084643"/>
                <a:gd name="connsiteX1" fmla="*/ 2599974 w 4433511"/>
                <a:gd name="connsiteY1" fmla="*/ 2079905 h 2084643"/>
                <a:gd name="connsiteX2" fmla="*/ 3173250 w 4433511"/>
                <a:gd name="connsiteY2" fmla="*/ 1596647 h 2084643"/>
                <a:gd name="connsiteX3" fmla="*/ 4433511 w 4433511"/>
                <a:gd name="connsiteY3" fmla="*/ 123183 h 2084643"/>
                <a:gd name="connsiteX4" fmla="*/ 4381395 w 4433511"/>
                <a:gd name="connsiteY4" fmla="*/ 0 h 2084643"/>
                <a:gd name="connsiteX5" fmla="*/ 3163775 w 4433511"/>
                <a:gd name="connsiteY5" fmla="*/ 431142 h 2084643"/>
                <a:gd name="connsiteX6" fmla="*/ 3646 w 4433511"/>
                <a:gd name="connsiteY6" fmla="*/ 412191 h 2084643"/>
                <a:gd name="connsiteX7" fmla="*/ 3646 w 4433511"/>
                <a:gd name="connsiteY7" fmla="*/ 2084643 h 2084643"/>
                <a:gd name="connsiteX0" fmla="*/ 3646 w 4433511"/>
                <a:gd name="connsiteY0" fmla="*/ 2084643 h 2084643"/>
                <a:gd name="connsiteX1" fmla="*/ 2618926 w 4433511"/>
                <a:gd name="connsiteY1" fmla="*/ 2065155 h 2084643"/>
                <a:gd name="connsiteX2" fmla="*/ 3173250 w 4433511"/>
                <a:gd name="connsiteY2" fmla="*/ 1596647 h 2084643"/>
                <a:gd name="connsiteX3" fmla="*/ 4433511 w 4433511"/>
                <a:gd name="connsiteY3" fmla="*/ 123183 h 2084643"/>
                <a:gd name="connsiteX4" fmla="*/ 4381395 w 4433511"/>
                <a:gd name="connsiteY4" fmla="*/ 0 h 2084643"/>
                <a:gd name="connsiteX5" fmla="*/ 3163775 w 4433511"/>
                <a:gd name="connsiteY5" fmla="*/ 431142 h 2084643"/>
                <a:gd name="connsiteX6" fmla="*/ 3646 w 4433511"/>
                <a:gd name="connsiteY6" fmla="*/ 412191 h 2084643"/>
                <a:gd name="connsiteX7" fmla="*/ 3646 w 4433511"/>
                <a:gd name="connsiteY7" fmla="*/ 2084643 h 2084643"/>
                <a:gd name="connsiteX0" fmla="*/ 3646 w 4433511"/>
                <a:gd name="connsiteY0" fmla="*/ 2084643 h 2084643"/>
                <a:gd name="connsiteX1" fmla="*/ 2618926 w 4433511"/>
                <a:gd name="connsiteY1" fmla="*/ 2065155 h 2084643"/>
                <a:gd name="connsiteX2" fmla="*/ 3206414 w 4433511"/>
                <a:gd name="connsiteY2" fmla="*/ 1591731 h 2084643"/>
                <a:gd name="connsiteX3" fmla="*/ 4433511 w 4433511"/>
                <a:gd name="connsiteY3" fmla="*/ 123183 h 2084643"/>
                <a:gd name="connsiteX4" fmla="*/ 4381395 w 4433511"/>
                <a:gd name="connsiteY4" fmla="*/ 0 h 2084643"/>
                <a:gd name="connsiteX5" fmla="*/ 3163775 w 4433511"/>
                <a:gd name="connsiteY5" fmla="*/ 431142 h 2084643"/>
                <a:gd name="connsiteX6" fmla="*/ 3646 w 4433511"/>
                <a:gd name="connsiteY6" fmla="*/ 412191 h 2084643"/>
                <a:gd name="connsiteX7" fmla="*/ 3646 w 4433511"/>
                <a:gd name="connsiteY7" fmla="*/ 2084643 h 2084643"/>
                <a:gd name="connsiteX0" fmla="*/ 3646 w 4504579"/>
                <a:gd name="connsiteY0" fmla="*/ 2084643 h 2084643"/>
                <a:gd name="connsiteX1" fmla="*/ 2618926 w 4504579"/>
                <a:gd name="connsiteY1" fmla="*/ 2065155 h 2084643"/>
                <a:gd name="connsiteX2" fmla="*/ 3206414 w 4504579"/>
                <a:gd name="connsiteY2" fmla="*/ 1591731 h 2084643"/>
                <a:gd name="connsiteX3" fmla="*/ 4504579 w 4504579"/>
                <a:gd name="connsiteY3" fmla="*/ 226433 h 2084643"/>
                <a:gd name="connsiteX4" fmla="*/ 4381395 w 4504579"/>
                <a:gd name="connsiteY4" fmla="*/ 0 h 2084643"/>
                <a:gd name="connsiteX5" fmla="*/ 3163775 w 4504579"/>
                <a:gd name="connsiteY5" fmla="*/ 431142 h 2084643"/>
                <a:gd name="connsiteX6" fmla="*/ 3646 w 4504579"/>
                <a:gd name="connsiteY6" fmla="*/ 412191 h 2084643"/>
                <a:gd name="connsiteX7" fmla="*/ 3646 w 4504579"/>
                <a:gd name="connsiteY7" fmla="*/ 2084643 h 208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4579" h="2084643">
                  <a:moveTo>
                    <a:pt x="3646" y="2084643"/>
                  </a:moveTo>
                  <a:lnTo>
                    <a:pt x="2618926" y="2065155"/>
                  </a:lnTo>
                  <a:lnTo>
                    <a:pt x="3206414" y="1591731"/>
                  </a:lnTo>
                  <a:lnTo>
                    <a:pt x="4504579" y="226433"/>
                  </a:lnTo>
                  <a:lnTo>
                    <a:pt x="4381395" y="0"/>
                  </a:lnTo>
                  <a:lnTo>
                    <a:pt x="3163775" y="431142"/>
                  </a:lnTo>
                  <a:lnTo>
                    <a:pt x="3646" y="412191"/>
                  </a:lnTo>
                  <a:cubicBezTo>
                    <a:pt x="488" y="963358"/>
                    <a:pt x="-2671" y="1514524"/>
                    <a:pt x="3646" y="2084643"/>
                  </a:cubicBezTo>
                  <a:close/>
                </a:path>
              </a:pathLst>
            </a:cu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2207826" y="1918819"/>
              <a:ext cx="4448817" cy="2378387"/>
            </a:xfrm>
            <a:custGeom>
              <a:avLst/>
              <a:gdLst>
                <a:gd name="connsiteX0" fmla="*/ 0 w 3894491"/>
                <a:gd name="connsiteY0" fmla="*/ 1156029 h 1795635"/>
                <a:gd name="connsiteX1" fmla="*/ 18951 w 3894491"/>
                <a:gd name="connsiteY1" fmla="*/ 1795635 h 1795635"/>
                <a:gd name="connsiteX2" fmla="*/ 2203088 w 3894491"/>
                <a:gd name="connsiteY2" fmla="*/ 1762470 h 1795635"/>
                <a:gd name="connsiteX3" fmla="*/ 2672133 w 3894491"/>
                <a:gd name="connsiteY3" fmla="*/ 1492414 h 1795635"/>
                <a:gd name="connsiteX4" fmla="*/ 3084323 w 3894491"/>
                <a:gd name="connsiteY4" fmla="*/ 1013894 h 1795635"/>
                <a:gd name="connsiteX5" fmla="*/ 3818686 w 3894491"/>
                <a:gd name="connsiteY5" fmla="*/ 80543 h 1795635"/>
                <a:gd name="connsiteX6" fmla="*/ 3894491 w 3894491"/>
                <a:gd name="connsiteY6" fmla="*/ 0 h 1795635"/>
                <a:gd name="connsiteX7" fmla="*/ 2662657 w 3894491"/>
                <a:gd name="connsiteY7" fmla="*/ 1132340 h 1795635"/>
                <a:gd name="connsiteX8" fmla="*/ 0 w 3894491"/>
                <a:gd name="connsiteY8" fmla="*/ 1156029 h 1795635"/>
                <a:gd name="connsiteX0" fmla="*/ 0 w 3894491"/>
                <a:gd name="connsiteY0" fmla="*/ 1156029 h 1795635"/>
                <a:gd name="connsiteX1" fmla="*/ 18951 w 3894491"/>
                <a:gd name="connsiteY1" fmla="*/ 1795635 h 1795635"/>
                <a:gd name="connsiteX2" fmla="*/ 2203088 w 3894491"/>
                <a:gd name="connsiteY2" fmla="*/ 1762470 h 1795635"/>
                <a:gd name="connsiteX3" fmla="*/ 2672133 w 3894491"/>
                <a:gd name="connsiteY3" fmla="*/ 1492414 h 1795635"/>
                <a:gd name="connsiteX4" fmla="*/ 3084323 w 3894491"/>
                <a:gd name="connsiteY4" fmla="*/ 1013894 h 1795635"/>
                <a:gd name="connsiteX5" fmla="*/ 3861327 w 3894491"/>
                <a:gd name="connsiteY5" fmla="*/ 142134 h 1795635"/>
                <a:gd name="connsiteX6" fmla="*/ 3894491 w 3894491"/>
                <a:gd name="connsiteY6" fmla="*/ 0 h 1795635"/>
                <a:gd name="connsiteX7" fmla="*/ 2662657 w 3894491"/>
                <a:gd name="connsiteY7" fmla="*/ 1132340 h 1795635"/>
                <a:gd name="connsiteX8" fmla="*/ 0 w 3894491"/>
                <a:gd name="connsiteY8" fmla="*/ 1156029 h 1795635"/>
                <a:gd name="connsiteX0" fmla="*/ 0 w 4448817"/>
                <a:gd name="connsiteY0" fmla="*/ 1738781 h 2378387"/>
                <a:gd name="connsiteX1" fmla="*/ 18951 w 4448817"/>
                <a:gd name="connsiteY1" fmla="*/ 2378387 h 2378387"/>
                <a:gd name="connsiteX2" fmla="*/ 2203088 w 4448817"/>
                <a:gd name="connsiteY2" fmla="*/ 2345222 h 2378387"/>
                <a:gd name="connsiteX3" fmla="*/ 2672133 w 4448817"/>
                <a:gd name="connsiteY3" fmla="*/ 2075166 h 2378387"/>
                <a:gd name="connsiteX4" fmla="*/ 3084323 w 4448817"/>
                <a:gd name="connsiteY4" fmla="*/ 1596646 h 2378387"/>
                <a:gd name="connsiteX5" fmla="*/ 3861327 w 4448817"/>
                <a:gd name="connsiteY5" fmla="*/ 724886 h 2378387"/>
                <a:gd name="connsiteX6" fmla="*/ 4448817 w 4448817"/>
                <a:gd name="connsiteY6" fmla="*/ 0 h 2378387"/>
                <a:gd name="connsiteX7" fmla="*/ 2662657 w 4448817"/>
                <a:gd name="connsiteY7" fmla="*/ 1715092 h 2378387"/>
                <a:gd name="connsiteX8" fmla="*/ 0 w 4448817"/>
                <a:gd name="connsiteY8" fmla="*/ 1738781 h 237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48817" h="2378387">
                  <a:moveTo>
                    <a:pt x="0" y="1738781"/>
                  </a:moveTo>
                  <a:lnTo>
                    <a:pt x="18951" y="2378387"/>
                  </a:lnTo>
                  <a:lnTo>
                    <a:pt x="2203088" y="2345222"/>
                  </a:lnTo>
                  <a:lnTo>
                    <a:pt x="2672133" y="2075166"/>
                  </a:lnTo>
                  <a:lnTo>
                    <a:pt x="3084323" y="1596646"/>
                  </a:lnTo>
                  <a:lnTo>
                    <a:pt x="3861327" y="724886"/>
                  </a:lnTo>
                  <a:lnTo>
                    <a:pt x="4448817" y="0"/>
                  </a:lnTo>
                  <a:lnTo>
                    <a:pt x="2662657" y="1715092"/>
                  </a:lnTo>
                  <a:lnTo>
                    <a:pt x="0" y="1738781"/>
                  </a:lnTo>
                  <a:close/>
                </a:path>
              </a:pathLst>
            </a:custGeom>
            <a:solidFill>
              <a:srgbClr val="0066FF">
                <a:alpha val="4980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212564" y="1885654"/>
              <a:ext cx="4500932" cy="3837637"/>
            </a:xfrm>
            <a:custGeom>
              <a:avLst/>
              <a:gdLst>
                <a:gd name="connsiteX0" fmla="*/ 14213 w 4500932"/>
                <a:gd name="connsiteY0" fmla="*/ 2416290 h 3837637"/>
                <a:gd name="connsiteX1" fmla="*/ 0 w 4500932"/>
                <a:gd name="connsiteY1" fmla="*/ 3818686 h 3837637"/>
                <a:gd name="connsiteX2" fmla="*/ 1615598 w 4500932"/>
                <a:gd name="connsiteY2" fmla="*/ 3837637 h 3837637"/>
                <a:gd name="connsiteX3" fmla="*/ 2056215 w 4500932"/>
                <a:gd name="connsiteY3" fmla="*/ 3553368 h 3837637"/>
                <a:gd name="connsiteX4" fmla="*/ 2563162 w 4500932"/>
                <a:gd name="connsiteY4" fmla="*/ 3003780 h 3837637"/>
                <a:gd name="connsiteX5" fmla="*/ 3017994 w 4500932"/>
                <a:gd name="connsiteY5" fmla="*/ 2217301 h 3837637"/>
                <a:gd name="connsiteX6" fmla="*/ 3671813 w 4500932"/>
                <a:gd name="connsiteY6" fmla="*/ 1122864 h 3837637"/>
                <a:gd name="connsiteX7" fmla="*/ 4500932 w 4500932"/>
                <a:gd name="connsiteY7" fmla="*/ 0 h 3837637"/>
                <a:gd name="connsiteX8" fmla="*/ 2681608 w 4500932"/>
                <a:gd name="connsiteY8" fmla="*/ 2108331 h 3837637"/>
                <a:gd name="connsiteX9" fmla="*/ 2174661 w 4500932"/>
                <a:gd name="connsiteY9" fmla="*/ 2378387 h 3837637"/>
                <a:gd name="connsiteX10" fmla="*/ 14213 w 4500932"/>
                <a:gd name="connsiteY10" fmla="*/ 2416290 h 383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00932" h="3837637">
                  <a:moveTo>
                    <a:pt x="14213" y="2416290"/>
                  </a:moveTo>
                  <a:lnTo>
                    <a:pt x="0" y="3818686"/>
                  </a:lnTo>
                  <a:lnTo>
                    <a:pt x="1615598" y="3837637"/>
                  </a:lnTo>
                  <a:lnTo>
                    <a:pt x="2056215" y="3553368"/>
                  </a:lnTo>
                  <a:lnTo>
                    <a:pt x="2563162" y="3003780"/>
                  </a:lnTo>
                  <a:lnTo>
                    <a:pt x="3017994" y="2217301"/>
                  </a:lnTo>
                  <a:lnTo>
                    <a:pt x="3671813" y="1122864"/>
                  </a:lnTo>
                  <a:lnTo>
                    <a:pt x="4500932" y="0"/>
                  </a:lnTo>
                  <a:lnTo>
                    <a:pt x="2681608" y="2108331"/>
                  </a:lnTo>
                  <a:lnTo>
                    <a:pt x="2174661" y="2378387"/>
                  </a:lnTo>
                  <a:lnTo>
                    <a:pt x="14213" y="2416290"/>
                  </a:lnTo>
                  <a:close/>
                </a:path>
              </a:pathLst>
            </a:custGeom>
            <a:solidFill>
              <a:srgbClr val="C00000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5090024"/>
                </p:ext>
              </p:extLst>
            </p:nvPr>
          </p:nvGraphicFramePr>
          <p:xfrm>
            <a:off x="625393" y="17061"/>
            <a:ext cx="8940274" cy="68409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78" name="Graph" r:id="rId3" imgW="3920760" imgH="3000960" progId="Origin95.Graph">
                    <p:embed/>
                  </p:oleObj>
                </mc:Choice>
                <mc:Fallback>
                  <p:oleObj name="Graph" r:id="rId3" imgW="3920760" imgH="3000960" progId="Origin95.Graph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25393" y="17061"/>
                          <a:ext cx="8940274" cy="684093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6444000" y="900000"/>
            <a:ext cx="6431414" cy="4921200"/>
            <a:chOff x="5849791" y="263598"/>
            <a:chExt cx="6431414" cy="4921200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6990140" y="1429569"/>
              <a:ext cx="3250850" cy="2937351"/>
              <a:chOff x="2207826" y="1639287"/>
              <a:chExt cx="4519884" cy="4084004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223131" y="1639287"/>
                <a:ext cx="4504579" cy="2008837"/>
              </a:xfrm>
              <a:custGeom>
                <a:avLst/>
                <a:gdLst>
                  <a:gd name="connsiteX0" fmla="*/ 3646 w 4433511"/>
                  <a:gd name="connsiteY0" fmla="*/ 2084643 h 2084643"/>
                  <a:gd name="connsiteX1" fmla="*/ 2599974 w 4433511"/>
                  <a:gd name="connsiteY1" fmla="*/ 2079905 h 2084643"/>
                  <a:gd name="connsiteX2" fmla="*/ 3173250 w 4433511"/>
                  <a:gd name="connsiteY2" fmla="*/ 1596647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433511"/>
                  <a:gd name="connsiteY0" fmla="*/ 2084643 h 2084643"/>
                  <a:gd name="connsiteX1" fmla="*/ 2618926 w 4433511"/>
                  <a:gd name="connsiteY1" fmla="*/ 2065155 h 2084643"/>
                  <a:gd name="connsiteX2" fmla="*/ 3173250 w 4433511"/>
                  <a:gd name="connsiteY2" fmla="*/ 1596647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433511"/>
                  <a:gd name="connsiteY0" fmla="*/ 2084643 h 2084643"/>
                  <a:gd name="connsiteX1" fmla="*/ 2618926 w 4433511"/>
                  <a:gd name="connsiteY1" fmla="*/ 2065155 h 2084643"/>
                  <a:gd name="connsiteX2" fmla="*/ 3206414 w 4433511"/>
                  <a:gd name="connsiteY2" fmla="*/ 1591731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504579"/>
                  <a:gd name="connsiteY0" fmla="*/ 2084643 h 2084643"/>
                  <a:gd name="connsiteX1" fmla="*/ 2618926 w 4504579"/>
                  <a:gd name="connsiteY1" fmla="*/ 2065155 h 2084643"/>
                  <a:gd name="connsiteX2" fmla="*/ 3206414 w 4504579"/>
                  <a:gd name="connsiteY2" fmla="*/ 1591731 h 2084643"/>
                  <a:gd name="connsiteX3" fmla="*/ 4504579 w 4504579"/>
                  <a:gd name="connsiteY3" fmla="*/ 226433 h 2084643"/>
                  <a:gd name="connsiteX4" fmla="*/ 4381395 w 4504579"/>
                  <a:gd name="connsiteY4" fmla="*/ 0 h 2084643"/>
                  <a:gd name="connsiteX5" fmla="*/ 3163775 w 4504579"/>
                  <a:gd name="connsiteY5" fmla="*/ 431142 h 2084643"/>
                  <a:gd name="connsiteX6" fmla="*/ 3646 w 4504579"/>
                  <a:gd name="connsiteY6" fmla="*/ 412191 h 2084643"/>
                  <a:gd name="connsiteX7" fmla="*/ 3646 w 4504579"/>
                  <a:gd name="connsiteY7" fmla="*/ 2084643 h 208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04579" h="2084643">
                    <a:moveTo>
                      <a:pt x="3646" y="2084643"/>
                    </a:moveTo>
                    <a:lnTo>
                      <a:pt x="2618926" y="2065155"/>
                    </a:lnTo>
                    <a:lnTo>
                      <a:pt x="3206414" y="1591731"/>
                    </a:lnTo>
                    <a:lnTo>
                      <a:pt x="4504579" y="226433"/>
                    </a:lnTo>
                    <a:lnTo>
                      <a:pt x="4381395" y="0"/>
                    </a:lnTo>
                    <a:lnTo>
                      <a:pt x="3163775" y="431142"/>
                    </a:lnTo>
                    <a:lnTo>
                      <a:pt x="3646" y="412191"/>
                    </a:lnTo>
                    <a:cubicBezTo>
                      <a:pt x="488" y="963358"/>
                      <a:pt x="-2671" y="1514524"/>
                      <a:pt x="3646" y="2084643"/>
                    </a:cubicBezTo>
                    <a:close/>
                  </a:path>
                </a:pathLst>
              </a:custGeom>
              <a:solidFill>
                <a:srgbClr val="FFC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2207826" y="1918819"/>
                <a:ext cx="4448817" cy="2378387"/>
              </a:xfrm>
              <a:custGeom>
                <a:avLst/>
                <a:gdLst>
                  <a:gd name="connsiteX0" fmla="*/ 0 w 3894491"/>
                  <a:gd name="connsiteY0" fmla="*/ 1156029 h 1795635"/>
                  <a:gd name="connsiteX1" fmla="*/ 18951 w 3894491"/>
                  <a:gd name="connsiteY1" fmla="*/ 1795635 h 1795635"/>
                  <a:gd name="connsiteX2" fmla="*/ 2203088 w 3894491"/>
                  <a:gd name="connsiteY2" fmla="*/ 1762470 h 1795635"/>
                  <a:gd name="connsiteX3" fmla="*/ 2672133 w 3894491"/>
                  <a:gd name="connsiteY3" fmla="*/ 1492414 h 1795635"/>
                  <a:gd name="connsiteX4" fmla="*/ 3084323 w 3894491"/>
                  <a:gd name="connsiteY4" fmla="*/ 1013894 h 1795635"/>
                  <a:gd name="connsiteX5" fmla="*/ 3818686 w 3894491"/>
                  <a:gd name="connsiteY5" fmla="*/ 80543 h 1795635"/>
                  <a:gd name="connsiteX6" fmla="*/ 3894491 w 3894491"/>
                  <a:gd name="connsiteY6" fmla="*/ 0 h 1795635"/>
                  <a:gd name="connsiteX7" fmla="*/ 2662657 w 3894491"/>
                  <a:gd name="connsiteY7" fmla="*/ 1132340 h 1795635"/>
                  <a:gd name="connsiteX8" fmla="*/ 0 w 3894491"/>
                  <a:gd name="connsiteY8" fmla="*/ 1156029 h 1795635"/>
                  <a:gd name="connsiteX0" fmla="*/ 0 w 3894491"/>
                  <a:gd name="connsiteY0" fmla="*/ 1156029 h 1795635"/>
                  <a:gd name="connsiteX1" fmla="*/ 18951 w 3894491"/>
                  <a:gd name="connsiteY1" fmla="*/ 1795635 h 1795635"/>
                  <a:gd name="connsiteX2" fmla="*/ 2203088 w 3894491"/>
                  <a:gd name="connsiteY2" fmla="*/ 1762470 h 1795635"/>
                  <a:gd name="connsiteX3" fmla="*/ 2672133 w 3894491"/>
                  <a:gd name="connsiteY3" fmla="*/ 1492414 h 1795635"/>
                  <a:gd name="connsiteX4" fmla="*/ 3084323 w 3894491"/>
                  <a:gd name="connsiteY4" fmla="*/ 1013894 h 1795635"/>
                  <a:gd name="connsiteX5" fmla="*/ 3861327 w 3894491"/>
                  <a:gd name="connsiteY5" fmla="*/ 142134 h 1795635"/>
                  <a:gd name="connsiteX6" fmla="*/ 3894491 w 3894491"/>
                  <a:gd name="connsiteY6" fmla="*/ 0 h 1795635"/>
                  <a:gd name="connsiteX7" fmla="*/ 2662657 w 3894491"/>
                  <a:gd name="connsiteY7" fmla="*/ 1132340 h 1795635"/>
                  <a:gd name="connsiteX8" fmla="*/ 0 w 3894491"/>
                  <a:gd name="connsiteY8" fmla="*/ 1156029 h 1795635"/>
                  <a:gd name="connsiteX0" fmla="*/ 0 w 4448817"/>
                  <a:gd name="connsiteY0" fmla="*/ 1738781 h 2378387"/>
                  <a:gd name="connsiteX1" fmla="*/ 18951 w 4448817"/>
                  <a:gd name="connsiteY1" fmla="*/ 2378387 h 2378387"/>
                  <a:gd name="connsiteX2" fmla="*/ 2203088 w 4448817"/>
                  <a:gd name="connsiteY2" fmla="*/ 2345222 h 2378387"/>
                  <a:gd name="connsiteX3" fmla="*/ 2672133 w 4448817"/>
                  <a:gd name="connsiteY3" fmla="*/ 2075166 h 2378387"/>
                  <a:gd name="connsiteX4" fmla="*/ 3084323 w 4448817"/>
                  <a:gd name="connsiteY4" fmla="*/ 1596646 h 2378387"/>
                  <a:gd name="connsiteX5" fmla="*/ 3861327 w 4448817"/>
                  <a:gd name="connsiteY5" fmla="*/ 724886 h 2378387"/>
                  <a:gd name="connsiteX6" fmla="*/ 4448817 w 4448817"/>
                  <a:gd name="connsiteY6" fmla="*/ 0 h 2378387"/>
                  <a:gd name="connsiteX7" fmla="*/ 2662657 w 4448817"/>
                  <a:gd name="connsiteY7" fmla="*/ 1715092 h 2378387"/>
                  <a:gd name="connsiteX8" fmla="*/ 0 w 4448817"/>
                  <a:gd name="connsiteY8" fmla="*/ 1738781 h 237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48817" h="2378387">
                    <a:moveTo>
                      <a:pt x="0" y="1738781"/>
                    </a:moveTo>
                    <a:lnTo>
                      <a:pt x="18951" y="2378387"/>
                    </a:lnTo>
                    <a:lnTo>
                      <a:pt x="2203088" y="2345222"/>
                    </a:lnTo>
                    <a:lnTo>
                      <a:pt x="2672133" y="2075166"/>
                    </a:lnTo>
                    <a:lnTo>
                      <a:pt x="3084323" y="1596646"/>
                    </a:lnTo>
                    <a:lnTo>
                      <a:pt x="3861327" y="724886"/>
                    </a:lnTo>
                    <a:lnTo>
                      <a:pt x="4448817" y="0"/>
                    </a:lnTo>
                    <a:lnTo>
                      <a:pt x="2662657" y="1715092"/>
                    </a:lnTo>
                    <a:lnTo>
                      <a:pt x="0" y="1738781"/>
                    </a:lnTo>
                    <a:close/>
                  </a:path>
                </a:pathLst>
              </a:custGeom>
              <a:solidFill>
                <a:srgbClr val="0066FF">
                  <a:alpha val="49804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2212564" y="1885654"/>
                <a:ext cx="4500932" cy="3837637"/>
              </a:xfrm>
              <a:custGeom>
                <a:avLst/>
                <a:gdLst>
                  <a:gd name="connsiteX0" fmla="*/ 14213 w 4500932"/>
                  <a:gd name="connsiteY0" fmla="*/ 2416290 h 3837637"/>
                  <a:gd name="connsiteX1" fmla="*/ 0 w 4500932"/>
                  <a:gd name="connsiteY1" fmla="*/ 3818686 h 3837637"/>
                  <a:gd name="connsiteX2" fmla="*/ 1615598 w 4500932"/>
                  <a:gd name="connsiteY2" fmla="*/ 3837637 h 3837637"/>
                  <a:gd name="connsiteX3" fmla="*/ 2056215 w 4500932"/>
                  <a:gd name="connsiteY3" fmla="*/ 3553368 h 3837637"/>
                  <a:gd name="connsiteX4" fmla="*/ 2563162 w 4500932"/>
                  <a:gd name="connsiteY4" fmla="*/ 3003780 h 3837637"/>
                  <a:gd name="connsiteX5" fmla="*/ 3017994 w 4500932"/>
                  <a:gd name="connsiteY5" fmla="*/ 2217301 h 3837637"/>
                  <a:gd name="connsiteX6" fmla="*/ 3671813 w 4500932"/>
                  <a:gd name="connsiteY6" fmla="*/ 1122864 h 3837637"/>
                  <a:gd name="connsiteX7" fmla="*/ 4500932 w 4500932"/>
                  <a:gd name="connsiteY7" fmla="*/ 0 h 3837637"/>
                  <a:gd name="connsiteX8" fmla="*/ 2681608 w 4500932"/>
                  <a:gd name="connsiteY8" fmla="*/ 2108331 h 3837637"/>
                  <a:gd name="connsiteX9" fmla="*/ 2174661 w 4500932"/>
                  <a:gd name="connsiteY9" fmla="*/ 2378387 h 3837637"/>
                  <a:gd name="connsiteX10" fmla="*/ 14213 w 4500932"/>
                  <a:gd name="connsiteY10" fmla="*/ 2416290 h 383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00932" h="3837637">
                    <a:moveTo>
                      <a:pt x="14213" y="2416290"/>
                    </a:moveTo>
                    <a:lnTo>
                      <a:pt x="0" y="3818686"/>
                    </a:lnTo>
                    <a:lnTo>
                      <a:pt x="1615598" y="3837637"/>
                    </a:lnTo>
                    <a:lnTo>
                      <a:pt x="2056215" y="3553368"/>
                    </a:lnTo>
                    <a:lnTo>
                      <a:pt x="2563162" y="3003780"/>
                    </a:lnTo>
                    <a:lnTo>
                      <a:pt x="3017994" y="2217301"/>
                    </a:lnTo>
                    <a:lnTo>
                      <a:pt x="3671813" y="1122864"/>
                    </a:lnTo>
                    <a:lnTo>
                      <a:pt x="4500932" y="0"/>
                    </a:lnTo>
                    <a:lnTo>
                      <a:pt x="2681608" y="2108331"/>
                    </a:lnTo>
                    <a:lnTo>
                      <a:pt x="2174661" y="2378387"/>
                    </a:lnTo>
                    <a:lnTo>
                      <a:pt x="14213" y="2416290"/>
                    </a:lnTo>
                    <a:close/>
                  </a:path>
                </a:pathLst>
              </a:custGeom>
              <a:solidFill>
                <a:srgbClr val="C000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568278"/>
                </p:ext>
              </p:extLst>
            </p:nvPr>
          </p:nvGraphicFramePr>
          <p:xfrm>
            <a:off x="5849791" y="263598"/>
            <a:ext cx="6431414" cy="4921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79" name="Graph" r:id="rId5" imgW="3920760" imgH="3000960" progId="Origin95.Graph">
                    <p:embed/>
                  </p:oleObj>
                </mc:Choice>
                <mc:Fallback>
                  <p:oleObj name="Graph" r:id="rId5" imgW="3920760" imgH="3000960" progId="Origin95.Graph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849791" y="263598"/>
                          <a:ext cx="6431414" cy="4921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754006" y="1324941"/>
                <a:ext cx="962828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num>
                            <m:den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𝜔𝜇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4006" y="1324941"/>
                <a:ext cx="962828" cy="818366"/>
              </a:xfrm>
              <a:prstGeom prst="rect">
                <a:avLst/>
              </a:prstGeom>
              <a:blipFill>
                <a:blip r:embed="rId7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Arrow 18"/>
          <p:cNvSpPr/>
          <p:nvPr/>
        </p:nvSpPr>
        <p:spPr>
          <a:xfrm>
            <a:off x="5744723" y="2374015"/>
            <a:ext cx="1311941" cy="388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253515" y="2509387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60744" y="3493042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OFH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97491" y="4464585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VP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952485" y="251267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759714" y="3496331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OFH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596461" y="446787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VP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41123" y="262810"/>
            <a:ext cx="346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A word on Copper’s </a:t>
            </a:r>
            <a:r>
              <a:rPr lang="en-GB" sz="2800" b="1" i="1" kern="0" dirty="0" err="1" smtClean="0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sz="2800" b="1" kern="0" baseline="-25000" dirty="0" err="1" smtClean="0">
                <a:solidFill>
                  <a:srgbClr val="4F81BD">
                    <a:lumMod val="75000"/>
                  </a:srgbClr>
                </a:solidFill>
              </a:rPr>
              <a:t>s</a:t>
            </a:r>
            <a:endParaRPr lang="en-GB" sz="2800" b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94380" y="6014440"/>
            <a:ext cx="93410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For accelerator components RRR </a:t>
            </a:r>
            <a:r>
              <a:rPr lang="es-ES" sz="3200" baseline="-10000" dirty="0">
                <a:solidFill>
                  <a:srgbClr val="0070C0"/>
                </a:solidFill>
              </a:rPr>
              <a:t>~</a:t>
            </a: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 100 Cu coatings should be achievable</a:t>
            </a:r>
            <a:endParaRPr lang="en-GB" sz="24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46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347545"/>
              </p:ext>
            </p:extLst>
          </p:nvPr>
        </p:nvGraphicFramePr>
        <p:xfrm>
          <a:off x="-234905" y="910950"/>
          <a:ext cx="6398496" cy="48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40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34905" y="910950"/>
                        <a:ext cx="6398496" cy="489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6444000" y="900000"/>
            <a:ext cx="6431414" cy="4921200"/>
            <a:chOff x="5849791" y="263598"/>
            <a:chExt cx="6431414" cy="4921200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6990140" y="1429569"/>
              <a:ext cx="3250850" cy="2937351"/>
              <a:chOff x="2207826" y="1639287"/>
              <a:chExt cx="4519884" cy="4084004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223131" y="1639287"/>
                <a:ext cx="4504579" cy="2008837"/>
              </a:xfrm>
              <a:custGeom>
                <a:avLst/>
                <a:gdLst>
                  <a:gd name="connsiteX0" fmla="*/ 3646 w 4433511"/>
                  <a:gd name="connsiteY0" fmla="*/ 2084643 h 2084643"/>
                  <a:gd name="connsiteX1" fmla="*/ 2599974 w 4433511"/>
                  <a:gd name="connsiteY1" fmla="*/ 2079905 h 2084643"/>
                  <a:gd name="connsiteX2" fmla="*/ 3173250 w 4433511"/>
                  <a:gd name="connsiteY2" fmla="*/ 1596647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433511"/>
                  <a:gd name="connsiteY0" fmla="*/ 2084643 h 2084643"/>
                  <a:gd name="connsiteX1" fmla="*/ 2618926 w 4433511"/>
                  <a:gd name="connsiteY1" fmla="*/ 2065155 h 2084643"/>
                  <a:gd name="connsiteX2" fmla="*/ 3173250 w 4433511"/>
                  <a:gd name="connsiteY2" fmla="*/ 1596647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433511"/>
                  <a:gd name="connsiteY0" fmla="*/ 2084643 h 2084643"/>
                  <a:gd name="connsiteX1" fmla="*/ 2618926 w 4433511"/>
                  <a:gd name="connsiteY1" fmla="*/ 2065155 h 2084643"/>
                  <a:gd name="connsiteX2" fmla="*/ 3206414 w 4433511"/>
                  <a:gd name="connsiteY2" fmla="*/ 1591731 h 2084643"/>
                  <a:gd name="connsiteX3" fmla="*/ 4433511 w 4433511"/>
                  <a:gd name="connsiteY3" fmla="*/ 123183 h 2084643"/>
                  <a:gd name="connsiteX4" fmla="*/ 4381395 w 4433511"/>
                  <a:gd name="connsiteY4" fmla="*/ 0 h 2084643"/>
                  <a:gd name="connsiteX5" fmla="*/ 3163775 w 4433511"/>
                  <a:gd name="connsiteY5" fmla="*/ 431142 h 2084643"/>
                  <a:gd name="connsiteX6" fmla="*/ 3646 w 4433511"/>
                  <a:gd name="connsiteY6" fmla="*/ 412191 h 2084643"/>
                  <a:gd name="connsiteX7" fmla="*/ 3646 w 4433511"/>
                  <a:gd name="connsiteY7" fmla="*/ 2084643 h 2084643"/>
                  <a:gd name="connsiteX0" fmla="*/ 3646 w 4504579"/>
                  <a:gd name="connsiteY0" fmla="*/ 2084643 h 2084643"/>
                  <a:gd name="connsiteX1" fmla="*/ 2618926 w 4504579"/>
                  <a:gd name="connsiteY1" fmla="*/ 2065155 h 2084643"/>
                  <a:gd name="connsiteX2" fmla="*/ 3206414 w 4504579"/>
                  <a:gd name="connsiteY2" fmla="*/ 1591731 h 2084643"/>
                  <a:gd name="connsiteX3" fmla="*/ 4504579 w 4504579"/>
                  <a:gd name="connsiteY3" fmla="*/ 226433 h 2084643"/>
                  <a:gd name="connsiteX4" fmla="*/ 4381395 w 4504579"/>
                  <a:gd name="connsiteY4" fmla="*/ 0 h 2084643"/>
                  <a:gd name="connsiteX5" fmla="*/ 3163775 w 4504579"/>
                  <a:gd name="connsiteY5" fmla="*/ 431142 h 2084643"/>
                  <a:gd name="connsiteX6" fmla="*/ 3646 w 4504579"/>
                  <a:gd name="connsiteY6" fmla="*/ 412191 h 2084643"/>
                  <a:gd name="connsiteX7" fmla="*/ 3646 w 4504579"/>
                  <a:gd name="connsiteY7" fmla="*/ 2084643 h 2084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504579" h="2084643">
                    <a:moveTo>
                      <a:pt x="3646" y="2084643"/>
                    </a:moveTo>
                    <a:lnTo>
                      <a:pt x="2618926" y="2065155"/>
                    </a:lnTo>
                    <a:lnTo>
                      <a:pt x="3206414" y="1591731"/>
                    </a:lnTo>
                    <a:lnTo>
                      <a:pt x="4504579" y="226433"/>
                    </a:lnTo>
                    <a:lnTo>
                      <a:pt x="4381395" y="0"/>
                    </a:lnTo>
                    <a:lnTo>
                      <a:pt x="3163775" y="431142"/>
                    </a:lnTo>
                    <a:lnTo>
                      <a:pt x="3646" y="412191"/>
                    </a:lnTo>
                    <a:cubicBezTo>
                      <a:pt x="488" y="963358"/>
                      <a:pt x="-2671" y="1514524"/>
                      <a:pt x="3646" y="2084643"/>
                    </a:cubicBezTo>
                    <a:close/>
                  </a:path>
                </a:pathLst>
              </a:custGeom>
              <a:solidFill>
                <a:srgbClr val="FFC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2207826" y="1918819"/>
                <a:ext cx="4448817" cy="2378387"/>
              </a:xfrm>
              <a:custGeom>
                <a:avLst/>
                <a:gdLst>
                  <a:gd name="connsiteX0" fmla="*/ 0 w 3894491"/>
                  <a:gd name="connsiteY0" fmla="*/ 1156029 h 1795635"/>
                  <a:gd name="connsiteX1" fmla="*/ 18951 w 3894491"/>
                  <a:gd name="connsiteY1" fmla="*/ 1795635 h 1795635"/>
                  <a:gd name="connsiteX2" fmla="*/ 2203088 w 3894491"/>
                  <a:gd name="connsiteY2" fmla="*/ 1762470 h 1795635"/>
                  <a:gd name="connsiteX3" fmla="*/ 2672133 w 3894491"/>
                  <a:gd name="connsiteY3" fmla="*/ 1492414 h 1795635"/>
                  <a:gd name="connsiteX4" fmla="*/ 3084323 w 3894491"/>
                  <a:gd name="connsiteY4" fmla="*/ 1013894 h 1795635"/>
                  <a:gd name="connsiteX5" fmla="*/ 3818686 w 3894491"/>
                  <a:gd name="connsiteY5" fmla="*/ 80543 h 1795635"/>
                  <a:gd name="connsiteX6" fmla="*/ 3894491 w 3894491"/>
                  <a:gd name="connsiteY6" fmla="*/ 0 h 1795635"/>
                  <a:gd name="connsiteX7" fmla="*/ 2662657 w 3894491"/>
                  <a:gd name="connsiteY7" fmla="*/ 1132340 h 1795635"/>
                  <a:gd name="connsiteX8" fmla="*/ 0 w 3894491"/>
                  <a:gd name="connsiteY8" fmla="*/ 1156029 h 1795635"/>
                  <a:gd name="connsiteX0" fmla="*/ 0 w 3894491"/>
                  <a:gd name="connsiteY0" fmla="*/ 1156029 h 1795635"/>
                  <a:gd name="connsiteX1" fmla="*/ 18951 w 3894491"/>
                  <a:gd name="connsiteY1" fmla="*/ 1795635 h 1795635"/>
                  <a:gd name="connsiteX2" fmla="*/ 2203088 w 3894491"/>
                  <a:gd name="connsiteY2" fmla="*/ 1762470 h 1795635"/>
                  <a:gd name="connsiteX3" fmla="*/ 2672133 w 3894491"/>
                  <a:gd name="connsiteY3" fmla="*/ 1492414 h 1795635"/>
                  <a:gd name="connsiteX4" fmla="*/ 3084323 w 3894491"/>
                  <a:gd name="connsiteY4" fmla="*/ 1013894 h 1795635"/>
                  <a:gd name="connsiteX5" fmla="*/ 3861327 w 3894491"/>
                  <a:gd name="connsiteY5" fmla="*/ 142134 h 1795635"/>
                  <a:gd name="connsiteX6" fmla="*/ 3894491 w 3894491"/>
                  <a:gd name="connsiteY6" fmla="*/ 0 h 1795635"/>
                  <a:gd name="connsiteX7" fmla="*/ 2662657 w 3894491"/>
                  <a:gd name="connsiteY7" fmla="*/ 1132340 h 1795635"/>
                  <a:gd name="connsiteX8" fmla="*/ 0 w 3894491"/>
                  <a:gd name="connsiteY8" fmla="*/ 1156029 h 1795635"/>
                  <a:gd name="connsiteX0" fmla="*/ 0 w 4448817"/>
                  <a:gd name="connsiteY0" fmla="*/ 1738781 h 2378387"/>
                  <a:gd name="connsiteX1" fmla="*/ 18951 w 4448817"/>
                  <a:gd name="connsiteY1" fmla="*/ 2378387 h 2378387"/>
                  <a:gd name="connsiteX2" fmla="*/ 2203088 w 4448817"/>
                  <a:gd name="connsiteY2" fmla="*/ 2345222 h 2378387"/>
                  <a:gd name="connsiteX3" fmla="*/ 2672133 w 4448817"/>
                  <a:gd name="connsiteY3" fmla="*/ 2075166 h 2378387"/>
                  <a:gd name="connsiteX4" fmla="*/ 3084323 w 4448817"/>
                  <a:gd name="connsiteY4" fmla="*/ 1596646 h 2378387"/>
                  <a:gd name="connsiteX5" fmla="*/ 3861327 w 4448817"/>
                  <a:gd name="connsiteY5" fmla="*/ 724886 h 2378387"/>
                  <a:gd name="connsiteX6" fmla="*/ 4448817 w 4448817"/>
                  <a:gd name="connsiteY6" fmla="*/ 0 h 2378387"/>
                  <a:gd name="connsiteX7" fmla="*/ 2662657 w 4448817"/>
                  <a:gd name="connsiteY7" fmla="*/ 1715092 h 2378387"/>
                  <a:gd name="connsiteX8" fmla="*/ 0 w 4448817"/>
                  <a:gd name="connsiteY8" fmla="*/ 1738781 h 2378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48817" h="2378387">
                    <a:moveTo>
                      <a:pt x="0" y="1738781"/>
                    </a:moveTo>
                    <a:lnTo>
                      <a:pt x="18951" y="2378387"/>
                    </a:lnTo>
                    <a:lnTo>
                      <a:pt x="2203088" y="2345222"/>
                    </a:lnTo>
                    <a:lnTo>
                      <a:pt x="2672133" y="2075166"/>
                    </a:lnTo>
                    <a:lnTo>
                      <a:pt x="3084323" y="1596646"/>
                    </a:lnTo>
                    <a:lnTo>
                      <a:pt x="3861327" y="724886"/>
                    </a:lnTo>
                    <a:lnTo>
                      <a:pt x="4448817" y="0"/>
                    </a:lnTo>
                    <a:lnTo>
                      <a:pt x="2662657" y="1715092"/>
                    </a:lnTo>
                    <a:lnTo>
                      <a:pt x="0" y="1738781"/>
                    </a:lnTo>
                    <a:close/>
                  </a:path>
                </a:pathLst>
              </a:custGeom>
              <a:solidFill>
                <a:srgbClr val="0066FF">
                  <a:alpha val="49804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2212564" y="1885654"/>
                <a:ext cx="4500932" cy="3837637"/>
              </a:xfrm>
              <a:custGeom>
                <a:avLst/>
                <a:gdLst>
                  <a:gd name="connsiteX0" fmla="*/ 14213 w 4500932"/>
                  <a:gd name="connsiteY0" fmla="*/ 2416290 h 3837637"/>
                  <a:gd name="connsiteX1" fmla="*/ 0 w 4500932"/>
                  <a:gd name="connsiteY1" fmla="*/ 3818686 h 3837637"/>
                  <a:gd name="connsiteX2" fmla="*/ 1615598 w 4500932"/>
                  <a:gd name="connsiteY2" fmla="*/ 3837637 h 3837637"/>
                  <a:gd name="connsiteX3" fmla="*/ 2056215 w 4500932"/>
                  <a:gd name="connsiteY3" fmla="*/ 3553368 h 3837637"/>
                  <a:gd name="connsiteX4" fmla="*/ 2563162 w 4500932"/>
                  <a:gd name="connsiteY4" fmla="*/ 3003780 h 3837637"/>
                  <a:gd name="connsiteX5" fmla="*/ 3017994 w 4500932"/>
                  <a:gd name="connsiteY5" fmla="*/ 2217301 h 3837637"/>
                  <a:gd name="connsiteX6" fmla="*/ 3671813 w 4500932"/>
                  <a:gd name="connsiteY6" fmla="*/ 1122864 h 3837637"/>
                  <a:gd name="connsiteX7" fmla="*/ 4500932 w 4500932"/>
                  <a:gd name="connsiteY7" fmla="*/ 0 h 3837637"/>
                  <a:gd name="connsiteX8" fmla="*/ 2681608 w 4500932"/>
                  <a:gd name="connsiteY8" fmla="*/ 2108331 h 3837637"/>
                  <a:gd name="connsiteX9" fmla="*/ 2174661 w 4500932"/>
                  <a:gd name="connsiteY9" fmla="*/ 2378387 h 3837637"/>
                  <a:gd name="connsiteX10" fmla="*/ 14213 w 4500932"/>
                  <a:gd name="connsiteY10" fmla="*/ 2416290 h 383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00932" h="3837637">
                    <a:moveTo>
                      <a:pt x="14213" y="2416290"/>
                    </a:moveTo>
                    <a:lnTo>
                      <a:pt x="0" y="3818686"/>
                    </a:lnTo>
                    <a:lnTo>
                      <a:pt x="1615598" y="3837637"/>
                    </a:lnTo>
                    <a:lnTo>
                      <a:pt x="2056215" y="3553368"/>
                    </a:lnTo>
                    <a:lnTo>
                      <a:pt x="2563162" y="3003780"/>
                    </a:lnTo>
                    <a:lnTo>
                      <a:pt x="3017994" y="2217301"/>
                    </a:lnTo>
                    <a:lnTo>
                      <a:pt x="3671813" y="1122864"/>
                    </a:lnTo>
                    <a:lnTo>
                      <a:pt x="4500932" y="0"/>
                    </a:lnTo>
                    <a:lnTo>
                      <a:pt x="2681608" y="2108331"/>
                    </a:lnTo>
                    <a:lnTo>
                      <a:pt x="2174661" y="2378387"/>
                    </a:lnTo>
                    <a:lnTo>
                      <a:pt x="14213" y="2416290"/>
                    </a:lnTo>
                    <a:close/>
                  </a:path>
                </a:pathLst>
              </a:custGeom>
              <a:solidFill>
                <a:srgbClr val="C000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3568278"/>
                </p:ext>
              </p:extLst>
            </p:nvPr>
          </p:nvGraphicFramePr>
          <p:xfrm>
            <a:off x="5849791" y="263598"/>
            <a:ext cx="6431414" cy="4921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41" name="Graph" r:id="rId5" imgW="3920760" imgH="3000960" progId="Origin95.Graph">
                    <p:embed/>
                  </p:oleObj>
                </mc:Choice>
                <mc:Fallback>
                  <p:oleObj name="Graph" r:id="rId5" imgW="3920760" imgH="3000960" progId="Origin95.Graph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849791" y="263598"/>
                          <a:ext cx="6431414" cy="49212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TextBox 21"/>
          <p:cNvSpPr txBox="1"/>
          <p:nvPr/>
        </p:nvSpPr>
        <p:spPr>
          <a:xfrm>
            <a:off x="7952485" y="251267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759714" y="3496331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OFH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596461" y="446787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VP </a:t>
            </a:r>
            <a:r>
              <a:rPr lang="es-ES" b="1" dirty="0" err="1" smtClean="0"/>
              <a:t>Copper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41123" y="262810"/>
            <a:ext cx="3469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A word on Copper’s </a:t>
            </a:r>
            <a:r>
              <a:rPr lang="en-GB" sz="2800" b="1" i="1" kern="0" dirty="0" err="1" smtClean="0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sz="2800" b="1" kern="0" baseline="-25000" dirty="0" err="1" smtClean="0">
                <a:solidFill>
                  <a:srgbClr val="4F81BD">
                    <a:lumMod val="75000"/>
                  </a:srgbClr>
                </a:solidFill>
              </a:rPr>
              <a:t>s</a:t>
            </a:r>
            <a:endParaRPr lang="en-GB" sz="2800" b="1" kern="0" baseline="-2500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94380" y="6014440"/>
            <a:ext cx="8794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kern="0" dirty="0" err="1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sz="2400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400" b="1" i="1" kern="0" dirty="0">
                <a:solidFill>
                  <a:srgbClr val="4F81BD">
                    <a:lumMod val="75000"/>
                  </a:srgbClr>
                </a:solidFill>
              </a:rPr>
              <a:t> of state-of-the-art CCs outperforms </a:t>
            </a:r>
            <a:r>
              <a:rPr lang="en-GB" sz="2400" b="1" i="1" kern="0" dirty="0" smtClean="0">
                <a:solidFill>
                  <a:srgbClr val="4F81BD">
                    <a:lumMod val="75000"/>
                  </a:srgbClr>
                </a:solidFill>
              </a:rPr>
              <a:t>even OFH Cu </a:t>
            </a:r>
            <a:r>
              <a:rPr lang="en-GB" sz="2400" b="1" i="1" kern="0" dirty="0">
                <a:solidFill>
                  <a:srgbClr val="4F81BD">
                    <a:lumMod val="75000"/>
                  </a:srgbClr>
                </a:solidFill>
              </a:rPr>
              <a:t>in the GHz range</a:t>
            </a:r>
          </a:p>
        </p:txBody>
      </p:sp>
      <p:sp>
        <p:nvSpPr>
          <p:cNvPr id="28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1034876" y="1048270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</a:t>
            </a:r>
            <a:r>
              <a:rPr lang="es-ES" sz="1800" b="1" kern="1200" dirty="0" smtClean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10 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0726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9218258" y="2643837"/>
                <a:ext cx="1987404" cy="875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376092"/>
                    </a:solidFill>
                    <a:cs typeface="Arial"/>
                    <a:sym typeface="Arial"/>
                  </a:rPr>
                  <a:t>The vortex resistivity is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𝜌</m:t>
                          </m:r>
                        </m:e>
                        <m:sub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𝑣</m:t>
                          </m:r>
                        </m:sub>
                      </m:sSub>
                      <m:r>
                        <a:rPr lang="es-ES" sz="1400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f>
                        <m:fPr>
                          <m:ctrlP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fPr>
                        <m:num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𝐵</m:t>
                          </m:r>
                          <m:sSub>
                            <m:sSubPr>
                              <m:ctrlPr>
                                <a:rPr lang="es-ES" sz="1400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 sz="1400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s-ES" sz="1400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𝜂</m:t>
                          </m:r>
                        </m:den>
                      </m:f>
                      <m:f>
                        <m:fPr>
                          <m:ctrlP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fPr>
                        <m:num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1</m:t>
                          </m:r>
                        </m:num>
                        <m:den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1−</m:t>
                          </m:r>
                          <m:r>
                            <a:rPr lang="es-ES" sz="1400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𝑖</m:t>
                          </m:r>
                          <m:f>
                            <m:fPr>
                              <m:ctrlPr>
                                <a:rPr lang="es-ES" sz="1400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sz="1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s-ES" sz="1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s-ES" sz="1400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𝜔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sz="1400" dirty="0">
                  <a:solidFill>
                    <a:srgbClr val="376092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8258" y="2643837"/>
                <a:ext cx="1987404" cy="875496"/>
              </a:xfrm>
              <a:prstGeom prst="rect">
                <a:avLst/>
              </a:prstGeom>
              <a:blipFill>
                <a:blip r:embed="rId2"/>
                <a:stretch>
                  <a:fillRect l="-920" t="-13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-80682" y="1269745"/>
            <a:ext cx="1227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prstClr val="black"/>
                </a:solidFill>
                <a:cs typeface="Arial"/>
                <a:sym typeface="Arial"/>
              </a:rPr>
              <a:t>The Gittleman-Rosenblum model in a nutshell</a:t>
            </a:r>
            <a:endParaRPr lang="en-US" dirty="0">
              <a:solidFill>
                <a:prstClr val="black"/>
              </a:solidFill>
              <a:cs typeface="Arial"/>
              <a:sym typeface="Arial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3314139" y="2252824"/>
            <a:ext cx="320512" cy="311085"/>
          </a:xfrm>
          <a:prstGeom prst="ellipse">
            <a:avLst/>
          </a:prstGeom>
          <a:solidFill>
            <a:srgbClr val="AE0E16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  <a:scene3d>
            <a:camera prst="isometricTopUp"/>
            <a:lightRig rig="threePt" dir="t"/>
          </a:scene3d>
          <a:sp3d>
            <a:bevelT w="0" h="1905000"/>
          </a:sp3d>
        </p:spPr>
        <p:txBody>
          <a:bodyPr rtlCol="0" anchor="ctr"/>
          <a:lstStyle/>
          <a:p>
            <a:pPr algn="ctr">
              <a:defRPr/>
            </a:pPr>
            <a:endParaRPr lang="en-US" smtClean="0">
              <a:solidFill>
                <a:prstClr val="white"/>
              </a:solidFill>
              <a:cs typeface="Arial"/>
              <a:sym typeface="Arial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3516618" y="3042581"/>
            <a:ext cx="320512" cy="311085"/>
          </a:xfrm>
          <a:prstGeom prst="ellipse">
            <a:avLst/>
          </a:prstGeom>
          <a:solidFill>
            <a:srgbClr val="AE0E16"/>
          </a:solidFill>
          <a:ln w="12700" cap="flat" cmpd="sng" algn="ctr">
            <a:solidFill>
              <a:srgbClr val="AE0E16"/>
            </a:solidFill>
            <a:prstDash val="solid"/>
            <a:miter lim="800000"/>
          </a:ln>
          <a:effectLst/>
          <a:scene3d>
            <a:camera prst="isometricTopUp"/>
            <a:lightRig rig="threePt" dir="t"/>
          </a:scene3d>
          <a:sp3d>
            <a:bevelT w="0" h="1905000"/>
          </a:sp3d>
        </p:spPr>
        <p:txBody>
          <a:bodyPr rtlCol="0" anchor="ctr"/>
          <a:lstStyle/>
          <a:p>
            <a:pPr algn="ctr">
              <a:defRPr/>
            </a:pPr>
            <a:endParaRPr lang="en-US" smtClean="0">
              <a:solidFill>
                <a:prstClr val="white"/>
              </a:solidFill>
              <a:cs typeface="Arial"/>
              <a:sym typeface="Arial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4387103" y="3834087"/>
            <a:ext cx="0" cy="1161803"/>
          </a:xfrm>
          <a:prstGeom prst="straightConnector1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  <a:headEnd type="triangle"/>
            <a:tailEnd type="triangle"/>
          </a:ln>
          <a:effectLst/>
          <a:scene3d>
            <a:camera prst="isometricTopUp"/>
            <a:lightRig rig="threePt" dir="t"/>
          </a:scene3d>
          <a:sp3d>
            <a:bevelT w="0" h="25400" prst="cross"/>
          </a:sp3d>
        </p:spPr>
      </p:cxnSp>
      <p:sp>
        <p:nvSpPr>
          <p:cNvPr id="40" name="Oval 39"/>
          <p:cNvSpPr/>
          <p:nvPr/>
        </p:nvSpPr>
        <p:spPr>
          <a:xfrm>
            <a:off x="4452428" y="2630388"/>
            <a:ext cx="320512" cy="311085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AE0E16"/>
            </a:solidFill>
            <a:prstDash val="solid"/>
            <a:miter lim="800000"/>
          </a:ln>
          <a:effectLst/>
          <a:scene3d>
            <a:camera prst="isometricTopUp"/>
            <a:lightRig rig="threePt" dir="t"/>
          </a:scene3d>
          <a:sp3d>
            <a:bevelT w="0" h="1905000"/>
          </a:sp3d>
        </p:spPr>
        <p:txBody>
          <a:bodyPr rtlCol="0" anchor="ctr"/>
          <a:lstStyle/>
          <a:p>
            <a:pPr algn="ctr">
              <a:defRPr/>
            </a:pPr>
            <a:endParaRPr lang="en-US" smtClean="0">
              <a:solidFill>
                <a:prstClr val="white"/>
              </a:solidFill>
              <a:cs typeface="Arial"/>
              <a:sym typeface="Arial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2352123" y="2649438"/>
            <a:ext cx="320512" cy="311085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  <a:scene3d>
            <a:camera prst="isometricTopUp"/>
            <a:lightRig rig="threePt" dir="t"/>
          </a:scene3d>
          <a:sp3d>
            <a:bevelT w="0" h="1905000"/>
          </a:sp3d>
        </p:spPr>
        <p:txBody>
          <a:bodyPr rtlCol="0" anchor="ctr"/>
          <a:lstStyle/>
          <a:p>
            <a:pPr algn="ctr">
              <a:defRPr/>
            </a:pPr>
            <a:endParaRPr lang="en-US" smtClean="0">
              <a:solidFill>
                <a:prstClr val="white"/>
              </a:solidFill>
              <a:cs typeface="Arial"/>
              <a:sym typeface="Arial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2438247" y="3473417"/>
            <a:ext cx="320512" cy="311085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AE0E16"/>
            </a:solidFill>
            <a:prstDash val="solid"/>
            <a:miter lim="800000"/>
          </a:ln>
          <a:effectLst/>
          <a:scene3d>
            <a:camera prst="isometricTopUp"/>
            <a:lightRig rig="threePt" dir="t"/>
          </a:scene3d>
          <a:sp3d>
            <a:bevelT w="0" h="1905000"/>
          </a:sp3d>
        </p:spPr>
        <p:txBody>
          <a:bodyPr rtlCol="0" anchor="ctr"/>
          <a:lstStyle/>
          <a:p>
            <a:pPr algn="ctr">
              <a:defRPr/>
            </a:pPr>
            <a:endParaRPr lang="en-US" smtClean="0">
              <a:solidFill>
                <a:prstClr val="white"/>
              </a:solidFill>
              <a:cs typeface="Arial"/>
              <a:sym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3711757" y="3900050"/>
            <a:ext cx="320512" cy="311085"/>
          </a:xfrm>
          <a:prstGeom prst="ellipse">
            <a:avLst/>
          </a:prstGeom>
          <a:solidFill>
            <a:srgbClr val="AE0E16"/>
          </a:solidFill>
          <a:ln w="12700" cap="flat" cmpd="sng" algn="ctr">
            <a:solidFill>
              <a:srgbClr val="AE0E16"/>
            </a:solidFill>
            <a:prstDash val="solid"/>
            <a:miter lim="800000"/>
          </a:ln>
          <a:effectLst/>
          <a:scene3d>
            <a:camera prst="isometricTopUp"/>
            <a:lightRig rig="threePt" dir="t"/>
          </a:scene3d>
          <a:sp3d>
            <a:bevelT w="0" h="1905000"/>
          </a:sp3d>
        </p:spPr>
        <p:txBody>
          <a:bodyPr rtlCol="0" anchor="ctr"/>
          <a:lstStyle/>
          <a:p>
            <a:pPr algn="ctr">
              <a:defRPr/>
            </a:pPr>
            <a:endParaRPr lang="en-US" smtClean="0">
              <a:solidFill>
                <a:prstClr val="white"/>
              </a:solidFill>
              <a:cs typeface="Arial"/>
              <a:sym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4726421" y="3445379"/>
            <a:ext cx="320512" cy="311085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AE0E16"/>
            </a:solidFill>
            <a:prstDash val="solid"/>
            <a:miter lim="800000"/>
          </a:ln>
          <a:effectLst/>
          <a:scene3d>
            <a:camera prst="isometricTopUp"/>
            <a:lightRig rig="threePt" dir="t"/>
          </a:scene3d>
          <a:sp3d>
            <a:bevelT w="0" h="1905000"/>
          </a:sp3d>
        </p:spPr>
        <p:txBody>
          <a:bodyPr rtlCol="0" anchor="ctr"/>
          <a:lstStyle/>
          <a:p>
            <a:pPr algn="ctr">
              <a:defRPr/>
            </a:pPr>
            <a:endParaRPr lang="en-US" smtClean="0">
              <a:solidFill>
                <a:prstClr val="white"/>
              </a:solidFill>
              <a:cs typeface="Arial"/>
              <a:sym typeface="Arial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2484325" y="2393579"/>
            <a:ext cx="1000125" cy="387352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46" name="Straight Connector 45"/>
          <p:cNvCxnSpPr/>
          <p:nvPr/>
        </p:nvCxnSpPr>
        <p:spPr>
          <a:xfrm flipH="1" flipV="1">
            <a:off x="2489088" y="2773785"/>
            <a:ext cx="104776" cy="833438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47" name="Straight Connector 46"/>
          <p:cNvCxnSpPr/>
          <p:nvPr/>
        </p:nvCxnSpPr>
        <p:spPr>
          <a:xfrm flipV="1">
            <a:off x="3851162" y="3561979"/>
            <a:ext cx="1050132" cy="490539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48" name="Straight Connector 47"/>
          <p:cNvCxnSpPr/>
          <p:nvPr/>
        </p:nvCxnSpPr>
        <p:spPr>
          <a:xfrm flipH="1" flipV="1">
            <a:off x="2593863" y="3597698"/>
            <a:ext cx="1266825" cy="452438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49" name="Straight Connector 48"/>
          <p:cNvCxnSpPr/>
          <p:nvPr/>
        </p:nvCxnSpPr>
        <p:spPr>
          <a:xfrm flipH="1" flipV="1">
            <a:off x="4610781" y="2757117"/>
            <a:ext cx="278608" cy="81200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50" name="Straight Connector 49"/>
          <p:cNvCxnSpPr/>
          <p:nvPr/>
        </p:nvCxnSpPr>
        <p:spPr>
          <a:xfrm flipH="1" flipV="1">
            <a:off x="3474925" y="2396754"/>
            <a:ext cx="1150144" cy="36512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3840421" y="2643837"/>
                <a:ext cx="41249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𝑑</m:t>
                      </m:r>
                    </m:oMath>
                  </m:oMathPara>
                </a14:m>
                <a:endParaRPr lang="en-US" sz="2400" dirty="0">
                  <a:solidFill>
                    <a:prstClr val="black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0421" y="2643837"/>
                <a:ext cx="412496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/>
          <p:cNvCxnSpPr/>
          <p:nvPr/>
        </p:nvCxnSpPr>
        <p:spPr>
          <a:xfrm flipV="1">
            <a:off x="2403636" y="4681751"/>
            <a:ext cx="0" cy="1161803"/>
          </a:xfrm>
          <a:prstGeom prst="straightConnector1">
            <a:avLst/>
          </a:prstGeom>
          <a:noFill/>
          <a:ln w="63500" cap="flat" cmpd="sng" algn="ctr">
            <a:solidFill>
              <a:srgbClr val="5B9BD5"/>
            </a:solidFill>
            <a:prstDash val="solid"/>
            <a:miter lim="800000"/>
            <a:headEnd type="triangle"/>
            <a:tailEnd type="triangle"/>
          </a:ln>
          <a:effectLst/>
          <a:scene3d>
            <a:camera prst="isometricTopUp"/>
            <a:lightRig rig="threePt" dir="t"/>
          </a:scene3d>
          <a:sp3d>
            <a:bevelT w="0" h="25400" prst="cross"/>
          </a:sp3d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1644334" y="5262652"/>
                <a:ext cx="1114425" cy="544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i="1" smtClean="0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i="1" smtClean="0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lang="es-ES" sz="2400" i="1" smtClean="0">
                                  <a:solidFill>
                                    <a:srgbClr val="5B9BD5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𝐽</m:t>
                              </m:r>
                            </m:e>
                          </m:acc>
                        </m:e>
                        <m:sub>
                          <m:r>
                            <a:rPr lang="es-ES" sz="2400" i="1" smtClean="0">
                              <a:solidFill>
                                <a:srgbClr val="5B9BD5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𝑟𝑓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5B9BD5">
                      <a:lumMod val="75000"/>
                    </a:srgbClr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4334" y="5262652"/>
                <a:ext cx="1114425" cy="5445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/>
          <p:cNvSpPr txBox="1"/>
          <p:nvPr/>
        </p:nvSpPr>
        <p:spPr>
          <a:xfrm>
            <a:off x="2352123" y="1748467"/>
            <a:ext cx="2284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A0202"/>
                </a:solidFill>
                <a:cs typeface="Arial"/>
                <a:sym typeface="Arial"/>
              </a:rPr>
              <a:t>Flux tube lattice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1155811" y="2590013"/>
            <a:ext cx="0" cy="2388978"/>
          </a:xfrm>
          <a:prstGeom prst="straightConnector1">
            <a:avLst/>
          </a:prstGeom>
          <a:noFill/>
          <a:ln w="127000" cap="flat" cmpd="sng" algn="ctr">
            <a:solidFill>
              <a:srgbClr val="AE0E16"/>
            </a:solidFill>
            <a:prstDash val="solid"/>
            <a:miter lim="800000"/>
            <a:tailEnd type="triangle"/>
          </a:ln>
          <a:effectLst/>
          <a:scene3d>
            <a:camera prst="isometricLeftDown">
              <a:rot lat="2100000" lon="8100000" rev="0"/>
            </a:camera>
            <a:lightRig rig="threePt" dir="t"/>
          </a:scene3d>
          <a:sp3d>
            <a:bevelB w="0"/>
          </a:sp3d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1274696" y="2948807"/>
                <a:ext cx="409575" cy="506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solidFill>
                                <a:srgbClr val="AE0E16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accPr>
                        <m:e>
                          <m:r>
                            <a:rPr lang="es-ES" sz="2400" i="1" smtClean="0">
                              <a:solidFill>
                                <a:srgbClr val="AE0E16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US" sz="2400" dirty="0">
                  <a:solidFill>
                    <a:srgbClr val="AE0E16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696" y="2948807"/>
                <a:ext cx="409575" cy="50642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/>
          <p:cNvSpPr txBox="1"/>
          <p:nvPr/>
        </p:nvSpPr>
        <p:spPr>
          <a:xfrm>
            <a:off x="5196731" y="2881430"/>
            <a:ext cx="4103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76092"/>
                </a:solidFill>
                <a:cs typeface="Arial"/>
                <a:sym typeface="Arial"/>
              </a:rPr>
              <a:t>Equation of motion for </a:t>
            </a:r>
            <a:r>
              <a:rPr lang="en-US" dirty="0" err="1">
                <a:solidFill>
                  <a:srgbClr val="376092"/>
                </a:solidFill>
                <a:cs typeface="Arial"/>
                <a:sym typeface="Arial"/>
              </a:rPr>
              <a:t>fluxons</a:t>
            </a:r>
            <a:r>
              <a:rPr lang="en-US" dirty="0">
                <a:solidFill>
                  <a:srgbClr val="376092"/>
                </a:solidFill>
                <a:cs typeface="Arial"/>
                <a:sym typeface="Arial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4947420" y="3242452"/>
                <a:ext cx="3638257" cy="391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𝑚</m:t>
                      </m:r>
                      <m:acc>
                        <m:accPr>
                          <m:chr m:val="̈"/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accPr>
                        <m:e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𝑥</m:t>
                          </m:r>
                        </m:e>
                      </m:acc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+</m:t>
                      </m:r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𝜂</m:t>
                      </m:r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accPr>
                        <m:e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𝑥</m:t>
                          </m:r>
                        </m:e>
                      </m:acc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+</m:t>
                      </m:r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𝑘𝑥</m:t>
                      </m:r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sSub>
                        <m:sSubPr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𝐽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𝑟𝑓</m:t>
                          </m:r>
                        </m:sub>
                      </m:sSub>
                      <m:sSub>
                        <m:sSubPr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Φ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prstClr val="black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7420" y="3242452"/>
                <a:ext cx="3638257" cy="391582"/>
              </a:xfrm>
              <a:prstGeom prst="rect">
                <a:avLst/>
              </a:prstGeom>
              <a:blipFill>
                <a:blip r:embed="rId6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4975629" y="1909582"/>
                <a:ext cx="4059573" cy="70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376092"/>
                    </a:solidFill>
                    <a:cs typeface="Arial"/>
                    <a:sym typeface="Arial"/>
                  </a:rPr>
                  <a:t>Not considering thermal contributions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376092"/>
                    </a:solidFill>
                    <a:cs typeface="Arial"/>
                    <a:sym typeface="Arial"/>
                  </a:rPr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lang="es-ES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s-ES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𝑣</m:t>
                        </m:r>
                        <m:r>
                          <a:rPr lang="es-ES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−</m:t>
                        </m:r>
                        <m:r>
                          <a:rPr lang="es-ES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𝑣</m:t>
                        </m:r>
                      </m:sub>
                    </m:sSub>
                    <m:r>
                      <a:rPr lang="es-ES" i="1" smtClean="0">
                        <a:solidFill>
                          <a:srgbClr val="376092"/>
                        </a:solidFill>
                        <a:latin typeface="Cambria Math" panose="02040503050406030204" pitchFamily="18" charset="0"/>
                        <a:sym typeface="Arial"/>
                      </a:rPr>
                      <m:t>≫</m:t>
                    </m:r>
                    <m:sSub>
                      <m:sSubPr>
                        <m:ctrlPr>
                          <a:rPr lang="es-ES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s-ES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lang="es-ES" i="1" smtClean="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s-ES" i="1" smtClean="0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  <m:t>𝑝𝑖𝑛𝑛𝑖𝑛𝑔</m:t>
                        </m:r>
                      </m:sub>
                    </m:sSub>
                  </m:oMath>
                </a14:m>
                <a:endParaRPr lang="en-US" dirty="0">
                  <a:solidFill>
                    <a:prstClr val="black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5629" y="1909582"/>
                <a:ext cx="4059573" cy="708848"/>
              </a:xfrm>
              <a:prstGeom prst="rect">
                <a:avLst/>
              </a:prstGeom>
              <a:blipFill>
                <a:blip r:embed="rId7"/>
                <a:stretch>
                  <a:fillRect l="-901" t="-4274" r="-901" b="-94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Title 2"/>
          <p:cNvSpPr txBox="1">
            <a:spLocks/>
          </p:cNvSpPr>
          <p:nvPr/>
        </p:nvSpPr>
        <p:spPr>
          <a:xfrm>
            <a:off x="578233" y="209380"/>
            <a:ext cx="9327768" cy="802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975" b="0" i="0" u="none" strike="noStrike" cap="none">
                <a:solidFill>
                  <a:srgbClr val="373661"/>
                </a:solidFill>
                <a:latin typeface="Mukta Mahee ExtraBold" panose="020B0604020202020204" charset="0"/>
                <a:ea typeface="Arial"/>
                <a:cs typeface="Mukta Mahee ExtraBold" panose="020B0604020202020204" charset="0"/>
                <a:sym typeface="Arial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766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373661"/>
                </a:solidFill>
                <a:effectLst/>
                <a:uLnTx/>
                <a:uFillTx/>
                <a:latin typeface="Mukta Mahee ExtraBold" panose="020B0604020202020204" charset="0"/>
                <a:cs typeface="Mukta Mahee ExtraBold" panose="020B0604020202020204" charset="0"/>
                <a:sym typeface="Arial"/>
              </a:rPr>
              <a:t>T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373661"/>
                </a:solidFill>
                <a:effectLst/>
                <a:uLnTx/>
                <a:uFillTx/>
                <a:latin typeface="Mukta Mahee ExtraBold" panose="020B0604020202020204" charset="0"/>
                <a:cs typeface="Mukta Mahee ExtraBold" panose="020B0604020202020204" charset="0"/>
                <a:sym typeface="Arial"/>
              </a:rPr>
              <a:t>he </a:t>
            </a: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73661"/>
                </a:solidFill>
                <a:effectLst/>
                <a:uLnTx/>
                <a:uFillTx/>
                <a:latin typeface="Mukta Mahee ExtraBold" panose="020B0604020202020204" charset="0"/>
                <a:cs typeface="Mukta Mahee ExtraBold" panose="020B0604020202020204" charset="0"/>
                <a:sym typeface="Arial"/>
              </a:rPr>
              <a:t>Gittleman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373661"/>
                </a:solidFill>
                <a:effectLst/>
                <a:uLnTx/>
                <a:uFillTx/>
                <a:latin typeface="Mukta Mahee ExtraBold" panose="020B0604020202020204" charset="0"/>
                <a:cs typeface="Mukta Mahee ExtraBold" panose="020B0604020202020204" charset="0"/>
                <a:sym typeface="Arial"/>
              </a:rPr>
              <a:t>-Rosenblum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373661"/>
                </a:solidFill>
                <a:effectLst/>
                <a:uLnTx/>
                <a:uFillTx/>
                <a:latin typeface="Mukta Mahee ExtraBold" panose="020B0604020202020204" charset="0"/>
                <a:cs typeface="Mukta Mahee ExtraBold" panose="020B0604020202020204" charset="0"/>
                <a:sym typeface="Arial"/>
              </a:rPr>
              <a:t>describes the microwave response of the mixed state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373661"/>
              </a:solidFill>
              <a:effectLst/>
              <a:uLnTx/>
              <a:uFillTx/>
              <a:latin typeface="Mukta Mahee ExtraBold" panose="020B0604020202020204" charset="0"/>
              <a:cs typeface="Mukta Mahee ExtraBold" panose="020B0604020202020204" charset="0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8893019" y="4402699"/>
                <a:ext cx="2444452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𝑍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𝑠</m:t>
                          </m:r>
                        </m:sub>
                      </m:sSub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=</m:t>
                      </m:r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𝑖</m:t>
                      </m:r>
                      <m:r>
                        <a:rPr lang="es-ES" i="1" smtClean="0">
                          <a:solidFill>
                            <a:srgbClr val="376092"/>
                          </a:solidFill>
                          <a:latin typeface="Cambria Math" panose="02040503050406030204" pitchFamily="18" charset="0"/>
                          <a:sym typeface="Arial"/>
                        </a:rPr>
                        <m:t>𝜔</m:t>
                      </m:r>
                      <m:sSub>
                        <m:sSubPr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sSubPr>
                        <m:e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𝜇</m:t>
                          </m:r>
                        </m:e>
                        <m:sub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sSubSupPr>
                            <m:e>
                              <m: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𝑙</m:t>
                              </m:r>
                            </m:sub>
                            <m:sup>
                              <m: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2</m:t>
                              </m:r>
                            </m:sup>
                          </m:sSubSup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−</m:t>
                          </m:r>
                          <m:r>
                            <a:rPr lang="es-ES" i="1" smtClean="0">
                              <a:solidFill>
                                <a:srgbClr val="376092"/>
                              </a:solidFill>
                              <a:latin typeface="Cambria Math" panose="02040503050406030204" pitchFamily="18" charset="0"/>
                              <a:sym typeface="Arial"/>
                            </a:rPr>
                            <m:t>𝑖</m:t>
                          </m:r>
                          <m:f>
                            <m:fPr>
                              <m:ctrlP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𝑣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</m:ctrlPr>
                                </m:sSubPr>
                                <m:e>
                                  <m: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s-ES" i="1" smtClean="0">
                                      <a:solidFill>
                                        <a:srgbClr val="376092"/>
                                      </a:solidFill>
                                      <a:latin typeface="Cambria Math" panose="02040503050406030204" pitchFamily="18" charset="0"/>
                                      <a:sym typeface="Arial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s-ES" i="1" smtClean="0">
                                  <a:solidFill>
                                    <a:srgbClr val="376092"/>
                                  </a:solidFill>
                                  <a:latin typeface="Cambria Math" panose="02040503050406030204" pitchFamily="18" charset="0"/>
                                  <a:sym typeface="Arial"/>
                                </a:rPr>
                                <m:t>𝜔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>
                  <a:solidFill>
                    <a:srgbClr val="376092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3019" y="4402699"/>
                <a:ext cx="2444452" cy="9106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9409023" y="3714016"/>
                <a:ext cx="1658146" cy="4337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rgbClr val="376092"/>
                    </a:solidFill>
                    <a:cs typeface="Arial"/>
                    <a:sym typeface="Arial"/>
                  </a:rPr>
                  <a:t>With 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376092"/>
                        </a:solidFill>
                        <a:latin typeface="Cambria Math" panose="02040503050406030204" pitchFamily="18" charset="0"/>
                        <a:sym typeface="Arial"/>
                      </a:rPr>
                      <m:t>𝜂</m:t>
                    </m:r>
                    <m:r>
                      <a:rPr lang="en-US" sz="1400">
                        <a:solidFill>
                          <a:srgbClr val="376092"/>
                        </a:solidFill>
                        <a:latin typeface="Cambria Math" panose="02040503050406030204" pitchFamily="18" charset="0"/>
                        <a:sym typeface="Arial"/>
                      </a:rPr>
                      <m:t>=1.45</m:t>
                    </m:r>
                    <m:f>
                      <m:fPr>
                        <m:ctrlPr>
                          <a:rPr lang="en-US" sz="1400" i="1">
                            <a:solidFill>
                              <a:srgbClr val="376092"/>
                            </a:solidFill>
                            <a:latin typeface="Cambria Math" panose="02040503050406030204" pitchFamily="18" charset="0"/>
                            <a:sym typeface="Arial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𝜙</m:t>
                            </m:r>
                          </m:e>
                          <m:sub>
                            <m:r>
                              <a:rPr lang="en-US" sz="140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𝑐</m:t>
                            </m:r>
                            <m:r>
                              <a:rPr lang="en-US" sz="1400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rgbClr val="376092"/>
                                </a:solidFill>
                                <a:latin typeface="Cambria Math" panose="02040503050406030204" pitchFamily="18" charset="0"/>
                                <a:sym typeface="Arial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endParaRPr lang="en-US" sz="1400" dirty="0">
                  <a:solidFill>
                    <a:srgbClr val="376092"/>
                  </a:solidFill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9023" y="3714016"/>
                <a:ext cx="1658146" cy="433708"/>
              </a:xfrm>
              <a:prstGeom prst="rect">
                <a:avLst/>
              </a:prstGeom>
              <a:blipFill>
                <a:blip r:embed="rId9"/>
                <a:stretch>
                  <a:fillRect l="-11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TextBox 62"/>
          <p:cNvSpPr txBox="1"/>
          <p:nvPr/>
        </p:nvSpPr>
        <p:spPr>
          <a:xfrm>
            <a:off x="10983778" y="3061538"/>
            <a:ext cx="1270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  <a:cs typeface="Arial"/>
                <a:sym typeface="Arial"/>
              </a:rPr>
              <a:t>Fitting parameter</a:t>
            </a:r>
          </a:p>
        </p:txBody>
      </p:sp>
    </p:spTree>
    <p:extLst>
      <p:ext uri="{BB962C8B-B14F-4D97-AF65-F5344CB8AC3E}">
        <p14:creationId xmlns:p14="http://schemas.microsoft.com/office/powerpoint/2010/main" val="120234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CuadroTexto">
            <a:extLst>
              <a:ext uri="{FF2B5EF4-FFF2-40B4-BE49-F238E27FC236}">
                <a16:creationId xmlns:a16="http://schemas.microsoft.com/office/drawing/2014/main" id="{6FE34608-82A9-4C99-B834-8E2F1D23BC1C}"/>
              </a:ext>
            </a:extLst>
          </p:cNvPr>
          <p:cNvSpPr txBox="1"/>
          <p:nvPr/>
        </p:nvSpPr>
        <p:spPr>
          <a:xfrm>
            <a:off x="1414686" y="4864269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Potential 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gain and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¿pitfalls?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of CCs 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below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the 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GHz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range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How we coat surfaces with CC</a:t>
            </a:r>
          </a:p>
        </p:txBody>
      </p:sp>
      <p:sp>
        <p:nvSpPr>
          <p:cNvPr id="5" name="1 CuadroTexto">
            <a:extLst>
              <a:ext uri="{FF2B5EF4-FFF2-40B4-BE49-F238E27FC236}">
                <a16:creationId xmlns:a16="http://schemas.microsoft.com/office/drawing/2014/main" id="{2F2B4D6A-5653-4971-9D91-5852CD4E8C79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</a:t>
            </a:r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CCs vs Cu: </a:t>
            </a:r>
            <a:r>
              <a:rPr lang="en-US" sz="2000" b="1" i="1" dirty="0" err="1">
                <a:solidFill>
                  <a:srgbClr val="002060"/>
                </a:solidFill>
                <a:cs typeface="Arial" pitchFamily="34" charset="0"/>
              </a:rPr>
              <a:t>R</a:t>
            </a:r>
            <a:r>
              <a:rPr lang="en-US" sz="2000" b="1" baseline="-25000" dirty="0" err="1">
                <a:solidFill>
                  <a:srgbClr val="002060"/>
                </a:solidFill>
                <a:cs typeface="Arial" pitchFamily="34" charset="0"/>
              </a:rPr>
              <a:t>s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en-US" sz="2000" b="1" i="1" dirty="0">
                <a:solidFill>
                  <a:srgbClr val="002060"/>
                </a:solidFill>
                <a:cs typeface="Arial" pitchFamily="34" charset="0"/>
              </a:rPr>
              <a:t>H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) in the GHz range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1 – Coated Conductors in a nutshell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 smtClean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3609711"/>
            <a:ext cx="9141614" cy="284332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307197" y="2362955"/>
            <a:ext cx="5009583" cy="2805880"/>
            <a:chOff x="1677409" y="2205961"/>
            <a:chExt cx="5009583" cy="280588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l="44163" t="40195" r="27812" b="38435"/>
            <a:stretch/>
          </p:blipFill>
          <p:spPr>
            <a:xfrm>
              <a:off x="1780354" y="2205961"/>
              <a:ext cx="4906638" cy="280588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677409" y="4329776"/>
              <a:ext cx="962845" cy="4057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>
            <a:off x="1892314" y="2613448"/>
            <a:ext cx="796017" cy="63149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52333" y="2168458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Cu </a:t>
            </a:r>
            <a:r>
              <a:rPr lang="es-ES" sz="3200" baseline="-10000" dirty="0" smtClean="0"/>
              <a:t>~</a:t>
            </a:r>
            <a:r>
              <a:rPr lang="es-ES" sz="2400" dirty="0" smtClean="0"/>
              <a:t> 20 </a:t>
            </a:r>
            <a:r>
              <a:rPr lang="es-ES" sz="2400" dirty="0" smtClean="0">
                <a:latin typeface="Symbol" panose="05050102010706020507" pitchFamily="18" charset="2"/>
              </a:rPr>
              <a:t>m</a:t>
            </a:r>
            <a:r>
              <a:rPr lang="es-ES" sz="2400" dirty="0" smtClean="0"/>
              <a:t>m</a:t>
            </a:r>
            <a:endParaRPr lang="en-GB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148999" y="2029957"/>
            <a:ext cx="143624" cy="109103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55095" y="1583825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Ag </a:t>
            </a:r>
            <a:r>
              <a:rPr lang="es-ES" sz="3200" baseline="-10000" dirty="0" smtClean="0"/>
              <a:t>~</a:t>
            </a:r>
            <a:r>
              <a:rPr lang="es-ES" sz="2400" dirty="0" smtClean="0"/>
              <a:t> 2 </a:t>
            </a:r>
            <a:r>
              <a:rPr lang="es-ES" sz="2400" dirty="0" smtClean="0">
                <a:latin typeface="Symbol" panose="05050102010706020507" pitchFamily="18" charset="2"/>
              </a:rPr>
              <a:t>m</a:t>
            </a:r>
            <a:r>
              <a:rPr lang="es-ES" sz="2400" dirty="0" smtClean="0"/>
              <a:t>m</a:t>
            </a:r>
            <a:endParaRPr lang="en-GB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517318" y="2260789"/>
            <a:ext cx="1357121" cy="8889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39458" y="1813969"/>
            <a:ext cx="2953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REBCO HTS </a:t>
            </a:r>
            <a:r>
              <a:rPr lang="es-ES" sz="3200" baseline="-10000" dirty="0" smtClean="0"/>
              <a:t>~</a:t>
            </a:r>
            <a:r>
              <a:rPr lang="es-ES" sz="2400" dirty="0" smtClean="0"/>
              <a:t> 1 – 3 </a:t>
            </a:r>
            <a:r>
              <a:rPr lang="es-ES" sz="2400" dirty="0" smtClean="0">
                <a:latin typeface="Symbol" panose="05050102010706020507" pitchFamily="18" charset="2"/>
              </a:rPr>
              <a:t>m</a:t>
            </a:r>
            <a:r>
              <a:rPr lang="es-ES" sz="2400" dirty="0" smtClean="0"/>
              <a:t>m</a:t>
            </a:r>
            <a:endParaRPr lang="en-GB" sz="24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908587" y="2705250"/>
            <a:ext cx="1340003" cy="63338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47540" y="2428882"/>
            <a:ext cx="2669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Buffers </a:t>
            </a:r>
            <a:r>
              <a:rPr lang="es-ES" sz="3200" baseline="-10000" dirty="0">
                <a:solidFill>
                  <a:prstClr val="black"/>
                </a:solidFill>
              </a:rPr>
              <a:t>~</a:t>
            </a:r>
            <a:r>
              <a:rPr lang="es-ES" sz="2400" dirty="0" smtClean="0"/>
              <a:t> 0.2 – 1 </a:t>
            </a:r>
            <a:r>
              <a:rPr lang="es-ES" sz="2400" dirty="0" smtClean="0">
                <a:latin typeface="Symbol" panose="05050102010706020507" pitchFamily="18" charset="2"/>
              </a:rPr>
              <a:t>m</a:t>
            </a:r>
            <a:r>
              <a:rPr lang="es-ES" sz="2400" dirty="0" smtClean="0"/>
              <a:t>m</a:t>
            </a:r>
            <a:endParaRPr lang="en-GB" sz="24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387822" y="3533793"/>
            <a:ext cx="1139327" cy="14064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508981" y="3287337"/>
            <a:ext cx="4273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Metallic Substrate </a:t>
            </a:r>
            <a:r>
              <a:rPr lang="en-GB" sz="3200" baseline="-10000" dirty="0" smtClean="0">
                <a:solidFill>
                  <a:prstClr val="black"/>
                </a:solidFill>
              </a:rPr>
              <a:t>~</a:t>
            </a:r>
            <a:r>
              <a:rPr lang="en-GB" sz="2400" dirty="0" smtClean="0"/>
              <a:t> 30 – 100 </a:t>
            </a:r>
            <a:r>
              <a:rPr lang="en-GB" sz="2400" dirty="0" smtClean="0">
                <a:latin typeface="Symbol" panose="05050102010706020507" pitchFamily="18" charset="2"/>
              </a:rPr>
              <a:t>m</a:t>
            </a:r>
            <a:r>
              <a:rPr lang="en-GB" sz="2400" dirty="0" smtClean="0"/>
              <a:t>m</a:t>
            </a:r>
            <a:endParaRPr lang="en-GB" sz="2400" dirty="0"/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665333" y="5188496"/>
            <a:ext cx="5097400" cy="1368000"/>
            <a:chOff x="7340357" y="5421405"/>
            <a:chExt cx="3216670" cy="863264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9339" y="5421405"/>
              <a:ext cx="790454" cy="520981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3578" y="5542963"/>
              <a:ext cx="966739" cy="319369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0683" y="5986439"/>
              <a:ext cx="1056344" cy="287358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0357" y="5935647"/>
              <a:ext cx="1063921" cy="336546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2597" y="5951711"/>
              <a:ext cx="863937" cy="33295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0255" y="5581290"/>
              <a:ext cx="874313" cy="249179"/>
            </a:xfrm>
            <a:prstGeom prst="rect">
              <a:avLst/>
            </a:prstGeom>
          </p:spPr>
        </p:pic>
      </p:grpSp>
      <p:sp>
        <p:nvSpPr>
          <p:cNvPr id="39" name="17 CuadroTexto"/>
          <p:cNvSpPr txBox="1"/>
          <p:nvPr/>
        </p:nvSpPr>
        <p:spPr>
          <a:xfrm>
            <a:off x="220022" y="255031"/>
            <a:ext cx="11649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GB" sz="2800" b="1" i="1" u="none" strike="noStrike" kern="0" cap="none" spc="0" normalizeH="0" baseline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Coated Conductors are commercially available</a:t>
            </a:r>
          </a:p>
          <a:p>
            <a:pPr lvl="0"/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	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						</a:t>
            </a:r>
            <a:r>
              <a:rPr kumimoji="0" lang="en-GB" sz="2800" b="1" i="1" u="none" strike="noStrike" kern="0" cap="none" spc="0" normalizeH="0" baseline="0" dirty="0" smtClean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with different widths in </a:t>
            </a:r>
            <a:r>
              <a:rPr lang="en-GB" sz="2800" b="1" i="1" dirty="0">
                <a:solidFill>
                  <a:srgbClr val="BD0000"/>
                </a:solidFill>
              </a:rPr>
              <a:t>Km </a:t>
            </a:r>
            <a:r>
              <a:rPr lang="en-GB" sz="2800" b="1" i="1" dirty="0" smtClean="0">
                <a:solidFill>
                  <a:srgbClr val="BD0000"/>
                </a:solidFill>
              </a:rPr>
              <a:t>length</a:t>
            </a:r>
            <a:endParaRPr lang="es-ES" sz="2800" b="1" i="1" dirty="0">
              <a:solidFill>
                <a:srgbClr val="BD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61950" y="5188496"/>
            <a:ext cx="31085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i="1" dirty="0" smtClean="0">
                <a:solidFill>
                  <a:srgbClr val="376092"/>
                </a:solidFill>
              </a:rPr>
              <a:t>T</a:t>
            </a:r>
            <a:r>
              <a:rPr lang="es-ES" sz="3200" b="1" i="1" baseline="-25000" dirty="0" smtClean="0">
                <a:solidFill>
                  <a:srgbClr val="376092"/>
                </a:solidFill>
              </a:rPr>
              <a:t>c</a:t>
            </a:r>
            <a:r>
              <a:rPr lang="es-ES" sz="3200" b="1" i="1" dirty="0" smtClean="0">
                <a:solidFill>
                  <a:srgbClr val="376092"/>
                </a:solidFill>
              </a:rPr>
              <a:t> ≈ 91 K</a:t>
            </a:r>
          </a:p>
          <a:p>
            <a:r>
              <a:rPr lang="es-ES" sz="3200" b="1" i="1" dirty="0" smtClean="0">
                <a:solidFill>
                  <a:srgbClr val="376092"/>
                </a:solidFill>
              </a:rPr>
              <a:t>H</a:t>
            </a:r>
            <a:r>
              <a:rPr lang="es-ES" sz="3200" b="1" i="1" baseline="-25000" dirty="0" smtClean="0">
                <a:solidFill>
                  <a:srgbClr val="376092"/>
                </a:solidFill>
              </a:rPr>
              <a:t>c2</a:t>
            </a:r>
            <a:r>
              <a:rPr lang="es-ES" sz="3200" b="1" i="1" dirty="0" smtClean="0">
                <a:solidFill>
                  <a:srgbClr val="376092"/>
                </a:solidFill>
              </a:rPr>
              <a:t> </a:t>
            </a:r>
            <a:r>
              <a:rPr lang="es-ES" sz="3200" b="1" i="1" dirty="0">
                <a:solidFill>
                  <a:srgbClr val="376092"/>
                </a:solidFill>
              </a:rPr>
              <a:t>(4.2K) &gt; 100 </a:t>
            </a:r>
            <a:r>
              <a:rPr lang="es-ES" sz="3200" b="1" i="1" dirty="0" smtClean="0">
                <a:solidFill>
                  <a:srgbClr val="376092"/>
                </a:solidFill>
              </a:rPr>
              <a:t>T</a:t>
            </a:r>
          </a:p>
          <a:p>
            <a:r>
              <a:rPr lang="es-ES" sz="3200" b="1" i="1" dirty="0" err="1" smtClean="0">
                <a:solidFill>
                  <a:srgbClr val="BD0000"/>
                </a:solidFill>
              </a:rPr>
              <a:t>H</a:t>
            </a:r>
            <a:r>
              <a:rPr lang="es-ES" sz="3200" b="1" i="1" baseline="-25000" dirty="0" err="1" smtClean="0">
                <a:solidFill>
                  <a:srgbClr val="BD0000"/>
                </a:solidFill>
              </a:rPr>
              <a:t>irr</a:t>
            </a:r>
            <a:r>
              <a:rPr lang="es-ES" sz="3200" b="1" i="1" dirty="0" smtClean="0">
                <a:solidFill>
                  <a:srgbClr val="BD0000"/>
                </a:solidFill>
              </a:rPr>
              <a:t> </a:t>
            </a:r>
            <a:r>
              <a:rPr lang="es-ES" sz="3200" b="1" i="1" dirty="0">
                <a:solidFill>
                  <a:srgbClr val="BD0000"/>
                </a:solidFill>
              </a:rPr>
              <a:t>(4.2K) &gt; </a:t>
            </a:r>
            <a:r>
              <a:rPr lang="es-ES" sz="3200" b="1" i="1" dirty="0" smtClean="0">
                <a:solidFill>
                  <a:srgbClr val="BD0000"/>
                </a:solidFill>
              </a:rPr>
              <a:t>60 T</a:t>
            </a:r>
            <a:endParaRPr lang="en-GB" sz="3200" b="1" i="1" dirty="0">
              <a:solidFill>
                <a:srgbClr val="BD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907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6" grpId="0"/>
      <p:bldP spid="1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747" y="1452319"/>
            <a:ext cx="3796349" cy="19037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07452" y="1069246"/>
            <a:ext cx="66309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CCs as low-impedance coating for the FCC-</a:t>
            </a:r>
            <a:r>
              <a:rPr lang="en-GB" b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beam-screen chamber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53130" y="2111819"/>
            <a:ext cx="3074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600" b="1" kern="12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FCC working </a:t>
            </a:r>
            <a:r>
              <a:rPr lang="en-US" sz="1600" b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conditions:</a:t>
            </a:r>
          </a:p>
          <a:p>
            <a:pPr>
              <a:buClrTx/>
            </a:pPr>
            <a:r>
              <a:rPr lang="en-US" sz="1600" b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16 </a:t>
            </a:r>
            <a:r>
              <a:rPr lang="en-US" sz="1600" b="1" kern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T, </a:t>
            </a:r>
            <a:r>
              <a:rPr lang="en-US" sz="1600" b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 – 60 K</a:t>
            </a:r>
            <a:r>
              <a:rPr lang="en-US" sz="1600" b="1" kern="12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1 GHz &amp; 25 A peak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481" y="2093092"/>
            <a:ext cx="1457325" cy="62222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12163" y="291836"/>
            <a:ext cx="8531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CCs offer excellent opportunities for high-energy physics</a:t>
            </a:r>
            <a:endParaRPr lang="en-GB" sz="28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0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4747" y="1452319"/>
            <a:ext cx="3796349" cy="190377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07452" y="1069246"/>
            <a:ext cx="66309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CCs as low-impedance coating for the FCC-</a:t>
            </a:r>
            <a:r>
              <a:rPr lang="en-GB" b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beam-screen chamber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405247" y="4933719"/>
            <a:ext cx="2158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n-GB" sz="2000" kern="1200" dirty="0" smtClean="0"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 </a:t>
            </a:r>
            <a:r>
              <a:rPr lang="es-ES" sz="2000" kern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 B</a:t>
            </a:r>
            <a:r>
              <a:rPr lang="es-ES" sz="2000" kern="1200" baseline="-250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e</a:t>
            </a:r>
            <a:r>
              <a:rPr lang="es-ES" sz="2000" kern="1200" baseline="300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2</a:t>
            </a:r>
            <a:r>
              <a:rPr lang="es-ES" sz="2000" kern="1200" dirty="0"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Symbol" panose="05050102010706020507" pitchFamily="18" charset="2"/>
              </a:rPr>
              <a:t>QVG</a:t>
            </a:r>
            <a:endParaRPr lang="en-GB" sz="2000" kern="1200" dirty="0"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8" name="Picture 17" descr="A picture containing wall&#10;&#10;Description automatically generated">
            <a:extLst>
              <a:ext uri="{FF2B5EF4-FFF2-40B4-BE49-F238E27FC236}">
                <a16:creationId xmlns:a16="http://schemas.microsoft.com/office/drawing/2014/main" id="{311665F3-7504-4221-8637-E177390E8A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2" t="33529" r="34827" b="21423"/>
          <a:stretch/>
        </p:blipFill>
        <p:spPr>
          <a:xfrm rot="18072914">
            <a:off x="8135817" y="4771297"/>
            <a:ext cx="683370" cy="151473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4857072" y="5764204"/>
            <a:ext cx="23070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1" algn="ctr">
              <a:buClrTx/>
              <a:buFontTx/>
              <a:buNone/>
            </a:pPr>
            <a:r>
              <a:rPr lang="es-ES" dirty="0" smtClean="0">
                <a:solidFill>
                  <a:srgbClr val="C00000"/>
                </a:solidFill>
                <a:cs typeface="Calibri" panose="020F0502020204030204" pitchFamily="34" charset="0"/>
              </a:rPr>
              <a:t>High Q </a:t>
            </a:r>
            <a:r>
              <a:rPr lang="es-ES" dirty="0" smtClean="0">
                <a:solidFill>
                  <a:srgbClr val="376092"/>
                </a:solidFill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s-ES" i="1" dirty="0" smtClean="0">
                <a:solidFill>
                  <a:srgbClr val="376092"/>
                </a:solidFill>
                <a:cs typeface="Calibri" panose="020F0502020204030204" pitchFamily="34" charset="0"/>
              </a:rPr>
              <a:t>T</a:t>
            </a:r>
            <a:r>
              <a:rPr lang="es-ES" dirty="0" smtClean="0">
                <a:solidFill>
                  <a:srgbClr val="376092"/>
                </a:solidFill>
                <a:cs typeface="Calibri" panose="020F0502020204030204" pitchFamily="34" charset="0"/>
              </a:rPr>
              <a:t> = 4.2K</a:t>
            </a:r>
          </a:p>
          <a:p>
            <a:pPr marL="457200" lvl="1" algn="ctr">
              <a:buClrTx/>
              <a:buFontTx/>
              <a:buNone/>
            </a:pPr>
            <a:r>
              <a:rPr lang="es-ES" dirty="0" smtClean="0">
                <a:solidFill>
                  <a:srgbClr val="376092"/>
                </a:solidFill>
                <a:cs typeface="Calibri" panose="020F0502020204030204" pitchFamily="34" charset="0"/>
              </a:rPr>
              <a:t>&amp;</a:t>
            </a:r>
          </a:p>
          <a:p>
            <a:pPr marL="457200" lvl="1" algn="ctr">
              <a:buClrTx/>
              <a:buFontTx/>
              <a:buNone/>
            </a:pPr>
            <a:r>
              <a:rPr lang="es-ES" dirty="0" smtClean="0">
                <a:solidFill>
                  <a:srgbClr val="C00000"/>
                </a:solidFill>
                <a:cs typeface="Calibri" panose="020F0502020204030204" pitchFamily="34" charset="0"/>
              </a:rPr>
              <a:t>High</a:t>
            </a:r>
            <a:r>
              <a:rPr lang="es-ES" i="1" dirty="0" smtClean="0">
                <a:solidFill>
                  <a:srgbClr val="C00000"/>
                </a:solidFill>
                <a:cs typeface="Calibri" panose="020F0502020204030204" pitchFamily="34" charset="0"/>
              </a:rPr>
              <a:t> B</a:t>
            </a:r>
            <a:r>
              <a:rPr lang="es-ES" baseline="-25000" dirty="0" smtClean="0">
                <a:solidFill>
                  <a:srgbClr val="C00000"/>
                </a:solidFill>
                <a:cs typeface="Calibri" panose="020F0502020204030204" pitchFamily="34" charset="0"/>
              </a:rPr>
              <a:t>e</a:t>
            </a:r>
            <a:endParaRPr lang="en-GB" sz="1800" kern="1200" baseline="-25000" dirty="0">
              <a:solidFill>
                <a:srgbClr val="C00000"/>
              </a:solidFill>
              <a:cs typeface="Calibri" panose="020F050202020403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53130" y="2111819"/>
            <a:ext cx="3074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600" b="1" kern="12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FCC working </a:t>
            </a:r>
            <a:r>
              <a:rPr lang="en-US" sz="1600" b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conditions:</a:t>
            </a:r>
          </a:p>
          <a:p>
            <a:pPr>
              <a:buClrTx/>
            </a:pPr>
            <a:r>
              <a:rPr lang="en-US" sz="1600" b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16 </a:t>
            </a:r>
            <a:r>
              <a:rPr lang="en-US" sz="1600" b="1" kern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T, </a:t>
            </a:r>
            <a:r>
              <a:rPr lang="en-US" sz="1600" b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 – 60 K</a:t>
            </a:r>
            <a:r>
              <a:rPr lang="en-US" sz="1600" b="1" kern="12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1 GHz &amp; 25 A peak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398113" y="4377117"/>
            <a:ext cx="5311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n-GB" b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than Cu Q-value RADES </a:t>
            </a:r>
            <a:r>
              <a:rPr lang="en-GB" b="1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halsocopes</a:t>
            </a:r>
            <a:r>
              <a:rPr lang="en-GB" b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@ GHz</a:t>
            </a:r>
            <a:endParaRPr lang="en-GB" b="1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03C78618-54C4-48AB-AB2C-484AFD523A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5" t="18285" r="27278" b="19752"/>
          <a:stretch/>
        </p:blipFill>
        <p:spPr>
          <a:xfrm rot="7200000">
            <a:off x="1630396" y="4975203"/>
            <a:ext cx="1726431" cy="13365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2481" y="2093092"/>
            <a:ext cx="1457325" cy="622229"/>
          </a:xfrm>
          <a:prstGeom prst="rect">
            <a:avLst/>
          </a:prstGeom>
        </p:spPr>
      </p:pic>
      <p:pic>
        <p:nvPicPr>
          <p:cNvPr id="60" name="Picture 2" descr="C:\Users\sulmer\AppData\Local\Microsoft\Windows\Temporary Internet Files\Content.Outlook\DI0AC1Z7\BASELOGO (9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27" y="5199979"/>
            <a:ext cx="1209814" cy="75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37489" y="4933719"/>
                <a:ext cx="1974323" cy="6690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𝑄</m:t>
                      </m:r>
                      <m:d>
                        <m:dPr>
                          <m:begChr m:val="‖"/>
                          <m:endChr m:val="‖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𝜐</m:t>
                              </m:r>
                            </m:e>
                            <m:sub>
                              <m:r>
                                <a:rPr lang="es-E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s-E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7489" y="4933719"/>
                <a:ext cx="1974323" cy="6690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-985" y="4377118"/>
            <a:ext cx="5856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n-GB" b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Opportunities for the BASE detector in the kHz – MHz range</a:t>
            </a:r>
            <a:endParaRPr lang="en-GB" b="1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2163" y="291836"/>
            <a:ext cx="8531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CCs offer excellent opportunities for high-energy physics</a:t>
            </a:r>
            <a:endParaRPr lang="en-GB" sz="28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26706" y="3714348"/>
            <a:ext cx="4948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Tx/>
              <a:defRPr/>
            </a:pP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CCs as low-impedance coating for </a:t>
            </a:r>
            <a:r>
              <a:rPr lang="en-GB" b="1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cold DM </a:t>
            </a:r>
            <a:r>
              <a:rPr lang="en-GB" b="1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axions</a:t>
            </a:r>
            <a:endParaRPr lang="en-GB" b="1" dirty="0">
              <a:solidFill>
                <a:srgbClr val="37609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35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163" y="291836"/>
            <a:ext cx="10915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2800" b="1" i="1" kern="0" dirty="0" err="1" smtClean="0">
                <a:solidFill>
                  <a:srgbClr val="4F81BD">
                    <a:lumMod val="75000"/>
                  </a:srgbClr>
                </a:solidFill>
              </a:rPr>
              <a:t>Z</a:t>
            </a:r>
            <a:r>
              <a:rPr lang="en-GB" sz="2800" b="1" i="1" kern="0" baseline="-25000" dirty="0" err="1" smtClean="0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 characterization is done with a 8 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GHz cavity </a:t>
            </a:r>
            <a:r>
              <a:rPr lang="en-GB" sz="2800" b="1" i="1" kern="0" dirty="0" err="1">
                <a:solidFill>
                  <a:srgbClr val="4F81BD">
                    <a:lumMod val="75000"/>
                  </a:srgbClr>
                </a:solidFill>
              </a:rPr>
              <a:t>Hakki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-Coleman </a:t>
            </a:r>
            <a:r>
              <a:rPr lang="en-GB" sz="2800" b="1" i="1" kern="0" dirty="0" smtClean="0">
                <a:solidFill>
                  <a:srgbClr val="4F81BD">
                    <a:lumMod val="75000"/>
                  </a:srgbClr>
                </a:solidFill>
              </a:rPr>
              <a:t>resonator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800436" y="1365687"/>
                <a:ext cx="3381054" cy="634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 i="1" kern="0" dirty="0" smtClean="0">
                    <a:solidFill>
                      <a:srgbClr val="4F81BD">
                        <a:lumMod val="75000"/>
                      </a:srgbClr>
                    </a:solidFill>
                  </a:rPr>
                  <a:t>Operating </a:t>
                </a:r>
                <a:r>
                  <a:rPr lang="en-GB" sz="1600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in the </a:t>
                </a:r>
                <a14:m>
                  <m:oMath xmlns:m="http://schemas.openxmlformats.org/officeDocument/2006/math">
                    <m:r>
                      <a:rPr lang="es-ES" sz="1600" b="1" i="1" kern="0">
                        <a:solidFill>
                          <a:srgbClr val="4F81BD">
                            <a:lumMod val="75000"/>
                          </a:srgbClr>
                        </a:solidFill>
                        <a:latin typeface="Cambria Math" panose="02040503050406030204" pitchFamily="18" charset="0"/>
                      </a:rPr>
                      <m:t>𝑻</m:t>
                    </m:r>
                    <m:sSub>
                      <m:sSubPr>
                        <m:ctrlPr>
                          <a:rPr lang="es-ES" sz="1600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1600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s-ES" sz="1600" b="1" i="1" kern="0">
                            <a:solidFill>
                              <a:srgbClr val="4F81BD">
                                <a:lumMod val="75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𝟎𝟏𝟏</m:t>
                        </m:r>
                      </m:sub>
                    </m:sSub>
                  </m:oMath>
                </a14:m>
                <a:r>
                  <a:rPr lang="en-GB" sz="1600" b="1" i="1" kern="0" dirty="0">
                    <a:solidFill>
                      <a:srgbClr val="4F81BD">
                        <a:lumMod val="75000"/>
                      </a:srgbClr>
                    </a:solidFill>
                  </a:rPr>
                  <a:t> mode </a:t>
                </a:r>
              </a:p>
              <a:p>
                <a:pPr marL="285750" indent="-285750" eaLnBrk="0" hangingPunct="0">
                  <a:spcBef>
                    <a:spcPct val="200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 i="1" kern="0" dirty="0" smtClean="0">
                    <a:solidFill>
                      <a:srgbClr val="4F81BD">
                        <a:lumMod val="75000"/>
                      </a:srgbClr>
                    </a:solidFill>
                  </a:rPr>
                  <a:t>Compatible with ICMAB cryostats:</a:t>
                </a:r>
                <a:endParaRPr lang="en-GB" sz="1600" b="1" i="1" kern="0" dirty="0">
                  <a:solidFill>
                    <a:srgbClr val="4F81BD">
                      <a:lumMod val="75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0436" y="1365687"/>
                <a:ext cx="3381054" cy="634020"/>
              </a:xfrm>
              <a:prstGeom prst="rect">
                <a:avLst/>
              </a:prstGeom>
              <a:blipFill>
                <a:blip r:embed="rId2"/>
                <a:stretch>
                  <a:fillRect l="-721" t="-2885" b="-1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Grafik 7">
            <a:extLst>
              <a:ext uri="{FF2B5EF4-FFF2-40B4-BE49-F238E27FC236}">
                <a16:creationId xmlns:a16="http://schemas.microsoft.com/office/drawing/2014/main" id="{CF224706-018A-4226-92F1-6D538AA24B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5" r="1180" b="4705"/>
          <a:stretch/>
        </p:blipFill>
        <p:spPr>
          <a:xfrm>
            <a:off x="1616260" y="1067611"/>
            <a:ext cx="2073755" cy="12748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8831" y="3309247"/>
            <a:ext cx="2857500" cy="20002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20015" y="2656582"/>
            <a:ext cx="2355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1600" b="1" i="1" kern="0" dirty="0" smtClean="0">
                <a:solidFill>
                  <a:srgbClr val="4F81BD">
                    <a:lumMod val="75000"/>
                  </a:srgbClr>
                </a:solidFill>
              </a:rPr>
              <a:t>25mm Ø </a:t>
            </a:r>
            <a:r>
              <a:rPr lang="en-GB" sz="1600" b="1" i="1" kern="0" dirty="0">
                <a:solidFill>
                  <a:srgbClr val="4F81BD">
                    <a:lumMod val="75000"/>
                  </a:srgbClr>
                </a:solidFill>
              </a:rPr>
              <a:t>bore 9 T </a:t>
            </a:r>
            <a:r>
              <a:rPr lang="en-GB" sz="1600" b="1" i="1" kern="0" dirty="0" smtClean="0">
                <a:solidFill>
                  <a:srgbClr val="4F81BD">
                    <a:lumMod val="75000"/>
                  </a:srgbClr>
                </a:solidFill>
              </a:rPr>
              <a:t>magnet</a:t>
            </a:r>
            <a:endParaRPr lang="en-GB" sz="16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3562" y="2973143"/>
            <a:ext cx="2183961" cy="360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35293" y="2656582"/>
            <a:ext cx="2459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GB" sz="1600" b="1" i="1" kern="0" dirty="0">
                <a:solidFill>
                  <a:srgbClr val="4F81BD">
                    <a:lumMod val="75000"/>
                  </a:srgbClr>
                </a:solidFill>
              </a:rPr>
              <a:t>50mm Ø bore </a:t>
            </a:r>
            <a:r>
              <a:rPr lang="en-GB" sz="1600" b="1" i="1" kern="0" dirty="0" smtClean="0">
                <a:solidFill>
                  <a:srgbClr val="4F81BD">
                    <a:lumMod val="75000"/>
                  </a:srgbClr>
                </a:solidFill>
              </a:rPr>
              <a:t>16 </a:t>
            </a:r>
            <a:r>
              <a:rPr lang="en-GB" sz="1600" b="1" i="1" kern="0" dirty="0">
                <a:solidFill>
                  <a:srgbClr val="4F81BD">
                    <a:lumMod val="75000"/>
                  </a:srgbClr>
                </a:solidFill>
              </a:rPr>
              <a:t>T </a:t>
            </a:r>
            <a:r>
              <a:rPr lang="en-GB" sz="1600" b="1" i="1" kern="0" dirty="0" smtClean="0">
                <a:solidFill>
                  <a:srgbClr val="4F81BD">
                    <a:lumMod val="75000"/>
                  </a:srgbClr>
                </a:solidFill>
              </a:rPr>
              <a:t>magnet</a:t>
            </a:r>
            <a:endParaRPr lang="en-GB" sz="1600" b="1" i="1" kern="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2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CuadroTexto">
            <a:extLst>
              <a:ext uri="{FF2B5EF4-FFF2-40B4-BE49-F238E27FC236}">
                <a16:creationId xmlns:a16="http://schemas.microsoft.com/office/drawing/2014/main" id="{6FE34608-82A9-4C99-B834-8E2F1D23BC1C}"/>
              </a:ext>
            </a:extLst>
          </p:cNvPr>
          <p:cNvSpPr txBox="1"/>
          <p:nvPr/>
        </p:nvSpPr>
        <p:spPr>
          <a:xfrm>
            <a:off x="1414686" y="4864269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4 – Potential 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gain and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¿pitfalls?</a:t>
            </a:r>
            <a:r>
              <a:rPr lang="en-US" sz="2000" b="1" dirty="0" smtClean="0"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of CCs below the GHz range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4" name="2 CuadroTexto">
            <a:extLst>
              <a:ext uri="{FF2B5EF4-FFF2-40B4-BE49-F238E27FC236}">
                <a16:creationId xmlns:a16="http://schemas.microsoft.com/office/drawing/2014/main" id="{09BDADD3-2F13-4813-B7E3-349001ECB895}"/>
              </a:ext>
            </a:extLst>
          </p:cNvPr>
          <p:cNvSpPr txBox="1"/>
          <p:nvPr/>
        </p:nvSpPr>
        <p:spPr>
          <a:xfrm>
            <a:off x="1414686" y="4269283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3 – How we coat surfaces with CC</a:t>
            </a:r>
          </a:p>
        </p:txBody>
      </p:sp>
      <p:sp>
        <p:nvSpPr>
          <p:cNvPr id="5" name="1 CuadroTexto">
            <a:extLst>
              <a:ext uri="{FF2B5EF4-FFF2-40B4-BE49-F238E27FC236}">
                <a16:creationId xmlns:a16="http://schemas.microsoft.com/office/drawing/2014/main" id="{2F2B4D6A-5653-4971-9D91-5852CD4E8C79}"/>
              </a:ext>
            </a:extLst>
          </p:cNvPr>
          <p:cNvSpPr txBox="1"/>
          <p:nvPr/>
        </p:nvSpPr>
        <p:spPr>
          <a:xfrm>
            <a:off x="1414686" y="3660925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2060"/>
                </a:solidFill>
                <a:cs typeface="Arial" pitchFamily="34" charset="0"/>
              </a:rPr>
              <a:t>2 – CCs vs Cu: </a:t>
            </a:r>
            <a:r>
              <a:rPr lang="en-US" sz="2000" b="1" i="1" dirty="0" err="1">
                <a:solidFill>
                  <a:srgbClr val="002060"/>
                </a:solidFill>
                <a:cs typeface="Arial" pitchFamily="34" charset="0"/>
              </a:rPr>
              <a:t>R</a:t>
            </a:r>
            <a:r>
              <a:rPr lang="en-US" sz="2000" b="1" baseline="-25000" dirty="0" err="1">
                <a:solidFill>
                  <a:srgbClr val="002060"/>
                </a:solidFill>
                <a:cs typeface="Arial" pitchFamily="34" charset="0"/>
              </a:rPr>
              <a:t>s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(</a:t>
            </a:r>
            <a:r>
              <a:rPr lang="en-US" sz="2000" b="1" i="1" dirty="0">
                <a:solidFill>
                  <a:srgbClr val="002060"/>
                </a:solidFill>
                <a:cs typeface="Arial" pitchFamily="34" charset="0"/>
              </a:rPr>
              <a:t>H</a:t>
            </a:r>
            <a:r>
              <a:rPr lang="en-US" sz="2000" b="1" dirty="0">
                <a:solidFill>
                  <a:srgbClr val="002060"/>
                </a:solidFill>
                <a:cs typeface="Arial" pitchFamily="34" charset="0"/>
              </a:rPr>
              <a:t>) in the GHz range 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155C9BD9-0C7E-429B-81AF-B4DAFB6837B4}"/>
              </a:ext>
            </a:extLst>
          </p:cNvPr>
          <p:cNvSpPr txBox="1"/>
          <p:nvPr/>
        </p:nvSpPr>
        <p:spPr>
          <a:xfrm>
            <a:off x="1414686" y="3051326"/>
            <a:ext cx="9068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cs typeface="Arial" pitchFamily="34" charset="0"/>
              </a:rPr>
              <a:t>1 – Coated Conductors in a nutshell</a:t>
            </a:r>
            <a:endParaRPr lang="en-GB" sz="2000" b="1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DBAFE6E-AACA-4428-A3C8-817A7D2D48C2}"/>
              </a:ext>
            </a:extLst>
          </p:cNvPr>
          <p:cNvSpPr txBox="1"/>
          <p:nvPr/>
        </p:nvSpPr>
        <p:spPr>
          <a:xfrm>
            <a:off x="0" y="10619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0" dirty="0" smtClean="0">
                <a:solidFill>
                  <a:srgbClr val="BD0000"/>
                </a:solidFill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BD0000"/>
              </a:solidFill>
              <a:effectLst/>
              <a:uLnTx/>
              <a:uFillTx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4178761"/>
            <a:ext cx="9141614" cy="227427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395416D0-F7EC-4FBE-96A0-FBCA17B2CDF0}"/>
              </a:ext>
            </a:extLst>
          </p:cNvPr>
          <p:cNvSpPr/>
          <p:nvPr/>
        </p:nvSpPr>
        <p:spPr>
          <a:xfrm>
            <a:off x="1054646" y="2856907"/>
            <a:ext cx="9141614" cy="68629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18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163" y="291836"/>
            <a:ext cx="9440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kern="0" dirty="0" err="1">
                <a:solidFill>
                  <a:srgbClr val="4F81BD">
                    <a:lumMod val="75000"/>
                  </a:srgbClr>
                </a:solidFill>
              </a:rPr>
              <a:t>R</a:t>
            </a:r>
            <a:r>
              <a:rPr lang="en-GB" sz="2800" b="1" i="1" kern="0" baseline="-25000" dirty="0" err="1">
                <a:solidFill>
                  <a:srgbClr val="4F81BD">
                    <a:lumMod val="75000"/>
                  </a:srgbClr>
                </a:solidFill>
              </a:rPr>
              <a:t>s</a:t>
            </a:r>
            <a:r>
              <a:rPr lang="en-GB" sz="2800" b="1" i="1" kern="0" dirty="0">
                <a:solidFill>
                  <a:srgbClr val="4F81BD">
                    <a:lumMod val="75000"/>
                  </a:srgbClr>
                </a:solidFill>
              </a:rPr>
              <a:t> of state-of-the-art CCs outperforms FCC Cu in the GHz range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36" y="1777354"/>
            <a:ext cx="3796349" cy="190377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-560" y="3754796"/>
            <a:ext cx="51412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en-US" sz="1600" b="1" kern="1200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FCC working conditions: </a:t>
            </a:r>
            <a:r>
              <a:rPr lang="en-US" sz="1600" b="1" kern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16 T, </a:t>
            </a:r>
            <a:r>
              <a:rPr lang="en-US" sz="1600" b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40 – 60 K</a:t>
            </a:r>
            <a:r>
              <a:rPr lang="en-US" sz="1600" b="1" kern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1 GHz &amp; 25 A peak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11603" y="4298487"/>
            <a:ext cx="62844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Outperform Cu </a:t>
            </a:r>
            <a:r>
              <a:rPr lang="en-GB" sz="1400" b="1" i="1" kern="120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1400" b="1" i="1" kern="1200" baseline="-25000" dirty="0" err="1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under FCC working conditions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Withstanding induced image currents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Preventing 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disturbance </a:t>
            </a:r>
            <a:r>
              <a:rPr lang="en-GB" sz="1400" b="1" i="1" kern="1200" dirty="0" smtClean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4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Segmented REBCO-Cu </a:t>
            </a:r>
            <a:r>
              <a:rPr lang="en-GB" sz="1400" b="1" i="1" kern="12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hybrid coating</a:t>
            </a:r>
            <a:endParaRPr lang="en-GB" sz="1400" b="1" i="1" kern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4294446"/>
              </p:ext>
            </p:extLst>
          </p:nvPr>
        </p:nvGraphicFramePr>
        <p:xfrm>
          <a:off x="6398756" y="2050847"/>
          <a:ext cx="6029554" cy="4613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24" name="Object 2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98756" y="2050847"/>
                        <a:ext cx="6029554" cy="4613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8252505" y="2882613"/>
            <a:ext cx="631103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FCC 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21141302">
            <a:off x="9674068" y="4279507"/>
            <a:ext cx="799395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REBCO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7" name="Rectangle 75">
            <a:extLst>
              <a:ext uri="{FF2B5EF4-FFF2-40B4-BE49-F238E27FC236}">
                <a16:creationId xmlns:a16="http://schemas.microsoft.com/office/drawing/2014/main" id="{42A6182A-54C9-484E-8878-8228EFE2B087}"/>
              </a:ext>
            </a:extLst>
          </p:cNvPr>
          <p:cNvSpPr/>
          <p:nvPr/>
        </p:nvSpPr>
        <p:spPr>
          <a:xfrm>
            <a:off x="7465161" y="2244293"/>
            <a:ext cx="4141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es-ES" sz="1800" b="1" i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50 K,   </a:t>
            </a:r>
            <a:r>
              <a:rPr lang="es-ES" sz="1800" b="1" i="1" kern="1200" dirty="0">
                <a:solidFill>
                  <a:prstClr val="black"/>
                </a:solidFill>
                <a:latin typeface="Symbol" panose="05050102010706020507" pitchFamily="18" charset="2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n</a:t>
            </a:r>
            <a:r>
              <a:rPr lang="es-ES" sz="1800" b="1" kern="1200" dirty="0">
                <a:solidFill>
                  <a:prstClr val="black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anose="05000000000000000000" pitchFamily="2" charset="2"/>
              </a:rPr>
              <a:t> = 8 GHz</a:t>
            </a:r>
            <a:endParaRPr lang="en-US" sz="1800" b="1" kern="1200" dirty="0">
              <a:solidFill>
                <a:prstClr val="black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560" y="1394281"/>
            <a:ext cx="66309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defRPr/>
            </a:pP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CCs as low-impedance coating for the FCC-</a:t>
            </a:r>
            <a:r>
              <a:rPr lang="en-GB" b="1" dirty="0" err="1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b="1" dirty="0">
                <a:solidFill>
                  <a:srgbClr val="37609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beam-screen chamber</a:t>
            </a:r>
          </a:p>
        </p:txBody>
      </p:sp>
      <p:sp>
        <p:nvSpPr>
          <p:cNvPr id="13" name="Rectángulo 20"/>
          <p:cNvSpPr/>
          <p:nvPr/>
        </p:nvSpPr>
        <p:spPr>
          <a:xfrm>
            <a:off x="1120243" y="5518422"/>
            <a:ext cx="36086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i="1" dirty="0">
                <a:latin typeface="Calibri" panose="020F0502020204030204" pitchFamily="34" charset="0"/>
                <a:cs typeface="Calibri" panose="020F0502020204030204" pitchFamily="34" charset="0"/>
              </a:rPr>
              <a:t>T. Puig et al,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Supercond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Sci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i="1" dirty="0" err="1">
                <a:latin typeface="Calibri" panose="020F0502020204030204" pitchFamily="34" charset="0"/>
                <a:cs typeface="Calibri" panose="020F0502020204030204" pitchFamily="34" charset="0"/>
              </a:rPr>
              <a:t>Technol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1400" b="1" i="1" dirty="0">
                <a:latin typeface="Calibri" panose="020F0502020204030204" pitchFamily="34" charset="0"/>
                <a:cs typeface="Calibri" panose="020F0502020204030204" pitchFamily="34" charset="0"/>
              </a:rPr>
              <a:t>32</a:t>
            </a:r>
            <a:r>
              <a:rPr lang="fr-FR" sz="1400" i="1" dirty="0">
                <a:latin typeface="Calibri" panose="020F0502020204030204" pitchFamily="34" charset="0"/>
                <a:cs typeface="Calibri" panose="020F0502020204030204" pitchFamily="34" charset="0"/>
              </a:rPr>
              <a:t> (2019)</a:t>
            </a:r>
            <a:endParaRPr lang="es-ES" sz="1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1603" y="4559912"/>
            <a:ext cx="6140438" cy="53798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27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9848</TotalTime>
  <Words>1557</Words>
  <Application>Microsoft Office PowerPoint</Application>
  <PresentationFormat>Widescreen</PresentationFormat>
  <Paragraphs>254</Paragraphs>
  <Slides>29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Mukta Mahee ExtraBold</vt:lpstr>
      <vt:lpstr>Mukta Mahee ExtraLight</vt:lpstr>
      <vt:lpstr>Mukta Mahee Medium</vt:lpstr>
      <vt:lpstr>Symbol</vt:lpstr>
      <vt:lpstr>Wingdings</vt:lpstr>
      <vt:lpstr>Office Theme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Joffre Gutierrez Royo</dc:creator>
  <cp:lastModifiedBy>Joffre Gutierrez Royo</cp:lastModifiedBy>
  <cp:revision>138</cp:revision>
  <dcterms:created xsi:type="dcterms:W3CDTF">2021-07-06T14:20:36Z</dcterms:created>
  <dcterms:modified xsi:type="dcterms:W3CDTF">2021-09-21T08:28:35Z</dcterms:modified>
</cp:coreProperties>
</file>