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62" r:id="rId9"/>
    <p:sldId id="263" r:id="rId10"/>
    <p:sldId id="264" r:id="rId11"/>
    <p:sldId id="273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65" r:id="rId20"/>
    <p:sldId id="266" r:id="rId21"/>
    <p:sldId id="272" r:id="rId22"/>
    <p:sldId id="267" r:id="rId23"/>
    <p:sldId id="268" r:id="rId24"/>
    <p:sldId id="296" r:id="rId25"/>
    <p:sldId id="269" r:id="rId26"/>
    <p:sldId id="282" r:id="rId27"/>
    <p:sldId id="283" r:id="rId28"/>
    <p:sldId id="284" r:id="rId29"/>
    <p:sldId id="285" r:id="rId30"/>
    <p:sldId id="295" r:id="rId31"/>
    <p:sldId id="287" r:id="rId32"/>
    <p:sldId id="297" r:id="rId33"/>
    <p:sldId id="293" r:id="rId34"/>
    <p:sldId id="270" r:id="rId35"/>
    <p:sldId id="298" r:id="rId36"/>
    <p:sldId id="271" r:id="rId37"/>
    <p:sldId id="289" r:id="rId38"/>
    <p:sldId id="288" r:id="rId39"/>
    <p:sldId id="290" r:id="rId40"/>
    <p:sldId id="294" r:id="rId41"/>
    <p:sldId id="291" r:id="rId42"/>
    <p:sldId id="292" r:id="rId43"/>
    <p:sldId id="299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133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PBC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3075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microsoft.com/office/2007/relationships/hdphoto" Target="../media/hdphoto1.wdp"/><Relationship Id="rId7" Type="http://schemas.openxmlformats.org/officeDocument/2006/relationships/image" Target="../media/image1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9.jpeg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9.jpeg"/><Relationship Id="rId4" Type="http://schemas.openxmlformats.org/officeDocument/2006/relationships/image" Target="../media/image33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5.png"/><Relationship Id="rId7" Type="http://schemas.openxmlformats.org/officeDocument/2006/relationships/image" Target="../media/image10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996909/contributions/4188628/attachments/2308555/3927967/Copper%20electropolishing%20for%20SRF%20cavities.pdf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ab/abstract/10.1103/PhysRevAccelBeams.24.082002" TargetMode="External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14.png"/><Relationship Id="rId5" Type="http://schemas.openxmlformats.org/officeDocument/2006/relationships/image" Target="../media/image37.png"/><Relationship Id="rId10" Type="http://schemas.openxmlformats.org/officeDocument/2006/relationships/image" Target="../media/image10.jpeg"/><Relationship Id="rId4" Type="http://schemas.openxmlformats.org/officeDocument/2006/relationships/image" Target="../media/image36.png"/><Relationship Id="rId9" Type="http://schemas.openxmlformats.org/officeDocument/2006/relationships/hyperlink" Target="https://indico.cern.ch/event/996909/contributions/4188628/attachments/2308555/3927967/Copper%20electropolishing%20for%20SRF%20cavities.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41.png"/><Relationship Id="rId7" Type="http://schemas.openxmlformats.org/officeDocument/2006/relationships/image" Target="../media/image10.jpeg"/><Relationship Id="rId2" Type="http://schemas.openxmlformats.org/officeDocument/2006/relationships/image" Target="../media/image40.tif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42.png"/><Relationship Id="rId4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4.tif"/><Relationship Id="rId7" Type="http://schemas.openxmlformats.org/officeDocument/2006/relationships/image" Target="../media/image41.png"/><Relationship Id="rId12" Type="http://schemas.openxmlformats.org/officeDocument/2006/relationships/image" Target="../media/image16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tif"/><Relationship Id="rId11" Type="http://schemas.openxmlformats.org/officeDocument/2006/relationships/image" Target="../media/image10.jpeg"/><Relationship Id="rId5" Type="http://schemas.microsoft.com/office/2007/relationships/hdphoto" Target="../media/hdphoto5.wdp"/><Relationship Id="rId10" Type="http://schemas.microsoft.com/office/2007/relationships/hdphoto" Target="../media/hdphoto4.wdp"/><Relationship Id="rId4" Type="http://schemas.openxmlformats.org/officeDocument/2006/relationships/image" Target="../media/image45.png"/><Relationship Id="rId9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16.jpeg"/><Relationship Id="rId3" Type="http://schemas.openxmlformats.org/officeDocument/2006/relationships/image" Target="../media/image43.png"/><Relationship Id="rId7" Type="http://schemas.openxmlformats.org/officeDocument/2006/relationships/image" Target="../media/image40.tif"/><Relationship Id="rId12" Type="http://schemas.openxmlformats.org/officeDocument/2006/relationships/image" Target="../media/image10.jpe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11" Type="http://schemas.microsoft.com/office/2007/relationships/hdphoto" Target="../media/hdphoto4.wdp"/><Relationship Id="rId5" Type="http://schemas.openxmlformats.org/officeDocument/2006/relationships/image" Target="../media/image45.png"/><Relationship Id="rId10" Type="http://schemas.openxmlformats.org/officeDocument/2006/relationships/image" Target="../media/image42.png"/><Relationship Id="rId4" Type="http://schemas.openxmlformats.org/officeDocument/2006/relationships/image" Target="../media/image44.tif"/><Relationship Id="rId9" Type="http://schemas.microsoft.com/office/2007/relationships/hdphoto" Target="../media/hdphoto3.wdp"/><Relationship Id="rId1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16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s://infoscience.epfl.ch/record/265910?ln=fr" TargetMode="External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"/><Relationship Id="rId7" Type="http://schemas.openxmlformats.org/officeDocument/2006/relationships/image" Target="../media/image16.jpe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s://iopscience.iop.org/article/10.1088/1361-6668/aaf61f" TargetMode="External"/><Relationship Id="rId4" Type="http://schemas.openxmlformats.org/officeDocument/2006/relationships/image" Target="../media/image53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8.png"/><Relationship Id="rId7" Type="http://schemas.openxmlformats.org/officeDocument/2006/relationships/image" Target="../media/image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B.107 </a:t>
            </a:r>
            <a:r>
              <a:rPr lang="en-GB" sz="3200" dirty="0"/>
              <a:t>(surface preparation)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Degreasing</a:t>
            </a:r>
          </a:p>
          <a:p>
            <a:r>
              <a:rPr lang="en-GB" sz="2000" dirty="0" smtClean="0"/>
              <a:t>Pickling</a:t>
            </a:r>
          </a:p>
          <a:p>
            <a:r>
              <a:rPr lang="en-GB" sz="2000" dirty="0" smtClean="0"/>
              <a:t>Passivation</a:t>
            </a:r>
          </a:p>
          <a:p>
            <a:r>
              <a:rPr lang="en-GB" sz="2000" dirty="0" smtClean="0"/>
              <a:t>Electroplating</a:t>
            </a:r>
            <a:endParaRPr lang="fr-FR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solate | Identify | Sample Analysis| Chemistry | Clever BioScien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304" y="0"/>
            <a:ext cx="604975" cy="6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860422" y="2989883"/>
            <a:ext cx="4626471" cy="3039946"/>
            <a:chOff x="202152" y="2892838"/>
            <a:chExt cx="5548933" cy="364607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6529" y="2892838"/>
              <a:ext cx="2734556" cy="364607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52" y="2892838"/>
              <a:ext cx="2734556" cy="3646074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6265755" y="5999101"/>
            <a:ext cx="1644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Electroplating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>
          <a:xfrm>
            <a:off x="3565572" y="6029829"/>
            <a:ext cx="1644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Pickling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1217932" y="6016066"/>
            <a:ext cx="1644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Degreasing</a:t>
            </a:r>
            <a:endParaRPr lang="fr-FR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81"/>
          <a:stretch/>
        </p:blipFill>
        <p:spPr>
          <a:xfrm>
            <a:off x="5553443" y="2989883"/>
            <a:ext cx="3227162" cy="303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48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techniques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</a:t>
            </a:r>
            <a:r>
              <a:rPr lang="en-GB" sz="2000" dirty="0" smtClean="0"/>
              <a:t>hysical </a:t>
            </a:r>
            <a:r>
              <a:rPr lang="en-GB" sz="2000" b="1" dirty="0" err="1" smtClean="0"/>
              <a:t>V</a:t>
            </a:r>
            <a:r>
              <a:rPr lang="en-GB" sz="2000" dirty="0" err="1" smtClean="0"/>
              <a:t>apor</a:t>
            </a:r>
            <a:r>
              <a:rPr lang="en-GB" sz="2000" dirty="0" smtClean="0"/>
              <a:t> </a:t>
            </a:r>
            <a:r>
              <a:rPr lang="en-GB" sz="2000" b="1" dirty="0" smtClean="0"/>
              <a:t>D</a:t>
            </a:r>
            <a:r>
              <a:rPr lang="en-GB" sz="2000" dirty="0" smtClean="0"/>
              <a:t>eposition</a:t>
            </a:r>
          </a:p>
          <a:p>
            <a:pPr lvl="1"/>
            <a:r>
              <a:rPr lang="en-GB" sz="1600" dirty="0" smtClean="0"/>
              <a:t>Pure Material Target / Alloyed targets</a:t>
            </a:r>
          </a:p>
          <a:p>
            <a:pPr lvl="1"/>
            <a:r>
              <a:rPr lang="en-GB" sz="1600" dirty="0" smtClean="0"/>
              <a:t>UHV</a:t>
            </a:r>
          </a:p>
          <a:p>
            <a:pPr lvl="1"/>
            <a:r>
              <a:rPr lang="en-GB" sz="1600" dirty="0" smtClean="0"/>
              <a:t>Temperature: from 100°C up to 800°C</a:t>
            </a:r>
          </a:p>
          <a:p>
            <a:pPr marL="36576" indent="0">
              <a:buNone/>
            </a:pPr>
            <a:endParaRPr lang="en-GB" sz="2000" dirty="0"/>
          </a:p>
          <a:p>
            <a:pPr lvl="1"/>
            <a:endParaRPr lang="fr-FR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27431" y="2699895"/>
            <a:ext cx="403506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Diode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23278" y="3196683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796848" y="3196683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816931" y="3224089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chemeClr val="accent6"/>
                </a:solidFill>
              </a:rPr>
              <a:t>Ar</a:t>
            </a:r>
            <a:r>
              <a:rPr lang="en-GB" sz="1400" b="1" dirty="0" smtClean="0">
                <a:solidFill>
                  <a:schemeClr val="accent6"/>
                </a:solidFill>
              </a:rPr>
              <a:t> (10</a:t>
            </a:r>
            <a:r>
              <a:rPr lang="en-GB" sz="1400" b="1" baseline="30000" dirty="0" smtClean="0">
                <a:solidFill>
                  <a:schemeClr val="accent6"/>
                </a:solidFill>
              </a:rPr>
              <a:t>-1</a:t>
            </a:r>
            <a:r>
              <a:rPr lang="en-GB" sz="1400" b="1" dirty="0" smtClean="0">
                <a:solidFill>
                  <a:schemeClr val="accent6"/>
                </a:solidFill>
              </a:rPr>
              <a:t> mbar)</a:t>
            </a:r>
            <a:endParaRPr lang="en-GB" sz="1400" b="1" dirty="0">
              <a:solidFill>
                <a:schemeClr val="accent6"/>
              </a:solidFill>
            </a:endParaRPr>
          </a:p>
        </p:txBody>
      </p:sp>
      <p:pic>
        <p:nvPicPr>
          <p:cNvPr id="15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4284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techniques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</a:t>
            </a:r>
            <a:r>
              <a:rPr lang="en-GB" sz="2000" dirty="0" smtClean="0"/>
              <a:t>hysical </a:t>
            </a:r>
            <a:r>
              <a:rPr lang="en-GB" sz="2000" b="1" dirty="0" err="1" smtClean="0"/>
              <a:t>V</a:t>
            </a:r>
            <a:r>
              <a:rPr lang="en-GB" sz="2000" dirty="0" err="1" smtClean="0"/>
              <a:t>apor</a:t>
            </a:r>
            <a:r>
              <a:rPr lang="en-GB" sz="2000" dirty="0" smtClean="0"/>
              <a:t> </a:t>
            </a:r>
            <a:r>
              <a:rPr lang="en-GB" sz="2000" b="1" dirty="0" smtClean="0"/>
              <a:t>D</a:t>
            </a:r>
            <a:r>
              <a:rPr lang="en-GB" sz="2000" dirty="0" smtClean="0"/>
              <a:t>eposition</a:t>
            </a:r>
          </a:p>
          <a:p>
            <a:pPr lvl="1"/>
            <a:r>
              <a:rPr lang="en-GB" sz="1600" dirty="0" smtClean="0"/>
              <a:t>Pure Material Target / Alloyed targets</a:t>
            </a:r>
          </a:p>
          <a:p>
            <a:pPr lvl="1"/>
            <a:r>
              <a:rPr lang="en-GB" sz="1600" dirty="0" smtClean="0"/>
              <a:t>UHV</a:t>
            </a:r>
          </a:p>
          <a:p>
            <a:pPr lvl="1"/>
            <a:r>
              <a:rPr lang="en-GB" sz="1600" dirty="0" smtClean="0"/>
              <a:t>Temperature: from 100°C up to 800°C</a:t>
            </a:r>
          </a:p>
          <a:p>
            <a:pPr marL="36576" indent="0">
              <a:buNone/>
            </a:pPr>
            <a:endParaRPr lang="en-GB" sz="2000" dirty="0"/>
          </a:p>
          <a:p>
            <a:pPr lvl="1"/>
            <a:endParaRPr lang="fr-FR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27431" y="2699895"/>
            <a:ext cx="403506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Diode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23278" y="3196683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796848" y="3196683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584211" y="5023625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flipH="1">
            <a:off x="2716607" y="4936273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 flipV="1">
            <a:off x="2731443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 flipV="1">
            <a:off x="1428167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431057" y="4720684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894904" y="4795025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1878291" y="3331470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816931" y="3224089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chemeClr val="bg1"/>
                </a:solidFill>
              </a:rPr>
              <a:t>Ar</a:t>
            </a:r>
            <a:r>
              <a:rPr lang="en-GB" sz="1400" b="1" dirty="0" smtClean="0">
                <a:solidFill>
                  <a:schemeClr val="bg1"/>
                </a:solidFill>
              </a:rPr>
              <a:t> (10</a:t>
            </a:r>
            <a:r>
              <a:rPr lang="en-GB" sz="1400" b="1" baseline="30000" dirty="0" smtClean="0">
                <a:solidFill>
                  <a:schemeClr val="bg1"/>
                </a:solidFill>
              </a:rPr>
              <a:t>-1</a:t>
            </a:r>
            <a:r>
              <a:rPr lang="en-GB" sz="1400" b="1" dirty="0" smtClean="0">
                <a:solidFill>
                  <a:schemeClr val="bg1"/>
                </a:solidFill>
              </a:rPr>
              <a:t> mbar)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22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3136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techniques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</a:t>
            </a:r>
            <a:r>
              <a:rPr lang="en-GB" sz="2000" dirty="0" smtClean="0"/>
              <a:t>hysical </a:t>
            </a:r>
            <a:r>
              <a:rPr lang="en-GB" sz="2000" b="1" dirty="0" err="1" smtClean="0"/>
              <a:t>V</a:t>
            </a:r>
            <a:r>
              <a:rPr lang="en-GB" sz="2000" dirty="0" err="1" smtClean="0"/>
              <a:t>apor</a:t>
            </a:r>
            <a:r>
              <a:rPr lang="en-GB" sz="2000" dirty="0" smtClean="0"/>
              <a:t> </a:t>
            </a:r>
            <a:r>
              <a:rPr lang="en-GB" sz="2000" b="1" dirty="0" smtClean="0"/>
              <a:t>D</a:t>
            </a:r>
            <a:r>
              <a:rPr lang="en-GB" sz="2000" dirty="0" smtClean="0"/>
              <a:t>eposition</a:t>
            </a:r>
          </a:p>
          <a:p>
            <a:pPr lvl="1"/>
            <a:r>
              <a:rPr lang="en-GB" sz="1600" dirty="0" smtClean="0"/>
              <a:t>Pure Material Target / Alloyed targets</a:t>
            </a:r>
          </a:p>
          <a:p>
            <a:pPr lvl="1"/>
            <a:r>
              <a:rPr lang="en-GB" sz="1600" dirty="0" smtClean="0"/>
              <a:t>UHV</a:t>
            </a:r>
          </a:p>
          <a:p>
            <a:pPr lvl="1"/>
            <a:r>
              <a:rPr lang="en-GB" sz="1600" dirty="0" smtClean="0"/>
              <a:t>Temperature: from 100°C up to 800°C</a:t>
            </a:r>
          </a:p>
          <a:p>
            <a:pPr marL="36576" indent="0">
              <a:buNone/>
            </a:pPr>
            <a:endParaRPr lang="en-GB" sz="2000" dirty="0"/>
          </a:p>
          <a:p>
            <a:pPr lvl="1"/>
            <a:endParaRPr lang="fr-FR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27431" y="2699895"/>
            <a:ext cx="403506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Diode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323278" y="3196683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796848" y="3196683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584211" y="5023625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 flipH="1">
            <a:off x="2716607" y="4936273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 flipV="1">
            <a:off x="2731443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 flipV="1">
            <a:off x="1428167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431057" y="4720684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894904" y="4795025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1878291" y="3331470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816931" y="3224089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chemeClr val="bg1"/>
                </a:solidFill>
              </a:rPr>
              <a:t>Ar</a:t>
            </a:r>
            <a:r>
              <a:rPr lang="en-GB" sz="1400" b="1" dirty="0" smtClean="0">
                <a:solidFill>
                  <a:schemeClr val="bg1"/>
                </a:solidFill>
              </a:rPr>
              <a:t> (10</a:t>
            </a:r>
            <a:r>
              <a:rPr lang="en-GB" sz="1400" b="1" baseline="30000" dirty="0" smtClean="0">
                <a:solidFill>
                  <a:schemeClr val="bg1"/>
                </a:solidFill>
              </a:rPr>
              <a:t>-1</a:t>
            </a:r>
            <a:r>
              <a:rPr lang="en-GB" sz="1400" b="1" dirty="0" smtClean="0">
                <a:solidFill>
                  <a:schemeClr val="bg1"/>
                </a:solidFill>
              </a:rPr>
              <a:t> mbar)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021327" y="433918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1809734" y="407412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2029961" y="377829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809734" y="353942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>
            <a:stCxn id="34" idx="2"/>
          </p:cNvCxnSpPr>
          <p:nvPr/>
        </p:nvCxnSpPr>
        <p:spPr>
          <a:xfrm flipH="1">
            <a:off x="1561171" y="412812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1568368" y="359342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1568368" y="383818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1559734" y="439163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2157018" y="40386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2249859" y="3691353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2294402" y="443452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2417418" y="41910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2492870" y="3905974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2525418" y="3566421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1568368" y="360200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1565681" y="390427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1568368" y="388183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1572292" y="422860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43" idx="2"/>
          </p:cNvCxnSpPr>
          <p:nvPr/>
        </p:nvCxnSpPr>
        <p:spPr>
          <a:xfrm>
            <a:off x="1584305" y="416426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1573380" y="362936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731904" y="3196683"/>
            <a:ext cx="72818" cy="15983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6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6387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techniques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</a:t>
            </a:r>
            <a:r>
              <a:rPr lang="en-GB" sz="2000" dirty="0" smtClean="0"/>
              <a:t>hysical </a:t>
            </a:r>
            <a:r>
              <a:rPr lang="en-GB" sz="2000" b="1" dirty="0" err="1" smtClean="0"/>
              <a:t>V</a:t>
            </a:r>
            <a:r>
              <a:rPr lang="en-GB" sz="2000" dirty="0" err="1" smtClean="0"/>
              <a:t>apor</a:t>
            </a:r>
            <a:r>
              <a:rPr lang="en-GB" sz="2000" dirty="0" smtClean="0"/>
              <a:t> </a:t>
            </a:r>
            <a:r>
              <a:rPr lang="en-GB" sz="2000" b="1" dirty="0" smtClean="0"/>
              <a:t>D</a:t>
            </a:r>
            <a:r>
              <a:rPr lang="en-GB" sz="2000" dirty="0" smtClean="0"/>
              <a:t>eposition</a:t>
            </a:r>
          </a:p>
          <a:p>
            <a:pPr lvl="1"/>
            <a:r>
              <a:rPr lang="en-GB" sz="1600" dirty="0" smtClean="0"/>
              <a:t>Pure Material Target / Alloyed targets</a:t>
            </a:r>
          </a:p>
          <a:p>
            <a:pPr lvl="1"/>
            <a:r>
              <a:rPr lang="en-GB" sz="1600" dirty="0" smtClean="0"/>
              <a:t>UHV</a:t>
            </a:r>
          </a:p>
          <a:p>
            <a:pPr lvl="1"/>
            <a:r>
              <a:rPr lang="en-GB" sz="1600" dirty="0" smtClean="0"/>
              <a:t>Temperature: from 100°C up to 800°C</a:t>
            </a:r>
          </a:p>
          <a:p>
            <a:pPr marL="36576" indent="0">
              <a:buNone/>
            </a:pPr>
            <a:endParaRPr lang="en-GB" sz="2000" dirty="0"/>
          </a:p>
          <a:p>
            <a:pPr lvl="1"/>
            <a:endParaRPr lang="fr-FR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727431" y="2699895"/>
            <a:ext cx="403506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Diode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323278" y="3196683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3796848" y="3196683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584211" y="5023625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 flipH="1">
            <a:off x="2716607" y="4936273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 flipV="1">
            <a:off x="2731443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flipV="1">
            <a:off x="1428167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431057" y="4720684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3894904" y="4795025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ounded Rectangle 62"/>
          <p:cNvSpPr/>
          <p:nvPr/>
        </p:nvSpPr>
        <p:spPr>
          <a:xfrm>
            <a:off x="1878291" y="3331470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1816931" y="3224089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chemeClr val="bg1"/>
                </a:solidFill>
              </a:rPr>
              <a:t>Ar</a:t>
            </a:r>
            <a:r>
              <a:rPr lang="en-GB" sz="1400" b="1" dirty="0" smtClean="0">
                <a:solidFill>
                  <a:schemeClr val="bg1"/>
                </a:solidFill>
              </a:rPr>
              <a:t> (10</a:t>
            </a:r>
            <a:r>
              <a:rPr lang="en-GB" sz="1400" b="1" baseline="30000" dirty="0" smtClean="0">
                <a:solidFill>
                  <a:schemeClr val="bg1"/>
                </a:solidFill>
              </a:rPr>
              <a:t>-1</a:t>
            </a:r>
            <a:r>
              <a:rPr lang="en-GB" sz="1400" b="1" dirty="0" smtClean="0">
                <a:solidFill>
                  <a:schemeClr val="bg1"/>
                </a:solidFill>
              </a:rPr>
              <a:t> mbar)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2021327" y="433918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1809734" y="407412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029961" y="377829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1809734" y="353942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>
            <a:stCxn id="66" idx="2"/>
          </p:cNvCxnSpPr>
          <p:nvPr/>
        </p:nvCxnSpPr>
        <p:spPr>
          <a:xfrm flipH="1">
            <a:off x="1561171" y="412812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1568368" y="359342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1568368" y="383818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1559734" y="439163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2157018" y="40386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249859" y="3691353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294402" y="443452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2417418" y="41910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2492870" y="3905974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525418" y="3566421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1568368" y="360200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565681" y="390427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1568368" y="388183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1572292" y="422860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5" idx="2"/>
          </p:cNvCxnSpPr>
          <p:nvPr/>
        </p:nvCxnSpPr>
        <p:spPr>
          <a:xfrm>
            <a:off x="1584305" y="416426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1573380" y="362936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3731904" y="3196683"/>
            <a:ext cx="72818" cy="15983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823216" y="5389757"/>
            <a:ext cx="3796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Simple set-up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High working pressure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20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" name="Picture 12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2589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techniques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</a:t>
            </a:r>
            <a:r>
              <a:rPr lang="en-GB" sz="2000" dirty="0" smtClean="0"/>
              <a:t>hysical </a:t>
            </a:r>
            <a:r>
              <a:rPr lang="en-GB" sz="2000" b="1" dirty="0" err="1" smtClean="0"/>
              <a:t>V</a:t>
            </a:r>
            <a:r>
              <a:rPr lang="en-GB" sz="2000" dirty="0" err="1" smtClean="0"/>
              <a:t>apor</a:t>
            </a:r>
            <a:r>
              <a:rPr lang="en-GB" sz="2000" dirty="0" smtClean="0"/>
              <a:t> </a:t>
            </a:r>
            <a:r>
              <a:rPr lang="en-GB" sz="2000" b="1" dirty="0" smtClean="0"/>
              <a:t>D</a:t>
            </a:r>
            <a:r>
              <a:rPr lang="en-GB" sz="2000" dirty="0" smtClean="0"/>
              <a:t>eposition</a:t>
            </a:r>
          </a:p>
          <a:p>
            <a:pPr lvl="1"/>
            <a:r>
              <a:rPr lang="en-GB" sz="1600" dirty="0" smtClean="0"/>
              <a:t>Pure Material Target / Alloyed targets</a:t>
            </a:r>
          </a:p>
          <a:p>
            <a:pPr lvl="1"/>
            <a:r>
              <a:rPr lang="en-GB" sz="1600" dirty="0" smtClean="0"/>
              <a:t>UHV</a:t>
            </a:r>
          </a:p>
          <a:p>
            <a:pPr lvl="1"/>
            <a:r>
              <a:rPr lang="en-GB" sz="1600" dirty="0" smtClean="0"/>
              <a:t>Temperature: from 100°C up to 800°C</a:t>
            </a:r>
          </a:p>
          <a:p>
            <a:pPr marL="36576" indent="0">
              <a:buNone/>
            </a:pPr>
            <a:endParaRPr lang="en-GB" sz="2000" dirty="0"/>
          </a:p>
          <a:p>
            <a:pPr lvl="1"/>
            <a:endParaRPr lang="fr-FR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727431" y="2699895"/>
            <a:ext cx="403506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Diode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323278" y="3196683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3796848" y="3196683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584211" y="5023625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 flipH="1">
            <a:off x="2716607" y="4936273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 flipV="1">
            <a:off x="2731443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flipV="1">
            <a:off x="1428167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431057" y="4720684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3894904" y="4795025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ounded Rectangle 62"/>
          <p:cNvSpPr/>
          <p:nvPr/>
        </p:nvSpPr>
        <p:spPr>
          <a:xfrm>
            <a:off x="1878291" y="3331470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1816931" y="3224089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chemeClr val="bg1"/>
                </a:solidFill>
              </a:rPr>
              <a:t>Ar</a:t>
            </a:r>
            <a:r>
              <a:rPr lang="en-GB" sz="1400" b="1" dirty="0" smtClean="0">
                <a:solidFill>
                  <a:schemeClr val="bg1"/>
                </a:solidFill>
              </a:rPr>
              <a:t> (10</a:t>
            </a:r>
            <a:r>
              <a:rPr lang="en-GB" sz="1400" b="1" baseline="30000" dirty="0" smtClean="0">
                <a:solidFill>
                  <a:schemeClr val="bg1"/>
                </a:solidFill>
              </a:rPr>
              <a:t>-1</a:t>
            </a:r>
            <a:r>
              <a:rPr lang="en-GB" sz="1400" b="1" dirty="0" smtClean="0">
                <a:solidFill>
                  <a:schemeClr val="bg1"/>
                </a:solidFill>
              </a:rPr>
              <a:t> mbar)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2021327" y="433918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1809734" y="407412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029961" y="377829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1809734" y="353942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>
            <a:stCxn id="66" idx="2"/>
          </p:cNvCxnSpPr>
          <p:nvPr/>
        </p:nvCxnSpPr>
        <p:spPr>
          <a:xfrm flipH="1">
            <a:off x="1561171" y="412812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1568368" y="359342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1568368" y="383818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1559734" y="439163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2157018" y="40386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249859" y="3691353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294402" y="443452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2417418" y="41910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2492870" y="3905974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525418" y="3566421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1568368" y="360200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565681" y="390427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1568368" y="388183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1572292" y="422860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5" idx="2"/>
          </p:cNvCxnSpPr>
          <p:nvPr/>
        </p:nvCxnSpPr>
        <p:spPr>
          <a:xfrm>
            <a:off x="1584305" y="416426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1573380" y="362936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3731904" y="3196683"/>
            <a:ext cx="72818" cy="15983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823216" y="5389757"/>
            <a:ext cx="3796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Simple set-up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High working pressure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981575" y="2699895"/>
            <a:ext cx="394414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Magnetron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137301" y="3150964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575546" y="3140190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Ar</a:t>
            </a:r>
            <a:r>
              <a:rPr lang="en-GB" sz="1400" b="1" dirty="0" smtClean="0"/>
              <a:t> (10</a:t>
            </a:r>
            <a:r>
              <a:rPr lang="en-GB" sz="1400" b="1" baseline="30000" dirty="0" smtClean="0"/>
              <a:t>-4/-3</a:t>
            </a:r>
            <a:r>
              <a:rPr lang="en-GB" sz="1400" b="1" dirty="0" smtClean="0"/>
              <a:t> mbar)</a:t>
            </a:r>
            <a:r>
              <a:rPr lang="en-GB" b="1" dirty="0" smtClean="0">
                <a:solidFill>
                  <a:schemeClr val="bg1"/>
                </a:solidFill>
              </a:rPr>
              <a:t>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3" name="Arc 42"/>
          <p:cNvSpPr/>
          <p:nvPr/>
        </p:nvSpPr>
        <p:spPr>
          <a:xfrm>
            <a:off x="5261628" y="3378857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c 43"/>
          <p:cNvSpPr/>
          <p:nvPr/>
        </p:nvSpPr>
        <p:spPr>
          <a:xfrm>
            <a:off x="5342435" y="3406066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Arc 44"/>
          <p:cNvSpPr/>
          <p:nvPr/>
        </p:nvSpPr>
        <p:spPr>
          <a:xfrm>
            <a:off x="5383179" y="3441452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Arc 45"/>
          <p:cNvSpPr/>
          <p:nvPr/>
        </p:nvSpPr>
        <p:spPr>
          <a:xfrm>
            <a:off x="5471976" y="3521012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Arc 46"/>
          <p:cNvSpPr/>
          <p:nvPr/>
        </p:nvSpPr>
        <p:spPr>
          <a:xfrm>
            <a:off x="5471976" y="3579349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c 47"/>
          <p:cNvSpPr/>
          <p:nvPr/>
        </p:nvSpPr>
        <p:spPr>
          <a:xfrm>
            <a:off x="5557390" y="3645798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663731" y="3150964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5270822" y="3362767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270822" y="4273989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5537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techniques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</a:t>
            </a:r>
            <a:r>
              <a:rPr lang="en-GB" sz="2000" dirty="0" smtClean="0"/>
              <a:t>hysical </a:t>
            </a:r>
            <a:r>
              <a:rPr lang="en-GB" sz="2000" b="1" dirty="0" err="1" smtClean="0"/>
              <a:t>V</a:t>
            </a:r>
            <a:r>
              <a:rPr lang="en-GB" sz="2000" dirty="0" err="1" smtClean="0"/>
              <a:t>apor</a:t>
            </a:r>
            <a:r>
              <a:rPr lang="en-GB" sz="2000" dirty="0" smtClean="0"/>
              <a:t> </a:t>
            </a:r>
            <a:r>
              <a:rPr lang="en-GB" sz="2000" b="1" dirty="0" smtClean="0"/>
              <a:t>D</a:t>
            </a:r>
            <a:r>
              <a:rPr lang="en-GB" sz="2000" dirty="0" smtClean="0"/>
              <a:t>eposition</a:t>
            </a:r>
          </a:p>
          <a:p>
            <a:pPr lvl="1"/>
            <a:r>
              <a:rPr lang="en-GB" sz="1600" dirty="0" smtClean="0"/>
              <a:t>Pure Material Target / Alloyed targets</a:t>
            </a:r>
          </a:p>
          <a:p>
            <a:pPr lvl="1"/>
            <a:r>
              <a:rPr lang="en-GB" sz="1600" dirty="0" smtClean="0"/>
              <a:t>UHV</a:t>
            </a:r>
          </a:p>
          <a:p>
            <a:pPr lvl="1"/>
            <a:r>
              <a:rPr lang="en-GB" sz="1600" dirty="0" smtClean="0"/>
              <a:t>Temperature: from 100°C up to 800°C</a:t>
            </a:r>
          </a:p>
          <a:p>
            <a:pPr marL="36576" indent="0">
              <a:buNone/>
            </a:pPr>
            <a:endParaRPr lang="en-GB" sz="2000" dirty="0"/>
          </a:p>
          <a:p>
            <a:pPr lvl="1"/>
            <a:endParaRPr lang="fr-FR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727431" y="2699895"/>
            <a:ext cx="403506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Diode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323278" y="3196683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3796848" y="3196683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584211" y="5023625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 flipH="1">
            <a:off x="2716607" y="4936273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 flipV="1">
            <a:off x="2731443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flipV="1">
            <a:off x="1428167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431057" y="4720684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3894904" y="4795025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ounded Rectangle 62"/>
          <p:cNvSpPr/>
          <p:nvPr/>
        </p:nvSpPr>
        <p:spPr>
          <a:xfrm>
            <a:off x="1878291" y="3331470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1816931" y="3224089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chemeClr val="bg1"/>
                </a:solidFill>
              </a:rPr>
              <a:t>Ar</a:t>
            </a:r>
            <a:r>
              <a:rPr lang="en-GB" sz="1400" b="1" dirty="0" smtClean="0">
                <a:solidFill>
                  <a:schemeClr val="bg1"/>
                </a:solidFill>
              </a:rPr>
              <a:t> (10</a:t>
            </a:r>
            <a:r>
              <a:rPr lang="en-GB" sz="1400" b="1" baseline="30000" dirty="0" smtClean="0">
                <a:solidFill>
                  <a:schemeClr val="bg1"/>
                </a:solidFill>
              </a:rPr>
              <a:t>-1</a:t>
            </a:r>
            <a:r>
              <a:rPr lang="en-GB" sz="1400" b="1" dirty="0" smtClean="0">
                <a:solidFill>
                  <a:schemeClr val="bg1"/>
                </a:solidFill>
              </a:rPr>
              <a:t> mbar)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2021327" y="433918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1809734" y="407412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029961" y="377829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1809734" y="353942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>
            <a:stCxn id="66" idx="2"/>
          </p:cNvCxnSpPr>
          <p:nvPr/>
        </p:nvCxnSpPr>
        <p:spPr>
          <a:xfrm flipH="1">
            <a:off x="1561171" y="412812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1568368" y="359342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1568368" y="383818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1559734" y="439163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2157018" y="40386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249859" y="3691353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294402" y="443452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2417418" y="41910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2492870" y="3905974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525418" y="3566421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1568368" y="360200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565681" y="390427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1568368" y="388183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1572292" y="422860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5" idx="2"/>
          </p:cNvCxnSpPr>
          <p:nvPr/>
        </p:nvCxnSpPr>
        <p:spPr>
          <a:xfrm>
            <a:off x="1584305" y="416426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1573380" y="362936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3731904" y="3196683"/>
            <a:ext cx="72818" cy="15983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823216" y="5389757"/>
            <a:ext cx="3796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Simple set-up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High working pressure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981575" y="2699895"/>
            <a:ext cx="394414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Magnetron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137301" y="3150964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6924664" y="4977906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 flipH="1">
            <a:off x="7057060" y="4890554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 flipV="1">
            <a:off x="7071896" y="5094435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 flipV="1">
            <a:off x="5768620" y="5094435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5771510" y="4674965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8235357" y="4749306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/>
          <p:cNvSpPr txBox="1"/>
          <p:nvPr/>
        </p:nvSpPr>
        <p:spPr>
          <a:xfrm>
            <a:off x="6575546" y="3140190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Ar</a:t>
            </a:r>
            <a:r>
              <a:rPr lang="en-GB" sz="1400" b="1" dirty="0" smtClean="0"/>
              <a:t> (10</a:t>
            </a:r>
            <a:r>
              <a:rPr lang="en-GB" sz="1400" b="1" baseline="30000" dirty="0" smtClean="0"/>
              <a:t>-4/-3</a:t>
            </a:r>
            <a:r>
              <a:rPr lang="en-GB" sz="1400" b="1" dirty="0" smtClean="0"/>
              <a:t> mbar)</a:t>
            </a:r>
            <a:r>
              <a:rPr lang="en-GB" b="1" dirty="0" smtClean="0">
                <a:solidFill>
                  <a:schemeClr val="bg1"/>
                </a:solidFill>
              </a:rPr>
              <a:t>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4" name="Arc 93"/>
          <p:cNvSpPr/>
          <p:nvPr/>
        </p:nvSpPr>
        <p:spPr>
          <a:xfrm>
            <a:off x="5261628" y="3378857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Arc 94"/>
          <p:cNvSpPr/>
          <p:nvPr/>
        </p:nvSpPr>
        <p:spPr>
          <a:xfrm>
            <a:off x="5342435" y="3406066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Arc 95"/>
          <p:cNvSpPr/>
          <p:nvPr/>
        </p:nvSpPr>
        <p:spPr>
          <a:xfrm>
            <a:off x="5383179" y="3441452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Arc 96"/>
          <p:cNvSpPr/>
          <p:nvPr/>
        </p:nvSpPr>
        <p:spPr>
          <a:xfrm>
            <a:off x="5471976" y="3521012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Arc 97"/>
          <p:cNvSpPr/>
          <p:nvPr/>
        </p:nvSpPr>
        <p:spPr>
          <a:xfrm>
            <a:off x="5471976" y="3579349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Arc 98"/>
          <p:cNvSpPr/>
          <p:nvPr/>
        </p:nvSpPr>
        <p:spPr>
          <a:xfrm>
            <a:off x="5557390" y="3645798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/>
          <p:cNvSpPr/>
          <p:nvPr/>
        </p:nvSpPr>
        <p:spPr>
          <a:xfrm>
            <a:off x="5663731" y="3150964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/>
          <p:cNvSpPr/>
          <p:nvPr/>
        </p:nvSpPr>
        <p:spPr>
          <a:xfrm>
            <a:off x="5270822" y="3362767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/>
          <p:nvPr/>
        </p:nvSpPr>
        <p:spPr>
          <a:xfrm>
            <a:off x="5270822" y="4273989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3" name="Group 102"/>
          <p:cNvGrpSpPr>
            <a:grpSpLocks noChangeAspect="1"/>
          </p:cNvGrpSpPr>
          <p:nvPr/>
        </p:nvGrpSpPr>
        <p:grpSpPr>
          <a:xfrm rot="18120162" flipV="1">
            <a:off x="5933908" y="3420463"/>
            <a:ext cx="259861" cy="206983"/>
            <a:chOff x="7274743" y="3768457"/>
            <a:chExt cx="680498" cy="542027"/>
          </a:xfrm>
        </p:grpSpPr>
        <p:sp>
          <p:nvSpPr>
            <p:cNvPr id="104" name="Arc 103"/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Arc 104"/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Arc 105"/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Arc 106"/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Arc 107"/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Arc 108"/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Arc 109"/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Arc 110"/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Arc 111"/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5942560" y="3171673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 smtClean="0">
                <a:solidFill>
                  <a:srgbClr val="FF0000"/>
                </a:solidFill>
              </a:rPr>
              <a:t>e</a:t>
            </a:r>
            <a:r>
              <a:rPr lang="en-GB" sz="1050" b="1" baseline="30000" dirty="0" smtClean="0">
                <a:solidFill>
                  <a:srgbClr val="FF0000"/>
                </a:solidFill>
              </a:rPr>
              <a:t>-</a:t>
            </a:r>
            <a:endParaRPr lang="en-GB" sz="1050" b="1" baseline="30000" dirty="0">
              <a:solidFill>
                <a:srgbClr val="FF0000"/>
              </a:solidFill>
            </a:endParaRPr>
          </a:p>
        </p:txBody>
      </p:sp>
      <p:pic>
        <p:nvPicPr>
          <p:cNvPr id="114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1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7923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techniques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</a:t>
            </a:r>
            <a:r>
              <a:rPr lang="en-GB" sz="2000" dirty="0" smtClean="0"/>
              <a:t>hysical </a:t>
            </a:r>
            <a:r>
              <a:rPr lang="en-GB" sz="2000" b="1" dirty="0" err="1" smtClean="0"/>
              <a:t>V</a:t>
            </a:r>
            <a:r>
              <a:rPr lang="en-GB" sz="2000" dirty="0" err="1" smtClean="0"/>
              <a:t>apor</a:t>
            </a:r>
            <a:r>
              <a:rPr lang="en-GB" sz="2000" dirty="0" smtClean="0"/>
              <a:t> </a:t>
            </a:r>
            <a:r>
              <a:rPr lang="en-GB" sz="2000" b="1" dirty="0" smtClean="0"/>
              <a:t>D</a:t>
            </a:r>
            <a:r>
              <a:rPr lang="en-GB" sz="2000" dirty="0" smtClean="0"/>
              <a:t>eposition</a:t>
            </a:r>
          </a:p>
          <a:p>
            <a:pPr lvl="1"/>
            <a:r>
              <a:rPr lang="en-GB" sz="1600" dirty="0" smtClean="0"/>
              <a:t>Pure Material Target / Alloyed targets</a:t>
            </a:r>
          </a:p>
          <a:p>
            <a:pPr lvl="1"/>
            <a:r>
              <a:rPr lang="en-GB" sz="1600" dirty="0" smtClean="0"/>
              <a:t>UHV</a:t>
            </a:r>
          </a:p>
          <a:p>
            <a:pPr lvl="1"/>
            <a:r>
              <a:rPr lang="en-GB" sz="1600" dirty="0" smtClean="0"/>
              <a:t>Temperature: from 100°C up to 800°C</a:t>
            </a:r>
          </a:p>
          <a:p>
            <a:pPr marL="36576" indent="0">
              <a:buNone/>
            </a:pPr>
            <a:endParaRPr lang="en-GB" sz="2000" dirty="0"/>
          </a:p>
          <a:p>
            <a:pPr lvl="1"/>
            <a:endParaRPr lang="fr-FR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727431" y="2699895"/>
            <a:ext cx="403506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Diode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323278" y="3196683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3796848" y="3196683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584211" y="5023625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 flipH="1">
            <a:off x="2716607" y="4936273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 flipV="1">
            <a:off x="2731443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flipV="1">
            <a:off x="1428167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431057" y="4720684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3894904" y="4795025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ounded Rectangle 62"/>
          <p:cNvSpPr/>
          <p:nvPr/>
        </p:nvSpPr>
        <p:spPr>
          <a:xfrm>
            <a:off x="1878291" y="3331470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1816931" y="3224089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chemeClr val="bg1"/>
                </a:solidFill>
              </a:rPr>
              <a:t>Ar</a:t>
            </a:r>
            <a:r>
              <a:rPr lang="en-GB" sz="1400" b="1" dirty="0" smtClean="0">
                <a:solidFill>
                  <a:schemeClr val="bg1"/>
                </a:solidFill>
              </a:rPr>
              <a:t> (10</a:t>
            </a:r>
            <a:r>
              <a:rPr lang="en-GB" sz="1400" b="1" baseline="30000" dirty="0" smtClean="0">
                <a:solidFill>
                  <a:schemeClr val="bg1"/>
                </a:solidFill>
              </a:rPr>
              <a:t>-1</a:t>
            </a:r>
            <a:r>
              <a:rPr lang="en-GB" sz="1400" b="1" dirty="0" smtClean="0">
                <a:solidFill>
                  <a:schemeClr val="bg1"/>
                </a:solidFill>
              </a:rPr>
              <a:t> mbar)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2021327" y="433918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1809734" y="407412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029961" y="377829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1809734" y="353942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>
            <a:stCxn id="66" idx="2"/>
          </p:cNvCxnSpPr>
          <p:nvPr/>
        </p:nvCxnSpPr>
        <p:spPr>
          <a:xfrm flipH="1">
            <a:off x="1561171" y="412812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1568368" y="359342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1568368" y="383818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1559734" y="439163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2157018" y="40386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249859" y="3691353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294402" y="443452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2417418" y="41910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2492870" y="3905974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525418" y="3566421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1568368" y="360200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565681" y="390427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1568368" y="388183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1572292" y="422860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5" idx="2"/>
          </p:cNvCxnSpPr>
          <p:nvPr/>
        </p:nvCxnSpPr>
        <p:spPr>
          <a:xfrm>
            <a:off x="1584305" y="416426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1573380" y="362936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3731904" y="3196683"/>
            <a:ext cx="72818" cy="15983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823216" y="5389757"/>
            <a:ext cx="3796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Simple set-up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High working pressure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6058769" y="3407465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4981575" y="2699895"/>
            <a:ext cx="394414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Magnetron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8137301" y="3150964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6924664" y="4977906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 flipH="1">
            <a:off x="7057060" y="4890554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 flipV="1">
            <a:off x="7071896" y="5094435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 flipV="1">
            <a:off x="5768620" y="5094435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5771510" y="4674965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8235357" y="4749306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TextBox 122"/>
          <p:cNvSpPr txBox="1"/>
          <p:nvPr/>
        </p:nvSpPr>
        <p:spPr>
          <a:xfrm>
            <a:off x="6575546" y="3140190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Ar</a:t>
            </a:r>
            <a:r>
              <a:rPr lang="en-GB" sz="1400" b="1" dirty="0" smtClean="0"/>
              <a:t> (10</a:t>
            </a:r>
            <a:r>
              <a:rPr lang="en-GB" sz="1400" b="1" baseline="30000" dirty="0" smtClean="0"/>
              <a:t>-4/-3</a:t>
            </a:r>
            <a:r>
              <a:rPr lang="en-GB" sz="1400" b="1" dirty="0" smtClean="0"/>
              <a:t> mbar)</a:t>
            </a:r>
            <a:r>
              <a:rPr lang="en-GB" b="1" dirty="0" smtClean="0">
                <a:solidFill>
                  <a:schemeClr val="bg1"/>
                </a:solidFill>
              </a:rPr>
              <a:t>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4" name="Arc 123"/>
          <p:cNvSpPr/>
          <p:nvPr/>
        </p:nvSpPr>
        <p:spPr>
          <a:xfrm>
            <a:off x="5261628" y="3378857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Arc 124"/>
          <p:cNvSpPr/>
          <p:nvPr/>
        </p:nvSpPr>
        <p:spPr>
          <a:xfrm>
            <a:off x="5342435" y="3406066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Arc 125"/>
          <p:cNvSpPr/>
          <p:nvPr/>
        </p:nvSpPr>
        <p:spPr>
          <a:xfrm>
            <a:off x="5383179" y="3441452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Arc 126"/>
          <p:cNvSpPr/>
          <p:nvPr/>
        </p:nvSpPr>
        <p:spPr>
          <a:xfrm>
            <a:off x="5471976" y="3521012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Arc 127"/>
          <p:cNvSpPr/>
          <p:nvPr/>
        </p:nvSpPr>
        <p:spPr>
          <a:xfrm>
            <a:off x="5471976" y="3579349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Arc 128"/>
          <p:cNvSpPr/>
          <p:nvPr/>
        </p:nvSpPr>
        <p:spPr>
          <a:xfrm>
            <a:off x="5557390" y="3645798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>
            <a:off x="5663731" y="3150964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5270822" y="3362767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ectangle 131"/>
          <p:cNvSpPr/>
          <p:nvPr/>
        </p:nvSpPr>
        <p:spPr>
          <a:xfrm>
            <a:off x="5270822" y="4273989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3" name="Group 132"/>
          <p:cNvGrpSpPr>
            <a:grpSpLocks noChangeAspect="1"/>
          </p:cNvGrpSpPr>
          <p:nvPr/>
        </p:nvGrpSpPr>
        <p:grpSpPr>
          <a:xfrm rot="18120162" flipV="1">
            <a:off x="5933908" y="3420463"/>
            <a:ext cx="259861" cy="206983"/>
            <a:chOff x="7274743" y="3768457"/>
            <a:chExt cx="680498" cy="542027"/>
          </a:xfrm>
        </p:grpSpPr>
        <p:sp>
          <p:nvSpPr>
            <p:cNvPr id="134" name="Arc 133"/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Arc 134"/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Arc 135"/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Arc 136"/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Arc 137"/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Arc 138"/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Arc 139"/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Arc 140"/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Arc 141"/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5942560" y="3171673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 smtClean="0">
                <a:solidFill>
                  <a:srgbClr val="FF0000"/>
                </a:solidFill>
              </a:rPr>
              <a:t>e</a:t>
            </a:r>
            <a:r>
              <a:rPr lang="en-GB" sz="1050" b="1" baseline="30000" dirty="0" smtClean="0">
                <a:solidFill>
                  <a:srgbClr val="FF0000"/>
                </a:solidFill>
              </a:rPr>
              <a:t>-</a:t>
            </a:r>
            <a:endParaRPr lang="en-GB" sz="1050" b="1" baseline="30000" dirty="0">
              <a:solidFill>
                <a:srgbClr val="FF0000"/>
              </a:solidFill>
            </a:endParaRPr>
          </a:p>
        </p:txBody>
      </p:sp>
      <p:pic>
        <p:nvPicPr>
          <p:cNvPr id="144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14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9374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techniques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P</a:t>
            </a:r>
            <a:r>
              <a:rPr lang="en-GB" sz="2000" dirty="0" smtClean="0"/>
              <a:t>hysical </a:t>
            </a:r>
            <a:r>
              <a:rPr lang="en-GB" sz="2000" b="1" dirty="0" err="1" smtClean="0"/>
              <a:t>V</a:t>
            </a:r>
            <a:r>
              <a:rPr lang="en-GB" sz="2000" dirty="0" err="1" smtClean="0"/>
              <a:t>apor</a:t>
            </a:r>
            <a:r>
              <a:rPr lang="en-GB" sz="2000" dirty="0" smtClean="0"/>
              <a:t> </a:t>
            </a:r>
            <a:r>
              <a:rPr lang="en-GB" sz="2000" b="1" dirty="0" smtClean="0"/>
              <a:t>D</a:t>
            </a:r>
            <a:r>
              <a:rPr lang="en-GB" sz="2000" dirty="0" smtClean="0"/>
              <a:t>eposition</a:t>
            </a:r>
          </a:p>
          <a:p>
            <a:pPr lvl="1"/>
            <a:r>
              <a:rPr lang="en-GB" sz="1600" dirty="0" smtClean="0"/>
              <a:t>Pure Material Target / Alloyed targets</a:t>
            </a:r>
          </a:p>
          <a:p>
            <a:pPr lvl="1"/>
            <a:r>
              <a:rPr lang="en-GB" sz="1600" dirty="0" smtClean="0"/>
              <a:t>UHV</a:t>
            </a:r>
          </a:p>
          <a:p>
            <a:pPr lvl="1"/>
            <a:r>
              <a:rPr lang="en-GB" sz="1600" dirty="0" smtClean="0"/>
              <a:t>Temperature: from 100°C up to 800°C</a:t>
            </a:r>
          </a:p>
          <a:p>
            <a:pPr marL="36576" indent="0">
              <a:buNone/>
            </a:pPr>
            <a:endParaRPr lang="en-GB" sz="2000" dirty="0"/>
          </a:p>
          <a:p>
            <a:pPr lvl="1"/>
            <a:endParaRPr lang="fr-FR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727431" y="2699895"/>
            <a:ext cx="403506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Diode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323278" y="3196683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3796848" y="3196683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584211" y="5023625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 flipH="1">
            <a:off x="2716607" y="4936273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 flipV="1">
            <a:off x="2731443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flipV="1">
            <a:off x="1428167" y="5140154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431057" y="4720684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3894904" y="4795025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ounded Rectangle 62"/>
          <p:cNvSpPr/>
          <p:nvPr/>
        </p:nvSpPr>
        <p:spPr>
          <a:xfrm>
            <a:off x="1878291" y="3331470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1816931" y="3224089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chemeClr val="bg1"/>
                </a:solidFill>
              </a:rPr>
              <a:t>Ar</a:t>
            </a:r>
            <a:r>
              <a:rPr lang="en-GB" sz="1400" b="1" dirty="0" smtClean="0">
                <a:solidFill>
                  <a:schemeClr val="bg1"/>
                </a:solidFill>
              </a:rPr>
              <a:t> (10</a:t>
            </a:r>
            <a:r>
              <a:rPr lang="en-GB" sz="1400" b="1" baseline="30000" dirty="0" smtClean="0">
                <a:solidFill>
                  <a:schemeClr val="bg1"/>
                </a:solidFill>
              </a:rPr>
              <a:t>-1</a:t>
            </a:r>
            <a:r>
              <a:rPr lang="en-GB" sz="1400" b="1" dirty="0" smtClean="0">
                <a:solidFill>
                  <a:schemeClr val="bg1"/>
                </a:solidFill>
              </a:rPr>
              <a:t> mbar)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2021327" y="433918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1809734" y="407412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029961" y="377829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1809734" y="353942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Arrow Connector 68"/>
          <p:cNvCxnSpPr>
            <a:stCxn id="66" idx="2"/>
          </p:cNvCxnSpPr>
          <p:nvPr/>
        </p:nvCxnSpPr>
        <p:spPr>
          <a:xfrm flipH="1">
            <a:off x="1561171" y="412812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1568368" y="359342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1568368" y="383818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1559734" y="439163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2157018" y="40386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249859" y="3691353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294402" y="443452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2417418" y="4191097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2492870" y="3905974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525418" y="3566421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1568368" y="360200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565681" y="390427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1568368" y="388183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1572292" y="422860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5" idx="2"/>
          </p:cNvCxnSpPr>
          <p:nvPr/>
        </p:nvCxnSpPr>
        <p:spPr>
          <a:xfrm>
            <a:off x="1584305" y="416426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1573380" y="362936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3731904" y="3196683"/>
            <a:ext cx="72818" cy="15983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823216" y="5389757"/>
            <a:ext cx="3796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Simple set-up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High working pressure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6058769" y="3407465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4981575" y="2699895"/>
            <a:ext cx="3944149" cy="338658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Magnetron Sputtering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8137301" y="3150964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6924664" y="4977906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 flipH="1">
            <a:off x="7057060" y="4890554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 flipV="1">
            <a:off x="7071896" y="5094435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 flipV="1">
            <a:off x="5768620" y="5094435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/>
          <p:cNvSpPr/>
          <p:nvPr/>
        </p:nvSpPr>
        <p:spPr>
          <a:xfrm>
            <a:off x="5771510" y="4674965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/>
          <p:cNvSpPr/>
          <p:nvPr/>
        </p:nvSpPr>
        <p:spPr>
          <a:xfrm>
            <a:off x="8235357" y="4749306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xtBox 95"/>
          <p:cNvSpPr txBox="1"/>
          <p:nvPr/>
        </p:nvSpPr>
        <p:spPr>
          <a:xfrm>
            <a:off x="6575546" y="3140190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Ar</a:t>
            </a:r>
            <a:r>
              <a:rPr lang="en-GB" sz="1400" b="1" dirty="0" smtClean="0"/>
              <a:t> (10</a:t>
            </a:r>
            <a:r>
              <a:rPr lang="en-GB" sz="1400" b="1" baseline="30000" dirty="0" smtClean="0"/>
              <a:t>-4/-3</a:t>
            </a:r>
            <a:r>
              <a:rPr lang="en-GB" sz="1400" b="1" dirty="0" smtClean="0"/>
              <a:t> mbar)</a:t>
            </a:r>
            <a:r>
              <a:rPr lang="en-GB" b="1" dirty="0" smtClean="0">
                <a:solidFill>
                  <a:schemeClr val="bg1"/>
                </a:solidFill>
              </a:rPr>
              <a:t>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8085134" y="3150964"/>
            <a:ext cx="72818" cy="15983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Arc 97"/>
          <p:cNvSpPr/>
          <p:nvPr/>
        </p:nvSpPr>
        <p:spPr>
          <a:xfrm>
            <a:off x="5261628" y="3378857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Arc 98"/>
          <p:cNvSpPr/>
          <p:nvPr/>
        </p:nvSpPr>
        <p:spPr>
          <a:xfrm>
            <a:off x="5342435" y="3406066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Arc 99"/>
          <p:cNvSpPr/>
          <p:nvPr/>
        </p:nvSpPr>
        <p:spPr>
          <a:xfrm>
            <a:off x="5383179" y="3441452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Arc 100"/>
          <p:cNvSpPr/>
          <p:nvPr/>
        </p:nvSpPr>
        <p:spPr>
          <a:xfrm>
            <a:off x="5471976" y="3521012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Arc 101"/>
          <p:cNvSpPr/>
          <p:nvPr/>
        </p:nvSpPr>
        <p:spPr>
          <a:xfrm>
            <a:off x="5471976" y="3579349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Arc 102"/>
          <p:cNvSpPr/>
          <p:nvPr/>
        </p:nvSpPr>
        <p:spPr>
          <a:xfrm>
            <a:off x="5557390" y="3645798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/>
          <p:cNvSpPr/>
          <p:nvPr/>
        </p:nvSpPr>
        <p:spPr>
          <a:xfrm>
            <a:off x="5663731" y="3150964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5270822" y="3362767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/>
          <p:cNvSpPr/>
          <p:nvPr/>
        </p:nvSpPr>
        <p:spPr>
          <a:xfrm>
            <a:off x="5270822" y="4273989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7" name="Group 106"/>
          <p:cNvGrpSpPr>
            <a:grpSpLocks noChangeAspect="1"/>
          </p:cNvGrpSpPr>
          <p:nvPr/>
        </p:nvGrpSpPr>
        <p:grpSpPr>
          <a:xfrm rot="18120162" flipV="1">
            <a:off x="5933908" y="3420463"/>
            <a:ext cx="259861" cy="206983"/>
            <a:chOff x="7274743" y="3768457"/>
            <a:chExt cx="680498" cy="542027"/>
          </a:xfrm>
        </p:grpSpPr>
        <p:sp>
          <p:nvSpPr>
            <p:cNvPr id="108" name="Arc 107"/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Arc 108"/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Arc 109"/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Arc 110"/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Arc 111"/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Arc 112"/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Arc 143"/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Arc 144"/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Arc 145"/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7" name="TextBox 146"/>
          <p:cNvSpPr txBox="1"/>
          <p:nvPr/>
        </p:nvSpPr>
        <p:spPr>
          <a:xfrm>
            <a:off x="5942560" y="3171673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 smtClean="0">
                <a:solidFill>
                  <a:srgbClr val="FF0000"/>
                </a:solidFill>
              </a:rPr>
              <a:t>e</a:t>
            </a:r>
            <a:r>
              <a:rPr lang="en-GB" sz="1050" b="1" baseline="30000" dirty="0" smtClean="0">
                <a:solidFill>
                  <a:srgbClr val="FF0000"/>
                </a:solidFill>
              </a:rPr>
              <a:t>-</a:t>
            </a:r>
            <a:endParaRPr lang="en-GB" sz="1050" b="1" baseline="30000" dirty="0">
              <a:solidFill>
                <a:srgbClr val="FF0000"/>
              </a:solidFill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5896699" y="3555327"/>
            <a:ext cx="1073684" cy="1003106"/>
            <a:chOff x="5900187" y="3493702"/>
            <a:chExt cx="1073684" cy="1003106"/>
          </a:xfrm>
        </p:grpSpPr>
        <p:sp>
          <p:nvSpPr>
            <p:cNvPr id="149" name="Oval 148"/>
            <p:cNvSpPr/>
            <p:nvPr/>
          </p:nvSpPr>
          <p:spPr>
            <a:xfrm>
              <a:off x="6361780" y="4293466"/>
              <a:ext cx="108000" cy="10800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Oval 149"/>
            <p:cNvSpPr/>
            <p:nvPr/>
          </p:nvSpPr>
          <p:spPr>
            <a:xfrm>
              <a:off x="6150187" y="4028403"/>
              <a:ext cx="108000" cy="10800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Oval 150"/>
            <p:cNvSpPr/>
            <p:nvPr/>
          </p:nvSpPr>
          <p:spPr>
            <a:xfrm>
              <a:off x="6370414" y="3732578"/>
              <a:ext cx="108000" cy="10800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Oval 151"/>
            <p:cNvSpPr/>
            <p:nvPr/>
          </p:nvSpPr>
          <p:spPr>
            <a:xfrm>
              <a:off x="6150187" y="3493702"/>
              <a:ext cx="108000" cy="10800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3" name="Straight Arrow Connector 152"/>
            <p:cNvCxnSpPr>
              <a:stCxn id="150" idx="2"/>
            </p:cNvCxnSpPr>
            <p:nvPr/>
          </p:nvCxnSpPr>
          <p:spPr>
            <a:xfrm flipH="1">
              <a:off x="5901624" y="4082403"/>
              <a:ext cx="248563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/>
            <p:nvPr/>
          </p:nvCxnSpPr>
          <p:spPr>
            <a:xfrm flipH="1">
              <a:off x="5908821" y="3547702"/>
              <a:ext cx="248563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flipH="1">
              <a:off x="5908821" y="3792466"/>
              <a:ext cx="461593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 flipH="1">
              <a:off x="5900187" y="4345914"/>
              <a:ext cx="461593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Oval 156"/>
            <p:cNvSpPr/>
            <p:nvPr/>
          </p:nvSpPr>
          <p:spPr>
            <a:xfrm>
              <a:off x="6497471" y="3992978"/>
              <a:ext cx="108000" cy="108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Oval 157"/>
            <p:cNvSpPr/>
            <p:nvPr/>
          </p:nvSpPr>
          <p:spPr>
            <a:xfrm>
              <a:off x="6590312" y="3645634"/>
              <a:ext cx="108000" cy="108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Oval 158"/>
            <p:cNvSpPr/>
            <p:nvPr/>
          </p:nvSpPr>
          <p:spPr>
            <a:xfrm>
              <a:off x="6634855" y="4388808"/>
              <a:ext cx="108000" cy="108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Oval 159"/>
            <p:cNvSpPr/>
            <p:nvPr/>
          </p:nvSpPr>
          <p:spPr>
            <a:xfrm>
              <a:off x="6757871" y="4145378"/>
              <a:ext cx="108000" cy="108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Oval 160"/>
            <p:cNvSpPr/>
            <p:nvPr/>
          </p:nvSpPr>
          <p:spPr>
            <a:xfrm>
              <a:off x="6833323" y="3860255"/>
              <a:ext cx="108000" cy="108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Oval 161"/>
            <p:cNvSpPr/>
            <p:nvPr/>
          </p:nvSpPr>
          <p:spPr>
            <a:xfrm>
              <a:off x="6865871" y="3520702"/>
              <a:ext cx="108000" cy="108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3" name="Straight Arrow Connector 162"/>
            <p:cNvCxnSpPr/>
            <p:nvPr/>
          </p:nvCxnSpPr>
          <p:spPr>
            <a:xfrm>
              <a:off x="5908821" y="3556290"/>
              <a:ext cx="681491" cy="147454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/>
            <p:nvPr/>
          </p:nvCxnSpPr>
          <p:spPr>
            <a:xfrm>
              <a:off x="5906134" y="3858554"/>
              <a:ext cx="563646" cy="169849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>
              <a:off x="5908821" y="3836112"/>
              <a:ext cx="903050" cy="61220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/>
            <p:cNvCxnSpPr/>
            <p:nvPr/>
          </p:nvCxnSpPr>
          <p:spPr>
            <a:xfrm flipV="1">
              <a:off x="5912745" y="4182882"/>
              <a:ext cx="830110" cy="160853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>
              <a:endCxn id="159" idx="2"/>
            </p:cNvCxnSpPr>
            <p:nvPr/>
          </p:nvCxnSpPr>
          <p:spPr>
            <a:xfrm>
              <a:off x="5924758" y="4118547"/>
              <a:ext cx="710097" cy="324261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/>
            <p:nvPr/>
          </p:nvCxnSpPr>
          <p:spPr>
            <a:xfrm flipV="1">
              <a:off x="5913833" y="3583649"/>
              <a:ext cx="919490" cy="222168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9" name="TextBox 168"/>
          <p:cNvSpPr txBox="1"/>
          <p:nvPr/>
        </p:nvSpPr>
        <p:spPr>
          <a:xfrm>
            <a:off x="5004476" y="5121515"/>
            <a:ext cx="38860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More complex set-up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Temperature control required on cathode</a:t>
            </a:r>
          </a:p>
          <a:p>
            <a:r>
              <a:rPr lang="en-GB" sz="1400" dirty="0" smtClean="0">
                <a:solidFill>
                  <a:srgbClr val="00B050"/>
                </a:solidFill>
              </a:rPr>
              <a:t>Higher coating rate</a:t>
            </a:r>
          </a:p>
          <a:p>
            <a:r>
              <a:rPr lang="en-GB" sz="1400" dirty="0" smtClean="0">
                <a:solidFill>
                  <a:srgbClr val="00B050"/>
                </a:solidFill>
              </a:rPr>
              <a:t>Lower contamination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170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1" name="Picture 17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4192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B.101 </a:t>
            </a:r>
            <a:r>
              <a:rPr lang="en-GB" sz="3200" dirty="0" smtClean="0"/>
              <a:t>(coating)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3 coating setups</a:t>
            </a:r>
          </a:p>
          <a:p>
            <a:pPr lvl="1"/>
            <a:r>
              <a:rPr lang="en-GB" sz="1600" dirty="0" smtClean="0"/>
              <a:t>2 for samples R&amp;D</a:t>
            </a:r>
          </a:p>
          <a:p>
            <a:pPr lvl="1"/>
            <a:r>
              <a:rPr lang="en-GB" sz="1600" dirty="0" smtClean="0"/>
              <a:t>1 for 1.3GHz / 800 MHz cavities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246" y="2599407"/>
            <a:ext cx="2895889" cy="3565592"/>
            <a:chOff x="5102935" y="1468963"/>
            <a:chExt cx="3728692" cy="459098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47" r="9444"/>
            <a:stretch/>
          </p:blipFill>
          <p:spPr>
            <a:xfrm>
              <a:off x="6809934" y="1470333"/>
              <a:ext cx="2021693" cy="458961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59" r="22042"/>
            <a:stretch/>
          </p:blipFill>
          <p:spPr>
            <a:xfrm>
              <a:off x="5102935" y="1468963"/>
              <a:ext cx="1567543" cy="4590989"/>
            </a:xfrm>
            <a:prstGeom prst="rect">
              <a:avLst/>
            </a:prstGeom>
          </p:spPr>
        </p:pic>
      </p:grpSp>
      <p:pic>
        <p:nvPicPr>
          <p:cNvPr id="10" name="Image 3" descr="Une image contenant plancher, intérieur, mur, pièce&#10;&#10;Description générée automatiquement"/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0" r="24808"/>
          <a:stretch/>
        </p:blipFill>
        <p:spPr bwMode="auto">
          <a:xfrm>
            <a:off x="4603630" y="2579106"/>
            <a:ext cx="4053851" cy="356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0" t="24407" r="620" b="930"/>
          <a:stretch/>
        </p:blipFill>
        <p:spPr>
          <a:xfrm>
            <a:off x="4603630" y="153360"/>
            <a:ext cx="2327368" cy="2316907"/>
          </a:xfrm>
          <a:prstGeom prst="rect">
            <a:avLst/>
          </a:prstGeom>
          <a:ln w="1905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9829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SRF Coatings at CERN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3861104"/>
            <a:ext cx="8302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Roboto"/>
              </a:rPr>
              <a:t>PBC technology mini workshop: superconducting </a:t>
            </a:r>
            <a:r>
              <a:rPr lang="en-GB" dirty="0" smtClean="0">
                <a:latin typeface="Roboto"/>
              </a:rPr>
              <a:t>RF – 21</a:t>
            </a:r>
            <a:r>
              <a:rPr lang="en-GB" baseline="30000" dirty="0" smtClean="0">
                <a:latin typeface="Roboto"/>
              </a:rPr>
              <a:t>st</a:t>
            </a:r>
            <a:r>
              <a:rPr lang="en-GB" dirty="0" smtClean="0">
                <a:latin typeface="Roboto"/>
              </a:rPr>
              <a:t> September 2021</a:t>
            </a:r>
            <a:endParaRPr lang="en-GB" dirty="0">
              <a:latin typeface="Roboto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4921048"/>
            <a:ext cx="8302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Roboto"/>
              </a:rPr>
              <a:t>G. Rosaz (TE-VSC), on behalf of FCC </a:t>
            </a:r>
            <a:r>
              <a:rPr lang="en-GB" dirty="0" smtClean="0">
                <a:latin typeface="Roboto"/>
              </a:rPr>
              <a:t>SRF WP3</a:t>
            </a:r>
            <a:endParaRPr lang="en-GB" dirty="0">
              <a:latin typeface="Roboto"/>
            </a:endParaRPr>
          </a:p>
        </p:txBody>
      </p:sp>
      <p:pic>
        <p:nvPicPr>
          <p:cNvPr id="8" name="Picture 4" descr="http://anim3d.web.cern.ch/sites/anim3d.web.cern.ch/files/RF%20trsp%2004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25" y="146121"/>
            <a:ext cx="3523302" cy="19818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56" y="317504"/>
            <a:ext cx="2315056" cy="81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58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B.252 </a:t>
            </a:r>
            <a:r>
              <a:rPr lang="en-GB" sz="3200" dirty="0" smtClean="0"/>
              <a:t>(coating)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2 coating setups</a:t>
            </a:r>
          </a:p>
          <a:p>
            <a:r>
              <a:rPr lang="en-GB" sz="2000" dirty="0" smtClean="0"/>
              <a:t>Dedicated to Cavities production</a:t>
            </a:r>
          </a:p>
          <a:p>
            <a:pPr lvl="1"/>
            <a:r>
              <a:rPr lang="en-GB" sz="1800" dirty="0" smtClean="0"/>
              <a:t>HIE-ISOLDE</a:t>
            </a:r>
          </a:p>
          <a:p>
            <a:pPr lvl="1"/>
            <a:r>
              <a:rPr lang="en-GB" sz="1800" dirty="0" smtClean="0"/>
              <a:t>LHC</a:t>
            </a:r>
            <a:endParaRPr lang="fr-FR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pic>
        <p:nvPicPr>
          <p:cNvPr id="20" name="Picture 19" descr="IMG_109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6"/>
          <a:stretch/>
        </p:blipFill>
        <p:spPr>
          <a:xfrm>
            <a:off x="1428395" y="2742535"/>
            <a:ext cx="3081879" cy="350899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49" r="9714" b="388"/>
          <a:stretch/>
        </p:blipFill>
        <p:spPr>
          <a:xfrm>
            <a:off x="4709251" y="2742535"/>
            <a:ext cx="3554048" cy="3508994"/>
          </a:xfrm>
          <a:prstGeom prst="rect">
            <a:avLst/>
          </a:prstGeom>
          <a:ln>
            <a:noFill/>
          </a:ln>
        </p:spPr>
      </p:pic>
      <p:pic>
        <p:nvPicPr>
          <p:cNvPr id="23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8200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B.252 </a:t>
            </a:r>
            <a:r>
              <a:rPr lang="en-GB" sz="3200" dirty="0" smtClean="0"/>
              <a:t>(coating)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2 coating setups</a:t>
            </a:r>
          </a:p>
          <a:p>
            <a:r>
              <a:rPr lang="en-GB" sz="2000" dirty="0" smtClean="0"/>
              <a:t>Dedicated to Cavities production</a:t>
            </a:r>
          </a:p>
          <a:p>
            <a:pPr lvl="1"/>
            <a:r>
              <a:rPr lang="en-GB" sz="1800" dirty="0" smtClean="0"/>
              <a:t>HIE-ISOLDE</a:t>
            </a:r>
          </a:p>
          <a:p>
            <a:pPr lvl="1"/>
            <a:r>
              <a:rPr lang="en-GB" sz="1800" dirty="0" smtClean="0"/>
              <a:t>LHC</a:t>
            </a:r>
            <a:endParaRPr lang="fr-FR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733" y="2749137"/>
            <a:ext cx="2062435" cy="3700336"/>
          </a:xfrm>
          <a:prstGeom prst="rect">
            <a:avLst/>
          </a:prstGeom>
        </p:spPr>
      </p:pic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2251252" y="2749137"/>
            <a:ext cx="2448065" cy="3700336"/>
            <a:chOff x="2132260" y="2414145"/>
            <a:chExt cx="2321477" cy="3508994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2132260" y="2414145"/>
              <a:ext cx="1931671" cy="3508994"/>
              <a:chOff x="6332848" y="1920240"/>
              <a:chExt cx="2353951" cy="4276090"/>
            </a:xfrm>
          </p:grpSpPr>
          <p:pic>
            <p:nvPicPr>
              <p:cNvPr id="11" name="Picture 1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059" t="10152" r="37059" b="14622"/>
              <a:stretch/>
            </p:blipFill>
            <p:spPr bwMode="auto">
              <a:xfrm>
                <a:off x="6332848" y="1920240"/>
                <a:ext cx="2353951" cy="4276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7157363" y="3426971"/>
                <a:ext cx="765879" cy="498717"/>
                <a:chOff x="6666394" y="3741420"/>
                <a:chExt cx="807440" cy="525780"/>
              </a:xfrm>
            </p:grpSpPr>
            <p:grpSp>
              <p:nvGrpSpPr>
                <p:cNvPr id="14" name="Group 13"/>
                <p:cNvGrpSpPr>
                  <a:grpSpLocks noChangeAspect="1"/>
                </p:cNvGrpSpPr>
                <p:nvPr/>
              </p:nvGrpSpPr>
              <p:grpSpPr>
                <a:xfrm>
                  <a:off x="6666394" y="3880795"/>
                  <a:ext cx="209002" cy="264203"/>
                  <a:chOff x="6645164" y="3804877"/>
                  <a:chExt cx="251198" cy="317543"/>
                </a:xfrm>
              </p:grpSpPr>
              <p:sp>
                <p:nvSpPr>
                  <p:cNvPr id="16" name="Can 15"/>
                  <p:cNvSpPr/>
                  <p:nvPr/>
                </p:nvSpPr>
                <p:spPr>
                  <a:xfrm>
                    <a:off x="6645427" y="3942037"/>
                    <a:ext cx="250935" cy="180383"/>
                  </a:xfrm>
                  <a:prstGeom prst="can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" name="Can 16"/>
                  <p:cNvSpPr/>
                  <p:nvPr/>
                </p:nvSpPr>
                <p:spPr>
                  <a:xfrm>
                    <a:off x="6645164" y="3804877"/>
                    <a:ext cx="250935" cy="180383"/>
                  </a:xfrm>
                  <a:prstGeom prst="can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29368" r="43358" b="20039"/>
                <a:stretch/>
              </p:blipFill>
              <p:spPr>
                <a:xfrm>
                  <a:off x="6746948" y="3741420"/>
                  <a:ext cx="726886" cy="525780"/>
                </a:xfrm>
                <a:prstGeom prst="rect">
                  <a:avLst/>
                </a:prstGeom>
              </p:spPr>
            </p:pic>
          </p:grpSp>
          <p:sp>
            <p:nvSpPr>
              <p:cNvPr id="13" name="Oval 12"/>
              <p:cNvSpPr/>
              <p:nvPr/>
            </p:nvSpPr>
            <p:spPr>
              <a:xfrm>
                <a:off x="6807981" y="3630351"/>
                <a:ext cx="244258" cy="150684"/>
              </a:xfrm>
              <a:prstGeom prst="ellipse">
                <a:avLst/>
              </a:prstGeom>
              <a:solidFill>
                <a:srgbClr val="B17ED8">
                  <a:alpha val="43922"/>
                </a:srgbClr>
              </a:solidFill>
              <a:ln>
                <a:noFill/>
              </a:ln>
              <a:effectLst>
                <a:glow rad="127000">
                  <a:srgbClr val="B17ED8">
                    <a:alpha val="71000"/>
                  </a:srgb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379868" y="2437472"/>
              <a:ext cx="913275" cy="30008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350" dirty="0"/>
                <a:t>Cathode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99356" y="3711583"/>
              <a:ext cx="754381" cy="300082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Magnet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2992689" y="3858065"/>
              <a:ext cx="70666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8" idx="1"/>
            </p:cNvCxnSpPr>
            <p:nvPr/>
          </p:nvCxnSpPr>
          <p:spPr>
            <a:xfrm flipH="1">
              <a:off x="3082455" y="2486359"/>
              <a:ext cx="26356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234993" y="5674766"/>
              <a:ext cx="1681332" cy="21358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788" dirty="0"/>
                <a:t>Coating apparatus schematic</a:t>
              </a:r>
              <a:endParaRPr lang="fr-FR" sz="788" dirty="0"/>
            </a:p>
          </p:txBody>
        </p:sp>
      </p:grpSp>
      <p:pic>
        <p:nvPicPr>
          <p:cNvPr id="25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9575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R&amp;D Activities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  <p:pic>
        <p:nvPicPr>
          <p:cNvPr id="10242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621" y="2263468"/>
            <a:ext cx="2134267" cy="142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22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treatments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699862" cy="4667421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Electropolishing</a:t>
            </a:r>
            <a:endParaRPr lang="fr-F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EA57F9-0FD7-4456-AADF-EE8B8920C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51" y="2433017"/>
            <a:ext cx="1392351" cy="19924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73B6DC-82D2-4368-8FB4-C7F51B947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360" y="2433017"/>
            <a:ext cx="1814525" cy="19924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1DE4EA-DA48-4E78-BED9-1AC0CD8E6DAF}"/>
              </a:ext>
            </a:extLst>
          </p:cNvPr>
          <p:cNvSpPr txBox="1"/>
          <p:nvPr/>
        </p:nvSpPr>
        <p:spPr>
          <a:xfrm>
            <a:off x="127419" y="1894262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12 V, 1 rpm</a:t>
            </a:r>
          </a:p>
          <a:p>
            <a:pPr algn="ctr"/>
            <a:r>
              <a:rPr lang="en-GB" sz="1600" dirty="0"/>
              <a:t>Horizontal EP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439EE8-0B72-46CC-A16C-FE3235ED760B}"/>
              </a:ext>
            </a:extLst>
          </p:cNvPr>
          <p:cNvSpPr txBox="1"/>
          <p:nvPr/>
        </p:nvSpPr>
        <p:spPr>
          <a:xfrm>
            <a:off x="3607319" y="1894263"/>
            <a:ext cx="122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10 V, 0 rpm</a:t>
            </a:r>
          </a:p>
          <a:p>
            <a:r>
              <a:rPr lang="en-GB" sz="1600" dirty="0"/>
              <a:t>Vertical EP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C5DC02-937E-417B-8BFD-19AC2103B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7867" y="2430454"/>
            <a:ext cx="1460528" cy="19950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C804EC-255A-4023-AD89-434A98E2F856}"/>
              </a:ext>
            </a:extLst>
          </p:cNvPr>
          <p:cNvSpPr txBox="1"/>
          <p:nvPr/>
        </p:nvSpPr>
        <p:spPr>
          <a:xfrm>
            <a:off x="1709824" y="1891697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12 V, 0.5 rpm</a:t>
            </a:r>
          </a:p>
          <a:p>
            <a:pPr algn="ctr"/>
            <a:r>
              <a:rPr lang="en-GB" sz="1600" dirty="0"/>
              <a:t>Horizontal EP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3452" y="5940465"/>
            <a:ext cx="4436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Process optimization on 1.3GHz cavities</a:t>
            </a:r>
            <a:endParaRPr lang="en-GB" sz="1400" dirty="0"/>
          </a:p>
          <a:p>
            <a:pPr algn="ctr"/>
            <a:r>
              <a:rPr lang="en-GB" sz="1400" dirty="0" smtClean="0"/>
              <a:t>Scale-up to larger objects (400MHz)</a:t>
            </a:r>
            <a:endParaRPr lang="fr-FR" sz="1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FA35353-E948-4078-99D5-7FE72963AE50}"/>
              </a:ext>
            </a:extLst>
          </p:cNvPr>
          <p:cNvGrpSpPr>
            <a:grpSpLocks noChangeAspect="1"/>
          </p:cNvGrpSpPr>
          <p:nvPr/>
        </p:nvGrpSpPr>
        <p:grpSpPr>
          <a:xfrm>
            <a:off x="1971532" y="4454108"/>
            <a:ext cx="1705035" cy="1520233"/>
            <a:chOff x="5348714" y="1279516"/>
            <a:chExt cx="3514505" cy="313358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F0FAAF3-8E11-4EFF-904E-A1B927EC5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48714" y="1279516"/>
              <a:ext cx="3514505" cy="234406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2D3254F-6B16-4C4B-A4FA-BAD76963E2CA}"/>
                </a:ext>
              </a:extLst>
            </p:cNvPr>
            <p:cNvSpPr txBox="1"/>
            <p:nvPr/>
          </p:nvSpPr>
          <p:spPr>
            <a:xfrm>
              <a:off x="5348714" y="3583541"/>
              <a:ext cx="3514505" cy="829557"/>
            </a:xfrm>
            <a:prstGeom prst="rect">
              <a:avLst/>
            </a:prstGeom>
            <a:solidFill>
              <a:srgbClr val="EAF4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Velocity magnitude distribution (m/s)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6152" y="5586872"/>
            <a:ext cx="1967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6"/>
              </a:rPr>
              <a:t>TE/VSC seminar on EP</a:t>
            </a:r>
            <a:endParaRPr lang="fr-FR" sz="1200" dirty="0"/>
          </a:p>
        </p:txBody>
      </p:sp>
      <p:pic>
        <p:nvPicPr>
          <p:cNvPr id="23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Isolate | Identify | Sample Analysis| Chemistry | Clever BioScienc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619" y="9945"/>
            <a:ext cx="560381" cy="56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53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treatments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699862" cy="4667421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Electropolishing</a:t>
            </a:r>
            <a:endParaRPr lang="fr-F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11336" y="1325606"/>
            <a:ext cx="3699862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Electroforming</a:t>
            </a:r>
            <a:endParaRPr lang="fr-FR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EA57F9-0FD7-4456-AADF-EE8B8920C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51" y="2433017"/>
            <a:ext cx="1392351" cy="19924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73B6DC-82D2-4368-8FB4-C7F51B947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360" y="2433017"/>
            <a:ext cx="1814525" cy="19924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1DE4EA-DA48-4E78-BED9-1AC0CD8E6DAF}"/>
              </a:ext>
            </a:extLst>
          </p:cNvPr>
          <p:cNvSpPr txBox="1"/>
          <p:nvPr/>
        </p:nvSpPr>
        <p:spPr>
          <a:xfrm>
            <a:off x="127419" y="1894262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12 V, 1 rpm</a:t>
            </a:r>
          </a:p>
          <a:p>
            <a:pPr algn="ctr"/>
            <a:r>
              <a:rPr lang="en-GB" sz="1600" dirty="0"/>
              <a:t>Horizontal EP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439EE8-0B72-46CC-A16C-FE3235ED760B}"/>
              </a:ext>
            </a:extLst>
          </p:cNvPr>
          <p:cNvSpPr txBox="1"/>
          <p:nvPr/>
        </p:nvSpPr>
        <p:spPr>
          <a:xfrm>
            <a:off x="3607319" y="1894263"/>
            <a:ext cx="122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10 V, 0 rpm</a:t>
            </a:r>
          </a:p>
          <a:p>
            <a:r>
              <a:rPr lang="en-GB" sz="1600" dirty="0"/>
              <a:t>Vertical EP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C5DC02-937E-417B-8BFD-19AC2103B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7867" y="2430454"/>
            <a:ext cx="1460528" cy="19950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C804EC-255A-4023-AD89-434A98E2F856}"/>
              </a:ext>
            </a:extLst>
          </p:cNvPr>
          <p:cNvSpPr txBox="1"/>
          <p:nvPr/>
        </p:nvSpPr>
        <p:spPr>
          <a:xfrm>
            <a:off x="1709824" y="1891697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12 V, 0.5 rpm</a:t>
            </a:r>
          </a:p>
          <a:p>
            <a:pPr algn="ctr"/>
            <a:r>
              <a:rPr lang="en-GB" sz="1600" dirty="0"/>
              <a:t>Horizontal EP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3452" y="5940465"/>
            <a:ext cx="4436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Process optimization on 1.3GHz cavities</a:t>
            </a:r>
            <a:endParaRPr lang="en-GB" sz="1400" dirty="0"/>
          </a:p>
          <a:p>
            <a:pPr algn="ctr"/>
            <a:r>
              <a:rPr lang="en-GB" sz="1400" dirty="0" smtClean="0"/>
              <a:t>Scale-up to larger objects (400MHz)</a:t>
            </a:r>
            <a:endParaRPr lang="fr-FR" sz="1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FA35353-E948-4078-99D5-7FE72963AE50}"/>
              </a:ext>
            </a:extLst>
          </p:cNvPr>
          <p:cNvGrpSpPr>
            <a:grpSpLocks noChangeAspect="1"/>
          </p:cNvGrpSpPr>
          <p:nvPr/>
        </p:nvGrpSpPr>
        <p:grpSpPr>
          <a:xfrm>
            <a:off x="1971532" y="4454108"/>
            <a:ext cx="1705035" cy="1520233"/>
            <a:chOff x="5348714" y="1279516"/>
            <a:chExt cx="3514505" cy="313358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F0FAAF3-8E11-4EFF-904E-A1B927EC5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48714" y="1279516"/>
              <a:ext cx="3514505" cy="234406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2D3254F-6B16-4C4B-A4FA-BAD76963E2CA}"/>
                </a:ext>
              </a:extLst>
            </p:cNvPr>
            <p:cNvSpPr txBox="1"/>
            <p:nvPr/>
          </p:nvSpPr>
          <p:spPr>
            <a:xfrm>
              <a:off x="5348714" y="3583541"/>
              <a:ext cx="3514505" cy="829557"/>
            </a:xfrm>
            <a:prstGeom prst="rect">
              <a:avLst/>
            </a:prstGeom>
            <a:solidFill>
              <a:srgbClr val="EAF4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Velocity magnitude distribution (m/s)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0414" y="1774175"/>
            <a:ext cx="3520784" cy="270141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4464" y="4464872"/>
            <a:ext cx="2009945" cy="198748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408235" y="4599087"/>
            <a:ext cx="1674293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hlinkClick r:id="rId8"/>
              </a:rPr>
              <a:t>L. Lain Amador et al, Electrodeposition of copper applied to the manufacture of seamless superconducting </a:t>
            </a:r>
            <a:r>
              <a:rPr lang="en-GB" sz="1050" dirty="0" err="1" smtClean="0">
                <a:hlinkClick r:id="rId8"/>
              </a:rPr>
              <a:t>rf</a:t>
            </a:r>
            <a:r>
              <a:rPr lang="en-GB" sz="1050" dirty="0" smtClean="0">
                <a:hlinkClick r:id="rId8"/>
              </a:rPr>
              <a:t> cavities, Phys. Rev. </a:t>
            </a:r>
            <a:r>
              <a:rPr lang="en-GB" sz="1050" dirty="0" err="1" smtClean="0">
                <a:hlinkClick r:id="rId8"/>
              </a:rPr>
              <a:t>Accel</a:t>
            </a:r>
            <a:r>
              <a:rPr lang="en-GB" sz="1050" dirty="0" smtClean="0">
                <a:hlinkClick r:id="rId8"/>
              </a:rPr>
              <a:t>. Beams 24, 082002</a:t>
            </a:r>
            <a:endParaRPr lang="fr-FR" sz="1050" dirty="0"/>
          </a:p>
        </p:txBody>
      </p:sp>
      <p:sp>
        <p:nvSpPr>
          <p:cNvPr id="22" name="TextBox 21"/>
          <p:cNvSpPr txBox="1"/>
          <p:nvPr/>
        </p:nvSpPr>
        <p:spPr>
          <a:xfrm>
            <a:off x="16152" y="5586872"/>
            <a:ext cx="1967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9"/>
              </a:rPr>
              <a:t>TE/VSC seminar on EP</a:t>
            </a:r>
            <a:endParaRPr lang="fr-FR" sz="1200" dirty="0"/>
          </a:p>
        </p:txBody>
      </p:sp>
      <p:pic>
        <p:nvPicPr>
          <p:cNvPr id="23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Isolate | Identify | Sample Analysis| Chemistry | Clever BioScience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619" y="9945"/>
            <a:ext cx="560381" cy="56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92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1.3GHz cavities</a:t>
            </a:r>
          </a:p>
          <a:p>
            <a:r>
              <a:rPr lang="en-GB" sz="2000" dirty="0" smtClean="0"/>
              <a:t>Samples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47" r="9444"/>
          <a:stretch/>
        </p:blipFill>
        <p:spPr>
          <a:xfrm>
            <a:off x="1709064" y="2520014"/>
            <a:ext cx="1570148" cy="35645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1073" y="1475335"/>
            <a:ext cx="554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Investigation of </a:t>
            </a:r>
            <a:r>
              <a:rPr lang="en-GB" sz="1600" b="1" dirty="0" smtClean="0"/>
              <a:t>Hi</a:t>
            </a:r>
            <a:r>
              <a:rPr lang="en-GB" sz="1600" dirty="0" smtClean="0"/>
              <a:t>gh </a:t>
            </a:r>
            <a:r>
              <a:rPr lang="en-GB" sz="1600" b="1" dirty="0" smtClean="0"/>
              <a:t>P</a:t>
            </a:r>
            <a:r>
              <a:rPr lang="en-GB" sz="1600" dirty="0" smtClean="0"/>
              <a:t>ower </a:t>
            </a:r>
            <a:r>
              <a:rPr lang="en-GB" sz="1600" b="1" dirty="0" smtClean="0"/>
              <a:t>I</a:t>
            </a:r>
            <a:r>
              <a:rPr lang="en-GB" sz="1600" dirty="0" smtClean="0"/>
              <a:t>mpulse </a:t>
            </a:r>
            <a:r>
              <a:rPr lang="en-GB" sz="1600" b="1" dirty="0" smtClean="0"/>
              <a:t>M</a:t>
            </a:r>
            <a:r>
              <a:rPr lang="en-GB" sz="1600" dirty="0" smtClean="0"/>
              <a:t>agnetron </a:t>
            </a:r>
            <a:r>
              <a:rPr lang="en-GB" sz="1600" b="1" dirty="0" smtClean="0"/>
              <a:t>Sputtering</a:t>
            </a:r>
            <a:endParaRPr lang="fr-FR" sz="1600" dirty="0"/>
          </a:p>
        </p:txBody>
      </p:sp>
      <p:sp>
        <p:nvSpPr>
          <p:cNvPr id="9" name="Right Brace 8"/>
          <p:cNvSpPr/>
          <p:nvPr/>
        </p:nvSpPr>
        <p:spPr>
          <a:xfrm>
            <a:off x="2969335" y="1383126"/>
            <a:ext cx="204171" cy="615429"/>
          </a:xfrm>
          <a:prstGeom prst="rightBrace">
            <a:avLst>
              <a:gd name="adj1" fmla="val 8333"/>
              <a:gd name="adj2" fmla="val 52497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07554" y="2039690"/>
            <a:ext cx="4083812" cy="246172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b="1" dirty="0" smtClean="0">
                <a:sym typeface="Wingdings" panose="05000000000000000000" pitchFamily="2" charset="2"/>
              </a:rPr>
              <a:t>DCMS :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</a:t>
            </a:r>
            <a:r>
              <a:rPr lang="en-GB" sz="1200" b="1" dirty="0" smtClean="0">
                <a:sym typeface="Wingdings" panose="05000000000000000000" pitchFamily="2" charset="2"/>
              </a:rPr>
              <a:t>irect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</a:t>
            </a:r>
            <a:r>
              <a:rPr lang="en-GB" sz="1200" b="1" dirty="0" smtClean="0">
                <a:sym typeface="Wingdings" panose="05000000000000000000" pitchFamily="2" charset="2"/>
              </a:rPr>
              <a:t>urrent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en-GB" sz="1200" b="1" dirty="0" smtClean="0">
                <a:sym typeface="Wingdings" panose="05000000000000000000" pitchFamily="2" charset="2"/>
              </a:rPr>
              <a:t>agnetron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en-GB" sz="1200" b="1" dirty="0" smtClean="0">
                <a:sym typeface="Wingdings" panose="05000000000000000000" pitchFamily="2" charset="2"/>
              </a:rPr>
              <a:t>puttering</a:t>
            </a:r>
          </a:p>
          <a:p>
            <a:pPr marL="27432" indent="0">
              <a:buNone/>
            </a:pPr>
            <a:r>
              <a:rPr lang="en-GB" sz="1200" b="1" dirty="0" err="1" smtClean="0">
                <a:sym typeface="Wingdings" panose="05000000000000000000" pitchFamily="2" charset="2"/>
              </a:rPr>
              <a:t>HiPIMS</a:t>
            </a:r>
            <a:r>
              <a:rPr lang="en-GB" sz="1200" b="1" dirty="0" smtClean="0">
                <a:sym typeface="Wingdings" panose="05000000000000000000" pitchFamily="2" charset="2"/>
              </a:rPr>
              <a:t>: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Hi</a:t>
            </a:r>
            <a:r>
              <a:rPr lang="en-GB" sz="1200" b="1" dirty="0" smtClean="0">
                <a:sym typeface="Wingdings" panose="05000000000000000000" pitchFamily="2" charset="2"/>
              </a:rPr>
              <a:t>gh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en-GB" sz="1200" b="1" dirty="0" smtClean="0">
                <a:sym typeface="Wingdings" panose="05000000000000000000" pitchFamily="2" charset="2"/>
              </a:rPr>
              <a:t>ower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I</a:t>
            </a:r>
            <a:r>
              <a:rPr lang="en-GB" sz="1200" b="1" dirty="0" smtClean="0">
                <a:sym typeface="Wingdings" panose="05000000000000000000" pitchFamily="2" charset="2"/>
              </a:rPr>
              <a:t>mpulse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en-GB" sz="1200" b="1" dirty="0" smtClean="0">
                <a:sym typeface="Wingdings" panose="05000000000000000000" pitchFamily="2" charset="2"/>
              </a:rPr>
              <a:t>agnetron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en-GB" sz="1200" b="1" dirty="0" smtClean="0">
                <a:sym typeface="Wingdings" panose="05000000000000000000" pitchFamily="2" charset="2"/>
              </a:rPr>
              <a:t>puttering</a:t>
            </a:r>
          </a:p>
          <a:p>
            <a:pPr marL="27432" indent="0">
              <a:buNone/>
            </a:pPr>
            <a:endParaRPr lang="en-GB" sz="1050" b="1" dirty="0" smtClean="0">
              <a:sym typeface="Wingdings" panose="05000000000000000000" pitchFamily="2" charset="2"/>
            </a:endParaRPr>
          </a:p>
          <a:p>
            <a:pPr marL="27432" indent="0">
              <a:buNone/>
            </a:pPr>
            <a:endParaRPr lang="en-GB" sz="1050" b="1" dirty="0">
              <a:sym typeface="Wingdings" panose="05000000000000000000" pitchFamily="2" charset="2"/>
            </a:endParaRPr>
          </a:p>
          <a:p>
            <a:pPr marL="27432" indent="0">
              <a:buNone/>
            </a:pPr>
            <a:endParaRPr lang="en-GB" sz="1050" dirty="0"/>
          </a:p>
          <a:p>
            <a:pPr marL="27432" indent="0" algn="ctr">
              <a:buNone/>
            </a:pPr>
            <a:endParaRPr lang="en-GB" sz="1050" b="1" dirty="0">
              <a:solidFill>
                <a:srgbClr val="FF0000"/>
              </a:solidFill>
            </a:endParaRPr>
          </a:p>
          <a:p>
            <a:pPr marL="27432" indent="0" algn="ctr">
              <a:buNone/>
            </a:pPr>
            <a:endParaRPr lang="en-GB" sz="1050" b="1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016318" y="2787574"/>
            <a:ext cx="0" cy="159834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007283" y="3617135"/>
            <a:ext cx="1452782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007283" y="4005940"/>
            <a:ext cx="1284124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69685" y="3625967"/>
            <a:ext cx="8691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Time</a:t>
            </a:r>
            <a:endParaRPr lang="en-GB" sz="1100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007283" y="3551122"/>
            <a:ext cx="1284124" cy="0"/>
          </a:xfrm>
          <a:prstGeom prst="straightConnector1">
            <a:avLst/>
          </a:prstGeom>
          <a:ln>
            <a:solidFill>
              <a:srgbClr val="00B0F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5981145" y="2911023"/>
            <a:ext cx="116463" cy="1317906"/>
            <a:chOff x="769268" y="1897308"/>
            <a:chExt cx="116463" cy="1317906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769268" y="3205690"/>
              <a:ext cx="8675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848876" y="2592234"/>
              <a:ext cx="0" cy="622980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797670" y="1897308"/>
              <a:ext cx="88061" cy="690164"/>
            </a:xfrm>
            <a:custGeom>
              <a:avLst/>
              <a:gdLst>
                <a:gd name="connsiteX0" fmla="*/ 0 w 921834"/>
                <a:gd name="connsiteY0" fmla="*/ 1624592 h 1624592"/>
                <a:gd name="connsiteX1" fmla="*/ 185853 w 921834"/>
                <a:gd name="connsiteY1" fmla="*/ 212104 h 1624592"/>
                <a:gd name="connsiteX2" fmla="*/ 520390 w 921834"/>
                <a:gd name="connsiteY2" fmla="*/ 18816 h 1624592"/>
                <a:gd name="connsiteX3" fmla="*/ 698810 w 921834"/>
                <a:gd name="connsiteY3" fmla="*/ 338484 h 1624592"/>
                <a:gd name="connsiteX4" fmla="*/ 795453 w 921834"/>
                <a:gd name="connsiteY4" fmla="*/ 1461040 h 1624592"/>
                <a:gd name="connsiteX5" fmla="*/ 921834 w 921834"/>
                <a:gd name="connsiteY5" fmla="*/ 1624592 h 162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1834" h="1624592">
                  <a:moveTo>
                    <a:pt x="0" y="1624592"/>
                  </a:moveTo>
                  <a:cubicBezTo>
                    <a:pt x="49560" y="1052162"/>
                    <a:pt x="99121" y="479733"/>
                    <a:pt x="185853" y="212104"/>
                  </a:cubicBezTo>
                  <a:cubicBezTo>
                    <a:pt x="272585" y="-55525"/>
                    <a:pt x="434897" y="-2247"/>
                    <a:pt x="520390" y="18816"/>
                  </a:cubicBezTo>
                  <a:cubicBezTo>
                    <a:pt x="605883" y="39879"/>
                    <a:pt x="652966" y="98113"/>
                    <a:pt x="698810" y="338484"/>
                  </a:cubicBezTo>
                  <a:cubicBezTo>
                    <a:pt x="744654" y="578855"/>
                    <a:pt x="758282" y="1246689"/>
                    <a:pt x="795453" y="1461040"/>
                  </a:cubicBezTo>
                  <a:cubicBezTo>
                    <a:pt x="832624" y="1675391"/>
                    <a:pt x="848732" y="1598573"/>
                    <a:pt x="921834" y="1624592"/>
                  </a:cubicBezTo>
                </a:path>
              </a:pathLst>
            </a:custGeom>
            <a:noFill/>
            <a:ln w="22225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807555" y="2533482"/>
            <a:ext cx="1483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/>
                </a:solidFill>
              </a:rPr>
              <a:t>Voltage/ </a:t>
            </a:r>
            <a:r>
              <a:rPr lang="en-GB" sz="1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Current</a:t>
            </a:r>
            <a:endParaRPr lang="en-GB" sz="1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5988968" y="2774106"/>
            <a:ext cx="0" cy="159834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979933" y="3603667"/>
            <a:ext cx="1452782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80205" y="2520014"/>
            <a:ext cx="1483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Voltage</a:t>
            </a:r>
            <a:r>
              <a:rPr lang="en-GB" sz="1200" b="1" dirty="0" smtClean="0">
                <a:solidFill>
                  <a:schemeClr val="accent6"/>
                </a:solidFill>
              </a:rPr>
              <a:t>/ </a:t>
            </a:r>
            <a:r>
              <a:rPr lang="en-GB" sz="1200" b="1" dirty="0" smtClean="0">
                <a:solidFill>
                  <a:srgbClr val="00B050"/>
                </a:solidFill>
              </a:rPr>
              <a:t>Current</a:t>
            </a:r>
            <a:endParaRPr lang="en-GB" sz="1200" b="1" dirty="0">
              <a:solidFill>
                <a:srgbClr val="00B05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079527" y="2911023"/>
            <a:ext cx="116463" cy="1317906"/>
            <a:chOff x="769268" y="1897308"/>
            <a:chExt cx="116463" cy="1317906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769268" y="3205690"/>
              <a:ext cx="8675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848876" y="2592234"/>
              <a:ext cx="0" cy="622980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 26"/>
            <p:cNvSpPr/>
            <p:nvPr/>
          </p:nvSpPr>
          <p:spPr>
            <a:xfrm>
              <a:off x="797670" y="1897308"/>
              <a:ext cx="88061" cy="690164"/>
            </a:xfrm>
            <a:custGeom>
              <a:avLst/>
              <a:gdLst>
                <a:gd name="connsiteX0" fmla="*/ 0 w 921834"/>
                <a:gd name="connsiteY0" fmla="*/ 1624592 h 1624592"/>
                <a:gd name="connsiteX1" fmla="*/ 185853 w 921834"/>
                <a:gd name="connsiteY1" fmla="*/ 212104 h 1624592"/>
                <a:gd name="connsiteX2" fmla="*/ 520390 w 921834"/>
                <a:gd name="connsiteY2" fmla="*/ 18816 h 1624592"/>
                <a:gd name="connsiteX3" fmla="*/ 698810 w 921834"/>
                <a:gd name="connsiteY3" fmla="*/ 338484 h 1624592"/>
                <a:gd name="connsiteX4" fmla="*/ 795453 w 921834"/>
                <a:gd name="connsiteY4" fmla="*/ 1461040 h 1624592"/>
                <a:gd name="connsiteX5" fmla="*/ 921834 w 921834"/>
                <a:gd name="connsiteY5" fmla="*/ 1624592 h 162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1834" h="1624592">
                  <a:moveTo>
                    <a:pt x="0" y="1624592"/>
                  </a:moveTo>
                  <a:cubicBezTo>
                    <a:pt x="49560" y="1052162"/>
                    <a:pt x="99121" y="479733"/>
                    <a:pt x="185853" y="212104"/>
                  </a:cubicBezTo>
                  <a:cubicBezTo>
                    <a:pt x="272585" y="-55525"/>
                    <a:pt x="434897" y="-2247"/>
                    <a:pt x="520390" y="18816"/>
                  </a:cubicBezTo>
                  <a:cubicBezTo>
                    <a:pt x="605883" y="39879"/>
                    <a:pt x="652966" y="98113"/>
                    <a:pt x="698810" y="338484"/>
                  </a:cubicBezTo>
                  <a:cubicBezTo>
                    <a:pt x="744654" y="578855"/>
                    <a:pt x="758282" y="1246689"/>
                    <a:pt x="795453" y="1461040"/>
                  </a:cubicBezTo>
                  <a:cubicBezTo>
                    <a:pt x="832624" y="1675391"/>
                    <a:pt x="848732" y="1598573"/>
                    <a:pt x="921834" y="1624592"/>
                  </a:cubicBezTo>
                </a:path>
              </a:pathLst>
            </a:custGeom>
            <a:noFill/>
            <a:ln w="22225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 flipV="1">
            <a:off x="7092770" y="3596425"/>
            <a:ext cx="0" cy="622980"/>
          </a:xfrm>
          <a:prstGeom prst="straightConnector1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524782" y="4009828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ym typeface="Wingdings" panose="05000000000000000000" pitchFamily="2" charset="2"/>
              </a:rPr>
              <a:t>DCMS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6158535" y="4005940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>
                <a:sym typeface="Wingdings" panose="05000000000000000000" pitchFamily="2" charset="2"/>
              </a:rPr>
              <a:t>HiPIMS</a:t>
            </a:r>
            <a:endParaRPr lang="en-GB" dirty="0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4471955" y="4588926"/>
            <a:ext cx="2909325" cy="1745114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endParaRPr lang="en-GB" sz="1050" b="1" dirty="0">
              <a:sym typeface="Wingdings" panose="05000000000000000000" pitchFamily="2" charset="2"/>
            </a:endParaRPr>
          </a:p>
          <a:p>
            <a:pPr marL="27432" indent="0">
              <a:buNone/>
            </a:pPr>
            <a:endParaRPr lang="en-GB" sz="1050" dirty="0"/>
          </a:p>
          <a:p>
            <a:pPr marL="27432" indent="0" algn="ctr">
              <a:buNone/>
            </a:pPr>
            <a:endParaRPr lang="en-GB" sz="1050" b="1" dirty="0">
              <a:solidFill>
                <a:srgbClr val="FF0000"/>
              </a:solidFill>
            </a:endParaRPr>
          </a:p>
          <a:p>
            <a:pPr marL="27432" indent="0" algn="ctr">
              <a:buNone/>
            </a:pPr>
            <a:endParaRPr lang="en-GB" sz="1050" b="1" dirty="0"/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958057"/>
              </p:ext>
            </p:extLst>
          </p:nvPr>
        </p:nvGraphicFramePr>
        <p:xfrm>
          <a:off x="4548004" y="4642780"/>
          <a:ext cx="2781284" cy="16137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75352">
                  <a:extLst>
                    <a:ext uri="{9D8B030D-6E8A-4147-A177-3AD203B41FA5}">
                      <a16:colId xmlns:a16="http://schemas.microsoft.com/office/drawing/2014/main" val="4193632661"/>
                    </a:ext>
                  </a:extLst>
                </a:gridCol>
                <a:gridCol w="1405932">
                  <a:extLst>
                    <a:ext uri="{9D8B030D-6E8A-4147-A177-3AD203B41FA5}">
                      <a16:colId xmlns:a16="http://schemas.microsoft.com/office/drawing/2014/main" val="2822471955"/>
                    </a:ext>
                  </a:extLst>
                </a:gridCol>
              </a:tblGrid>
              <a:tr h="26895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Parameter (unit)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Range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50699"/>
                  </a:ext>
                </a:extLst>
              </a:tr>
              <a:tr h="26895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Pulse duration</a:t>
                      </a:r>
                      <a:r>
                        <a:rPr lang="en-GB" sz="1100" baseline="0" dirty="0" smtClean="0"/>
                        <a:t> (us)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1-200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133481"/>
                  </a:ext>
                </a:extLst>
              </a:tr>
              <a:tr h="26895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Frequency (Hz)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20-500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987518"/>
                  </a:ext>
                </a:extLst>
              </a:tr>
              <a:tr h="26895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Power (kW)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100 peak, 2 </a:t>
                      </a:r>
                      <a:r>
                        <a:rPr lang="en-GB" sz="1100" dirty="0" err="1" smtClean="0"/>
                        <a:t>avg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414728"/>
                  </a:ext>
                </a:extLst>
              </a:tr>
              <a:tr h="26895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Gas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 smtClean="0"/>
                        <a:t>Ar</a:t>
                      </a:r>
                      <a:r>
                        <a:rPr lang="en-GB" sz="1100" dirty="0" smtClean="0"/>
                        <a:t>, Kr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88760"/>
                  </a:ext>
                </a:extLst>
              </a:tr>
              <a:tr h="26895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Pressure</a:t>
                      </a:r>
                      <a:r>
                        <a:rPr lang="en-GB" sz="1100" baseline="0" dirty="0" smtClean="0"/>
                        <a:t> (mbar)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8.10</a:t>
                      </a:r>
                      <a:r>
                        <a:rPr lang="en-GB" sz="1100" baseline="30000" dirty="0" smtClean="0"/>
                        <a:t>-4</a:t>
                      </a:r>
                      <a:r>
                        <a:rPr lang="en-GB" sz="1100" baseline="0" dirty="0" smtClean="0"/>
                        <a:t>-5.10</a:t>
                      </a:r>
                      <a:r>
                        <a:rPr lang="en-GB" sz="1100" baseline="30000" dirty="0" smtClean="0"/>
                        <a:t>-2</a:t>
                      </a:r>
                      <a:endParaRPr lang="en-GB" sz="11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944000"/>
                  </a:ext>
                </a:extLst>
              </a:tr>
            </a:tbl>
          </a:graphicData>
        </a:graphic>
      </p:graphicFrame>
      <p:pic>
        <p:nvPicPr>
          <p:cNvPr id="33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5744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1.3GHz cavities</a:t>
            </a:r>
          </a:p>
          <a:p>
            <a:r>
              <a:rPr lang="en-GB" sz="2000" dirty="0" smtClean="0"/>
              <a:t>Samples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1073" y="1475335"/>
            <a:ext cx="554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Investigation of </a:t>
            </a:r>
            <a:r>
              <a:rPr lang="en-GB" sz="1600" b="1" dirty="0" smtClean="0"/>
              <a:t>Hi</a:t>
            </a:r>
            <a:r>
              <a:rPr lang="en-GB" sz="1600" dirty="0" smtClean="0"/>
              <a:t>gh </a:t>
            </a:r>
            <a:r>
              <a:rPr lang="en-GB" sz="1600" b="1" dirty="0" smtClean="0"/>
              <a:t>P</a:t>
            </a:r>
            <a:r>
              <a:rPr lang="en-GB" sz="1600" dirty="0" smtClean="0"/>
              <a:t>ower </a:t>
            </a:r>
            <a:r>
              <a:rPr lang="en-GB" sz="1600" b="1" dirty="0" smtClean="0"/>
              <a:t>I</a:t>
            </a:r>
            <a:r>
              <a:rPr lang="en-GB" sz="1600" dirty="0" smtClean="0"/>
              <a:t>mpulse </a:t>
            </a:r>
            <a:r>
              <a:rPr lang="en-GB" sz="1600" b="1" dirty="0" smtClean="0"/>
              <a:t>M</a:t>
            </a:r>
            <a:r>
              <a:rPr lang="en-GB" sz="1600" dirty="0" smtClean="0"/>
              <a:t>agnetron </a:t>
            </a:r>
            <a:r>
              <a:rPr lang="en-GB" sz="1600" b="1" dirty="0" smtClean="0"/>
              <a:t>Sputtering</a:t>
            </a:r>
            <a:endParaRPr lang="fr-FR" sz="1600" dirty="0"/>
          </a:p>
        </p:txBody>
      </p:sp>
      <p:sp>
        <p:nvSpPr>
          <p:cNvPr id="9" name="Right Brace 8"/>
          <p:cNvSpPr/>
          <p:nvPr/>
        </p:nvSpPr>
        <p:spPr>
          <a:xfrm>
            <a:off x="2969335" y="1383126"/>
            <a:ext cx="204171" cy="615429"/>
          </a:xfrm>
          <a:prstGeom prst="rightBrace">
            <a:avLst>
              <a:gd name="adj1" fmla="val 8333"/>
              <a:gd name="adj2" fmla="val 52497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 rot="16200000">
            <a:off x="1076645" y="2688510"/>
            <a:ext cx="2749409" cy="3716663"/>
            <a:chOff x="1795668" y="1516036"/>
            <a:chExt cx="3785983" cy="511791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1799303" y="1516036"/>
              <a:ext cx="0" cy="676250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795668" y="5957695"/>
              <a:ext cx="0" cy="676251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305664" y="2573311"/>
              <a:ext cx="2177846" cy="243631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305664" y="5397910"/>
              <a:ext cx="2229465" cy="233233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rc 39"/>
            <p:cNvSpPr/>
            <p:nvPr/>
          </p:nvSpPr>
          <p:spPr>
            <a:xfrm flipH="1">
              <a:off x="1799303" y="5631143"/>
              <a:ext cx="1059231" cy="723009"/>
            </a:xfrm>
            <a:prstGeom prst="arc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Arc 40"/>
            <p:cNvSpPr/>
            <p:nvPr/>
          </p:nvSpPr>
          <p:spPr>
            <a:xfrm flipH="1" flipV="1">
              <a:off x="1799303" y="1806813"/>
              <a:ext cx="1059231" cy="761717"/>
            </a:xfrm>
            <a:prstGeom prst="arc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Arc 41"/>
            <p:cNvSpPr/>
            <p:nvPr/>
          </p:nvSpPr>
          <p:spPr>
            <a:xfrm>
              <a:off x="3190069" y="2816942"/>
              <a:ext cx="2391582" cy="2580968"/>
            </a:xfrm>
            <a:prstGeom prst="arc">
              <a:avLst>
                <a:gd name="adj1" fmla="val 16401273"/>
                <a:gd name="adj2" fmla="val 5105506"/>
              </a:avLst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Oval 42"/>
          <p:cNvSpPr/>
          <p:nvPr/>
        </p:nvSpPr>
        <p:spPr>
          <a:xfrm>
            <a:off x="1419594" y="4049629"/>
            <a:ext cx="202703" cy="202476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3323842" y="4036486"/>
            <a:ext cx="202703" cy="202476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1318242" y="4931329"/>
            <a:ext cx="202703" cy="20247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3425193" y="4908921"/>
            <a:ext cx="202703" cy="20247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373552" y="3084611"/>
            <a:ext cx="202703" cy="202476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46406" y="3743270"/>
            <a:ext cx="1310941" cy="657673"/>
            <a:chOff x="7538224" y="2428664"/>
            <a:chExt cx="1753173" cy="879532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12" t="27818" b="26972"/>
            <a:stretch/>
          </p:blipFill>
          <p:spPr>
            <a:xfrm>
              <a:off x="7538224" y="2428664"/>
              <a:ext cx="1753173" cy="879532"/>
            </a:xfrm>
            <a:prstGeom prst="rect">
              <a:avLst/>
            </a:prstGeom>
            <a:ln w="38100">
              <a:solidFill>
                <a:srgbClr val="92D050"/>
              </a:solidFill>
            </a:ln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3" t="4399" r="68181" b="90620"/>
            <a:stretch/>
          </p:blipFill>
          <p:spPr>
            <a:xfrm>
              <a:off x="7574949" y="2464508"/>
              <a:ext cx="705183" cy="96886"/>
            </a:xfrm>
            <a:prstGeom prst="rect">
              <a:avLst/>
            </a:prstGeom>
            <a:ln w="34925">
              <a:noFill/>
            </a:ln>
          </p:spPr>
        </p:pic>
      </p:grp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385"/>
          <a:stretch/>
        </p:blipFill>
        <p:spPr>
          <a:xfrm>
            <a:off x="46406" y="4833356"/>
            <a:ext cx="1199931" cy="83348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781"/>
          <a:stretch/>
        </p:blipFill>
        <p:spPr>
          <a:xfrm>
            <a:off x="267867" y="2237127"/>
            <a:ext cx="1553931" cy="90830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26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92860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1.3GHz cavities</a:t>
            </a:r>
          </a:p>
          <a:p>
            <a:r>
              <a:rPr lang="en-GB" sz="2000" dirty="0" smtClean="0"/>
              <a:t>Samples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1073" y="1475335"/>
            <a:ext cx="554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Investigation of </a:t>
            </a:r>
            <a:r>
              <a:rPr lang="en-GB" sz="1600" b="1" dirty="0" smtClean="0"/>
              <a:t>Hi</a:t>
            </a:r>
            <a:r>
              <a:rPr lang="en-GB" sz="1600" dirty="0" smtClean="0"/>
              <a:t>gh </a:t>
            </a:r>
            <a:r>
              <a:rPr lang="en-GB" sz="1600" b="1" dirty="0" smtClean="0"/>
              <a:t>P</a:t>
            </a:r>
            <a:r>
              <a:rPr lang="en-GB" sz="1600" dirty="0" smtClean="0"/>
              <a:t>ower </a:t>
            </a:r>
            <a:r>
              <a:rPr lang="en-GB" sz="1600" b="1" dirty="0" smtClean="0"/>
              <a:t>I</a:t>
            </a:r>
            <a:r>
              <a:rPr lang="en-GB" sz="1600" dirty="0" smtClean="0"/>
              <a:t>mpulse </a:t>
            </a:r>
            <a:r>
              <a:rPr lang="en-GB" sz="1600" b="1" dirty="0" smtClean="0"/>
              <a:t>M</a:t>
            </a:r>
            <a:r>
              <a:rPr lang="en-GB" sz="1600" dirty="0" smtClean="0"/>
              <a:t>agnetron </a:t>
            </a:r>
            <a:r>
              <a:rPr lang="en-GB" sz="1600" b="1" dirty="0" smtClean="0"/>
              <a:t>Sputtering</a:t>
            </a:r>
            <a:endParaRPr lang="fr-FR" sz="1600" dirty="0"/>
          </a:p>
        </p:txBody>
      </p:sp>
      <p:sp>
        <p:nvSpPr>
          <p:cNvPr id="9" name="Right Brace 8"/>
          <p:cNvSpPr/>
          <p:nvPr/>
        </p:nvSpPr>
        <p:spPr>
          <a:xfrm>
            <a:off x="2969335" y="1383126"/>
            <a:ext cx="204171" cy="615429"/>
          </a:xfrm>
          <a:prstGeom prst="rightBrace">
            <a:avLst>
              <a:gd name="adj1" fmla="val 8333"/>
              <a:gd name="adj2" fmla="val 52497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 rot="16200000">
            <a:off x="1076645" y="2688510"/>
            <a:ext cx="2749409" cy="3716663"/>
            <a:chOff x="1795668" y="1516036"/>
            <a:chExt cx="3785983" cy="511791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1799303" y="1516036"/>
              <a:ext cx="0" cy="676250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795668" y="5957695"/>
              <a:ext cx="0" cy="676251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305664" y="2573311"/>
              <a:ext cx="2177846" cy="243631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305664" y="5397910"/>
              <a:ext cx="2229465" cy="233233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rc 39"/>
            <p:cNvSpPr/>
            <p:nvPr/>
          </p:nvSpPr>
          <p:spPr>
            <a:xfrm flipH="1">
              <a:off x="1799303" y="5631143"/>
              <a:ext cx="1059231" cy="723009"/>
            </a:xfrm>
            <a:prstGeom prst="arc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Arc 40"/>
            <p:cNvSpPr/>
            <p:nvPr/>
          </p:nvSpPr>
          <p:spPr>
            <a:xfrm flipH="1" flipV="1">
              <a:off x="1799303" y="1806813"/>
              <a:ext cx="1059231" cy="761717"/>
            </a:xfrm>
            <a:prstGeom prst="arc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Arc 41"/>
            <p:cNvSpPr/>
            <p:nvPr/>
          </p:nvSpPr>
          <p:spPr>
            <a:xfrm>
              <a:off x="3190069" y="2816942"/>
              <a:ext cx="2391582" cy="2580968"/>
            </a:xfrm>
            <a:prstGeom prst="arc">
              <a:avLst>
                <a:gd name="adj1" fmla="val 16401273"/>
                <a:gd name="adj2" fmla="val 5105506"/>
              </a:avLst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Oval 42"/>
          <p:cNvSpPr/>
          <p:nvPr/>
        </p:nvSpPr>
        <p:spPr>
          <a:xfrm>
            <a:off x="1419594" y="4049629"/>
            <a:ext cx="202703" cy="202476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3323842" y="4036486"/>
            <a:ext cx="202703" cy="202476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1318242" y="4931329"/>
            <a:ext cx="202703" cy="20247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3425193" y="4908921"/>
            <a:ext cx="202703" cy="20247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373552" y="3084611"/>
            <a:ext cx="202703" cy="202476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44"/>
          <a:stretch/>
        </p:blipFill>
        <p:spPr>
          <a:xfrm>
            <a:off x="3114639" y="2246919"/>
            <a:ext cx="1404957" cy="89519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33"/>
          <a:stretch/>
        </p:blipFill>
        <p:spPr>
          <a:xfrm>
            <a:off x="3764285" y="4878639"/>
            <a:ext cx="1391501" cy="75941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395"/>
          <a:stretch/>
        </p:blipFill>
        <p:spPr>
          <a:xfrm>
            <a:off x="3609951" y="3612346"/>
            <a:ext cx="1572805" cy="927225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46406" y="3743270"/>
            <a:ext cx="1310941" cy="657673"/>
            <a:chOff x="7538224" y="2428664"/>
            <a:chExt cx="1753173" cy="879532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12" t="27818" b="26972"/>
            <a:stretch/>
          </p:blipFill>
          <p:spPr>
            <a:xfrm>
              <a:off x="7538224" y="2428664"/>
              <a:ext cx="1753173" cy="879532"/>
            </a:xfrm>
            <a:prstGeom prst="rect">
              <a:avLst/>
            </a:prstGeom>
            <a:ln w="38100">
              <a:solidFill>
                <a:srgbClr val="92D050"/>
              </a:solidFill>
            </a:ln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3" t="4399" r="68181" b="90620"/>
            <a:stretch/>
          </p:blipFill>
          <p:spPr>
            <a:xfrm>
              <a:off x="7574949" y="2464508"/>
              <a:ext cx="705183" cy="96886"/>
            </a:xfrm>
            <a:prstGeom prst="rect">
              <a:avLst/>
            </a:prstGeom>
            <a:ln w="34925">
              <a:noFill/>
            </a:ln>
          </p:spPr>
        </p:pic>
      </p:grp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385"/>
          <a:stretch/>
        </p:blipFill>
        <p:spPr>
          <a:xfrm>
            <a:off x="46406" y="4833356"/>
            <a:ext cx="1199931" cy="83348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781"/>
          <a:stretch/>
        </p:blipFill>
        <p:spPr>
          <a:xfrm>
            <a:off x="267867" y="2237127"/>
            <a:ext cx="1553931" cy="90830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2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32407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1.3GHz cavities</a:t>
            </a:r>
          </a:p>
          <a:p>
            <a:r>
              <a:rPr lang="en-GB" sz="2000" dirty="0" smtClean="0"/>
              <a:t>Samples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1073" y="1475335"/>
            <a:ext cx="554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Investigation of </a:t>
            </a:r>
            <a:r>
              <a:rPr lang="en-GB" sz="1600" b="1" dirty="0" smtClean="0"/>
              <a:t>Hi</a:t>
            </a:r>
            <a:r>
              <a:rPr lang="en-GB" sz="1600" dirty="0" smtClean="0"/>
              <a:t>gh </a:t>
            </a:r>
            <a:r>
              <a:rPr lang="en-GB" sz="1600" b="1" dirty="0" smtClean="0"/>
              <a:t>P</a:t>
            </a:r>
            <a:r>
              <a:rPr lang="en-GB" sz="1600" dirty="0" smtClean="0"/>
              <a:t>ower </a:t>
            </a:r>
            <a:r>
              <a:rPr lang="en-GB" sz="1600" b="1" dirty="0" smtClean="0"/>
              <a:t>I</a:t>
            </a:r>
            <a:r>
              <a:rPr lang="en-GB" sz="1600" dirty="0" smtClean="0"/>
              <a:t>mpulse </a:t>
            </a:r>
            <a:r>
              <a:rPr lang="en-GB" sz="1600" b="1" dirty="0" smtClean="0"/>
              <a:t>M</a:t>
            </a:r>
            <a:r>
              <a:rPr lang="en-GB" sz="1600" dirty="0" smtClean="0"/>
              <a:t>agnetron </a:t>
            </a:r>
            <a:r>
              <a:rPr lang="en-GB" sz="1600" b="1" dirty="0" smtClean="0"/>
              <a:t>Sputtering</a:t>
            </a:r>
            <a:endParaRPr lang="fr-FR" sz="1600" dirty="0"/>
          </a:p>
        </p:txBody>
      </p:sp>
      <p:sp>
        <p:nvSpPr>
          <p:cNvPr id="9" name="Right Brace 8"/>
          <p:cNvSpPr/>
          <p:nvPr/>
        </p:nvSpPr>
        <p:spPr>
          <a:xfrm>
            <a:off x="2969335" y="1383126"/>
            <a:ext cx="204171" cy="615429"/>
          </a:xfrm>
          <a:prstGeom prst="rightBrace">
            <a:avLst>
              <a:gd name="adj1" fmla="val 8333"/>
              <a:gd name="adj2" fmla="val 52497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387" y="2750185"/>
            <a:ext cx="4630090" cy="354401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378280" y="2207327"/>
            <a:ext cx="3557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Modulation of the critical current density = Modification of pinning strength in the layers</a:t>
            </a:r>
            <a:endParaRPr lang="fr-FR" sz="1600" dirty="0"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 rot="16200000">
            <a:off x="1076645" y="2688510"/>
            <a:ext cx="2749409" cy="3716663"/>
            <a:chOff x="1795668" y="1516036"/>
            <a:chExt cx="3785983" cy="511791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1799303" y="1516036"/>
              <a:ext cx="0" cy="676250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795668" y="5957695"/>
              <a:ext cx="0" cy="676251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305664" y="2573311"/>
              <a:ext cx="2177846" cy="243631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305664" y="5397910"/>
              <a:ext cx="2229465" cy="233233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rc 39"/>
            <p:cNvSpPr/>
            <p:nvPr/>
          </p:nvSpPr>
          <p:spPr>
            <a:xfrm flipH="1">
              <a:off x="1799303" y="5631143"/>
              <a:ext cx="1059231" cy="723009"/>
            </a:xfrm>
            <a:prstGeom prst="arc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Arc 40"/>
            <p:cNvSpPr/>
            <p:nvPr/>
          </p:nvSpPr>
          <p:spPr>
            <a:xfrm flipH="1" flipV="1">
              <a:off x="1799303" y="1806813"/>
              <a:ext cx="1059231" cy="761717"/>
            </a:xfrm>
            <a:prstGeom prst="arc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Arc 41"/>
            <p:cNvSpPr/>
            <p:nvPr/>
          </p:nvSpPr>
          <p:spPr>
            <a:xfrm>
              <a:off x="3190069" y="2816942"/>
              <a:ext cx="2391582" cy="2580968"/>
            </a:xfrm>
            <a:prstGeom prst="arc">
              <a:avLst>
                <a:gd name="adj1" fmla="val 16401273"/>
                <a:gd name="adj2" fmla="val 5105506"/>
              </a:avLst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Oval 42"/>
          <p:cNvSpPr/>
          <p:nvPr/>
        </p:nvSpPr>
        <p:spPr>
          <a:xfrm>
            <a:off x="1419594" y="4049629"/>
            <a:ext cx="202703" cy="202476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3323842" y="4036486"/>
            <a:ext cx="202703" cy="202476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1318242" y="4931329"/>
            <a:ext cx="202703" cy="20247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3425193" y="4908921"/>
            <a:ext cx="202703" cy="20247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373552" y="3084611"/>
            <a:ext cx="202703" cy="202476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44"/>
          <a:stretch/>
        </p:blipFill>
        <p:spPr>
          <a:xfrm>
            <a:off x="3114639" y="2246919"/>
            <a:ext cx="1404957" cy="89519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33"/>
          <a:stretch/>
        </p:blipFill>
        <p:spPr>
          <a:xfrm>
            <a:off x="3764285" y="4878639"/>
            <a:ext cx="1391501" cy="75941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395"/>
          <a:stretch/>
        </p:blipFill>
        <p:spPr>
          <a:xfrm>
            <a:off x="3609951" y="3612346"/>
            <a:ext cx="1572805" cy="927225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46406" y="3743270"/>
            <a:ext cx="1310941" cy="657673"/>
            <a:chOff x="7538224" y="2428664"/>
            <a:chExt cx="1753173" cy="879532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12" t="27818" b="26972"/>
            <a:stretch/>
          </p:blipFill>
          <p:spPr>
            <a:xfrm>
              <a:off x="7538224" y="2428664"/>
              <a:ext cx="1753173" cy="879532"/>
            </a:xfrm>
            <a:prstGeom prst="rect">
              <a:avLst/>
            </a:prstGeom>
            <a:ln w="38100">
              <a:solidFill>
                <a:srgbClr val="92D050"/>
              </a:solidFill>
            </a:ln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3" t="4399" r="68181" b="90620"/>
            <a:stretch/>
          </p:blipFill>
          <p:spPr>
            <a:xfrm>
              <a:off x="7574949" y="2464508"/>
              <a:ext cx="705183" cy="96886"/>
            </a:xfrm>
            <a:prstGeom prst="rect">
              <a:avLst/>
            </a:prstGeom>
            <a:ln w="34925">
              <a:noFill/>
            </a:ln>
          </p:spPr>
        </p:pic>
      </p:grp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385"/>
          <a:stretch/>
        </p:blipFill>
        <p:spPr>
          <a:xfrm>
            <a:off x="46406" y="4833356"/>
            <a:ext cx="1199931" cy="83348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781"/>
          <a:stretch/>
        </p:blipFill>
        <p:spPr>
          <a:xfrm>
            <a:off x="267867" y="2237127"/>
            <a:ext cx="1553931" cy="90830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2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Fichier:Université de Genève (logo).svg — Wikipédi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971" y="5235256"/>
            <a:ext cx="1187020" cy="34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1527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1.3GHz cavities</a:t>
            </a:r>
          </a:p>
          <a:p>
            <a:r>
              <a:rPr lang="en-GB" sz="2000" dirty="0" smtClean="0"/>
              <a:t>Samples</a:t>
            </a:r>
          </a:p>
          <a:p>
            <a:r>
              <a:rPr lang="en-GB" sz="2000" dirty="0" smtClean="0"/>
              <a:t>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1073" y="1475335"/>
            <a:ext cx="554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Investigation of </a:t>
            </a:r>
            <a:r>
              <a:rPr lang="en-GB" sz="1600" b="1" dirty="0" smtClean="0"/>
              <a:t>Hi</a:t>
            </a:r>
            <a:r>
              <a:rPr lang="en-GB" sz="1600" dirty="0" smtClean="0"/>
              <a:t>gh </a:t>
            </a:r>
            <a:r>
              <a:rPr lang="en-GB" sz="1600" b="1" dirty="0" smtClean="0"/>
              <a:t>P</a:t>
            </a:r>
            <a:r>
              <a:rPr lang="en-GB" sz="1600" dirty="0" smtClean="0"/>
              <a:t>ower </a:t>
            </a:r>
            <a:r>
              <a:rPr lang="en-GB" sz="1600" b="1" dirty="0" smtClean="0"/>
              <a:t>I</a:t>
            </a:r>
            <a:r>
              <a:rPr lang="en-GB" sz="1600" dirty="0" smtClean="0"/>
              <a:t>mpulse </a:t>
            </a:r>
            <a:r>
              <a:rPr lang="en-GB" sz="1600" b="1" dirty="0" smtClean="0"/>
              <a:t>M</a:t>
            </a:r>
            <a:r>
              <a:rPr lang="en-GB" sz="1600" dirty="0" smtClean="0"/>
              <a:t>agnetron </a:t>
            </a:r>
            <a:r>
              <a:rPr lang="en-GB" sz="1600" b="1" dirty="0" smtClean="0"/>
              <a:t>Sputtering</a:t>
            </a:r>
            <a:endParaRPr lang="fr-FR" sz="1600" dirty="0"/>
          </a:p>
        </p:txBody>
      </p:sp>
      <p:sp>
        <p:nvSpPr>
          <p:cNvPr id="9" name="Right Brace 8"/>
          <p:cNvSpPr/>
          <p:nvPr/>
        </p:nvSpPr>
        <p:spPr>
          <a:xfrm>
            <a:off x="2969335" y="1383126"/>
            <a:ext cx="204171" cy="615429"/>
          </a:xfrm>
          <a:prstGeom prst="rightBrace">
            <a:avLst>
              <a:gd name="adj1" fmla="val 8333"/>
              <a:gd name="adj2" fmla="val 52497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0" y="2625057"/>
            <a:ext cx="4672425" cy="2068518"/>
            <a:chOff x="-69060" y="2566464"/>
            <a:chExt cx="7740013" cy="3426563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2"/>
            <a:srcRect l="16016" t="21507" r="49197" b="6888"/>
            <a:stretch/>
          </p:blipFill>
          <p:spPr>
            <a:xfrm rot="16200000">
              <a:off x="238933" y="2486674"/>
              <a:ext cx="3376828" cy="3552825"/>
            </a:xfrm>
            <a:prstGeom prst="rect">
              <a:avLst/>
            </a:prstGeom>
          </p:spPr>
        </p:pic>
        <p:grpSp>
          <p:nvGrpSpPr>
            <p:cNvPr id="56" name="Group 55"/>
            <p:cNvGrpSpPr/>
            <p:nvPr/>
          </p:nvGrpSpPr>
          <p:grpSpPr>
            <a:xfrm>
              <a:off x="150935" y="2604288"/>
              <a:ext cx="3566560" cy="2836935"/>
              <a:chOff x="5216922" y="2175426"/>
              <a:chExt cx="3566560" cy="2836935"/>
            </a:xfrm>
          </p:grpSpPr>
          <p:grpSp>
            <p:nvGrpSpPr>
              <p:cNvPr id="57" name="Group 56"/>
              <p:cNvGrpSpPr>
                <a:grpSpLocks noChangeAspect="1"/>
              </p:cNvGrpSpPr>
              <p:nvPr/>
            </p:nvGrpSpPr>
            <p:grpSpPr>
              <a:xfrm rot="16200000">
                <a:off x="5625497" y="1854377"/>
                <a:ext cx="2749409" cy="3566560"/>
                <a:chOff x="1795668" y="1722731"/>
                <a:chExt cx="3785983" cy="4911215"/>
              </a:xfrm>
            </p:grpSpPr>
            <p:cxnSp>
              <p:nvCxnSpPr>
                <p:cNvPr id="63" name="Straight Connector 62"/>
                <p:cNvCxnSpPr/>
                <p:nvPr/>
              </p:nvCxnSpPr>
              <p:spPr>
                <a:xfrm rot="5400000" flipV="1">
                  <a:off x="1562708" y="1955691"/>
                  <a:ext cx="469556" cy="3635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1795668" y="5957695"/>
                  <a:ext cx="0" cy="676251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2305664" y="2573311"/>
                  <a:ext cx="2177846" cy="243631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V="1">
                  <a:off x="2305664" y="5397910"/>
                  <a:ext cx="2229465" cy="233233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Arc 66"/>
                <p:cNvSpPr/>
                <p:nvPr/>
              </p:nvSpPr>
              <p:spPr>
                <a:xfrm flipH="1">
                  <a:off x="1799303" y="5631143"/>
                  <a:ext cx="1059231" cy="723009"/>
                </a:xfrm>
                <a:prstGeom prst="arc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flipH="1" flipV="1">
                  <a:off x="1799303" y="1806813"/>
                  <a:ext cx="1059231" cy="761717"/>
                </a:xfrm>
                <a:prstGeom prst="arc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" name="Arc 68"/>
                <p:cNvSpPr/>
                <p:nvPr/>
              </p:nvSpPr>
              <p:spPr>
                <a:xfrm>
                  <a:off x="3190069" y="2816942"/>
                  <a:ext cx="2391582" cy="2580968"/>
                </a:xfrm>
                <a:prstGeom prst="arc">
                  <a:avLst>
                    <a:gd name="adj1" fmla="val 16401273"/>
                    <a:gd name="adj2" fmla="val 5105506"/>
                  </a:avLst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8" name="Oval 57"/>
              <p:cNvSpPr/>
              <p:nvPr/>
            </p:nvSpPr>
            <p:spPr>
              <a:xfrm>
                <a:off x="5893394" y="3140444"/>
                <a:ext cx="202703" cy="202476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7797642" y="3127301"/>
                <a:ext cx="202703" cy="202476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5792042" y="4022144"/>
                <a:ext cx="202703" cy="20247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7898993" y="3999736"/>
                <a:ext cx="202703" cy="20247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6847352" y="2175426"/>
                <a:ext cx="202703" cy="2024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1" name="Rectangle 70"/>
            <p:cNvSpPr/>
            <p:nvPr/>
          </p:nvSpPr>
          <p:spPr>
            <a:xfrm>
              <a:off x="-69060" y="5867315"/>
              <a:ext cx="134235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481265" y="5867315"/>
              <a:ext cx="134235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 rotWithShape="1">
            <a:blip r:embed="rId3"/>
            <a:srcRect l="38354" t="17271" r="30104" b="19165"/>
            <a:stretch/>
          </p:blipFill>
          <p:spPr>
            <a:xfrm rot="16200000">
              <a:off x="3971001" y="2382264"/>
              <a:ext cx="3426563" cy="3794964"/>
            </a:xfrm>
            <a:prstGeom prst="rect">
              <a:avLst/>
            </a:prstGeom>
          </p:spPr>
        </p:pic>
        <p:grpSp>
          <p:nvGrpSpPr>
            <p:cNvPr id="78" name="Group 77"/>
            <p:cNvGrpSpPr>
              <a:grpSpLocks noChangeAspect="1"/>
            </p:cNvGrpSpPr>
            <p:nvPr/>
          </p:nvGrpSpPr>
          <p:grpSpPr>
            <a:xfrm rot="16200000">
              <a:off x="4331856" y="2182074"/>
              <a:ext cx="2770440" cy="3775252"/>
              <a:chOff x="1951703" y="1399419"/>
              <a:chExt cx="3784806" cy="5157519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1954161" y="1399419"/>
                <a:ext cx="0" cy="67625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1951703" y="5880688"/>
                <a:ext cx="0" cy="67625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2460522" y="2456694"/>
                <a:ext cx="2177846" cy="24363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2460522" y="5281293"/>
                <a:ext cx="2229465" cy="233233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Arc 97"/>
              <p:cNvSpPr/>
              <p:nvPr/>
            </p:nvSpPr>
            <p:spPr>
              <a:xfrm flipH="1">
                <a:off x="1954161" y="5514526"/>
                <a:ext cx="1059231" cy="723009"/>
              </a:xfrm>
              <a:prstGeom prst="arc">
                <a:avLst/>
              </a:prstGeom>
              <a:ln w="349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9" name="Arc 98"/>
              <p:cNvSpPr/>
              <p:nvPr/>
            </p:nvSpPr>
            <p:spPr>
              <a:xfrm flipH="1" flipV="1">
                <a:off x="1954161" y="1690196"/>
                <a:ext cx="1059231" cy="761717"/>
              </a:xfrm>
              <a:prstGeom prst="arc">
                <a:avLst/>
              </a:prstGeom>
              <a:ln w="349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0" name="Arc 99"/>
              <p:cNvSpPr/>
              <p:nvPr/>
            </p:nvSpPr>
            <p:spPr>
              <a:xfrm>
                <a:off x="3344927" y="2700325"/>
                <a:ext cx="2391582" cy="2580968"/>
              </a:xfrm>
              <a:prstGeom prst="arc">
                <a:avLst>
                  <a:gd name="adj1" fmla="val 16401273"/>
                  <a:gd name="adj2" fmla="val 5105506"/>
                </a:avLst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3852803" y="2626764"/>
              <a:ext cx="3716663" cy="2836935"/>
              <a:chOff x="5066818" y="2175426"/>
              <a:chExt cx="3716663" cy="2836935"/>
            </a:xfrm>
          </p:grpSpPr>
          <p:grpSp>
            <p:nvGrpSpPr>
              <p:cNvPr id="81" name="Group 80"/>
              <p:cNvGrpSpPr>
                <a:grpSpLocks noChangeAspect="1"/>
              </p:cNvGrpSpPr>
              <p:nvPr/>
            </p:nvGrpSpPr>
            <p:grpSpPr>
              <a:xfrm rot="16200000">
                <a:off x="5550445" y="1779325"/>
                <a:ext cx="2749409" cy="3716663"/>
                <a:chOff x="1795668" y="1516036"/>
                <a:chExt cx="3785983" cy="5117910"/>
              </a:xfrm>
            </p:grpSpPr>
            <p:cxnSp>
              <p:nvCxnSpPr>
                <p:cNvPr id="87" name="Straight Connector 86"/>
                <p:cNvCxnSpPr/>
                <p:nvPr/>
              </p:nvCxnSpPr>
              <p:spPr>
                <a:xfrm>
                  <a:off x="1799303" y="1516036"/>
                  <a:ext cx="0" cy="676250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1795668" y="5957695"/>
                  <a:ext cx="0" cy="676251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2305664" y="2573311"/>
                  <a:ext cx="2177846" cy="243631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flipV="1">
                  <a:off x="2305664" y="5397910"/>
                  <a:ext cx="2229465" cy="233233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1" name="Arc 90"/>
                <p:cNvSpPr/>
                <p:nvPr/>
              </p:nvSpPr>
              <p:spPr>
                <a:xfrm flipH="1">
                  <a:off x="1799303" y="5631143"/>
                  <a:ext cx="1059231" cy="723009"/>
                </a:xfrm>
                <a:prstGeom prst="arc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2" name="Arc 91"/>
                <p:cNvSpPr/>
                <p:nvPr/>
              </p:nvSpPr>
              <p:spPr>
                <a:xfrm flipH="1" flipV="1">
                  <a:off x="1799303" y="1806813"/>
                  <a:ext cx="1059231" cy="761717"/>
                </a:xfrm>
                <a:prstGeom prst="arc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3" name="Arc 92"/>
                <p:cNvSpPr/>
                <p:nvPr/>
              </p:nvSpPr>
              <p:spPr>
                <a:xfrm>
                  <a:off x="3190069" y="2816942"/>
                  <a:ext cx="2391582" cy="2580968"/>
                </a:xfrm>
                <a:prstGeom prst="arc">
                  <a:avLst>
                    <a:gd name="adj1" fmla="val 16401273"/>
                    <a:gd name="adj2" fmla="val 5105506"/>
                  </a:avLst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82" name="Oval 81"/>
              <p:cNvSpPr/>
              <p:nvPr/>
            </p:nvSpPr>
            <p:spPr>
              <a:xfrm>
                <a:off x="5893394" y="3140444"/>
                <a:ext cx="202703" cy="202476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7797642" y="3127301"/>
                <a:ext cx="202703" cy="202476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5792042" y="4022144"/>
                <a:ext cx="202703" cy="20247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7898993" y="3999736"/>
                <a:ext cx="202703" cy="20247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6847352" y="2175426"/>
                <a:ext cx="202703" cy="2024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5" name="Rectangle 74"/>
            <p:cNvSpPr/>
            <p:nvPr/>
          </p:nvSpPr>
          <p:spPr>
            <a:xfrm>
              <a:off x="3782912" y="5885028"/>
              <a:ext cx="134235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328598" y="5885028"/>
              <a:ext cx="134235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36475" y="4740511"/>
            <a:ext cx="3862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/>
              <a:t>Magnetostatic</a:t>
            </a:r>
            <a:r>
              <a:rPr lang="en-GB" sz="1600" dirty="0" smtClean="0"/>
              <a:t> for source design</a:t>
            </a:r>
            <a:endParaRPr lang="fr-FR" sz="1600" dirty="0"/>
          </a:p>
        </p:txBody>
      </p:sp>
      <p:pic>
        <p:nvPicPr>
          <p:cNvPr id="104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0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4910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92151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Infrastructures</a:t>
            </a:r>
          </a:p>
          <a:p>
            <a:endParaRPr lang="en-GB" dirty="0" smtClean="0"/>
          </a:p>
          <a:p>
            <a:r>
              <a:rPr lang="en-GB" dirty="0" smtClean="0"/>
              <a:t>Processes</a:t>
            </a:r>
          </a:p>
          <a:p>
            <a:endParaRPr lang="en-GB" dirty="0" smtClean="0"/>
          </a:p>
          <a:p>
            <a:r>
              <a:rPr lang="en-GB" dirty="0" smtClean="0"/>
              <a:t>R&amp;D activities</a:t>
            </a:r>
          </a:p>
          <a:p>
            <a:endParaRPr lang="en-GB" dirty="0" smtClean="0"/>
          </a:p>
          <a:p>
            <a:r>
              <a:rPr lang="en-GB" dirty="0" smtClean="0"/>
              <a:t>Achievements</a:t>
            </a:r>
          </a:p>
          <a:p>
            <a:endParaRPr lang="en-GB" dirty="0" smtClean="0"/>
          </a:p>
          <a:p>
            <a:r>
              <a:rPr lang="en-GB" dirty="0" smtClean="0"/>
              <a:t>Beyond</a:t>
            </a:r>
          </a:p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074" name="Picture 2" descr="Icônes Bâtiment au style Windows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838" y="993658"/>
            <a:ext cx="966294" cy="96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6456606" y="1959952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267" y="2994668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>
            <a:spLocks noChangeAspect="1"/>
          </p:cNvSpPr>
          <p:nvPr/>
        </p:nvSpPr>
        <p:spPr>
          <a:xfrm>
            <a:off x="6339892" y="4028533"/>
            <a:ext cx="1147828" cy="990322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4" descr="Jumelles - Icônes outils et ustensiles gratuit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632" y="5095902"/>
            <a:ext cx="1050703" cy="105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548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1.3GHz cavities</a:t>
            </a:r>
          </a:p>
          <a:p>
            <a:r>
              <a:rPr lang="en-GB" sz="2000" dirty="0" smtClean="0"/>
              <a:t>Samples</a:t>
            </a:r>
          </a:p>
          <a:p>
            <a:r>
              <a:rPr lang="en-GB" sz="2000" dirty="0" smtClean="0"/>
              <a:t>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1073" y="1475335"/>
            <a:ext cx="554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Investigation of </a:t>
            </a:r>
            <a:r>
              <a:rPr lang="en-GB" sz="1600" b="1" dirty="0" smtClean="0"/>
              <a:t>Hi</a:t>
            </a:r>
            <a:r>
              <a:rPr lang="en-GB" sz="1600" dirty="0" smtClean="0"/>
              <a:t>gh </a:t>
            </a:r>
            <a:r>
              <a:rPr lang="en-GB" sz="1600" b="1" dirty="0" smtClean="0"/>
              <a:t>P</a:t>
            </a:r>
            <a:r>
              <a:rPr lang="en-GB" sz="1600" dirty="0" smtClean="0"/>
              <a:t>ower </a:t>
            </a:r>
            <a:r>
              <a:rPr lang="en-GB" sz="1600" b="1" dirty="0" smtClean="0"/>
              <a:t>I</a:t>
            </a:r>
            <a:r>
              <a:rPr lang="en-GB" sz="1600" dirty="0" smtClean="0"/>
              <a:t>mpulse </a:t>
            </a:r>
            <a:r>
              <a:rPr lang="en-GB" sz="1600" b="1" dirty="0" smtClean="0"/>
              <a:t>M</a:t>
            </a:r>
            <a:r>
              <a:rPr lang="en-GB" sz="1600" dirty="0" smtClean="0"/>
              <a:t>agnetron </a:t>
            </a:r>
            <a:r>
              <a:rPr lang="en-GB" sz="1600" b="1" dirty="0" smtClean="0"/>
              <a:t>Sputtering</a:t>
            </a:r>
            <a:endParaRPr lang="fr-FR" sz="1600" dirty="0"/>
          </a:p>
        </p:txBody>
      </p:sp>
      <p:sp>
        <p:nvSpPr>
          <p:cNvPr id="9" name="Right Brace 8"/>
          <p:cNvSpPr/>
          <p:nvPr/>
        </p:nvSpPr>
        <p:spPr>
          <a:xfrm>
            <a:off x="2969335" y="1383126"/>
            <a:ext cx="204171" cy="615429"/>
          </a:xfrm>
          <a:prstGeom prst="rightBrace">
            <a:avLst>
              <a:gd name="adj1" fmla="val 8333"/>
              <a:gd name="adj2" fmla="val 52497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0" y="2625057"/>
            <a:ext cx="4672425" cy="2068518"/>
            <a:chOff x="-69060" y="2566464"/>
            <a:chExt cx="7740013" cy="3426563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2"/>
            <a:srcRect l="16016" t="21507" r="49197" b="6888"/>
            <a:stretch/>
          </p:blipFill>
          <p:spPr>
            <a:xfrm rot="16200000">
              <a:off x="238933" y="2486674"/>
              <a:ext cx="3376828" cy="3552825"/>
            </a:xfrm>
            <a:prstGeom prst="rect">
              <a:avLst/>
            </a:prstGeom>
          </p:spPr>
        </p:pic>
        <p:grpSp>
          <p:nvGrpSpPr>
            <p:cNvPr id="56" name="Group 55"/>
            <p:cNvGrpSpPr/>
            <p:nvPr/>
          </p:nvGrpSpPr>
          <p:grpSpPr>
            <a:xfrm>
              <a:off x="150935" y="2604288"/>
              <a:ext cx="3566560" cy="2836935"/>
              <a:chOff x="5216922" y="2175426"/>
              <a:chExt cx="3566560" cy="2836935"/>
            </a:xfrm>
          </p:grpSpPr>
          <p:grpSp>
            <p:nvGrpSpPr>
              <p:cNvPr id="57" name="Group 56"/>
              <p:cNvGrpSpPr>
                <a:grpSpLocks noChangeAspect="1"/>
              </p:cNvGrpSpPr>
              <p:nvPr/>
            </p:nvGrpSpPr>
            <p:grpSpPr>
              <a:xfrm rot="16200000">
                <a:off x="5625497" y="1854377"/>
                <a:ext cx="2749409" cy="3566560"/>
                <a:chOff x="1795668" y="1722731"/>
                <a:chExt cx="3785983" cy="4911215"/>
              </a:xfrm>
            </p:grpSpPr>
            <p:cxnSp>
              <p:nvCxnSpPr>
                <p:cNvPr id="63" name="Straight Connector 62"/>
                <p:cNvCxnSpPr/>
                <p:nvPr/>
              </p:nvCxnSpPr>
              <p:spPr>
                <a:xfrm rot="5400000" flipV="1">
                  <a:off x="1562708" y="1955691"/>
                  <a:ext cx="469556" cy="3635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1795668" y="5957695"/>
                  <a:ext cx="0" cy="676251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2305664" y="2573311"/>
                  <a:ext cx="2177846" cy="243631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V="1">
                  <a:off x="2305664" y="5397910"/>
                  <a:ext cx="2229465" cy="233233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Arc 66"/>
                <p:cNvSpPr/>
                <p:nvPr/>
              </p:nvSpPr>
              <p:spPr>
                <a:xfrm flipH="1">
                  <a:off x="1799303" y="5631143"/>
                  <a:ext cx="1059231" cy="723009"/>
                </a:xfrm>
                <a:prstGeom prst="arc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flipH="1" flipV="1">
                  <a:off x="1799303" y="1806813"/>
                  <a:ext cx="1059231" cy="761717"/>
                </a:xfrm>
                <a:prstGeom prst="arc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" name="Arc 68"/>
                <p:cNvSpPr/>
                <p:nvPr/>
              </p:nvSpPr>
              <p:spPr>
                <a:xfrm>
                  <a:off x="3190069" y="2816942"/>
                  <a:ext cx="2391582" cy="2580968"/>
                </a:xfrm>
                <a:prstGeom prst="arc">
                  <a:avLst>
                    <a:gd name="adj1" fmla="val 16401273"/>
                    <a:gd name="adj2" fmla="val 5105506"/>
                  </a:avLst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8" name="Oval 57"/>
              <p:cNvSpPr/>
              <p:nvPr/>
            </p:nvSpPr>
            <p:spPr>
              <a:xfrm>
                <a:off x="5893394" y="3140444"/>
                <a:ext cx="202703" cy="202476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7797642" y="3127301"/>
                <a:ext cx="202703" cy="202476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5792042" y="4022144"/>
                <a:ext cx="202703" cy="20247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7898993" y="3999736"/>
                <a:ext cx="202703" cy="20247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6847352" y="2175426"/>
                <a:ext cx="202703" cy="2024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1" name="Rectangle 70"/>
            <p:cNvSpPr/>
            <p:nvPr/>
          </p:nvSpPr>
          <p:spPr>
            <a:xfrm>
              <a:off x="-69060" y="5867315"/>
              <a:ext cx="134235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481265" y="5867315"/>
              <a:ext cx="134235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 rotWithShape="1">
            <a:blip r:embed="rId3"/>
            <a:srcRect l="38354" t="17271" r="30104" b="19165"/>
            <a:stretch/>
          </p:blipFill>
          <p:spPr>
            <a:xfrm rot="16200000">
              <a:off x="3971001" y="2382264"/>
              <a:ext cx="3426563" cy="3794964"/>
            </a:xfrm>
            <a:prstGeom prst="rect">
              <a:avLst/>
            </a:prstGeom>
          </p:spPr>
        </p:pic>
        <p:grpSp>
          <p:nvGrpSpPr>
            <p:cNvPr id="78" name="Group 77"/>
            <p:cNvGrpSpPr>
              <a:grpSpLocks noChangeAspect="1"/>
            </p:cNvGrpSpPr>
            <p:nvPr/>
          </p:nvGrpSpPr>
          <p:grpSpPr>
            <a:xfrm rot="16200000">
              <a:off x="4331856" y="2182074"/>
              <a:ext cx="2770440" cy="3775252"/>
              <a:chOff x="1951703" y="1399419"/>
              <a:chExt cx="3784806" cy="5157519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1954161" y="1399419"/>
                <a:ext cx="0" cy="67625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1951703" y="5880688"/>
                <a:ext cx="0" cy="67625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2460522" y="2456694"/>
                <a:ext cx="2177846" cy="24363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2460522" y="5281293"/>
                <a:ext cx="2229465" cy="233233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Arc 97"/>
              <p:cNvSpPr/>
              <p:nvPr/>
            </p:nvSpPr>
            <p:spPr>
              <a:xfrm flipH="1">
                <a:off x="1954161" y="5514526"/>
                <a:ext cx="1059231" cy="723009"/>
              </a:xfrm>
              <a:prstGeom prst="arc">
                <a:avLst/>
              </a:prstGeom>
              <a:ln w="349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9" name="Arc 98"/>
              <p:cNvSpPr/>
              <p:nvPr/>
            </p:nvSpPr>
            <p:spPr>
              <a:xfrm flipH="1" flipV="1">
                <a:off x="1954161" y="1690196"/>
                <a:ext cx="1059231" cy="761717"/>
              </a:xfrm>
              <a:prstGeom prst="arc">
                <a:avLst/>
              </a:prstGeom>
              <a:ln w="349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0" name="Arc 99"/>
              <p:cNvSpPr/>
              <p:nvPr/>
            </p:nvSpPr>
            <p:spPr>
              <a:xfrm>
                <a:off x="3344927" y="2700325"/>
                <a:ext cx="2391582" cy="2580968"/>
              </a:xfrm>
              <a:prstGeom prst="arc">
                <a:avLst>
                  <a:gd name="adj1" fmla="val 16401273"/>
                  <a:gd name="adj2" fmla="val 5105506"/>
                </a:avLst>
              </a:prstGeom>
              <a:ln w="38100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3852803" y="2626764"/>
              <a:ext cx="3716663" cy="2836935"/>
              <a:chOff x="5066818" y="2175426"/>
              <a:chExt cx="3716663" cy="2836935"/>
            </a:xfrm>
          </p:grpSpPr>
          <p:grpSp>
            <p:nvGrpSpPr>
              <p:cNvPr id="81" name="Group 80"/>
              <p:cNvGrpSpPr>
                <a:grpSpLocks noChangeAspect="1"/>
              </p:cNvGrpSpPr>
              <p:nvPr/>
            </p:nvGrpSpPr>
            <p:grpSpPr>
              <a:xfrm rot="16200000">
                <a:off x="5550445" y="1779325"/>
                <a:ext cx="2749409" cy="3716663"/>
                <a:chOff x="1795668" y="1516036"/>
                <a:chExt cx="3785983" cy="5117910"/>
              </a:xfrm>
            </p:grpSpPr>
            <p:cxnSp>
              <p:nvCxnSpPr>
                <p:cNvPr id="87" name="Straight Connector 86"/>
                <p:cNvCxnSpPr/>
                <p:nvPr/>
              </p:nvCxnSpPr>
              <p:spPr>
                <a:xfrm>
                  <a:off x="1799303" y="1516036"/>
                  <a:ext cx="0" cy="676250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1795668" y="5957695"/>
                  <a:ext cx="0" cy="676251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2305664" y="2573311"/>
                  <a:ext cx="2177846" cy="243631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flipV="1">
                  <a:off x="2305664" y="5397910"/>
                  <a:ext cx="2229465" cy="233233"/>
                </a:xfrm>
                <a:prstGeom prst="line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1" name="Arc 90"/>
                <p:cNvSpPr/>
                <p:nvPr/>
              </p:nvSpPr>
              <p:spPr>
                <a:xfrm flipH="1">
                  <a:off x="1799303" y="5631143"/>
                  <a:ext cx="1059231" cy="723009"/>
                </a:xfrm>
                <a:prstGeom prst="arc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2" name="Arc 91"/>
                <p:cNvSpPr/>
                <p:nvPr/>
              </p:nvSpPr>
              <p:spPr>
                <a:xfrm flipH="1" flipV="1">
                  <a:off x="1799303" y="1806813"/>
                  <a:ext cx="1059231" cy="761717"/>
                </a:xfrm>
                <a:prstGeom prst="arc">
                  <a:avLst/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3" name="Arc 92"/>
                <p:cNvSpPr/>
                <p:nvPr/>
              </p:nvSpPr>
              <p:spPr>
                <a:xfrm>
                  <a:off x="3190069" y="2816942"/>
                  <a:ext cx="2391582" cy="2580968"/>
                </a:xfrm>
                <a:prstGeom prst="arc">
                  <a:avLst>
                    <a:gd name="adj1" fmla="val 16401273"/>
                    <a:gd name="adj2" fmla="val 5105506"/>
                  </a:avLst>
                </a:prstGeom>
                <a:ln w="76200">
                  <a:solidFill>
                    <a:srgbClr val="FFC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82" name="Oval 81"/>
              <p:cNvSpPr/>
              <p:nvPr/>
            </p:nvSpPr>
            <p:spPr>
              <a:xfrm>
                <a:off x="5893394" y="3140444"/>
                <a:ext cx="202703" cy="202476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7797642" y="3127301"/>
                <a:ext cx="202703" cy="202476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5792042" y="4022144"/>
                <a:ext cx="202703" cy="20247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7898993" y="3999736"/>
                <a:ext cx="202703" cy="20247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6847352" y="2175426"/>
                <a:ext cx="202703" cy="2024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5" name="Rectangle 74"/>
            <p:cNvSpPr/>
            <p:nvPr/>
          </p:nvSpPr>
          <p:spPr>
            <a:xfrm>
              <a:off x="3782912" y="5885028"/>
              <a:ext cx="134235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328598" y="5885028"/>
              <a:ext cx="134235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36475" y="4740511"/>
            <a:ext cx="3862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/>
              <a:t>Magnetostatic</a:t>
            </a:r>
            <a:r>
              <a:rPr lang="en-GB" sz="1600" dirty="0" smtClean="0"/>
              <a:t> for source design</a:t>
            </a:r>
            <a:endParaRPr lang="fr-FR" sz="1600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4577625" y="2218300"/>
            <a:ext cx="4573707" cy="3074690"/>
            <a:chOff x="4577625" y="2218300"/>
            <a:chExt cx="4573707" cy="3074690"/>
          </a:xfrm>
        </p:grpSpPr>
        <p:pic>
          <p:nvPicPr>
            <p:cNvPr id="101" name="Picture 10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587"/>
            <a:stretch/>
          </p:blipFill>
          <p:spPr>
            <a:xfrm>
              <a:off x="4577625" y="2218300"/>
              <a:ext cx="2304256" cy="3068217"/>
            </a:xfrm>
            <a:prstGeom prst="rect">
              <a:avLst/>
            </a:prstGeom>
          </p:spPr>
        </p:pic>
        <p:pic>
          <p:nvPicPr>
            <p:cNvPr id="102" name="Picture 10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62"/>
            <a:stretch/>
          </p:blipFill>
          <p:spPr>
            <a:xfrm>
              <a:off x="6886870" y="2218300"/>
              <a:ext cx="2264462" cy="3074690"/>
            </a:xfrm>
            <a:prstGeom prst="rect">
              <a:avLst/>
            </a:prstGeom>
          </p:spPr>
        </p:pic>
      </p:grpSp>
      <p:sp>
        <p:nvSpPr>
          <p:cNvPr id="103" name="TextBox 102"/>
          <p:cNvSpPr txBox="1"/>
          <p:nvPr/>
        </p:nvSpPr>
        <p:spPr>
          <a:xfrm>
            <a:off x="4975103" y="5304476"/>
            <a:ext cx="3862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PIC-MC + KMC simulations</a:t>
            </a:r>
          </a:p>
          <a:p>
            <a:pPr algn="ctr"/>
            <a:r>
              <a:rPr lang="en-GB" sz="1600" dirty="0" smtClean="0"/>
              <a:t>Plasma discharge</a:t>
            </a:r>
          </a:p>
          <a:p>
            <a:pPr algn="ctr"/>
            <a:r>
              <a:rPr lang="en-GB" sz="1600" dirty="0" smtClean="0"/>
              <a:t>Transport</a:t>
            </a:r>
            <a:endParaRPr lang="fr-FR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121808" y="6094101"/>
            <a:ext cx="2020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hlinkClick r:id="rId5"/>
              </a:rPr>
              <a:t>T. Richard PhD thesis</a:t>
            </a:r>
            <a:endParaRPr lang="fr-FR" sz="1200" dirty="0"/>
          </a:p>
        </p:txBody>
      </p:sp>
      <p:pic>
        <p:nvPicPr>
          <p:cNvPr id="104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0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77258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1.3GHz cavities</a:t>
            </a:r>
          </a:p>
          <a:p>
            <a:r>
              <a:rPr lang="en-GB" sz="2000" dirty="0" smtClean="0"/>
              <a:t>Samples</a:t>
            </a:r>
          </a:p>
          <a:p>
            <a:r>
              <a:rPr lang="en-GB" sz="2000" dirty="0" smtClean="0"/>
              <a:t>Simulations</a:t>
            </a:r>
          </a:p>
          <a:p>
            <a:r>
              <a:rPr lang="en-GB" sz="2000" dirty="0" smtClean="0"/>
              <a:t>Alternative Materials (Nb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1073" y="1475335"/>
            <a:ext cx="554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Investigation of </a:t>
            </a:r>
            <a:r>
              <a:rPr lang="en-GB" sz="1600" b="1" dirty="0" smtClean="0"/>
              <a:t>Hi</a:t>
            </a:r>
            <a:r>
              <a:rPr lang="en-GB" sz="1600" dirty="0" smtClean="0"/>
              <a:t>gh </a:t>
            </a:r>
            <a:r>
              <a:rPr lang="en-GB" sz="1600" b="1" dirty="0" smtClean="0"/>
              <a:t>P</a:t>
            </a:r>
            <a:r>
              <a:rPr lang="en-GB" sz="1600" dirty="0" smtClean="0"/>
              <a:t>ower </a:t>
            </a:r>
            <a:r>
              <a:rPr lang="en-GB" sz="1600" b="1" dirty="0" smtClean="0"/>
              <a:t>I</a:t>
            </a:r>
            <a:r>
              <a:rPr lang="en-GB" sz="1600" dirty="0" smtClean="0"/>
              <a:t>mpulse </a:t>
            </a:r>
            <a:r>
              <a:rPr lang="en-GB" sz="1600" b="1" dirty="0" smtClean="0"/>
              <a:t>M</a:t>
            </a:r>
            <a:r>
              <a:rPr lang="en-GB" sz="1600" dirty="0" smtClean="0"/>
              <a:t>agnetron </a:t>
            </a:r>
            <a:r>
              <a:rPr lang="en-GB" sz="1600" b="1" dirty="0" smtClean="0"/>
              <a:t>Sputtering</a:t>
            </a:r>
            <a:endParaRPr lang="fr-FR" sz="1600" dirty="0"/>
          </a:p>
        </p:txBody>
      </p:sp>
      <p:sp>
        <p:nvSpPr>
          <p:cNvPr id="9" name="Right Brace 8"/>
          <p:cNvSpPr/>
          <p:nvPr/>
        </p:nvSpPr>
        <p:spPr>
          <a:xfrm>
            <a:off x="2969335" y="1383126"/>
            <a:ext cx="204171" cy="615429"/>
          </a:xfrm>
          <a:prstGeom prst="rightBrace">
            <a:avLst>
              <a:gd name="adj1" fmla="val 8333"/>
              <a:gd name="adj2" fmla="val 52497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94" y="5153477"/>
            <a:ext cx="3676195" cy="10409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04"/>
          <a:stretch/>
        </p:blipFill>
        <p:spPr>
          <a:xfrm>
            <a:off x="160637" y="3139190"/>
            <a:ext cx="4644678" cy="189185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0198" y="2912249"/>
            <a:ext cx="3915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Growth temperature and annealing effect</a:t>
            </a:r>
            <a:endParaRPr lang="fr-FR" sz="1400" dirty="0"/>
          </a:p>
        </p:txBody>
      </p:sp>
      <p:pic>
        <p:nvPicPr>
          <p:cNvPr id="70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541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1.3GHz cavities</a:t>
            </a:r>
          </a:p>
          <a:p>
            <a:r>
              <a:rPr lang="en-GB" sz="2000" dirty="0" smtClean="0"/>
              <a:t>Samples</a:t>
            </a:r>
          </a:p>
          <a:p>
            <a:r>
              <a:rPr lang="en-GB" sz="2000" dirty="0" smtClean="0"/>
              <a:t>Simulations</a:t>
            </a:r>
          </a:p>
          <a:p>
            <a:r>
              <a:rPr lang="en-GB" sz="2000" dirty="0" smtClean="0"/>
              <a:t>Alternative Materials (Nb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1073" y="1475335"/>
            <a:ext cx="554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Investigation of </a:t>
            </a:r>
            <a:r>
              <a:rPr lang="en-GB" sz="1600" b="1" dirty="0" smtClean="0"/>
              <a:t>Hi</a:t>
            </a:r>
            <a:r>
              <a:rPr lang="en-GB" sz="1600" dirty="0" smtClean="0"/>
              <a:t>gh </a:t>
            </a:r>
            <a:r>
              <a:rPr lang="en-GB" sz="1600" b="1" dirty="0" smtClean="0"/>
              <a:t>P</a:t>
            </a:r>
            <a:r>
              <a:rPr lang="en-GB" sz="1600" dirty="0" smtClean="0"/>
              <a:t>ower </a:t>
            </a:r>
            <a:r>
              <a:rPr lang="en-GB" sz="1600" b="1" dirty="0" smtClean="0"/>
              <a:t>I</a:t>
            </a:r>
            <a:r>
              <a:rPr lang="en-GB" sz="1600" dirty="0" smtClean="0"/>
              <a:t>mpulse </a:t>
            </a:r>
            <a:r>
              <a:rPr lang="en-GB" sz="1600" b="1" dirty="0" smtClean="0"/>
              <a:t>M</a:t>
            </a:r>
            <a:r>
              <a:rPr lang="en-GB" sz="1600" dirty="0" smtClean="0"/>
              <a:t>agnetron </a:t>
            </a:r>
            <a:r>
              <a:rPr lang="en-GB" sz="1600" b="1" dirty="0" smtClean="0"/>
              <a:t>Sputtering</a:t>
            </a:r>
            <a:endParaRPr lang="fr-FR" sz="1600" dirty="0"/>
          </a:p>
        </p:txBody>
      </p:sp>
      <p:sp>
        <p:nvSpPr>
          <p:cNvPr id="9" name="Right Brace 8"/>
          <p:cNvSpPr/>
          <p:nvPr/>
        </p:nvSpPr>
        <p:spPr>
          <a:xfrm>
            <a:off x="2969335" y="1383126"/>
            <a:ext cx="204171" cy="615429"/>
          </a:xfrm>
          <a:prstGeom prst="rightBrace">
            <a:avLst>
              <a:gd name="adj1" fmla="val 8333"/>
              <a:gd name="adj2" fmla="val 52497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94" y="5153477"/>
            <a:ext cx="3676195" cy="10409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04"/>
          <a:stretch/>
        </p:blipFill>
        <p:spPr>
          <a:xfrm>
            <a:off x="160637" y="3139190"/>
            <a:ext cx="4644678" cy="189185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0198" y="2912249"/>
            <a:ext cx="3915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Growth temperature and annealing effect</a:t>
            </a:r>
            <a:endParaRPr lang="fr-FR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3945" y="2436878"/>
            <a:ext cx="3857625" cy="29527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478716" y="1998555"/>
            <a:ext cx="3208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Use of diffusion barrier layer enhancing T</a:t>
            </a:r>
            <a:r>
              <a:rPr lang="en-GB" sz="1400" baseline="-25000" dirty="0" smtClean="0"/>
              <a:t>c</a:t>
            </a:r>
            <a:endParaRPr lang="fr-FR" sz="14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061759" y="5496425"/>
            <a:ext cx="3918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5"/>
              </a:rPr>
              <a:t>E. A. Ilyina et al, Development of sputtered Nb3Sn films on copper substrates for superconducting radiofrequency applications, SUST, 32, 3 2019</a:t>
            </a:r>
            <a:endParaRPr lang="fr-FR" sz="1200" dirty="0"/>
          </a:p>
        </p:txBody>
      </p:sp>
      <p:pic>
        <p:nvPicPr>
          <p:cNvPr id="70" name="Picture 2" descr="Premium Vector | R&amp;amp;d : research and development word lettering typography  design illustra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74" y="109994"/>
            <a:ext cx="1437435" cy="9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1111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4805598" y="2181072"/>
            <a:ext cx="1701392" cy="146792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6741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291" y="1325606"/>
            <a:ext cx="2677886" cy="4667421"/>
          </a:xfrm>
        </p:spPr>
        <p:txBody>
          <a:bodyPr/>
          <a:lstStyle/>
          <a:p>
            <a:pPr marL="36576" indent="0" algn="ctr">
              <a:buNone/>
            </a:pPr>
            <a:r>
              <a:rPr lang="en-GB" dirty="0" smtClean="0"/>
              <a:t>HIE-ISOLDE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11" name="TextBox 5"/>
          <p:cNvSpPr txBox="1"/>
          <p:nvPr/>
        </p:nvSpPr>
        <p:spPr>
          <a:xfrm>
            <a:off x="585011" y="1838084"/>
            <a:ext cx="9980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 err="1"/>
              <a:t>B</a:t>
            </a:r>
            <a:r>
              <a:rPr lang="en-US" sz="1000" b="1" baseline="-25000" dirty="0" err="1"/>
              <a:t>res</a:t>
            </a:r>
            <a:r>
              <a:rPr lang="en-US" sz="1000" b="1" dirty="0"/>
              <a:t>= 50  </a:t>
            </a:r>
            <a:r>
              <a:rPr lang="en-US" sz="1000" b="1" dirty="0" err="1"/>
              <a:t>mG</a:t>
            </a:r>
            <a:endParaRPr lang="en-US" sz="1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" y="2022413"/>
            <a:ext cx="3993242" cy="32334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9648" y="5162027"/>
            <a:ext cx="30385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Highest field ever reached by a </a:t>
            </a:r>
            <a:r>
              <a:rPr lang="en-GB" sz="1600" b="1" dirty="0" err="1">
                <a:solidFill>
                  <a:srgbClr val="FF0000"/>
                </a:solidFill>
              </a:rPr>
              <a:t>Nb</a:t>
            </a:r>
            <a:r>
              <a:rPr lang="en-GB" sz="1600" b="1" dirty="0">
                <a:solidFill>
                  <a:srgbClr val="FF0000"/>
                </a:solidFill>
              </a:rPr>
              <a:t>/Cu </a:t>
            </a:r>
            <a:r>
              <a:rPr lang="en-GB" sz="1600" b="1" dirty="0" smtClean="0">
                <a:solidFill>
                  <a:srgbClr val="FF0000"/>
                </a:solidFill>
              </a:rPr>
              <a:t>cavity</a:t>
            </a:r>
          </a:p>
          <a:p>
            <a:pPr algn="ctr"/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(~30MV/m in elliptical shape)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7862174" y="101992"/>
            <a:ext cx="1147828" cy="99032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1240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291" y="1325606"/>
            <a:ext cx="2677886" cy="4667421"/>
          </a:xfrm>
        </p:spPr>
        <p:txBody>
          <a:bodyPr/>
          <a:lstStyle/>
          <a:p>
            <a:pPr marL="36576" indent="0" algn="ctr">
              <a:buNone/>
            </a:pPr>
            <a:r>
              <a:rPr lang="en-GB" dirty="0" smtClean="0"/>
              <a:t>HIE-ISOLDE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71389" y="1305435"/>
            <a:ext cx="2677886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dirty="0" smtClean="0"/>
              <a:t>LHC</a:t>
            </a:r>
            <a:endParaRPr lang="fr-FR" dirty="0"/>
          </a:p>
        </p:txBody>
      </p:sp>
      <p:sp>
        <p:nvSpPr>
          <p:cNvPr id="11" name="TextBox 5"/>
          <p:cNvSpPr txBox="1"/>
          <p:nvPr/>
        </p:nvSpPr>
        <p:spPr>
          <a:xfrm>
            <a:off x="585011" y="1838084"/>
            <a:ext cx="9980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 err="1"/>
              <a:t>B</a:t>
            </a:r>
            <a:r>
              <a:rPr lang="en-US" sz="1000" b="1" baseline="-25000" dirty="0" err="1"/>
              <a:t>res</a:t>
            </a:r>
            <a:r>
              <a:rPr lang="en-US" sz="1000" b="1" dirty="0"/>
              <a:t>= 50  </a:t>
            </a:r>
            <a:r>
              <a:rPr lang="en-US" sz="1000" b="1" dirty="0" err="1"/>
              <a:t>mG</a:t>
            </a:r>
            <a:endParaRPr lang="en-US" sz="1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" y="2022413"/>
            <a:ext cx="3993242" cy="32334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9648" y="5162027"/>
            <a:ext cx="30385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Highest field ever reached by a </a:t>
            </a:r>
            <a:r>
              <a:rPr lang="en-GB" sz="1600" b="1" dirty="0" err="1">
                <a:solidFill>
                  <a:srgbClr val="FF0000"/>
                </a:solidFill>
              </a:rPr>
              <a:t>Nb</a:t>
            </a:r>
            <a:r>
              <a:rPr lang="en-GB" sz="1600" b="1" dirty="0">
                <a:solidFill>
                  <a:srgbClr val="FF0000"/>
                </a:solidFill>
              </a:rPr>
              <a:t>/Cu </a:t>
            </a:r>
            <a:r>
              <a:rPr lang="en-GB" sz="1600" b="1" dirty="0" smtClean="0">
                <a:solidFill>
                  <a:srgbClr val="FF0000"/>
                </a:solidFill>
              </a:rPr>
              <a:t>cavity</a:t>
            </a:r>
          </a:p>
          <a:p>
            <a:pPr algn="ctr"/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(~30MV/m in elliptical shape)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6056"/>
          <a:stretch/>
        </p:blipFill>
        <p:spPr>
          <a:xfrm>
            <a:off x="4620687" y="2390266"/>
            <a:ext cx="4196208" cy="274372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66526" y="2552430"/>
            <a:ext cx="740143" cy="2184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rgbClr val="FF0000"/>
                </a:solidFill>
              </a:rPr>
              <a:t>T= </a:t>
            </a:r>
            <a:r>
              <a:rPr lang="en-US" sz="825" dirty="0" smtClean="0">
                <a:solidFill>
                  <a:srgbClr val="FF0000"/>
                </a:solidFill>
              </a:rPr>
              <a:t>4.5 </a:t>
            </a:r>
            <a:r>
              <a:rPr lang="en-US" sz="825" dirty="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99526" y="5255879"/>
            <a:ext cx="30385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Spare program has shown improved performance vs baseline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7862174" y="101992"/>
            <a:ext cx="1147828" cy="990322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1043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756" y="1079715"/>
            <a:ext cx="2677886" cy="4667421"/>
          </a:xfrm>
        </p:spPr>
        <p:txBody>
          <a:bodyPr/>
          <a:lstStyle/>
          <a:p>
            <a:pPr marL="36576" indent="0" algn="ctr">
              <a:buNone/>
            </a:pPr>
            <a:r>
              <a:rPr lang="en-GB" dirty="0" smtClean="0"/>
              <a:t>A15 (Nb</a:t>
            </a:r>
            <a:r>
              <a:rPr lang="en-GB" baseline="-25000" dirty="0" smtClean="0"/>
              <a:t>3</a:t>
            </a:r>
            <a:r>
              <a:rPr lang="en-GB" dirty="0" smtClean="0"/>
              <a:t>Sn)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26017" y="1079715"/>
            <a:ext cx="2677886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dirty="0" smtClean="0"/>
              <a:t>1.3GHz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68" y="1477410"/>
            <a:ext cx="3665828" cy="27527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360" y="4236651"/>
            <a:ext cx="3128854" cy="2424941"/>
          </a:xfrm>
          <a:prstGeom prst="rect">
            <a:avLst/>
          </a:prstGeom>
        </p:spPr>
      </p:pic>
      <p:sp>
        <p:nvSpPr>
          <p:cNvPr id="12" name="Oval 11"/>
          <p:cNvSpPr>
            <a:spLocks noChangeAspect="1"/>
          </p:cNvSpPr>
          <p:nvPr/>
        </p:nvSpPr>
        <p:spPr>
          <a:xfrm>
            <a:off x="7862174" y="101992"/>
            <a:ext cx="1147828" cy="990322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5363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756" y="1079715"/>
            <a:ext cx="2677886" cy="4667421"/>
          </a:xfrm>
        </p:spPr>
        <p:txBody>
          <a:bodyPr/>
          <a:lstStyle/>
          <a:p>
            <a:pPr marL="36576" indent="0" algn="ctr">
              <a:buNone/>
            </a:pPr>
            <a:r>
              <a:rPr lang="en-GB" dirty="0" smtClean="0"/>
              <a:t>A15 (Nb</a:t>
            </a:r>
            <a:r>
              <a:rPr lang="en-GB" baseline="-25000" dirty="0" smtClean="0"/>
              <a:t>3</a:t>
            </a:r>
            <a:r>
              <a:rPr lang="en-GB" dirty="0" smtClean="0"/>
              <a:t>Sn)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26017" y="1079715"/>
            <a:ext cx="2677886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dirty="0" smtClean="0"/>
              <a:t>1.3GHz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68" y="1477410"/>
            <a:ext cx="3665828" cy="27527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360" y="4236651"/>
            <a:ext cx="3128854" cy="24249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6996" y="2461240"/>
            <a:ext cx="357338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STATE OF THE ART </a:t>
            </a:r>
            <a:r>
              <a:rPr lang="en-GB" sz="2000" b="1" dirty="0" err="1" smtClean="0">
                <a:solidFill>
                  <a:srgbClr val="FF0000"/>
                </a:solidFill>
              </a:rPr>
              <a:t>Nb</a:t>
            </a:r>
            <a:r>
              <a:rPr lang="en-GB" sz="2000" b="1" dirty="0" smtClean="0">
                <a:solidFill>
                  <a:srgbClr val="FF0000"/>
                </a:solidFill>
              </a:rPr>
              <a:t>/Cu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7862174" y="101992"/>
            <a:ext cx="1147828" cy="990322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4164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756" y="1079715"/>
            <a:ext cx="2677886" cy="4667421"/>
          </a:xfrm>
        </p:spPr>
        <p:txBody>
          <a:bodyPr/>
          <a:lstStyle/>
          <a:p>
            <a:pPr marL="36576" indent="0" algn="ctr">
              <a:buNone/>
            </a:pPr>
            <a:r>
              <a:rPr lang="en-GB" dirty="0"/>
              <a:t>A15 (Nb</a:t>
            </a:r>
            <a:r>
              <a:rPr lang="en-GB" baseline="-25000" dirty="0"/>
              <a:t>3</a:t>
            </a:r>
            <a:r>
              <a:rPr lang="en-GB" dirty="0"/>
              <a:t>Sn)</a:t>
            </a:r>
            <a:endParaRPr lang="fr-FR" dirty="0"/>
          </a:p>
          <a:p>
            <a:pPr marL="36576" indent="0" algn="ctr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26017" y="1079715"/>
            <a:ext cx="2677886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dirty="0" smtClean="0"/>
              <a:t>1.3GHz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68" y="1477410"/>
            <a:ext cx="3665828" cy="27527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360" y="4236651"/>
            <a:ext cx="3128854" cy="24249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926" t="2101" r="2926" b="1749"/>
          <a:stretch/>
        </p:blipFill>
        <p:spPr>
          <a:xfrm>
            <a:off x="5102935" y="1775011"/>
            <a:ext cx="2982048" cy="22725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718" y="4054541"/>
            <a:ext cx="3554669" cy="29491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6996" y="2461240"/>
            <a:ext cx="357338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STATE OF THE ART </a:t>
            </a:r>
            <a:r>
              <a:rPr lang="en-GB" sz="2000" b="1" dirty="0" err="1" smtClean="0">
                <a:solidFill>
                  <a:srgbClr val="FF0000"/>
                </a:solidFill>
              </a:rPr>
              <a:t>Nb</a:t>
            </a:r>
            <a:r>
              <a:rPr lang="en-GB" sz="2000" b="1" dirty="0" smtClean="0">
                <a:solidFill>
                  <a:srgbClr val="FF0000"/>
                </a:solidFill>
              </a:rPr>
              <a:t>/Cu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862174" y="101992"/>
            <a:ext cx="1147828" cy="990322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702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756" y="1079715"/>
            <a:ext cx="2677886" cy="4667421"/>
          </a:xfrm>
        </p:spPr>
        <p:txBody>
          <a:bodyPr/>
          <a:lstStyle/>
          <a:p>
            <a:pPr marL="36576" indent="0" algn="ctr">
              <a:buNone/>
            </a:pPr>
            <a:r>
              <a:rPr lang="en-GB" dirty="0"/>
              <a:t>A15 (Nb</a:t>
            </a:r>
            <a:r>
              <a:rPr lang="en-GB" baseline="-25000" dirty="0"/>
              <a:t>3</a:t>
            </a:r>
            <a:r>
              <a:rPr lang="en-GB" dirty="0"/>
              <a:t>Sn)</a:t>
            </a:r>
            <a:endParaRPr lang="fr-FR" dirty="0"/>
          </a:p>
          <a:p>
            <a:pPr marL="36576" indent="0" algn="ctr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26017" y="1079715"/>
            <a:ext cx="2677886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dirty="0" smtClean="0"/>
              <a:t>1.3GHz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68" y="1477410"/>
            <a:ext cx="3665828" cy="27527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360" y="4236651"/>
            <a:ext cx="3128854" cy="24249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926" t="2101" r="2926" b="1749"/>
          <a:stretch/>
        </p:blipFill>
        <p:spPr>
          <a:xfrm>
            <a:off x="5102935" y="1775011"/>
            <a:ext cx="2982048" cy="22725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88" y="4047576"/>
            <a:ext cx="3554669" cy="29491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6996" y="2461240"/>
            <a:ext cx="357338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STATE OF THE ART </a:t>
            </a:r>
            <a:r>
              <a:rPr lang="en-GB" sz="2000" b="1" dirty="0" err="1" smtClean="0">
                <a:solidFill>
                  <a:srgbClr val="FF0000"/>
                </a:solidFill>
              </a:rPr>
              <a:t>Nb</a:t>
            </a:r>
            <a:r>
              <a:rPr lang="en-GB" sz="2000" b="1" dirty="0" smtClean="0">
                <a:solidFill>
                  <a:srgbClr val="FF0000"/>
                </a:solidFill>
              </a:rPr>
              <a:t>/Cu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1770" y="3446500"/>
            <a:ext cx="3573382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VERY PROMISING STARTING POINT</a:t>
            </a:r>
          </a:p>
          <a:p>
            <a:pPr algn="ctr"/>
            <a:endParaRPr lang="en-GB" sz="2000" b="1" dirty="0">
              <a:solidFill>
                <a:srgbClr val="FF0000"/>
              </a:solidFill>
            </a:endParaRPr>
          </a:p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OPTIMIZATION ON-GOING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862174" y="101992"/>
            <a:ext cx="1147828" cy="990322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138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Mandate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Develop superconducting thin films – focus on low T</a:t>
            </a:r>
            <a:r>
              <a:rPr lang="en-GB" sz="2000" baseline="-25000" dirty="0" smtClean="0"/>
              <a:t>c</a:t>
            </a:r>
            <a:r>
              <a:rPr lang="en-GB" sz="2000" dirty="0" smtClean="0"/>
              <a:t> (s-wave) for SRF cavities</a:t>
            </a:r>
          </a:p>
          <a:p>
            <a:r>
              <a:rPr lang="en-GB" sz="2000" dirty="0" smtClean="0"/>
              <a:t>Investigate alternative materials – Nb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Sn, V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Si …</a:t>
            </a:r>
          </a:p>
          <a:p>
            <a:r>
              <a:rPr lang="en-GB" sz="2000" dirty="0" smtClean="0"/>
              <a:t>Design coating devices for complex geometries</a:t>
            </a:r>
          </a:p>
          <a:p>
            <a:r>
              <a:rPr lang="en-GB" sz="2000" dirty="0" smtClean="0"/>
              <a:t>Develop suitable surface treatments in view of high performance</a:t>
            </a:r>
          </a:p>
          <a:p>
            <a:r>
              <a:rPr lang="en-GB" sz="2000" dirty="0" smtClean="0"/>
              <a:t>Coat SRF cavities for CERN accelerator complex (LHC, HIE-ISOLDE) and for external collaboration.</a:t>
            </a:r>
            <a:endParaRPr lang="fr-FR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205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Beyond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pic>
        <p:nvPicPr>
          <p:cNvPr id="7" name="Picture 4" descr="Jumelles - Icônes outils et ustensiles gratui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925" y="2259978"/>
            <a:ext cx="1499404" cy="149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9987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Beyond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16" y="1164450"/>
            <a:ext cx="2792129" cy="49637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329" y="1164450"/>
            <a:ext cx="4602736" cy="25890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49329" y="3941909"/>
            <a:ext cx="46652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RADES Cavity coating with Nb</a:t>
            </a:r>
            <a:r>
              <a:rPr lang="en-GB" baseline="-25000" dirty="0" smtClean="0"/>
              <a:t>3</a:t>
            </a:r>
            <a:r>
              <a:rPr lang="en-GB" dirty="0" smtClean="0"/>
              <a:t>Sn</a:t>
            </a:r>
          </a:p>
          <a:p>
            <a:endParaRPr lang="en-GB" dirty="0"/>
          </a:p>
          <a:p>
            <a:r>
              <a:rPr lang="en-GB" dirty="0" smtClean="0"/>
              <a:t>Customized holder and heater.</a:t>
            </a:r>
          </a:p>
          <a:p>
            <a:endParaRPr lang="en-GB" dirty="0"/>
          </a:p>
          <a:p>
            <a:r>
              <a:rPr lang="en-GB" dirty="0" err="1" smtClean="0"/>
              <a:t>Cf</a:t>
            </a:r>
            <a:r>
              <a:rPr lang="en-GB" dirty="0" smtClean="0"/>
              <a:t>: J. Golm presentation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Other materials?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33796" name="Picture 4" descr="Jumelles - Icônes outils et ustensiles gratuit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065" y="-83652"/>
            <a:ext cx="1183117" cy="118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9678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Strong know-how gained regarding surface treatments dedicated to SRF surfaces</a:t>
            </a:r>
          </a:p>
          <a:p>
            <a:r>
              <a:rPr lang="en-GB" sz="2400" dirty="0" smtClean="0"/>
              <a:t>Coating techniques capable of providing very low surface resistance materials</a:t>
            </a:r>
          </a:p>
          <a:p>
            <a:r>
              <a:rPr lang="en-GB" sz="2400" dirty="0" smtClean="0"/>
              <a:t>Expertise in coating systems/processes design</a:t>
            </a:r>
          </a:p>
          <a:p>
            <a:r>
              <a:rPr lang="en-GB" sz="2400" dirty="0" smtClean="0"/>
              <a:t>On-demand customization (e.g. RADES cavity)</a:t>
            </a:r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endParaRPr lang="fr-F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8" t="20931" r="17771" b="20505"/>
          <a:stretch/>
        </p:blipFill>
        <p:spPr>
          <a:xfrm>
            <a:off x="184417" y="4495160"/>
            <a:ext cx="1375442" cy="12217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8" t="20931" r="17771" b="20505"/>
          <a:stretch/>
        </p:blipFill>
        <p:spPr>
          <a:xfrm>
            <a:off x="7581395" y="4495160"/>
            <a:ext cx="1375442" cy="12217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83018" y="4433687"/>
            <a:ext cx="6302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Current application targets low </a:t>
            </a:r>
            <a:r>
              <a:rPr lang="en-GB" dirty="0" err="1" smtClean="0"/>
              <a:t>J</a:t>
            </a:r>
            <a:r>
              <a:rPr lang="en-GB" baseline="-25000" dirty="0" err="1" smtClean="0"/>
              <a:t>c</a:t>
            </a:r>
            <a:endParaRPr lang="en-GB" baseline="-25000" dirty="0" smtClean="0"/>
          </a:p>
          <a:p>
            <a:pPr algn="ctr"/>
            <a:endParaRPr lang="en-GB" baseline="-25000" dirty="0"/>
          </a:p>
          <a:p>
            <a:pPr algn="ctr"/>
            <a:r>
              <a:rPr lang="en-GB" dirty="0" smtClean="0"/>
              <a:t>Pinning efficiency can be tuned (ions energy, impurities etc.)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83568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2196342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Thank you for your attention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1600" dirty="0" smtClean="0"/>
              <a:t>(interested by a lab tour? give a call)</a:t>
            </a:r>
            <a:endParaRPr lang="fr-FR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77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Infrastructures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2" descr="Icônes Bâtiment au style Windows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561" y="1696010"/>
            <a:ext cx="2072795" cy="207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799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Preparation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6185" t="15000" r="1" b="8926"/>
          <a:stretch/>
        </p:blipFill>
        <p:spPr>
          <a:xfrm>
            <a:off x="204109" y="1173935"/>
            <a:ext cx="8830905" cy="484266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21436162">
            <a:off x="4283484" y="4002940"/>
            <a:ext cx="319573" cy="65104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 rot="17578626">
            <a:off x="1009743" y="4174218"/>
            <a:ext cx="1071520" cy="1584187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4155258" y="3465252"/>
            <a:ext cx="5760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118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41190" y="4001853"/>
            <a:ext cx="5760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107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Isolate | Identify | Sample Analysis| Chemistry | Clever BioScien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619" y="9945"/>
            <a:ext cx="560381" cy="56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cônes Bâtiment au style Windows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760" y="148554"/>
            <a:ext cx="966294" cy="96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977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7796" t="25236" r="5945" b="2654"/>
          <a:stretch/>
        </p:blipFill>
        <p:spPr>
          <a:xfrm>
            <a:off x="1202551" y="1140757"/>
            <a:ext cx="6742740" cy="522162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7645254">
            <a:off x="4257652" y="1611108"/>
            <a:ext cx="270033" cy="566311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 rot="18316535">
            <a:off x="1720613" y="4530151"/>
            <a:ext cx="549047" cy="320555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2211699" y="4003388"/>
            <a:ext cx="5760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101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6645" y="2133089"/>
            <a:ext cx="5760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252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8" t="37237" r="42393" b="34805"/>
          <a:stretch/>
        </p:blipFill>
        <p:spPr>
          <a:xfrm rot="5400000">
            <a:off x="8535160" y="5886"/>
            <a:ext cx="553252" cy="54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Icônes Bâtiment au style Windows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760" y="148554"/>
            <a:ext cx="966294" cy="96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58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Processes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194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5447980" y="2074688"/>
            <a:ext cx="1682803" cy="190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331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B.118 </a:t>
            </a:r>
            <a:r>
              <a:rPr lang="en-GB" sz="3200" dirty="0" smtClean="0"/>
              <a:t>(surface preparation)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839" y="1193255"/>
            <a:ext cx="4936992" cy="2109157"/>
          </a:xfrm>
        </p:spPr>
        <p:txBody>
          <a:bodyPr>
            <a:normAutofit/>
          </a:bodyPr>
          <a:lstStyle/>
          <a:p>
            <a:r>
              <a:rPr lang="en-GB" sz="2000" dirty="0" err="1" smtClean="0"/>
              <a:t>Nb</a:t>
            </a:r>
            <a:r>
              <a:rPr lang="en-GB" sz="2000" dirty="0" smtClean="0"/>
              <a:t> and Cu surface treatments</a:t>
            </a:r>
          </a:p>
          <a:p>
            <a:r>
              <a:rPr lang="en-GB" sz="2000" dirty="0" smtClean="0"/>
              <a:t>Cu</a:t>
            </a:r>
          </a:p>
          <a:p>
            <a:pPr lvl="1"/>
            <a:r>
              <a:rPr lang="en-GB" sz="1800" dirty="0" smtClean="0"/>
              <a:t>SUBU (chemical polishing)</a:t>
            </a:r>
          </a:p>
          <a:p>
            <a:pPr lvl="1"/>
            <a:r>
              <a:rPr lang="en-GB" sz="1800" dirty="0" err="1" smtClean="0"/>
              <a:t>Electropolishing</a:t>
            </a:r>
            <a:endParaRPr lang="fr-FR" sz="1800" dirty="0" smtClean="0"/>
          </a:p>
          <a:p>
            <a:pPr lvl="1"/>
            <a:r>
              <a:rPr lang="en-GB" sz="1800" dirty="0" smtClean="0"/>
              <a:t>High Pressure Water Rinsing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9614" r="10869" b="17695"/>
          <a:stretch/>
        </p:blipFill>
        <p:spPr>
          <a:xfrm>
            <a:off x="5716921" y="1155681"/>
            <a:ext cx="3191555" cy="1825724"/>
          </a:xfrm>
          <a:prstGeom prst="rect">
            <a:avLst/>
          </a:prstGeom>
        </p:spPr>
      </p:pic>
      <p:sp>
        <p:nvSpPr>
          <p:cNvPr id="9" name="Oval 8"/>
          <p:cNvSpPr>
            <a:spLocks noChangeAspect="1"/>
          </p:cNvSpPr>
          <p:nvPr/>
        </p:nvSpPr>
        <p:spPr>
          <a:xfrm>
            <a:off x="7438145" y="2435129"/>
            <a:ext cx="1621331" cy="16603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182" y="3740823"/>
            <a:ext cx="2936154" cy="29866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350" y="3110509"/>
            <a:ext cx="2037950" cy="3623022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87266" y="3110509"/>
            <a:ext cx="2509019" cy="3616994"/>
            <a:chOff x="4763624" y="2551099"/>
            <a:chExt cx="2189949" cy="291609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401993" y="2915611"/>
              <a:ext cx="2916091" cy="218706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763624" y="4983097"/>
              <a:ext cx="1252496" cy="469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</a:rPr>
                <a:t>SUBU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" name="Picture 2" descr="Icône De Processus Réglée Dans La Ligne Style Mince Illustration de Vecteur  - Illustration du illustration, trains: 9962662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0" t="13110" r="4933" b="69546"/>
          <a:stretch/>
        </p:blipFill>
        <p:spPr bwMode="auto">
          <a:xfrm>
            <a:off x="7728176" y="41564"/>
            <a:ext cx="914400" cy="10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solate | Identify | Sample Analysis| Chemistry | Clever BioScienc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304" y="0"/>
            <a:ext cx="604975" cy="6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50610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21511</TotalTime>
  <Words>1101</Words>
  <Application>Microsoft Office PowerPoint</Application>
  <PresentationFormat>On-screen Show (4:3)</PresentationFormat>
  <Paragraphs>374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Roboto</vt:lpstr>
      <vt:lpstr>Wingdings</vt:lpstr>
      <vt:lpstr>CERNCobranding4-3</vt:lpstr>
      <vt:lpstr>PowerPoint Presentation</vt:lpstr>
      <vt:lpstr>SRF Coatings at CERN</vt:lpstr>
      <vt:lpstr>Outline</vt:lpstr>
      <vt:lpstr>Mandate</vt:lpstr>
      <vt:lpstr>Infrastructures</vt:lpstr>
      <vt:lpstr>Surface Preparation</vt:lpstr>
      <vt:lpstr>Coatings</vt:lpstr>
      <vt:lpstr>Processes</vt:lpstr>
      <vt:lpstr>B.118 (surface preparation)</vt:lpstr>
      <vt:lpstr>B.107 (surface preparation)</vt:lpstr>
      <vt:lpstr>Coating techniques</vt:lpstr>
      <vt:lpstr>Coating techniques</vt:lpstr>
      <vt:lpstr>Coating techniques</vt:lpstr>
      <vt:lpstr>Coating techniques</vt:lpstr>
      <vt:lpstr>Coating techniques</vt:lpstr>
      <vt:lpstr>Coating techniques</vt:lpstr>
      <vt:lpstr>Coating techniques</vt:lpstr>
      <vt:lpstr>Coating techniques</vt:lpstr>
      <vt:lpstr>B.101 (coating)</vt:lpstr>
      <vt:lpstr>B.252 (coating)</vt:lpstr>
      <vt:lpstr>B.252 (coating)</vt:lpstr>
      <vt:lpstr>R&amp;D Activities</vt:lpstr>
      <vt:lpstr>Surface treatments</vt:lpstr>
      <vt:lpstr>Surface treatments</vt:lpstr>
      <vt:lpstr>Coatings</vt:lpstr>
      <vt:lpstr>Coatings</vt:lpstr>
      <vt:lpstr>Coatings</vt:lpstr>
      <vt:lpstr>Coatings</vt:lpstr>
      <vt:lpstr>Coatings</vt:lpstr>
      <vt:lpstr>Coatings</vt:lpstr>
      <vt:lpstr>Coatings</vt:lpstr>
      <vt:lpstr>Coatings</vt:lpstr>
      <vt:lpstr>Achievements</vt:lpstr>
      <vt:lpstr>Achievements</vt:lpstr>
      <vt:lpstr>Achievements</vt:lpstr>
      <vt:lpstr>Achievements</vt:lpstr>
      <vt:lpstr>Achievements</vt:lpstr>
      <vt:lpstr>Achievements</vt:lpstr>
      <vt:lpstr>Achievements</vt:lpstr>
      <vt:lpstr>Beyond</vt:lpstr>
      <vt:lpstr>Beyond</vt:lpstr>
      <vt:lpstr>Conclusion</vt:lpstr>
      <vt:lpstr>Thank you for your attention  (interested by a lab tour? give a call)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Guillaume Jonathan Rosaz</dc:creator>
  <cp:lastModifiedBy>Guillaume Jonathan Rosaz</cp:lastModifiedBy>
  <cp:revision>359</cp:revision>
  <dcterms:created xsi:type="dcterms:W3CDTF">2014-11-10T14:08:46Z</dcterms:created>
  <dcterms:modified xsi:type="dcterms:W3CDTF">2021-09-21T12:40:09Z</dcterms:modified>
</cp:coreProperties>
</file>