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622" r:id="rId5"/>
    <p:sldId id="623" r:id="rId6"/>
    <p:sldId id="635" r:id="rId7"/>
    <p:sldId id="634" r:id="rId8"/>
    <p:sldId id="624" r:id="rId9"/>
    <p:sldId id="625" r:id="rId10"/>
    <p:sldId id="626" r:id="rId11"/>
    <p:sldId id="620" r:id="rId12"/>
    <p:sldId id="621" r:id="rId13"/>
    <p:sldId id="616" r:id="rId14"/>
    <p:sldId id="617" r:id="rId15"/>
    <p:sldId id="628" r:id="rId16"/>
    <p:sldId id="629" r:id="rId17"/>
    <p:sldId id="630" r:id="rId18"/>
    <p:sldId id="631" r:id="rId19"/>
    <p:sldId id="632" r:id="rId20"/>
    <p:sldId id="627" r:id="rId21"/>
    <p:sldId id="618" r:id="rId22"/>
    <p:sldId id="619" r:id="rId23"/>
    <p:sldId id="633" r:id="rId24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FFFF"/>
    <a:srgbClr val="1E5AA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162" y="210"/>
      </p:cViewPr>
      <p:guideLst>
        <p:guide orient="horz" pos="2160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Foglio1!$A$1:$A$158</c:f>
              <c:numCache>
                <c:formatCode>General</c:formatCode>
                <c:ptCount val="15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  <c:pt idx="151">
                  <c:v>15.099999999999962</c:v>
                </c:pt>
                <c:pt idx="152">
                  <c:v>15.199999999999962</c:v>
                </c:pt>
                <c:pt idx="153">
                  <c:v>15.299999999999962</c:v>
                </c:pt>
                <c:pt idx="154">
                  <c:v>15.399999999999961</c:v>
                </c:pt>
                <c:pt idx="155">
                  <c:v>15.499999999999961</c:v>
                </c:pt>
                <c:pt idx="156">
                  <c:v>15.599999999999961</c:v>
                </c:pt>
                <c:pt idx="157">
                  <c:v>15.69999999999996</c:v>
                </c:pt>
              </c:numCache>
            </c:numRef>
          </c:xVal>
          <c:yVal>
            <c:numRef>
              <c:f>Foglio1!$B$1:$B$158</c:f>
              <c:numCache>
                <c:formatCode>General</c:formatCode>
                <c:ptCount val="158"/>
                <c:pt idx="0">
                  <c:v>0</c:v>
                </c:pt>
                <c:pt idx="1">
                  <c:v>-9.9833416646828155E-2</c:v>
                </c:pt>
                <c:pt idx="2">
                  <c:v>-0.19866933079506122</c:v>
                </c:pt>
                <c:pt idx="3">
                  <c:v>-0.2955202066613396</c:v>
                </c:pt>
                <c:pt idx="4">
                  <c:v>-0.38941834230865052</c:v>
                </c:pt>
                <c:pt idx="5">
                  <c:v>-0.47942553860420301</c:v>
                </c:pt>
                <c:pt idx="6">
                  <c:v>-0.56464247339503537</c:v>
                </c:pt>
                <c:pt idx="7">
                  <c:v>-0.64421768723769102</c:v>
                </c:pt>
                <c:pt idx="8">
                  <c:v>-0.71735609089952268</c:v>
                </c:pt>
                <c:pt idx="9">
                  <c:v>-0.7833269096274833</c:v>
                </c:pt>
                <c:pt idx="10">
                  <c:v>-0.84147098480789639</c:v>
                </c:pt>
                <c:pt idx="11">
                  <c:v>-0.89120736006143531</c:v>
                </c:pt>
                <c:pt idx="12">
                  <c:v>-0.93203908596722629</c:v>
                </c:pt>
                <c:pt idx="13">
                  <c:v>-0.96355818541719296</c:v>
                </c:pt>
                <c:pt idx="14">
                  <c:v>-0.98544972998846025</c:v>
                </c:pt>
                <c:pt idx="15">
                  <c:v>-0.99749498660405445</c:v>
                </c:pt>
                <c:pt idx="16">
                  <c:v>-0.99957360304150511</c:v>
                </c:pt>
                <c:pt idx="17">
                  <c:v>-0.99166481045246857</c:v>
                </c:pt>
                <c:pt idx="18">
                  <c:v>-0.97384763087819504</c:v>
                </c:pt>
                <c:pt idx="19">
                  <c:v>-0.94630008768741425</c:v>
                </c:pt>
                <c:pt idx="20">
                  <c:v>-0.90929742682568149</c:v>
                </c:pt>
                <c:pt idx="21">
                  <c:v>-0.86320936664887349</c:v>
                </c:pt>
                <c:pt idx="22">
                  <c:v>-0.80849640381958987</c:v>
                </c:pt>
                <c:pt idx="23">
                  <c:v>-0.7457052121767197</c:v>
                </c:pt>
                <c:pt idx="24">
                  <c:v>-0.67546318055115029</c:v>
                </c:pt>
                <c:pt idx="25">
                  <c:v>-0.59847214410395577</c:v>
                </c:pt>
                <c:pt idx="26">
                  <c:v>-0.51550137182146338</c:v>
                </c:pt>
                <c:pt idx="27">
                  <c:v>-0.42737988023382895</c:v>
                </c:pt>
                <c:pt idx="28">
                  <c:v>-0.33498815015590383</c:v>
                </c:pt>
                <c:pt idx="29">
                  <c:v>-0.23924932921398112</c:v>
                </c:pt>
                <c:pt idx="30">
                  <c:v>-0.14112000805986591</c:v>
                </c:pt>
                <c:pt idx="31">
                  <c:v>-4.1580662433289159E-2</c:v>
                </c:pt>
                <c:pt idx="32">
                  <c:v>5.8374143427581418E-2</c:v>
                </c:pt>
                <c:pt idx="33">
                  <c:v>0.15774569414324996</c:v>
                </c:pt>
                <c:pt idx="34">
                  <c:v>0.25554110202683294</c:v>
                </c:pt>
                <c:pt idx="35">
                  <c:v>0.3507832276896215</c:v>
                </c:pt>
                <c:pt idx="36">
                  <c:v>0.44252044329485407</c:v>
                </c:pt>
                <c:pt idx="37">
                  <c:v>0.52983614090849485</c:v>
                </c:pt>
                <c:pt idx="38">
                  <c:v>0.61185789094272069</c:v>
                </c:pt>
                <c:pt idx="39">
                  <c:v>0.68776615918397532</c:v>
                </c:pt>
                <c:pt idx="40">
                  <c:v>0.75680249530792942</c:v>
                </c:pt>
                <c:pt idx="41">
                  <c:v>0.81827711106441137</c:v>
                </c:pt>
                <c:pt idx="42">
                  <c:v>0.87157577241358863</c:v>
                </c:pt>
                <c:pt idx="43">
                  <c:v>0.91616593674945523</c:v>
                </c:pt>
                <c:pt idx="44">
                  <c:v>0.95160207388951601</c:v>
                </c:pt>
                <c:pt idx="45">
                  <c:v>0.97753011766509701</c:v>
                </c:pt>
                <c:pt idx="46">
                  <c:v>0.99369100363346441</c:v>
                </c:pt>
                <c:pt idx="47">
                  <c:v>0.99992325756410083</c:v>
                </c:pt>
                <c:pt idx="48">
                  <c:v>0.99616460883584079</c:v>
                </c:pt>
                <c:pt idx="49">
                  <c:v>0.98245261262433281</c:v>
                </c:pt>
                <c:pt idx="50">
                  <c:v>0.95892427466313901</c:v>
                </c:pt>
                <c:pt idx="51">
                  <c:v>0.92581468232773312</c:v>
                </c:pt>
                <c:pt idx="52">
                  <c:v>0.88345465572015447</c:v>
                </c:pt>
                <c:pt idx="53">
                  <c:v>0.8322674422239027</c:v>
                </c:pt>
                <c:pt idx="54">
                  <c:v>0.77276448755598937</c:v>
                </c:pt>
                <c:pt idx="55">
                  <c:v>0.70554032557039448</c:v>
                </c:pt>
                <c:pt idx="56">
                  <c:v>0.63126663787232429</c:v>
                </c:pt>
                <c:pt idx="57">
                  <c:v>0.55068554259764135</c:v>
                </c:pt>
                <c:pt idx="58">
                  <c:v>0.46460217941376131</c:v>
                </c:pt>
                <c:pt idx="59">
                  <c:v>0.37387666483024096</c:v>
                </c:pt>
                <c:pt idx="60">
                  <c:v>0.27941549819893097</c:v>
                </c:pt>
                <c:pt idx="61">
                  <c:v>0.18216250427210112</c:v>
                </c:pt>
                <c:pt idx="62">
                  <c:v>8.30894028175026E-2</c:v>
                </c:pt>
                <c:pt idx="63">
                  <c:v>-1.6813900484343496E-2</c:v>
                </c:pt>
                <c:pt idx="64">
                  <c:v>-0.11654920485048659</c:v>
                </c:pt>
                <c:pt idx="65">
                  <c:v>-0.21511998808780858</c:v>
                </c:pt>
                <c:pt idx="66">
                  <c:v>-0.31154136351337108</c:v>
                </c:pt>
                <c:pt idx="67">
                  <c:v>-0.40484992061659103</c:v>
                </c:pt>
                <c:pt idx="68">
                  <c:v>-0.49411335113860122</c:v>
                </c:pt>
                <c:pt idx="69">
                  <c:v>-0.57843976438819289</c:v>
                </c:pt>
                <c:pt idx="70">
                  <c:v>-0.6569865987187824</c:v>
                </c:pt>
                <c:pt idx="71">
                  <c:v>-0.72896904012586983</c:v>
                </c:pt>
                <c:pt idx="72">
                  <c:v>-0.79366786384914723</c:v>
                </c:pt>
                <c:pt idx="73">
                  <c:v>-0.85043662062855929</c:v>
                </c:pt>
                <c:pt idx="74">
                  <c:v>-0.89870809581162225</c:v>
                </c:pt>
                <c:pt idx="75">
                  <c:v>-0.93799997677473512</c:v>
                </c:pt>
                <c:pt idx="76">
                  <c:v>-0.96791967203148366</c:v>
                </c:pt>
                <c:pt idx="77">
                  <c:v>-0.98816823387699859</c:v>
                </c:pt>
                <c:pt idx="78">
                  <c:v>-0.99854334537460432</c:v>
                </c:pt>
                <c:pt idx="79">
                  <c:v>-0.99894134183977257</c:v>
                </c:pt>
                <c:pt idx="80">
                  <c:v>-0.98935824662338356</c:v>
                </c:pt>
                <c:pt idx="81">
                  <c:v>-0.96988981084508941</c:v>
                </c:pt>
                <c:pt idx="82">
                  <c:v>-0.94073055667977734</c:v>
                </c:pt>
                <c:pt idx="83">
                  <c:v>-0.9021718337562995</c:v>
                </c:pt>
                <c:pt idx="84">
                  <c:v>-0.85459890808828787</c:v>
                </c:pt>
                <c:pt idx="85">
                  <c:v>-0.79848711262349881</c:v>
                </c:pt>
                <c:pt idx="86">
                  <c:v>-0.73439709787412299</c:v>
                </c:pt>
                <c:pt idx="87">
                  <c:v>-0.66296923008219399</c:v>
                </c:pt>
                <c:pt idx="88">
                  <c:v>-0.58491719289177468</c:v>
                </c:pt>
                <c:pt idx="89">
                  <c:v>-0.50102085645789851</c:v>
                </c:pt>
                <c:pt idx="90">
                  <c:v>-0.41211848524177114</c:v>
                </c:pt>
                <c:pt idx="91">
                  <c:v>-0.31909836234936728</c:v>
                </c:pt>
                <c:pt idx="92">
                  <c:v>-0.22288991410026324</c:v>
                </c:pt>
                <c:pt idx="93">
                  <c:v>-0.12445442350707933</c:v>
                </c:pt>
                <c:pt idx="94">
                  <c:v>-2.4775425453375525E-2</c:v>
                </c:pt>
                <c:pt idx="95">
                  <c:v>7.5151120461791593E-2</c:v>
                </c:pt>
                <c:pt idx="96">
                  <c:v>0.17432678122296213</c:v>
                </c:pt>
                <c:pt idx="97">
                  <c:v>0.27176062641092535</c:v>
                </c:pt>
                <c:pt idx="98">
                  <c:v>0.36647912925191023</c:v>
                </c:pt>
                <c:pt idx="99">
                  <c:v>0.45753589377530396</c:v>
                </c:pt>
                <c:pt idx="100">
                  <c:v>0.54402111088935345</c:v>
                </c:pt>
                <c:pt idx="101">
                  <c:v>0.62507064889286679</c:v>
                </c:pt>
                <c:pt idx="102">
                  <c:v>0.69987468759352844</c:v>
                </c:pt>
                <c:pt idx="103">
                  <c:v>0.76768580976356882</c:v>
                </c:pt>
                <c:pt idx="104">
                  <c:v>0.82782646908564173</c:v>
                </c:pt>
                <c:pt idx="105">
                  <c:v>0.87969575997165994</c:v>
                </c:pt>
                <c:pt idx="106">
                  <c:v>0.92277542161279846</c:v>
                </c:pt>
                <c:pt idx="107">
                  <c:v>0.95663501627018166</c:v>
                </c:pt>
                <c:pt idx="108">
                  <c:v>0.980936230066487</c:v>
                </c:pt>
                <c:pt idx="109">
                  <c:v>0.9954362533063752</c:v>
                </c:pt>
                <c:pt idx="110">
                  <c:v>0.99999020655070359</c:v>
                </c:pt>
                <c:pt idx="111">
                  <c:v>0.99455258820399162</c:v>
                </c:pt>
                <c:pt idx="112">
                  <c:v>0.97917772915132206</c:v>
                </c:pt>
                <c:pt idx="113">
                  <c:v>0.95401924990209641</c:v>
                </c:pt>
                <c:pt idx="114">
                  <c:v>0.91932852566468548</c:v>
                </c:pt>
                <c:pt idx="115">
                  <c:v>0.8754521746884405</c:v>
                </c:pt>
                <c:pt idx="116">
                  <c:v>0.82282859496872296</c:v>
                </c:pt>
                <c:pt idx="117">
                  <c:v>0.76198358391904941</c:v>
                </c:pt>
                <c:pt idx="118">
                  <c:v>0.69352508477714159</c:v>
                </c:pt>
                <c:pt idx="119">
                  <c:v>0.61813711223705425</c:v>
                </c:pt>
                <c:pt idx="120">
                  <c:v>0.53657291800045748</c:v>
                </c:pt>
                <c:pt idx="121">
                  <c:v>0.44964746453462529</c:v>
                </c:pt>
                <c:pt idx="122">
                  <c:v>0.35822928223685357</c:v>
                </c:pt>
                <c:pt idx="123">
                  <c:v>0.26323179136582836</c:v>
                </c:pt>
                <c:pt idx="124">
                  <c:v>0.16560417544833742</c:v>
                </c:pt>
                <c:pt idx="125">
                  <c:v>6.632189735122905E-2</c:v>
                </c:pt>
                <c:pt idx="126">
                  <c:v>-3.3623047221108288E-2</c:v>
                </c:pt>
                <c:pt idx="127">
                  <c:v>-0.13323204141991404</c:v>
                </c:pt>
                <c:pt idx="128">
                  <c:v>-0.23150982510150958</c:v>
                </c:pt>
                <c:pt idx="129">
                  <c:v>-0.3274744391376645</c:v>
                </c:pt>
                <c:pt idx="130">
                  <c:v>-0.42016703682661349</c:v>
                </c:pt>
                <c:pt idx="131">
                  <c:v>-0.50866146437234772</c:v>
                </c:pt>
                <c:pt idx="132">
                  <c:v>-0.59207351470719871</c:v>
                </c:pt>
                <c:pt idx="133">
                  <c:v>-0.6695697621965786</c:v>
                </c:pt>
                <c:pt idx="134">
                  <c:v>-0.74037588995242709</c:v>
                </c:pt>
                <c:pt idx="135">
                  <c:v>-0.80378442655160187</c:v>
                </c:pt>
                <c:pt idx="136">
                  <c:v>-0.85916181485647947</c:v>
                </c:pt>
                <c:pt idx="137">
                  <c:v>-0.9059547423084483</c:v>
                </c:pt>
                <c:pt idx="138">
                  <c:v>-0.94369566944409367</c:v>
                </c:pt>
                <c:pt idx="139">
                  <c:v>-0.97200750139496805</c:v>
                </c:pt>
                <c:pt idx="140">
                  <c:v>-0.99060735569486569</c:v>
                </c:pt>
                <c:pt idx="141">
                  <c:v>-0.99930938874791642</c:v>
                </c:pt>
                <c:pt idx="142">
                  <c:v>-0.99802665271636382</c:v>
                </c:pt>
                <c:pt idx="143">
                  <c:v>-0.98677196427461911</c:v>
                </c:pt>
                <c:pt idx="144">
                  <c:v>-0.96565777654928675</c:v>
                </c:pt>
                <c:pt idx="145">
                  <c:v>-0.93489505552469565</c:v>
                </c:pt>
                <c:pt idx="146">
                  <c:v>-0.89479117214052006</c:v>
                </c:pt>
                <c:pt idx="147">
                  <c:v>-0.84574683114295324</c:v>
                </c:pt>
                <c:pt idx="148">
                  <c:v>-0.78825206737533915</c:v>
                </c:pt>
                <c:pt idx="149">
                  <c:v>-0.72288134951200178</c:v>
                </c:pt>
                <c:pt idx="150">
                  <c:v>-0.65028784015714525</c:v>
                </c:pt>
                <c:pt idx="151">
                  <c:v>-0.57119686966001926</c:v>
                </c:pt>
                <c:pt idx="152">
                  <c:v>-0.48639868885383231</c:v>
                </c:pt>
                <c:pt idx="153">
                  <c:v>-0.39674057313064792</c:v>
                </c:pt>
                <c:pt idx="154">
                  <c:v>-0.3031183567457395</c:v>
                </c:pt>
                <c:pt idx="155">
                  <c:v>-0.20646748193783482</c:v>
                </c:pt>
                <c:pt idx="156">
                  <c:v>-0.10775365229948292</c:v>
                </c:pt>
                <c:pt idx="157">
                  <c:v>-7.9631837859764215E-3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3E5-4754-B0EB-6EFB0055A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99048"/>
        <c:axId val="188999440"/>
      </c:scatterChart>
      <c:valAx>
        <c:axId val="188999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999440"/>
        <c:crosses val="autoZero"/>
        <c:crossBetween val="midCat"/>
      </c:valAx>
      <c:valAx>
        <c:axId val="188999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899904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0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81" r:id="rId4"/>
    <p:sldLayoutId id="2147483680" r:id="rId5"/>
    <p:sldLayoutId id="2147483679" r:id="rId6"/>
    <p:sldLayoutId id="2147483682" r:id="rId7"/>
    <p:sldLayoutId id="2147483667" r:id="rId8"/>
    <p:sldLayoutId id="2147483674" r:id="rId9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Type-II_superconducto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rofile/Ana_Ballestar/publication/275017145/figure/fig3/AS:669556888588296@1536646210163/Schematic-representations-of-the-mixed-state-of-a-type-II-superconductor-a-The-solid.ppm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chart" Target="../charts/chart1.xml"/><Relationship Id="rId3" Type="http://schemas.openxmlformats.org/officeDocument/2006/relationships/image" Target="../media/image32.wmf"/><Relationship Id="rId7" Type="http://schemas.openxmlformats.org/officeDocument/2006/relationships/image" Target="../media/image34.wmf"/><Relationship Id="rId12" Type="http://schemas.openxmlformats.org/officeDocument/2006/relationships/image" Target="../media/image3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7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5.png"/><Relationship Id="rId1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pdg.lbl.gov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agenda.infn.it/event/20431/contributions/137693/attachments/82473/108372/2021_June_PATRAS_Meeting_Danho_Ahn_v5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hyperlink" Target="https://indico.cern.ch/event/999818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2686F-0316-4966-8714-4C0C24921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 and SRF relevant to axion searches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6B7373-A900-4708-80F8-3CB79B24C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SRF in a magnetic field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D165C-C5E5-4789-BD22-A5E3EBBDA4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22029-5B76-4147-8ED7-614AC4CD7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53FE2-DFF2-4B0D-A112-4A8B36555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13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D75B-0D45-45DB-A128-09BA1EAFE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Superconductors in a magnetic field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D3FF56-A2C5-48C5-B55E-38006B51A9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E7AB6-8D44-44D0-A1BE-E72B4A4B9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8FEF1-43B4-4ED0-AAD7-7ABF457DD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4E57E9-96BD-4CC3-BE85-BCB4F68A57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" y="1472491"/>
            <a:ext cx="6637091" cy="42118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0D59B2-CD82-4F61-A183-996E3A4047EA}"/>
                  </a:ext>
                </a:extLst>
              </p:cNvPr>
              <p:cNvSpPr txBox="1"/>
              <p:nvPr/>
            </p:nvSpPr>
            <p:spPr>
              <a:xfrm>
                <a:off x="6391564" y="1915472"/>
                <a:ext cx="566843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lphaLcPeriod"/>
                </a:pPr>
                <a:r>
                  <a:rPr lang="en-US" sz="2000" dirty="0"/>
                  <a:t>Meissner effect. Flux expulsion</a:t>
                </a:r>
                <a:br>
                  <a:rPr lang="en-US" sz="2000" dirty="0"/>
                </a:br>
                <a:r>
                  <a:rPr lang="en-US" sz="2000" dirty="0"/>
                  <a:t>Type I superconductors </a:t>
                </a:r>
                <a:r>
                  <a:rPr lang="en-GB" sz="2000" dirty="0"/>
                  <a:t>(some pure metals)</a:t>
                </a:r>
                <a:br>
                  <a:rPr lang="en-GB" sz="2000" dirty="0"/>
                </a:br>
                <a:r>
                  <a:rPr lang="en-GB" sz="2000" dirty="0"/>
                  <a:t>Type II superconductors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  <a:p>
                <a:pPr marL="457200" indent="-457200">
                  <a:buAutoNum type="alphaLcPeriod"/>
                </a:pPr>
                <a:endParaRPr lang="en-GB" sz="2000" dirty="0"/>
              </a:p>
              <a:p>
                <a:pPr marL="457200" indent="-457200">
                  <a:buAutoNum type="alphaLcPeriod"/>
                </a:pPr>
                <a:r>
                  <a:rPr lang="en-GB" sz="2000" dirty="0"/>
                  <a:t>Mixed state. </a:t>
                </a:r>
                <a:r>
                  <a:rPr lang="en-GB" sz="2000" dirty="0" err="1"/>
                  <a:t>Abrikosov</a:t>
                </a:r>
                <a:r>
                  <a:rPr lang="en-GB" sz="2000" dirty="0"/>
                  <a:t> flux lattice</a:t>
                </a:r>
                <a:br>
                  <a:rPr lang="en-GB" sz="2000" dirty="0"/>
                </a:br>
                <a:r>
                  <a:rPr lang="en-GB" sz="2000" dirty="0"/>
                  <a:t>Type II superconductors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457200" indent="-457200">
                  <a:buAutoNum type="alphaLcPeriod"/>
                </a:pPr>
                <a:endParaRPr lang="en-GB" sz="2000" dirty="0"/>
              </a:p>
              <a:p>
                <a:pPr marL="457200" indent="-457200">
                  <a:buAutoNum type="alphaLcPeriod"/>
                </a:pPr>
                <a:r>
                  <a:rPr lang="en-GB" sz="2000" dirty="0"/>
                  <a:t>Normal conducting state</a:t>
                </a:r>
              </a:p>
              <a:p>
                <a:pPr marL="457200" indent="-457200">
                  <a:buAutoNum type="alphaLcPeriod"/>
                </a:pPr>
                <a:endParaRPr lang="en-GB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0D59B2-CD82-4F61-A183-996E3A404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1564" y="1915472"/>
                <a:ext cx="5668436" cy="2862322"/>
              </a:xfrm>
              <a:prstGeom prst="rect">
                <a:avLst/>
              </a:prstGeom>
              <a:blipFill>
                <a:blip r:embed="rId3"/>
                <a:stretch>
                  <a:fillRect l="-968" t="-8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3B566CB-27EE-46DF-8284-81D4AC38E656}"/>
              </a:ext>
            </a:extLst>
          </p:cNvPr>
          <p:cNvSpPr txBox="1"/>
          <p:nvPr/>
        </p:nvSpPr>
        <p:spPr>
          <a:xfrm>
            <a:off x="162089" y="5935421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Image source: </a:t>
            </a:r>
            <a:r>
              <a:rPr lang="en-US" sz="1200" dirty="0" err="1">
                <a:solidFill>
                  <a:srgbClr val="000000"/>
                </a:solidFill>
                <a:hlinkClick r:id="rId4"/>
              </a:rPr>
              <a:t>wikipedia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87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52BA2-2485-4C44-9BE7-0374AD506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lines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BF7A32-BA09-48AA-869C-227C4C309F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BE014A-4014-4FF8-A1DB-AF59185B84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3812A-F019-4881-A756-3B784E3F4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765382-2F48-4493-A4A3-C304F2D83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033" y="2106926"/>
            <a:ext cx="8096250" cy="2552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F29029-66E2-4DED-8A93-29C7095A68AC}"/>
              </a:ext>
            </a:extLst>
          </p:cNvPr>
          <p:cNvSpPr txBox="1"/>
          <p:nvPr/>
        </p:nvSpPr>
        <p:spPr>
          <a:xfrm>
            <a:off x="364900" y="5949321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Image source: </a:t>
            </a:r>
            <a:r>
              <a:rPr lang="en-US" sz="1200" dirty="0">
                <a:solidFill>
                  <a:srgbClr val="000000"/>
                </a:solidFill>
                <a:hlinkClick r:id="rId3"/>
              </a:rPr>
              <a:t>link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15E6B7-077E-4E79-A706-053957D48008}"/>
              </a:ext>
            </a:extLst>
          </p:cNvPr>
          <p:cNvSpPr/>
          <p:nvPr/>
        </p:nvSpPr>
        <p:spPr>
          <a:xfrm>
            <a:off x="1728924" y="2180818"/>
            <a:ext cx="324000" cy="3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A9FA69-5938-45A4-9B94-19F9BA3D95E6}"/>
              </a:ext>
            </a:extLst>
          </p:cNvPr>
          <p:cNvSpPr/>
          <p:nvPr/>
        </p:nvSpPr>
        <p:spPr>
          <a:xfrm>
            <a:off x="4615288" y="2163337"/>
            <a:ext cx="324000" cy="3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AE043E-5A3D-4F58-9003-4A74E5E1764C}"/>
              </a:ext>
            </a:extLst>
          </p:cNvPr>
          <p:cNvSpPr/>
          <p:nvPr/>
        </p:nvSpPr>
        <p:spPr>
          <a:xfrm>
            <a:off x="7159906" y="2173566"/>
            <a:ext cx="324000" cy="3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A79B3C-45FD-4273-A9F9-7905F83731DA}"/>
                  </a:ext>
                </a:extLst>
              </p:cNvPr>
              <p:cNvSpPr txBox="1"/>
              <p:nvPr/>
            </p:nvSpPr>
            <p:spPr>
              <a:xfrm>
                <a:off x="480291" y="781123"/>
                <a:ext cx="11039709" cy="843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0000"/>
                    </a:solidFill>
                  </a:rPr>
                  <a:t>Flux lines arrange in a hexagonal pattern of flux quanta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0000"/>
                    </a:solidFill>
                  </a:rPr>
                  <a:t>), </a:t>
                </a:r>
                <a:r>
                  <a:rPr lang="en-US" sz="2000" dirty="0">
                    <a:solidFill>
                      <a:srgbClr val="FF0000"/>
                    </a:solidFill>
                  </a:rPr>
                  <a:t>minimizing the free energy</a:t>
                </a:r>
                <a:r>
                  <a:rPr lang="en-US" sz="2000" dirty="0">
                    <a:solidFill>
                      <a:srgbClr val="000000"/>
                    </a:solidFill>
                  </a:rPr>
                  <a:t>.</a:t>
                </a:r>
              </a:p>
              <a:p>
                <a:r>
                  <a:rPr lang="en-US" sz="2000" dirty="0">
                    <a:solidFill>
                      <a:srgbClr val="000000"/>
                    </a:solidFill>
                  </a:rPr>
                  <a:t>The number density </a:t>
                </a:r>
                <a:r>
                  <a:rPr lang="en-US" sz="20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sz="2000" dirty="0">
                    <a:solidFill>
                      <a:srgbClr val="000000"/>
                    </a:solidFill>
                  </a:rPr>
                  <a:t> [m</a:t>
                </a:r>
                <a:r>
                  <a:rPr lang="en-US" sz="2000" baseline="30000" dirty="0">
                    <a:solidFill>
                      <a:srgbClr val="000000"/>
                    </a:solidFill>
                  </a:rPr>
                  <a:t>-2</a:t>
                </a:r>
                <a:r>
                  <a:rPr lang="en-US" sz="2000" dirty="0">
                    <a:solidFill>
                      <a:srgbClr val="000000"/>
                    </a:solidFill>
                  </a:rPr>
                  <a:t>] of flux quanta is such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. They repel each other.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A79B3C-45FD-4273-A9F9-7905F8373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91" y="781123"/>
                <a:ext cx="11039709" cy="843372"/>
              </a:xfrm>
              <a:prstGeom prst="rect">
                <a:avLst/>
              </a:prstGeom>
              <a:blipFill>
                <a:blip r:embed="rId4"/>
                <a:stretch>
                  <a:fillRect l="-607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55AD47B-86C4-4D35-B875-C471AE608B43}"/>
              </a:ext>
            </a:extLst>
          </p:cNvPr>
          <p:cNvSpPr txBox="1"/>
          <p:nvPr/>
        </p:nvSpPr>
        <p:spPr>
          <a:xfrm>
            <a:off x="480290" y="4676314"/>
            <a:ext cx="11039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A material defect reduces locally the superconductivity. The flux quantum tends to occupy this region to further minimize energy, distorting the lattice, at the expense of a slight increase of elastic energy of the flux lattice. This phenomenon is called </a:t>
            </a:r>
            <a:r>
              <a:rPr lang="en-US" sz="2000" dirty="0">
                <a:solidFill>
                  <a:srgbClr val="FF0000"/>
                </a:solidFill>
              </a:rPr>
              <a:t>flux pinning</a:t>
            </a:r>
          </a:p>
        </p:txBody>
      </p:sp>
    </p:spTree>
    <p:extLst>
      <p:ext uri="{BB962C8B-B14F-4D97-AF65-F5344CB8AC3E}">
        <p14:creationId xmlns:p14="http://schemas.microsoft.com/office/powerpoint/2010/main" val="3442017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theory background: </a:t>
            </a:r>
            <a:r>
              <a:rPr lang="en-GB" dirty="0" err="1"/>
              <a:t>fluxon</a:t>
            </a:r>
            <a:r>
              <a:rPr lang="en-GB" dirty="0"/>
              <a:t> motion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SRF for axion haloscopes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28569" y="1114826"/>
            <a:ext cx="545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motion of the </a:t>
            </a:r>
            <a:r>
              <a:rPr lang="en-GB" sz="1600" dirty="0">
                <a:solidFill>
                  <a:srgbClr val="FF0000"/>
                </a:solidFill>
              </a:rPr>
              <a:t>rigid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fluxon lattice behaves as a </a:t>
            </a:r>
            <a:r>
              <a:rPr lang="en-GB" sz="1600" dirty="0">
                <a:solidFill>
                  <a:srgbClr val="FF0000"/>
                </a:solidFill>
              </a:rPr>
              <a:t>harmonic damped oscillator </a:t>
            </a:r>
            <a:r>
              <a:rPr lang="en-GB" sz="1600" dirty="0">
                <a:solidFill>
                  <a:srgbClr val="000000"/>
                </a:solidFill>
              </a:rPr>
              <a:t>with quadratic potential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704774"/>
              </p:ext>
            </p:extLst>
          </p:nvPr>
        </p:nvGraphicFramePr>
        <p:xfrm>
          <a:off x="6880001" y="1858178"/>
          <a:ext cx="2953199" cy="49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241195" progId="Equation.DSMT4">
                  <p:embed/>
                </p:oleObj>
              </mc:Choice>
              <mc:Fallback>
                <p:oleObj name="Equation" r:id="rId2" imgW="1269449" imgH="241195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001" y="1858178"/>
                        <a:ext cx="2953199" cy="49031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052591"/>
              </p:ext>
            </p:extLst>
          </p:nvPr>
        </p:nvGraphicFramePr>
        <p:xfrm>
          <a:off x="6611964" y="3835991"/>
          <a:ext cx="103632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700" imgH="431800" progId="Equation.3">
                  <p:embed/>
                </p:oleObj>
              </mc:Choice>
              <mc:Fallback>
                <p:oleObj name="Equation" r:id="rId4" imgW="647700" imgH="43180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1964" y="3835991"/>
                        <a:ext cx="1036320" cy="690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19932"/>
              </p:ext>
            </p:extLst>
          </p:nvPr>
        </p:nvGraphicFramePr>
        <p:xfrm>
          <a:off x="7998594" y="3866647"/>
          <a:ext cx="1178496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560" imgH="393480" progId="Equation.DSMT4">
                  <p:embed/>
                </p:oleObj>
              </mc:Choice>
              <mc:Fallback>
                <p:oleObj name="Equation" r:id="rId6" imgW="736560" imgH="393480" progId="Equation.DSMT4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8594" y="3866647"/>
                        <a:ext cx="1178496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7067625" y="4744747"/>
            <a:ext cx="2577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“</a:t>
            </a:r>
            <a:r>
              <a:rPr lang="en-GB" sz="1600" dirty="0" err="1">
                <a:solidFill>
                  <a:srgbClr val="FF0000"/>
                </a:solidFill>
              </a:rPr>
              <a:t>depinning</a:t>
            </a:r>
            <a:r>
              <a:rPr lang="en-GB" sz="1600" dirty="0">
                <a:solidFill>
                  <a:srgbClr val="FF0000"/>
                </a:solidFill>
              </a:rPr>
              <a:t> frequency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bject 33"/>
              <p:cNvSpPr txBox="1"/>
              <p:nvPr/>
            </p:nvSpPr>
            <p:spPr bwMode="auto">
              <a:xfrm>
                <a:off x="6752716" y="5202205"/>
                <a:ext cx="3207769" cy="84474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GB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34" name="Object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52716" y="5202205"/>
                <a:ext cx="3207769" cy="84474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/>
          <p:cNvSpPr/>
          <p:nvPr/>
        </p:nvSpPr>
        <p:spPr>
          <a:xfrm>
            <a:off x="61548" y="5384507"/>
            <a:ext cx="52025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chemeClr val="accent6"/>
                </a:solidFill>
              </a:rPr>
              <a:t>Gittleman</a:t>
            </a:r>
            <a:r>
              <a:rPr lang="en-GB" sz="1100" dirty="0">
                <a:solidFill>
                  <a:schemeClr val="accent6"/>
                </a:solidFill>
              </a:rPr>
              <a:t> and Rosenblum: Phys Rev. Lett. 16, 734 (1966)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Calatroni and Vaglio, IEEE Trans. Appl. </a:t>
            </a:r>
            <a:r>
              <a:rPr lang="en-GB" sz="1100" dirty="0" err="1">
                <a:solidFill>
                  <a:schemeClr val="accent6"/>
                </a:solidFill>
              </a:rPr>
              <a:t>Supercond</a:t>
            </a:r>
            <a:r>
              <a:rPr lang="en-GB" sz="1100" dirty="0">
                <a:solidFill>
                  <a:schemeClr val="accent6"/>
                </a:solidFill>
              </a:rPr>
              <a:t>. 27 (2017) 3500506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Coffey, Clem PRL 67, 386 (1991)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Brandt PRL 67 2219 (1991) 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Silva et al, PRB 78, 094503 (2008)</a:t>
            </a:r>
          </a:p>
          <a:p>
            <a:endParaRPr lang="en-GB" sz="1100" dirty="0">
              <a:solidFill>
                <a:schemeClr val="accent6"/>
              </a:solidFill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0F1EAF97-DA6D-469F-A985-5131D54100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0" t="55010" r="25221"/>
          <a:stretch/>
        </p:blipFill>
        <p:spPr bwMode="auto">
          <a:xfrm>
            <a:off x="633197" y="1802153"/>
            <a:ext cx="2260164" cy="20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50C9CE-8C32-44FA-8FEC-D641A22154CA}"/>
              </a:ext>
            </a:extLst>
          </p:cNvPr>
          <p:cNvCxnSpPr/>
          <p:nvPr/>
        </p:nvCxnSpPr>
        <p:spPr>
          <a:xfrm>
            <a:off x="1100443" y="3303471"/>
            <a:ext cx="1328527" cy="0"/>
          </a:xfrm>
          <a:prstGeom prst="straightConnector1">
            <a:avLst/>
          </a:prstGeom>
          <a:ln w="28575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C7A887B-4A99-4699-A04E-BEADF6DC85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763176"/>
              </p:ext>
            </p:extLst>
          </p:nvPr>
        </p:nvGraphicFramePr>
        <p:xfrm>
          <a:off x="1588357" y="3276720"/>
          <a:ext cx="39211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5640" imgH="241200" progId="Equation.DSMT4">
                  <p:embed/>
                </p:oleObj>
              </mc:Choice>
              <mc:Fallback>
                <p:oleObj name="Equation" r:id="rId10" imgW="215640" imgH="241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C7A887B-4A99-4699-A04E-BEADF6DC85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357" y="3276720"/>
                        <a:ext cx="392113" cy="43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97C24E-7A4D-48AC-B458-0B0FFF0C9072}"/>
              </a:ext>
            </a:extLst>
          </p:cNvPr>
          <p:cNvCxnSpPr>
            <a:cxnSpLocks/>
          </p:cNvCxnSpPr>
          <p:nvPr/>
        </p:nvCxnSpPr>
        <p:spPr>
          <a:xfrm flipV="1">
            <a:off x="2286737" y="2704484"/>
            <a:ext cx="0" cy="405508"/>
          </a:xfrm>
          <a:prstGeom prst="straightConnector1">
            <a:avLst/>
          </a:prstGeom>
          <a:ln w="28575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5F6C951-8C08-483E-ACA8-4C77153CA35C}"/>
              </a:ext>
            </a:extLst>
          </p:cNvPr>
          <p:cNvCxnSpPr>
            <a:cxnSpLocks/>
          </p:cNvCxnSpPr>
          <p:nvPr/>
        </p:nvCxnSpPr>
        <p:spPr>
          <a:xfrm flipV="1">
            <a:off x="1774538" y="2716240"/>
            <a:ext cx="0" cy="405508"/>
          </a:xfrm>
          <a:prstGeom prst="straightConnector1">
            <a:avLst/>
          </a:prstGeom>
          <a:ln w="28575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5DEE6B1-6C77-4C89-ADC0-BF36FFEAE520}"/>
              </a:ext>
            </a:extLst>
          </p:cNvPr>
          <p:cNvCxnSpPr>
            <a:cxnSpLocks/>
          </p:cNvCxnSpPr>
          <p:nvPr/>
        </p:nvCxnSpPr>
        <p:spPr>
          <a:xfrm flipV="1">
            <a:off x="1262339" y="2707844"/>
            <a:ext cx="0" cy="405508"/>
          </a:xfrm>
          <a:prstGeom prst="straightConnector1">
            <a:avLst/>
          </a:prstGeom>
          <a:ln w="28575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ject 41">
                <a:extLst>
                  <a:ext uri="{FF2B5EF4-FFF2-40B4-BE49-F238E27FC236}">
                    <a16:creationId xmlns:a16="http://schemas.microsoft.com/office/drawing/2014/main" id="{CE8BDC75-6424-4441-A99C-D03A30F52DE0}"/>
                  </a:ext>
                </a:extLst>
              </p:cNvPr>
              <p:cNvSpPr txBox="1"/>
              <p:nvPr/>
            </p:nvSpPr>
            <p:spPr>
              <a:xfrm>
                <a:off x="2338852" y="2736807"/>
                <a:ext cx="392113" cy="438150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Object 41">
                <a:extLst>
                  <a:ext uri="{FF2B5EF4-FFF2-40B4-BE49-F238E27FC236}">
                    <a16:creationId xmlns:a16="http://schemas.microsoft.com/office/drawing/2014/main" id="{CE8BDC75-6424-4441-A99C-D03A30F52D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852" y="2736807"/>
                <a:ext cx="392113" cy="438150"/>
              </a:xfrm>
              <a:prstGeom prst="rect">
                <a:avLst/>
              </a:prstGeom>
              <a:blipFill>
                <a:blip r:embed="rId12"/>
                <a:stretch>
                  <a:fillRect l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Grafic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769996"/>
              </p:ext>
            </p:extLst>
          </p:nvPr>
        </p:nvGraphicFramePr>
        <p:xfrm>
          <a:off x="6961868" y="2426705"/>
          <a:ext cx="3389175" cy="141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4" name="Ovale 1"/>
          <p:cNvSpPr/>
          <p:nvPr/>
        </p:nvSpPr>
        <p:spPr>
          <a:xfrm>
            <a:off x="8260011" y="3342234"/>
            <a:ext cx="117663" cy="11766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54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e 1">
            <a:extLst>
              <a:ext uri="{FF2B5EF4-FFF2-40B4-BE49-F238E27FC236}">
                <a16:creationId xmlns:a16="http://schemas.microsoft.com/office/drawing/2014/main" id="{CF2D356C-3A85-459B-A0C6-EF91ED05D02C}"/>
              </a:ext>
            </a:extLst>
          </p:cNvPr>
          <p:cNvSpPr/>
          <p:nvPr/>
        </p:nvSpPr>
        <p:spPr>
          <a:xfrm>
            <a:off x="8377672" y="3224571"/>
            <a:ext cx="117663" cy="1176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54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Ovale 1">
            <a:extLst>
              <a:ext uri="{FF2B5EF4-FFF2-40B4-BE49-F238E27FC236}">
                <a16:creationId xmlns:a16="http://schemas.microsoft.com/office/drawing/2014/main" id="{7D113FD9-9F0C-44B0-B918-8A5E2ECEDA93}"/>
              </a:ext>
            </a:extLst>
          </p:cNvPr>
          <p:cNvSpPr/>
          <p:nvPr/>
        </p:nvSpPr>
        <p:spPr>
          <a:xfrm>
            <a:off x="8151132" y="3218171"/>
            <a:ext cx="117663" cy="1176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54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48EBE2D-3F8E-40A5-8453-4BD0283CA9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082852"/>
              </p:ext>
            </p:extLst>
          </p:nvPr>
        </p:nvGraphicFramePr>
        <p:xfrm>
          <a:off x="9560520" y="3869545"/>
          <a:ext cx="790523" cy="623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609885" imgH="481697" progId="Equation.DSMT4">
                  <p:embed/>
                </p:oleObj>
              </mc:Choice>
              <mc:Fallback>
                <p:oleObj name="Equation" r:id="rId14" imgW="609885" imgH="481697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248EBE2D-3F8E-40A5-8453-4BD0283CA9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560520" y="3869545"/>
                        <a:ext cx="790523" cy="623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F0704FE7-A443-4FC7-BC7E-1ECBF88D5FBA}"/>
              </a:ext>
            </a:extLst>
          </p:cNvPr>
          <p:cNvSpPr txBox="1"/>
          <p:nvPr/>
        </p:nvSpPr>
        <p:spPr>
          <a:xfrm>
            <a:off x="5342374" y="597486"/>
            <a:ext cx="607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Simplified model, neglecting thermally activated flux creep.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D8BBEB-16FC-4193-9D82-230CAA918A73}"/>
              </a:ext>
            </a:extLst>
          </p:cNvPr>
          <p:cNvSpPr txBox="1"/>
          <p:nvPr/>
        </p:nvSpPr>
        <p:spPr>
          <a:xfrm>
            <a:off x="919487" y="1093176"/>
            <a:ext cx="168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field is normal to the surface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8687E6F3-0A71-4DA1-916B-97CFB8EE30CF}"/>
              </a:ext>
            </a:extLst>
          </p:cNvPr>
          <p:cNvSpPr/>
          <p:nvPr/>
        </p:nvSpPr>
        <p:spPr>
          <a:xfrm>
            <a:off x="8044488" y="3163926"/>
            <a:ext cx="526617" cy="467879"/>
          </a:xfrm>
          <a:prstGeom prst="arc">
            <a:avLst>
              <a:gd name="adj1" fmla="val 21518474"/>
              <a:gd name="adj2" fmla="val 10542047"/>
            </a:avLst>
          </a:prstGeom>
          <a:ln w="38100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94B07C-DC66-41BC-97C5-F6F72F2B7402}"/>
              </a:ext>
            </a:extLst>
          </p:cNvPr>
          <p:cNvSpPr txBox="1"/>
          <p:nvPr/>
        </p:nvSpPr>
        <p:spPr>
          <a:xfrm>
            <a:off x="672484" y="4054223"/>
            <a:ext cx="2184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The RF current 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US" sz="20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RF</a:t>
            </a:r>
            <a:r>
              <a:rPr lang="en-US" sz="1600" dirty="0">
                <a:solidFill>
                  <a:srgbClr val="000000"/>
                </a:solidFill>
              </a:rPr>
              <a:t> is parallel to the surface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73A611-35B4-410B-A4F2-4B9F5F9D77A2}"/>
              </a:ext>
            </a:extLst>
          </p:cNvPr>
          <p:cNvSpPr txBox="1"/>
          <p:nvPr/>
        </p:nvSpPr>
        <p:spPr>
          <a:xfrm>
            <a:off x="2915620" y="2329280"/>
            <a:ext cx="21844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An oscillating Lorentz force 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  </a:t>
            </a:r>
            <a:r>
              <a:rPr lang="en-US" sz="1600" dirty="0">
                <a:solidFill>
                  <a:srgbClr val="000000"/>
                </a:solidFill>
              </a:rPr>
              <a:t>is generated on the flux lattice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D4AA92E-692A-4E7A-BF12-92D07F4B50C8}"/>
              </a:ext>
            </a:extLst>
          </p:cNvPr>
          <p:cNvSpPr txBox="1"/>
          <p:nvPr/>
        </p:nvSpPr>
        <p:spPr>
          <a:xfrm>
            <a:off x="7756778" y="2406225"/>
            <a:ext cx="16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  <a:sym typeface="Symbol" panose="05050102010706020507" pitchFamily="18" charset="2"/>
              </a:rPr>
              <a:t></a:t>
            </a:r>
            <a:r>
              <a:rPr lang="en-US" sz="1600" dirty="0">
                <a:solidFill>
                  <a:srgbClr val="000000"/>
                </a:solidFill>
              </a:rPr>
              <a:t> pinning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81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of magnetic field: fluxon losses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SRF for axion haloscopes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286643"/>
              </p:ext>
            </p:extLst>
          </p:nvPr>
        </p:nvGraphicFramePr>
        <p:xfrm>
          <a:off x="7238435" y="2900268"/>
          <a:ext cx="4046537" cy="1822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080" imgH="990360" progId="Equation.DSMT4">
                  <p:embed/>
                </p:oleObj>
              </mc:Choice>
              <mc:Fallback>
                <p:oleObj name="Equation" r:id="rId3" imgW="2197080" imgH="990360" progId="Equation.DSMT4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8435" y="2900268"/>
                        <a:ext cx="4046537" cy="182245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897473"/>
              </p:ext>
            </p:extLst>
          </p:nvPr>
        </p:nvGraphicFramePr>
        <p:xfrm>
          <a:off x="8471456" y="2390108"/>
          <a:ext cx="1222375" cy="323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280" imgH="228600" progId="Equation.DSMT4">
                  <p:embed/>
                </p:oleObj>
              </mc:Choice>
              <mc:Fallback>
                <p:oleObj name="Equation" r:id="rId5" imgW="863280" imgH="228600" progId="Equation.DSMT4">
                  <p:embed/>
                  <p:pic>
                    <p:nvPicPr>
                      <p:cNvPr id="54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1456" y="2390108"/>
                        <a:ext cx="1222375" cy="3238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167B634A-6137-4B8A-A3E8-C7E53E4A1D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372" y="1688440"/>
            <a:ext cx="5218628" cy="34811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27463B-4F09-4C6D-8EC7-024EDEAD3CA8}"/>
              </a:ext>
            </a:extLst>
          </p:cNvPr>
          <p:cNvSpPr txBox="1"/>
          <p:nvPr/>
        </p:nvSpPr>
        <p:spPr>
          <a:xfrm>
            <a:off x="796264" y="1075249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Surface</a:t>
            </a:r>
            <a:r>
              <a:rPr lang="en-US" sz="1800" dirty="0"/>
              <a:t> resistance, </a:t>
            </a:r>
            <a:r>
              <a:rPr lang="en-US" sz="1800" dirty="0">
                <a:solidFill>
                  <a:srgbClr val="FFC000"/>
                </a:solidFill>
              </a:rPr>
              <a:t>reactance </a:t>
            </a:r>
            <a:r>
              <a:rPr lang="en-US" sz="1800" dirty="0">
                <a:solidFill>
                  <a:srgbClr val="000000"/>
                </a:solidFill>
              </a:rPr>
              <a:t>due to vortex motion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223A7-1BE3-4D74-9FE4-43D9A0F212BD}"/>
              </a:ext>
            </a:extLst>
          </p:cNvPr>
          <p:cNvSpPr txBox="1"/>
          <p:nvPr/>
        </p:nvSpPr>
        <p:spPr>
          <a:xfrm>
            <a:off x="6874926" y="4909028"/>
            <a:ext cx="4946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</a:rPr>
              <a:t>The</a:t>
            </a:r>
            <a:r>
              <a:rPr lang="en-GB" sz="1600" dirty="0">
                <a:solidFill>
                  <a:srgbClr val="FF0000"/>
                </a:solidFill>
              </a:rPr>
              <a:t> total surface resistance scales as </a:t>
            </a:r>
            <a:r>
              <a:rPr lang="en-GB" sz="1600" i="1" dirty="0">
                <a:solidFill>
                  <a:srgbClr val="FF0000"/>
                </a:solidFill>
              </a:rPr>
              <a:t>f</a:t>
            </a:r>
            <a:r>
              <a:rPr lang="en-GB" sz="1600" i="1" baseline="30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A3ACE6-4713-411E-8795-C272C02E52A1}"/>
              </a:ext>
            </a:extLst>
          </p:cNvPr>
          <p:cNvSpPr txBox="1"/>
          <p:nvPr/>
        </p:nvSpPr>
        <p:spPr>
          <a:xfrm>
            <a:off x="7194778" y="1361204"/>
            <a:ext cx="41338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" indent="0">
              <a:buNone/>
            </a:pPr>
            <a:r>
              <a:rPr lang="en-US" sz="1800" dirty="0"/>
              <a:t>Fluxon losses dominate, thus we should choose </a:t>
            </a:r>
            <a:r>
              <a:rPr lang="en-US" sz="1800" dirty="0" err="1">
                <a:solidFill>
                  <a:srgbClr val="FF0000"/>
                </a:solidFill>
              </a:rPr>
              <a:t>f</a:t>
            </a:r>
            <a:r>
              <a:rPr lang="en-US" sz="1800" baseline="-25000" dirty="0" err="1">
                <a:solidFill>
                  <a:srgbClr val="FF0000"/>
                </a:solidFill>
              </a:rPr>
              <a:t>resonance</a:t>
            </a:r>
            <a:r>
              <a:rPr lang="en-US" sz="1800" dirty="0">
                <a:solidFill>
                  <a:srgbClr val="FF0000"/>
                </a:solidFill>
              </a:rPr>
              <a:t> &lt; </a:t>
            </a:r>
            <a:r>
              <a:rPr lang="en-US" sz="1800" dirty="0" err="1">
                <a:solidFill>
                  <a:srgbClr val="FF0000"/>
                </a:solidFill>
              </a:rPr>
              <a:t>f</a:t>
            </a:r>
            <a:r>
              <a:rPr lang="en-US" sz="1800" baseline="-25000" dirty="0" err="1">
                <a:solidFill>
                  <a:srgbClr val="FF0000"/>
                </a:solidFill>
              </a:rPr>
              <a:t>depinning</a:t>
            </a:r>
            <a:endParaRPr lang="en-US" sz="1800" baseline="-250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8DC4CD-2383-4AEC-9A24-6DF580822ED7}"/>
              </a:ext>
            </a:extLst>
          </p:cNvPr>
          <p:cNvSpPr/>
          <p:nvPr/>
        </p:nvSpPr>
        <p:spPr>
          <a:xfrm>
            <a:off x="3810571" y="2182240"/>
            <a:ext cx="1981200" cy="21971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0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5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68DB7-B338-4555-8A3E-B129B2770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use an SRF cavity in a magnetic field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1DF45-2B8E-42B4-BDC7-532174C2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4410" y="2772338"/>
            <a:ext cx="4467769" cy="2428875"/>
          </a:xfrm>
        </p:spPr>
        <p:txBody>
          <a:bodyPr>
            <a:normAutofit/>
          </a:bodyPr>
          <a:lstStyle/>
          <a:p>
            <a:pPr marL="48767" indent="0">
              <a:buNone/>
            </a:pPr>
            <a:endParaRPr lang="en-GB" sz="2000" dirty="0"/>
          </a:p>
          <a:p>
            <a:pPr marL="48767" indent="0">
              <a:buNone/>
            </a:pPr>
            <a:r>
              <a:rPr lang="en-GB" sz="2000" dirty="0"/>
              <a:t>Materials must have a high </a:t>
            </a:r>
            <a:r>
              <a:rPr lang="en-GB" sz="2000" dirty="0" err="1"/>
              <a:t>Jc</a:t>
            </a:r>
            <a:r>
              <a:rPr lang="en-GB" sz="2000" dirty="0"/>
              <a:t>, i.e. </a:t>
            </a:r>
            <a:r>
              <a:rPr lang="en-GB" sz="2000" dirty="0">
                <a:solidFill>
                  <a:srgbClr val="FF0000"/>
                </a:solidFill>
              </a:rPr>
              <a:t>strong pinning </a:t>
            </a:r>
            <a:r>
              <a:rPr lang="en-GB" sz="2000" dirty="0"/>
              <a:t>(strongly dependent on </a:t>
            </a:r>
            <a:r>
              <a:rPr lang="en-GB" sz="2000" dirty="0">
                <a:solidFill>
                  <a:srgbClr val="FF0000"/>
                </a:solidFill>
              </a:rPr>
              <a:t>fabrication process</a:t>
            </a:r>
            <a:r>
              <a:rPr lang="en-GB" sz="200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13F77-7208-4DE0-98B1-23DF8E6DF0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E0C0-966B-4D58-8544-45EF3022B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013FB-663A-4D07-BE0A-F156E3742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0C89CDD-44CB-4B98-8F6C-EF53A040E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71" y="684428"/>
            <a:ext cx="7122161" cy="51684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9142B1-902B-4FC6-86E2-750161757615}"/>
              </a:ext>
            </a:extLst>
          </p:cNvPr>
          <p:cNvSpPr txBox="1"/>
          <p:nvPr/>
        </p:nvSpPr>
        <p:spPr>
          <a:xfrm>
            <a:off x="162089" y="5935421"/>
            <a:ext cx="3935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Image source: </a:t>
            </a:r>
            <a:r>
              <a:rPr lang="en-US" sz="1200" dirty="0">
                <a:solidFill>
                  <a:srgbClr val="000000"/>
                </a:solidFill>
                <a:hlinkClick r:id="rId3"/>
              </a:rPr>
              <a:t>National High Magnetic Field Laboratory</a:t>
            </a:r>
            <a:endParaRPr lang="en-GB" sz="1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33">
                <a:extLst>
                  <a:ext uri="{FF2B5EF4-FFF2-40B4-BE49-F238E27FC236}">
                    <a16:creationId xmlns:a16="http://schemas.microsoft.com/office/drawing/2014/main" id="{970D946D-4FFB-481F-B511-53D154930D92}"/>
                  </a:ext>
                </a:extLst>
              </p:cNvPr>
              <p:cNvSpPr txBox="1"/>
              <p:nvPr/>
            </p:nvSpPr>
            <p:spPr bwMode="auto">
              <a:xfrm>
                <a:off x="8003174" y="1789200"/>
                <a:ext cx="3207769" cy="84474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GB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9" name="Object 33">
                <a:extLst>
                  <a:ext uri="{FF2B5EF4-FFF2-40B4-BE49-F238E27FC236}">
                    <a16:creationId xmlns:a16="http://schemas.microsoft.com/office/drawing/2014/main" id="{970D946D-4FFB-481F-B511-53D154930D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03174" y="1789200"/>
                <a:ext cx="3207769" cy="8447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806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00CFB-55E2-4C46-8FF4-FA0688202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dependance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0C5C49-C589-4556-9B7F-3E26763098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0E816-AFC8-438C-9C79-7785EF6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FBCC0C-9A01-48EE-B038-361BD1703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155199-9B47-490D-8D1F-E3F5FF9B9BA0}"/>
              </a:ext>
            </a:extLst>
          </p:cNvPr>
          <p:cNvSpPr txBox="1">
            <a:spLocks/>
          </p:cNvSpPr>
          <p:nvPr/>
        </p:nvSpPr>
        <p:spPr>
          <a:xfrm>
            <a:off x="8290049" y="2312554"/>
            <a:ext cx="3759260" cy="2849996"/>
          </a:xfrm>
          <a:prstGeom prst="rect">
            <a:avLst/>
          </a:prstGeom>
        </p:spPr>
        <p:txBody>
          <a:bodyPr>
            <a:noAutofit/>
          </a:bodyPr>
          <a:lstStyle>
            <a:lvl1pPr marL="658352" indent="-609585" algn="l" rtl="0" eaLnBrk="1" latinLnBrk="0" hangingPunct="1">
              <a:spcBef>
                <a:spcPts val="12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ts val="6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ts val="6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ts val="6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ts val="6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defTabSz="914400">
              <a:buFont typeface="Arial"/>
              <a:buNone/>
            </a:pPr>
            <a:r>
              <a:rPr lang="en-US" sz="1600" dirty="0"/>
              <a:t>At </a:t>
            </a:r>
            <a:r>
              <a:rPr lang="en-US" sz="1600" dirty="0">
                <a:solidFill>
                  <a:srgbClr val="FF0000"/>
                </a:solidFill>
              </a:rPr>
              <a:t>low enough frequency </a:t>
            </a:r>
            <a:r>
              <a:rPr lang="en-US" sz="1600" dirty="0"/>
              <a:t>(compared to depinning frequency), SRF has an advantage compared to (cold) copper</a:t>
            </a:r>
          </a:p>
          <a:p>
            <a:pPr marL="48767" indent="0" defTabSz="914400">
              <a:buFont typeface="Arial"/>
              <a:buNone/>
            </a:pPr>
            <a:endParaRPr lang="en-US" sz="1600" dirty="0"/>
          </a:p>
          <a:p>
            <a:pPr marL="48767" indent="0" defTabSz="914400">
              <a:buFont typeface="Arial"/>
              <a:buNone/>
            </a:pPr>
            <a:r>
              <a:rPr lang="en-US" sz="1600" dirty="0"/>
              <a:t>The crossing point is experiment-dependent and field-dependent</a:t>
            </a:r>
          </a:p>
          <a:p>
            <a:pPr marL="48767" indent="0" defTabSz="914400">
              <a:buFont typeface="Arial"/>
              <a:buNone/>
            </a:pPr>
            <a:endParaRPr lang="en-GB" sz="1600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505FDDE-30AE-47FE-A43C-3E8F99119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2691" y="1269000"/>
            <a:ext cx="7668639" cy="43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F1E7FC-4029-44D6-A96D-04083894EA08}"/>
              </a:ext>
            </a:extLst>
          </p:cNvPr>
          <p:cNvSpPr txBox="1"/>
          <p:nvPr/>
        </p:nvSpPr>
        <p:spPr>
          <a:xfrm>
            <a:off x="326812" y="754225"/>
            <a:ext cx="7300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HTS for the FCC beam screen studies: reduction of beam coupling impedance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95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2686F-0316-4966-8714-4C0C24921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 and SRF relevant to axion searches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6B7373-A900-4708-80F8-3CB79B24C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Non-linearities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D165C-C5E5-4789-BD22-A5E3EBBDA4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22029-5B76-4147-8ED7-614AC4CD7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53FE2-DFF2-4B0D-A112-4A8B36555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30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E84CB-4F62-48EC-BD76-56124C3D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factor of SRF cavities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3E0362-ECCB-4094-A288-58ADD78A12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A4532-1701-49F3-8B01-6CD696AF48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8C2626-93F3-4152-9231-434422D69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060984-8094-4D76-B59D-52320BFD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70" y="501651"/>
            <a:ext cx="7613515" cy="57101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7FC7DC-AA60-4249-B68B-7B6F0E7BD388}"/>
                  </a:ext>
                </a:extLst>
              </p:cNvPr>
              <p:cNvSpPr txBox="1"/>
              <p:nvPr/>
            </p:nvSpPr>
            <p:spPr>
              <a:xfrm>
                <a:off x="7557701" y="1802858"/>
                <a:ext cx="4316529" cy="2825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rgbClr val="FF0000"/>
                    </a:solidFill>
                  </a:rPr>
                  <a:t>Q</a:t>
                </a:r>
                <a:r>
                  <a:rPr lang="en-US" sz="1800" baseline="-25000" dirty="0" err="1">
                    <a:solidFill>
                      <a:srgbClr val="FF0000"/>
                    </a:solidFill>
                  </a:rPr>
                  <a:t>0</a:t>
                </a:r>
                <a:r>
                  <a:rPr lang="en-US" sz="1800" dirty="0">
                    <a:solidFill>
                      <a:srgbClr val="FF0000"/>
                    </a:solidFill>
                  </a:rPr>
                  <a:t> vs E curve is nonlinear </a:t>
                </a:r>
                <a:r>
                  <a:rPr lang="en-US" sz="1800" dirty="0"/>
                  <a:t>even in best cavities</a:t>
                </a:r>
              </a:p>
              <a:p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800" dirty="0"/>
              </a:p>
              <a:p>
                <a:endParaRPr lang="en-GB" sz="1800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800" dirty="0"/>
                  <a:t> (“quadratic losses”)</a:t>
                </a:r>
              </a:p>
              <a:p>
                <a:endParaRPr lang="en-GB" sz="1800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800" dirty="0"/>
                  <a:t> (“nonquadratic losses”)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7FC7DC-AA60-4249-B68B-7B6F0E7BD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701" y="1802858"/>
                <a:ext cx="4316529" cy="2825517"/>
              </a:xfrm>
              <a:prstGeom prst="rect">
                <a:avLst/>
              </a:prstGeom>
              <a:blipFill>
                <a:blip r:embed="rId3"/>
                <a:stretch>
                  <a:fillRect l="-1271" t="-1296" b="-4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8906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7FFC6-09C4-4C2E-BE01-746B2218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RLC circuit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4C487-9E21-499C-AA46-C5AD1718C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Standard series RLC circuit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Nonlinearity in </a:t>
            </a:r>
            <a:r>
              <a:rPr lang="en-US" sz="2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R(I)</a:t>
            </a:r>
            <a:r>
              <a:rPr lang="en-US" sz="2400" dirty="0"/>
              <a:t> creates distortion </a:t>
            </a:r>
            <a:r>
              <a:rPr lang="en-US" sz="2400" dirty="0">
                <a:sym typeface="Symbol" panose="05050102010706020507" pitchFamily="18" charset="2"/>
              </a:rPr>
              <a:t> “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harmonics</a:t>
            </a:r>
            <a:r>
              <a:rPr lang="en-US" sz="2400" dirty="0">
                <a:sym typeface="Symbol" panose="05050102010706020507" pitchFamily="18" charset="2"/>
              </a:rPr>
              <a:t>”,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intermodulation</a:t>
            </a:r>
          </a:p>
          <a:p>
            <a:r>
              <a:rPr lang="en-US" sz="2400" dirty="0">
                <a:sym typeface="Symbol" panose="05050102010706020507" pitchFamily="18" charset="2"/>
              </a:rPr>
              <a:t>Not to forget same happens (+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noise</a:t>
            </a:r>
            <a:r>
              <a:rPr lang="en-US" sz="2400" dirty="0">
                <a:sym typeface="Symbol" panose="05050102010706020507" pitchFamily="18" charset="2"/>
              </a:rPr>
              <a:t>) in the measurement hardware…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4E76B-2D3A-4593-8EE8-12DF6BC995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F7FC5-2D44-493D-8318-EB1410D2D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02334-6DB2-4C87-970A-799157909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C6E4A-5D25-424E-96B5-4D089B6218A0}"/>
                  </a:ext>
                </a:extLst>
              </p:cNvPr>
              <p:cNvSpPr txBox="1"/>
              <p:nvPr/>
            </p:nvSpPr>
            <p:spPr>
              <a:xfrm>
                <a:off x="2987429" y="1255090"/>
                <a:ext cx="6196518" cy="7099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48767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C6E4A-5D25-424E-96B5-4D089B621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429" y="1255090"/>
                <a:ext cx="6196518" cy="7099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23ED4E-1C63-4B2F-A033-683D6AECDD97}"/>
                  </a:ext>
                </a:extLst>
              </p:cNvPr>
              <p:cNvSpPr txBox="1"/>
              <p:nvPr/>
            </p:nvSpPr>
            <p:spPr>
              <a:xfrm>
                <a:off x="3181982" y="1255660"/>
                <a:ext cx="6196518" cy="7099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48767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23ED4E-1C63-4B2F-A033-683D6AECD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982" y="1255660"/>
                <a:ext cx="6196518" cy="7099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A5CE8BE8-3FDE-4D36-8400-5F8033A3E9A6}"/>
              </a:ext>
            </a:extLst>
          </p:cNvPr>
          <p:cNvSpPr/>
          <p:nvPr/>
        </p:nvSpPr>
        <p:spPr>
          <a:xfrm>
            <a:off x="5040000" y="1265328"/>
            <a:ext cx="829021" cy="792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BD2346-24D8-4D34-8E72-C7A4CFF67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0940" y="2290079"/>
            <a:ext cx="4390120" cy="26599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01F628-0B19-4AFD-B534-D82E8AAFE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628" y="2289187"/>
            <a:ext cx="4390120" cy="265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2D560EBF-327E-4093-9B10-C202C9DBE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for axion </a:t>
            </a:r>
            <a:r>
              <a:rPr lang="en-GB" dirty="0" err="1"/>
              <a:t>haloscopes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F105494-8D67-4CE4-9C0A-3107B3A77E2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Sergio Calatroni -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562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09D21-CAA2-4CB4-B7AD-07D53264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1C2691-7FB0-4791-B940-3EDBC865AA65}"/>
              </a:ext>
            </a:extLst>
          </p:cNvPr>
          <p:cNvSpPr txBox="1"/>
          <p:nvPr/>
        </p:nvSpPr>
        <p:spPr>
          <a:xfrm>
            <a:off x="4908588" y="680607"/>
            <a:ext cx="2371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Questions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06914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D75B-0D45-45DB-A128-09BA1EAFE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D3FF56-A2C5-48C5-B55E-38006B51A9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E7AB6-8D44-44D0-A1BE-E72B4A4B9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8FEF1-43B4-4ED0-AAD7-7ABF457DD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9D4A5051-7318-4FD1-A8B3-D8FC99175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2950" y="981075"/>
            <a:ext cx="4867275" cy="4895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96F96-6E40-4D3E-ACA1-DE1093EA67C5}"/>
                  </a:ext>
                </a:extLst>
              </p:cNvPr>
              <p:cNvSpPr txBox="1"/>
              <p:nvPr/>
            </p:nvSpPr>
            <p:spPr>
              <a:xfrm>
                <a:off x="7343775" y="2672923"/>
                <a:ext cx="338490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Type I superconductors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</m:oMath>
                  </m:oMathPara>
                </a14:m>
                <a:endParaRPr lang="en-GB" dirty="0"/>
              </a:p>
              <a:p>
                <a:pPr algn="ctr"/>
                <a:r>
                  <a:rPr lang="en-GB" dirty="0"/>
                  <a:t>(a few pure metals)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96F96-6E40-4D3E-ACA1-DE1093EA6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775" y="2672923"/>
                <a:ext cx="3384901" cy="1200329"/>
              </a:xfrm>
              <a:prstGeom prst="rect">
                <a:avLst/>
              </a:prstGeom>
              <a:blipFill>
                <a:blip r:embed="rId3"/>
                <a:stretch>
                  <a:fillRect l="-2703" t="-3553" r="-2342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29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D75B-0D45-45DB-A128-09BA1EAFE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D3FF56-A2C5-48C5-B55E-38006B51A9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E7AB6-8D44-44D0-A1BE-E72B4A4B9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8FEF1-43B4-4ED0-AAD7-7ABF457DD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96F96-6E40-4D3E-ACA1-DE1093EA67C5}"/>
                  </a:ext>
                </a:extLst>
              </p:cNvPr>
              <p:cNvSpPr txBox="1"/>
              <p:nvPr/>
            </p:nvSpPr>
            <p:spPr>
              <a:xfrm>
                <a:off x="7301298" y="2672923"/>
                <a:ext cx="346986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Type II superconductors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</m:oMath>
                  </m:oMathPara>
                </a14:m>
                <a:endParaRPr lang="en-GB" dirty="0"/>
              </a:p>
              <a:p>
                <a:pPr algn="ctr"/>
                <a:r>
                  <a:rPr lang="en-GB" dirty="0"/>
                  <a:t>(most superconductors)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96F96-6E40-4D3E-ACA1-DE1093EA6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298" y="2672923"/>
                <a:ext cx="3469861" cy="1200329"/>
              </a:xfrm>
              <a:prstGeom prst="rect">
                <a:avLst/>
              </a:prstGeom>
              <a:blipFill>
                <a:blip r:embed="rId2"/>
                <a:stretch>
                  <a:fillRect l="-2636" t="-3553" r="-2285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4B9FEAD-8FB6-4BEA-AF0F-7B907EC84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778" y="1220378"/>
            <a:ext cx="433387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31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F721F-7E28-4746-9B1A-13E056FA0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Nb/Cu at 1.3 GHz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FDBE88-B7B8-4566-9188-814D5BE7E2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7568B6-4B91-412A-8A84-FF6AB8E3F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DC18CE-D1D9-427F-B7A9-3C84F2569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41CF9072-4E5B-4BA7-829A-21031DFA4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285" y="1186143"/>
            <a:ext cx="5971429" cy="4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0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B647-8A64-4DE8-83EF-F6B6C2A7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Exclusion plots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9B5EBC-F5A9-4A12-881D-9AB43EB0B8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BAF01-C42B-4E51-B98F-6262C31C8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8BCDC-B097-4D75-ADD7-ABB18168B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F7B1D4-F831-4B31-B27B-18990A827A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44"/>
          <a:stretch/>
        </p:blipFill>
        <p:spPr>
          <a:xfrm>
            <a:off x="297510" y="2038977"/>
            <a:ext cx="5524979" cy="322855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363F75A-C015-4D78-8BC8-90D1C262065E}"/>
              </a:ext>
            </a:extLst>
          </p:cNvPr>
          <p:cNvGrpSpPr/>
          <p:nvPr/>
        </p:nvGrpSpPr>
        <p:grpSpPr>
          <a:xfrm>
            <a:off x="5732206" y="1662442"/>
            <a:ext cx="5540220" cy="3585521"/>
            <a:chOff x="5732206" y="1454747"/>
            <a:chExt cx="5540220" cy="35855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6951612-98F4-414B-8AF1-4F44AA9B02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0545"/>
            <a:stretch/>
          </p:blipFill>
          <p:spPr>
            <a:xfrm>
              <a:off x="5732206" y="1686292"/>
              <a:ext cx="5540220" cy="3353976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42CDFAC-F576-4B25-AE79-EAFE937E74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2387" y="1903528"/>
              <a:ext cx="0" cy="72000"/>
            </a:xfrm>
            <a:prstGeom prst="line">
              <a:avLst/>
            </a:prstGeom>
            <a:ln w="635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5C1271-A9E8-4AD0-BCA8-FCA07F68BAC5}"/>
                </a:ext>
              </a:extLst>
            </p:cNvPr>
            <p:cNvSpPr txBox="1"/>
            <p:nvPr/>
          </p:nvSpPr>
          <p:spPr>
            <a:xfrm>
              <a:off x="7627574" y="1647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1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5D81E3-3608-4982-AAA2-39E6D6419C80}"/>
                </a:ext>
              </a:extLst>
            </p:cNvPr>
            <p:cNvSpPr txBox="1"/>
            <p:nvPr/>
          </p:nvSpPr>
          <p:spPr>
            <a:xfrm>
              <a:off x="7727579" y="1454747"/>
              <a:ext cx="206498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000000"/>
                  </a:solidFill>
                </a:rPr>
                <a:t>Photon frequency (</a:t>
              </a:r>
              <a:r>
                <a:rPr lang="en-US" sz="1050" i="1" dirty="0">
                  <a:solidFill>
                    <a:srgbClr val="000000"/>
                  </a:solidFill>
                </a:rPr>
                <a:t>E=h</a:t>
              </a:r>
              <a:r>
                <a:rPr lang="en-US" sz="1050" i="1" dirty="0">
                  <a:solidFill>
                    <a:srgbClr val="000000"/>
                  </a:solidFill>
                  <a:sym typeface="Symbol" panose="05050102010706020507" pitchFamily="18" charset="2"/>
                </a:rPr>
                <a:t></a:t>
              </a:r>
              <a:r>
                <a:rPr lang="en-US" sz="1050" dirty="0">
                  <a:solidFill>
                    <a:srgbClr val="000000"/>
                  </a:solidFill>
                  <a:sym typeface="Symbol" panose="05050102010706020507" pitchFamily="18" charset="2"/>
                </a:rPr>
                <a:t>)</a:t>
              </a:r>
              <a:r>
                <a:rPr lang="en-US" sz="1050" dirty="0">
                  <a:solidFill>
                    <a:srgbClr val="000000"/>
                  </a:solidFill>
                </a:rPr>
                <a:t> (GHz)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7290BE7-CFD9-41B5-8BFD-C9FF0D8E9A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6870" y="1903528"/>
              <a:ext cx="0" cy="72000"/>
            </a:xfrm>
            <a:prstGeom prst="line">
              <a:avLst/>
            </a:prstGeom>
            <a:ln w="635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327DD5-200D-43B2-ADFF-0E8496A412DF}"/>
                </a:ext>
              </a:extLst>
            </p:cNvPr>
            <p:cNvSpPr txBox="1"/>
            <p:nvPr/>
          </p:nvSpPr>
          <p:spPr>
            <a:xfrm>
              <a:off x="9500942" y="1674255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10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B438B2D-AA3F-483F-8D2D-FF5E47CE00CB}"/>
              </a:ext>
            </a:extLst>
          </p:cNvPr>
          <p:cNvSpPr txBox="1"/>
          <p:nvPr/>
        </p:nvSpPr>
        <p:spPr>
          <a:xfrm>
            <a:off x="6415202" y="784953"/>
            <a:ext cx="3281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E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en-US" dirty="0"/>
              <a:t>must be parallel to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B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  <a:cs typeface="Times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CBC203-EEC6-4C59-80D9-AEF1B5528D48}"/>
                  </a:ext>
                </a:extLst>
              </p:cNvPr>
              <p:cNvSpPr txBox="1"/>
              <p:nvPr/>
            </p:nvSpPr>
            <p:spPr>
              <a:xfrm>
                <a:off x="4020968" y="794507"/>
                <a:ext cx="2096087" cy="452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CBC203-EEC6-4C59-80D9-AEF1B5528D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968" y="794507"/>
                <a:ext cx="2096087" cy="4521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244EC977-82CF-4720-91B4-382E496510BD}"/>
              </a:ext>
            </a:extLst>
          </p:cNvPr>
          <p:cNvSpPr txBox="1"/>
          <p:nvPr/>
        </p:nvSpPr>
        <p:spPr>
          <a:xfrm>
            <a:off x="162089" y="5935421"/>
            <a:ext cx="290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Source: </a:t>
            </a:r>
            <a:r>
              <a:rPr lang="en-US" sz="1200" dirty="0">
                <a:solidFill>
                  <a:srgbClr val="000000"/>
                </a:solidFill>
                <a:hlinkClick r:id="rId5"/>
              </a:rPr>
              <a:t>The Review of Particle Physics 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01660B-9E3D-4EB1-8B8D-1B4F8FDDFE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0000">
            <a:off x="1824903" y="646906"/>
            <a:ext cx="2011854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8501-814E-4942-A243-1FAAD50C6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5367B-7C4B-45C1-AD49-0B9216C9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10970"/>
            <a:ext cx="12192000" cy="566791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Where and how could SRF be used for axion detection?</a:t>
            </a:r>
          </a:p>
          <a:p>
            <a:endParaRPr lang="en-US" dirty="0"/>
          </a:p>
          <a:p>
            <a:pPr lvl="1"/>
            <a:r>
              <a:rPr lang="en-US" dirty="0"/>
              <a:t>“</a:t>
            </a:r>
            <a:r>
              <a:rPr lang="en-US" dirty="0" err="1"/>
              <a:t>Sikivie</a:t>
            </a:r>
            <a:r>
              <a:rPr lang="en-US" dirty="0"/>
              <a:t>” like RF cavities: </a:t>
            </a:r>
            <a:r>
              <a:rPr lang="en-US" dirty="0">
                <a:solidFill>
                  <a:srgbClr val="FF0000"/>
                </a:solidFill>
              </a:rPr>
              <a:t>axion + (B) photon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FF0000"/>
                </a:solidFill>
              </a:rPr>
              <a:t> (RF) photon</a:t>
            </a:r>
            <a:endParaRPr lang="en-US" dirty="0"/>
          </a:p>
          <a:p>
            <a:pPr lvl="2"/>
            <a:r>
              <a:rPr lang="en-US" dirty="0"/>
              <a:t>(ADMX), RADES (previous talk by J. Golm), QUAX, BASE (see last talk by S. Ulmer)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“Light shining through a wall”: </a:t>
            </a:r>
            <a:r>
              <a:rPr lang="en-US" dirty="0">
                <a:solidFill>
                  <a:srgbClr val="FF0000"/>
                </a:solidFill>
              </a:rPr>
              <a:t>(RF) photon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FF0000"/>
                </a:solidFill>
              </a:rPr>
              <a:t> axion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FF0000"/>
                </a:solidFill>
              </a:rPr>
              <a:t> (RF) photon</a:t>
            </a:r>
            <a:endParaRPr lang="en-US" dirty="0"/>
          </a:p>
          <a:p>
            <a:pPr lvl="2"/>
            <a:r>
              <a:rPr lang="en-US" dirty="0" err="1"/>
              <a:t>DarkSRF</a:t>
            </a:r>
            <a:r>
              <a:rPr lang="en-US" dirty="0"/>
              <a:t>, (Multimode pumping, </a:t>
            </a:r>
            <a:r>
              <a:rPr lang="en-US" dirty="0" err="1"/>
              <a:t>Bogorad</a:t>
            </a:r>
            <a:r>
              <a:rPr lang="en-US" dirty="0"/>
              <a:t> et al.)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“Heterodyne” type experiments: </a:t>
            </a:r>
            <a:r>
              <a:rPr lang="en-US" dirty="0">
                <a:solidFill>
                  <a:srgbClr val="FF0000"/>
                </a:solidFill>
              </a:rPr>
              <a:t>axion + (RF) photon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FF0000"/>
                </a:solidFill>
              </a:rPr>
              <a:t> (RF) photon</a:t>
            </a:r>
          </a:p>
          <a:p>
            <a:pPr lvl="2"/>
            <a:r>
              <a:rPr lang="en-US" dirty="0"/>
              <a:t>See next talk, D’Agnolo et al.</a:t>
            </a:r>
          </a:p>
          <a:p>
            <a:pPr lvl="1"/>
            <a:endParaRPr lang="en-GB" dirty="0"/>
          </a:p>
          <a:p>
            <a:r>
              <a:rPr lang="en-GB" dirty="0"/>
              <a:t>I will then focus on two aspects, relevant for all these experiments: 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SRF in a magnetic field</a:t>
            </a:r>
            <a:r>
              <a:rPr lang="en-GB" dirty="0"/>
              <a:t>, and </a:t>
            </a:r>
            <a:r>
              <a:rPr lang="en-GB" dirty="0">
                <a:solidFill>
                  <a:srgbClr val="FF0000"/>
                </a:solidFill>
              </a:rPr>
              <a:t>nonlinearities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1ADA2-C6F0-4A71-AC1C-CF92B5367C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E114F-83D5-402D-9B3D-373F120AE5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3D7E5-2E2E-4701-A7EF-A48063013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0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0153-9CA9-4388-B8C4-6B65356FE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conversion in an RF cavity 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E178-2940-441E-804E-ECF0DC6FD0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0A759A-6CD3-4261-86BE-A0EE018ED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025CE-4D96-41F0-A1E5-2B9C608249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CEE150-F75F-4556-992F-393728C44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45" r="12471"/>
          <a:stretch/>
        </p:blipFill>
        <p:spPr>
          <a:xfrm>
            <a:off x="229153" y="685884"/>
            <a:ext cx="1744802" cy="16063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C13C44-5BA3-495E-B9D9-EB831808B9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032"/>
          <a:stretch/>
        </p:blipFill>
        <p:spPr>
          <a:xfrm>
            <a:off x="2295386" y="796994"/>
            <a:ext cx="4594910" cy="11934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4E3B94-8F5E-4FCE-9B52-4F0AD9C170D5}"/>
              </a:ext>
            </a:extLst>
          </p:cNvPr>
          <p:cNvSpPr txBox="1"/>
          <p:nvPr/>
        </p:nvSpPr>
        <p:spPr>
          <a:xfrm>
            <a:off x="7054399" y="1165902"/>
            <a:ext cx="500560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Note: </a:t>
            </a:r>
          </a:p>
          <a:p>
            <a:r>
              <a:rPr lang="en-US" sz="1800" dirty="0">
                <a:solidFill>
                  <a:srgbClr val="000000"/>
                </a:solidFill>
              </a:rPr>
              <a:t>no need for cavity Q</a:t>
            </a:r>
            <a:r>
              <a:rPr lang="en-US" sz="1800" baseline="-25000" dirty="0">
                <a:solidFill>
                  <a:srgbClr val="000000"/>
                </a:solidFill>
              </a:rPr>
              <a:t>L</a:t>
            </a:r>
            <a:r>
              <a:rPr lang="en-US" sz="1800" dirty="0">
                <a:solidFill>
                  <a:srgbClr val="000000"/>
                </a:solidFill>
              </a:rPr>
              <a:t> to be larger than </a:t>
            </a:r>
            <a:r>
              <a:rPr lang="en-US" sz="1800" dirty="0" err="1">
                <a:solidFill>
                  <a:srgbClr val="000000"/>
                </a:solidFill>
              </a:rPr>
              <a:t>Q</a:t>
            </a:r>
            <a:r>
              <a:rPr lang="en-US" sz="1800" baseline="-25000" dirty="0" err="1">
                <a:solidFill>
                  <a:srgbClr val="000000"/>
                </a:solidFill>
              </a:rPr>
              <a:t>a</a:t>
            </a:r>
            <a:r>
              <a:rPr lang="en-US" sz="1800" dirty="0">
                <a:solidFill>
                  <a:srgbClr val="000000"/>
                </a:solidFill>
              </a:rPr>
              <a:t> ~10</a:t>
            </a:r>
            <a:r>
              <a:rPr lang="en-US" sz="1800" baseline="30000" dirty="0">
                <a:solidFill>
                  <a:srgbClr val="000000"/>
                </a:solidFill>
              </a:rPr>
              <a:t>6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BB35A1-0163-41B2-A4F3-92B93B5A7A9B}"/>
              </a:ext>
            </a:extLst>
          </p:cNvPr>
          <p:cNvSpPr txBox="1"/>
          <p:nvPr/>
        </p:nvSpPr>
        <p:spPr>
          <a:xfrm>
            <a:off x="2278259" y="942598"/>
            <a:ext cx="41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566BD-0E2A-46D4-B052-AFD40DEA042B}"/>
              </a:ext>
            </a:extLst>
          </p:cNvPr>
          <p:cNvSpPr txBox="1"/>
          <p:nvPr/>
        </p:nvSpPr>
        <p:spPr>
          <a:xfrm>
            <a:off x="3421626" y="2545217"/>
            <a:ext cx="4633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J. Golm earlier today</a:t>
            </a:r>
            <a:endParaRPr lang="en-GB" dirty="0"/>
          </a:p>
        </p:txBody>
      </p:sp>
      <p:pic>
        <p:nvPicPr>
          <p:cNvPr id="10" name="Picture 9" descr="A picture containing sky, LEGO, toy, stationary&#10;&#10;Description automatically generated">
            <a:extLst>
              <a:ext uri="{FF2B5EF4-FFF2-40B4-BE49-F238E27FC236}">
                <a16:creationId xmlns:a16="http://schemas.microsoft.com/office/drawing/2014/main" id="{81241516-6388-4E22-8BEC-258AC20BB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20" y="3687925"/>
            <a:ext cx="3317966" cy="20149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0CC8D-6827-4D55-B366-8B704C70B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4824" y="3070386"/>
            <a:ext cx="4466035" cy="32660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A15803-B27B-4D30-B90D-DF632ECBB9B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7030" y="3175875"/>
            <a:ext cx="3762970" cy="31605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76F9FF-13DD-4C35-B704-6AB061A3AA13}"/>
              </a:ext>
            </a:extLst>
          </p:cNvPr>
          <p:cNvSpPr txBox="1"/>
          <p:nvPr/>
        </p:nvSpPr>
        <p:spPr>
          <a:xfrm>
            <a:off x="3460345" y="1995958"/>
            <a:ext cx="28264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Source: Particle Dark Matter, G. Bertone ed.</a:t>
            </a:r>
            <a:endParaRPr lang="en-GB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3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0153-9CA9-4388-B8C4-6B65356FE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conversion in an RF cavity II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E178-2940-441E-804E-ECF0DC6FD0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0A759A-6CD3-4261-86BE-A0EE018ED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025CE-4D96-41F0-A1E5-2B9C608249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DCA8C8-91FB-45C2-A6A3-79CC939D7893}"/>
              </a:ext>
            </a:extLst>
          </p:cNvPr>
          <p:cNvSpPr txBox="1"/>
          <p:nvPr/>
        </p:nvSpPr>
        <p:spPr>
          <a:xfrm>
            <a:off x="545409" y="5902651"/>
            <a:ext cx="2256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CAPP</a:t>
            </a:r>
            <a:r>
              <a:rPr lang="en-US" sz="1200" dirty="0">
                <a:solidFill>
                  <a:srgbClr val="000000"/>
                </a:solidFill>
              </a:rPr>
              <a:t>: </a:t>
            </a:r>
            <a:r>
              <a:rPr lang="en-US" sz="1200" dirty="0">
                <a:solidFill>
                  <a:srgbClr val="000000"/>
                </a:solidFill>
                <a:hlinkClick r:id="rId2"/>
              </a:rPr>
              <a:t>Patras Workshop 2021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AD69EB-1083-4531-8DD9-EA50273C7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542" y="673852"/>
            <a:ext cx="3056458" cy="22559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F0E123-53BC-493E-B663-5390F774AD14}"/>
              </a:ext>
            </a:extLst>
          </p:cNvPr>
          <p:cNvSpPr txBox="1"/>
          <p:nvPr/>
        </p:nvSpPr>
        <p:spPr>
          <a:xfrm>
            <a:off x="9555102" y="144244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7 GHz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6B7E4E-39FE-4EA5-BEE3-012D3E313063}"/>
              </a:ext>
            </a:extLst>
          </p:cNvPr>
          <p:cNvSpPr txBox="1"/>
          <p:nvPr/>
        </p:nvSpPr>
        <p:spPr>
          <a:xfrm>
            <a:off x="935741" y="1243312"/>
            <a:ext cx="5160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REBCO tape glued </a:t>
            </a:r>
            <a:r>
              <a:rPr lang="en-US" sz="1600" dirty="0">
                <a:solidFill>
                  <a:srgbClr val="000000"/>
                </a:solidFill>
              </a:rPr>
              <a:t>on Al segmented cavity </a:t>
            </a:r>
            <a:r>
              <a:rPr lang="en-US" sz="1600" dirty="0">
                <a:solidFill>
                  <a:srgbClr val="FF0000"/>
                </a:solidFill>
              </a:rPr>
              <a:t>@ 7 GHz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2FC1A5-1C2B-45BB-9D18-4D3A6CF5B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695" y="1815941"/>
            <a:ext cx="6067069" cy="39361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B9F566-72F8-438B-80D1-E1834B345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694" y="860648"/>
            <a:ext cx="6265334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8CAE59-C918-4B97-8904-0A56771C71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5764" y="3206740"/>
            <a:ext cx="5653364" cy="231745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BBD502D-59AC-4AB4-A26E-4E9CAC6803CF}"/>
              </a:ext>
            </a:extLst>
          </p:cNvPr>
          <p:cNvSpPr txBox="1"/>
          <p:nvPr/>
        </p:nvSpPr>
        <p:spPr>
          <a:xfrm>
            <a:off x="7458436" y="310924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2.3 GHz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5894D6-9E0E-4197-91C0-2D56BA6412D0}"/>
              </a:ext>
            </a:extLst>
          </p:cNvPr>
          <p:cNvSpPr txBox="1"/>
          <p:nvPr/>
        </p:nvSpPr>
        <p:spPr>
          <a:xfrm>
            <a:off x="10393793" y="3071097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2.3 GHz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E09E1A-0091-4773-AF1E-DA2792499B56}"/>
              </a:ext>
            </a:extLst>
          </p:cNvPr>
          <p:cNvSpPr txBox="1"/>
          <p:nvPr/>
        </p:nvSpPr>
        <p:spPr>
          <a:xfrm>
            <a:off x="5826029" y="2460327"/>
            <a:ext cx="191751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000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en-US" sz="2000" dirty="0">
                <a:solidFill>
                  <a:srgbClr val="000000"/>
                </a:solidFill>
              </a:rPr>
              <a:t> parallel to 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53D1915-3155-4CB4-9578-D30A0DDA8B00}"/>
              </a:ext>
            </a:extLst>
          </p:cNvPr>
          <p:cNvCxnSpPr>
            <a:stCxn id="23" idx="3"/>
          </p:cNvCxnSpPr>
          <p:nvPr/>
        </p:nvCxnSpPr>
        <p:spPr>
          <a:xfrm flipV="1">
            <a:off x="6096000" y="1394298"/>
            <a:ext cx="1559254" cy="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E40A4E6-AD71-48AB-AF1F-B1048BC495EE}"/>
              </a:ext>
            </a:extLst>
          </p:cNvPr>
          <p:cNvCxnSpPr/>
          <p:nvPr/>
        </p:nvCxnSpPr>
        <p:spPr>
          <a:xfrm flipV="1">
            <a:off x="4826510" y="4464996"/>
            <a:ext cx="1559254" cy="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43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0153-9CA9-4388-B8C4-6B65356FE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conversion in an RF cavity III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E178-2940-441E-804E-ECF0DC6FD0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0A759A-6CD3-4261-86BE-A0EE018ED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025CE-4D96-41F0-A1E5-2B9C608249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DCA8C8-91FB-45C2-A6A3-79CC939D7893}"/>
              </a:ext>
            </a:extLst>
          </p:cNvPr>
          <p:cNvSpPr txBox="1"/>
          <p:nvPr/>
        </p:nvSpPr>
        <p:spPr>
          <a:xfrm>
            <a:off x="285660" y="5866883"/>
            <a:ext cx="5327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QUAX</a:t>
            </a:r>
            <a:r>
              <a:rPr lang="en-US" sz="1200" dirty="0">
                <a:solidFill>
                  <a:srgbClr val="000000"/>
                </a:solidFill>
              </a:rPr>
              <a:t> a-</a:t>
            </a:r>
            <a:r>
              <a:rPr lang="en-US" sz="1200" dirty="0">
                <a:solidFill>
                  <a:srgbClr val="000000"/>
                </a:solidFill>
                <a:sym typeface="Symbol" panose="05050102010706020507" pitchFamily="18" charset="2"/>
              </a:rPr>
              <a:t> (KLASH)</a:t>
            </a:r>
            <a:r>
              <a:rPr lang="en-US" sz="1200" dirty="0">
                <a:solidFill>
                  <a:srgbClr val="000000"/>
                </a:solidFill>
              </a:rPr>
              <a:t>, arXiv:1903.06547v1 and </a:t>
            </a:r>
            <a:r>
              <a:rPr lang="en-GB" sz="1200" dirty="0">
                <a:solidFill>
                  <a:srgbClr val="000000"/>
                </a:solidFill>
              </a:rPr>
              <a:t>IEEE TAS 29 (2019) 3500605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E1D1FF-FA7A-43CF-9DB5-FD0E12B4A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43"/>
          <a:stretch/>
        </p:blipFill>
        <p:spPr>
          <a:xfrm>
            <a:off x="4186162" y="1239040"/>
            <a:ext cx="2225919" cy="32207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2BF131-7354-41B7-A961-86BD00F15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93" y="1372877"/>
            <a:ext cx="3671029" cy="298034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33515E-F1C0-4A63-A734-81A303AF1B00}"/>
              </a:ext>
            </a:extLst>
          </p:cNvPr>
          <p:cNvSpPr txBox="1"/>
          <p:nvPr/>
        </p:nvSpPr>
        <p:spPr>
          <a:xfrm>
            <a:off x="7448944" y="928971"/>
            <a:ext cx="39505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</a:rPr>
              <a:t>NbTi</a:t>
            </a:r>
            <a:r>
              <a:rPr lang="en-US" sz="1600" dirty="0">
                <a:solidFill>
                  <a:srgbClr val="000000"/>
                </a:solidFill>
              </a:rPr>
              <a:t> / </a:t>
            </a:r>
            <a:r>
              <a:rPr lang="en-US" sz="1600" dirty="0" err="1">
                <a:solidFill>
                  <a:srgbClr val="000000"/>
                </a:solidFill>
              </a:rPr>
              <a:t>NbTiN</a:t>
            </a:r>
            <a:r>
              <a:rPr lang="en-US" sz="1600" dirty="0">
                <a:solidFill>
                  <a:srgbClr val="000000"/>
                </a:solidFill>
              </a:rPr>
              <a:t> – Cu cavity @ 14.46 GHz</a:t>
            </a:r>
            <a:endParaRPr lang="en-GB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0D209A1-BEE2-42D8-A76D-278B33A31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805" y="1552166"/>
            <a:ext cx="5910195" cy="38607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1CC6A9D-2479-459E-9DD5-888E068211E5}"/>
              </a:ext>
            </a:extLst>
          </p:cNvPr>
          <p:cNvSpPr txBox="1"/>
          <p:nvPr/>
        </p:nvSpPr>
        <p:spPr>
          <a:xfrm>
            <a:off x="369385" y="4624712"/>
            <a:ext cx="58049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Fit of </a:t>
            </a:r>
            <a:r>
              <a:rPr lang="en-US" sz="1600" dirty="0">
                <a:solidFill>
                  <a:srgbClr val="FF0000"/>
                </a:solidFill>
              </a:rPr>
              <a:t>depinning frequency</a:t>
            </a:r>
            <a:r>
              <a:rPr lang="en-US" sz="1600" dirty="0">
                <a:solidFill>
                  <a:srgbClr val="000000"/>
                </a:solidFill>
              </a:rPr>
              <a:t>: </a:t>
            </a:r>
            <a:r>
              <a:rPr lang="en-US" sz="1600" dirty="0" err="1">
                <a:solidFill>
                  <a:srgbClr val="FF0000"/>
                </a:solidFill>
              </a:rPr>
              <a:t>NbTi</a:t>
            </a:r>
            <a:r>
              <a:rPr lang="en-US" sz="1600" dirty="0">
                <a:solidFill>
                  <a:srgbClr val="FF0000"/>
                </a:solidFill>
              </a:rPr>
              <a:t>  = 44 GHz, NbTiN = 26 GHz</a:t>
            </a:r>
          </a:p>
          <a:p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>
                <a:solidFill>
                  <a:srgbClr val="FF0000"/>
                </a:solidFill>
              </a:rPr>
              <a:t>Nb</a:t>
            </a:r>
            <a:r>
              <a:rPr lang="en-US" sz="1600" baseline="-25000" dirty="0">
                <a:solidFill>
                  <a:srgbClr val="FF0000"/>
                </a:solidFill>
              </a:rPr>
              <a:t>3</a:t>
            </a:r>
            <a:r>
              <a:rPr lang="en-US" sz="1600" dirty="0">
                <a:solidFill>
                  <a:srgbClr val="FF0000"/>
                </a:solidFill>
              </a:rPr>
              <a:t>Sn</a:t>
            </a:r>
            <a:r>
              <a:rPr lang="en-US" sz="1600" dirty="0">
                <a:solidFill>
                  <a:srgbClr val="000000"/>
                </a:solidFill>
              </a:rPr>
              <a:t> from literature : </a:t>
            </a:r>
            <a:r>
              <a:rPr lang="en-US" sz="1600" dirty="0">
                <a:solidFill>
                  <a:srgbClr val="FF0000"/>
                </a:solidFill>
              </a:rPr>
              <a:t>3-4 GHz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>
                <a:solidFill>
                  <a:srgbClr val="FF0000"/>
                </a:solidFill>
              </a:rPr>
              <a:t>REBCO</a:t>
            </a:r>
            <a:r>
              <a:rPr lang="en-US" sz="1600" dirty="0">
                <a:solidFill>
                  <a:srgbClr val="000000"/>
                </a:solidFill>
              </a:rPr>
              <a:t> from literature = </a:t>
            </a:r>
            <a:r>
              <a:rPr lang="en-US" sz="1600" dirty="0">
                <a:solidFill>
                  <a:srgbClr val="FF0000"/>
                </a:solidFill>
              </a:rPr>
              <a:t>20-100 GHz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72148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E9D5-8E1A-4EFE-98BC-E6A41ADC4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slide on </a:t>
            </a:r>
            <a:r>
              <a:rPr lang="en-US" dirty="0" err="1"/>
              <a:t>FermiLab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99E14D-03F4-4821-974D-E38AE891FD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1813E-792D-404A-BE42-565E815686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C744F-649B-4EC7-B607-380CB2DF9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7A85F0-CE6F-4104-838F-377CF979BDB3}"/>
              </a:ext>
            </a:extLst>
          </p:cNvPr>
          <p:cNvSpPr txBox="1"/>
          <p:nvPr/>
        </p:nvSpPr>
        <p:spPr>
          <a:xfrm>
            <a:off x="78649" y="648200"/>
            <a:ext cx="4698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Axion conversion in Nb</a:t>
            </a:r>
            <a:r>
              <a:rPr lang="en-US" baseline="-25000" dirty="0"/>
              <a:t>3</a:t>
            </a:r>
            <a:r>
              <a:rPr lang="en-US" dirty="0"/>
              <a:t>Sn 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ACDBE-B0D7-4620-B22B-3C28425518F3}"/>
              </a:ext>
            </a:extLst>
          </p:cNvPr>
          <p:cNvSpPr txBox="1"/>
          <p:nvPr/>
        </p:nvSpPr>
        <p:spPr>
          <a:xfrm>
            <a:off x="6396494" y="694905"/>
            <a:ext cx="3934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DarkSRF</a:t>
            </a:r>
            <a:r>
              <a:rPr lang="en-US" dirty="0"/>
              <a:t>: light through wall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0D9D78-D7C7-4294-B862-E2956788E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003" y="1156570"/>
            <a:ext cx="3943997" cy="29579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AFAE37-7502-49A6-A28F-0007C320D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504" y="1369051"/>
            <a:ext cx="2746599" cy="41198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8EF8CB-EB76-4818-9733-C0E659BBF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798" y="4042968"/>
            <a:ext cx="3555427" cy="22528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8938CE-ED36-4482-B287-16105D9C99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900" y="1156570"/>
            <a:ext cx="3438099" cy="226550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C4F823E-9972-4870-8467-B24FFA8A64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220" y="3543058"/>
            <a:ext cx="3600779" cy="272327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8155463-8C96-4F0E-886D-C0627747B7D3}"/>
              </a:ext>
            </a:extLst>
          </p:cNvPr>
          <p:cNvSpPr txBox="1"/>
          <p:nvPr/>
        </p:nvSpPr>
        <p:spPr>
          <a:xfrm>
            <a:off x="5262658" y="5837715"/>
            <a:ext cx="2267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A. Romanenko: </a:t>
            </a:r>
            <a:r>
              <a:rPr lang="en-US" sz="1200" dirty="0">
                <a:solidFill>
                  <a:srgbClr val="000000"/>
                </a:solidFill>
                <a:hlinkClick r:id="rId7"/>
              </a:rPr>
              <a:t>ECFA meeting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06AC8EF-4991-466C-AF03-73561FD70C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0231" y="1387682"/>
            <a:ext cx="1857143" cy="99047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69BB0D8-8E74-40BC-86D1-19F77CF58A05}"/>
              </a:ext>
            </a:extLst>
          </p:cNvPr>
          <p:cNvSpPr txBox="1"/>
          <p:nvPr/>
        </p:nvSpPr>
        <p:spPr>
          <a:xfrm>
            <a:off x="862401" y="1230850"/>
            <a:ext cx="28264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1.3 GHz cavity (650 MHz)</a:t>
            </a:r>
            <a:endParaRPr lang="en-GB" sz="18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E1C015-B6A7-4A93-BB0E-178FFFD61BD8}"/>
              </a:ext>
            </a:extLst>
          </p:cNvPr>
          <p:cNvCxnSpPr/>
          <p:nvPr/>
        </p:nvCxnSpPr>
        <p:spPr>
          <a:xfrm>
            <a:off x="4925961" y="501650"/>
            <a:ext cx="0" cy="5868000"/>
          </a:xfrm>
          <a:prstGeom prst="line">
            <a:avLst/>
          </a:prstGeom>
          <a:ln w="381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556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4995E-7AAE-446E-804F-E05717D34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slide on heterodyne, intermodulation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20936D-8CA4-4762-B8A4-5A6744DD79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- 21.09.2021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50375-2FCF-431A-9407-A5D5027A7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SRF for axion haloscopes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365EF-F85F-4B4D-B377-B66BE2B78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72023A-61B1-4714-92C1-FF6F735DD659}"/>
              </a:ext>
            </a:extLst>
          </p:cNvPr>
          <p:cNvSpPr txBox="1"/>
          <p:nvPr/>
        </p:nvSpPr>
        <p:spPr>
          <a:xfrm>
            <a:off x="900964" y="572768"/>
            <a:ext cx="3863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R. T. D’Agnolo!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883B2B-59C5-4996-B44C-72A469B55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47" y="2321019"/>
            <a:ext cx="4972143" cy="3375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45763D-5B4D-46A4-A4E7-95C89F701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402" y="2027025"/>
            <a:ext cx="1765193" cy="4616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F8EEB0-31A7-4902-9668-8D03C5D64219}"/>
              </a:ext>
            </a:extLst>
          </p:cNvPr>
          <p:cNvSpPr txBox="1"/>
          <p:nvPr/>
        </p:nvSpPr>
        <p:spPr>
          <a:xfrm>
            <a:off x="1537131" y="5785222"/>
            <a:ext cx="2590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A. Berlin et al.: arXiv:2007.15656v1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F54D5-5226-4FF1-8708-64412F98873C}"/>
              </a:ext>
            </a:extLst>
          </p:cNvPr>
          <p:cNvSpPr txBox="1"/>
          <p:nvPr/>
        </p:nvSpPr>
        <p:spPr>
          <a:xfrm>
            <a:off x="156056" y="1161397"/>
            <a:ext cx="5807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(Use the RF resonance as a “</a:t>
            </a:r>
            <a:r>
              <a:rPr lang="en-US" sz="1400" dirty="0">
                <a:solidFill>
                  <a:srgbClr val="FF0000"/>
                </a:solidFill>
              </a:rPr>
              <a:t>pump mode</a:t>
            </a:r>
            <a:r>
              <a:rPr lang="en-US" sz="1400" dirty="0">
                <a:solidFill>
                  <a:srgbClr val="000000"/>
                </a:solidFill>
              </a:rPr>
              <a:t>”, coupling with a </a:t>
            </a:r>
            <a:r>
              <a:rPr lang="en-US" sz="1400" dirty="0">
                <a:solidFill>
                  <a:srgbClr val="FF0000"/>
                </a:solidFill>
              </a:rPr>
              <a:t>small-mass axion</a:t>
            </a:r>
            <a:r>
              <a:rPr lang="en-US" sz="1400" dirty="0">
                <a:solidFill>
                  <a:srgbClr val="000000"/>
                </a:solidFill>
              </a:rPr>
              <a:t> would generate a “</a:t>
            </a:r>
            <a:r>
              <a:rPr lang="en-US" sz="1400" dirty="0">
                <a:solidFill>
                  <a:srgbClr val="FF0000"/>
                </a:solidFill>
              </a:rPr>
              <a:t>signal</a:t>
            </a:r>
            <a:r>
              <a:rPr lang="en-US" sz="1400" dirty="0">
                <a:solidFill>
                  <a:srgbClr val="000000"/>
                </a:solidFill>
              </a:rPr>
              <a:t>” within the resonance bandwidth)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(Needs an SRF cavity with </a:t>
            </a:r>
            <a:r>
              <a:rPr lang="en-US" sz="1400" dirty="0">
                <a:solidFill>
                  <a:srgbClr val="FF0000"/>
                </a:solidFill>
              </a:rPr>
              <a:t>high-field, high-Q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892769-89C0-48CB-B20B-315BBB8F3A85}"/>
              </a:ext>
            </a:extLst>
          </p:cNvPr>
          <p:cNvSpPr txBox="1"/>
          <p:nvPr/>
        </p:nvSpPr>
        <p:spPr>
          <a:xfrm>
            <a:off x="8201661" y="572379"/>
            <a:ext cx="230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Intermodulation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4CCA76-78D6-45E3-9570-9B3E13F6253F}"/>
              </a:ext>
            </a:extLst>
          </p:cNvPr>
          <p:cNvSpPr txBox="1"/>
          <p:nvPr/>
        </p:nvSpPr>
        <p:spPr>
          <a:xfrm>
            <a:off x="6491200" y="1161397"/>
            <a:ext cx="529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Axions create </a:t>
            </a:r>
            <a:r>
              <a:rPr lang="en-US" sz="1400" dirty="0">
                <a:solidFill>
                  <a:srgbClr val="FF0000"/>
                </a:solidFill>
              </a:rPr>
              <a:t>nonlinearities</a:t>
            </a:r>
            <a:r>
              <a:rPr lang="en-US" sz="1400" dirty="0">
                <a:solidFill>
                  <a:srgbClr val="000000"/>
                </a:solidFill>
              </a:rPr>
              <a:t> in Maxwell’s equations. 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Pumping </a:t>
            </a:r>
            <a:r>
              <a:rPr lang="en-US" sz="1400" dirty="0">
                <a:solidFill>
                  <a:srgbClr val="FF0000"/>
                </a:solidFill>
              </a:rPr>
              <a:t>two different modes </a:t>
            </a:r>
            <a:r>
              <a:rPr lang="en-US" sz="1400" dirty="0">
                <a:solidFill>
                  <a:srgbClr val="000000"/>
                </a:solidFill>
              </a:rPr>
              <a:t>of a cavity, will generate a </a:t>
            </a:r>
            <a:r>
              <a:rPr lang="en-US" sz="1400" dirty="0">
                <a:solidFill>
                  <a:srgbClr val="FF0000"/>
                </a:solidFill>
              </a:rPr>
              <a:t>signal third mode </a:t>
            </a:r>
            <a:r>
              <a:rPr lang="en-US" sz="1400" dirty="0">
                <a:solidFill>
                  <a:srgbClr val="000000"/>
                </a:solidFill>
              </a:rPr>
              <a:t>by intermodulation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(Needs an SRF cavity with </a:t>
            </a:r>
            <a:r>
              <a:rPr lang="en-US" sz="1400" dirty="0">
                <a:solidFill>
                  <a:srgbClr val="FF0000"/>
                </a:solidFill>
              </a:rPr>
              <a:t>high-field, high-Q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12B5B5-B3EB-490F-B8C4-0C564B106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621" y="2488690"/>
            <a:ext cx="4426379" cy="24120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0D93D7-C65A-4E73-841B-F0A0B862FD54}"/>
              </a:ext>
            </a:extLst>
          </p:cNvPr>
          <p:cNvSpPr txBox="1"/>
          <p:nvPr/>
        </p:nvSpPr>
        <p:spPr>
          <a:xfrm>
            <a:off x="8011423" y="5784160"/>
            <a:ext cx="2770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Z. </a:t>
            </a:r>
            <a:r>
              <a:rPr lang="en-US" sz="1200" dirty="0" err="1">
                <a:solidFill>
                  <a:srgbClr val="000000"/>
                </a:solidFill>
              </a:rPr>
              <a:t>Bogorad</a:t>
            </a:r>
            <a:r>
              <a:rPr lang="en-US" sz="1200" dirty="0">
                <a:solidFill>
                  <a:srgbClr val="000000"/>
                </a:solidFill>
              </a:rPr>
              <a:t> et al.: arXiv:1902.01418v2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172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1074</TotalTime>
  <Words>1183</Words>
  <Application>Microsoft Office PowerPoint</Application>
  <PresentationFormat>Widescreen</PresentationFormat>
  <Paragraphs>194</Paragraphs>
  <Slides>23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Courier New</vt:lpstr>
      <vt:lpstr>Optima</vt:lpstr>
      <vt:lpstr>Times</vt:lpstr>
      <vt:lpstr>Times New Roman</vt:lpstr>
      <vt:lpstr>CERNCorporate16-9</vt:lpstr>
      <vt:lpstr>Equation</vt:lpstr>
      <vt:lpstr>PowerPoint Presentation</vt:lpstr>
      <vt:lpstr>SRF for axion haloscopes</vt:lpstr>
      <vt:lpstr>Exclusion plots</vt:lpstr>
      <vt:lpstr>Summary</vt:lpstr>
      <vt:lpstr>Axion conversion in an RF cavity I</vt:lpstr>
      <vt:lpstr>Axion conversion in an RF cavity II</vt:lpstr>
      <vt:lpstr>Axion conversion in an RF cavity III</vt:lpstr>
      <vt:lpstr>One slide on FermiLab</vt:lpstr>
      <vt:lpstr>One slide on heterodyne, intermodulation</vt:lpstr>
      <vt:lpstr>Superconductivity and SRF relevant to axion searches</vt:lpstr>
      <vt:lpstr>Superconductors in a magnetic field</vt:lpstr>
      <vt:lpstr>Flux lines</vt:lpstr>
      <vt:lpstr>Some theory background: fluxon motion in RF</vt:lpstr>
      <vt:lpstr>Effect of magnetic field: fluxon losses in RF</vt:lpstr>
      <vt:lpstr>To use an SRF cavity in a magnetic field</vt:lpstr>
      <vt:lpstr>Frequency dependance</vt:lpstr>
      <vt:lpstr>Superconductivity and SRF relevant to axion searches</vt:lpstr>
      <vt:lpstr>Q factor of SRF cavities</vt:lpstr>
      <vt:lpstr>Example of RLC circuit</vt:lpstr>
      <vt:lpstr>PowerPoint Presentation</vt:lpstr>
      <vt:lpstr>PowerPoint Presentation</vt:lpstr>
      <vt:lpstr>PowerPoint Presentation</vt:lpstr>
      <vt:lpstr>Nb/Cu at 1.3 GHz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51</cp:revision>
  <dcterms:created xsi:type="dcterms:W3CDTF">2012-11-30T11:04:26Z</dcterms:created>
  <dcterms:modified xsi:type="dcterms:W3CDTF">2021-09-21T07:50:10Z</dcterms:modified>
</cp:coreProperties>
</file>