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m4a" ContentType="audio/mp4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711" r:id="rId2"/>
    <p:sldId id="703" r:id="rId3"/>
    <p:sldId id="814" r:id="rId4"/>
    <p:sldId id="806" r:id="rId5"/>
    <p:sldId id="807" r:id="rId6"/>
    <p:sldId id="812" r:id="rId7"/>
    <p:sldId id="680" r:id="rId8"/>
    <p:sldId id="810" r:id="rId9"/>
    <p:sldId id="811" r:id="rId10"/>
    <p:sldId id="737" r:id="rId11"/>
    <p:sldId id="760" r:id="rId12"/>
    <p:sldId id="658" r:id="rId13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Ulmer" initials="SU" lastIdx="1" clrIdx="0">
    <p:extLst>
      <p:ext uri="{19B8F6BF-5375-455C-9EA6-DF929625EA0E}">
        <p15:presenceInfo xmlns:p15="http://schemas.microsoft.com/office/powerpoint/2012/main" userId="S-1-5-21-1526224874-1540688658-1361462980-1119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40884E"/>
    <a:srgbClr val="A29CF2"/>
    <a:srgbClr val="97F17F"/>
    <a:srgbClr val="EB9685"/>
    <a:srgbClr val="4A66AC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446" y="48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7137" cy="513858"/>
          </a:xfrm>
          <a:prstGeom prst="rect">
            <a:avLst/>
          </a:prstGeom>
        </p:spPr>
        <p:txBody>
          <a:bodyPr vert="horz" lIns="94742" tIns="47371" rIns="94742" bIns="4737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0509" y="3"/>
            <a:ext cx="3077137" cy="513858"/>
          </a:xfrm>
          <a:prstGeom prst="rect">
            <a:avLst/>
          </a:prstGeom>
        </p:spPr>
        <p:txBody>
          <a:bodyPr vert="horz" lIns="94742" tIns="47371" rIns="94742" bIns="47371" rtlCol="0"/>
          <a:lstStyle>
            <a:lvl1pPr algn="r">
              <a:defRPr sz="1200"/>
            </a:lvl1pPr>
          </a:lstStyle>
          <a:p>
            <a:fld id="{880B5CEF-641E-4C0B-A980-E1825B89B7F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0755"/>
            <a:ext cx="3077137" cy="513858"/>
          </a:xfrm>
          <a:prstGeom prst="rect">
            <a:avLst/>
          </a:prstGeom>
        </p:spPr>
        <p:txBody>
          <a:bodyPr vert="horz" lIns="94742" tIns="47371" rIns="94742" bIns="4737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0509" y="9720755"/>
            <a:ext cx="3077137" cy="513858"/>
          </a:xfrm>
          <a:prstGeom prst="rect">
            <a:avLst/>
          </a:prstGeom>
        </p:spPr>
        <p:txBody>
          <a:bodyPr vert="horz" lIns="94742" tIns="47371" rIns="94742" bIns="47371" rtlCol="0" anchor="b"/>
          <a:lstStyle>
            <a:lvl1pPr algn="r">
              <a:defRPr sz="1200"/>
            </a:lvl1pPr>
          </a:lstStyle>
          <a:p>
            <a:fld id="{2B1EDB7D-3A3A-4D22-9A93-82725A2B9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462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3076364" cy="513508"/>
          </a:xfrm>
          <a:prstGeom prst="rect">
            <a:avLst/>
          </a:prstGeom>
        </p:spPr>
        <p:txBody>
          <a:bodyPr vert="horz" lIns="95392" tIns="47697" rIns="95392" bIns="47697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3" y="5"/>
            <a:ext cx="3076364" cy="513508"/>
          </a:xfrm>
          <a:prstGeom prst="rect">
            <a:avLst/>
          </a:prstGeom>
        </p:spPr>
        <p:txBody>
          <a:bodyPr vert="horz" lIns="95392" tIns="47697" rIns="95392" bIns="47697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372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92" tIns="47697" rIns="95392" bIns="47697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925424"/>
            <a:ext cx="5679440" cy="4029879"/>
          </a:xfrm>
          <a:prstGeom prst="rect">
            <a:avLst/>
          </a:prstGeom>
        </p:spPr>
        <p:txBody>
          <a:bodyPr vert="horz" lIns="95392" tIns="47697" rIns="95392" bIns="4769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9"/>
            <a:ext cx="3076364" cy="513507"/>
          </a:xfrm>
          <a:prstGeom prst="rect">
            <a:avLst/>
          </a:prstGeom>
        </p:spPr>
        <p:txBody>
          <a:bodyPr vert="horz" lIns="95392" tIns="47697" rIns="95392" bIns="47697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3" y="9721109"/>
            <a:ext cx="3076364" cy="513507"/>
          </a:xfrm>
          <a:prstGeom prst="rect">
            <a:avLst/>
          </a:prstGeom>
        </p:spPr>
        <p:txBody>
          <a:bodyPr vert="horz" lIns="95392" tIns="47697" rIns="95392" bIns="47697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1859" y="142266"/>
            <a:ext cx="1065271" cy="699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907" y="486165"/>
            <a:ext cx="246593" cy="284800"/>
          </a:xfrm>
          <a:prstGeom prst="rect">
            <a:avLst/>
          </a:prstGeom>
        </p:spPr>
      </p:pic>
      <p:pic>
        <p:nvPicPr>
          <p:cNvPr id="13" name="Grafik 7">
            <a:extLst>
              <a:ext uri="{FF2B5EF4-FFF2-40B4-BE49-F238E27FC236}">
                <a16:creationId xmlns:a16="http://schemas.microsoft.com/office/drawing/2014/main" id="{5836F747-75D2-48DA-AAF6-20353CA3C2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1717012" y="207632"/>
            <a:ext cx="443453" cy="2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DFF01-10EC-408E-A801-C7F971D17B23}" type="datetimeFigureOut">
              <a:rPr lang="de-CH" smtClean="0"/>
              <a:t>20.09.2021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gif"/><Relationship Id="rId9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66.png"/><Relationship Id="rId7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8.png"/><Relationship Id="rId4" Type="http://schemas.openxmlformats.org/officeDocument/2006/relationships/image" Target="../media/image67.jpeg"/><Relationship Id="rId9" Type="http://schemas.openxmlformats.org/officeDocument/2006/relationships/image" Target="../media/image6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80.jpe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12" Type="http://schemas.openxmlformats.org/officeDocument/2006/relationships/image" Target="../media/image79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jpg"/><Relationship Id="rId5" Type="http://schemas.openxmlformats.org/officeDocument/2006/relationships/image" Target="../media/image72.png"/><Relationship Id="rId10" Type="http://schemas.openxmlformats.org/officeDocument/2006/relationships/image" Target="../media/image77.jpeg"/><Relationship Id="rId4" Type="http://schemas.openxmlformats.org/officeDocument/2006/relationships/image" Target="../media/image71.jpeg"/><Relationship Id="rId9" Type="http://schemas.openxmlformats.org/officeDocument/2006/relationships/image" Target="../media/image7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2.png"/><Relationship Id="rId7" Type="http://schemas.openxmlformats.org/officeDocument/2006/relationships/image" Target="../media/image21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10" Type="http://schemas.openxmlformats.org/officeDocument/2006/relationships/image" Target="../media/image24.png"/><Relationship Id="rId4" Type="http://schemas.openxmlformats.org/officeDocument/2006/relationships/image" Target="../media/image18.emf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44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11" Type="http://schemas.openxmlformats.org/officeDocument/2006/relationships/image" Target="../media/image29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4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250.png"/><Relationship Id="rId7" Type="http://schemas.openxmlformats.org/officeDocument/2006/relationships/image" Target="../media/image4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10" Type="http://schemas.openxmlformats.org/officeDocument/2006/relationships/image" Target="../media/image51.jpeg"/><Relationship Id="rId4" Type="http://schemas.openxmlformats.org/officeDocument/2006/relationships/image" Target="../media/image47.jpeg"/><Relationship Id="rId9" Type="http://schemas.openxmlformats.org/officeDocument/2006/relationships/image" Target="../media/image5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2045538" y="3861048"/>
            <a:ext cx="799288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r>
              <a:rPr lang="de-CH" sz="3600" b="1" dirty="0"/>
              <a:t>Stefan Ulmer </a:t>
            </a:r>
            <a:endParaRPr lang="de-CH" sz="2400" b="1" dirty="0"/>
          </a:p>
          <a:p>
            <a:pPr marL="0" indent="0" algn="ctr">
              <a:buNone/>
            </a:pPr>
            <a:r>
              <a:rPr lang="de-CH" sz="2000" b="1" dirty="0"/>
              <a:t>RIKEN</a:t>
            </a:r>
          </a:p>
          <a:p>
            <a:pPr marL="0" indent="0" algn="ctr">
              <a:buNone/>
            </a:pPr>
            <a:r>
              <a:rPr lang="de-CH" sz="1800" i="1" dirty="0" smtClean="0"/>
              <a:t>2021 </a:t>
            </a:r>
            <a:r>
              <a:rPr lang="de-CH" sz="1800" i="1" dirty="0"/>
              <a:t>/ </a:t>
            </a:r>
            <a:r>
              <a:rPr lang="de-CH" sz="1800" i="1" dirty="0" smtClean="0"/>
              <a:t>02 </a:t>
            </a:r>
            <a:r>
              <a:rPr lang="de-CH" sz="1800" i="1" dirty="0"/>
              <a:t>/ </a:t>
            </a:r>
            <a:r>
              <a:rPr lang="de-CH" sz="1800" i="1" dirty="0" smtClean="0"/>
              <a:t>11 </a:t>
            </a:r>
            <a:endParaRPr lang="de-CH" sz="2000" i="1" dirty="0"/>
          </a:p>
          <a:p>
            <a:pPr marL="0" indent="0" algn="ctr">
              <a:buNone/>
            </a:pPr>
            <a:endParaRPr lang="de-CH" sz="2000" b="1" dirty="0"/>
          </a:p>
        </p:txBody>
      </p:sp>
      <p:pic>
        <p:nvPicPr>
          <p:cNvPr id="10" name="Picture 2" descr="http://www.qbic.riken.jp/freyiru/2012-PhD-IPA-ETH-RIKEN_files/image0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75" y="2335226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475" y="3730752"/>
            <a:ext cx="1743982" cy="141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upload.wikimedia.org/wikipedia/de/archive/a/ab/20100121225806!Altes_Logo_der_Johannes-Gutenberg-Universit%C3%A4t_Main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866" y="5445225"/>
            <a:ext cx="2356231" cy="1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www-w2k.gsi.de/dvg-tagung-2006/GSI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94" y="6021289"/>
            <a:ext cx="1213867" cy="38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833" y="5523250"/>
            <a:ext cx="9652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067" y="5937380"/>
            <a:ext cx="1693237" cy="4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w8PDxUSEBQWFREUERwPDxUXERoSFRQXFRciFhcYGBQZHiggGB0lGxgXLTUmJSksLi4uFx8zODMsNygtLisBCgoKDg0OGxAQGzcmICY3LiwxODArNSwsNywsLSwtLCwvLCwsLCwsNy0sLCwsLCwsLCwsLCwsLCwsLDQsLCwsLP/AABEIAJwA8AMBEQACEQEDEQH/xAAbAAEBAAIDAQAAAAAAAAAAAAAABwMFAgQGAf/EAEQQAAECAgMLCgIIBgMBAAAAAAABAgMEBQYREhYhMTRRUnORktEiM0FTYXFysbLBMtITFBVCYoGhogcjgpPC8DVD4ST/xAAbAQEAAQUBAAAAAAAAAAAAAAAABgECAwQFB//EADURAAEDAQUFBwUBAQEAAwEAAAABAgMEBREzUXESFTFSkRQhNEGBsdETMmGh8CJCwSM18Qb/2gAMAwEAAhEDEQA/ALiAAAAAAAaOumQxPy80Nygx2nNtbwriWXa512kkuQhO0ou1zrtFyDaUXa512i5BtKLtc67Rcg2lF2uddouQbSi7XOu0XINpRdrnXaLkG0ou1zrtFyDaUXa512i5BtKLtc67Rcg2lF2uddouQbSi7XOu0XINpRdrnXaLkG0ou1zrtFyDaUXa512i5BtKLtc67Rcg2lF2uddouQbSlQqMv/ws8TvUpHLQx19CZ2N4Rvr7m/NI6oAAAAAAAAAAAAAABo665DE/L1IblBjtOba3hHEqJKQcAAAAAAAAAAAAAAAAAAAAAAAAqNRchZ4nepSOWjjr6E1sbwjfX3PQGidUAAAAAAAAAAAAAAA1tYpB8xLPhMsRzrLLcWBbTYpZUikRympXQOngWNvFTxV4k1pQ9q8Dr70iyUjm4ajNBeJNaUPavAb0iyUbhqM0F4k1pQ9q8BvSLJRuGozQXiTWlD2rwG9IslG4ajNBeJNaUPavAb0iyUbhqM0F4k1pQ9q8BvSLJRuGozQ61I1QmIEJ0V7mXLUtWxVt8i+K0I5Ho1EXvMU9jzQxrI5UuQ88b5yAAADfy9UJyIxr2oy5c1HJy+hcJoutCFqq1fY6rLHqXtRyXXL+TJeVO5mb5bvKD89C7clVknUXlTuZm+N5QfnoNyVWSdReVO5mb43lB+eg3JVZJ1F5U7mZvjeUH56DclVknUXlTuZm+N5QfnoNyVWSdReVO5mb43lB+eg3JVZJ1PcVXkIkvKthxLLpFVVsW1MK24zj1crZZVc3gSWzqd8FOkb+Pf7m2NY3gAAAAAAASt1bJ5FX+b06KcCSJQQcpCVteqRfu/R8vtnut/anAr2CDlKb3q+b9C+2e639qcB2CDlG96vm/Qvtnut/anAdgg5Rver5v0L7Z7rf2pwHYIOUb3q+b9C+2e639qcB2CDlG96vm/Qvtnut/anAdgg5Rver5v0codb55F5xF72IUWz4F8i5LZqk/wCv0baQr89MEeGip0uYti7q4F2mrJZTf+HdTeht9yd0rb9D19F0tAmW2wnoudMTk70OXNBJEtz0O9T1cVQl8a3+53jCbIANRW3IY3g9zaosdpoWn4V+hJSTkEAABUslC5NC1TfIic+K7VT0GkwGaIeBmq4zrYjmo5tiPVqchMSLYdtlnwK1Fu/ZF5LZqWvVEVOhjv0ndJu4hdu6DL9lm+6rNOgv0ndJu4g3dBl+xvuqzToL9J3SbuIN3QZfsb7qs06C/Sd0m7iDd0GX7G+6rNOgv0ndJu4g3dBl+xvuqzToL9J3SbuIN3QZfsb7qs06C/Sd0m7iDd0GX7G+6rNOhyZXadTGrF/oKLZsH56lUtyqTLobWQr9hsjwsGkxf8V4mtJZXI7qb0Nv990renweto6kYMw26hPRydOdO9Og5ksL4lueh3YKmKdu1Gt52zEZwARCJjXvJgnA83dxOJUtAAAAAAAAAABkl474bkexytcmFFRbFQtc1HJc5O4vZI6NyOatylFqrWpJmyFGsbG+6vQ/gvYcGsoVi/2zh7Ets21Un/8Ajk7ne56g5x2jUVtyGN4Pc2qLHaaNp+FfoSUk5AwAAVLJQuTQtU3yInPiu1U9BpMBmiEinudiax3qUlMf2JoQKbEdqpgLzEAAAAAAAAAAAAZ5KciQHo+E5WuTpTyXOhZJG2Ruy5O4ywzPhej2LcpT6s0+ycZh5MVvxt/yTsI7V0iwO/Ck0s+0G1TMnJx+TdmmdEiETGveTBOB5u7icSpaADbwaszj2o5sJVa5Ec1bUwouFOk1XVsLVuVx0G2XVOajkbxOd6k91S7ycS3t0HMXbpq+QXqT3VLvJxHboOYbpq+Q+OqtPJ/0rtTiVSug5ii2TVp/x7GrmZaJCdcxGua7M5FTzNlj2vS9q3mlJE+Nbnpcv5MRcYwAfWuVFtTAqYUVMCoUVLyqKqLehUqo059bg2P51liP/EnQ4jlbTfRf3cFJtZdd2mO533Jx+TPW3IY3g9yyix2mS0/Cv0JKScggAAKlkoXJoWqb5ETnxXaqeg0mAzRCRT3OxNY7zJTH9iaECmxHaqYC8xAA7cKi5h7Uc2FEc1cKKjFVF7lsMSzxtW5XJ1NhtLO5L2sVU0U5/Y011EX+27gU7RFzJ1K9jqOReij7Gmuoi/23cB2iLmTqOx1HIvRR9jTXURf7buA7RFzJ1HY6jkXooWh5rqIv9t3Adoi5k6jsdRyL0U6SpYti48SmY11S4+AoADtUbPPl4rYrPiauLoVOlF7zHLE2VitcZ6ed0EiSN8iwSUy2NDbEZ8Lmo5PzIrIxWOVq+RP4pWysR7eCkXiY17yWpwPO3cTiVLQCpZKFyaDqm+lCJz4rtVPQqXBZonsd0xGcAAA689JQo7FZFajmrnTF2ovQXxyOjW9q3GKaGOZuy9L0JlWir7pN6KnKhOXkO6UXRXtJFSVaTtuXihDbRs91K69O9q8Pg0ZuHMABs6uUkstMsf8AdVbiJ4Vx7Mf5GtVQ/ViVvn5G7Z9T2edH+XBdCjVtyGN4Pc4NFjtJdafhX6EmJOQQAAFSyULk0LVN8iJz4rtVPQaTAZohIp7nYmsd6iUx/YmhApsR2qmAvMQAK3VXIoOr9yL1mO7UntneFj0NsaxugAAAA01YKvQpti4EbFROQ9E/R2dDbpqt8K5pkc+us+Oqbk7yX5JXMwHQnuY9LHNW5cnahJGORzUcnBSEyRujerHcUMZcYwAUT+HM2r4D4a/9b7U7n/8AqKcK1I7pEdn/AOEtsGbahcxfJfcnsTGvedxOBFHcTiVLQCpZKFyaDqm+lCJz4rtVPQqXBZonsd0xGcAAAAHTpeQbMQHwnfebyex3Qu0ywSrFIjkNeqgSeJ0a+fuRtyKi2LjTApKzz5UuW5T4VKAApM7MfS0PdLjWCiL3pg9iPxs2Ky78kxlk+pZu0uRNiQEOAABUslC5NC1TfIic+K7VT0GkwGaISKe52JrHeolMf2JoQKbEdqpgLzEACt1VyKDq/ci9Zju1J7Z3hY9DbGsboAAAAABNv4hy6Nmkcn34aOXvRVT2O/Zj1WJUyUiFuxo2oRyeaHlzpHEAB7X+GnxR/Czzcci1uDfX/wAJH/8Az33Sen/p4x+Ne86ycCPO4nEqWgFSyULk0HVN9KETnxXaqehUuCzRPY7piM4AAAAABF6S5+JZ1rvUpLYvsboh53UYrtV9zrGQwgA9/C/4RdWvqOGvjvUlbf8A6v0PAHcIoAACpZKFyaFqm+RE58V2qnoNJgM0QkU9zr9Y71Epj+xNCBTYjtVMBeYgAVuquRQdX7kXrMd2pPbO8LHobY1jdAAAAAAJXXOkGx5t1ytrWJ9Gi57Mf6kkoIljhS/iveQm16hJqhdngncaI3TlgAo38PJJWS7oi44jsHhbgT9VU4FpybUiNTyJfYUGxCr1/wCvZCdxMa953k4ESdxOJUtAKllobJoOqb6UInPiu1U9CpcFmiex3DEZwAAAAdKmJ9stAfFd91vJ7XLiTaZYIllkRqGvVTpBE6RfL3I4qqq2rjXCpKzz5VvW9T4VKAApM7L/AEVD3C40gJb3rh9yPxv26y/8kxlj+nZuz+CbEgIcAACpZKFyaFqm+RE58V2qnoNJgM0QkU9zr9Y71KSmP7E0IFNiO1UwF5iABSKvVglIUpCY+KiOayxyWLgW04FVSTPlc5G9xMaG0KdlOxrn3KiGxvokeubsXga/Yp+U2t50vOgvokeubsXgOxT8o3nS86C+iR65uxeA7FPyjedLzofHVpkUTnk2LwK9hn5QtqUqJftnmaw10+kasOWRWouB0RcCqn4U6O86FNZ2yu1J0ONXW1torIO78/B406xHQAbKgaIfNxkY3A1MMR2inE16mobCzaX0Nyio3VUmynDzUrcvBbDYjGpY1qXLU7EIw5yuVVUnjGIxqNbwQij8a95Lk4HnLuJxKloBUstDZNB1TfShE58V2qnoVNgs0T2O4YjOAAAdWkKQgy7LuK5Gp0Z17kxqZIonyLc1LzDPURwt2pFuJlWasD516YLmE34G24/xL2+RIaSkSBv5UhtoWg6qdk1OCf8AppTcOaADZ1co1ZmZYz7qLdxPCmPbi/M16qb6USu8/I3bPpu0Tozy4roUatuQxvB7nAosdpLrT8K/QkxJyCAAAqWShcmhapvkROfFdqp6DSYDNEJFPc7E1jvUpKY/sTQgU2I7VTAXmIAAAAAAAAAAAA3lBVZjzVjrLiFpqmPwp0mnUVscPdxXI6dHZc1T38G5/BSaLo2FKw0ZCSxOlely51Uj80z5XbTiX01NHTs2GIdwxGwRCJjXvJgnA83dxOJUtABtYVY5xjUa2M5GtS5aliYETAnQazqOFy3q0322lVNRER/cmnwc76J7rnbG8C3sUHKV3rV8/t8C+ie652xvAdig5RvWr5/b4PjqzTypzztiJ7FUooOULalWv/a/r4NZHjPiOunuVzulVW1dqmw1qNS5ENJ73PW9y3qYy4sAB9Y1XKiIlqqtiImFVVSiqiJepVEVVuQqdUqD+qQrXc6+xX9mZqEcran6z+7ghNrMoeyx/wCvuXj8GatuQxvB7llFjtMtp+FfoSUk5AwAAVLJQuTQtU3yInPiu1U9BpMBmiEinudiax3qUlMf2JoQKbEdqpgLzEAAAAAAAAAAAAbSiKemJVf5brWdLHYW7Oj8jWnpY5k/0nfmb1LaE1Ov+V7sl4FHoCn4U43k8mInxsVcKdqZ0ODU0r4F7+GZLqKvjqm93cvmhtjVN4iETGveTBOB5u7icSpaAAAAAAAAAADNJykSM9GQ2q5y4kT/AHAWPkaxNpy3IZYoXyu2GJepR6r1XbK/zIljoy4szO7OvacGrrlm/wAt7m+5LrOsttP/ALf3u9j0hzzrmorbkMbwe5tUWO00bT8K/QkpJyBgAAqWShcmhapvkROfFdqp6DSYDNEJFPc7E1jvUpKY/sTQgU2I7VTAXmIAHuaFqfLx5eHFc56Oe26WxUs8jjVFoSRyK1ETuJNSWNDLC17lW9U/vI7t4crpxNqcDDvSXJDZ3DT5r/egvDldOJtTgN6S5INw0+a/3oLw5XTibU4DekuSDcNPmv8AegvDldOJtTgN6S5IU3DT5r+vg1VK1FiMRXS77uz7jksd+S4l/Q2obUa5bpEuNKpsF7U2onX/AIXj/dDx72q1VRUVFRbFRUsVF7UOoioqXoR9UVFuU+FShmlJp8F6PhrY5q2opY9jXt2XcDLFK6J6PYtyoVmgKWbNwUiJgd8MRui7gRmpgWF+yvoTqiq21MSPTj56kiiY17yUJwIE7icSpaADewKpTj2Ne1rblzUc3lpiVLUNJ1fC1VRVOoyyKl7UcicfyZLzZ7RbvoU3jBn+i7ctVknUXmz2i3fQbxgz/Q3LVZJ1F5s9ot30G8YM/wBDctVknU+tqXOqvwtT+tCi2jBn+iqWJVL5J1NtR9QcNseJg0WJ/kvA1ZbV8mN6m9BYHffK70T5PX0fR0GXbcwmI1OnOvevScuWZ8i3vW878FPHA3ZjS47RjMwANRW3IY3g9zaosdpo2n4V+hJSTkDAABUslC5NC1TfIic+K7VT0GkwGaISKe52JrHeZKY/sTQgU2I7VTAXmIAFbqrkUHV+5F6zHdqT2zvCx6G2NY3QAAAAADxlf6GRzPrLEsc3BF/Ei4l709zrWbUKjvpLw8iP23RI5v128U46HgTtkVAB6SolILCmkYvwxUuF70wtXz2nPtGLbi2vNDsWLUfTqNjyd3fB51+Ne8304HJdxOJUtAKlkoXJoOpb6UInPiu1U9CpcFmiex3TEZwAAAAAAAAAAaituQxvB7m1RY7TRtPwr9CSknIGAACpZKFyaFqm+RE58V2qnoNJgM0QkU9zsTWO9Skpj+xNCBTYjtVMBeYgAVuquRQdX7kXrMd2pPbO8LHobY1jdAAAAAAOhTzUWVjIuL6J3kZqdbpW6oa1YiLA9FyUjpKzz8AoZpKMsOKx6Y2vRyfktpZI3aYqZmWF6ska5PJUUxxMa95cnAsdxOJUtAKlkoXJoOqb6UInPiu1U9CpcFmiex3TEZwAAAAAAAAAAaituRRvB7m1RY7TRtPwr9CSknIGAACpZKFyaFqm+RE58V2qnoNJgM0QkU9zsTWO9Skpj+xNCBTYjtVMBeYgAVuquRQdX7kXrMd2pPbO8LHobY1jdAAAAAAPOV4pNIMsrEXlxeQ1Oz7y/wC5zfs+FXy7XkhybYqkigVnm7u+SYkiIWADtUXL/Sx4bNKI1q9yrh/QxzO2I3OyQz00f1JmszVDrxMa95enAxO4nEqWgFSyULk0HUt9KETnxXaqehUuCzRPY7piM4AAAAAAAAAANRW3IY3g9zaosdpoWn4V+hJSTkEAABUslC5NC1TfIic+K7VT0GkwGaISKe52JrHeolMf2JoQKbEdqpgLzEACo1apKXZJwWuisRyMsVFeiKmHMRyrhkWZyo1Sb0FTE2mYiuS+7M2f2vLddD30Nfs8vKvQ2+1wc6dR9ry3XQ99B2eXlXoO1wc6dR9ry3XQ99B2eXlXoO1wc6dR9ry3XQ99B2eXlXoO1wc6dTT0tXKWgpZCX6V/QiYGp3u4G1DZ0r1/13Ic+qtmCJP8f6X9dSe0lPxJmIsSKtrl2ImZE6EO5FE2Juy0ilRUPner3r3nVMpgAB6j+H9H/STKxVTkwkt/qdgT9LTm2lLsx7OZ27Dp9ub6i8G+6nmYmNe86KcDjO4nEqWgFSyULk0HVN9KETnxXaqehUuCzRPY7piM4AAAAAAAAAANRW3IY3g9zaosdpoWn4V+hJSTkEAABUslC5NC1TfIic+K7VT0GkwGaISKe52JrHeZKY/sTQgU2I7VTAXmIAAAAqAAAAACgAABmk5V8aIkOGlrnLYif70Fj3tY1XO4GWGJ8r0YxL1UrdB0W2UgNhtwrjeuk5cakYqJ1merlJ3R0raaJGJ66kgiY17yUpwIC7icSpaAVLJQ2TQdS30oROfFdqp6FS4LNE9jumIzgAAAAAAAAAA1FbchjeD3Nqix2mjafhX6ElJOQMAAFSyULk0LVN8iJz4rtVPQaTAZohIp7nX6x3mSmP7E0IFNiO1UwF5iAAAAAAAAAAAAO9RVExpp1zCbbpOXA1vephmqGQpe5TapqOWoddGnwUur1X4Um3Byoipy32fomZCPVVW6de/uQmNDZ7KVvd3uXipuDVN88ItUZfTibzflOzvCTJP71I3ueDNeqfAvQl9KJvN+UbwkyT+9RuaDNeqfAvQl9KJvN+UbwkyT+9RuaDNeqfB7SRhIyExqYmsRqW48CWHJkdtOVSQRNRrEankhnLDIAAAAAAAAAADU1rS2Si+H3Nqjx2mjaXhX6Et+rp2kj21IV9NB9XTtG2o+mg+rp2jbUp9NCt0Lk0LVN8iLz4rtVJ5SYDNEPKR6py7nuVXRLVcqrym9K+E6ba+RERLk/vU4r7Igc5VVV6p8HC9CX04u835Su8JMk/vUt3NBmvVPgXoS+nE3m/KN4SZJ/eo3NBmvVPgXoS+nE3m/KN4SZJ/eo3NBmvVPgXoS+lE3m/KN4SZJ/eo3NBmvVPgXoS+nF3m/KN4SZJ/eo3NBmvVPgXoS+lE3m/KN4SZJ/eo3NBmvVPgXoS+lE3m/KN4SZJ/eo3NBmvVPgXoS+nF3m/KN4SZJ/eo3NBmvVPg2lG1Pk24XI56/idamxEQ15bQmXuTu0NuCx6ZveqKuq/8A4ekgwmsajWIjWpiREsTYc9zlct6nXaxrUualyHMoXAA/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6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000" y="5791133"/>
            <a:ext cx="1035426" cy="67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355590" y="1527548"/>
            <a:ext cx="7416824" cy="715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dirty="0" smtClean="0"/>
              <a:t>Superconductivity in </a:t>
            </a:r>
            <a:r>
              <a:rPr lang="en-GB" sz="3600" dirty="0"/>
              <a:t>BASE and BASE </a:t>
            </a:r>
            <a:r>
              <a:rPr lang="en-GB" sz="3600" dirty="0" err="1"/>
              <a:t>haloscope</a:t>
            </a:r>
            <a:endParaRPr lang="de-CH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8103" y="867136"/>
            <a:ext cx="1765486" cy="508214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29714" y="3225544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2197938" y="331146"/>
            <a:ext cx="7992888" cy="511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b="1" dirty="0" err="1" smtClean="0"/>
              <a:t>Geneva</a:t>
            </a:r>
            <a:r>
              <a:rPr lang="de-CH" sz="2400" b="1" dirty="0" smtClean="0"/>
              <a:t> </a:t>
            </a:r>
            <a:r>
              <a:rPr lang="fr-CH" sz="2400" b="1" dirty="0" smtClean="0"/>
              <a:t>– </a:t>
            </a:r>
            <a:r>
              <a:rPr lang="en-GB" sz="2400" dirty="0"/>
              <a:t>"PBC technology" </a:t>
            </a:r>
            <a:r>
              <a:rPr lang="en-GB" sz="2400" dirty="0" smtClean="0"/>
              <a:t>workshop</a:t>
            </a:r>
            <a:endParaRPr lang="de-CH" sz="2000" i="1" dirty="0"/>
          </a:p>
          <a:p>
            <a:pPr marL="0" indent="0" algn="ctr">
              <a:buNone/>
            </a:pPr>
            <a:endParaRPr lang="de-CH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26" y="3720922"/>
            <a:ext cx="2000006" cy="13347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54" y="5606245"/>
            <a:ext cx="937202" cy="93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771" y="3791171"/>
            <a:ext cx="1034422" cy="119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4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BASE Measurements – Proton to Antiproton Q/M</a:t>
            </a:r>
            <a:endParaRPr lang="de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028360"/>
            <a:ext cx="5734050" cy="3967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Result of 6500 proton/antiproton Q</a:t>
            </a:r>
            <a:r>
              <a:rPr lang="de-CH" sz="2400" dirty="0" smtClean="0"/>
              <a:t>/M comparisons:</a:t>
            </a:r>
            <a:endParaRPr lang="de-CH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2" y="937935"/>
            <a:ext cx="5750258" cy="29432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21858" y="3556511"/>
            <a:ext cx="2554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S. Ulmer et al., </a:t>
            </a:r>
            <a:r>
              <a:rPr lang="en-US" sz="1200" i="1" dirty="0"/>
              <a:t>Nature</a:t>
            </a:r>
            <a:r>
              <a:rPr lang="en-US" sz="1200" dirty="0"/>
              <a:t> </a:t>
            </a:r>
            <a:r>
              <a:rPr lang="en-US" sz="1200" b="1" dirty="0"/>
              <a:t>524</a:t>
            </a:r>
            <a:r>
              <a:rPr lang="en-US" sz="1200" dirty="0"/>
              <a:t> 196 (2015)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109537" y="2182605"/>
                <a:ext cx="3384376" cy="736868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fr-CH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1=1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537" y="2182605"/>
                <a:ext cx="3384376" cy="7368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985104" y="1732638"/>
            <a:ext cx="35798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 smtClean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900" b="1" dirty="0" err="1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900" b="1" dirty="0" err="1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900" b="1" dirty="0" err="1" smtClean="0">
                <a:solidFill>
                  <a:srgbClr val="C00000"/>
                </a:solidFill>
                <a:latin typeface="AdvOT1ef757c0"/>
              </a:rPr>
              <a:t>c</a:t>
            </a:r>
            <a:r>
              <a:rPr lang="en-GB" sz="900" b="1" dirty="0" smtClean="0">
                <a:solidFill>
                  <a:srgbClr val="C00000"/>
                </a:solidFill>
                <a:latin typeface="AdvOT1ef757c0"/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2000" b="1" dirty="0" smtClean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001 089 218 755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69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08354" y="3100177"/>
            <a:ext cx="5449332" cy="61348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Stringent test of CPT invariance with Baryons.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Consistent with CPT invariance</a:t>
            </a:r>
            <a:endParaRPr lang="de-CH" dirty="0"/>
          </a:p>
        </p:txBody>
      </p:sp>
      <p:sp>
        <p:nvSpPr>
          <p:cNvPr id="15" name="Rectangle 14"/>
          <p:cNvSpPr/>
          <p:nvPr/>
        </p:nvSpPr>
        <p:spPr>
          <a:xfrm>
            <a:off x="271849" y="970917"/>
            <a:ext cx="11532353" cy="2863109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tangle 15"/>
          <p:cNvSpPr/>
          <p:nvPr/>
        </p:nvSpPr>
        <p:spPr>
          <a:xfrm>
            <a:off x="275965" y="3914215"/>
            <a:ext cx="11532353" cy="2861489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6758" y="3954838"/>
            <a:ext cx="3769274" cy="2546969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359664" y="3942248"/>
            <a:ext cx="7520518" cy="1539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 smtClean="0"/>
              <a:t>New measurement:</a:t>
            </a:r>
          </a:p>
          <a:p>
            <a:pPr lvl="1"/>
            <a:r>
              <a:rPr lang="en-US" sz="2000" dirty="0" smtClean="0"/>
              <a:t>Acquired 35000 frequency ratio measurements over 1.5 years, distributed over the sidereal year.</a:t>
            </a:r>
          </a:p>
          <a:p>
            <a:pPr lvl="1"/>
            <a:r>
              <a:rPr lang="en-US" sz="2000" dirty="0" smtClean="0"/>
              <a:t>Used two measurement methods, tunable axial detector to suppress systematics, and a rebuilt apparatus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2592936" y="5624934"/>
            <a:ext cx="5384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900" b="1" dirty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900" b="1" dirty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900" b="1" dirty="0">
                <a:solidFill>
                  <a:srgbClr val="C00000"/>
                </a:solidFill>
                <a:latin typeface="AdvOT1ef757c0"/>
              </a:rPr>
              <a:t>c,1 </a:t>
            </a:r>
            <a:r>
              <a:rPr lang="en-GB" sz="2000" b="1" dirty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2000" b="1" dirty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2000" b="1" dirty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2000" b="1" dirty="0">
                <a:solidFill>
                  <a:srgbClr val="C00000"/>
                </a:solidFill>
                <a:latin typeface="AdvOT1ef757c0"/>
              </a:rPr>
              <a:t>001 089 218 763</a:t>
            </a:r>
            <a:r>
              <a:rPr lang="en-GB" sz="2000" b="1" dirty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2000" b="1" dirty="0">
                <a:solidFill>
                  <a:srgbClr val="C00000"/>
                </a:solidFill>
                <a:latin typeface="AdvOT1ef757c0"/>
              </a:rPr>
              <a:t>23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)</a:t>
            </a:r>
          </a:p>
          <a:p>
            <a:pPr algn="ctr"/>
            <a:r>
              <a:rPr lang="en-GB" sz="2000" b="1" dirty="0" smtClean="0">
                <a:solidFill>
                  <a:srgbClr val="C00000"/>
                </a:solidFill>
                <a:latin typeface="AdvOT7d6df7ab.I"/>
              </a:rPr>
              <a:t> R</a:t>
            </a:r>
            <a:r>
              <a:rPr lang="en-GB" sz="900" b="1" dirty="0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900" b="1" dirty="0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900" b="1" dirty="0" smtClean="0">
                <a:solidFill>
                  <a:srgbClr val="C00000"/>
                </a:solidFill>
                <a:latin typeface="AdvOT1ef757c0"/>
              </a:rPr>
              <a:t>c,2 </a:t>
            </a:r>
            <a:r>
              <a:rPr lang="en-GB" sz="2000" b="1" dirty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2000" b="1" dirty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2000" b="1" dirty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2000" b="1" dirty="0">
                <a:solidFill>
                  <a:srgbClr val="C00000"/>
                </a:solidFill>
                <a:latin typeface="AdvOT1ef757c0"/>
              </a:rPr>
              <a:t>001 089 218 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7XX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 </a:t>
            </a:r>
            <a:r>
              <a:rPr lang="en-GB" sz="2000" b="1" dirty="0">
                <a:solidFill>
                  <a:srgbClr val="C00000"/>
                </a:solidFill>
                <a:latin typeface="AdvP4C4E74"/>
              </a:rPr>
              <a:t>(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20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27832" y="6367289"/>
            <a:ext cx="4151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Final data analysis is work in progress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" y="5577148"/>
            <a:ext cx="2212071" cy="115260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9968034" y="6497831"/>
            <a:ext cx="19048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BASE, </a:t>
            </a:r>
            <a:r>
              <a:rPr lang="en-US" sz="1200" i="1" dirty="0" smtClean="0"/>
              <a:t>in preparation</a:t>
            </a:r>
            <a:r>
              <a:rPr lang="en-US" sz="1200" dirty="0" smtClean="0"/>
              <a:t> </a:t>
            </a:r>
            <a:r>
              <a:rPr lang="en-US" sz="1200" dirty="0"/>
              <a:t>(</a:t>
            </a:r>
            <a:r>
              <a:rPr lang="en-US" sz="1200" dirty="0" smtClean="0"/>
              <a:t>2021)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18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Summary and 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859" y="1654745"/>
            <a:ext cx="9052264" cy="2329656"/>
          </a:xfrm>
        </p:spPr>
        <p:txBody>
          <a:bodyPr>
            <a:normAutofit/>
          </a:bodyPr>
          <a:lstStyle/>
          <a:p>
            <a:r>
              <a:rPr lang="de-CH" dirty="0" smtClean="0"/>
              <a:t>In BASE </a:t>
            </a:r>
            <a:r>
              <a:rPr lang="de-CH" dirty="0" err="1" smtClean="0"/>
              <a:t>technologies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develop</a:t>
            </a:r>
            <a:r>
              <a:rPr lang="de-CH" dirty="0" smtClean="0"/>
              <a:t> high-Q </a:t>
            </a:r>
            <a:r>
              <a:rPr lang="de-CH" dirty="0" err="1" smtClean="0"/>
              <a:t>detection</a:t>
            </a:r>
            <a:r>
              <a:rPr lang="de-CH" dirty="0" smtClean="0"/>
              <a:t> LC </a:t>
            </a:r>
            <a:r>
              <a:rPr lang="de-CH" dirty="0" err="1" smtClean="0"/>
              <a:t>circuits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Q&gt;500000 at </a:t>
            </a:r>
            <a:r>
              <a:rPr lang="de-CH" dirty="0" err="1" smtClean="0"/>
              <a:t>frequencies</a:t>
            </a:r>
            <a:r>
              <a:rPr lang="de-CH" dirty="0" smtClean="0"/>
              <a:t> </a:t>
            </a:r>
            <a:r>
              <a:rPr lang="de-CH" dirty="0" err="1" smtClean="0"/>
              <a:t>up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1 MHz</a:t>
            </a:r>
          </a:p>
          <a:p>
            <a:r>
              <a:rPr lang="de-CH" dirty="0" smtClean="0"/>
              <a:t>Expertise </a:t>
            </a:r>
            <a:r>
              <a:rPr lang="de-CH" dirty="0" err="1" smtClean="0"/>
              <a:t>with</a:t>
            </a:r>
            <a:r>
              <a:rPr lang="de-CH" dirty="0" smtClean="0"/>
              <a:t> high-Q </a:t>
            </a:r>
            <a:r>
              <a:rPr lang="de-CH" dirty="0" err="1" smtClean="0"/>
              <a:t>small</a:t>
            </a:r>
            <a:r>
              <a:rPr lang="de-CH" dirty="0" smtClean="0"/>
              <a:t> </a:t>
            </a:r>
            <a:r>
              <a:rPr lang="de-CH" dirty="0" err="1" smtClean="0"/>
              <a:t>scale</a:t>
            </a:r>
            <a:r>
              <a:rPr lang="de-CH" dirty="0" smtClean="0"/>
              <a:t> </a:t>
            </a:r>
            <a:r>
              <a:rPr lang="de-CH" dirty="0" err="1" smtClean="0"/>
              <a:t>detectors</a:t>
            </a:r>
            <a:r>
              <a:rPr lang="de-CH" dirty="0" smtClean="0"/>
              <a:t> </a:t>
            </a:r>
            <a:r>
              <a:rPr lang="de-CH" dirty="0" err="1" smtClean="0"/>
              <a:t>up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100MHz (Q = 10000)</a:t>
            </a:r>
          </a:p>
          <a:p>
            <a:r>
              <a:rPr lang="de-CH" dirty="0" err="1" smtClean="0"/>
              <a:t>Self</a:t>
            </a:r>
            <a:r>
              <a:rPr lang="de-CH" dirty="0" smtClean="0"/>
              <a:t> </a:t>
            </a:r>
            <a:r>
              <a:rPr lang="de-CH" dirty="0" err="1" smtClean="0"/>
              <a:t>shielding</a:t>
            </a:r>
            <a:r>
              <a:rPr lang="de-CH" dirty="0" smtClean="0"/>
              <a:t> </a:t>
            </a:r>
            <a:r>
              <a:rPr lang="de-CH" dirty="0" err="1" smtClean="0"/>
              <a:t>systems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S &gt; 500 </a:t>
            </a:r>
            <a:r>
              <a:rPr lang="de-CH" dirty="0" err="1" smtClean="0"/>
              <a:t>developed</a:t>
            </a:r>
            <a:endParaRPr lang="de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246" y="2934395"/>
            <a:ext cx="2636829" cy="1604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608" y="1017175"/>
            <a:ext cx="2712179" cy="1893767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7266" y="4761414"/>
            <a:ext cx="5211095" cy="1872622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66551" y="4123225"/>
          <a:ext cx="4123061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8" name="Graph" r:id="rId6" imgW="4154400" imgH="2901600" progId="Origin50.Graph">
                  <p:embed/>
                </p:oleObj>
              </mc:Choice>
              <mc:Fallback>
                <p:oleObj name="Graph" r:id="rId6" imgW="4154400" imgH="290160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551" y="4123225"/>
                        <a:ext cx="4123061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400529" y="4127786"/>
          <a:ext cx="4123061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Graph" r:id="rId8" imgW="4154400" imgH="2901600" progId="Origin50.Graph">
                  <p:embed/>
                </p:oleObj>
              </mc:Choice>
              <mc:Fallback>
                <p:oleObj name="Graph" r:id="rId8" imgW="4154400" imgH="290160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00529" y="4127786"/>
                        <a:ext cx="4123061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00624" y="5049269"/>
            <a:ext cx="1278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 2016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494093" y="5052378"/>
            <a:ext cx="1278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8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423" y="192898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Thanks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0171" y="854541"/>
            <a:ext cx="7838808" cy="43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768" y="5229871"/>
            <a:ext cx="1408176" cy="14081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303" y="5223172"/>
            <a:ext cx="2145531" cy="1414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945" y="1473010"/>
            <a:ext cx="579690" cy="19323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921" y="5229871"/>
            <a:ext cx="1222476" cy="1411886"/>
          </a:xfrm>
          <a:prstGeom prst="rect">
            <a:avLst/>
          </a:prstGeom>
        </p:spPr>
      </p:pic>
      <p:pic>
        <p:nvPicPr>
          <p:cNvPr id="23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171" y="5229872"/>
            <a:ext cx="2343611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Content Placeholder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269" y="1664951"/>
            <a:ext cx="720000" cy="108217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045" y="2905695"/>
            <a:ext cx="720000" cy="8861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269" y="2877264"/>
            <a:ext cx="720000" cy="86227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459" y="1685179"/>
            <a:ext cx="720000" cy="107382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272" y="3923977"/>
            <a:ext cx="720000" cy="95850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143" y="3900822"/>
            <a:ext cx="727235" cy="58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6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420390" y="3567067"/>
            <a:ext cx="2616388" cy="286115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2" name="Group 11"/>
          <p:cNvGrpSpPr/>
          <p:nvPr/>
        </p:nvGrpSpPr>
        <p:grpSpPr>
          <a:xfrm>
            <a:off x="3105329" y="877119"/>
            <a:ext cx="3098703" cy="4054332"/>
            <a:chOff x="6188046" y="972066"/>
            <a:chExt cx="3398616" cy="3991065"/>
          </a:xfrm>
        </p:grpSpPr>
        <p:sp>
          <p:nvSpPr>
            <p:cNvPr id="13" name="Rounded Rectangle 12"/>
            <p:cNvSpPr/>
            <p:nvPr/>
          </p:nvSpPr>
          <p:spPr>
            <a:xfrm>
              <a:off x="6188046" y="972066"/>
              <a:ext cx="3398616" cy="3991065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28575"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224908" y="1031983"/>
              <a:ext cx="3240360" cy="4508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b="1" dirty="0" smtClean="0"/>
                <a:t>Precise </a:t>
              </a:r>
              <a:r>
                <a:rPr lang="de-CH" sz="1400" b="1" dirty="0"/>
                <a:t>CPT test </a:t>
              </a:r>
              <a:r>
                <a:rPr lang="en-GB" sz="1400" b="1" dirty="0" smtClean="0"/>
                <a:t>with </a:t>
              </a:r>
              <a:r>
                <a:rPr lang="en-GB" sz="1400" b="1" dirty="0"/>
                <a:t>baryons</a:t>
              </a:r>
              <a:endParaRPr lang="de-CH" sz="14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12152" y="1426281"/>
              <a:ext cx="324932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dvOTe831afd5"/>
                </a:rPr>
                <a:t>S</a:t>
              </a:r>
              <a:r>
                <a:rPr lang="en-GB" sz="1050" dirty="0">
                  <a:latin typeface="AdvOTe831afd5"/>
                </a:rPr>
                <a:t>. Ulmer, </a:t>
              </a:r>
              <a:r>
                <a:rPr lang="en-GB" sz="1050" dirty="0" smtClean="0">
                  <a:latin typeface="AdvOTe831afd5"/>
                </a:rPr>
                <a:t>et al.,</a:t>
              </a:r>
              <a:r>
                <a:rPr lang="en-GB" sz="1050" b="1" dirty="0" smtClean="0">
                  <a:latin typeface="AdvOTe831afd5"/>
                </a:rPr>
                <a:t> </a:t>
              </a:r>
              <a:r>
                <a:rPr lang="en-GB" sz="1050" b="1" dirty="0">
                  <a:latin typeface="AdvOTe831afd5"/>
                </a:rPr>
                <a:t>Nature </a:t>
              </a:r>
              <a:r>
                <a:rPr lang="en-GB" sz="1050" b="1" dirty="0" smtClean="0">
                  <a:latin typeface="AdvOTe831afd5"/>
                </a:rPr>
                <a:t>524, 196 </a:t>
              </a:r>
              <a:r>
                <a:rPr lang="en-GB" sz="1050" b="1" dirty="0">
                  <a:latin typeface="AdvOTe831afd5"/>
                </a:rPr>
                <a:t>(</a:t>
              </a:r>
              <a:r>
                <a:rPr lang="en-GB" sz="1050" b="1" dirty="0" smtClean="0">
                  <a:latin typeface="AdvOTe831afd5"/>
                </a:rPr>
                <a:t>2015)</a:t>
              </a:r>
              <a:endParaRPr lang="en-GB" sz="105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91495" y="4439910"/>
              <a:ext cx="27320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CH" sz="1400" dirty="0" smtClean="0"/>
                <a:t>To be improved by another factor of 10 to 100</a:t>
              </a:r>
              <a:endParaRPr lang="de-CH" sz="1400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79" y="1664082"/>
            <a:ext cx="2938108" cy="1605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191130" y="3392062"/>
                <a:ext cx="2897704" cy="575607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130" y="3392062"/>
                <a:ext cx="2897704" cy="5756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160291" y="4084387"/>
            <a:ext cx="2911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 smtClean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600" b="1" dirty="0" err="1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c</a:t>
            </a:r>
            <a:r>
              <a:rPr lang="en-GB" sz="600" b="1" dirty="0" smtClean="0">
                <a:solidFill>
                  <a:srgbClr val="C00000"/>
                </a:solidFill>
                <a:latin typeface="AdvOT1ef757c0"/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1400" b="1" dirty="0" smtClean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001 089 218 755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64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26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24511" y="871691"/>
            <a:ext cx="2614081" cy="2604759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9474" y="906892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Observation of spin flips with </a:t>
            </a:r>
          </a:p>
          <a:p>
            <a:pPr marL="0" indent="0" algn="ctr">
              <a:buNone/>
            </a:pPr>
            <a:r>
              <a:rPr lang="de-CH" sz="1400" b="1" dirty="0" smtClean="0"/>
              <a:t>a single trapped proton</a:t>
            </a:r>
            <a:endParaRPr lang="de-CH" sz="1400" b="1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01881" y="3629493"/>
            <a:ext cx="2952043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Application of the double </a:t>
            </a:r>
          </a:p>
          <a:p>
            <a:pPr marL="0" indent="0" algn="ctr">
              <a:buNone/>
            </a:pPr>
            <a:r>
              <a:rPr lang="de-CH" sz="1400" b="1" dirty="0" smtClean="0"/>
              <a:t>Penning-trap technique</a:t>
            </a:r>
            <a:endParaRPr lang="de-CH" sz="14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06" y="1437769"/>
            <a:ext cx="1332158" cy="954848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400268" y="2988221"/>
            <a:ext cx="35205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S</a:t>
            </a:r>
            <a:r>
              <a:rPr lang="en-GB" sz="1050" dirty="0">
                <a:latin typeface="AdvOTe831afd5"/>
              </a:rPr>
              <a:t>. Ulmer, </a:t>
            </a:r>
            <a:r>
              <a:rPr lang="en-GB" sz="1050" dirty="0" smtClean="0">
                <a:latin typeface="AdvOTe831afd5"/>
              </a:rPr>
              <a:t>et al.,</a:t>
            </a:r>
            <a:r>
              <a:rPr lang="en-GB" sz="1050" b="1" dirty="0" smtClean="0">
                <a:latin typeface="AdvOTe831afd5"/>
              </a:rPr>
              <a:t> PRL 106, 253001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2011)</a:t>
            </a:r>
            <a:endParaRPr lang="en-GB" sz="105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79" y="4346010"/>
            <a:ext cx="2487933" cy="126691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487254" y="5900293"/>
            <a:ext cx="24986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latin typeface="AdvOTe831afd5"/>
              </a:rPr>
              <a:t>A. Mooser, et al.,</a:t>
            </a:r>
            <a:r>
              <a:rPr lang="en-GB" sz="1050" b="1" dirty="0" smtClean="0">
                <a:latin typeface="AdvOTe831afd5"/>
              </a:rPr>
              <a:t> PLB 723, 78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2013)</a:t>
            </a:r>
            <a:endParaRPr lang="en-GB" sz="1050" b="1" dirty="0"/>
          </a:p>
        </p:txBody>
      </p:sp>
      <p:sp>
        <p:nvSpPr>
          <p:cNvPr id="39" name="Rounded Rectangle 38"/>
          <p:cNvSpPr/>
          <p:nvPr/>
        </p:nvSpPr>
        <p:spPr>
          <a:xfrm>
            <a:off x="3096621" y="4997642"/>
            <a:ext cx="3096565" cy="1450957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2892713" y="5031590"/>
            <a:ext cx="3300473" cy="321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b="1" dirty="0" smtClean="0"/>
              <a:t>Reservoir trap for antiprotons</a:t>
            </a:r>
            <a:endParaRPr lang="de-CH" sz="1400" b="1" dirty="0"/>
          </a:p>
        </p:txBody>
      </p:sp>
      <p:sp>
        <p:nvSpPr>
          <p:cNvPr id="41" name="Rectangle 40"/>
          <p:cNvSpPr/>
          <p:nvPr/>
        </p:nvSpPr>
        <p:spPr>
          <a:xfrm>
            <a:off x="3978484" y="5247900"/>
            <a:ext cx="229115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>
                <a:latin typeface="AdvOTe831afd5"/>
              </a:rPr>
              <a:t>C. </a:t>
            </a:r>
            <a:r>
              <a:rPr lang="en-GB" sz="900" dirty="0" err="1" smtClean="0">
                <a:latin typeface="AdvOTe831afd5"/>
              </a:rPr>
              <a:t>Smorra</a:t>
            </a:r>
            <a:r>
              <a:rPr lang="en-GB" sz="900" dirty="0" smtClean="0">
                <a:latin typeface="AdvOTe831afd5"/>
              </a:rPr>
              <a:t>, et al.,</a:t>
            </a:r>
            <a:r>
              <a:rPr lang="en-GB" sz="900" b="1" dirty="0" smtClean="0">
                <a:latin typeface="AdvOTe831afd5"/>
              </a:rPr>
              <a:t> Int. </a:t>
            </a:r>
            <a:r>
              <a:rPr lang="en-GB" sz="900" b="1" dirty="0" err="1" smtClean="0">
                <a:latin typeface="AdvOTe831afd5"/>
              </a:rPr>
              <a:t>Journ</a:t>
            </a:r>
            <a:r>
              <a:rPr lang="en-GB" sz="900" b="1" dirty="0" smtClean="0">
                <a:latin typeface="AdvOTe831afd5"/>
              </a:rPr>
              <a:t>. Mass Spec.  389, 10 </a:t>
            </a:r>
            <a:r>
              <a:rPr lang="en-GB" sz="900" b="1" dirty="0">
                <a:latin typeface="AdvOTe831afd5"/>
              </a:rPr>
              <a:t>(</a:t>
            </a:r>
            <a:r>
              <a:rPr lang="en-GB" sz="900" b="1" dirty="0" smtClean="0">
                <a:latin typeface="AdvOTe831afd5"/>
              </a:rPr>
              <a:t>2015).</a:t>
            </a:r>
          </a:p>
          <a:p>
            <a:r>
              <a:rPr lang="de-CH" sz="1050" dirty="0"/>
              <a:t>S. Sellner </a:t>
            </a:r>
            <a:r>
              <a:rPr lang="de-CH" sz="1050" i="1" dirty="0"/>
              <a:t>et al.</a:t>
            </a:r>
            <a:r>
              <a:rPr lang="de-CH" sz="1050" dirty="0"/>
              <a:t>, </a:t>
            </a:r>
            <a:r>
              <a:rPr lang="de-CH" sz="1050" dirty="0" err="1"/>
              <a:t>NJPhys</a:t>
            </a:r>
            <a:r>
              <a:rPr lang="de-CH" sz="1050" dirty="0"/>
              <a:t>. </a:t>
            </a:r>
            <a:r>
              <a:rPr lang="de-CH" sz="1050" b="1" dirty="0"/>
              <a:t>19</a:t>
            </a:r>
            <a:r>
              <a:rPr lang="de-CH" sz="1050" dirty="0"/>
              <a:t>, 083023 (2017</a:t>
            </a:r>
            <a:r>
              <a:rPr lang="de-CH" sz="1050" dirty="0" smtClean="0"/>
              <a:t>)</a:t>
            </a:r>
            <a:endParaRPr lang="de-CH" sz="1050" dirty="0"/>
          </a:p>
        </p:txBody>
      </p:sp>
      <p:sp>
        <p:nvSpPr>
          <p:cNvPr id="31" name="Rounded Rectangle 30"/>
          <p:cNvSpPr/>
          <p:nvPr/>
        </p:nvSpPr>
        <p:spPr>
          <a:xfrm>
            <a:off x="6258264" y="884047"/>
            <a:ext cx="2742971" cy="556455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30247" y="939845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Most </a:t>
            </a:r>
            <a:r>
              <a:rPr lang="de-CH" sz="1400" b="1" dirty="0" err="1" smtClean="0"/>
              <a:t>precise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antiproton</a:t>
            </a:r>
            <a:r>
              <a:rPr lang="de-CH" sz="1400" b="1" dirty="0" smtClean="0"/>
              <a:t>/</a:t>
            </a:r>
            <a:r>
              <a:rPr lang="de-CH" sz="1400" b="1" dirty="0" err="1" smtClean="0"/>
              <a:t>proton</a:t>
            </a:r>
            <a:r>
              <a:rPr lang="de-CH" sz="1400" b="1" dirty="0" smtClean="0"/>
              <a:t> </a:t>
            </a:r>
          </a:p>
          <a:p>
            <a:pPr marL="0" indent="0" algn="ctr">
              <a:buNone/>
            </a:pPr>
            <a:r>
              <a:rPr lang="de-CH" sz="1400" b="1" dirty="0" smtClean="0"/>
              <a:t>g-</a:t>
            </a:r>
            <a:r>
              <a:rPr lang="de-CH" sz="1400" b="1" dirty="0" err="1" smtClean="0"/>
              <a:t>factor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measurments</a:t>
            </a:r>
            <a:endParaRPr lang="de-CH" sz="1400" b="1" dirty="0"/>
          </a:p>
        </p:txBody>
      </p:sp>
      <p:pic>
        <p:nvPicPr>
          <p:cNvPr id="46" name="Picture 2" descr="\\fs02\mooser$\Dokumente\Vorträge\eigeneVorträge\Leap2013\SFtranspar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49" y="2441944"/>
            <a:ext cx="2939503" cy="53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52668" y="3148859"/>
            <a:ext cx="35205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A. Mooser, et al.,</a:t>
            </a:r>
            <a:r>
              <a:rPr lang="en-GB" sz="1050" b="1" dirty="0" smtClean="0">
                <a:latin typeface="AdvOTe831afd5"/>
              </a:rPr>
              <a:t> PRL 110, (2013)</a:t>
            </a:r>
            <a:endParaRPr lang="en-GB" sz="105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240260" y="1834265"/>
            <a:ext cx="34269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550</a:t>
            </a:r>
            <a:r>
              <a:rPr lang="de-CH" sz="1100" dirty="0" smtClean="0"/>
              <a:t>, 371 (2017)</a:t>
            </a:r>
            <a:endParaRPr lang="de-CH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6448005" y="5439099"/>
            <a:ext cx="2399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1 (42)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63674" y="5727103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3000-fold improvement compared to previous measurement</a:t>
            </a:r>
            <a:endParaRPr lang="de-CH" sz="1400" dirty="0"/>
          </a:p>
        </p:txBody>
      </p:sp>
      <p:sp>
        <p:nvSpPr>
          <p:cNvPr id="11" name="Rectangle 10"/>
          <p:cNvSpPr/>
          <p:nvPr/>
        </p:nvSpPr>
        <p:spPr>
          <a:xfrm>
            <a:off x="6220534" y="1507914"/>
            <a:ext cx="2992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1100" dirty="0"/>
              <a:t>G. Schneider et al., Science </a:t>
            </a:r>
            <a:r>
              <a:rPr lang="en-GB" sz="1100" b="1" dirty="0"/>
              <a:t>358</a:t>
            </a:r>
            <a:r>
              <a:rPr lang="en-GB" sz="1100" dirty="0"/>
              <a:t>, 1081 (2017).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447215" y="4306549"/>
            <a:ext cx="2503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g/2 </a:t>
            </a:r>
            <a:r>
              <a:rPr lang="en-GB" sz="1600" b="1" dirty="0">
                <a:solidFill>
                  <a:srgbClr val="FF0000"/>
                </a:solidFill>
              </a:rPr>
              <a:t>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62 (82)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047" y="2218294"/>
            <a:ext cx="2413274" cy="1684264"/>
          </a:xfrm>
          <a:prstGeom prst="rect">
            <a:avLst/>
          </a:prstGeom>
        </p:spPr>
      </p:pic>
      <p:sp>
        <p:nvSpPr>
          <p:cNvPr id="53" name="Title 1"/>
          <p:cNvSpPr txBox="1">
            <a:spLocks/>
          </p:cNvSpPr>
          <p:nvPr/>
        </p:nvSpPr>
        <p:spPr>
          <a:xfrm>
            <a:off x="1477735" y="251175"/>
            <a:ext cx="1035231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BASE-Physics Overview</a:t>
            </a:r>
            <a:endParaRPr lang="de-CH" dirty="0"/>
          </a:p>
        </p:txBody>
      </p:sp>
      <p:sp>
        <p:nvSpPr>
          <p:cNvPr id="54" name="Rounded Rectangle 53"/>
          <p:cNvSpPr/>
          <p:nvPr/>
        </p:nvSpPr>
        <p:spPr>
          <a:xfrm>
            <a:off x="9084203" y="862275"/>
            <a:ext cx="2742971" cy="270479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ounded Rectangle 55"/>
          <p:cNvSpPr/>
          <p:nvPr/>
        </p:nvSpPr>
        <p:spPr>
          <a:xfrm>
            <a:off x="9079846" y="3629493"/>
            <a:ext cx="2742971" cy="2782103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9079845" y="883245"/>
            <a:ext cx="2742971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Dark Matter / Antimatter Interactio</a:t>
            </a:r>
            <a:r>
              <a:rPr lang="de-CH" sz="1400" b="1" dirty="0"/>
              <a:t>n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6313" y="1622932"/>
            <a:ext cx="2265261" cy="849473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9079845" y="1339631"/>
            <a:ext cx="2641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575</a:t>
            </a:r>
            <a:r>
              <a:rPr lang="de-CH" sz="1100" dirty="0" smtClean="0"/>
              <a:t>, 310 (2019)</a:t>
            </a:r>
            <a:endParaRPr lang="de-CH" sz="1100" dirty="0"/>
          </a:p>
        </p:txBody>
      </p:sp>
      <p:sp>
        <p:nvSpPr>
          <p:cNvPr id="61" name="Rectangle 60"/>
          <p:cNvSpPr/>
          <p:nvPr/>
        </p:nvSpPr>
        <p:spPr>
          <a:xfrm>
            <a:off x="6276736" y="4616748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30-fold improvement compared to previous measurement</a:t>
            </a:r>
            <a:endParaRPr lang="de-CH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6312228" y="4023523"/>
            <a:ext cx="821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Proton: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16579" y="5159998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Antiproton: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059137" y="2578938"/>
            <a:ext cx="27320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First </a:t>
            </a:r>
            <a:r>
              <a:rPr lang="de-CH" sz="1400" dirty="0" err="1" smtClean="0"/>
              <a:t>limits</a:t>
            </a:r>
            <a:r>
              <a:rPr lang="de-CH" sz="1400" dirty="0" smtClean="0"/>
              <a:t> on </a:t>
            </a:r>
            <a:r>
              <a:rPr lang="de-CH" sz="1400" dirty="0" err="1" smtClean="0"/>
              <a:t>dark</a:t>
            </a:r>
            <a:r>
              <a:rPr lang="de-CH" sz="1400" dirty="0" smtClean="0"/>
              <a:t> matter / antimatter </a:t>
            </a:r>
            <a:r>
              <a:rPr lang="de-CH" sz="1400" dirty="0" err="1" smtClean="0"/>
              <a:t>coupling</a:t>
            </a:r>
            <a:r>
              <a:rPr lang="de-CH" sz="1400" dirty="0" smtClean="0"/>
              <a:t>, </a:t>
            </a:r>
            <a:r>
              <a:rPr lang="de-CH" sz="1400" dirty="0" err="1" smtClean="0"/>
              <a:t>orders</a:t>
            </a:r>
            <a:r>
              <a:rPr lang="de-CH" sz="1400" dirty="0" smtClean="0"/>
              <a:t> of </a:t>
            </a:r>
            <a:r>
              <a:rPr lang="de-CH" sz="1400" dirty="0" err="1" smtClean="0"/>
              <a:t>magnitudes</a:t>
            </a:r>
            <a:r>
              <a:rPr lang="de-CH" sz="1400" dirty="0" smtClean="0"/>
              <a:t> </a:t>
            </a:r>
            <a:r>
              <a:rPr lang="de-CH" sz="1400" dirty="0" err="1" smtClean="0"/>
              <a:t>mo</a:t>
            </a:r>
            <a:r>
              <a:rPr lang="de-CH" sz="1400" dirty="0" smtClean="0"/>
              <a:t> </a:t>
            </a:r>
            <a:r>
              <a:rPr lang="de-CH" sz="1400" dirty="0" err="1" smtClean="0"/>
              <a:t>stringend</a:t>
            </a:r>
            <a:r>
              <a:rPr lang="de-CH" sz="1400" dirty="0" smtClean="0"/>
              <a:t> </a:t>
            </a:r>
            <a:r>
              <a:rPr lang="de-CH" sz="1400" dirty="0" err="1" smtClean="0"/>
              <a:t>than</a:t>
            </a:r>
            <a:r>
              <a:rPr lang="de-CH" sz="1400" dirty="0" smtClean="0"/>
              <a:t> </a:t>
            </a:r>
            <a:r>
              <a:rPr lang="de-CH" sz="1400" dirty="0" err="1" smtClean="0"/>
              <a:t>astrophysics</a:t>
            </a:r>
            <a:r>
              <a:rPr lang="de-CH" sz="1400" dirty="0" smtClean="0"/>
              <a:t> </a:t>
            </a:r>
            <a:r>
              <a:rPr lang="de-CH" sz="1400" dirty="0" err="1" smtClean="0"/>
              <a:t>limits</a:t>
            </a:r>
            <a:r>
              <a:rPr lang="de-CH" sz="1400" dirty="0" smtClean="0"/>
              <a:t>.</a:t>
            </a:r>
            <a:endParaRPr lang="de-CH" sz="1400" dirty="0"/>
          </a:p>
        </p:txBody>
      </p:sp>
      <p:sp>
        <p:nvSpPr>
          <p:cNvPr id="66" name="Rectangle 65"/>
          <p:cNvSpPr/>
          <p:nvPr/>
        </p:nvSpPr>
        <p:spPr>
          <a:xfrm>
            <a:off x="3073131" y="5906036"/>
            <a:ext cx="3076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80-fold </a:t>
            </a:r>
            <a:r>
              <a:rPr lang="de-CH" sz="1400" dirty="0" err="1" smtClean="0"/>
              <a:t>improved</a:t>
            </a:r>
            <a:r>
              <a:rPr lang="de-CH" sz="1400" dirty="0" smtClean="0"/>
              <a:t> </a:t>
            </a:r>
            <a:r>
              <a:rPr lang="de-CH" sz="1400" dirty="0" err="1" smtClean="0"/>
              <a:t>limits</a:t>
            </a:r>
            <a:r>
              <a:rPr lang="de-CH" sz="1400" dirty="0" smtClean="0"/>
              <a:t> on </a:t>
            </a:r>
            <a:r>
              <a:rPr lang="de-CH" sz="1400" dirty="0" err="1" smtClean="0"/>
              <a:t>directly</a:t>
            </a:r>
            <a:r>
              <a:rPr lang="de-CH" sz="1400" dirty="0" smtClean="0"/>
              <a:t> </a:t>
            </a:r>
            <a:r>
              <a:rPr lang="de-CH" sz="1400" dirty="0" err="1" smtClean="0"/>
              <a:t>constrained</a:t>
            </a:r>
            <a:r>
              <a:rPr lang="de-CH" sz="1400" dirty="0" smtClean="0"/>
              <a:t> </a:t>
            </a:r>
            <a:r>
              <a:rPr lang="de-CH" sz="1400" dirty="0" err="1" smtClean="0"/>
              <a:t>antiproton</a:t>
            </a:r>
            <a:r>
              <a:rPr lang="de-CH" sz="1400" dirty="0" smtClean="0"/>
              <a:t> </a:t>
            </a:r>
            <a:r>
              <a:rPr lang="de-CH" sz="1400" dirty="0" err="1" smtClean="0"/>
              <a:t>lifetime</a:t>
            </a:r>
            <a:endParaRPr lang="de-CH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9581" y="5349142"/>
            <a:ext cx="703645" cy="540737"/>
          </a:xfrm>
          <a:prstGeom prst="rect">
            <a:avLst/>
          </a:prstGeom>
        </p:spPr>
      </p:pic>
      <p:sp>
        <p:nvSpPr>
          <p:cNvPr id="55" name="Content Placeholder 2"/>
          <p:cNvSpPr txBox="1">
            <a:spLocks/>
          </p:cNvSpPr>
          <p:nvPr/>
        </p:nvSpPr>
        <p:spPr>
          <a:xfrm>
            <a:off x="9085941" y="3650829"/>
            <a:ext cx="2742971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FIP </a:t>
            </a:r>
            <a:r>
              <a:rPr lang="de-CH" sz="1400" b="1" dirty="0" err="1" smtClean="0"/>
              <a:t>detection</a:t>
            </a:r>
            <a:endParaRPr lang="de-CH" sz="1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9177381" y="3851183"/>
            <a:ext cx="2641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J. Devlin </a:t>
            </a:r>
            <a:r>
              <a:rPr lang="de-CH" sz="1100" i="1" dirty="0" smtClean="0"/>
              <a:t>et al.</a:t>
            </a:r>
            <a:r>
              <a:rPr lang="de-CH" sz="1100" dirty="0" smtClean="0"/>
              <a:t>, Phys. </a:t>
            </a:r>
            <a:r>
              <a:rPr lang="de-CH" sz="1100" dirty="0" err="1" smtClean="0"/>
              <a:t>Rev</a:t>
            </a:r>
            <a:r>
              <a:rPr lang="de-CH" sz="1100" dirty="0" smtClean="0"/>
              <a:t>. </a:t>
            </a:r>
            <a:r>
              <a:rPr lang="de-CH" sz="1100" dirty="0" err="1" smtClean="0"/>
              <a:t>Lett</a:t>
            </a:r>
            <a:r>
              <a:rPr lang="de-CH" sz="1100" dirty="0" smtClean="0"/>
              <a:t>.  </a:t>
            </a:r>
            <a:r>
              <a:rPr lang="de-CH" sz="1100" b="1" dirty="0" smtClean="0"/>
              <a:t>126</a:t>
            </a:r>
            <a:r>
              <a:rPr lang="de-CH" sz="1100" dirty="0" smtClean="0"/>
              <a:t>, 041301  (2021)</a:t>
            </a:r>
            <a:endParaRPr lang="de-CH" sz="1100" dirty="0"/>
          </a:p>
        </p:txBody>
      </p:sp>
      <p:sp>
        <p:nvSpPr>
          <p:cNvPr id="69" name="Rectangle 68"/>
          <p:cNvSpPr/>
          <p:nvPr/>
        </p:nvSpPr>
        <p:spPr>
          <a:xfrm>
            <a:off x="9065233" y="5346522"/>
            <a:ext cx="27320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Single </a:t>
            </a:r>
            <a:r>
              <a:rPr lang="de-CH" sz="1400" dirty="0" err="1" smtClean="0"/>
              <a:t>particle</a:t>
            </a:r>
            <a:r>
              <a:rPr lang="de-CH" sz="1400" dirty="0" smtClean="0"/>
              <a:t> </a:t>
            </a:r>
            <a:r>
              <a:rPr lang="de-CH" sz="1400" dirty="0" err="1" smtClean="0"/>
              <a:t>detection</a:t>
            </a:r>
            <a:r>
              <a:rPr lang="de-CH" sz="1400" dirty="0" smtClean="0"/>
              <a:t> </a:t>
            </a:r>
            <a:r>
              <a:rPr lang="de-CH" sz="1400" dirty="0" err="1" smtClean="0"/>
              <a:t>systems</a:t>
            </a:r>
            <a:r>
              <a:rPr lang="de-CH" sz="1400" dirty="0" smtClean="0"/>
              <a:t> </a:t>
            </a:r>
            <a:r>
              <a:rPr lang="de-CH" sz="1400" dirty="0" err="1" smtClean="0"/>
              <a:t>used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constrain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volume</a:t>
            </a:r>
            <a:r>
              <a:rPr lang="de-CH" sz="1400" dirty="0" smtClean="0"/>
              <a:t> of </a:t>
            </a:r>
            <a:r>
              <a:rPr lang="de-CH" sz="1400" dirty="0" err="1" smtClean="0"/>
              <a:t>dark</a:t>
            </a:r>
            <a:r>
              <a:rPr lang="de-CH" sz="1400" dirty="0" smtClean="0"/>
              <a:t> matter </a:t>
            </a:r>
            <a:r>
              <a:rPr lang="de-CH" sz="1400" dirty="0" err="1" smtClean="0"/>
              <a:t>radio</a:t>
            </a:r>
            <a:r>
              <a:rPr lang="de-CH" sz="1400" dirty="0" smtClean="0"/>
              <a:t> (in a </a:t>
            </a:r>
            <a:r>
              <a:rPr lang="de-CH" sz="1400" dirty="0" err="1" smtClean="0"/>
              <a:t>narrow</a:t>
            </a:r>
            <a:r>
              <a:rPr lang="de-CH" sz="1400" dirty="0" smtClean="0"/>
              <a:t> mass band)</a:t>
            </a:r>
            <a:endParaRPr lang="de-CH" sz="1400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62305" y="4258571"/>
            <a:ext cx="2373201" cy="1098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2376" y="6483096"/>
            <a:ext cx="10999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Testing CPT invariance with single particles in Penning traps / protons and antiprotons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2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212" y="141346"/>
            <a:ext cx="10366123" cy="782960"/>
          </a:xfrm>
        </p:spPr>
        <p:txBody>
          <a:bodyPr>
            <a:normAutofit/>
          </a:bodyPr>
          <a:lstStyle/>
          <a:p>
            <a:r>
              <a:rPr lang="de-CH" sz="4000" dirty="0" smtClean="0"/>
              <a:t>Measurements in Precision </a:t>
            </a:r>
            <a:r>
              <a:rPr lang="de-CH" sz="4000" dirty="0" err="1" smtClean="0"/>
              <a:t>Penning</a:t>
            </a:r>
            <a:r>
              <a:rPr lang="de-CH" sz="4000" dirty="0" smtClean="0"/>
              <a:t> traps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605" y="1093212"/>
            <a:ext cx="3096344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b="1" dirty="0"/>
              <a:t>Cyclotron Motion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/>
          </p:nvPr>
        </p:nvGraphicFramePr>
        <p:xfrm>
          <a:off x="6567276" y="2050644"/>
          <a:ext cx="1534840" cy="80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Equation" r:id="rId3" imgW="888614" imgH="444307" progId="Equation.DSMT4">
                  <p:embed/>
                </p:oleObj>
              </mc:Choice>
              <mc:Fallback>
                <p:oleObj name="Equation" r:id="rId3" imgW="888614" imgH="444307" progId="Equation.DSMT4">
                  <p:embed/>
                  <p:pic>
                    <p:nvPicPr>
                      <p:cNvPr id="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7276" y="2050644"/>
                        <a:ext cx="1534840" cy="802803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9833977" y="2329124"/>
          <a:ext cx="423863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Equation" r:id="rId5" imgW="291973" imgH="228501" progId="Equation.DSMT4">
                  <p:embed/>
                </p:oleObj>
              </mc:Choice>
              <mc:Fallback>
                <p:oleObj name="Equation" r:id="rId5" imgW="291973" imgH="228501" progId="Equation.DSMT4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3977" y="2329124"/>
                        <a:ext cx="423863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561670" y="1597268"/>
            <a:ext cx="1296987" cy="846138"/>
            <a:chOff x="827584" y="2654870"/>
            <a:chExt cx="1296987" cy="846138"/>
          </a:xfrm>
        </p:grpSpPr>
        <p:sp>
          <p:nvSpPr>
            <p:cNvPr id="7" name="Oval 319"/>
            <p:cNvSpPr>
              <a:spLocks noChangeArrowheads="1"/>
            </p:cNvSpPr>
            <p:nvPr/>
          </p:nvSpPr>
          <p:spPr bwMode="auto">
            <a:xfrm>
              <a:off x="933946" y="3045395"/>
              <a:ext cx="1190625" cy="33020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  <p:sp>
          <p:nvSpPr>
            <p:cNvPr id="8" name="Line 327"/>
            <p:cNvSpPr>
              <a:spLocks noChangeShapeType="1"/>
            </p:cNvSpPr>
            <p:nvPr/>
          </p:nvSpPr>
          <p:spPr bwMode="auto">
            <a:xfrm flipV="1">
              <a:off x="10815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328"/>
            <p:cNvSpPr>
              <a:spLocks noChangeShapeType="1"/>
            </p:cNvSpPr>
            <p:nvPr/>
          </p:nvSpPr>
          <p:spPr bwMode="auto">
            <a:xfrm flipV="1">
              <a:off x="1224459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329"/>
            <p:cNvSpPr>
              <a:spLocks noChangeShapeType="1"/>
            </p:cNvSpPr>
            <p:nvPr/>
          </p:nvSpPr>
          <p:spPr bwMode="auto">
            <a:xfrm flipV="1">
              <a:off x="136892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330"/>
            <p:cNvSpPr>
              <a:spLocks noChangeShapeType="1"/>
            </p:cNvSpPr>
            <p:nvPr/>
          </p:nvSpPr>
          <p:spPr bwMode="auto">
            <a:xfrm flipV="1">
              <a:off x="151497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331"/>
            <p:cNvSpPr>
              <a:spLocks noChangeShapeType="1"/>
            </p:cNvSpPr>
            <p:nvPr/>
          </p:nvSpPr>
          <p:spPr bwMode="auto">
            <a:xfrm flipV="1">
              <a:off x="16578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332"/>
            <p:cNvSpPr>
              <a:spLocks noChangeShapeType="1"/>
            </p:cNvSpPr>
            <p:nvPr/>
          </p:nvSpPr>
          <p:spPr bwMode="auto">
            <a:xfrm flipV="1">
              <a:off x="18054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333"/>
            <p:cNvSpPr>
              <a:spLocks noChangeShapeType="1"/>
            </p:cNvSpPr>
            <p:nvPr/>
          </p:nvSpPr>
          <p:spPr bwMode="auto">
            <a:xfrm flipV="1">
              <a:off x="19499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1543546" y="3232720"/>
              <a:ext cx="203200" cy="268288"/>
              <a:chOff x="1358" y="1456"/>
              <a:chExt cx="128" cy="169"/>
            </a:xfrm>
          </p:grpSpPr>
          <p:sp>
            <p:nvSpPr>
              <p:cNvPr id="18" name="Line 321"/>
              <p:cNvSpPr>
                <a:spLocks noChangeShapeType="1"/>
              </p:cNvSpPr>
              <p:nvPr/>
            </p:nvSpPr>
            <p:spPr bwMode="auto">
              <a:xfrm flipV="1">
                <a:off x="1358" y="1456"/>
                <a:ext cx="128" cy="169"/>
              </a:xfrm>
              <a:prstGeom prst="line">
                <a:avLst/>
              </a:prstGeom>
              <a:noFill/>
              <a:ln w="12700">
                <a:solidFill>
                  <a:srgbClr val="EE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320"/>
              <p:cNvSpPr>
                <a:spLocks noChangeArrowheads="1"/>
              </p:cNvSpPr>
              <p:nvPr/>
            </p:nvSpPr>
            <p:spPr bwMode="auto">
              <a:xfrm>
                <a:off x="1358" y="1494"/>
                <a:ext cx="110" cy="11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EE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 baseline="30000"/>
              </a:p>
            </p:txBody>
          </p:sp>
        </p:grpSp>
        <p:sp>
          <p:nvSpPr>
            <p:cNvPr id="16" name="Line 325"/>
            <p:cNvSpPr>
              <a:spLocks noChangeShapeType="1"/>
            </p:cNvSpPr>
            <p:nvPr/>
          </p:nvSpPr>
          <p:spPr bwMode="auto">
            <a:xfrm flipH="1">
              <a:off x="1194296" y="3362895"/>
              <a:ext cx="60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17" name="Object 18"/>
            <p:cNvGraphicFramePr>
              <a:graphicFrameLocks noChangeAspect="1"/>
            </p:cNvGraphicFramePr>
            <p:nvPr>
              <p:extLst/>
            </p:nvPr>
          </p:nvGraphicFramePr>
          <p:xfrm>
            <a:off x="827584" y="2654870"/>
            <a:ext cx="217487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48" name="Equation" r:id="rId7" imgW="152268" imgH="203024" progId="Equation.DSMT4">
                    <p:embed/>
                  </p:oleObj>
                </mc:Choice>
                <mc:Fallback>
                  <p:oleObj name="Equation" r:id="rId7" imgW="152268" imgH="203024" progId="Equation.DSMT4">
                    <p:embed/>
                    <p:pic>
                      <p:nvPicPr>
                        <p:cNvPr id="17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584" y="2654870"/>
                          <a:ext cx="217487" cy="266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61"/>
          <p:cNvGrpSpPr>
            <a:grpSpLocks/>
          </p:cNvGrpSpPr>
          <p:nvPr/>
        </p:nvGrpSpPr>
        <p:grpSpPr bwMode="auto">
          <a:xfrm>
            <a:off x="8940153" y="1580148"/>
            <a:ext cx="1479550" cy="720725"/>
            <a:chOff x="4027" y="1127"/>
            <a:chExt cx="932" cy="454"/>
          </a:xfrm>
        </p:grpSpPr>
        <p:grpSp>
          <p:nvGrpSpPr>
            <p:cNvPr id="23" name="Group 350"/>
            <p:cNvGrpSpPr>
              <a:grpSpLocks/>
            </p:cNvGrpSpPr>
            <p:nvPr/>
          </p:nvGrpSpPr>
          <p:grpSpPr bwMode="auto">
            <a:xfrm>
              <a:off x="4027" y="1201"/>
              <a:ext cx="788" cy="380"/>
              <a:chOff x="521" y="2190"/>
              <a:chExt cx="1226" cy="395"/>
            </a:xfrm>
          </p:grpSpPr>
          <p:sp>
            <p:nvSpPr>
              <p:cNvPr id="27" name="Line 339"/>
              <p:cNvSpPr>
                <a:spLocks noChangeShapeType="1"/>
              </p:cNvSpPr>
              <p:nvPr/>
            </p:nvSpPr>
            <p:spPr bwMode="auto">
              <a:xfrm>
                <a:off x="521" y="2387"/>
                <a:ext cx="2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343"/>
              <p:cNvSpPr>
                <a:spLocks noChangeShapeType="1"/>
              </p:cNvSpPr>
              <p:nvPr/>
            </p:nvSpPr>
            <p:spPr bwMode="auto">
              <a:xfrm>
                <a:off x="1134" y="2190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347"/>
              <p:cNvSpPr>
                <a:spLocks noChangeShapeType="1"/>
              </p:cNvSpPr>
              <p:nvPr/>
            </p:nvSpPr>
            <p:spPr bwMode="auto">
              <a:xfrm>
                <a:off x="1134" y="2585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348"/>
              <p:cNvSpPr>
                <a:spLocks noChangeShapeType="1"/>
              </p:cNvSpPr>
              <p:nvPr/>
            </p:nvSpPr>
            <p:spPr bwMode="auto">
              <a:xfrm flipV="1">
                <a:off x="793" y="2190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349"/>
              <p:cNvSpPr>
                <a:spLocks noChangeShapeType="1"/>
              </p:cNvSpPr>
              <p:nvPr/>
            </p:nvSpPr>
            <p:spPr bwMode="auto">
              <a:xfrm>
                <a:off x="793" y="2387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4" name="Line 351"/>
            <p:cNvSpPr>
              <a:spLocks noChangeShapeType="1"/>
            </p:cNvSpPr>
            <p:nvPr/>
          </p:nvSpPr>
          <p:spPr bwMode="auto">
            <a:xfrm flipV="1">
              <a:off x="4601" y="1208"/>
              <a:ext cx="0" cy="369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353"/>
            <p:cNvSpPr>
              <a:spLocks noChangeShapeType="1"/>
            </p:cNvSpPr>
            <p:nvPr/>
          </p:nvSpPr>
          <p:spPr bwMode="auto">
            <a:xfrm rot="10800000" flipV="1">
              <a:off x="4834" y="1127"/>
              <a:ext cx="125" cy="166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Oval 354"/>
            <p:cNvSpPr>
              <a:spLocks noChangeArrowheads="1"/>
            </p:cNvSpPr>
            <p:nvPr/>
          </p:nvSpPr>
          <p:spPr bwMode="auto">
            <a:xfrm rot="10800000">
              <a:off x="4851" y="1145"/>
              <a:ext cx="108" cy="111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22456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/>
              <a:endParaRPr lang="en-US" baseline="30000"/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>
            <p:extLst/>
          </p:nvPr>
        </p:nvGraphicFramePr>
        <p:xfrm>
          <a:off x="4122020" y="2044119"/>
          <a:ext cx="1181893" cy="768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name="Equation" r:id="rId9" imgW="685502" imgH="444307" progId="Equation.DSMT4">
                  <p:embed/>
                </p:oleObj>
              </mc:Choice>
              <mc:Fallback>
                <p:oleObj name="Equation" r:id="rId9" imgW="685502" imgH="444307" progId="Equation.DSMT4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2020" y="2044119"/>
                        <a:ext cx="1181893" cy="76834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2"/>
          <p:cNvSpPr txBox="1">
            <a:spLocks/>
          </p:cNvSpPr>
          <p:nvPr/>
        </p:nvSpPr>
        <p:spPr>
          <a:xfrm>
            <a:off x="7961768" y="1076736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err="1">
                <a:solidFill>
                  <a:schemeClr val="tx2"/>
                </a:solidFill>
              </a:rPr>
              <a:t>Larmor</a:t>
            </a:r>
            <a:r>
              <a:rPr lang="en-GB" sz="2000" b="1" dirty="0">
                <a:solidFill>
                  <a:schemeClr val="tx2"/>
                </a:solidFill>
              </a:rPr>
              <a:t> Precession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7178" y="5178532"/>
            <a:ext cx="11697730" cy="6913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Determinations </a:t>
            </a:r>
            <a:r>
              <a:rPr lang="en-GB" sz="2000" dirty="0"/>
              <a:t>of the </a:t>
            </a:r>
            <a:r>
              <a:rPr lang="en-GB" sz="2000" dirty="0" smtClean="0"/>
              <a:t>q/m ratio and g-factor reduce </a:t>
            </a:r>
            <a:r>
              <a:rPr lang="en-GB" sz="2000" dirty="0"/>
              <a:t>to </a:t>
            </a:r>
            <a:r>
              <a:rPr lang="en-GB" sz="2000" dirty="0" smtClean="0"/>
              <a:t>measurements </a:t>
            </a:r>
            <a:r>
              <a:rPr lang="en-GB" sz="2000" dirty="0"/>
              <a:t>of </a:t>
            </a:r>
            <a:r>
              <a:rPr lang="en-GB" sz="2000" dirty="0" smtClean="0"/>
              <a:t>frequency ratios </a:t>
            </a:r>
            <a:r>
              <a:rPr lang="en-GB" sz="2000" dirty="0"/>
              <a:t>-&gt; in principle </a:t>
            </a:r>
            <a:r>
              <a:rPr lang="en-GB" sz="2000" b="1" dirty="0">
                <a:solidFill>
                  <a:srgbClr val="FF0000"/>
                </a:solidFill>
              </a:rPr>
              <a:t>v</a:t>
            </a:r>
            <a:r>
              <a:rPr lang="en-GB" sz="2000" b="1" dirty="0" smtClean="0">
                <a:solidFill>
                  <a:srgbClr val="FF0000"/>
                </a:solidFill>
              </a:rPr>
              <a:t>ery </a:t>
            </a:r>
            <a:r>
              <a:rPr lang="en-GB" sz="2000" b="1" dirty="0">
                <a:solidFill>
                  <a:srgbClr val="FF0000"/>
                </a:solidFill>
              </a:rPr>
              <a:t>simple </a:t>
            </a:r>
            <a:r>
              <a:rPr lang="en-GB" sz="2000" dirty="0" smtClean="0"/>
              <a:t>experiments </a:t>
            </a:r>
            <a:r>
              <a:rPr lang="en-GB" sz="2000" dirty="0"/>
              <a:t>–&gt; </a:t>
            </a:r>
            <a:r>
              <a:rPr lang="en-GB" sz="2000" b="1" dirty="0">
                <a:solidFill>
                  <a:srgbClr val="FF0000"/>
                </a:solidFill>
              </a:rPr>
              <a:t>full control, </a:t>
            </a:r>
            <a:r>
              <a:rPr lang="en-GB" sz="2000" b="1" dirty="0" smtClean="0">
                <a:solidFill>
                  <a:srgbClr val="FF0000"/>
                </a:solidFill>
              </a:rPr>
              <a:t>(almost) no </a:t>
            </a:r>
            <a:r>
              <a:rPr lang="en-GB" sz="2000" b="1" dirty="0">
                <a:solidFill>
                  <a:srgbClr val="FF0000"/>
                </a:solidFill>
              </a:rPr>
              <a:t>theoretical </a:t>
            </a:r>
            <a:r>
              <a:rPr lang="en-GB" sz="2000" b="1" dirty="0" smtClean="0">
                <a:solidFill>
                  <a:srgbClr val="FF0000"/>
                </a:solidFill>
              </a:rPr>
              <a:t>corrections required.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grpSp>
        <p:nvGrpSpPr>
          <p:cNvPr id="35" name="Group 56"/>
          <p:cNvGrpSpPr>
            <a:grpSpLocks/>
          </p:cNvGrpSpPr>
          <p:nvPr/>
        </p:nvGrpSpPr>
        <p:grpSpPr bwMode="auto">
          <a:xfrm>
            <a:off x="10193418" y="2084848"/>
            <a:ext cx="203200" cy="268288"/>
            <a:chOff x="1358" y="1456"/>
            <a:chExt cx="128" cy="169"/>
          </a:xfrm>
        </p:grpSpPr>
        <p:sp>
          <p:nvSpPr>
            <p:cNvPr id="36" name="Line 321"/>
            <p:cNvSpPr>
              <a:spLocks noChangeShapeType="1"/>
            </p:cNvSpPr>
            <p:nvPr/>
          </p:nvSpPr>
          <p:spPr bwMode="auto">
            <a:xfrm flipV="1">
              <a:off x="1358" y="1456"/>
              <a:ext cx="128" cy="169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Oval 320"/>
            <p:cNvSpPr>
              <a:spLocks noChangeArrowheads="1"/>
            </p:cNvSpPr>
            <p:nvPr/>
          </p:nvSpPr>
          <p:spPr bwMode="auto">
            <a:xfrm>
              <a:off x="1358" y="1494"/>
              <a:ext cx="110" cy="11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E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4439816" y="1364768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/>
              <a:t>g: mag. Moment in units of </a:t>
            </a:r>
          </a:p>
          <a:p>
            <a:pPr marL="0" indent="0" algn="ctr">
              <a:buNone/>
            </a:pPr>
            <a:r>
              <a:rPr lang="de-CH" sz="1400" b="1" dirty="0"/>
              <a:t>nuclear magneton</a:t>
            </a:r>
            <a:endParaRPr lang="en-GB" sz="1400" b="1" dirty="0"/>
          </a:p>
        </p:txBody>
      </p:sp>
      <p:sp>
        <p:nvSpPr>
          <p:cNvPr id="6" name="Left-Right-Up Arrow 5"/>
          <p:cNvSpPr/>
          <p:nvPr/>
        </p:nvSpPr>
        <p:spPr>
          <a:xfrm rot="10800000">
            <a:off x="5451704" y="2715191"/>
            <a:ext cx="966520" cy="1081337"/>
          </a:xfrm>
          <a:prstGeom prst="leftRightUpArrow">
            <a:avLst>
              <a:gd name="adj1" fmla="val 18073"/>
              <a:gd name="adj2" fmla="val 14611"/>
              <a:gd name="adj3" fmla="val 1922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34" name="Picture 38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872" y="2930359"/>
            <a:ext cx="2358689" cy="186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" name="Picture 4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10" y="2810388"/>
            <a:ext cx="2460539" cy="18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8151865" y="4744804"/>
            <a:ext cx="3680470" cy="278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106, 253001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7744" y="4678746"/>
            <a:ext cx="3397545" cy="278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107, 103002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18563" y="2478622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simple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814806" y="2588904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difficult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424683" y="3796529"/>
                <a:ext cx="2308605" cy="930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en-GB" sz="24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24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683" y="3796529"/>
                <a:ext cx="2308605" cy="93051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ounded Rectangle 20"/>
          <p:cNvSpPr/>
          <p:nvPr/>
        </p:nvSpPr>
        <p:spPr>
          <a:xfrm>
            <a:off x="1442805" y="6025337"/>
            <a:ext cx="3569919" cy="6010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 Precision Mass Spectrometry</a:t>
            </a:r>
            <a:endParaRPr lang="en-GB" dirty="0"/>
          </a:p>
        </p:txBody>
      </p:sp>
      <p:sp>
        <p:nvSpPr>
          <p:cNvPr id="48" name="Rounded Rectangle 47"/>
          <p:cNvSpPr/>
          <p:nvPr/>
        </p:nvSpPr>
        <p:spPr>
          <a:xfrm>
            <a:off x="7255341" y="6025337"/>
            <a:ext cx="3569919" cy="6010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 Precision Magnetic Moment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256275" y="3830057"/>
                <a:ext cx="2308605" cy="796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275" y="3830057"/>
                <a:ext cx="2308605" cy="79669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Superconductivity in 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39" y="1106424"/>
            <a:ext cx="4251525" cy="68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Single particle detection systems</a:t>
            </a:r>
            <a:endParaRPr lang="en-GB" sz="2000" b="1" dirty="0"/>
          </a:p>
        </p:txBody>
      </p:sp>
      <p:pic>
        <p:nvPicPr>
          <p:cNvPr id="33794" name="Picture 2" descr="a0930810-ecf8-4651-a393-958b40e07a41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18" y="1726803"/>
            <a:ext cx="3597656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 descr="90299802-c30f-4648-a679-c302d922ebb7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538" y="1792224"/>
            <a:ext cx="3597656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888659" y="1103376"/>
            <a:ext cx="4251525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/>
              <a:t>Magnetic Shielding and Shimming</a:t>
            </a:r>
            <a:endParaRPr lang="en-GB" sz="20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658368" y="5465376"/>
            <a:ext cx="3118104" cy="843984"/>
          </a:xfrm>
          <a:prstGeom prst="roundRect">
            <a:avLst/>
          </a:prstGeom>
          <a:solidFill>
            <a:srgbClr val="0066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Developers of world class detectors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8528304" y="5480616"/>
            <a:ext cx="3118104" cy="843984"/>
          </a:xfrm>
          <a:prstGeom prst="roundRect">
            <a:avLst/>
          </a:prstGeom>
          <a:solidFill>
            <a:srgbClr val="0066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Developers of excellent shielding systems</a:t>
            </a:r>
            <a:endParaRPr lang="en-GB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528" y="2482707"/>
            <a:ext cx="3613078" cy="220816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975027" y="1103376"/>
            <a:ext cx="4251525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/>
              <a:t>Superconducting Magnets</a:t>
            </a:r>
            <a:endParaRPr lang="en-GB" sz="20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504944" y="5480616"/>
            <a:ext cx="3118104" cy="843984"/>
          </a:xfrm>
          <a:prstGeom prst="roundRect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Users of ultra stable persistent devices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338328" y="1014984"/>
            <a:ext cx="3813048" cy="5449824"/>
          </a:xfrm>
          <a:prstGeom prst="roundRect">
            <a:avLst>
              <a:gd name="adj" fmla="val 395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221480" y="1011936"/>
            <a:ext cx="3813048" cy="5449824"/>
          </a:xfrm>
          <a:prstGeom prst="roundRect">
            <a:avLst>
              <a:gd name="adj" fmla="val 395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8150352" y="1018032"/>
            <a:ext cx="3813048" cy="5449824"/>
          </a:xfrm>
          <a:prstGeom prst="roundRect">
            <a:avLst>
              <a:gd name="adj" fmla="val 395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75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01" y="3057087"/>
            <a:ext cx="5454633" cy="3273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Particle Detection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872" y="956008"/>
            <a:ext cx="7799720" cy="210371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Particle oscillates in a Penning trap</a:t>
            </a:r>
          </a:p>
          <a:p>
            <a:r>
              <a:rPr lang="en-US" dirty="0" smtClean="0"/>
              <a:t>Oscillation induces image currents</a:t>
            </a:r>
            <a:r>
              <a:rPr lang="en-GB" dirty="0" smtClean="0"/>
              <a:t>, that produce voltage drops over resistors (</a:t>
            </a:r>
            <a:r>
              <a:rPr lang="en-GB" dirty="0" err="1" smtClean="0"/>
              <a:t>fA</a:t>
            </a:r>
            <a:r>
              <a:rPr lang="en-GB" dirty="0" smtClean="0"/>
              <a:t> currents)</a:t>
            </a:r>
          </a:p>
          <a:p>
            <a:r>
              <a:rPr lang="en-US" dirty="0" smtClean="0"/>
              <a:t>Use superconducting inductance to compensate parasitic capacitance of the trap system. </a:t>
            </a:r>
          </a:p>
          <a:p>
            <a:r>
              <a:rPr lang="en-US" dirty="0" smtClean="0"/>
              <a:t>Requires high-Q superconducting inductors.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1225" y="3885120"/>
            <a:ext cx="5121786" cy="14528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3101" y="6357023"/>
            <a:ext cx="11549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rgbClr val="FF0000"/>
                </a:solidFill>
              </a:rPr>
              <a:t>Concept </a:t>
            </a:r>
            <a:r>
              <a:rPr lang="fr-CH" sz="2400" b="1" dirty="0" err="1" smtClean="0">
                <a:solidFill>
                  <a:srgbClr val="FF0000"/>
                </a:solidFill>
              </a:rPr>
              <a:t>allows</a:t>
            </a:r>
            <a:r>
              <a:rPr lang="fr-CH" sz="2400" b="1" dirty="0" smtClean="0">
                <a:solidFill>
                  <a:srgbClr val="FF0000"/>
                </a:solidFill>
              </a:rPr>
              <a:t> test of </a:t>
            </a:r>
            <a:r>
              <a:rPr lang="fr-CH" sz="2400" b="1" dirty="0" err="1" smtClean="0">
                <a:solidFill>
                  <a:srgbClr val="FF0000"/>
                </a:solidFill>
              </a:rPr>
              <a:t>fundamental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symmetries</a:t>
            </a:r>
            <a:r>
              <a:rPr lang="fr-CH" sz="2400" b="1" dirty="0" smtClean="0">
                <a:solidFill>
                  <a:srgbClr val="FF0000"/>
                </a:solidFill>
              </a:rPr>
              <a:t> on the parts per trillion </a:t>
            </a:r>
            <a:r>
              <a:rPr lang="fr-CH" sz="2400" b="1" dirty="0" err="1" smtClean="0">
                <a:solidFill>
                  <a:srgbClr val="FF0000"/>
                </a:solidFill>
              </a:rPr>
              <a:t>level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543" y="3387697"/>
            <a:ext cx="1921401" cy="12237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7328916" y="2948940"/>
                <a:ext cx="2933815" cy="840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𝑆𝑁𝑅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fr-CH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rad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916" y="2948940"/>
                <a:ext cx="2933815" cy="840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bar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42688" y="357222"/>
            <a:ext cx="487362" cy="487362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8421624" y="3903408"/>
            <a:ext cx="841248" cy="1372680"/>
          </a:xfrm>
          <a:prstGeom prst="roundRect">
            <a:avLst>
              <a:gd name="adj" fmla="val 7971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318504" y="5522976"/>
            <a:ext cx="528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Experience on frequency ranges 100kHz to 100 MHz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353312" y="3332833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Single particle</a:t>
            </a:r>
            <a:endParaRPr lang="en-GB" b="1" dirty="0">
              <a:solidFill>
                <a:srgbClr val="00206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837672" y="811361"/>
            <a:ext cx="3992378" cy="1906460"/>
            <a:chOff x="0" y="1160748"/>
            <a:chExt cx="3635896" cy="1872208"/>
          </a:xfrm>
        </p:grpSpPr>
        <p:grpSp>
          <p:nvGrpSpPr>
            <p:cNvPr id="23" name="Gruppieren 68"/>
            <p:cNvGrpSpPr/>
            <p:nvPr/>
          </p:nvGrpSpPr>
          <p:grpSpPr>
            <a:xfrm>
              <a:off x="0" y="1160748"/>
              <a:ext cx="3635896" cy="1872208"/>
              <a:chOff x="503548" y="944724"/>
              <a:chExt cx="4058928" cy="2124236"/>
            </a:xfrm>
          </p:grpSpPr>
          <p:pic>
            <p:nvPicPr>
              <p:cNvPr id="26" name="Grafik 27" descr="Holger_PT_eindruck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03548" y="944724"/>
                <a:ext cx="1611538" cy="2124236"/>
              </a:xfrm>
              <a:prstGeom prst="rect">
                <a:avLst/>
              </a:prstGeom>
            </p:spPr>
          </p:pic>
          <p:pic>
            <p:nvPicPr>
              <p:cNvPr id="27" name="Picture 100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811652" y="1196752"/>
                <a:ext cx="2688340" cy="1260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8" name="Gerade Verbindung 61"/>
              <p:cNvCxnSpPr/>
              <p:nvPr/>
            </p:nvCxnSpPr>
            <p:spPr bwMode="auto">
              <a:xfrm rot="10800000">
                <a:off x="1720541" y="1453542"/>
                <a:ext cx="756084" cy="0"/>
              </a:xfrm>
              <a:prstGeom prst="line">
                <a:avLst/>
              </a:prstGeom>
              <a:solidFill>
                <a:srgbClr val="FFFF66"/>
              </a:solidFill>
              <a:ln w="63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9" name="Textfeld 62"/>
              <p:cNvSpPr txBox="1"/>
              <p:nvPr/>
            </p:nvSpPr>
            <p:spPr>
              <a:xfrm>
                <a:off x="3842398" y="1868345"/>
                <a:ext cx="720078" cy="244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solidFill>
                      <a:schemeClr val="bg1"/>
                    </a:solidFill>
                  </a:rPr>
                  <a:t>FFT</a:t>
                </a:r>
              </a:p>
            </p:txBody>
          </p:sp>
          <p:sp>
            <p:nvSpPr>
              <p:cNvPr id="30" name="Textfeld 63"/>
              <p:cNvSpPr txBox="1"/>
              <p:nvPr/>
            </p:nvSpPr>
            <p:spPr>
              <a:xfrm>
                <a:off x="3338340" y="1851967"/>
                <a:ext cx="720078" cy="244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>
                    <a:solidFill>
                      <a:schemeClr val="bg1"/>
                    </a:solidFill>
                  </a:rPr>
                  <a:t>Amp</a:t>
                </a:r>
                <a:endParaRPr lang="de-DE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feld 64"/>
              <p:cNvSpPr txBox="1"/>
              <p:nvPr/>
            </p:nvSpPr>
            <p:spPr>
              <a:xfrm>
                <a:off x="2853332" y="1849585"/>
                <a:ext cx="720078" cy="244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>
                    <a:solidFill>
                      <a:schemeClr val="bg1"/>
                    </a:solidFill>
                  </a:rPr>
                  <a:t>Amp</a:t>
                </a:r>
                <a:endParaRPr lang="de-DE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Textfeld 65"/>
              <p:cNvSpPr txBox="1"/>
              <p:nvPr/>
            </p:nvSpPr>
            <p:spPr>
              <a:xfrm>
                <a:off x="2457576" y="1734431"/>
                <a:ext cx="288032" cy="337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solidFill>
                      <a:schemeClr val="bg1"/>
                    </a:solidFill>
                  </a:rPr>
                  <a:t>R</a:t>
                </a:r>
                <a:r>
                  <a:rPr lang="de-DE" sz="800" baseline="-25000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sp>
            <p:nvSpPr>
              <p:cNvPr id="33" name="Textfeld 66"/>
              <p:cNvSpPr txBox="1"/>
              <p:nvPr/>
            </p:nvSpPr>
            <p:spPr>
              <a:xfrm>
                <a:off x="2735796" y="1743666"/>
                <a:ext cx="288032" cy="337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>
                    <a:solidFill>
                      <a:schemeClr val="bg1"/>
                    </a:solidFill>
                  </a:rPr>
                  <a:t>L</a:t>
                </a:r>
                <a:r>
                  <a:rPr lang="de-DE" sz="800" baseline="-25000" dirty="0" err="1">
                    <a:solidFill>
                      <a:schemeClr val="bg1"/>
                    </a:solidFill>
                  </a:rPr>
                  <a:t>p</a:t>
                </a:r>
                <a:endParaRPr lang="de-DE" sz="800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feld 67"/>
              <p:cNvSpPr txBox="1"/>
              <p:nvPr/>
            </p:nvSpPr>
            <p:spPr>
              <a:xfrm>
                <a:off x="2164494" y="1735011"/>
                <a:ext cx="288032" cy="337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>
                    <a:solidFill>
                      <a:schemeClr val="bg1"/>
                    </a:solidFill>
                  </a:rPr>
                  <a:t>C</a:t>
                </a:r>
                <a:r>
                  <a:rPr lang="de-DE" sz="800" baseline="-25000" dirty="0" err="1">
                    <a:solidFill>
                      <a:schemeClr val="bg1"/>
                    </a:solidFill>
                  </a:rPr>
                  <a:t>p</a:t>
                </a:r>
                <a:endParaRPr lang="de-DE" sz="800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Ellipse 28"/>
            <p:cNvSpPr/>
            <p:nvPr/>
          </p:nvSpPr>
          <p:spPr bwMode="auto">
            <a:xfrm>
              <a:off x="769960" y="2164004"/>
              <a:ext cx="45719" cy="45719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latin typeface="Arial" charset="0"/>
              </a:endParaRPr>
            </a:p>
          </p:txBody>
        </p:sp>
        <p:cxnSp>
          <p:nvCxnSpPr>
            <p:cNvPr id="25" name="Gerade Verbindung mit Pfeil 30"/>
            <p:cNvCxnSpPr/>
            <p:nvPr/>
          </p:nvCxnSpPr>
          <p:spPr bwMode="auto">
            <a:xfrm rot="5400000" flipH="1" flipV="1">
              <a:off x="558793" y="2186862"/>
              <a:ext cx="468053" cy="3"/>
            </a:xfrm>
            <a:prstGeom prst="straightConnector1">
              <a:avLst/>
            </a:prstGeom>
            <a:solidFill>
              <a:srgbClr val="FFFF66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9261073" y="2212848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resonator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9907249" y="1075944"/>
            <a:ext cx="219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noise electronics</a:t>
            </a:r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8019288" y="1212469"/>
            <a:ext cx="7582" cy="1276486"/>
          </a:xfrm>
          <a:prstGeom prst="straightConnector1">
            <a:avLst/>
          </a:prstGeom>
          <a:ln w="381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3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1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Transfer &amp; Advice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" y="1109037"/>
            <a:ext cx="5734050" cy="46242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Frequency band which is under control is at a level of 100kHz to 100MHz</a:t>
            </a:r>
          </a:p>
          <a:p>
            <a:r>
              <a:rPr lang="en-US" dirty="0" smtClean="0"/>
              <a:t>Detectors 100kHz to 1MHz with Q up to 500000 available</a:t>
            </a:r>
          </a:p>
          <a:p>
            <a:r>
              <a:rPr lang="en-US" dirty="0" smtClean="0"/>
              <a:t>Design of toroid geometries with diameters up to 100mm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Recently: high Q </a:t>
            </a:r>
            <a:r>
              <a:rPr lang="en-US" dirty="0" err="1" smtClean="0">
                <a:solidFill>
                  <a:srgbClr val="FF0000"/>
                </a:solidFill>
              </a:rPr>
              <a:t>tuneability</a:t>
            </a:r>
            <a:r>
              <a:rPr lang="en-US" dirty="0" smtClean="0">
                <a:solidFill>
                  <a:srgbClr val="FF0000"/>
                </a:solidFill>
              </a:rPr>
              <a:t> device developed, with bandwidth of 350 kHz to 1MHz at Q&gt;100000</a:t>
            </a:r>
          </a:p>
          <a:p>
            <a:endParaRPr lang="en-US" dirty="0"/>
          </a:p>
          <a:p>
            <a:r>
              <a:rPr lang="en-US" dirty="0" smtClean="0"/>
              <a:t>Relevant for single particle experiments, </a:t>
            </a:r>
            <a:r>
              <a:rPr lang="en-US" dirty="0" err="1" smtClean="0"/>
              <a:t>axion</a:t>
            </a:r>
            <a:r>
              <a:rPr lang="en-US" dirty="0" smtClean="0"/>
              <a:t> searches, NMR pickups, ultra sensitive </a:t>
            </a:r>
            <a:r>
              <a:rPr lang="en-US" dirty="0" err="1" smtClean="0"/>
              <a:t>magnetometry</a:t>
            </a:r>
            <a:r>
              <a:rPr lang="en-US" dirty="0" smtClean="0"/>
              <a:t> etc.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38768"/>
            <a:ext cx="4571162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257" y="3580746"/>
            <a:ext cx="4547554" cy="29480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912" y="1245939"/>
            <a:ext cx="1076034" cy="2179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8429" y="3747626"/>
            <a:ext cx="1182059" cy="1089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26" y="5154416"/>
            <a:ext cx="1209793" cy="78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9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557" y="1975657"/>
            <a:ext cx="6113350" cy="43148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Future Projection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862149"/>
            <a:ext cx="5877633" cy="792915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With</a:t>
            </a:r>
            <a:r>
              <a:rPr lang="fr-CH" sz="2400" dirty="0" smtClean="0"/>
              <a:t> a </a:t>
            </a:r>
            <a:r>
              <a:rPr lang="fr-CH" sz="2400" dirty="0" err="1" smtClean="0"/>
              <a:t>purpose-built</a:t>
            </a:r>
            <a:r>
              <a:rPr lang="fr-CH" sz="2400" dirty="0" smtClean="0"/>
              <a:t> </a:t>
            </a:r>
            <a:r>
              <a:rPr lang="fr-CH" sz="2400" dirty="0" err="1" smtClean="0"/>
              <a:t>experiment</a:t>
            </a:r>
            <a:r>
              <a:rPr lang="fr-CH" sz="2400" dirty="0" smtClean="0"/>
              <a:t> </a:t>
            </a:r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should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able to </a:t>
            </a:r>
            <a:r>
              <a:rPr lang="fr-CH" sz="2400" dirty="0" err="1" smtClean="0"/>
              <a:t>improve</a:t>
            </a:r>
            <a:r>
              <a:rPr lang="fr-CH" sz="2400" dirty="0" smtClean="0"/>
              <a:t> </a:t>
            </a:r>
            <a:r>
              <a:rPr lang="fr-CH" sz="2400" dirty="0" err="1" smtClean="0"/>
              <a:t>sensitivity</a:t>
            </a:r>
            <a:r>
              <a:rPr lang="fr-CH" sz="2400" dirty="0" smtClean="0"/>
              <a:t> </a:t>
            </a:r>
            <a:r>
              <a:rPr lang="fr-CH" sz="2400" dirty="0" err="1" smtClean="0"/>
              <a:t>considerably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25196" y="1606520"/>
                <a:ext cx="6034537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CH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CH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fr-CH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CH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fr-CH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fr-CH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CH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CH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fr-CH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CH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fr-CH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CH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rad>
                      <m:rad>
                        <m:radPr>
                          <m:degHide m:val="on"/>
                          <m:ctrlPr>
                            <a:rPr lang="fr-CH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fr-CH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fr-CH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sSup>
                        <m:sSupPr>
                          <m:ctrlP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H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fr-CH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fr-CH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fr-CH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96" y="1606520"/>
                <a:ext cx="6034537" cy="818366"/>
              </a:xfrm>
              <a:prstGeom prst="rect">
                <a:avLst/>
              </a:prstGeom>
              <a:blipFill>
                <a:blip r:embed="rId3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D01524FF-2AFC-4507-8C9A-BBC388ED43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191" y="2274460"/>
            <a:ext cx="457201" cy="275618"/>
          </a:xfrm>
          <a:prstGeom prst="rect">
            <a:avLst/>
          </a:prstGeom>
          <a:ln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2108640"/>
                  </p:ext>
                </p:extLst>
              </p:nvPr>
            </p:nvGraphicFramePr>
            <p:xfrm>
              <a:off x="340361" y="2534179"/>
              <a:ext cx="5978144" cy="29501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4536">
                      <a:extLst>
                        <a:ext uri="{9D8B030D-6E8A-4147-A177-3AD203B41FA5}">
                          <a16:colId xmlns:a16="http://schemas.microsoft.com/office/drawing/2014/main" val="97602492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3878563124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2300567475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19855026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Current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New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Factor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5365966"/>
                      </a:ext>
                    </a:extLst>
                  </a:tr>
                  <a:tr h="176509"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36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b="1" dirty="0" err="1" smtClean="0">
                              <a:solidFill>
                                <a:srgbClr val="002060"/>
                              </a:solidFill>
                            </a:rPr>
                            <a:t>Temperature</a:t>
                          </a:r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𝟎𝟓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CH" sz="1400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oMath>
                            </m:oMathPara>
                          </a14:m>
                          <a:endParaRPr lang="en-GB" sz="14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8647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𝟒𝟎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𝟏𝟔𝟎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b="1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CH" b="1" i="0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fr-CH" b="1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fr-CH" b="1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CH" b="1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oMath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05369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CH" b="1" i="1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b="1" i="1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fr-CH" b="1" i="1" dirty="0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𝒏𝑽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fr-CH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CH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𝑯𝒛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𝒏𝑽</m:t>
                                </m:r>
                                <m:r>
                                  <a:rPr lang="fr-CH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fr-CH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CH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𝑯𝒛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90081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CH" b="1" i="1" dirty="0" smtClean="0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b="1" i="1" dirty="0" smtClean="0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fr-CH" b="1" i="1" dirty="0" smtClean="0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𝟗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8991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b="1" dirty="0" err="1" smtClean="0">
                              <a:solidFill>
                                <a:srgbClr val="006600"/>
                              </a:solidFill>
                            </a:rPr>
                            <a:t>Geometry</a:t>
                          </a:r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𝟏𝟔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𝟏𝟔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4781843"/>
                      </a:ext>
                    </a:extLst>
                  </a:tr>
                  <a:tr h="119613"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59883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Peak Sens.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fr-CH" b="1" i="1" dirty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𝟐𝟔𝟎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03985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2108640"/>
                  </p:ext>
                </p:extLst>
              </p:nvPr>
            </p:nvGraphicFramePr>
            <p:xfrm>
              <a:off x="340361" y="2534179"/>
              <a:ext cx="5978144" cy="29501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4536">
                      <a:extLst>
                        <a:ext uri="{9D8B030D-6E8A-4147-A177-3AD203B41FA5}">
                          <a16:colId xmlns:a16="http://schemas.microsoft.com/office/drawing/2014/main" val="97602492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3878563124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2300567475"/>
                        </a:ext>
                      </a:extLst>
                    </a:gridCol>
                    <a:gridCol w="1494536">
                      <a:extLst>
                        <a:ext uri="{9D8B030D-6E8A-4147-A177-3AD203B41FA5}">
                          <a16:colId xmlns:a16="http://schemas.microsoft.com/office/drawing/2014/main" val="19855026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Current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New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Factor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5365966"/>
                      </a:ext>
                    </a:extLst>
                  </a:tr>
                  <a:tr h="176509"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36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b="1" dirty="0" err="1" smtClean="0">
                              <a:solidFill>
                                <a:srgbClr val="002060"/>
                              </a:solidFill>
                            </a:rPr>
                            <a:t>Temperature</a:t>
                          </a:r>
                          <a:endParaRPr lang="en-GB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816" t="-155738" r="-202041" b="-5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155738" r="-101220" b="-5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155738" r="-1633" b="-5721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78647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07" t="-255738" r="-300813" b="-4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816" t="-255738" r="-202041" b="-4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255738" r="-101220" b="-4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255738" r="-1633" b="-4721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053693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07" t="-333846" r="-300813" b="-34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816" t="-333846" r="-202041" b="-34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333846" r="-101220" b="-34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333846" r="-1633" b="-34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90081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07" t="-462295" r="-300813" b="-2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816" t="-462295" r="-202041" b="-2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462295" r="-101220" b="-2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462295" r="-1633" b="-2655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8991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b="1" dirty="0" err="1" smtClean="0">
                              <a:solidFill>
                                <a:srgbClr val="006600"/>
                              </a:solidFill>
                            </a:rPr>
                            <a:t>Geometry</a:t>
                          </a:r>
                          <a:endParaRPr lang="en-GB" b="1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816" t="-562295" r="-202041" b="-1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562295" r="-101220" b="-1655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562295" r="-1633" b="-1655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4781843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59883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Peak Sens.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01224" t="-703279" r="-1633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03985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Content Placeholder 2"/>
          <p:cNvSpPr txBox="1">
            <a:spLocks/>
          </p:cNvSpPr>
          <p:nvPr/>
        </p:nvSpPr>
        <p:spPr>
          <a:xfrm>
            <a:off x="309807" y="6391221"/>
            <a:ext cx="11595681" cy="475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2400" b="1" dirty="0" smtClean="0">
                <a:solidFill>
                  <a:srgbClr val="C00000"/>
                </a:solidFill>
              </a:rPr>
              <a:t>Technologies </a:t>
            </a:r>
            <a:r>
              <a:rPr lang="fr-CH" sz="2400" b="1" dirty="0" err="1" smtClean="0">
                <a:solidFill>
                  <a:srgbClr val="C00000"/>
                </a:solidFill>
              </a:rPr>
              <a:t>available</a:t>
            </a:r>
            <a:r>
              <a:rPr lang="fr-CH" sz="2400" b="1" dirty="0" smtClean="0">
                <a:solidFill>
                  <a:srgbClr val="C00000"/>
                </a:solidFill>
              </a:rPr>
              <a:t> to </a:t>
            </a:r>
            <a:r>
              <a:rPr lang="fr-CH" sz="2400" b="1" dirty="0" err="1" smtClean="0">
                <a:solidFill>
                  <a:srgbClr val="C00000"/>
                </a:solidFill>
              </a:rPr>
              <a:t>build</a:t>
            </a:r>
            <a:r>
              <a:rPr lang="fr-CH" sz="2400" b="1" dirty="0" smtClean="0">
                <a:solidFill>
                  <a:srgbClr val="C00000"/>
                </a:solidFill>
              </a:rPr>
              <a:t> </a:t>
            </a:r>
            <a:r>
              <a:rPr lang="fr-CH" sz="2400" b="1" dirty="0" err="1" smtClean="0">
                <a:solidFill>
                  <a:srgbClr val="C00000"/>
                </a:solidFill>
              </a:rPr>
              <a:t>such</a:t>
            </a:r>
            <a:r>
              <a:rPr lang="fr-CH" sz="2400" b="1" dirty="0" smtClean="0">
                <a:solidFill>
                  <a:srgbClr val="C00000"/>
                </a:solidFill>
              </a:rPr>
              <a:t> an </a:t>
            </a:r>
            <a:r>
              <a:rPr lang="fr-CH" sz="2400" b="1" dirty="0" err="1" smtClean="0">
                <a:solidFill>
                  <a:srgbClr val="C00000"/>
                </a:solidFill>
              </a:rPr>
              <a:t>experiment</a:t>
            </a:r>
            <a:r>
              <a:rPr lang="fr-CH" sz="2400" b="1" dirty="0" smtClean="0">
                <a:solidFill>
                  <a:srgbClr val="C00000"/>
                </a:solidFill>
              </a:rPr>
              <a:t> / discussion </a:t>
            </a:r>
            <a:r>
              <a:rPr lang="fr-CH" sz="2400" b="1" dirty="0" err="1" smtClean="0">
                <a:solidFill>
                  <a:srgbClr val="C00000"/>
                </a:solidFill>
              </a:rPr>
              <a:t>with</a:t>
            </a:r>
            <a:r>
              <a:rPr lang="fr-CH" sz="2400" b="1" dirty="0" smtClean="0">
                <a:solidFill>
                  <a:srgbClr val="C00000"/>
                </a:solidFill>
              </a:rPr>
              <a:t> IAXO </a:t>
            </a:r>
            <a:r>
              <a:rPr lang="fr-CH" sz="2400" b="1" dirty="0" err="1" smtClean="0">
                <a:solidFill>
                  <a:srgbClr val="C00000"/>
                </a:solidFill>
              </a:rPr>
              <a:t>started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77656" y="5084064"/>
            <a:ext cx="141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92D050"/>
                </a:solidFill>
              </a:rPr>
              <a:t>Laser </a:t>
            </a:r>
            <a:r>
              <a:rPr lang="fr-CH" b="1" dirty="0" err="1" smtClean="0">
                <a:solidFill>
                  <a:srgbClr val="92D050"/>
                </a:solidFill>
              </a:rPr>
              <a:t>cooled</a:t>
            </a:r>
            <a:r>
              <a:rPr lang="fr-CH" b="1" dirty="0" smtClean="0">
                <a:solidFill>
                  <a:srgbClr val="92D050"/>
                </a:solidFill>
              </a:rPr>
              <a:t> </a:t>
            </a:r>
          </a:p>
          <a:p>
            <a:r>
              <a:rPr lang="fr-CH" b="1" dirty="0" err="1" smtClean="0">
                <a:solidFill>
                  <a:srgbClr val="92D050"/>
                </a:solidFill>
              </a:rPr>
              <a:t>resonators</a:t>
            </a:r>
            <a:endParaRPr lang="en-GB" b="1" dirty="0">
              <a:solidFill>
                <a:srgbClr val="92D05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7836408" y="4864608"/>
            <a:ext cx="841248" cy="542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455664" y="4361688"/>
            <a:ext cx="1307592" cy="10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1553391" y="5787717"/>
            <a:ext cx="3540332" cy="357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2400" b="1" dirty="0" err="1" smtClean="0">
                <a:solidFill>
                  <a:srgbClr val="FF0000"/>
                </a:solidFill>
              </a:rPr>
              <a:t>Bandwidth</a:t>
            </a:r>
            <a:r>
              <a:rPr lang="fr-CH" sz="2400" b="1" dirty="0" smtClean="0">
                <a:solidFill>
                  <a:srgbClr val="FF0000"/>
                </a:solidFill>
              </a:rPr>
              <a:t>-gain: x 3000</a:t>
            </a:r>
            <a:endParaRPr lang="fr-CH" sz="2400" b="1" dirty="0" smtClean="0">
              <a:solidFill>
                <a:srgbClr val="FF0000"/>
              </a:solidFill>
            </a:endParaRPr>
          </a:p>
        </p:txBody>
      </p:sp>
      <p:sp>
        <p:nvSpPr>
          <p:cNvPr id="18" name="Right Brace 17"/>
          <p:cNvSpPr/>
          <p:nvPr/>
        </p:nvSpPr>
        <p:spPr>
          <a:xfrm rot="5400000">
            <a:off x="7722108" y="4951476"/>
            <a:ext cx="128016" cy="32004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20" name="Elbow Connector 19"/>
          <p:cNvCxnSpPr/>
          <p:nvPr/>
        </p:nvCxnSpPr>
        <p:spPr>
          <a:xfrm flipV="1">
            <a:off x="6318504" y="5175504"/>
            <a:ext cx="1444752" cy="685800"/>
          </a:xfrm>
          <a:prstGeom prst="bentConnector3">
            <a:avLst>
              <a:gd name="adj1" fmla="val 11392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129016" y="3776472"/>
            <a:ext cx="0" cy="49377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89D81FCD-4B3B-46D3-A797-1651076CAB51" descr="89D81FCD-4B3B-46D3-A797-1651076CAB5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25" y="5649677"/>
            <a:ext cx="409521" cy="60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006" y="351983"/>
            <a:ext cx="2994972" cy="168506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573" y="316207"/>
            <a:ext cx="480000" cy="72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821" y="316207"/>
            <a:ext cx="521633" cy="72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36299" y="1552803"/>
            <a:ext cx="28885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Devlin et al., BASE,</a:t>
            </a:r>
            <a:endParaRPr lang="en-GB" b="1" dirty="0" smtClean="0"/>
          </a:p>
          <a:p>
            <a:r>
              <a:rPr lang="en-GB" b="1" dirty="0" smtClean="0"/>
              <a:t>Phys</a:t>
            </a:r>
            <a:r>
              <a:rPr lang="en-GB" b="1" dirty="0"/>
              <a:t>. Rev. Lett. 126, 041301 </a:t>
            </a:r>
          </a:p>
        </p:txBody>
      </p:sp>
    </p:spTree>
    <p:extLst>
      <p:ext uri="{BB962C8B-B14F-4D97-AF65-F5344CB8AC3E}">
        <p14:creationId xmlns:p14="http://schemas.microsoft.com/office/powerpoint/2010/main" val="265008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474" y="210822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Self Shielding coil (SSC)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782506" y="1061467"/>
            <a:ext cx="2976671" cy="2239518"/>
            <a:chOff x="2095499" y="1647825"/>
            <a:chExt cx="5410308" cy="3802063"/>
          </a:xfrm>
        </p:grpSpPr>
        <p:grpSp>
          <p:nvGrpSpPr>
            <p:cNvPr id="6" name="Group 5"/>
            <p:cNvGrpSpPr/>
            <p:nvPr/>
          </p:nvGrpSpPr>
          <p:grpSpPr>
            <a:xfrm>
              <a:off x="2095500" y="1647825"/>
              <a:ext cx="4822825" cy="3802063"/>
              <a:chOff x="2095500" y="1647825"/>
              <a:chExt cx="4822825" cy="3802063"/>
            </a:xfrm>
          </p:grpSpPr>
          <p:pic>
            <p:nvPicPr>
              <p:cNvPr id="4098" name="Picture 2" descr="Related image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81"/>
              <a:stretch/>
            </p:blipFill>
            <p:spPr bwMode="auto">
              <a:xfrm>
                <a:off x="2095500" y="1647825"/>
                <a:ext cx="4822825" cy="38020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Related image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67" t="88136" r="57735"/>
              <a:stretch/>
            </p:blipFill>
            <p:spPr bwMode="auto">
              <a:xfrm>
                <a:off x="4121149" y="4991100"/>
                <a:ext cx="771526" cy="4587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9" name="Straight Arrow Connector 8"/>
            <p:cNvCxnSpPr/>
            <p:nvPr/>
          </p:nvCxnSpPr>
          <p:spPr>
            <a:xfrm>
              <a:off x="3219450" y="4011174"/>
              <a:ext cx="2638425" cy="0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426807" y="3951464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7199313" y="2857501"/>
              <a:ext cx="20637" cy="933449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7199313" y="3139559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3219450" y="2857501"/>
              <a:ext cx="352426" cy="885824"/>
            </a:xfrm>
            <a:prstGeom prst="ellipse">
              <a:avLst/>
            </a:prstGeom>
            <a:solidFill>
              <a:srgbClr val="00B05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2311400" y="3743325"/>
              <a:ext cx="1003300" cy="131445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095499" y="4930259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61855" y="1701678"/>
              <a:ext cx="841897" cy="3693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 smtClean="0"/>
                <a:t>B</a:t>
              </a:r>
              <a:r>
                <a:rPr lang="en-GB" baseline="-25000" dirty="0" err="1" smtClean="0"/>
                <a:t>solenoid</a:t>
              </a:r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92400" y="1797050"/>
              <a:ext cx="247650" cy="342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200526" y="2324336"/>
              <a:ext cx="3866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B</a:t>
              </a:r>
              <a:r>
                <a:rPr lang="en-GB" baseline="-25000" dirty="0" smtClean="0">
                  <a:solidFill>
                    <a:srgbClr val="7030A0"/>
                  </a:solidFill>
                </a:rPr>
                <a:t>e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3267506" y="2725418"/>
              <a:ext cx="2638425" cy="0"/>
            </a:xfrm>
            <a:prstGeom prst="straightConnector1">
              <a:avLst/>
            </a:prstGeom>
            <a:ln w="47625">
              <a:solidFill>
                <a:srgbClr val="7030A0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553632" y="1058262"/>
                <a:ext cx="47244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Flux conservation means that if the external field changes, the current in the solenoid has to change.</a:t>
                </a:r>
              </a:p>
              <a:p>
                <a:endParaRPr lang="en-GB" dirty="0"/>
              </a:p>
              <a:p>
                <a:r>
                  <a:rPr lang="en-GB" dirty="0" smtClean="0"/>
                  <a:t>With the right choice of l/d, the total magnetic field along the solenoid axis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dirty="0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GB" dirty="0" smtClean="0"/>
                  <a:t> at the particle position </a:t>
                </a:r>
                <a:r>
                  <a:rPr lang="en-GB" b="1" dirty="0" smtClean="0"/>
                  <a:t>x</a:t>
                </a:r>
                <a:r>
                  <a:rPr lang="en-GB" b="1" baseline="-25000" dirty="0" smtClean="0"/>
                  <a:t>0</a:t>
                </a:r>
                <a:r>
                  <a:rPr lang="en-GB" dirty="0" smtClean="0"/>
                  <a:t> vanishes</a:t>
                </a:r>
              </a:p>
              <a:p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/>
                        <m:t>Δ</m:t>
                      </m:r>
                      <m:r>
                        <m:rPr>
                          <m:nor/>
                        </m:rPr>
                        <a:rPr lang="en-GB" dirty="0"/>
                        <m:t>B</m:t>
                      </m:r>
                      <m:r>
                        <m:rPr>
                          <m:nor/>
                        </m:rPr>
                        <a:rPr lang="en-GB" dirty="0"/>
                        <m:t>(</m:t>
                      </m:r>
                      <m:r>
                        <m:rPr>
                          <m:nor/>
                        </m:rPr>
                        <a:rPr lang="en-GB" dirty="0"/>
                        <m:t>x</m:t>
                      </m:r>
                      <m:r>
                        <m:rPr>
                          <m:nor/>
                        </m:rPr>
                        <a:rPr lang="en-GB" baseline="-25000" dirty="0"/>
                        <m:t>0</m:t>
                      </m:r>
                      <m:r>
                        <m:rPr>
                          <m:nor/>
                        </m:rPr>
                        <a:rPr lang="en-GB" dirty="0"/>
                        <m:t>)=</m:t>
                      </m:r>
                      <m:r>
                        <m:rPr>
                          <m:nor/>
                        </m:rPr>
                        <a:rPr lang="el-GR" dirty="0"/>
                        <m:t>Δ</m:t>
                      </m:r>
                      <m:r>
                        <m:rPr>
                          <m:nor/>
                        </m:rPr>
                        <a:rPr lang="en-GB" dirty="0"/>
                        <m:t>B</m:t>
                      </m:r>
                      <m:r>
                        <m:rPr>
                          <m:nor/>
                        </m:rPr>
                        <a:rPr lang="en-GB" baseline="-25000" dirty="0"/>
                        <m:t>ssc</m:t>
                      </m:r>
                      <m:r>
                        <m:rPr>
                          <m:nor/>
                        </m:rPr>
                        <a:rPr lang="en-GB" dirty="0"/>
                        <m:t> +</m:t>
                      </m:r>
                      <m:r>
                        <m:rPr>
                          <m:nor/>
                        </m:rPr>
                        <a:rPr lang="el-GR" dirty="0"/>
                        <m:t> </m:t>
                      </m:r>
                      <m:r>
                        <m:rPr>
                          <m:nor/>
                        </m:rPr>
                        <a:rPr lang="el-GR" dirty="0"/>
                        <m:t>Δ</m:t>
                      </m:r>
                      <m:r>
                        <m:rPr>
                          <m:nor/>
                        </m:rPr>
                        <a:rPr lang="en-GB" b="1" dirty="0"/>
                        <m:t>B</m:t>
                      </m:r>
                      <m:r>
                        <m:rPr>
                          <m:nor/>
                        </m:rPr>
                        <a:rPr lang="en-GB" b="1" baseline="-25000" dirty="0"/>
                        <m:t>e</m:t>
                      </m:r>
                      <m:r>
                        <m:rPr>
                          <m:nor/>
                        </m:rPr>
                        <a:rPr lang="en-GB" dirty="0"/>
                        <m:t>.</m:t>
                      </m:r>
                      <m:r>
                        <m:rPr>
                          <m:nor/>
                        </m:rPr>
                        <a:rPr lang="en-GB" b="1" dirty="0"/>
                        <m:t>c</m:t>
                      </m:r>
                      <m:r>
                        <m:rPr>
                          <m:nor/>
                        </m:rPr>
                        <a:rPr lang="en-GB" dirty="0"/>
                        <m:t>= 0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632" y="1058262"/>
                <a:ext cx="4724400" cy="2585323"/>
              </a:xfrm>
              <a:prstGeom prst="rect">
                <a:avLst/>
              </a:prstGeom>
              <a:blipFill>
                <a:blip r:embed="rId3"/>
                <a:stretch>
                  <a:fillRect l="-1032" t="-1415" b="-2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/>
          <p:cNvSpPr/>
          <p:nvPr/>
        </p:nvSpPr>
        <p:spPr>
          <a:xfrm>
            <a:off x="3071811" y="2704264"/>
            <a:ext cx="180975" cy="1809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06666" y="6410450"/>
            <a:ext cx="4376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Gabrielse</a:t>
            </a:r>
            <a:r>
              <a:rPr lang="en-GB" dirty="0" smtClean="0"/>
              <a:t> and J. Tan, J. Appl. </a:t>
            </a:r>
            <a:r>
              <a:rPr lang="en-GB" dirty="0" err="1" smtClean="0"/>
              <a:t>Phys</a:t>
            </a:r>
            <a:r>
              <a:rPr lang="en-GB" dirty="0" smtClean="0"/>
              <a:t> </a:t>
            </a:r>
            <a:r>
              <a:rPr lang="en-GB" b="1" dirty="0" smtClean="0"/>
              <a:t>63 </a:t>
            </a:r>
            <a:r>
              <a:rPr lang="en-GB" dirty="0" smtClean="0"/>
              <a:t>(10) </a:t>
            </a:r>
            <a:r>
              <a:rPr lang="en-GB" dirty="0"/>
              <a:t> 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6864204" y="5014182"/>
                <a:ext cx="3837845" cy="7514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204" y="5014182"/>
                <a:ext cx="3837845" cy="7514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267569" y="4120422"/>
            <a:ext cx="3042363" cy="2055006"/>
            <a:chOff x="271462" y="1185862"/>
            <a:chExt cx="3533775" cy="233362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1462" y="1185862"/>
              <a:ext cx="3533775" cy="233362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066475" y="2352675"/>
              <a:ext cx="2323270" cy="419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Y=-0.25(l/d-0.876)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485301" y="3432387"/>
            <a:ext cx="3528496" cy="569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 smtClean="0"/>
              <a:t>Inverse shielding factor of single solenoid </a:t>
            </a:r>
          </a:p>
          <a:p>
            <a:pPr algn="ctr"/>
            <a:r>
              <a:rPr lang="en-GB" u="sng" dirty="0" smtClean="0"/>
              <a:t>as a function of l/d</a:t>
            </a:r>
            <a:endParaRPr lang="en-GB" u="sng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9932" y="4158914"/>
            <a:ext cx="2801383" cy="20550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14160" y="4212259"/>
            <a:ext cx="4532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a perfectly aligned coil, the cyclotron frequency shifts according to</a:t>
            </a:r>
          </a:p>
        </p:txBody>
      </p:sp>
    </p:spTree>
    <p:extLst>
      <p:ext uri="{BB962C8B-B14F-4D97-AF65-F5344CB8AC3E}">
        <p14:creationId xmlns:p14="http://schemas.microsoft.com/office/powerpoint/2010/main" val="13267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Performance for fields along AD direction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23817" y="955266"/>
            <a:ext cx="4870559" cy="3086382"/>
            <a:chOff x="3126096" y="520955"/>
            <a:chExt cx="3505179" cy="26510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41518" r="941" b="599"/>
            <a:stretch/>
          </p:blipFill>
          <p:spPr>
            <a:xfrm>
              <a:off x="3126096" y="1024707"/>
              <a:ext cx="3505179" cy="2147323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331179" y="520955"/>
              <a:ext cx="30950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u="sng" dirty="0" smtClean="0"/>
                <a:t>AD fluctuations along all 3 axes</a:t>
              </a:r>
              <a:endParaRPr lang="en-GB" u="sng" dirty="0"/>
            </a:p>
          </p:txBody>
        </p:sp>
      </p:grpSp>
      <p:pic>
        <p:nvPicPr>
          <p:cNvPr id="19" name="Picture 18" descr="90299802-c30f-4648-a679-c302d922ebb7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68" y="4198140"/>
            <a:ext cx="2391434" cy="23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759869" y="2848087"/>
            <a:ext cx="332282" cy="353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9869" y="1175273"/>
            <a:ext cx="4399877" cy="227539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685858" y="997772"/>
            <a:ext cx="480304" cy="537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647925" y="990607"/>
            <a:ext cx="2324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 smtClean="0"/>
              <a:t>Shielding of crane field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99890" y="1625287"/>
            <a:ext cx="147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External field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change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8691573" y="2382084"/>
                <a:ext cx="11441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0000FF"/>
                    </a:solidFill>
                  </a:rPr>
                  <a:t> change</a:t>
                </a:r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573" y="2382084"/>
                <a:ext cx="1144159" cy="369332"/>
              </a:xfrm>
              <a:prstGeom prst="rect">
                <a:avLst/>
              </a:prstGeom>
              <a:blipFill>
                <a:blip r:embed="rId5"/>
                <a:stretch>
                  <a:fillRect t="-10000" r="-481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550846" y="3808025"/>
            <a:ext cx="481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Experiment does not stop working if crane moves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2623" y="3770704"/>
            <a:ext cx="4620036" cy="263338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802623" y="3539804"/>
            <a:ext cx="480304" cy="537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653892" y="3539804"/>
            <a:ext cx="4605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 smtClean="0"/>
              <a:t>Performance with AD on/off compared to 2014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901011" y="6450320"/>
            <a:ext cx="435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 field noise not resolvable at 1.5 ppb level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74773" y="3967045"/>
            <a:ext cx="15152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limited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measurement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noise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0088" y="4232221"/>
            <a:ext cx="3355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Expertise in designing ML SSC systems</a:t>
            </a:r>
          </a:p>
          <a:p>
            <a:endParaRPr lang="en-US" dirty="0"/>
          </a:p>
          <a:p>
            <a:r>
              <a:rPr lang="en-US" dirty="0" smtClean="0"/>
              <a:t>Persistent joints for SSC’s</a:t>
            </a:r>
          </a:p>
          <a:p>
            <a:endParaRPr lang="en-US" dirty="0"/>
          </a:p>
          <a:p>
            <a:r>
              <a:rPr lang="en-US" dirty="0" smtClean="0"/>
              <a:t>Currently looking for methods to improve persistent joints for high current shim-coils.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6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255669</TotalTime>
  <Words>1407</Words>
  <Application>Microsoft Office PowerPoint</Application>
  <PresentationFormat>Widescreen</PresentationFormat>
  <Paragraphs>177</Paragraphs>
  <Slides>12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8" baseType="lpstr">
      <vt:lpstr>SimSun</vt:lpstr>
      <vt:lpstr>AdvOT1ef757c0</vt:lpstr>
      <vt:lpstr>AdvOT7d6df7ab.I</vt:lpstr>
      <vt:lpstr>AdvOTe831afd5</vt:lpstr>
      <vt:lpstr>AdvP40798</vt:lpstr>
      <vt:lpstr>AdvP497E2</vt:lpstr>
      <vt:lpstr>AdvP4C4E51</vt:lpstr>
      <vt:lpstr>AdvP4C4E74</vt:lpstr>
      <vt:lpstr>Arial</vt:lpstr>
      <vt:lpstr>Calibri</vt:lpstr>
      <vt:lpstr>Calibri Light</vt:lpstr>
      <vt:lpstr>Cambria Math</vt:lpstr>
      <vt:lpstr>Mangal</vt:lpstr>
      <vt:lpstr>Office Theme</vt:lpstr>
      <vt:lpstr>Graph</vt:lpstr>
      <vt:lpstr>Equation</vt:lpstr>
      <vt:lpstr>PowerPoint Presentation</vt:lpstr>
      <vt:lpstr>PowerPoint Presentation</vt:lpstr>
      <vt:lpstr>Measurements in Precision Penning traps</vt:lpstr>
      <vt:lpstr>Superconductivity in BASE</vt:lpstr>
      <vt:lpstr>Single Particle Detection Systems</vt:lpstr>
      <vt:lpstr>Technology Transfer &amp; Advice</vt:lpstr>
      <vt:lpstr>Future Projection</vt:lpstr>
      <vt:lpstr>Self Shielding coil (SSC)</vt:lpstr>
      <vt:lpstr>Performance for fields along AD direction</vt:lpstr>
      <vt:lpstr>BASE Measurements – Proton to Antiproton Q/M</vt:lpstr>
      <vt:lpstr>Summary and Outlook</vt:lpstr>
      <vt:lpstr>Thanks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Stefan Ulmer</cp:lastModifiedBy>
  <cp:revision>1114</cp:revision>
  <cp:lastPrinted>2021-01-18T16:09:12Z</cp:lastPrinted>
  <dcterms:created xsi:type="dcterms:W3CDTF">2016-08-02T08:42:32Z</dcterms:created>
  <dcterms:modified xsi:type="dcterms:W3CDTF">2021-09-21T13:56:43Z</dcterms:modified>
</cp:coreProperties>
</file>