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272" r:id="rId2"/>
    <p:sldId id="273" r:id="rId3"/>
    <p:sldId id="274" r:id="rId4"/>
  </p:sldIdLst>
  <p:sldSz cx="9144000" cy="6858000" type="screen4x3"/>
  <p:notesSz cx="6811963" cy="994251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76428" autoAdjust="0"/>
  </p:normalViewPr>
  <p:slideViewPr>
    <p:cSldViewPr>
      <p:cViewPr varScale="1">
        <p:scale>
          <a:sx n="85" d="100"/>
          <a:sy n="85" d="100"/>
        </p:scale>
        <p:origin x="-186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76" d="100"/>
          <a:sy n="76" d="100"/>
        </p:scale>
        <p:origin x="-1584" y="-96"/>
      </p:cViewPr>
      <p:guideLst>
        <p:guide orient="horz" pos="3131"/>
        <p:guide pos="2145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116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9213" y="0"/>
            <a:ext cx="2951162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EFE7A5BC-9279-461C-90EC-4D1A400A0BE7}" type="datetimeFigureOut">
              <a:rPr lang="en-US"/>
              <a:pPr>
                <a:defRPr/>
              </a:pPr>
              <a:t>9/30/2010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44038"/>
            <a:ext cx="2951163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9213" y="9444038"/>
            <a:ext cx="2951162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18EC0579-5D34-4810-8421-F3B27E88F0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116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9213" y="0"/>
            <a:ext cx="2951162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F8C63635-5ECD-4517-B417-46F766626AD4}" type="datetimeFigureOut">
              <a:rPr lang="en-US"/>
              <a:pPr>
                <a:defRPr/>
              </a:pPr>
              <a:t>9/30/2010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22338" y="746125"/>
            <a:ext cx="4967287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1038" y="4722813"/>
            <a:ext cx="5449887" cy="447357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4038"/>
            <a:ext cx="2951163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9213" y="9444038"/>
            <a:ext cx="2951162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41FF4B51-8B2A-4218-90BB-2CEA813F541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86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0F43AA-34F1-4F92-BFEE-F2BEE553CB04}" type="datetime1">
              <a:rPr lang="en-US"/>
              <a:pPr>
                <a:defRPr/>
              </a:pPr>
              <a:t>9/30/2010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S. Schuh, HR-DI-LD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2D296A-A979-42D9-8DB6-FC917DFB92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834250-DB27-4E75-A82E-9061C6E83D13}" type="datetime1">
              <a:rPr lang="en-US"/>
              <a:pPr>
                <a:defRPr/>
              </a:pPr>
              <a:t>9/30/2010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S. Schuh, HR-SMD/LD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6728BE-29EE-46CD-8646-198528A5D2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8A6307-CFCC-4278-B888-6BD00CF172D2}" type="datetime1">
              <a:rPr lang="en-US"/>
              <a:pPr>
                <a:defRPr/>
              </a:pPr>
              <a:t>9/30/2010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S. Schuh, HR-SMD/LD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60EF6B-B237-4E5F-924A-3F4EE16E93A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07E7A7-B093-45B9-96C3-5F9FA6DC7EAA}" type="datetime1">
              <a:rPr lang="en-US"/>
              <a:pPr>
                <a:defRPr/>
              </a:pPr>
              <a:t>9/30/2010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S. Schuh, HR-SMD/LD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2559B3-D74B-48D5-BA89-543795AD4D4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86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74B0E8-A486-4393-B9BF-E710D72FC86C}" type="datetime1">
              <a:rPr lang="en-US"/>
              <a:pPr>
                <a:defRPr/>
              </a:pPr>
              <a:t>9/30/2010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S. Schuh, HR-SMD/LD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969EE6-F575-4ED5-BC2D-2E3D64C4F25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5D65EC-0E8B-4866-9632-40F13F6B0F5F}" type="datetime1">
              <a:rPr lang="en-US"/>
              <a:pPr>
                <a:defRPr/>
              </a:pPr>
              <a:t>9/30/2010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S. Schuh, HR-SMD/LD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B232F3-1787-47CD-AFAB-D0C47B7B276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06334C-3EAE-4963-9810-160E81CC10B4}" type="datetime1">
              <a:rPr lang="en-US"/>
              <a:pPr>
                <a:defRPr/>
              </a:pPr>
              <a:t>9/30/2010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S. Schuh, HR-SMD/LD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FE6DF9-260A-416D-B40B-F512A41E15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A52963-6D7E-485B-9397-D4F97516A379}" type="datetime1">
              <a:rPr lang="en-US"/>
              <a:pPr>
                <a:defRPr/>
              </a:pPr>
              <a:t>9/30/2010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S. Schuh, HR-SMD/LD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FC0A28-5781-4A44-9A5A-527A678E60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45D115-1D96-405E-9CF3-9C7005A94F68}" type="datetime1">
              <a:rPr lang="en-US"/>
              <a:pPr>
                <a:defRPr/>
              </a:pPr>
              <a:t>9/30/2010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S. Schuh, HR-SMD/LD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342401-09CF-4C0A-8123-B25667D8E7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06D1FC-EB15-4EC8-9DD0-2ADEEBB69D8D}" type="datetime1">
              <a:rPr lang="en-US"/>
              <a:pPr>
                <a:defRPr/>
              </a:pPr>
              <a:t>9/30/2010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S. Schuh, HR-SMD/LD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F47055-B68B-429C-850F-64C40007DF6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A0B9F6-E604-479D-9F1F-424CCB1E04A3}" type="datetime1">
              <a:rPr lang="en-US"/>
              <a:pPr>
                <a:defRPr/>
              </a:pPr>
              <a:t>9/30/2010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S. Schuh, HR-SMD/LD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4989E1-C168-4AE1-9ADF-333B551F4A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55C1DC-5A3B-42C5-AF58-AC6096734968}" type="datetime1">
              <a:rPr lang="en-US"/>
              <a:pPr>
                <a:defRPr/>
              </a:pPr>
              <a:t>9/30/2010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S. Schuh, HR-SMD/LD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8F2581-EF69-4B0D-9572-6FCB690549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685800"/>
            <a:ext cx="8229600" cy="73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52400" y="1524000"/>
            <a:ext cx="88392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200" y="6561138"/>
            <a:ext cx="7620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B3EC39C-B110-4F60-88D3-DC60E880609F}" type="datetime1">
              <a:rPr lang="en-US"/>
              <a:pPr>
                <a:defRPr/>
              </a:pPr>
              <a:t>9/30/2010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492875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r>
              <a:rPr lang="en-US"/>
              <a:t>S. Schuh, HR-SMD/LD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77200" y="6523038"/>
            <a:ext cx="990600" cy="304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1F83927-2F33-42E4-A0D5-54191A1BC818}" type="slidenum">
              <a:rPr lang="en-US"/>
              <a:pPr>
                <a:defRPr/>
              </a:pPr>
              <a:t>‹#›</a:t>
            </a:fld>
            <a:r>
              <a:rPr lang="en-US" dirty="0"/>
              <a:t>/10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4"/>
          <p:cNvSpPr>
            <a:spLocks noGrp="1"/>
          </p:cNvSpPr>
          <p:nvPr>
            <p:ph type="title" idx="4294967295"/>
          </p:nvPr>
        </p:nvSpPr>
        <p:spPr>
          <a:xfrm>
            <a:off x="457200" y="868363"/>
            <a:ext cx="8229600" cy="731837"/>
          </a:xfrm>
        </p:spPr>
        <p:txBody>
          <a:bodyPr/>
          <a:lstStyle/>
          <a:p>
            <a:r>
              <a:rPr lang="en-US" sz="4000" smtClean="0">
                <a:solidFill>
                  <a:schemeClr val="accent2"/>
                </a:solidFill>
              </a:rPr>
              <a:t>Drupal Training within TT</a:t>
            </a:r>
          </a:p>
        </p:txBody>
      </p:sp>
      <p:sp>
        <p:nvSpPr>
          <p:cNvPr id="16386" name="Rectangle 5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800" smtClean="0">
                <a:solidFill>
                  <a:schemeClr val="hlink"/>
                </a:solidFill>
              </a:rPr>
              <a:t>Needs of development team(s)</a:t>
            </a:r>
          </a:p>
          <a:p>
            <a:pPr lvl="1">
              <a:lnSpc>
                <a:spcPct val="90000"/>
              </a:lnSpc>
            </a:pPr>
            <a:r>
              <a:rPr lang="en-US" sz="2400" smtClean="0"/>
              <a:t>October 2010</a:t>
            </a:r>
          </a:p>
          <a:p>
            <a:pPr lvl="1">
              <a:lnSpc>
                <a:spcPct val="90000"/>
              </a:lnSpc>
            </a:pPr>
            <a:r>
              <a:rPr lang="en-US" sz="2400" smtClean="0"/>
              <a:t>Hands-on, fast-paced, for developers</a:t>
            </a:r>
          </a:p>
          <a:p>
            <a:pPr lvl="2">
              <a:lnSpc>
                <a:spcPct val="90000"/>
              </a:lnSpc>
            </a:pPr>
            <a:r>
              <a:rPr lang="en-US" sz="2000" smtClean="0"/>
              <a:t>2 days, ½ day consulting on specific projects</a:t>
            </a:r>
          </a:p>
          <a:p>
            <a:pPr>
              <a:lnSpc>
                <a:spcPct val="90000"/>
              </a:lnSpc>
            </a:pPr>
            <a:r>
              <a:rPr lang="en-US" sz="2800" smtClean="0">
                <a:solidFill>
                  <a:schemeClr val="hlink"/>
                </a:solidFill>
              </a:rPr>
              <a:t>Need for end-user training</a:t>
            </a:r>
          </a:p>
          <a:p>
            <a:pPr lvl="1">
              <a:lnSpc>
                <a:spcPct val="90000"/>
              </a:lnSpc>
            </a:pPr>
            <a:r>
              <a:rPr lang="en-US" sz="2400" smtClean="0"/>
              <a:t>hands-on, for service owners, mgmt, sub-site masters</a:t>
            </a:r>
          </a:p>
          <a:p>
            <a:pPr lvl="1">
              <a:lnSpc>
                <a:spcPct val="90000"/>
              </a:lnSpc>
            </a:pPr>
            <a:r>
              <a:rPr lang="en-US" sz="2400" smtClean="0"/>
              <a:t>Early 2011 for pilot, &gt;spring 2011 for regular sessions</a:t>
            </a:r>
          </a:p>
          <a:p>
            <a:pPr lvl="1">
              <a:lnSpc>
                <a:spcPct val="90000"/>
              </a:lnSpc>
            </a:pPr>
            <a:r>
              <a:rPr lang="en-US" sz="2400" smtClean="0"/>
              <a:t>What’s drupal, Installation &amp; Setup, Views Principles, Basic Content Building</a:t>
            </a:r>
          </a:p>
          <a:p>
            <a:pPr lvl="1">
              <a:lnSpc>
                <a:spcPct val="90000"/>
              </a:lnSpc>
            </a:pPr>
            <a:r>
              <a:rPr lang="en-US" sz="2400" smtClean="0"/>
              <a:t> 1 ½ days</a:t>
            </a:r>
          </a:p>
          <a:p>
            <a:pPr lvl="1">
              <a:lnSpc>
                <a:spcPct val="90000"/>
              </a:lnSpc>
            </a:pPr>
            <a:r>
              <a:rPr lang="en-US" sz="2400" smtClean="0"/>
              <a:t>No themes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3"/>
          <p:cNvSpPr>
            <a:spLocks noGrp="1"/>
          </p:cNvSpPr>
          <p:nvPr>
            <p:ph type="body" idx="4294967295"/>
          </p:nvPr>
        </p:nvSpPr>
        <p:spPr>
          <a:xfrm>
            <a:off x="0" y="990600"/>
            <a:ext cx="8915400" cy="57150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smtClean="0">
                <a:solidFill>
                  <a:schemeClr val="hlink"/>
                </a:solidFill>
              </a:rPr>
              <a:t>Proposal of 2-day Drupal for developers training</a:t>
            </a:r>
          </a:p>
          <a:p>
            <a:pPr lvl="1">
              <a:lnSpc>
                <a:spcPct val="90000"/>
              </a:lnSpc>
            </a:pPr>
            <a:r>
              <a:rPr lang="en-US" sz="2400" smtClean="0"/>
              <a:t>Day 1</a:t>
            </a:r>
          </a:p>
          <a:p>
            <a:pPr lvl="2">
              <a:lnSpc>
                <a:spcPct val="90000"/>
              </a:lnSpc>
            </a:pPr>
            <a:r>
              <a:rPr lang="en-US" sz="2000" smtClean="0"/>
              <a:t>How does Drupal work, vocabulary &amp; where to find items (node, blocks, menus)</a:t>
            </a:r>
          </a:p>
          <a:p>
            <a:pPr lvl="2">
              <a:lnSpc>
                <a:spcPct val="90000"/>
              </a:lnSpc>
            </a:pPr>
            <a:r>
              <a:rPr lang="en-US" sz="2000" smtClean="0"/>
              <a:t>CCK &amp; content types</a:t>
            </a:r>
          </a:p>
          <a:p>
            <a:pPr lvl="2">
              <a:lnSpc>
                <a:spcPct val="90000"/>
              </a:lnSpc>
            </a:pPr>
            <a:r>
              <a:rPr lang="en-US" sz="2000" smtClean="0"/>
              <a:t>Views, Views Relationships, Views Argutments</a:t>
            </a:r>
          </a:p>
          <a:p>
            <a:pPr lvl="2">
              <a:lnSpc>
                <a:spcPct val="90000"/>
              </a:lnSpc>
            </a:pPr>
            <a:r>
              <a:rPr lang="en-US" sz="2000" smtClean="0"/>
              <a:t>Drupal Architecture Modules (context, panels, features)</a:t>
            </a:r>
          </a:p>
          <a:p>
            <a:pPr lvl="2">
              <a:lnSpc>
                <a:spcPct val="90000"/>
              </a:lnSpc>
            </a:pPr>
            <a:r>
              <a:rPr lang="en-US" sz="2000" smtClean="0"/>
              <a:t>Advanced Views</a:t>
            </a:r>
          </a:p>
          <a:p>
            <a:pPr lvl="1">
              <a:lnSpc>
                <a:spcPct val="90000"/>
              </a:lnSpc>
            </a:pPr>
            <a:r>
              <a:rPr lang="en-US" sz="2400" smtClean="0"/>
              <a:t>Day 2 Theming</a:t>
            </a:r>
          </a:p>
          <a:p>
            <a:pPr lvl="2">
              <a:lnSpc>
                <a:spcPct val="90000"/>
              </a:lnSpc>
            </a:pPr>
            <a:r>
              <a:rPr lang="en-US" sz="2000" smtClean="0"/>
              <a:t>What’s theming, how does it work</a:t>
            </a:r>
          </a:p>
          <a:p>
            <a:pPr lvl="2">
              <a:lnSpc>
                <a:spcPct val="90000"/>
              </a:lnSpc>
            </a:pPr>
            <a:r>
              <a:rPr lang="en-US" sz="2000" smtClean="0"/>
              <a:t>Theme development Tools &amp; best practices, anatomy</a:t>
            </a:r>
          </a:p>
          <a:p>
            <a:pPr lvl="2">
              <a:lnSpc>
                <a:spcPct val="90000"/>
              </a:lnSpc>
            </a:pPr>
            <a:r>
              <a:rPr lang="en-US" sz="2000" smtClean="0"/>
              <a:t>HTML &amp; CSS</a:t>
            </a:r>
          </a:p>
          <a:p>
            <a:pPr lvl="2">
              <a:lnSpc>
                <a:spcPct val="90000"/>
              </a:lnSpc>
            </a:pPr>
            <a:r>
              <a:rPr lang="en-US" sz="2000" smtClean="0"/>
              <a:t>Building a new theme, Altering Markup in your Theme</a:t>
            </a:r>
          </a:p>
          <a:p>
            <a:pPr lvl="2">
              <a:lnSpc>
                <a:spcPct val="90000"/>
              </a:lnSpc>
            </a:pPr>
            <a:r>
              <a:rPr lang="en-US" sz="2000" smtClean="0"/>
              <a:t>Templating</a:t>
            </a:r>
          </a:p>
          <a:p>
            <a:pPr lvl="2">
              <a:lnSpc>
                <a:spcPct val="90000"/>
              </a:lnSpc>
            </a:pPr>
            <a:r>
              <a:rPr lang="en-US" sz="2000" smtClean="0"/>
              <a:t>Theme functions &amp; theming in modules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3"/>
          <p:cNvSpPr>
            <a:spLocks noGrp="1"/>
          </p:cNvSpPr>
          <p:nvPr>
            <p:ph type="body" idx="4294967295"/>
          </p:nvPr>
        </p:nvSpPr>
        <p:spPr>
          <a:xfrm>
            <a:off x="152400" y="990600"/>
            <a:ext cx="8839200" cy="53340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smtClean="0">
                <a:solidFill>
                  <a:schemeClr val="hlink"/>
                </a:solidFill>
              </a:rPr>
              <a:t>Potentially interesting subjects</a:t>
            </a:r>
          </a:p>
          <a:p>
            <a:pPr lvl="1">
              <a:lnSpc>
                <a:spcPct val="90000"/>
              </a:lnSpc>
            </a:pPr>
            <a:r>
              <a:rPr lang="en-US" sz="2400" smtClean="0"/>
              <a:t>Content workflow</a:t>
            </a:r>
          </a:p>
          <a:p>
            <a:pPr lvl="1">
              <a:lnSpc>
                <a:spcPct val="90000"/>
              </a:lnSpc>
            </a:pPr>
            <a:r>
              <a:rPr lang="en-US" sz="2400" smtClean="0"/>
              <a:t>community management (anti-spam &amp; CAPTCHA, Flag &amp; VotingAPI, staff/moderator solutions like Views Bulk Operations, modr8..)</a:t>
            </a:r>
          </a:p>
          <a:p>
            <a:pPr lvl="1">
              <a:lnSpc>
                <a:spcPct val="90000"/>
              </a:lnSpc>
            </a:pPr>
            <a:r>
              <a:rPr lang="en-US" sz="2400" smtClean="0"/>
              <a:t>Drupal performance (caching, page optimization, bottleneck search)</a:t>
            </a:r>
          </a:p>
          <a:p>
            <a:pPr lvl="1">
              <a:lnSpc>
                <a:spcPct val="90000"/>
              </a:lnSpc>
            </a:pPr>
            <a:r>
              <a:rPr lang="en-US" sz="2400" smtClean="0"/>
              <a:t>Working with databases</a:t>
            </a:r>
          </a:p>
          <a:p>
            <a:pPr lvl="1">
              <a:lnSpc>
                <a:spcPct val="90000"/>
              </a:lnSpc>
            </a:pPr>
            <a:r>
              <a:rPr lang="en-US" sz="2400" smtClean="0"/>
              <a:t>Using FormAPI</a:t>
            </a:r>
          </a:p>
          <a:p>
            <a:pPr lvl="1">
              <a:lnSpc>
                <a:spcPct val="90000"/>
              </a:lnSpc>
            </a:pPr>
            <a:r>
              <a:rPr lang="en-US" sz="2400" smtClean="0"/>
              <a:t>Hooks?</a:t>
            </a:r>
          </a:p>
          <a:p>
            <a:pPr lvl="1">
              <a:lnSpc>
                <a:spcPct val="90000"/>
              </a:lnSpc>
            </a:pPr>
            <a:r>
              <a:rPr lang="en-US" sz="2400" smtClean="0"/>
              <a:t>Drupal for System admins (server, configuration and environmental issues making or braking large sites – environment, scaling &amp; performance, monitoring &amp; security, deployment strategies) – 2 days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11300</TotalTime>
  <Words>177</Words>
  <Application>Microsoft Office PowerPoint</Application>
  <PresentationFormat>On-screen Show (4:3)</PresentationFormat>
  <Paragraphs>33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Design Template</vt:lpstr>
      </vt:variant>
      <vt:variant>
        <vt:i4>13</vt:i4>
      </vt:variant>
      <vt:variant>
        <vt:lpstr>Slide Titles</vt:lpstr>
      </vt:variant>
      <vt:variant>
        <vt:i4>3</vt:i4>
      </vt:variant>
    </vt:vector>
  </HeadingPairs>
  <TitlesOfParts>
    <vt:vector size="18" baseType="lpstr">
      <vt:lpstr>Arial</vt:lpstr>
      <vt:lpstr>Calibri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Drupal Training within TT</vt:lpstr>
      <vt:lpstr>Slide 2</vt:lpstr>
      <vt:lpstr>Slide 3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Learning &amp; Development Section The Super Assistants !!!</dc:title>
  <dc:creator>priviere</dc:creator>
  <cp:lastModifiedBy>schuh</cp:lastModifiedBy>
  <cp:revision>128</cp:revision>
  <dcterms:created xsi:type="dcterms:W3CDTF">2008-09-30T07:29:55Z</dcterms:created>
  <dcterms:modified xsi:type="dcterms:W3CDTF">2010-09-30T11:41:54Z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0x010100FE4C6AC003675E48838B6355CCE16537</vt:lpwstr>
  </property>
  <property fmtid="{D5CDD505-2E9C-101B-9397-08002B2CF9AE}" pid="3" name="EmailTo">
    <vt:lpwstr/>
  </property>
  <property fmtid="{D5CDD505-2E9C-101B-9397-08002B2CF9AE}" pid="4" name="EmailSender">
    <vt:lpwstr/>
  </property>
  <property fmtid="{D5CDD505-2E9C-101B-9397-08002B2CF9AE}" pid="5" name="EmailFrom">
    <vt:lpwstr/>
  </property>
  <property fmtid="{D5CDD505-2E9C-101B-9397-08002B2CF9AE}" pid="6" name="EmailSubject">
    <vt:lpwstr/>
  </property>
  <property fmtid="{D5CDD505-2E9C-101B-9397-08002B2CF9AE}" pid="7" name="EmailCc">
    <vt:lpwstr/>
  </property>
</Properties>
</file>