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55" r:id="rId6"/>
    <p:sldMasterId id="2147483769" r:id="rId7"/>
    <p:sldMasterId id="2147483783" r:id="rId8"/>
    <p:sldMasterId id="2147483799" r:id="rId9"/>
    <p:sldMasterId id="2147483813" r:id="rId10"/>
  </p:sldMasterIdLst>
  <p:notesMasterIdLst>
    <p:notesMasterId r:id="rId93"/>
  </p:notesMasterIdLst>
  <p:handoutMasterIdLst>
    <p:handoutMasterId r:id="rId94"/>
  </p:handoutMasterIdLst>
  <p:sldIdLst>
    <p:sldId id="258" r:id="rId11"/>
    <p:sldId id="414" r:id="rId12"/>
    <p:sldId id="416" r:id="rId13"/>
    <p:sldId id="420" r:id="rId14"/>
    <p:sldId id="417" r:id="rId15"/>
    <p:sldId id="419" r:id="rId16"/>
    <p:sldId id="453" r:id="rId17"/>
    <p:sldId id="461" r:id="rId18"/>
    <p:sldId id="456" r:id="rId19"/>
    <p:sldId id="431" r:id="rId20"/>
    <p:sldId id="415" r:id="rId21"/>
    <p:sldId id="432" r:id="rId22"/>
    <p:sldId id="433" r:id="rId23"/>
    <p:sldId id="401" r:id="rId24"/>
    <p:sldId id="466" r:id="rId25"/>
    <p:sldId id="399" r:id="rId26"/>
    <p:sldId id="400" r:id="rId27"/>
    <p:sldId id="423" r:id="rId28"/>
    <p:sldId id="467" r:id="rId29"/>
    <p:sldId id="434" r:id="rId30"/>
    <p:sldId id="421" r:id="rId31"/>
    <p:sldId id="424" r:id="rId32"/>
    <p:sldId id="422" r:id="rId33"/>
    <p:sldId id="469" r:id="rId34"/>
    <p:sldId id="468" r:id="rId35"/>
    <p:sldId id="436" r:id="rId36"/>
    <p:sldId id="471" r:id="rId37"/>
    <p:sldId id="470" r:id="rId38"/>
    <p:sldId id="413" r:id="rId39"/>
    <p:sldId id="437" r:id="rId40"/>
    <p:sldId id="479" r:id="rId41"/>
    <p:sldId id="473" r:id="rId42"/>
    <p:sldId id="395" r:id="rId43"/>
    <p:sldId id="472" r:id="rId44"/>
    <p:sldId id="405" r:id="rId45"/>
    <p:sldId id="406" r:id="rId46"/>
    <p:sldId id="481" r:id="rId47"/>
    <p:sldId id="2939" r:id="rId48"/>
    <p:sldId id="376" r:id="rId49"/>
    <p:sldId id="475" r:id="rId50"/>
    <p:sldId id="474" r:id="rId51"/>
    <p:sldId id="476" r:id="rId52"/>
    <p:sldId id="477" r:id="rId53"/>
    <p:sldId id="483" r:id="rId54"/>
    <p:sldId id="2938" r:id="rId55"/>
    <p:sldId id="478" r:id="rId56"/>
    <p:sldId id="388" r:id="rId57"/>
    <p:sldId id="480" r:id="rId58"/>
    <p:sldId id="381" r:id="rId59"/>
    <p:sldId id="482" r:id="rId60"/>
    <p:sldId id="328" r:id="rId61"/>
    <p:sldId id="429" r:id="rId62"/>
    <p:sldId id="447" r:id="rId63"/>
    <p:sldId id="448" r:id="rId64"/>
    <p:sldId id="449" r:id="rId65"/>
    <p:sldId id="450" r:id="rId66"/>
    <p:sldId id="418" r:id="rId67"/>
    <p:sldId id="451" r:id="rId68"/>
    <p:sldId id="452" r:id="rId69"/>
    <p:sldId id="435" r:id="rId70"/>
    <p:sldId id="454" r:id="rId71"/>
    <p:sldId id="455" r:id="rId72"/>
    <p:sldId id="411" r:id="rId73"/>
    <p:sldId id="412" r:id="rId74"/>
    <p:sldId id="385" r:id="rId75"/>
    <p:sldId id="386" r:id="rId76"/>
    <p:sldId id="382" r:id="rId77"/>
    <p:sldId id="458" r:id="rId78"/>
    <p:sldId id="459" r:id="rId79"/>
    <p:sldId id="460" r:id="rId80"/>
    <p:sldId id="462" r:id="rId81"/>
    <p:sldId id="463" r:id="rId82"/>
    <p:sldId id="464" r:id="rId83"/>
    <p:sldId id="465" r:id="rId84"/>
    <p:sldId id="439" r:id="rId85"/>
    <p:sldId id="440" r:id="rId86"/>
    <p:sldId id="441" r:id="rId87"/>
    <p:sldId id="442" r:id="rId88"/>
    <p:sldId id="443" r:id="rId89"/>
    <p:sldId id="444" r:id="rId90"/>
    <p:sldId id="445" r:id="rId91"/>
    <p:sldId id="446" r:id="rId92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62A36"/>
    <a:srgbClr val="EEEEEE"/>
    <a:srgbClr val="FFFF00"/>
    <a:srgbClr val="235D81"/>
    <a:srgbClr val="011B35"/>
    <a:srgbClr val="012545"/>
    <a:srgbClr val="EFC951"/>
    <a:srgbClr val="FFC8B4"/>
    <a:srgbClr val="1A72C0"/>
    <a:srgbClr val="7AA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8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1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84" Type="http://schemas.openxmlformats.org/officeDocument/2006/relationships/slide" Target="slides/slide74.xml"/><Relationship Id="rId89" Type="http://schemas.openxmlformats.org/officeDocument/2006/relationships/slide" Target="slides/slide79.xml"/><Relationship Id="rId16" Type="http://schemas.openxmlformats.org/officeDocument/2006/relationships/slide" Target="slides/slide6.xml"/><Relationship Id="rId11" Type="http://schemas.openxmlformats.org/officeDocument/2006/relationships/slide" Target="slides/slide1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0.xml"/><Relationship Id="rId95" Type="http://schemas.openxmlformats.org/officeDocument/2006/relationships/presProps" Target="presProps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80" Type="http://schemas.openxmlformats.org/officeDocument/2006/relationships/slide" Target="slides/slide70.xml"/><Relationship Id="rId85" Type="http://schemas.openxmlformats.org/officeDocument/2006/relationships/slide" Target="slides/slide75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slide" Target="slides/slide73.xml"/><Relationship Id="rId88" Type="http://schemas.openxmlformats.org/officeDocument/2006/relationships/slide" Target="slides/slide78.xml"/><Relationship Id="rId91" Type="http://schemas.openxmlformats.org/officeDocument/2006/relationships/slide" Target="slides/slide81.xml"/><Relationship Id="rId9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slide" Target="slides/slide76.xml"/><Relationship Id="rId9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6" Type="http://schemas.openxmlformats.org/officeDocument/2006/relationships/slide" Target="slides/slide66.xml"/><Relationship Id="rId97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1.xml"/><Relationship Id="rId92" Type="http://schemas.openxmlformats.org/officeDocument/2006/relationships/slide" Target="slides/slide82.xml"/><Relationship Id="rId2" Type="http://schemas.openxmlformats.org/officeDocument/2006/relationships/customXml" Target="../customXml/item2.xml"/><Relationship Id="rId29" Type="http://schemas.openxmlformats.org/officeDocument/2006/relationships/slide" Target="slides/slide19.xml"/><Relationship Id="rId24" Type="http://schemas.openxmlformats.org/officeDocument/2006/relationships/slide" Target="slides/slide14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66" Type="http://schemas.openxmlformats.org/officeDocument/2006/relationships/slide" Target="slides/slide56.xml"/><Relationship Id="rId87" Type="http://schemas.openxmlformats.org/officeDocument/2006/relationships/slide" Target="slides/slide77.xml"/><Relationship Id="rId61" Type="http://schemas.openxmlformats.org/officeDocument/2006/relationships/slide" Target="slides/slide51.xml"/><Relationship Id="rId82" Type="http://schemas.openxmlformats.org/officeDocument/2006/relationships/slide" Target="slides/slide72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56" Type="http://schemas.openxmlformats.org/officeDocument/2006/relationships/slide" Target="slides/slide46.xml"/><Relationship Id="rId77" Type="http://schemas.openxmlformats.org/officeDocument/2006/relationships/slide" Target="slides/slide67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93" Type="http://schemas.openxmlformats.org/officeDocument/2006/relationships/notesMaster" Target="notesMasters/notesMaster1.xml"/><Relationship Id="rId9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10/6/2021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612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68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68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878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69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69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87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93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51ADE58-5257-4AA1-A653-2D1F4A01EF30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5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848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3DD5D3A-5ED9-4326-84FC-92912EEEEA6F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6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7980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63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D1AAC-F55D-4054-8591-620842FBD7BA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1326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02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9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855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51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/>
              <a:pPr algn="r" eaLnBrk="0" hangingPunct="0"/>
              <a:t>51</a:t>
            </a:fld>
            <a:endParaRPr lang="en-GB" sz="1200" dirty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2369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979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92AA-C8EC-5E4E-A494-98A796788E3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23EBE-FE0F-5644-BA02-89A4477FD39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62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899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L. Rossi @Kick-off Meeting 11 Nov 2013</a:t>
            </a:r>
          </a:p>
        </p:txBody>
      </p:sp>
    </p:spTree>
    <p:extLst>
      <p:ext uri="{BB962C8B-B14F-4D97-AF65-F5344CB8AC3E}">
        <p14:creationId xmlns:p14="http://schemas.microsoft.com/office/powerpoint/2010/main" val="2733607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3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93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86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844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97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310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97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15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46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846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7524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3/9/08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245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7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9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08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30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53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298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1480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02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04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954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758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777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3/9/08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827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14-07-2010</a:t>
            </a: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LHC status</a:t>
            </a: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11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12802576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6640039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999263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35215099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21972174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7391601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210140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31129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2287312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483256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41462883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6719581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1781701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633" y="2083340"/>
            <a:ext cx="2520000" cy="303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305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323" y="2703285"/>
            <a:ext cx="1297858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578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67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116" y="2517059"/>
            <a:ext cx="1509333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913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34290" tIns="0" rIns="3429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350" dirty="0"/>
              <a:t>Click to </a:t>
            </a:r>
            <a:r>
              <a:rPr lang="fr-CH" sz="1350" dirty="0" err="1"/>
              <a:t>edit</a:t>
            </a:r>
            <a:r>
              <a:rPr lang="fr-CH" sz="1350"/>
              <a:t> Master title style</a:t>
            </a:r>
            <a:endParaRPr lang="en-US" sz="135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181579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40367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1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8960323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29881560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4713191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20414535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Machine Status, LHCC September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34548145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30933251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6"/>
            <a:ext cx="1128797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434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9"/>
            <a:ext cx="252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67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97" y="2444453"/>
            <a:ext cx="1577029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678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64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2" y="2406826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43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22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2B248-BD92-4797-A0C0-ED2FDB622480}" type="datetime1">
              <a:rPr lang="pl-PL" smtClean="0"/>
              <a:t>06.10.2021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2" y="1972061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30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553662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22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2" y="1972061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30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386379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93997-4B62-4239-B016-8B22F4E5B710}" type="datetime1">
              <a:rPr lang="pl-PL" smtClean="0"/>
              <a:t>06.10.2021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024702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7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18D38-53D9-4A01-BEAF-ECD94C703588}" type="datetime1">
              <a:rPr lang="pl-PL" smtClean="0"/>
              <a:t>06.10.2021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51666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9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5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5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1269785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07EEE-E3CE-4E29-BD14-455E712B3FDF}" type="datetime1">
              <a:rPr lang="pl-PL" smtClean="0"/>
              <a:t>06.10.2021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82022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B8E33-51E6-48E3-AAE9-7E3D09940240}" type="datetime1">
              <a:rPr lang="pl-PL" smtClean="0"/>
              <a:t>06.10.2021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35868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35"/>
            <a:ext cx="32004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B2F05-7D6A-4168-8393-009C5CFDB1FB}" type="datetime1">
              <a:rPr lang="pl-PL" smtClean="0"/>
              <a:t>06.10.2021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168864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9" y="802204"/>
            <a:ext cx="4759514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72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377A7-4D01-42FA-A4B9-2E45C27A8A8A}" type="datetime1">
              <a:rPr lang="pl-PL" smtClean="0"/>
              <a:t>06.10.2021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533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503" y="2444453"/>
            <a:ext cx="144522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20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93DC-54DC-4A37-A545-689B58003110}" type="datetime1">
              <a:rPr lang="pl-PL" smtClean="0"/>
              <a:t>06.10.2021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Workshop On Modelling, Simulation and Control of Complex Physical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81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dirty="0"/>
              <a:t>CERN / January 2011</a:t>
            </a: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98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0B325B45-8C57-A84E-8919-FBAEA10011DD}" type="datetime1">
              <a:rPr 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10/6/2021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B4A3941A-00CD-4348-87C3-80CD3E56710E}" type="slidenum">
              <a:rPr lang="en-GB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2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3200" kern="12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8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24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»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264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91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 algn="ctr"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71499" y="25400"/>
            <a:ext cx="727301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2000" dirty="0">
              <a:solidFill>
                <a:srgbClr val="00007D"/>
              </a:solidFill>
            </a:endParaRPr>
          </a:p>
        </p:txBody>
      </p:sp>
      <p:pic>
        <p:nvPicPr>
          <p:cNvPr id="9" name="Picture 8" descr="newlhc logo1.gif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" y="1"/>
            <a:ext cx="692620" cy="69262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0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88530" y="0"/>
            <a:ext cx="792110" cy="79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703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9144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6373261"/>
            <a:ext cx="432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LHC Beam Test 2021 -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41731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62230" y="6243485"/>
            <a:ext cx="627741" cy="62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4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216" indent="-201216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02406" algn="l" defTabSz="538163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72704" indent="-11072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941785" indent="-16073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63116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154"/>
            <a:ext cx="9144000" cy="69231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96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7D02C-0434-4C46-95AC-BABB65708E3B}" type="datetime1">
              <a:rPr lang="pl-PL" smtClean="0"/>
              <a:t>06.10.2021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9144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4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2" indent="-45717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1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4" indent="-342884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7" indent="-342884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10" indent="-342884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9" indent="-182872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4" indent="-182872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90" indent="-182872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4" indent="-182872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0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9.emf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81.tiff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wm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1.jpeg"/><Relationship Id="rId18" Type="http://schemas.openxmlformats.org/officeDocument/2006/relationships/image" Target="../media/image126.png"/><Relationship Id="rId3" Type="http://schemas.openxmlformats.org/officeDocument/2006/relationships/image" Target="../media/image112.gif"/><Relationship Id="rId21" Type="http://schemas.openxmlformats.org/officeDocument/2006/relationships/image" Target="../media/image129.png"/><Relationship Id="rId7" Type="http://schemas.openxmlformats.org/officeDocument/2006/relationships/image" Target="../media/image116.gif"/><Relationship Id="rId12" Type="http://schemas.openxmlformats.org/officeDocument/2006/relationships/image" Target="../media/image120.png"/><Relationship Id="rId17" Type="http://schemas.openxmlformats.org/officeDocument/2006/relationships/image" Target="../media/image125.png"/><Relationship Id="rId25" Type="http://schemas.openxmlformats.org/officeDocument/2006/relationships/image" Target="../media/image133.jpeg"/><Relationship Id="rId2" Type="http://schemas.openxmlformats.org/officeDocument/2006/relationships/image" Target="../media/image111.jpeg"/><Relationship Id="rId16" Type="http://schemas.openxmlformats.org/officeDocument/2006/relationships/image" Target="../media/image124.jpeg"/><Relationship Id="rId20" Type="http://schemas.openxmlformats.org/officeDocument/2006/relationships/image" Target="../media/image128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5.gif"/><Relationship Id="rId11" Type="http://schemas.openxmlformats.org/officeDocument/2006/relationships/image" Target="../media/image119.png"/><Relationship Id="rId24" Type="http://schemas.openxmlformats.org/officeDocument/2006/relationships/image" Target="../media/image132.png"/><Relationship Id="rId5" Type="http://schemas.openxmlformats.org/officeDocument/2006/relationships/image" Target="../media/image114.gif"/><Relationship Id="rId15" Type="http://schemas.openxmlformats.org/officeDocument/2006/relationships/image" Target="../media/image123.gif"/><Relationship Id="rId23" Type="http://schemas.openxmlformats.org/officeDocument/2006/relationships/image" Target="../media/image131.jpeg"/><Relationship Id="rId10" Type="http://schemas.openxmlformats.org/officeDocument/2006/relationships/image" Target="../media/image118.jpeg"/><Relationship Id="rId19" Type="http://schemas.openxmlformats.org/officeDocument/2006/relationships/image" Target="../media/image127.png"/><Relationship Id="rId4" Type="http://schemas.openxmlformats.org/officeDocument/2006/relationships/image" Target="../media/image113.jpeg"/><Relationship Id="rId9" Type="http://schemas.openxmlformats.org/officeDocument/2006/relationships/hyperlink" Target="http://www.kek.jp/" TargetMode="External"/><Relationship Id="rId14" Type="http://schemas.openxmlformats.org/officeDocument/2006/relationships/image" Target="../media/image122.png"/><Relationship Id="rId22" Type="http://schemas.openxmlformats.org/officeDocument/2006/relationships/image" Target="../media/image130.png"/></Relationships>
</file>

<file path=ppt/slides/_rels/slide6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5.png"/><Relationship Id="rId18" Type="http://schemas.openxmlformats.org/officeDocument/2006/relationships/image" Target="../media/image150.png"/><Relationship Id="rId26" Type="http://schemas.openxmlformats.org/officeDocument/2006/relationships/image" Target="../media/image158.png"/><Relationship Id="rId3" Type="http://schemas.openxmlformats.org/officeDocument/2006/relationships/image" Target="../media/image135.png"/><Relationship Id="rId21" Type="http://schemas.openxmlformats.org/officeDocument/2006/relationships/image" Target="../media/image153.png"/><Relationship Id="rId7" Type="http://schemas.openxmlformats.org/officeDocument/2006/relationships/image" Target="../media/image139.png"/><Relationship Id="rId12" Type="http://schemas.openxmlformats.org/officeDocument/2006/relationships/image" Target="../media/image144.png"/><Relationship Id="rId17" Type="http://schemas.openxmlformats.org/officeDocument/2006/relationships/image" Target="../media/image149.png"/><Relationship Id="rId25" Type="http://schemas.openxmlformats.org/officeDocument/2006/relationships/image" Target="../media/image157.png"/><Relationship Id="rId33" Type="http://schemas.openxmlformats.org/officeDocument/2006/relationships/image" Target="../media/image165.png"/><Relationship Id="rId2" Type="http://schemas.openxmlformats.org/officeDocument/2006/relationships/image" Target="../media/image134.png"/><Relationship Id="rId16" Type="http://schemas.openxmlformats.org/officeDocument/2006/relationships/image" Target="../media/image148.png"/><Relationship Id="rId20" Type="http://schemas.openxmlformats.org/officeDocument/2006/relationships/image" Target="../media/image152.png"/><Relationship Id="rId29" Type="http://schemas.openxmlformats.org/officeDocument/2006/relationships/image" Target="../media/image16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8.png"/><Relationship Id="rId11" Type="http://schemas.openxmlformats.org/officeDocument/2006/relationships/image" Target="../media/image143.png"/><Relationship Id="rId24" Type="http://schemas.openxmlformats.org/officeDocument/2006/relationships/image" Target="../media/image156.png"/><Relationship Id="rId32" Type="http://schemas.openxmlformats.org/officeDocument/2006/relationships/image" Target="../media/image164.png"/><Relationship Id="rId5" Type="http://schemas.openxmlformats.org/officeDocument/2006/relationships/image" Target="../media/image137.png"/><Relationship Id="rId15" Type="http://schemas.openxmlformats.org/officeDocument/2006/relationships/image" Target="../media/image147.png"/><Relationship Id="rId23" Type="http://schemas.openxmlformats.org/officeDocument/2006/relationships/image" Target="../media/image155.png"/><Relationship Id="rId28" Type="http://schemas.openxmlformats.org/officeDocument/2006/relationships/image" Target="../media/image160.png"/><Relationship Id="rId10" Type="http://schemas.openxmlformats.org/officeDocument/2006/relationships/image" Target="../media/image142.png"/><Relationship Id="rId19" Type="http://schemas.openxmlformats.org/officeDocument/2006/relationships/image" Target="../media/image151.png"/><Relationship Id="rId31" Type="http://schemas.openxmlformats.org/officeDocument/2006/relationships/image" Target="../media/image163.png"/><Relationship Id="rId4" Type="http://schemas.openxmlformats.org/officeDocument/2006/relationships/image" Target="../media/image136.png"/><Relationship Id="rId9" Type="http://schemas.openxmlformats.org/officeDocument/2006/relationships/image" Target="../media/image141.png"/><Relationship Id="rId14" Type="http://schemas.openxmlformats.org/officeDocument/2006/relationships/image" Target="../media/image146.png"/><Relationship Id="rId22" Type="http://schemas.openxmlformats.org/officeDocument/2006/relationships/image" Target="../media/image154.png"/><Relationship Id="rId27" Type="http://schemas.openxmlformats.org/officeDocument/2006/relationships/image" Target="../media/image159.png"/><Relationship Id="rId30" Type="http://schemas.openxmlformats.org/officeDocument/2006/relationships/image" Target="../media/image162.png"/><Relationship Id="rId8" Type="http://schemas.openxmlformats.org/officeDocument/2006/relationships/image" Target="../media/image14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7" Type="http://schemas.openxmlformats.org/officeDocument/2006/relationships/image" Target="../media/image17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9.png"/><Relationship Id="rId5" Type="http://schemas.openxmlformats.org/officeDocument/2006/relationships/image" Target="../media/image168.jpeg"/><Relationship Id="rId4" Type="http://schemas.openxmlformats.org/officeDocument/2006/relationships/image" Target="../media/image167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3" Type="http://schemas.openxmlformats.org/officeDocument/2006/relationships/image" Target="../media/image168.jpeg"/><Relationship Id="rId7" Type="http://schemas.openxmlformats.org/officeDocument/2006/relationships/image" Target="../media/image17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3.jpeg"/><Relationship Id="rId5" Type="http://schemas.openxmlformats.org/officeDocument/2006/relationships/image" Target="../media/image172.png"/><Relationship Id="rId10" Type="http://schemas.openxmlformats.org/officeDocument/2006/relationships/image" Target="../media/image170.jpeg"/><Relationship Id="rId4" Type="http://schemas.openxmlformats.org/officeDocument/2006/relationships/image" Target="../media/image171.png"/><Relationship Id="rId9" Type="http://schemas.openxmlformats.org/officeDocument/2006/relationships/image" Target="../media/image17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7" Type="http://schemas.openxmlformats.org/officeDocument/2006/relationships/image" Target="../media/image18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0.jpe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182.png"/><Relationship Id="rId7" Type="http://schemas.openxmlformats.org/officeDocument/2006/relationships/image" Target="../media/image186.png"/><Relationship Id="rId2" Type="http://schemas.openxmlformats.org/officeDocument/2006/relationships/hyperlink" Target="http://elogbook.cern.ch/eLogbook/attach_viewer.jsp?attach_id=1025394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5.png"/><Relationship Id="rId11" Type="http://schemas.openxmlformats.org/officeDocument/2006/relationships/image" Target="../media/image190.png"/><Relationship Id="rId5" Type="http://schemas.openxmlformats.org/officeDocument/2006/relationships/image" Target="../media/image184.png"/><Relationship Id="rId10" Type="http://schemas.openxmlformats.org/officeDocument/2006/relationships/image" Target="../media/image189.jpeg"/><Relationship Id="rId4" Type="http://schemas.openxmlformats.org/officeDocument/2006/relationships/image" Target="../media/image183.jpeg"/><Relationship Id="rId9" Type="http://schemas.openxmlformats.org/officeDocument/2006/relationships/image" Target="../media/image18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1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jpe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4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jpe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00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3.jpe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4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4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4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wmf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32732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972616" y="228600"/>
            <a:ext cx="98650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The LHC: How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does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it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work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?</a:t>
            </a:r>
          </a:p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NNV</a:t>
            </a:r>
            <a:b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Profielwerkstukreis</a:t>
            </a:r>
            <a:b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4 – 8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oktober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2021</a:t>
            </a:r>
            <a:endParaRPr lang="es-ES_tradnl" sz="3600" b="1" i="1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11560" y="5639691"/>
            <a:ext cx="85220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Accelerating Science and Innovation</a:t>
            </a:r>
            <a:b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		Jan Uythoven, CERN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090785-8162-4902-A2F6-1C5108E77A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0414" y="2892832"/>
            <a:ext cx="2243172" cy="22688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4154" y="795627"/>
            <a:ext cx="8229600" cy="2489357"/>
          </a:xfrm>
        </p:spPr>
        <p:txBody>
          <a:bodyPr/>
          <a:lstStyle/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Bend the beam around the circle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Number of dipoles		1232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Dipole field at 450 GeV        	0.535 T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Dipole field at 7 TeV           	8.33 T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Bending radius 			2803.95 m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Main Dipole Length  		14.3 m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Openings (full aperture)		56 mm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Dipole M</a:t>
            </a:r>
            <a:r>
              <a:rPr lang="en-US" dirty="0"/>
              <a:t>agnets</a:t>
            </a:r>
          </a:p>
        </p:txBody>
      </p:sp>
      <p:pic>
        <p:nvPicPr>
          <p:cNvPr id="5" name="Picture 3" descr="9402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4650" y="3273260"/>
            <a:ext cx="42116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82"/>
          <p:cNvGrpSpPr>
            <a:grpSpLocks/>
          </p:cNvGrpSpPr>
          <p:nvPr/>
        </p:nvGrpSpPr>
        <p:grpSpPr bwMode="auto">
          <a:xfrm>
            <a:off x="616998" y="2994788"/>
            <a:ext cx="3530600" cy="3300412"/>
            <a:chOff x="3270" y="2130"/>
            <a:chExt cx="2224" cy="2079"/>
          </a:xfrm>
        </p:grpSpPr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3269" y="2131"/>
              <a:ext cx="2223" cy="2080"/>
              <a:chOff x="2152" y="1858"/>
              <a:chExt cx="2517" cy="2462"/>
            </a:xfrm>
          </p:grpSpPr>
          <p:sp>
            <p:nvSpPr>
              <p:cNvPr id="16" name="Arc 48"/>
              <p:cNvSpPr>
                <a:spLocks/>
              </p:cNvSpPr>
              <p:nvPr/>
            </p:nvSpPr>
            <p:spPr bwMode="auto">
              <a:xfrm>
                <a:off x="3797" y="2012"/>
                <a:ext cx="872" cy="1539"/>
              </a:xfrm>
              <a:custGeom>
                <a:avLst/>
                <a:gdLst>
                  <a:gd name="G0" fmla="+- 0 0 0"/>
                  <a:gd name="G1" fmla="+- 17576 0 0"/>
                  <a:gd name="G2" fmla="+- 21600 0 0"/>
                  <a:gd name="T0" fmla="*/ 12555 w 21600"/>
                  <a:gd name="T1" fmla="*/ 0 h 34682"/>
                  <a:gd name="T2" fmla="*/ 13189 w 21600"/>
                  <a:gd name="T3" fmla="*/ 34682 h 34682"/>
                  <a:gd name="T4" fmla="*/ 0 w 21600"/>
                  <a:gd name="T5" fmla="*/ 17576 h 34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4682" fill="none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</a:path>
                  <a:path w="21600" h="34682" stroke="0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  <a:lnTo>
                      <a:pt x="0" y="17576"/>
                    </a:lnTo>
                    <a:close/>
                  </a:path>
                </a:pathLst>
              </a:custGeom>
              <a:solidFill>
                <a:srgbClr val="F8C7A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n-GB" sz="1800" b="1" dirty="0">
                    <a:latin typeface="Times New Roman" pitchFamily="18" charset="0"/>
                  </a:rPr>
                  <a:t>I</a:t>
                </a:r>
                <a:endParaRPr lang="en-US" sz="1800" b="1" dirty="0">
                  <a:latin typeface="Times New Roman" pitchFamily="18" charset="0"/>
                </a:endParaRPr>
              </a:p>
            </p:txBody>
          </p:sp>
          <p:pic>
            <p:nvPicPr>
              <p:cNvPr id="17" name="Picture 49" descr="dipsec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52" y="2359"/>
                <a:ext cx="1925" cy="1684"/>
              </a:xfrm>
              <a:prstGeom prst="rect">
                <a:avLst/>
              </a:prstGeom>
              <a:noFill/>
            </p:spPr>
          </p:pic>
          <p:sp>
            <p:nvSpPr>
              <p:cNvPr id="18" name="AutoShape 50"/>
              <p:cNvSpPr>
                <a:spLocks noChangeArrowheads="1"/>
              </p:cNvSpPr>
              <p:nvPr/>
            </p:nvSpPr>
            <p:spPr bwMode="auto">
              <a:xfrm rot="-2034893">
                <a:off x="2888" y="2259"/>
                <a:ext cx="797" cy="268"/>
              </a:xfrm>
              <a:prstGeom prst="parallelogram">
                <a:avLst>
                  <a:gd name="adj" fmla="val 9046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" name="AutoShape 51"/>
              <p:cNvSpPr>
                <a:spLocks noChangeArrowheads="1"/>
              </p:cNvSpPr>
              <p:nvPr/>
            </p:nvSpPr>
            <p:spPr bwMode="auto">
              <a:xfrm rot="8797440" flipH="1">
                <a:off x="3342" y="2272"/>
                <a:ext cx="825" cy="108"/>
              </a:xfrm>
              <a:prstGeom prst="parallelogram">
                <a:avLst>
                  <a:gd name="adj" fmla="val 68113"/>
                </a:avLst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" name="AutoShape 52"/>
              <p:cNvSpPr>
                <a:spLocks noChangeArrowheads="1"/>
              </p:cNvSpPr>
              <p:nvPr/>
            </p:nvSpPr>
            <p:spPr bwMode="auto">
              <a:xfrm rot="19584613" flipV="1">
                <a:off x="2577" y="2139"/>
                <a:ext cx="800" cy="270"/>
              </a:xfrm>
              <a:prstGeom prst="parallelogram">
                <a:avLst>
                  <a:gd name="adj" fmla="val 21742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1" name="Group 53"/>
              <p:cNvGrpSpPr>
                <a:grpSpLocks/>
              </p:cNvGrpSpPr>
              <p:nvPr/>
            </p:nvGrpSpPr>
            <p:grpSpPr bwMode="auto">
              <a:xfrm>
                <a:off x="3388" y="2080"/>
                <a:ext cx="716" cy="428"/>
                <a:chOff x="3388" y="2080"/>
                <a:chExt cx="716" cy="428"/>
              </a:xfrm>
            </p:grpSpPr>
            <p:sp>
              <p:nvSpPr>
                <p:cNvPr id="42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388" y="2084"/>
                  <a:ext cx="624" cy="4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43" name="Line 55"/>
                <p:cNvSpPr>
                  <a:spLocks noChangeShapeType="1"/>
                </p:cNvSpPr>
                <p:nvPr/>
              </p:nvSpPr>
              <p:spPr bwMode="auto">
                <a:xfrm>
                  <a:off x="4008" y="2080"/>
                  <a:ext cx="96" cy="5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22" name="Arc 56"/>
              <p:cNvSpPr>
                <a:spLocks/>
              </p:cNvSpPr>
              <p:nvPr/>
            </p:nvSpPr>
            <p:spPr bwMode="auto">
              <a:xfrm>
                <a:off x="3192" y="2423"/>
                <a:ext cx="872" cy="1561"/>
              </a:xfrm>
              <a:custGeom>
                <a:avLst/>
                <a:gdLst>
                  <a:gd name="G0" fmla="+- 0 0 0"/>
                  <a:gd name="G1" fmla="+- 17347 0 0"/>
                  <a:gd name="G2" fmla="+- 21600 0 0"/>
                  <a:gd name="T0" fmla="*/ 12870 w 21600"/>
                  <a:gd name="T1" fmla="*/ 0 h 35107"/>
                  <a:gd name="T2" fmla="*/ 12294 w 21600"/>
                  <a:gd name="T3" fmla="*/ 35107 h 35107"/>
                  <a:gd name="T4" fmla="*/ 0 w 21600"/>
                  <a:gd name="T5" fmla="*/ 17347 h 35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5107" fill="none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</a:path>
                  <a:path w="21600" h="35107" stroke="0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  <a:lnTo>
                      <a:pt x="0" y="17347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" name="Rectangle 57"/>
              <p:cNvSpPr>
                <a:spLocks noChangeArrowheads="1"/>
              </p:cNvSpPr>
              <p:nvPr/>
            </p:nvSpPr>
            <p:spPr bwMode="auto">
              <a:xfrm rot="-2951095">
                <a:off x="3488" y="2480"/>
                <a:ext cx="172" cy="56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" name="AutoShape 58"/>
              <p:cNvSpPr>
                <a:spLocks noChangeArrowheads="1"/>
              </p:cNvSpPr>
              <p:nvPr/>
            </p:nvSpPr>
            <p:spPr bwMode="auto">
              <a:xfrm rot="3678264">
                <a:off x="2074" y="1979"/>
                <a:ext cx="2406" cy="2164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" name="AutoShape 59"/>
              <p:cNvSpPr>
                <a:spLocks noChangeArrowheads="1"/>
              </p:cNvSpPr>
              <p:nvPr/>
            </p:nvSpPr>
            <p:spPr bwMode="auto">
              <a:xfrm rot="5400000">
                <a:off x="2375" y="2388"/>
                <a:ext cx="2249" cy="1616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" name="Rectangle 60"/>
              <p:cNvSpPr>
                <a:spLocks noChangeArrowheads="1"/>
              </p:cNvSpPr>
              <p:nvPr/>
            </p:nvSpPr>
            <p:spPr bwMode="auto">
              <a:xfrm rot="-1986641">
                <a:off x="3721" y="2177"/>
                <a:ext cx="672" cy="163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" name="Line 61"/>
              <p:cNvSpPr>
                <a:spLocks noChangeShapeType="1"/>
              </p:cNvSpPr>
              <p:nvPr/>
            </p:nvSpPr>
            <p:spPr bwMode="auto">
              <a:xfrm flipV="1">
                <a:off x="3696" y="2012"/>
                <a:ext cx="604" cy="40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" name="AutoShape 62"/>
              <p:cNvSpPr>
                <a:spLocks noChangeArrowheads="1"/>
              </p:cNvSpPr>
              <p:nvPr/>
            </p:nvSpPr>
            <p:spPr bwMode="auto">
              <a:xfrm rot="19576837" flipH="1">
                <a:off x="3696" y="3535"/>
                <a:ext cx="637" cy="20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" name="Line 63"/>
              <p:cNvSpPr>
                <a:spLocks noChangeShapeType="1"/>
              </p:cNvSpPr>
              <p:nvPr/>
            </p:nvSpPr>
            <p:spPr bwMode="auto">
              <a:xfrm flipV="1">
                <a:off x="3700" y="3539"/>
                <a:ext cx="643" cy="4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" name="AutoShape 64"/>
              <p:cNvSpPr>
                <a:spLocks noChangeArrowheads="1"/>
              </p:cNvSpPr>
              <p:nvPr/>
            </p:nvSpPr>
            <p:spPr bwMode="auto">
              <a:xfrm rot="18892305" flipH="1">
                <a:off x="3750" y="3635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" name="AutoShape 65"/>
              <p:cNvSpPr>
                <a:spLocks noChangeArrowheads="1"/>
              </p:cNvSpPr>
              <p:nvPr/>
            </p:nvSpPr>
            <p:spPr bwMode="auto">
              <a:xfrm rot="18343118" flipH="1">
                <a:off x="3797" y="3526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" name="AutoShape 66"/>
              <p:cNvSpPr>
                <a:spLocks noChangeArrowheads="1"/>
              </p:cNvSpPr>
              <p:nvPr/>
            </p:nvSpPr>
            <p:spPr bwMode="auto">
              <a:xfrm rot="-1848406">
                <a:off x="3729" y="2363"/>
                <a:ext cx="176" cy="97"/>
              </a:xfrm>
              <a:custGeom>
                <a:avLst/>
                <a:gdLst>
                  <a:gd name="G0" fmla="+- 3752 0 0"/>
                  <a:gd name="G1" fmla="+- 21600 0 3752"/>
                  <a:gd name="G2" fmla="*/ 3752 1 2"/>
                  <a:gd name="G3" fmla="+- 21600 0 G2"/>
                  <a:gd name="G4" fmla="+/ 3752 21600 2"/>
                  <a:gd name="G5" fmla="+/ G1 0 2"/>
                  <a:gd name="G6" fmla="*/ 21600 21600 3752"/>
                  <a:gd name="G7" fmla="*/ G6 1 2"/>
                  <a:gd name="G8" fmla="+- 21600 0 G7"/>
                  <a:gd name="G9" fmla="*/ 21600 1 2"/>
                  <a:gd name="G10" fmla="+- 3752 0 G9"/>
                  <a:gd name="G11" fmla="?: G10 G8 0"/>
                  <a:gd name="G12" fmla="?: G10 G7 21600"/>
                  <a:gd name="T0" fmla="*/ 19724 w 21600"/>
                  <a:gd name="T1" fmla="*/ 10800 h 21600"/>
                  <a:gd name="T2" fmla="*/ 10800 w 21600"/>
                  <a:gd name="T3" fmla="*/ 21600 h 21600"/>
                  <a:gd name="T4" fmla="*/ 1876 w 21600"/>
                  <a:gd name="T5" fmla="*/ 10800 h 21600"/>
                  <a:gd name="T6" fmla="*/ 10800 w 21600"/>
                  <a:gd name="T7" fmla="*/ 0 h 21600"/>
                  <a:gd name="T8" fmla="*/ 3676 w 21600"/>
                  <a:gd name="T9" fmla="*/ 3676 h 21600"/>
                  <a:gd name="T10" fmla="*/ 17924 w 21600"/>
                  <a:gd name="T11" fmla="*/ 179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52" y="21600"/>
                    </a:lnTo>
                    <a:lnTo>
                      <a:pt x="178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" name="Line 67"/>
              <p:cNvSpPr>
                <a:spLocks noChangeShapeType="1"/>
              </p:cNvSpPr>
              <p:nvPr/>
            </p:nvSpPr>
            <p:spPr bwMode="auto">
              <a:xfrm>
                <a:off x="3392" y="2512"/>
                <a:ext cx="156" cy="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" name="Line 68"/>
              <p:cNvSpPr>
                <a:spLocks noChangeShapeType="1"/>
              </p:cNvSpPr>
              <p:nvPr/>
            </p:nvSpPr>
            <p:spPr bwMode="auto">
              <a:xfrm flipV="1">
                <a:off x="3544" y="2420"/>
                <a:ext cx="160" cy="1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AutoShape 69"/>
              <p:cNvSpPr>
                <a:spLocks noChangeArrowheads="1"/>
              </p:cNvSpPr>
              <p:nvPr/>
            </p:nvSpPr>
            <p:spPr bwMode="auto">
              <a:xfrm rot="-2153951">
                <a:off x="3055" y="3595"/>
                <a:ext cx="14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" name="AutoShape 70"/>
              <p:cNvSpPr>
                <a:spLocks noChangeArrowheads="1"/>
              </p:cNvSpPr>
              <p:nvPr/>
            </p:nvSpPr>
            <p:spPr bwMode="auto">
              <a:xfrm rot="19408951" flipH="1">
                <a:off x="2844" y="3707"/>
                <a:ext cx="25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" name="Line 71"/>
              <p:cNvSpPr>
                <a:spLocks noChangeShapeType="1"/>
              </p:cNvSpPr>
              <p:nvPr/>
            </p:nvSpPr>
            <p:spPr bwMode="auto">
              <a:xfrm flipV="1">
                <a:off x="2904" y="3652"/>
                <a:ext cx="324" cy="2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" name="AutoShape 72"/>
              <p:cNvSpPr>
                <a:spLocks noChangeArrowheads="1"/>
              </p:cNvSpPr>
              <p:nvPr/>
            </p:nvSpPr>
            <p:spPr bwMode="auto">
              <a:xfrm rot="8048969">
                <a:off x="2573" y="3894"/>
                <a:ext cx="238" cy="48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" name="Line 73"/>
              <p:cNvSpPr>
                <a:spLocks noChangeShapeType="1"/>
              </p:cNvSpPr>
              <p:nvPr/>
            </p:nvSpPr>
            <p:spPr bwMode="auto">
              <a:xfrm flipV="1">
                <a:off x="2584" y="3856"/>
                <a:ext cx="208" cy="1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" name="Line 74"/>
              <p:cNvSpPr>
                <a:spLocks noChangeShapeType="1"/>
              </p:cNvSpPr>
              <p:nvPr/>
            </p:nvSpPr>
            <p:spPr bwMode="auto">
              <a:xfrm>
                <a:off x="3657" y="2292"/>
                <a:ext cx="42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" name="Line 75"/>
              <p:cNvSpPr>
                <a:spLocks noChangeShapeType="1"/>
              </p:cNvSpPr>
              <p:nvPr/>
            </p:nvSpPr>
            <p:spPr bwMode="auto">
              <a:xfrm flipH="1">
                <a:off x="3270" y="2505"/>
                <a:ext cx="123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0" name="AutoShape 76"/>
            <p:cNvSpPr>
              <a:spLocks noChangeArrowheads="1"/>
            </p:cNvSpPr>
            <p:nvPr/>
          </p:nvSpPr>
          <p:spPr bwMode="auto">
            <a:xfrm rot="8902329" flipH="1" flipV="1">
              <a:off x="5057" y="2634"/>
              <a:ext cx="339" cy="154"/>
            </a:xfrm>
            <a:prstGeom prst="rightArrow">
              <a:avLst>
                <a:gd name="adj1" fmla="val 48139"/>
                <a:gd name="adj2" fmla="val 89683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" name="Text Box 77"/>
            <p:cNvSpPr txBox="1">
              <a:spLocks noChangeArrowheads="1"/>
            </p:cNvSpPr>
            <p:nvPr/>
          </p:nvSpPr>
          <p:spPr bwMode="auto">
            <a:xfrm>
              <a:off x="5119" y="2852"/>
              <a:ext cx="15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78"/>
            <p:cNvSpPr>
              <a:spLocks noChangeArrowheads="1"/>
            </p:cNvSpPr>
            <p:nvPr/>
          </p:nvSpPr>
          <p:spPr bwMode="auto">
            <a:xfrm rot="-2003319" flipH="1" flipV="1">
              <a:off x="3829" y="2420"/>
              <a:ext cx="281" cy="155"/>
            </a:xfrm>
            <a:prstGeom prst="rightArrow">
              <a:avLst>
                <a:gd name="adj1" fmla="val 33806"/>
                <a:gd name="adj2" fmla="val 54102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" name="Text Box 79"/>
            <p:cNvSpPr txBox="1">
              <a:spLocks noChangeArrowheads="1"/>
            </p:cNvSpPr>
            <p:nvPr/>
          </p:nvSpPr>
          <p:spPr bwMode="auto">
            <a:xfrm>
              <a:off x="4159" y="2406"/>
              <a:ext cx="17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80"/>
            <p:cNvSpPr>
              <a:spLocks noChangeArrowheads="1"/>
            </p:cNvSpPr>
            <p:nvPr/>
          </p:nvSpPr>
          <p:spPr bwMode="auto">
            <a:xfrm>
              <a:off x="4063" y="2953"/>
              <a:ext cx="197" cy="273"/>
            </a:xfrm>
            <a:prstGeom prst="upArrow">
              <a:avLst>
                <a:gd name="adj1" fmla="val 50000"/>
                <a:gd name="adj2" fmla="val 34645"/>
              </a:avLst>
            </a:prstGeom>
            <a:solidFill>
              <a:srgbClr val="6F6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" name="Text Box 81"/>
            <p:cNvSpPr txBox="1">
              <a:spLocks noChangeArrowheads="1"/>
            </p:cNvSpPr>
            <p:nvPr/>
          </p:nvSpPr>
          <p:spPr bwMode="auto">
            <a:xfrm>
              <a:off x="4072" y="3272"/>
              <a:ext cx="212" cy="2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6F6FFF"/>
                  </a:solidFill>
                  <a:latin typeface="Times New Roman" pitchFamily="18" charset="0"/>
                </a:rPr>
                <a:t>B</a:t>
              </a:r>
              <a:endParaRPr lang="en-US" sz="1800" b="1" dirty="0">
                <a:solidFill>
                  <a:srgbClr val="6F6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0" y="5941814"/>
            <a:ext cx="4425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SUPERCONDUCTING!</a:t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800" b="1" dirty="0">
                <a:solidFill>
                  <a:srgbClr val="FF0000"/>
                </a:solidFill>
              </a:rPr>
              <a:t>Cooled with superfluid helium at 1.9 K</a:t>
            </a:r>
            <a:endParaRPr lang="en-GB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62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superconductor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8751" y="2707426"/>
            <a:ext cx="2133600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751" y="3469426"/>
            <a:ext cx="1138238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01751" y="3469426"/>
            <a:ext cx="1600200" cy="1563688"/>
            <a:chOff x="3312" y="2784"/>
            <a:chExt cx="1104" cy="1248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3312" y="2832"/>
              <a:ext cx="192" cy="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3504" y="2784"/>
              <a:ext cx="864" cy="4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3312" y="3120"/>
              <a:ext cx="1104" cy="912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227893" y="2338185"/>
            <a:ext cx="11112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Strand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401951" y="3088426"/>
            <a:ext cx="10541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Filament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551" y="3088426"/>
            <a:ext cx="36068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382151" y="2707426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Cable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115616" y="5655544"/>
            <a:ext cx="64335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chemeClr val="tx2"/>
                </a:solidFill>
              </a:rPr>
              <a:t>Used 1200 tonnes/7600 km of cable</a:t>
            </a:r>
            <a:br>
              <a:rPr lang="en-US" sz="2800" dirty="0">
                <a:solidFill>
                  <a:schemeClr val="tx2"/>
                </a:solidFill>
              </a:rPr>
            </a:br>
            <a:r>
              <a:rPr lang="en-US" sz="2800" dirty="0">
                <a:solidFill>
                  <a:schemeClr val="tx2"/>
                </a:solidFill>
              </a:rPr>
              <a:t>Single cable carries current up to 12 kA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87448" y="1211100"/>
            <a:ext cx="6584952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Niobium-titanium Rutherford cable</a:t>
            </a:r>
          </a:p>
        </p:txBody>
      </p:sp>
    </p:spTree>
    <p:extLst>
      <p:ext uri="{BB962C8B-B14F-4D97-AF65-F5344CB8AC3E}">
        <p14:creationId xmlns:p14="http://schemas.microsoft.com/office/powerpoint/2010/main" val="3913944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than just some coils…</a:t>
            </a:r>
          </a:p>
        </p:txBody>
      </p:sp>
      <p:pic>
        <p:nvPicPr>
          <p:cNvPr id="5" name="Picture 3" descr="lhcdip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7929586" cy="4940848"/>
          </a:xfrm>
          <a:prstGeom prst="rect">
            <a:avLst/>
          </a:prstGeom>
          <a:noFill/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307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During construction: Dipoles all over</a:t>
            </a:r>
          </a:p>
        </p:txBody>
      </p:sp>
      <p:pic>
        <p:nvPicPr>
          <p:cNvPr id="5" name="Picture 5" descr="0507023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510" y="1412720"/>
            <a:ext cx="6984970" cy="45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867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LHC tunnel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20" cy="561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331640" y="3933056"/>
            <a:ext cx="1080120" cy="10081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00970" y="49307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3370" y="50831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5770" y="52355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8170" y="53879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10570" y="55403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2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divergent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5576" y="1844824"/>
            <a:ext cx="4630013" cy="3166736"/>
            <a:chOff x="532256" y="2523683"/>
            <a:chExt cx="3747795" cy="231588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32256" y="2523683"/>
              <a:ext cx="3747795" cy="316823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35"/>
            <p:cNvSpPr txBox="1">
              <a:spLocks noChangeArrowheads="1"/>
            </p:cNvSpPr>
            <p:nvPr/>
          </p:nvSpPr>
          <p:spPr bwMode="auto">
            <a:xfrm rot="16200000">
              <a:off x="268887" y="3436222"/>
              <a:ext cx="1584323" cy="708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4" name="Text Box 335"/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1404" y="3675943"/>
              <a:ext cx="67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443" y="1777975"/>
            <a:ext cx="2857380" cy="31278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95443" y="5011560"/>
            <a:ext cx="3074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Quadrupole</a:t>
            </a:r>
            <a:r>
              <a:rPr lang="fr-CH" dirty="0"/>
              <a:t> </a:t>
            </a:r>
            <a:r>
              <a:rPr lang="fr-CH" dirty="0" err="1"/>
              <a:t>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88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Quadrupole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419617"/>
            <a:ext cx="4185696" cy="3211445"/>
            <a:chOff x="5638800" y="4303713"/>
            <a:chExt cx="2971800" cy="2554287"/>
          </a:xfrm>
        </p:grpSpPr>
        <p:pic>
          <p:nvPicPr>
            <p:cNvPr id="8" name="Picture 13" descr="Feldlinien_Qua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953" b="11859"/>
            <a:stretch>
              <a:fillRect/>
            </a:stretch>
          </p:blipFill>
          <p:spPr bwMode="auto">
            <a:xfrm>
              <a:off x="5638800" y="4303713"/>
              <a:ext cx="2971800" cy="255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>
              <a:off x="7618413" y="5605463"/>
              <a:ext cx="533400" cy="158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7543800" y="4924425"/>
              <a:ext cx="0" cy="6032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3797" y="2437983"/>
            <a:ext cx="4870203" cy="32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91476" y="5845397"/>
            <a:ext cx="8569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 quadrupole magnet will focus in one plane and de-focus in the other.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Convention: a “focusing” </a:t>
            </a:r>
            <a:r>
              <a:rPr lang="en-US" sz="2000" dirty="0" err="1"/>
              <a:t>quadrupole</a:t>
            </a:r>
            <a:r>
              <a:rPr lang="en-US" sz="2000" dirty="0"/>
              <a:t> focuses in the horizontal plane 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219" y="270440"/>
            <a:ext cx="1954213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928560" y="4061096"/>
            <a:ext cx="627925" cy="61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2686584" y="4217896"/>
            <a:ext cx="2424" cy="71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72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464E-97CD-444E-9EE8-E53275B7B1FE}" type="slidenum">
              <a:rPr lang="en-GB"/>
              <a:pPr/>
              <a:t>17</a:t>
            </a:fld>
            <a:endParaRPr lang="en-GB"/>
          </a:p>
        </p:txBody>
      </p:sp>
      <p:sp>
        <p:nvSpPr>
          <p:cNvPr id="53556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Alternate gradient focusing</a:t>
            </a:r>
            <a:endParaRPr lang="en-US" dirty="0"/>
          </a:p>
        </p:txBody>
      </p:sp>
      <p:sp>
        <p:nvSpPr>
          <p:cNvPr id="535556" name="Text Box 4"/>
          <p:cNvSpPr txBox="1">
            <a:spLocks noChangeArrowheads="1"/>
          </p:cNvSpPr>
          <p:nvPr/>
        </p:nvSpPr>
        <p:spPr bwMode="auto">
          <a:xfrm>
            <a:off x="3941372" y="5091547"/>
            <a:ext cx="3962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High Tower Text" pitchFamily="18" charset="0"/>
              </a:rPr>
              <a:t>(and similarly for the vertical plane y)</a:t>
            </a:r>
          </a:p>
        </p:txBody>
      </p:sp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486027" y="2926646"/>
            <a:ext cx="7666791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The general linear magnet lattice can be parameterized by a </a:t>
            </a:r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‘varying spring constant’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, K=K(s).</a:t>
            </a:r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552659" y="3730800"/>
            <a:ext cx="78646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K(s) describes the distribution of focusing strength along the lattice and is periodic.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 </a:t>
            </a:r>
          </a:p>
        </p:txBody>
      </p:sp>
      <p:sp>
        <p:nvSpPr>
          <p:cNvPr id="535561" name="Text Box 9"/>
          <p:cNvSpPr txBox="1">
            <a:spLocks noChangeArrowheads="1"/>
          </p:cNvSpPr>
          <p:nvPr/>
        </p:nvSpPr>
        <p:spPr bwMode="auto">
          <a:xfrm>
            <a:off x="3172224" y="6137949"/>
            <a:ext cx="290352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This is </a:t>
            </a:r>
            <a:r>
              <a:rPr lang="en-US" sz="2000" u="sng" dirty="0">
                <a:solidFill>
                  <a:schemeClr val="tx1"/>
                </a:solidFill>
                <a:latin typeface="High Tower Text" pitchFamily="18" charset="0"/>
              </a:rPr>
              <a:t>Hill’s equation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.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2462" y="976153"/>
            <a:ext cx="7985804" cy="1363983"/>
            <a:chOff x="472462" y="976153"/>
            <a:chExt cx="7985804" cy="1363983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914466" y="1730536"/>
              <a:ext cx="7543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 11"/>
            <p:cNvSpPr>
              <a:spLocks/>
            </p:cNvSpPr>
            <p:nvPr/>
          </p:nvSpPr>
          <p:spPr bwMode="auto">
            <a:xfrm rot="16200000">
              <a:off x="707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 rot="16200000">
              <a:off x="1524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 rot="16200000">
              <a:off x="23836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 rot="16200000">
              <a:off x="32004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 rot="16200000">
              <a:off x="4136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 rot="16200000">
              <a:off x="4953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 rot="16200000">
              <a:off x="58888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2"/>
            <p:cNvSpPr>
              <a:spLocks noChangeArrowheads="1"/>
            </p:cNvSpPr>
            <p:nvPr/>
          </p:nvSpPr>
          <p:spPr bwMode="auto">
            <a:xfrm rot="16200000">
              <a:off x="67056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2057466" y="1349536"/>
              <a:ext cx="848006" cy="17322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2905191" y="1520986"/>
              <a:ext cx="892175" cy="1333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797366" y="1654336"/>
              <a:ext cx="892176" cy="2095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4689546" y="1860714"/>
              <a:ext cx="844545" cy="327022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39042" y="1904428"/>
              <a:ext cx="867686" cy="28306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406549" y="1779382"/>
              <a:ext cx="891132" cy="130664"/>
            </a:xfrm>
            <a:prstGeom prst="line">
              <a:avLst/>
            </a:prstGeom>
            <a:ln w="47625">
              <a:solidFill>
                <a:srgbClr val="008000"/>
              </a:solidFill>
              <a:headEnd type="stealt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940062" y="1355999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925162" y="976153"/>
              <a:ext cx="0" cy="7715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266104" y="1348345"/>
              <a:ext cx="801651" cy="12771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72462" y="1238524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</p:grp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40540"/>
              </p:ext>
            </p:extLst>
          </p:nvPr>
        </p:nvGraphicFramePr>
        <p:xfrm>
          <a:off x="1187672" y="4812184"/>
          <a:ext cx="2338966" cy="912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41400" imgH="406400" progId="Equation.3">
                  <p:embed/>
                </p:oleObj>
              </mc:Choice>
              <mc:Fallback>
                <p:oleObj name="Equation" r:id="rId2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87672" y="4812184"/>
                        <a:ext cx="2338966" cy="9127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2834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Squeeze</a:t>
            </a:r>
          </a:p>
        </p:txBody>
      </p:sp>
      <p:pic>
        <p:nvPicPr>
          <p:cNvPr id="8704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300"/>
            <a:ext cx="91440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7010400" y="1981200"/>
            <a:ext cx="1143000" cy="533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bIns="936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</a:rPr>
              <a:t>Beam 1</a:t>
            </a:r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7620000" y="3962400"/>
            <a:ext cx="1219200" cy="609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tIns="0" bIns="936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</a:rPr>
              <a:t>Beam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867400"/>
            <a:ext cx="7239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Focus beam down to very small sizes in the experiments</a:t>
            </a:r>
            <a:br>
              <a:rPr lang="en-US" dirty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 using quadrupole magnets </a:t>
            </a:r>
          </a:p>
        </p:txBody>
      </p:sp>
    </p:spTree>
    <p:extLst>
      <p:ext uri="{BB962C8B-B14F-4D97-AF65-F5344CB8AC3E}">
        <p14:creationId xmlns:p14="http://schemas.microsoft.com/office/powerpoint/2010/main" val="288212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Accelerating</a:t>
            </a:r>
            <a:r>
              <a:rPr lang="fr-CH" dirty="0"/>
              <a:t> the </a:t>
            </a:r>
            <a:r>
              <a:rPr lang="fr-CH" dirty="0" err="1"/>
              <a:t>Particles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68760"/>
            <a:ext cx="3377438" cy="2754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5013176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LHC: </a:t>
            </a:r>
            <a:r>
              <a:rPr lang="fr-CH" dirty="0" err="1"/>
              <a:t>beams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an energy of 6.5 </a:t>
            </a:r>
            <a:r>
              <a:rPr lang="fr-CH" dirty="0" err="1"/>
              <a:t>TeV</a:t>
            </a:r>
            <a:endParaRPr lang="fr-CH" dirty="0"/>
          </a:p>
          <a:p>
            <a:pPr algn="ctr"/>
            <a:r>
              <a:rPr lang="fr-CH" dirty="0"/>
              <a:t>=</a:t>
            </a:r>
          </a:p>
          <a:p>
            <a:pPr algn="ctr"/>
            <a:r>
              <a:rPr lang="fr-CH" dirty="0"/>
              <a:t>6 500 000 000 000 V</a:t>
            </a:r>
          </a:p>
          <a:p>
            <a:r>
              <a:rPr lang="fr-CH" dirty="0"/>
              <a:t>                       </a:t>
            </a:r>
            <a:r>
              <a:rPr lang="fr-CH" sz="2000" dirty="0" err="1">
                <a:solidFill>
                  <a:srgbClr val="FF0000"/>
                </a:solidFill>
              </a:rPr>
              <a:t>Tera</a:t>
            </a:r>
            <a:r>
              <a:rPr lang="fr-CH" sz="2000" dirty="0">
                <a:solidFill>
                  <a:srgbClr val="FF0000"/>
                </a:solidFill>
              </a:rPr>
              <a:t> Giga </a:t>
            </a:r>
            <a:r>
              <a:rPr lang="fr-CH" sz="2000" dirty="0" err="1">
                <a:solidFill>
                  <a:srgbClr val="FF0000"/>
                </a:solidFill>
              </a:rPr>
              <a:t>Mega</a:t>
            </a:r>
            <a:r>
              <a:rPr lang="fr-CH" sz="2000" dirty="0">
                <a:solidFill>
                  <a:srgbClr val="FF0000"/>
                </a:solidFill>
              </a:rPr>
              <a:t> kilo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91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0208" y="332656"/>
            <a:ext cx="4392488" cy="4800600"/>
          </a:xfrm>
        </p:spPr>
        <p:txBody>
          <a:bodyPr/>
          <a:lstStyle/>
          <a:p>
            <a:r>
              <a:rPr lang="en-GB" sz="2000" dirty="0">
                <a:solidFill>
                  <a:schemeClr val="accent1"/>
                </a:solidFill>
              </a:rPr>
              <a:t>How does the accelerator work?</a:t>
            </a:r>
          </a:p>
          <a:p>
            <a:pPr lvl="1"/>
            <a:r>
              <a:rPr lang="en-GB" sz="1600" dirty="0">
                <a:solidFill>
                  <a:schemeClr val="accent1"/>
                </a:solidFill>
              </a:rPr>
              <a:t>Magnets</a:t>
            </a:r>
          </a:p>
          <a:p>
            <a:pPr lvl="1"/>
            <a:r>
              <a:rPr lang="en-GB" sz="1600" dirty="0">
                <a:solidFill>
                  <a:schemeClr val="accent1"/>
                </a:solidFill>
              </a:rPr>
              <a:t>Radio Frequency</a:t>
            </a:r>
          </a:p>
          <a:p>
            <a:pPr lvl="1"/>
            <a:r>
              <a:rPr lang="fr-CH" sz="1600" dirty="0">
                <a:solidFill>
                  <a:schemeClr val="accent1"/>
                </a:solidFill>
              </a:rPr>
              <a:t>…</a:t>
            </a:r>
            <a:endParaRPr lang="en-GB" sz="1600" dirty="0">
              <a:solidFill>
                <a:schemeClr val="accent1"/>
              </a:solidFill>
            </a:endParaRPr>
          </a:p>
          <a:p>
            <a:r>
              <a:rPr lang="en-GB" sz="2000" dirty="0">
                <a:solidFill>
                  <a:schemeClr val="accent1"/>
                </a:solidFill>
              </a:rPr>
              <a:t>Energy in the beam</a:t>
            </a:r>
          </a:p>
          <a:p>
            <a:r>
              <a:rPr lang="en-GB" sz="2000" dirty="0">
                <a:solidFill>
                  <a:schemeClr val="accent1"/>
                </a:solidFill>
              </a:rPr>
              <a:t>The future</a:t>
            </a:r>
          </a:p>
        </p:txBody>
      </p:sp>
      <p:pic>
        <p:nvPicPr>
          <p:cNvPr id="5" name="Picture 4" descr="[IMAGE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30463"/>
            <a:ext cx="4191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53837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602128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Compact Muon </a:t>
            </a:r>
            <a:r>
              <a:rPr lang="fr-CH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Solenoid</a:t>
            </a:r>
            <a:endParaRPr lang="en-GB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6021288"/>
            <a:ext cx="325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Cern Control Centre</a:t>
            </a:r>
            <a:endParaRPr lang="en-GB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77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2174413"/>
          </a:xfrm>
        </p:spPr>
        <p:txBody>
          <a:bodyPr>
            <a:normAutofit/>
          </a:bodyPr>
          <a:lstStyle/>
          <a:p>
            <a:r>
              <a:rPr lang="en-US" sz="2400" dirty="0"/>
              <a:t>RF = Oscillation of field at 400 MHz (Radio Frequency)</a:t>
            </a:r>
          </a:p>
          <a:p>
            <a:r>
              <a:rPr lang="en-US" sz="2400" dirty="0"/>
              <a:t>Use the Electrical Field at each passage</a:t>
            </a:r>
          </a:p>
          <a:p>
            <a:r>
              <a:rPr lang="fr-CH" sz="2400" dirty="0"/>
              <a:t>4 cavities/module - 2 modules/beam - 16 MV (5.5 MV/m)</a:t>
            </a:r>
          </a:p>
          <a:p>
            <a:r>
              <a:rPr lang="en-US" sz="2400" dirty="0"/>
              <a:t>Superconducting to reduce Beam Impedance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Frequency Cavities</a:t>
            </a:r>
          </a:p>
        </p:txBody>
      </p:sp>
      <p:pic>
        <p:nvPicPr>
          <p:cNvPr id="5" name="Picture 7" descr="0007016_06-A4-at-144-dp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6611" y="2831157"/>
            <a:ext cx="4918494" cy="322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90845" y="6133382"/>
            <a:ext cx="3605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 Cavity RF Module</a:t>
            </a:r>
          </a:p>
        </p:txBody>
      </p:sp>
      <p:pic>
        <p:nvPicPr>
          <p:cNvPr id="11" name="Picture 5" descr="SRFBa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49" y="3276714"/>
            <a:ext cx="3124200" cy="2376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1976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Lots of bunches</a:t>
            </a:r>
          </a:p>
        </p:txBody>
      </p:sp>
      <p:pic>
        <p:nvPicPr>
          <p:cNvPr id="84994" name="Picture 3" descr="be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779912" y="3717032"/>
            <a:ext cx="144016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31640" y="3877017"/>
            <a:ext cx="17281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25 ns = 7.5 m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338793" y="4469086"/>
            <a:ext cx="17281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412776"/>
            <a:ext cx="475252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In 2017 the LHC operated with 2300 bunches per beam, separated by 25 ns</a:t>
            </a:r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2132856"/>
            <a:ext cx="224259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Transverse size </a:t>
            </a:r>
            <a:r>
              <a:rPr lang="fr-CH" sz="2000" dirty="0" err="1"/>
              <a:t>typically</a:t>
            </a:r>
            <a:r>
              <a:rPr lang="fr-CH" sz="2000" dirty="0"/>
              <a:t> 1 mm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4454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2" descr="bunch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03200"/>
            <a:ext cx="73787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412776"/>
            <a:ext cx="1512168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12 micron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3140968"/>
            <a:ext cx="590465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Up to 50 collisions per </a:t>
            </a:r>
            <a:r>
              <a:rPr lang="fr-CH" sz="2000" dirty="0" err="1"/>
              <a:t>crossing</a:t>
            </a:r>
            <a:endParaRPr lang="fr-CH" sz="2000" dirty="0"/>
          </a:p>
          <a:p>
            <a:r>
              <a:rPr lang="fr-CH" sz="2000" dirty="0"/>
              <a:t>11’000 </a:t>
            </a:r>
            <a:r>
              <a:rPr lang="fr-CH" sz="2000" dirty="0" err="1"/>
              <a:t>crossings</a:t>
            </a:r>
            <a:r>
              <a:rPr lang="fr-CH" sz="2000" dirty="0"/>
              <a:t> per second</a:t>
            </a:r>
          </a:p>
          <a:p>
            <a:r>
              <a:rPr lang="fr-CH" sz="2000" dirty="0"/>
              <a:t>2200 </a:t>
            </a:r>
            <a:r>
              <a:rPr lang="fr-CH" sz="2000" dirty="0" err="1"/>
              <a:t>bunches</a:t>
            </a:r>
            <a:r>
              <a:rPr lang="fr-CH" sz="2000" dirty="0"/>
              <a:t> per </a:t>
            </a:r>
            <a:r>
              <a:rPr lang="fr-CH" sz="2000" dirty="0" err="1"/>
              <a:t>beam</a:t>
            </a:r>
            <a:r>
              <a:rPr lang="fr-CH" sz="2000" dirty="0"/>
              <a:t> (2016)</a:t>
            </a:r>
          </a:p>
          <a:p>
            <a:r>
              <a:rPr lang="fr-CH" sz="2000" b="1" dirty="0"/>
              <a:t>1 Billion </a:t>
            </a:r>
            <a:r>
              <a:rPr lang="fr-CH" sz="2000" b="1" dirty="0" err="1"/>
              <a:t>Collissions</a:t>
            </a:r>
            <a:r>
              <a:rPr lang="fr-CH" sz="2000" b="1" dirty="0"/>
              <a:t> Per Second </a:t>
            </a:r>
            <a:r>
              <a:rPr lang="fr-CH" sz="2000" b="1" dirty="0">
                <a:sym typeface="Wingdings" panose="05000000000000000000" pitchFamily="2" charset="2"/>
              </a:rPr>
              <a:t> GRID</a:t>
            </a:r>
            <a:r>
              <a:rPr lang="fr-CH" sz="2000" b="1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58673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Luminosity</a:t>
            </a:r>
          </a:p>
        </p:txBody>
      </p:sp>
      <p:graphicFrame>
        <p:nvGraphicFramePr>
          <p:cNvPr id="86018" name="Object 5"/>
          <p:cNvGraphicFramePr>
            <a:graphicFrameLocks noChangeAspect="1"/>
          </p:cNvGraphicFramePr>
          <p:nvPr/>
        </p:nvGraphicFramePr>
        <p:xfrm>
          <a:off x="1179513" y="6019800"/>
          <a:ext cx="68675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25800" imgH="393700" progId="Equation.3">
                  <p:embed/>
                </p:oleObj>
              </mc:Choice>
              <mc:Fallback>
                <p:oleObj name="Equation" r:id="rId2" imgW="322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6019800"/>
                        <a:ext cx="68675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44000" cy="337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6020" name="Picture 2" descr="collisionsv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29000"/>
            <a:ext cx="8139113" cy="2652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42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Energy in the </a:t>
            </a:r>
            <a:r>
              <a:rPr lang="fr-CH" dirty="0" err="1"/>
              <a:t>Beam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Electric Energy (RF </a:t>
            </a:r>
            <a:r>
              <a:rPr lang="fr-CH" dirty="0" err="1"/>
              <a:t>cavity</a:t>
            </a:r>
            <a:r>
              <a:rPr lang="fr-CH" dirty="0"/>
              <a:t>)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Kinetic</a:t>
            </a:r>
            <a:r>
              <a:rPr lang="fr-CH" dirty="0">
                <a:sym typeface="Wingdings" panose="05000000000000000000" pitchFamily="2" charset="2"/>
              </a:rPr>
              <a:t> energy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388359"/>
              </p:ext>
            </p:extLst>
          </p:nvPr>
        </p:nvGraphicFramePr>
        <p:xfrm>
          <a:off x="1403648" y="1959426"/>
          <a:ext cx="6096000" cy="1854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E-</a:t>
                      </a:r>
                      <a:r>
                        <a:rPr lang="fr-CH" dirty="0" err="1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6.5</a:t>
                      </a:r>
                      <a:r>
                        <a:rPr lang="fr-CH" baseline="0" dirty="0"/>
                        <a:t> </a:t>
                      </a:r>
                      <a:r>
                        <a:rPr lang="fr-CH" baseline="0" dirty="0" err="1"/>
                        <a:t>TeV</a:t>
                      </a:r>
                      <a:r>
                        <a:rPr lang="fr-CH" baseline="0" dirty="0"/>
                        <a:t> = 6.5e12 eV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r>
                        <a:rPr lang="fr-CH" baseline="0" dirty="0"/>
                        <a:t> 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1.6e-19 Joules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baseline="0" dirty="0"/>
                        <a:t> of </a:t>
                      </a:r>
                      <a:r>
                        <a:rPr lang="fr-CH" baseline="0" dirty="0" err="1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protons per </a:t>
                      </a:r>
                      <a:r>
                        <a:rPr lang="fr-CH" dirty="0" err="1"/>
                        <a:t>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1.3</a:t>
                      </a:r>
                      <a:r>
                        <a:rPr lang="fr-CH" baseline="0" dirty="0"/>
                        <a:t>e11 protons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Energy</a:t>
                      </a:r>
                      <a:r>
                        <a:rPr lang="fr-CH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311 </a:t>
                      </a:r>
                      <a:r>
                        <a:rPr lang="fr-CH" dirty="0" err="1"/>
                        <a:t>MJoules</a:t>
                      </a:r>
                      <a:r>
                        <a:rPr lang="fr-CH" dirty="0"/>
                        <a:t> </a:t>
                      </a:r>
                      <a:r>
                        <a:rPr lang="fr-CH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11960" y="5449233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ym typeface="Wingdings" panose="05000000000000000000" pitchFamily="2" charset="2"/>
              </a:rPr>
              <a:t>What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would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be</a:t>
            </a:r>
            <a:r>
              <a:rPr lang="fr-CH" sz="2000" dirty="0">
                <a:sym typeface="Wingdings" panose="05000000000000000000" pitchFamily="2" charset="2"/>
              </a:rPr>
              <a:t> the speed of a car to have the </a:t>
            </a:r>
            <a:r>
              <a:rPr lang="fr-CH" sz="2000" dirty="0" err="1">
                <a:sym typeface="Wingdings" panose="05000000000000000000" pitchFamily="2" charset="2"/>
              </a:rPr>
              <a:t>same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kinetic</a:t>
            </a:r>
            <a:r>
              <a:rPr lang="fr-CH" sz="2000" dirty="0">
                <a:sym typeface="Wingdings" panose="05000000000000000000" pitchFamily="2" charset="2"/>
              </a:rPr>
              <a:t> energy ?</a:t>
            </a:r>
            <a:endParaRPr lang="fr-CH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892" y="3813626"/>
            <a:ext cx="26003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6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4077071"/>
            <a:ext cx="3188715" cy="19332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Car Versus </a:t>
            </a:r>
            <a:r>
              <a:rPr lang="fr-CH" dirty="0" err="1"/>
              <a:t>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286366"/>
              </p:ext>
            </p:extLst>
          </p:nvPr>
        </p:nvGraphicFramePr>
        <p:xfrm>
          <a:off x="439134" y="1340768"/>
          <a:ext cx="6096000" cy="1854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b="0" dirty="0"/>
                        <a:t>E-</a:t>
                      </a:r>
                      <a:r>
                        <a:rPr lang="fr-CH" b="0" dirty="0" err="1"/>
                        <a:t>beam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0" dirty="0"/>
                        <a:t>6.5</a:t>
                      </a:r>
                      <a:r>
                        <a:rPr lang="fr-CH" b="0" baseline="0" dirty="0"/>
                        <a:t> </a:t>
                      </a:r>
                      <a:r>
                        <a:rPr lang="fr-CH" b="0" baseline="0" dirty="0" err="1"/>
                        <a:t>TeV</a:t>
                      </a:r>
                      <a:r>
                        <a:rPr lang="fr-CH" b="0" baseline="0" dirty="0"/>
                        <a:t> = 6.5e12 eV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r>
                        <a:rPr lang="fr-CH" baseline="0" dirty="0"/>
                        <a:t> 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1.6e-19 Joules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baseline="0" dirty="0"/>
                        <a:t> of </a:t>
                      </a:r>
                      <a:r>
                        <a:rPr lang="fr-CH" baseline="0" dirty="0" err="1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2300 (for 2016)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protons per </a:t>
                      </a:r>
                      <a:r>
                        <a:rPr lang="fr-CH" dirty="0" err="1"/>
                        <a:t>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1.3</a:t>
                      </a:r>
                      <a:r>
                        <a:rPr lang="fr-CH" baseline="0" dirty="0"/>
                        <a:t>e11 protons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/>
                        <a:t>Energy</a:t>
                      </a:r>
                      <a:r>
                        <a:rPr lang="fr-CH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/>
                        <a:t>311 </a:t>
                      </a:r>
                      <a:r>
                        <a:rPr lang="fr-CH" b="1" dirty="0" err="1"/>
                        <a:t>MJoules</a:t>
                      </a:r>
                      <a:r>
                        <a:rPr lang="fr-CH" b="1" dirty="0"/>
                        <a:t> </a:t>
                      </a:r>
                      <a:r>
                        <a:rPr lang="fr-CH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90872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Electric Energy of the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en-GB" dirty="0">
                <a:sym typeface="Wingdings" panose="05000000000000000000" pitchFamily="2" charset="2"/>
              </a:rPr>
              <a:t> Kinetic energy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51955"/>
              </p:ext>
            </p:extLst>
          </p:nvPr>
        </p:nvGraphicFramePr>
        <p:xfrm>
          <a:off x="2892152" y="3858062"/>
          <a:ext cx="6096000" cy="14833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b="0" dirty="0"/>
                        <a:t>Mass</a:t>
                      </a:r>
                      <a:r>
                        <a:rPr lang="fr-CH" b="0" baseline="0" dirty="0"/>
                        <a:t> car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0" dirty="0"/>
                        <a:t>1800</a:t>
                      </a:r>
                      <a:r>
                        <a:rPr lang="fr-CH" b="0" baseline="0" dirty="0"/>
                        <a:t> kg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err="1"/>
                        <a:t>Kinetic</a:t>
                      </a:r>
                      <a:r>
                        <a:rPr lang="fr-CH" b="1" dirty="0"/>
                        <a:t> energy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/>
                        <a:t>306 </a:t>
                      </a:r>
                      <a:r>
                        <a:rPr lang="fr-CH" b="1" dirty="0" err="1"/>
                        <a:t>MJoules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583</a:t>
                      </a:r>
                      <a:r>
                        <a:rPr lang="fr-CH" baseline="0" dirty="0"/>
                        <a:t> m/s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V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2100</a:t>
                      </a:r>
                      <a:r>
                        <a:rPr lang="fr-CH" b="1" baseline="0" dirty="0">
                          <a:solidFill>
                            <a:srgbClr val="FF0000"/>
                          </a:solidFill>
                        </a:rPr>
                        <a:t> km/h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148652" y="3396397"/>
            <a:ext cx="3538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/>
              <a:t>Kinetic</a:t>
            </a:r>
            <a:r>
              <a:rPr lang="fr-CH" dirty="0"/>
              <a:t> Energy of the car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7976" y="566146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rgbClr val="FF0000"/>
                </a:solidFill>
              </a:rPr>
              <a:t>But at the size </a:t>
            </a:r>
            <a:r>
              <a:rPr lang="fr-CH" b="1" i="1" dirty="0" err="1">
                <a:solidFill>
                  <a:srgbClr val="FF0000"/>
                </a:solidFill>
              </a:rPr>
              <a:t>smaller</a:t>
            </a:r>
            <a:r>
              <a:rPr lang="fr-CH" b="1" i="1" dirty="0">
                <a:solidFill>
                  <a:srgbClr val="FF0000"/>
                </a:solidFill>
              </a:rPr>
              <a:t> </a:t>
            </a:r>
            <a:r>
              <a:rPr lang="fr-CH" b="1" i="1" dirty="0" err="1">
                <a:solidFill>
                  <a:srgbClr val="FF0000"/>
                </a:solidFill>
              </a:rPr>
              <a:t>than</a:t>
            </a:r>
            <a:r>
              <a:rPr lang="fr-CH" b="1" i="1" dirty="0">
                <a:solidFill>
                  <a:srgbClr val="FF0000"/>
                </a:solidFill>
              </a:rPr>
              <a:t> a </a:t>
            </a:r>
            <a:r>
              <a:rPr lang="fr-CH" b="1" i="1" dirty="0" err="1">
                <a:solidFill>
                  <a:srgbClr val="FF0000"/>
                </a:solidFill>
              </a:rPr>
              <a:t>hair</a:t>
            </a:r>
            <a:r>
              <a:rPr lang="fr-CH" b="1" i="1" dirty="0">
                <a:solidFill>
                  <a:srgbClr val="FF0000"/>
                </a:solidFill>
              </a:rPr>
              <a:t> ….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5404715"/>
            <a:ext cx="1794538" cy="134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76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break the machine!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87530" y="1412720"/>
            <a:ext cx="4824412" cy="4383087"/>
            <a:chOff x="1187530" y="1412720"/>
            <a:chExt cx="4824412" cy="4383087"/>
          </a:xfrm>
        </p:grpSpPr>
        <p:graphicFrame>
          <p:nvGraphicFramePr>
            <p:cNvPr id="5" name="Object 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187530" y="1412720"/>
            <a:ext cx="4824412" cy="4383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2" imgW="7619048" imgH="5714286" progId="">
                    <p:embed/>
                  </p:oleObj>
                </mc:Choice>
                <mc:Fallback>
                  <p:oleObj name="Clip" r:id="rId2" imgW="7619048" imgH="5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530" y="1412720"/>
                          <a:ext cx="4824412" cy="4383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403560" y="1484730"/>
              <a:ext cx="4465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dirty="0">
                  <a:solidFill>
                    <a:schemeClr val="accent1">
                      <a:lumMod val="90000"/>
                    </a:schemeClr>
                  </a:solidFill>
                  <a:ea typeface="ＭＳ Ｐゴシック" pitchFamily="1" charset="-128"/>
                </a:rPr>
                <a:t>Energy per beam up to 360 MJ</a:t>
              </a:r>
              <a:endParaRPr lang="en-US" sz="2400" dirty="0">
                <a:solidFill>
                  <a:schemeClr val="accent1">
                    <a:lumMod val="90000"/>
                  </a:schemeClr>
                </a:solidFill>
                <a:ea typeface="ＭＳ Ｐゴシック" pitchFamily="1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331550" y="5085230"/>
              <a:ext cx="46085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solidFill>
                    <a:schemeClr val="bg1"/>
                  </a:solidFill>
                  <a:ea typeface="ＭＳ Ｐゴシック" pitchFamily="1" charset="-128"/>
                </a:rPr>
                <a:t>British aircraft carrier at 12 knots</a:t>
              </a:r>
            </a:p>
          </p:txBody>
        </p:sp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85720" y="5874693"/>
            <a:ext cx="846299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dirty="0">
                <a:solidFill>
                  <a:srgbClr val="000099"/>
                </a:solidFill>
                <a:latin typeface="Helvetica" charset="0"/>
                <a:ea typeface="ＭＳ Ｐゴシック" pitchFamily="1" charset="-128"/>
              </a:rPr>
              <a:t>Thread through a very cold, very dark, very small hole...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248138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/>
              <a:t>Beam dump block (TDE)</a:t>
            </a:r>
            <a:endParaRPr lang="en-GB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700 mm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  <a:sym typeface="Symbol" charset="2"/>
              </a:rPr>
              <a:t>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graphite core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  <a:sym typeface="Symbol" charset="2"/>
              </a:rPr>
              <a:t>, with graded density of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1.1 g/cm</a:t>
            </a:r>
            <a:r>
              <a:rPr lang="en-US" sz="1800" kern="0" baseline="30000" dirty="0">
                <a:solidFill>
                  <a:srgbClr val="00007D"/>
                </a:solidFill>
                <a:latin typeface="Arial"/>
                <a:cs typeface="+mn-cs"/>
              </a:rPr>
              <a:t>3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 and 1.7 g/cm</a:t>
            </a:r>
            <a:r>
              <a:rPr lang="en-US" sz="1800" kern="0" baseline="30000" dirty="0">
                <a:solidFill>
                  <a:srgbClr val="00007D"/>
                </a:solidFill>
                <a:latin typeface="Arial"/>
                <a:cs typeface="+mn-cs"/>
              </a:rPr>
              <a:t>3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12 mm wall, stainless-steel welded pressure vessel, at 1.2 bar of N</a:t>
            </a:r>
            <a:r>
              <a:rPr lang="en-US" sz="1800" kern="0" baseline="-25000" dirty="0">
                <a:solidFill>
                  <a:srgbClr val="00007D"/>
                </a:solidFill>
                <a:latin typeface="Arial"/>
                <a:cs typeface="+mn-cs"/>
              </a:rPr>
              <a:t>2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Surrounded by ~1000 tonnes of concrete/steel radiation shielding blocks </a:t>
            </a:r>
          </a:p>
        </p:txBody>
      </p:sp>
      <p:sp>
        <p:nvSpPr>
          <p:cNvPr id="7" name="Rectangle 9" descr="Dark upward diagonal"/>
          <p:cNvSpPr>
            <a:spLocks noChangeArrowheads="1"/>
          </p:cNvSpPr>
          <p:nvPr/>
        </p:nvSpPr>
        <p:spPr bwMode="auto">
          <a:xfrm>
            <a:off x="1371600" y="2514600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10" descr="Light upward diagonal"/>
          <p:cNvSpPr>
            <a:spLocks noChangeArrowheads="1"/>
          </p:cNvSpPr>
          <p:nvPr/>
        </p:nvSpPr>
        <p:spPr bwMode="auto">
          <a:xfrm>
            <a:off x="1981200" y="2514600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19" descr="Dark upward diagonal"/>
          <p:cNvSpPr>
            <a:spLocks noChangeArrowheads="1"/>
          </p:cNvSpPr>
          <p:nvPr/>
        </p:nvSpPr>
        <p:spPr bwMode="auto">
          <a:xfrm>
            <a:off x="5029200" y="2514600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71600" y="2438400"/>
            <a:ext cx="60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>
            <a:off x="1981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029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0.7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2004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3.5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0960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3.5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3716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1.7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31242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1.1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60198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1.7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1219200" y="29718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1219200" y="25146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8153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8137525" y="2516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90550" y="2743200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688975" y="2524125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beam</a:t>
            </a:r>
            <a:endParaRPr lang="en-GB" sz="800" b="1" dirty="0">
              <a:solidFill>
                <a:srgbClr val="000000"/>
              </a:solidFill>
            </a:endParaRPr>
          </a:p>
        </p:txBody>
      </p:sp>
      <p:pic>
        <p:nvPicPr>
          <p:cNvPr id="25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81" descr="DSCN0318"/>
          <p:cNvPicPr>
            <a:picLocks noChangeAspect="1" noChangeArrowheads="1"/>
          </p:cNvPicPr>
          <p:nvPr/>
        </p:nvPicPr>
        <p:blipFill>
          <a:blip r:embed="rId3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</p:spPr>
      </p:pic>
      <p:pic>
        <p:nvPicPr>
          <p:cNvPr id="27" name="Picture 82" descr="Pose noyau dans berceau UD62 amont"/>
          <p:cNvPicPr>
            <a:picLocks noChangeAspect="1" noChangeArrowheads="1"/>
          </p:cNvPicPr>
          <p:nvPr/>
        </p:nvPicPr>
        <p:blipFill>
          <a:blip r:embed="rId4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</p:spPr>
      </p:pic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69CF8F24-2345-4359-A23A-40838D5E6DC1}" type="slidenum">
              <a:rPr lang="en-US" sz="1000" smtClean="0">
                <a:solidFill>
                  <a:srgbClr val="00007D"/>
                </a:solidFill>
                <a:cs typeface="+mn-cs"/>
              </a:rPr>
              <a:pPr algn="r">
                <a:defRPr/>
              </a:pPr>
              <a:t>27</a:t>
            </a:fld>
            <a:endParaRPr lang="en-US" sz="1000" dirty="0">
              <a:solidFill>
                <a:srgbClr val="00007D"/>
              </a:solidFill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The Large Hadron Collider, Jan Uythoven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  <a:cs typeface="+mn-cs"/>
              </a:rPr>
              <a:pPr>
                <a:defRPr/>
              </a:pPr>
              <a:t>27</a:t>
            </a:fld>
            <a:endParaRPr lang="en-US" dirty="0">
              <a:solidFill>
                <a:srgbClr val="00007D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333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It </a:t>
            </a:r>
            <a:r>
              <a:rPr lang="fr-CH" sz="3600" dirty="0" err="1"/>
              <a:t>is</a:t>
            </a:r>
            <a:r>
              <a:rPr lang="fr-CH" sz="3600" dirty="0"/>
              <a:t> all about </a:t>
            </a:r>
            <a:r>
              <a:rPr lang="fr-CH" sz="3600" dirty="0" err="1"/>
              <a:t>Luminosity</a:t>
            </a:r>
            <a:br>
              <a:rPr lang="fr-CH" sz="3600" dirty="0"/>
            </a:b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64704"/>
            <a:ext cx="4211960" cy="28503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861048"/>
            <a:ext cx="2400300" cy="2447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98" y="764704"/>
            <a:ext cx="4827785" cy="32120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0093" y="4158864"/>
            <a:ext cx="2669393" cy="21518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4" y="602079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154069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Luminosity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2024"/>
              </p:ext>
            </p:extLst>
          </p:nvPr>
        </p:nvGraphicFramePr>
        <p:xfrm>
          <a:off x="1600200" y="1066800"/>
          <a:ext cx="58642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54560" imgH="447840" progId="Equation.3">
                  <p:embed/>
                </p:oleObj>
              </mc:Choice>
              <mc:Fallback>
                <p:oleObj name="Equation" r:id="rId2" imgW="1654560" imgH="447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066800"/>
                        <a:ext cx="5864225" cy="1611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890877"/>
              </p:ext>
            </p:extLst>
          </p:nvPr>
        </p:nvGraphicFramePr>
        <p:xfrm>
          <a:off x="76200" y="2895600"/>
          <a:ext cx="5105400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5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 of particles per bunch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k</a:t>
                      </a:r>
                      <a:r>
                        <a:rPr lang="en-US" sz="2000" baseline="-25000" dirty="0"/>
                        <a:t>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 of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Revolution 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σ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Beam size at interaction point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Reduction</a:t>
                      </a:r>
                      <a:r>
                        <a:rPr lang="en-US" sz="2000" baseline="0" dirty="0"/>
                        <a:t> factor due to crossing angle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Emittance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r>
                        <a:rPr lang="de-DE" sz="2000" baseline="-25000" dirty="0"/>
                        <a:t>n</a:t>
                      </a:r>
                      <a:endParaRPr lang="en-US" sz="2000" baseline="-25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Normalized emittance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β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Beta function at 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165127"/>
              </p:ext>
            </p:extLst>
          </p:nvPr>
        </p:nvGraphicFramePr>
        <p:xfrm>
          <a:off x="6246029" y="3165404"/>
          <a:ext cx="1728787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85800" imgH="279400" progId="Equation.3">
                  <p:embed/>
                </p:oleObj>
              </mc:Choice>
              <mc:Fallback>
                <p:oleObj name="Equation" r:id="rId4" imgW="6858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46029" y="3165404"/>
                        <a:ext cx="1728787" cy="8080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216183"/>
              </p:ext>
            </p:extLst>
          </p:nvPr>
        </p:nvGraphicFramePr>
        <p:xfrm>
          <a:off x="5805488" y="4721225"/>
          <a:ext cx="299085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24000" imgH="1028700" progId="Equation.3">
                  <p:embed/>
                </p:oleObj>
              </mc:Choice>
              <mc:Fallback>
                <p:oleObj name="Equation" r:id="rId6" imgW="1524000" imgH="1028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05488" y="4721225"/>
                        <a:ext cx="2990850" cy="201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574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1447800"/>
            <a:ext cx="59150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935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Quench Limit of LHC Super-Conducting Magnets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/>
          <a:srcRect t="2966"/>
          <a:stretch>
            <a:fillRect/>
          </a:stretch>
        </p:blipFill>
        <p:spPr bwMode="auto">
          <a:xfrm>
            <a:off x="0" y="1077913"/>
            <a:ext cx="9144000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54250"/>
            <a:ext cx="39465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374072" y="1316038"/>
            <a:ext cx="933268" cy="8104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2000" b="1" dirty="0"/>
              <a:t>Beam</a:t>
            </a:r>
          </a:p>
          <a:p>
            <a:pPr algn="ctr">
              <a:spcBef>
                <a:spcPts val="840"/>
              </a:spcBef>
            </a:pPr>
            <a:r>
              <a:rPr lang="en-US" sz="2000" b="1" dirty="0">
                <a:solidFill>
                  <a:srgbClr val="FF0000"/>
                </a:solidFill>
              </a:rPr>
              <a:t>360 MJ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00084" y="5589240"/>
            <a:ext cx="2358339" cy="8104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2000" b="1" dirty="0"/>
              <a:t>SC Coil: quench limit</a:t>
            </a:r>
          </a:p>
          <a:p>
            <a:pPr algn="ctr">
              <a:spcBef>
                <a:spcPts val="840"/>
              </a:spcBef>
            </a:pPr>
            <a:r>
              <a:rPr lang="en-US" sz="2000" b="1" dirty="0">
                <a:solidFill>
                  <a:srgbClr val="FF0000"/>
                </a:solidFill>
              </a:rPr>
              <a:t>5-30 mJ/cm</a:t>
            </a:r>
            <a:r>
              <a:rPr lang="en-US" sz="2000" b="1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1840706" y="2126516"/>
            <a:ext cx="792953" cy="2486758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cxnSp>
        <p:nvCxnSpPr>
          <p:cNvPr id="12" name="Straight Arrow Connector 11"/>
          <p:cNvCxnSpPr>
            <a:stCxn id="10" idx="0"/>
          </p:cNvCxnSpPr>
          <p:nvPr/>
        </p:nvCxnSpPr>
        <p:spPr bwMode="auto">
          <a:xfrm flipV="1">
            <a:off x="1279254" y="4865342"/>
            <a:ext cx="1189037" cy="723898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9900000" algn="br">
              <a:srgbClr val="FFFFFF">
                <a:alpha val="43000"/>
              </a:srgbClr>
            </a:outerShdw>
          </a:effectLst>
        </p:spPr>
      </p:cxnSp>
      <p:cxnSp>
        <p:nvCxnSpPr>
          <p:cNvPr id="13" name="Straight Arrow Connector 14"/>
          <p:cNvCxnSpPr>
            <a:cxnSpLocks noChangeShapeType="1"/>
          </p:cNvCxnSpPr>
          <p:nvPr/>
        </p:nvCxnSpPr>
        <p:spPr bwMode="auto">
          <a:xfrm>
            <a:off x="2400300" y="4975225"/>
            <a:ext cx="373063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4" name="TextBox 13"/>
          <p:cNvSpPr txBox="1"/>
          <p:nvPr/>
        </p:nvSpPr>
        <p:spPr>
          <a:xfrm>
            <a:off x="2214563" y="4951413"/>
            <a:ext cx="752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dirty="0"/>
              <a:t>56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74209" y="609600"/>
            <a:ext cx="2967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design at 7 TeV</a:t>
            </a:r>
          </a:p>
        </p:txBody>
      </p:sp>
    </p:spTree>
    <p:extLst>
      <p:ext uri="{BB962C8B-B14F-4D97-AF65-F5344CB8AC3E}">
        <p14:creationId xmlns:p14="http://schemas.microsoft.com/office/powerpoint/2010/main" val="11989572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57200" y="1295400"/>
            <a:ext cx="4019550" cy="4489450"/>
            <a:chOff x="2" y="525"/>
            <a:chExt cx="3607" cy="3893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" y="525"/>
              <a:ext cx="3607" cy="3893"/>
              <a:chOff x="1097" y="525"/>
              <a:chExt cx="3607" cy="3893"/>
            </a:xfrm>
          </p:grpSpPr>
          <p:pic>
            <p:nvPicPr>
              <p:cNvPr id="9" name="Picture 5" descr="CIMG041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97" y="576"/>
                <a:ext cx="3607" cy="3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 flipH="1" flipV="1">
                <a:off x="2876" y="525"/>
                <a:ext cx="16" cy="125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H="1" flipV="1">
                <a:off x="2906" y="2589"/>
                <a:ext cx="16" cy="1584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2127" y="4123"/>
                <a:ext cx="1503" cy="2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+mj-lt"/>
                    <a:cs typeface="ＭＳ Ｐゴシック" charset="-128"/>
                  </a:rPr>
                  <a:t>beam</a:t>
                </a:r>
              </a:p>
            </p:txBody>
          </p:sp>
        </p:grp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V="1">
              <a:off x="72" y="606"/>
              <a:ext cx="1033" cy="1181"/>
            </a:xfrm>
            <a:prstGeom prst="line">
              <a:avLst/>
            </a:prstGeom>
            <a:noFill/>
            <a:ln w="28575">
              <a:solidFill>
                <a:srgbClr val="99FF33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Comic Sans MS" pitchFamily="66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75" y="886"/>
              <a:ext cx="798" cy="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>
                  <a:solidFill>
                    <a:srgbClr val="99FF33"/>
                  </a:solidFill>
                  <a:latin typeface="Comic Sans MS" pitchFamily="66" charset="0"/>
                  <a:cs typeface="ＭＳ Ｐゴシック" charset="-128"/>
                </a:rPr>
                <a:t>1.2 m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05559" y="1682624"/>
            <a:ext cx="441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Almost 100 collimators and absorbers.</a:t>
            </a:r>
            <a:br>
              <a:rPr lang="en-US" dirty="0"/>
            </a:br>
            <a:endParaRPr lang="en-US" dirty="0"/>
          </a:p>
          <a:p>
            <a:pPr algn="l"/>
            <a:r>
              <a:rPr lang="en-US" dirty="0"/>
              <a:t>Alignment tolerances &lt; 0.1 mm to ensure that over 99.99% of the protons are intercepted.</a:t>
            </a:r>
          </a:p>
          <a:p>
            <a:pPr algn="l"/>
            <a:r>
              <a:rPr lang="en-US" dirty="0"/>
              <a:t>Primary and secondary collimators are made of reinforced graphite – robust.</a:t>
            </a:r>
          </a:p>
          <a:p>
            <a:pPr algn="l"/>
            <a:endParaRPr lang="en-US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687712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6632"/>
            <a:ext cx="8143839" cy="646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671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 descr="Screen Shot 2013-05-09 at 8.00.5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59"/>
            <a:ext cx="9144000" cy="512002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155960" y="1427202"/>
            <a:ext cx="838200" cy="1143000"/>
            <a:chOff x="1371600" y="1295400"/>
            <a:chExt cx="83820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752600" y="1905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71600" y="1295400"/>
              <a:ext cx="838200" cy="600164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Beam dumps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362200" y="3733800"/>
            <a:ext cx="609600" cy="914400"/>
            <a:chOff x="2362200" y="3733800"/>
            <a:chExt cx="609600" cy="914400"/>
          </a:xfrm>
        </p:grpSpPr>
        <p:sp>
          <p:nvSpPr>
            <p:cNvPr id="12" name="TextBox 11"/>
            <p:cNvSpPr txBox="1"/>
            <p:nvPr/>
          </p:nvSpPr>
          <p:spPr>
            <a:xfrm>
              <a:off x="2362200" y="3733800"/>
              <a:ext cx="6096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RF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90800" y="4114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324600" y="3590625"/>
            <a:ext cx="1295400" cy="914400"/>
            <a:chOff x="6324600" y="3505200"/>
            <a:chExt cx="1295400" cy="914400"/>
          </a:xfrm>
        </p:grpSpPr>
        <p:sp>
          <p:nvSpPr>
            <p:cNvPr id="14" name="TextBox 13"/>
            <p:cNvSpPr txBox="1"/>
            <p:nvPr/>
          </p:nvSpPr>
          <p:spPr>
            <a:xfrm>
              <a:off x="6324600" y="35052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Collimation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934200" y="38862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048000" y="1143000"/>
            <a:ext cx="1295400" cy="914400"/>
            <a:chOff x="3048000" y="1143000"/>
            <a:chExt cx="1295400" cy="914400"/>
          </a:xfrm>
        </p:grpSpPr>
        <p:sp>
          <p:nvSpPr>
            <p:cNvPr id="16" name="TextBox 15"/>
            <p:cNvSpPr txBox="1"/>
            <p:nvPr/>
          </p:nvSpPr>
          <p:spPr>
            <a:xfrm>
              <a:off x="3048000" y="11430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Collimation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6576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457200" y="5257800"/>
            <a:ext cx="3276600" cy="147732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9525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1720 Power converters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&gt; 9000 magnetic elements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7568 Quench detection systems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1088 Beam position monitors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~4000 Beam loss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3400" y="5486400"/>
            <a:ext cx="44958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9525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120 </a:t>
            </a:r>
            <a:r>
              <a:rPr lang="en-US" sz="1800" dirty="0" err="1">
                <a:solidFill>
                  <a:prstClr val="black"/>
                </a:solidFill>
                <a:latin typeface="Calibri"/>
              </a:rPr>
              <a:t>tonnes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of Helium, down to 1.9 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360 MJ stored beam energy per beam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11 GJ total stored energy in magnetic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3810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white"/>
                </a:solidFill>
                <a:latin typeface="Times"/>
                <a:cs typeface="Times"/>
              </a:rPr>
              <a:t>LHC: big, cold, high energy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95800" y="1219200"/>
            <a:ext cx="1447800" cy="838200"/>
            <a:chOff x="4495800" y="1219200"/>
            <a:chExt cx="1447800" cy="838200"/>
          </a:xfrm>
        </p:grpSpPr>
        <p:sp>
          <p:nvSpPr>
            <p:cNvPr id="19" name="TextBox 18"/>
            <p:cNvSpPr txBox="1"/>
            <p:nvPr/>
          </p:nvSpPr>
          <p:spPr>
            <a:xfrm>
              <a:off x="4495800" y="12192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Injection B2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1054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674685" y="2209800"/>
            <a:ext cx="1447800" cy="914400"/>
            <a:chOff x="7674685" y="2209800"/>
            <a:chExt cx="1447800" cy="914400"/>
          </a:xfrm>
        </p:grpSpPr>
        <p:sp>
          <p:nvSpPr>
            <p:cNvPr id="23" name="TextBox 22"/>
            <p:cNvSpPr txBox="1"/>
            <p:nvPr/>
          </p:nvSpPr>
          <p:spPr>
            <a:xfrm>
              <a:off x="7674685" y="22098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Injection B1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305800" y="2590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44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Magnets: guidance and transverse ‘stability’</a:t>
            </a:r>
          </a:p>
          <a:p>
            <a:pPr lvl="1"/>
            <a:r>
              <a:rPr lang="en-GB" dirty="0"/>
              <a:t>Dipoles, Quadrupoles, </a:t>
            </a:r>
            <a:r>
              <a:rPr lang="en-GB" dirty="0" err="1"/>
              <a:t>Sextupoles</a:t>
            </a:r>
            <a:r>
              <a:rPr lang="en-GB" dirty="0"/>
              <a:t>, </a:t>
            </a:r>
            <a:r>
              <a:rPr lang="en-GB" dirty="0" err="1"/>
              <a:t>Octupoles</a:t>
            </a:r>
            <a:endParaRPr lang="en-GB" dirty="0"/>
          </a:p>
          <a:p>
            <a:r>
              <a:rPr lang="en-GB" dirty="0"/>
              <a:t>Radio Frequency – Longitudinal motion</a:t>
            </a:r>
          </a:p>
          <a:p>
            <a:pPr lvl="1"/>
            <a:r>
              <a:rPr lang="en-GB" dirty="0"/>
              <a:t>Acceleration</a:t>
            </a:r>
          </a:p>
          <a:p>
            <a:pPr lvl="1"/>
            <a:r>
              <a:rPr lang="en-GB" dirty="0"/>
              <a:t>Feedback</a:t>
            </a:r>
          </a:p>
          <a:p>
            <a:r>
              <a:rPr lang="en-GB" dirty="0"/>
              <a:t>Injection and Beam Dumping Systems</a:t>
            </a:r>
          </a:p>
          <a:p>
            <a:pPr lvl="1"/>
            <a:r>
              <a:rPr lang="en-GB" dirty="0"/>
              <a:t>Fast Pulsed Magnets (‘Kicker Magnets’)</a:t>
            </a:r>
          </a:p>
          <a:p>
            <a:pPr lvl="1"/>
            <a:r>
              <a:rPr lang="en-GB" dirty="0"/>
              <a:t>Septum Magnets</a:t>
            </a:r>
          </a:p>
          <a:p>
            <a:pPr lvl="1"/>
            <a:r>
              <a:rPr lang="en-GB" dirty="0"/>
              <a:t>Beam dump block</a:t>
            </a:r>
          </a:p>
          <a:p>
            <a:r>
              <a:rPr lang="en-GB" dirty="0"/>
              <a:t>Machine Protection</a:t>
            </a:r>
          </a:p>
          <a:p>
            <a:pPr lvl="1"/>
            <a:r>
              <a:rPr lang="en-GB" dirty="0"/>
              <a:t>Collimation System, other absorbers, Interlock Systems</a:t>
            </a:r>
          </a:p>
          <a:p>
            <a:r>
              <a:rPr lang="en-GB" dirty="0"/>
              <a:t>Beam Diagnostics &amp; Protection</a:t>
            </a:r>
          </a:p>
          <a:p>
            <a:pPr lvl="1"/>
            <a:r>
              <a:rPr lang="en-GB" dirty="0"/>
              <a:t>Beam Position, Beam Loss Monitors, Tune Measurement, Synchrotron Light Measurements, Beam Size Measurements</a:t>
            </a:r>
          </a:p>
          <a:p>
            <a:r>
              <a:rPr lang="en-GB" dirty="0"/>
              <a:t>Cryogenics &amp; Vacuum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29533"/>
            <a:ext cx="936104" cy="9361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62521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621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8" y="914400"/>
            <a:ext cx="9144000" cy="5121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cycle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3400" y="1386989"/>
            <a:ext cx="1446312" cy="518011"/>
            <a:chOff x="533400" y="1386989"/>
            <a:chExt cx="1446312" cy="518011"/>
          </a:xfrm>
        </p:grpSpPr>
        <p:sp>
          <p:nvSpPr>
            <p:cNvPr id="9" name="Down Arrow 8"/>
            <p:cNvSpPr/>
            <p:nvPr/>
          </p:nvSpPr>
          <p:spPr>
            <a:xfrm>
              <a:off x="1143000" y="1752600"/>
              <a:ext cx="152400" cy="1524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3400" y="1386989"/>
              <a:ext cx="1446312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Beam dump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66800" y="3429000"/>
            <a:ext cx="220905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Ramp down/precycle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6576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100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624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148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672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196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9000" y="41910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Injection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76800" y="3124200"/>
            <a:ext cx="7620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Ramp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1200" y="1524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Squeeze</a:t>
            </a:r>
          </a:p>
        </p:txBody>
      </p:sp>
      <p:sp>
        <p:nvSpPr>
          <p:cNvPr id="24" name="Up Arrow 23"/>
          <p:cNvSpPr/>
          <p:nvPr/>
        </p:nvSpPr>
        <p:spPr>
          <a:xfrm>
            <a:off x="6705600" y="1981200"/>
            <a:ext cx="152400" cy="3048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24600" y="2286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Collide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858000" y="1981200"/>
            <a:ext cx="182880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62800" y="1524000"/>
            <a:ext cx="144164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Stable beams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035458"/>
              </p:ext>
            </p:extLst>
          </p:nvPr>
        </p:nvGraphicFramePr>
        <p:xfrm>
          <a:off x="6095999" y="3352800"/>
          <a:ext cx="2514601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95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Ramp</a:t>
                      </a:r>
                      <a:r>
                        <a:rPr lang="en-US" sz="1600" baseline="0" dirty="0"/>
                        <a:t> down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~30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Ramp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Squeeze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Collide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Stable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 –</a:t>
                      </a:r>
                      <a:r>
                        <a:rPr lang="en-US" sz="1600" baseline="0" dirty="0"/>
                        <a:t> 30 hours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23528" y="599112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Turn around from stable beams to stable beams - 2 to 3 hours on a good day, followed by Stable Beams, average 6 hours.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17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136"/>
            <a:ext cx="8957456" cy="6723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4208" y="2132856"/>
            <a:ext cx="172819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Luminosity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2968277"/>
            <a:ext cx="144016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Beam intensity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36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-27384"/>
            <a:ext cx="1403648" cy="432048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272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Performance 2018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45D66C6D-1AA8-0D46-8949-B3047CD29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3" y="1017033"/>
            <a:ext cx="9125087" cy="520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7224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 Training to reach 7 </a:t>
            </a:r>
            <a:r>
              <a:rPr lang="en-GB" dirty="0" err="1"/>
              <a:t>TeV</a:t>
            </a:r>
            <a:r>
              <a:rPr lang="en-GB" dirty="0"/>
              <a:t> Beam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37321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training after LS2 (2021) we needed 3x a sector warm-up – delay of about 3 months each time, partly in parallel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3140351"/>
            <a:ext cx="130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Present 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7980" y="2083162"/>
            <a:ext cx="123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‘Nominal’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AC2901-AAD2-48A0-B1B5-4CD97D4F9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0" y="1604708"/>
            <a:ext cx="6857002" cy="36485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AA3A76-379F-44C1-9241-AC1F88933F12}"/>
              </a:ext>
            </a:extLst>
          </p:cNvPr>
          <p:cNvCxnSpPr/>
          <p:nvPr/>
        </p:nvCxnSpPr>
        <p:spPr>
          <a:xfrm>
            <a:off x="1043608" y="3573016"/>
            <a:ext cx="57606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D41C3-0FF6-4D1C-B028-47CAF96A0824}"/>
              </a:ext>
            </a:extLst>
          </p:cNvPr>
          <p:cNvSpPr txBox="1"/>
          <p:nvPr/>
        </p:nvSpPr>
        <p:spPr>
          <a:xfrm>
            <a:off x="4283968" y="330962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6.5 </a:t>
            </a:r>
            <a:r>
              <a:rPr lang="en-GB" sz="1400" dirty="0" err="1"/>
              <a:t>TeV</a:t>
            </a:r>
            <a:r>
              <a:rPr lang="en-GB" sz="1400" dirty="0"/>
              <a:t> = Operation &lt;=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11934A-C162-4541-AC82-903D9F1F2D42}"/>
              </a:ext>
            </a:extLst>
          </p:cNvPr>
          <p:cNvSpPr txBox="1"/>
          <p:nvPr/>
        </p:nvSpPr>
        <p:spPr>
          <a:xfrm>
            <a:off x="7408716" y="2607296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6.8 </a:t>
            </a:r>
            <a:r>
              <a:rPr lang="en-GB" sz="1800" b="1" dirty="0" err="1"/>
              <a:t>TeV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709098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4882B5-692C-4B21-A176-8083D231AF0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5531" y="300203"/>
            <a:ext cx="683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Number of quenches needed to reach 7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BE06B3-2AE3-D943-8A16-A14DA4274967}"/>
              </a:ext>
            </a:extLst>
          </p:cNvPr>
          <p:cNvSpPr txBox="1"/>
          <p:nvPr/>
        </p:nvSpPr>
        <p:spPr>
          <a:xfrm>
            <a:off x="255744" y="3986455"/>
            <a:ext cx="83481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total of about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magnet quenches (corresponding to about 55 circuit quenches) are still needed to bring S23 and S78 to 6.8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total of about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magnet quenches (corresponding to about 280 circuit quenches) are still needed to bring the remaining 5 sectors from 6.8 to 7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We calculated a </a:t>
            </a:r>
            <a:r>
              <a:rPr lang="en-US" sz="1800" b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63 % probability </a:t>
            </a:r>
            <a:r>
              <a:rPr lang="en-US" sz="18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for another sector warm-up if we continue training to 7 </a:t>
            </a:r>
            <a:r>
              <a:rPr lang="en-US" sz="1800" dirty="0" err="1">
                <a:solidFill>
                  <a:srgbClr val="0055A0"/>
                </a:solidFill>
                <a:latin typeface="Arial"/>
                <a:ea typeface="+mn-ea"/>
                <a:cs typeface="+mn-cs"/>
              </a:rPr>
              <a:t>TeV</a:t>
            </a:r>
            <a:r>
              <a:rPr lang="en-US" sz="18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sz="1800" dirty="0">
                <a:solidFill>
                  <a:srgbClr val="0055A0"/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Experiments want to run  Run at 6.8 </a:t>
            </a:r>
            <a:r>
              <a:rPr lang="en-US" sz="1800" dirty="0" err="1">
                <a:solidFill>
                  <a:srgbClr val="0055A0"/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TeV</a:t>
            </a:r>
            <a:endParaRPr lang="en-US" sz="18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795E7CE-53EB-BB48-A1C3-9A6687E5C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46808"/>
              </p:ext>
            </p:extLst>
          </p:nvPr>
        </p:nvGraphicFramePr>
        <p:xfrm>
          <a:off x="255744" y="1544384"/>
          <a:ext cx="8632512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4748">
                  <a:extLst>
                    <a:ext uri="{9D8B030D-6E8A-4147-A177-3AD203B41FA5}">
                      <a16:colId xmlns:a16="http://schemas.microsoft.com/office/drawing/2014/main" val="694562140"/>
                    </a:ext>
                  </a:extLst>
                </a:gridCol>
                <a:gridCol w="627529">
                  <a:extLst>
                    <a:ext uri="{9D8B030D-6E8A-4147-A177-3AD203B41FA5}">
                      <a16:colId xmlns:a16="http://schemas.microsoft.com/office/drawing/2014/main" val="2327342386"/>
                    </a:ext>
                  </a:extLst>
                </a:gridCol>
                <a:gridCol w="708212">
                  <a:extLst>
                    <a:ext uri="{9D8B030D-6E8A-4147-A177-3AD203B41FA5}">
                      <a16:colId xmlns:a16="http://schemas.microsoft.com/office/drawing/2014/main" val="1996134219"/>
                    </a:ext>
                  </a:extLst>
                </a:gridCol>
                <a:gridCol w="735106">
                  <a:extLst>
                    <a:ext uri="{9D8B030D-6E8A-4147-A177-3AD203B41FA5}">
                      <a16:colId xmlns:a16="http://schemas.microsoft.com/office/drawing/2014/main" val="1293534464"/>
                    </a:ext>
                  </a:extLst>
                </a:gridCol>
                <a:gridCol w="735106">
                  <a:extLst>
                    <a:ext uri="{9D8B030D-6E8A-4147-A177-3AD203B41FA5}">
                      <a16:colId xmlns:a16="http://schemas.microsoft.com/office/drawing/2014/main" val="3794723878"/>
                    </a:ext>
                  </a:extLst>
                </a:gridCol>
                <a:gridCol w="726141">
                  <a:extLst>
                    <a:ext uri="{9D8B030D-6E8A-4147-A177-3AD203B41FA5}">
                      <a16:colId xmlns:a16="http://schemas.microsoft.com/office/drawing/2014/main" val="1718857978"/>
                    </a:ext>
                  </a:extLst>
                </a:gridCol>
                <a:gridCol w="735106">
                  <a:extLst>
                    <a:ext uri="{9D8B030D-6E8A-4147-A177-3AD203B41FA5}">
                      <a16:colId xmlns:a16="http://schemas.microsoft.com/office/drawing/2014/main" val="115826986"/>
                    </a:ext>
                  </a:extLst>
                </a:gridCol>
                <a:gridCol w="641097">
                  <a:extLst>
                    <a:ext uri="{9D8B030D-6E8A-4147-A177-3AD203B41FA5}">
                      <a16:colId xmlns:a16="http://schemas.microsoft.com/office/drawing/2014/main" val="1450273230"/>
                    </a:ext>
                  </a:extLst>
                </a:gridCol>
                <a:gridCol w="739467">
                  <a:extLst>
                    <a:ext uri="{9D8B030D-6E8A-4147-A177-3AD203B41FA5}">
                      <a16:colId xmlns:a16="http://schemas.microsoft.com/office/drawing/2014/main" val="440223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0790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#Q to reach 11600 A (6.8 </a:t>
                      </a:r>
                      <a:r>
                        <a:rPr lang="en-US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TeV</a:t>
                      </a: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  (including flat-top quenches at 11600 A)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23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42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04574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#Q to reach 11950 A (7 </a:t>
                      </a:r>
                      <a:r>
                        <a:rPr lang="en-US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TeV</a:t>
                      </a: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  </a:t>
                      </a:r>
                    </a:p>
                    <a:p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(starting at 11600 A)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70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71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54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67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53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113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#Q at 11950 A flat-top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64427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798569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have had 274 magnet training quenches from 2008-2018 and  614 magnet training quenches in 2021.</a:t>
            </a:r>
          </a:p>
        </p:txBody>
      </p:sp>
    </p:spTree>
    <p:extLst>
      <p:ext uri="{BB962C8B-B14F-4D97-AF65-F5344CB8AC3E}">
        <p14:creationId xmlns:p14="http://schemas.microsoft.com/office/powerpoint/2010/main" val="2387969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7" descr="Screen shot 2011-09-01 at 10.0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104394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-30163" y="476250"/>
            <a:ext cx="8229601" cy="865188"/>
          </a:xfrm>
        </p:spPr>
        <p:txBody>
          <a:bodyPr/>
          <a:lstStyle/>
          <a:p>
            <a:pPr eaLnBrk="1" hangingPunct="1"/>
            <a:r>
              <a:rPr lang="en-US" sz="6600">
                <a:solidFill>
                  <a:srgbClr val="FFFFFF"/>
                </a:solidFill>
                <a:ea typeface="ＭＳ Ｐゴシック" pitchFamily="34" charset="-128"/>
              </a:rPr>
              <a:t>The LHC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289560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big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cold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high </a:t>
            </a:r>
            <a:r>
              <a:rPr lang="en-US" sz="4800">
                <a:solidFill>
                  <a:srgbClr val="FFFFFF"/>
                </a:solidFill>
                <a:ea typeface="ＭＳ Ｐゴシック" pitchFamily="34" charset="-128"/>
              </a:rPr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31140132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 Training to reach 7 </a:t>
            </a:r>
            <a:r>
              <a:rPr lang="en-GB" dirty="0" err="1"/>
              <a:t>TeV</a:t>
            </a:r>
            <a:r>
              <a:rPr lang="en-GB" dirty="0"/>
              <a:t> Beam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37321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training after LS2 (2021) we needed 3x a sector warm-up – delay of about 3 months each time, partly in parallel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3140351"/>
            <a:ext cx="130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Present 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7980" y="2083162"/>
            <a:ext cx="123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‘Nominal’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AC2901-AAD2-48A0-B1B5-4CD97D4F9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0" y="1604708"/>
            <a:ext cx="6857002" cy="36485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AA3A76-379F-44C1-9241-AC1F88933F12}"/>
              </a:ext>
            </a:extLst>
          </p:cNvPr>
          <p:cNvCxnSpPr/>
          <p:nvPr/>
        </p:nvCxnSpPr>
        <p:spPr>
          <a:xfrm>
            <a:off x="1043608" y="3573016"/>
            <a:ext cx="57606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D41C3-0FF6-4D1C-B028-47CAF96A0824}"/>
              </a:ext>
            </a:extLst>
          </p:cNvPr>
          <p:cNvSpPr txBox="1"/>
          <p:nvPr/>
        </p:nvSpPr>
        <p:spPr>
          <a:xfrm>
            <a:off x="4283968" y="330962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6.5 </a:t>
            </a:r>
            <a:r>
              <a:rPr lang="en-GB" sz="1400" dirty="0" err="1"/>
              <a:t>TeV</a:t>
            </a:r>
            <a:r>
              <a:rPr lang="en-GB" sz="1400" dirty="0"/>
              <a:t> = Operation &lt;=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11934A-C162-4541-AC82-903D9F1F2D42}"/>
              </a:ext>
            </a:extLst>
          </p:cNvPr>
          <p:cNvSpPr txBox="1"/>
          <p:nvPr/>
        </p:nvSpPr>
        <p:spPr>
          <a:xfrm>
            <a:off x="7408716" y="2607296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6.8 </a:t>
            </a:r>
            <a:r>
              <a:rPr lang="en-GB" sz="1800" b="1" dirty="0" err="1"/>
              <a:t>TeV</a:t>
            </a:r>
            <a:endParaRPr lang="en-GB" sz="1800" b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746B4A-7D29-4DCC-B53E-AF69918DF1C0}"/>
              </a:ext>
            </a:extLst>
          </p:cNvPr>
          <p:cNvCxnSpPr/>
          <p:nvPr/>
        </p:nvCxnSpPr>
        <p:spPr>
          <a:xfrm flipV="1">
            <a:off x="6745902" y="0"/>
            <a:ext cx="1714530" cy="692696"/>
          </a:xfrm>
          <a:prstGeom prst="line">
            <a:avLst/>
          </a:prstGeom>
          <a:ln w="5715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9F01AD5B-12C7-44A1-9D39-9991CF0430FF}"/>
              </a:ext>
            </a:extLst>
          </p:cNvPr>
          <p:cNvSpPr txBox="1">
            <a:spLocks/>
          </p:cNvSpPr>
          <p:nvPr/>
        </p:nvSpPr>
        <p:spPr>
          <a:xfrm>
            <a:off x="6516216" y="415787"/>
            <a:ext cx="2308116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/>
              <a:t>6.8 </a:t>
            </a:r>
            <a:r>
              <a:rPr lang="en-GB" dirty="0" err="1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82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2" b="291"/>
          <a:stretch/>
        </p:blipFill>
        <p:spPr>
          <a:xfrm>
            <a:off x="126865" y="1055834"/>
            <a:ext cx="8890269" cy="46420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What’s Next ?</a:t>
            </a:r>
            <a:br>
              <a:rPr lang="en-GB" dirty="0"/>
            </a:br>
            <a:r>
              <a:rPr lang="en-GB" dirty="0"/>
              <a:t>High-Luminosity LHC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4788024" y="4077072"/>
            <a:ext cx="288032" cy="288032"/>
          </a:xfrm>
          <a:prstGeom prst="star5">
            <a:avLst>
              <a:gd name="adj" fmla="val 2145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6200000">
            <a:off x="4031940" y="4882676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77546" y="551864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Injectors</a:t>
            </a:r>
            <a:r>
              <a:rPr lang="fr-CH" dirty="0"/>
              <a:t> upgrade and LHC civil engineering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6200000">
            <a:off x="6815140" y="4834572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67068" y="546707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HL-LHC upgrade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A3CA97-6285-4210-8616-26BC7BE53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031" y="2465262"/>
            <a:ext cx="1446041" cy="1864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56270E-7E8A-4FD4-8B3C-41028DDBBA0D}"/>
              </a:ext>
            </a:extLst>
          </p:cNvPr>
          <p:cNvSpPr txBox="1"/>
          <p:nvPr/>
        </p:nvSpPr>
        <p:spPr>
          <a:xfrm>
            <a:off x="5210819" y="2425627"/>
            <a:ext cx="1008112" cy="338554"/>
          </a:xfrm>
          <a:prstGeom prst="rect">
            <a:avLst/>
          </a:prstGeom>
          <a:solidFill>
            <a:srgbClr val="EEEEEE"/>
          </a:solidFill>
        </p:spPr>
        <p:txBody>
          <a:bodyPr wrap="square" rtlCol="0" anchor="b">
            <a:spAutoFit/>
          </a:bodyPr>
          <a:lstStyle/>
          <a:p>
            <a:r>
              <a:rPr lang="en-GB" sz="1600" b="1" dirty="0">
                <a:solidFill>
                  <a:srgbClr val="C62A36"/>
                </a:solidFill>
              </a:rPr>
              <a:t>13.6 </a:t>
            </a:r>
            <a:r>
              <a:rPr lang="en-GB" sz="1600" b="1" dirty="0" err="1">
                <a:solidFill>
                  <a:srgbClr val="C62A36"/>
                </a:solidFill>
              </a:rPr>
              <a:t>TeV</a:t>
            </a:r>
            <a:endParaRPr lang="en-GB" sz="1600" b="1" dirty="0">
              <a:solidFill>
                <a:srgbClr val="C62A36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7C31C5-67D0-4320-BB48-F84FA902D1BC}"/>
              </a:ext>
            </a:extLst>
          </p:cNvPr>
          <p:cNvCxnSpPr>
            <a:cxnSpLocks/>
          </p:cNvCxnSpPr>
          <p:nvPr/>
        </p:nvCxnSpPr>
        <p:spPr>
          <a:xfrm>
            <a:off x="3851920" y="3030820"/>
            <a:ext cx="720080" cy="0"/>
          </a:xfrm>
          <a:prstGeom prst="line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05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HL-LHC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17740"/>
            <a:ext cx="8229600" cy="14994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686391"/>
            <a:ext cx="4042792" cy="250573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28746" y="2726054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CH" dirty="0" err="1"/>
              <a:t>Luminosity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far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514103"/>
            <a:ext cx="4211960" cy="28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623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0"/>
            <a:ext cx="9180512" cy="6826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292327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b="1" dirty="0"/>
              <a:t>11 T </a:t>
            </a:r>
            <a:r>
              <a:rPr lang="fr-CH" sz="1800" b="1" dirty="0" err="1"/>
              <a:t>dipoles</a:t>
            </a:r>
            <a:r>
              <a:rPr lang="fr-CH" sz="1800" b="1" dirty="0"/>
              <a:t> (</a:t>
            </a:r>
            <a:r>
              <a:rPr lang="fr-CH" sz="1800" b="1" dirty="0" err="1"/>
              <a:t>compared</a:t>
            </a:r>
            <a:r>
              <a:rPr lang="fr-CH" sz="1800" b="1" dirty="0"/>
              <a:t> to 8.3 T)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2809731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F417A-E7F6-48B9-AFFF-3DEF7E125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Two Weeks from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703AA-B655-4EB8-BDDA-E3E18646E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Beams again in the LHC after &gt; 2.5 years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62A60-B8E1-49FA-8BD4-0A71F03D2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E95B1B1-323C-490E-8D64-D9A05D32E172}"/>
              </a:ext>
            </a:extLst>
          </p:cNvPr>
          <p:cNvSpPr txBox="1">
            <a:spLocks/>
          </p:cNvSpPr>
          <p:nvPr/>
        </p:nvSpPr>
        <p:spPr>
          <a:xfrm>
            <a:off x="323529" y="1916832"/>
            <a:ext cx="8712968" cy="2082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2000" dirty="0"/>
              <a:t>Two week long beam test period:</a:t>
            </a:r>
          </a:p>
          <a:p>
            <a:pPr fontAlgn="auto"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</a:rPr>
              <a:t>Machine checkout </a:t>
            </a:r>
            <a:r>
              <a:rPr lang="en-GB" sz="2000" dirty="0"/>
              <a:t>: </a:t>
            </a:r>
            <a:r>
              <a:rPr lang="en-GB" sz="2000" b="1" dirty="0"/>
              <a:t>3 days </a:t>
            </a:r>
            <a:r>
              <a:rPr lang="en-GB" sz="2000" dirty="0"/>
              <a:t>(estimated). </a:t>
            </a:r>
          </a:p>
          <a:p>
            <a:pPr fontAlgn="auto">
              <a:spcAft>
                <a:spcPts val="0"/>
              </a:spcAft>
            </a:pPr>
            <a:r>
              <a:rPr lang="en-GB" sz="2000" b="1" dirty="0">
                <a:solidFill>
                  <a:srgbClr val="00A400"/>
                </a:solidFill>
              </a:rPr>
              <a:t>Beam operation </a:t>
            </a:r>
            <a:r>
              <a:rPr lang="en-GB" sz="2000" dirty="0"/>
              <a:t>: </a:t>
            </a:r>
            <a:r>
              <a:rPr lang="en-GB" sz="2000" b="1" dirty="0"/>
              <a:t>11 days</a:t>
            </a:r>
            <a:r>
              <a:rPr lang="en-GB" sz="2000" dirty="0"/>
              <a:t>, end 01.11.2021 @ 6AM followed by radio protection survey.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98A9784-DEC2-4030-9252-7C02A409B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8100392" cy="87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0959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test 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ACE91491-4375-AA41-8137-3861025BA0D3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45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51156" y="4121461"/>
            <a:ext cx="2057400" cy="304439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eaLnBrk="0" hangingPunct="0"/>
            <a:r>
              <a:rPr lang="en-GB" sz="1350" b="1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Nominal bunch setup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2192" y="1600200"/>
            <a:ext cx="4434652" cy="3804895"/>
            <a:chOff x="1859531" y="1152475"/>
            <a:chExt cx="5912869" cy="5073193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3429000" y="1152475"/>
              <a:ext cx="2819400" cy="435903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prstClr val="white"/>
                  </a:solidFill>
                  <a:latin typeface="Arial"/>
                  <a:ea typeface="+mn-ea"/>
                  <a:cs typeface="+mn-cs"/>
                </a:rPr>
                <a:t>Circulate both beams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2933700" y="1909775"/>
              <a:ext cx="3810000" cy="464274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srgbClr val="0055A0"/>
                  </a:solidFill>
                  <a:latin typeface="Arial"/>
                  <a:ea typeface="+mn-ea"/>
                  <a:cs typeface="+mn-cs"/>
                </a:rPr>
                <a:t>Instrumentation and tools setup</a:t>
              </a: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2933700" y="2691845"/>
              <a:ext cx="3798399" cy="445116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srgbClr val="0055A0"/>
                  </a:solidFill>
                  <a:latin typeface="Arial"/>
                  <a:ea typeface="+mn-ea"/>
                  <a:cs typeface="+mn-cs"/>
                </a:rPr>
                <a:t>Optics meas. &amp; correction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2779976" y="3474050"/>
              <a:ext cx="4117447" cy="397380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prstClr val="white"/>
                  </a:solidFill>
                  <a:latin typeface="Arial"/>
                  <a:ea typeface="+mn-ea"/>
                  <a:cs typeface="+mn-cs"/>
                </a:rPr>
                <a:t>Collimation setup &amp; global aperture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1859531" y="5228110"/>
              <a:ext cx="2743200" cy="368616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srgbClr val="0055A0"/>
                  </a:solidFill>
                  <a:latin typeface="Arial"/>
                  <a:ea typeface="+mn-ea"/>
                  <a:cs typeface="+mn-cs"/>
                </a:rPr>
                <a:t>Collision setup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5029200" y="4509604"/>
              <a:ext cx="2743200" cy="410471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prstClr val="white"/>
                  </a:solidFill>
                  <a:latin typeface="Arial"/>
                  <a:ea typeface="+mn-ea"/>
                  <a:cs typeface="+mn-cs"/>
                </a:rPr>
                <a:t>Local apertures</a:t>
              </a: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5029200" y="5228111"/>
              <a:ext cx="2743200" cy="368616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srgbClr val="0055A0"/>
                  </a:solidFill>
                  <a:latin typeface="Arial"/>
                  <a:ea typeface="+mn-ea"/>
                  <a:cs typeface="+mn-cs"/>
                </a:rPr>
                <a:t>Machine tests</a:t>
              </a: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1859531" y="5886518"/>
              <a:ext cx="2743200" cy="33915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GB" sz="1350" b="1" dirty="0">
                  <a:solidFill>
                    <a:srgbClr val="0055A0"/>
                  </a:solidFill>
                  <a:latin typeface="Arial"/>
                  <a:ea typeface="+mn-ea"/>
                  <a:cs typeface="+mn-cs"/>
                </a:rPr>
                <a:t>Collisions</a:t>
              </a:r>
            </a:p>
          </p:txBody>
        </p:sp>
        <p:cxnSp>
          <p:nvCxnSpPr>
            <p:cNvPr id="15" name="Straight Arrow Connector 14"/>
            <p:cNvCxnSpPr>
              <a:stCxn id="7" idx="2"/>
              <a:endCxn id="8" idx="0"/>
            </p:cNvCxnSpPr>
            <p:nvPr/>
          </p:nvCxnSpPr>
          <p:spPr bwMode="auto">
            <a:xfrm>
              <a:off x="4838700" y="1588378"/>
              <a:ext cx="0" cy="32139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838700" y="2374049"/>
              <a:ext cx="0" cy="30680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822658" y="3161126"/>
              <a:ext cx="0" cy="30680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>
              <a:stCxn id="10" idx="2"/>
              <a:endCxn id="12" idx="0"/>
            </p:cNvCxnSpPr>
            <p:nvPr/>
          </p:nvCxnSpPr>
          <p:spPr bwMode="auto">
            <a:xfrm>
              <a:off x="4838700" y="3871430"/>
              <a:ext cx="1562100" cy="63817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/>
            <p:cNvCxnSpPr>
              <a:stCxn id="5" idx="2"/>
              <a:endCxn id="11" idx="0"/>
            </p:cNvCxnSpPr>
            <p:nvPr/>
          </p:nvCxnSpPr>
          <p:spPr bwMode="auto">
            <a:xfrm flipH="1">
              <a:off x="3231131" y="4920075"/>
              <a:ext cx="11953" cy="30803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6400800" y="4921307"/>
              <a:ext cx="0" cy="30680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Straight Arrow Connector 20"/>
            <p:cNvCxnSpPr>
              <a:stCxn id="10" idx="2"/>
              <a:endCxn id="5" idx="0"/>
            </p:cNvCxnSpPr>
            <p:nvPr/>
          </p:nvCxnSpPr>
          <p:spPr bwMode="auto">
            <a:xfrm flipH="1">
              <a:off x="3243084" y="3871430"/>
              <a:ext cx="1595616" cy="64272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2" name="Up-Down Arrow 21"/>
          <p:cNvSpPr/>
          <p:nvPr/>
        </p:nvSpPr>
        <p:spPr bwMode="auto">
          <a:xfrm>
            <a:off x="5177330" y="3992370"/>
            <a:ext cx="220800" cy="1191191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hangingPunct="0"/>
            <a:endParaRPr lang="en-GB" sz="1350">
              <a:solidFill>
                <a:srgbClr val="0055A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3" name="Up-Down Arrow 22"/>
          <p:cNvSpPr/>
          <p:nvPr/>
        </p:nvSpPr>
        <p:spPr bwMode="auto">
          <a:xfrm>
            <a:off x="5179141" y="1485901"/>
            <a:ext cx="219296" cy="2317173"/>
          </a:xfrm>
          <a:prstGeom prst="upDownArrow">
            <a:avLst/>
          </a:prstGeom>
          <a:solidFill>
            <a:srgbClr val="CCFFCC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hangingPunct="0"/>
            <a:endParaRPr lang="en-GB" sz="1350">
              <a:solidFill>
                <a:srgbClr val="0055A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4557" y="2407226"/>
            <a:ext cx="877163" cy="30008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342900" fontAlgn="auto"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</a:pPr>
            <a:r>
              <a:rPr lang="en-GB" sz="1350" b="1" i="1" kern="0" dirty="0">
                <a:solidFill>
                  <a:srgbClr val="0000FF"/>
                </a:solidFill>
                <a:latin typeface="Arial"/>
                <a:ea typeface="+mn-ea"/>
                <a:cs typeface="+mn-cs"/>
              </a:rPr>
              <a:t>6-7 days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16431" y="4002804"/>
            <a:ext cx="2781989" cy="110030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defTabSz="342900" fontAlgn="auto"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</a:pPr>
            <a:r>
              <a:rPr lang="en-GB" sz="1500" i="1" kern="0" dirty="0">
                <a:solidFill>
                  <a:srgbClr val="0000FF"/>
                </a:solidFill>
                <a:latin typeface="Arial"/>
                <a:ea typeface="+mn-ea"/>
                <a:cs typeface="+mn-cs"/>
              </a:rPr>
              <a:t>Collisions build on setup work, expected around</a:t>
            </a:r>
            <a:r>
              <a:rPr lang="en-GB" sz="1500" i="1" kern="0" dirty="0">
                <a:solidFill>
                  <a:srgbClr val="0000FF"/>
                </a:solidFill>
                <a:latin typeface="Arial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en-GB" sz="1500" i="1" kern="0" dirty="0">
                <a:solidFill>
                  <a:srgbClr val="0000FF"/>
                </a:solidFill>
                <a:latin typeface="Arial"/>
                <a:ea typeface="+mn-ea"/>
                <a:cs typeface="+mn-cs"/>
              </a:rPr>
              <a:t>day 7 </a:t>
            </a:r>
          </a:p>
          <a:p>
            <a:pPr algn="ctr" defTabSz="342900" fontAlgn="auto"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</a:pPr>
            <a:r>
              <a:rPr lang="en-GB" sz="1500" i="1" kern="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Interleaved data taking &amp; machine activity periods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60171" y="4445523"/>
            <a:ext cx="877163" cy="30008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342900" fontAlgn="auto"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</a:pPr>
            <a:r>
              <a:rPr lang="en-GB" sz="1350" b="1" i="1" kern="0" dirty="0">
                <a:solidFill>
                  <a:srgbClr val="0000FF"/>
                </a:solidFill>
                <a:latin typeface="Arial"/>
                <a:ea typeface="+mn-ea"/>
                <a:cs typeface="+mn-cs"/>
              </a:rPr>
              <a:t>3-4 days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80960" y="2131579"/>
            <a:ext cx="2314665" cy="110030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defTabSz="342900" fontAlgn="auto"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</a:pPr>
            <a:r>
              <a:rPr lang="en-GB" sz="1500" i="1" kern="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Little flexibility on workflow</a:t>
            </a:r>
          </a:p>
          <a:p>
            <a:pPr algn="ctr" defTabSz="342900" fontAlgn="auto"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</a:pPr>
            <a:r>
              <a:rPr lang="en-GB" sz="1500" i="1" kern="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Activities must follow defined order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542191" y="3888765"/>
            <a:ext cx="8468867" cy="1172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Arrow Connector 28"/>
          <p:cNvCxnSpPr>
            <a:stCxn id="11" idx="2"/>
            <a:endCxn id="14" idx="0"/>
          </p:cNvCxnSpPr>
          <p:nvPr/>
        </p:nvCxnSpPr>
        <p:spPr bwMode="auto">
          <a:xfrm>
            <a:off x="1570892" y="4933388"/>
            <a:ext cx="0" cy="2173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141673" y="1323385"/>
            <a:ext cx="2674130" cy="3000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350" b="1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Assumes availability </a:t>
            </a:r>
            <a:r>
              <a:rPr lang="en-GB" sz="1350" b="1">
                <a:solidFill>
                  <a:srgbClr val="0055A0"/>
                </a:solidFill>
                <a:latin typeface="Arial"/>
                <a:ea typeface="+mn-ea"/>
                <a:cs typeface="+mn-cs"/>
                <a:sym typeface="Symbol" panose="05050102010706020507" pitchFamily="18" charset="2"/>
              </a:rPr>
              <a:t> 70-80%</a:t>
            </a:r>
            <a:endParaRPr lang="en-GB" sz="1350" b="1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784" y="5637195"/>
            <a:ext cx="432866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Arial"/>
                <a:ea typeface="+mn-ea"/>
                <a:cs typeface="+mn-cs"/>
              </a:rPr>
              <a:t>LHC Beam Test 2021 - Jorg Wenninger</a:t>
            </a:r>
          </a:p>
        </p:txBody>
      </p:sp>
    </p:spTree>
    <p:extLst>
      <p:ext uri="{BB962C8B-B14F-4D97-AF65-F5344CB8AC3E}">
        <p14:creationId xmlns:p14="http://schemas.microsoft.com/office/powerpoint/2010/main" val="24662083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fr-CH" dirty="0"/>
              <a:t>The Future @ CERN </a:t>
            </a:r>
            <a:br>
              <a:rPr lang="fr-CH" dirty="0"/>
            </a:br>
            <a:r>
              <a:rPr lang="fr-CH" dirty="0" err="1"/>
              <a:t>after</a:t>
            </a:r>
            <a:r>
              <a:rPr lang="fr-CH" dirty="0"/>
              <a:t> the HL-LHC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455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HE_LHC%20option3_80km_UnderLake.pdf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08537"/>
            <a:ext cx="9252520" cy="5561447"/>
          </a:xfrm>
          <a:prstGeom prst="rect">
            <a:avLst/>
          </a:prstGeom>
        </p:spPr>
      </p:pic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070597" y="3240048"/>
            <a:ext cx="3600400" cy="360040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293096"/>
            <a:ext cx="331236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000" b="1" dirty="0"/>
              <a:t>15 T </a:t>
            </a:r>
            <a:r>
              <a:rPr lang="fr-CH" sz="2000" b="1" dirty="0">
                <a:sym typeface="Symbol"/>
              </a:rPr>
              <a:t> 100 </a:t>
            </a:r>
            <a:r>
              <a:rPr lang="fr-CH" sz="2000" b="1" dirty="0" err="1">
                <a:sym typeface="Symbol"/>
              </a:rPr>
              <a:t>TeV</a:t>
            </a:r>
            <a:r>
              <a:rPr lang="fr-CH" sz="2000" b="1" dirty="0">
                <a:sym typeface="Symbol"/>
              </a:rPr>
              <a:t> in 100 km</a:t>
            </a:r>
          </a:p>
          <a:p>
            <a:r>
              <a:rPr lang="fr-CH" sz="2000" b="1" dirty="0">
                <a:sym typeface="Symbol"/>
              </a:rPr>
              <a:t>20 T  100 </a:t>
            </a:r>
            <a:r>
              <a:rPr lang="fr-CH" sz="2000" b="1" dirty="0" err="1">
                <a:sym typeface="Symbol"/>
              </a:rPr>
              <a:t>TeV</a:t>
            </a:r>
            <a:r>
              <a:rPr lang="fr-CH" sz="2000" b="1" dirty="0">
                <a:sym typeface="Symbol"/>
              </a:rPr>
              <a:t> in 80 km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299850"/>
            <a:ext cx="4834978" cy="523220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FCC </a:t>
            </a:r>
            <a:r>
              <a:rPr lang="en-GB" sz="2400" b="1" dirty="0">
                <a:solidFill>
                  <a:schemeClr val="bg1"/>
                </a:solidFill>
              </a:rPr>
              <a:t>(Future Circular Colliders)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7413"/>
            <a:ext cx="9143999" cy="12003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Calibri" pitchFamily="34" charset="0"/>
              </a:rPr>
              <a:t>80-100 km tunnel infrastructure in Geneva area –            design driven by </a:t>
            </a:r>
            <a:r>
              <a:rPr lang="en-US" sz="2400" b="1" dirty="0" err="1">
                <a:solidFill>
                  <a:schemeClr val="bg1"/>
                </a:solidFill>
                <a:cs typeface="Calibri" pitchFamily="34" charset="0"/>
              </a:rPr>
              <a:t>pp</a:t>
            </a:r>
            <a:r>
              <a:rPr lang="en-US" sz="2400" b="1" dirty="0">
                <a:solidFill>
                  <a:schemeClr val="bg1"/>
                </a:solidFill>
                <a:cs typeface="Calibri" pitchFamily="34" charset="0"/>
              </a:rPr>
              <a:t>-collider requirements </a:t>
            </a:r>
            <a:endParaRPr lang="en-US" sz="2800" b="1" dirty="0">
              <a:solidFill>
                <a:schemeClr val="bg1"/>
              </a:solidFill>
              <a:cs typeface="Calibri" pitchFamily="34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with possibility of e+-e- (TLEP) and p-e (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VLHeC</a:t>
            </a: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)</a:t>
            </a:r>
            <a:endParaRPr lang="en-GB" sz="2400" dirty="0">
              <a:solidFill>
                <a:schemeClr val="bg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4270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3" y="790575"/>
            <a:ext cx="9229725" cy="527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729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07"/>
            <a:ext cx="9144000" cy="6493213"/>
          </a:xfrm>
          <a:prstGeom prst="rect">
            <a:avLst/>
          </a:prstGeom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321" y="2400300"/>
            <a:ext cx="2331317" cy="15621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1087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fld id="{7FAA5BBC-A80E-B143-9FDB-149ED2838ED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/>
              <a:t>49</a:t>
            </a:fld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9" y="4784586"/>
            <a:ext cx="2287221" cy="1463814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858000" y="4076741"/>
            <a:ext cx="228721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0" y="6356391"/>
            <a:ext cx="229198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Calibri"/>
              </a:rPr>
              <a:t>Central MDI &amp; Interaction Region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88538" y="-23639"/>
            <a:ext cx="7566923" cy="539822"/>
          </a:xfrm>
          <a:solidFill>
            <a:srgbClr val="327AEB"/>
          </a:solidFill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CLIC </a:t>
            </a:r>
            <a:r>
              <a:rPr lang="en-US" sz="3600" dirty="0">
                <a:solidFill>
                  <a:srgbClr val="FFFFFF"/>
                </a:solidFill>
                <a:latin typeface="Arial"/>
                <a:cs typeface="Arial"/>
              </a:rPr>
              <a:t>near</a:t>
            </a:r>
            <a:r>
              <a:rPr lang="en-US" sz="3600" dirty="0">
                <a:solidFill>
                  <a:srgbClr val="FFFFFF"/>
                </a:solidFill>
              </a:rPr>
              <a:t> CERN: </a:t>
            </a:r>
            <a:r>
              <a:rPr lang="en-US" sz="3600" dirty="0" err="1">
                <a:solidFill>
                  <a:srgbClr val="FFFFFF"/>
                </a:solidFill>
              </a:rPr>
              <a:t>e+e</a:t>
            </a:r>
            <a:r>
              <a:rPr lang="en-US" sz="3600" dirty="0">
                <a:solidFill>
                  <a:srgbClr val="FFFFFF"/>
                </a:solidFill>
              </a:rPr>
              <a:t>- Collider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0201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5" descr="aeria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36576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6" name="Picture 6" descr="aeria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14600"/>
            <a:ext cx="3657600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7" descr="tun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2895600"/>
            <a:ext cx="3833812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The LHC</a:t>
            </a:r>
            <a:endParaRPr lang="en-US" dirty="0">
              <a:ea typeface="ＭＳ Ｐゴシック" pitchFamily="34" charset="-128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11559" y="1124744"/>
            <a:ext cx="78390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Two beams of trillions of protons race around the 27 km ring at 0.999999991 times the speed of light in opposite directions…</a:t>
            </a:r>
            <a:r>
              <a:rPr lang="en-GB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 </a:t>
            </a:r>
            <a:endParaRPr lang="en-GB" sz="2000" dirty="0">
              <a:solidFill>
                <a:schemeClr val="tx2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9832" y="5805264"/>
            <a:ext cx="5390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So a </a:t>
            </a:r>
            <a:r>
              <a:rPr lang="fr-CH" dirty="0" err="1">
                <a:solidFill>
                  <a:srgbClr val="FFFF00"/>
                </a:solidFill>
              </a:rPr>
              <a:t>particle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goes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around</a:t>
            </a:r>
            <a:r>
              <a:rPr lang="fr-CH" dirty="0">
                <a:solidFill>
                  <a:srgbClr val="FFFF00"/>
                </a:solidFill>
              </a:rPr>
              <a:t> the LHC 11’000 times per second 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822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988840"/>
            <a:ext cx="9486900" cy="18478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20422"/>
            <a:ext cx="2088232" cy="1868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35766"/>
            <a:ext cx="9141271" cy="1400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7664" y="3791721"/>
            <a:ext cx="1603698" cy="933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6096" y="3599386"/>
            <a:ext cx="1368152" cy="1352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8983" y="3745520"/>
            <a:ext cx="1004746" cy="10115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071" y="6012888"/>
            <a:ext cx="7757989" cy="3288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615" y="6329201"/>
            <a:ext cx="8306939" cy="3448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7583" y="3737721"/>
            <a:ext cx="757690" cy="10414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3F9DA0-0313-4D05-9E2F-165E898BBA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96744" y="27586"/>
            <a:ext cx="6439799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87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99392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-203200" y="3456080"/>
            <a:ext cx="934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Bedankt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voor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jullie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aandacht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! </a:t>
            </a:r>
            <a:b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endParaRPr lang="es-ES_tradnl" sz="2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ransition advTm="1500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SPARE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6899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CMS: </a:t>
            </a:r>
            <a:r>
              <a:rPr lang="fr-FR" dirty="0" err="1">
                <a:solidFill>
                  <a:schemeClr val="bg1"/>
                </a:solidFill>
              </a:rPr>
              <a:t>heavier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the Eifel </a:t>
            </a:r>
            <a:r>
              <a:rPr lang="fr-FR" dirty="0" err="1">
                <a:solidFill>
                  <a:schemeClr val="bg1"/>
                </a:solidFill>
              </a:rPr>
              <a:t>tower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4038" name="Picture 5" descr="C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040" y="1052736"/>
            <a:ext cx="77724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3286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024688" cy="762000"/>
          </a:xfrm>
        </p:spPr>
        <p:txBody>
          <a:bodyPr/>
          <a:lstStyle/>
          <a:p>
            <a:r>
              <a:rPr lang="fr-FR" sz="3200" dirty="0">
                <a:solidFill>
                  <a:schemeClr val="bg1"/>
                </a:solidFill>
              </a:rPr>
              <a:t>ATLAS: large as a building of 5 </a:t>
            </a:r>
            <a:r>
              <a:rPr lang="fr-FR" sz="3200" dirty="0" err="1">
                <a:solidFill>
                  <a:schemeClr val="bg1"/>
                </a:solidFill>
              </a:rPr>
              <a:t>floors</a:t>
            </a:r>
            <a:endParaRPr lang="en-GB" sz="2000" b="0" dirty="0">
              <a:solidFill>
                <a:schemeClr val="bg1"/>
              </a:solidFill>
            </a:endParaRPr>
          </a:p>
        </p:txBody>
      </p:sp>
      <p:pic>
        <p:nvPicPr>
          <p:cNvPr id="43014" name="Picture 6" descr="AT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7772400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039540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506760"/>
            <a:ext cx="7815262" cy="76200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ALICE: </a:t>
            </a:r>
            <a:r>
              <a:rPr lang="fr-FR" b="0" dirty="0" err="1">
                <a:solidFill>
                  <a:schemeClr val="bg1"/>
                </a:solidFill>
              </a:rPr>
              <a:t>very</a:t>
            </a:r>
            <a:r>
              <a:rPr lang="fr-FR" b="0" dirty="0">
                <a:solidFill>
                  <a:schemeClr val="bg1"/>
                </a:solidFill>
              </a:rPr>
              <a:t> sensitive, </a:t>
            </a:r>
            <a:r>
              <a:rPr lang="fr-FR" b="0" dirty="0" err="1">
                <a:solidFill>
                  <a:schemeClr val="bg1"/>
                </a:solidFill>
              </a:rPr>
              <a:t>optimised</a:t>
            </a:r>
            <a:r>
              <a:rPr lang="fr-FR" b="0" dirty="0">
                <a:solidFill>
                  <a:schemeClr val="bg1"/>
                </a:solidFill>
              </a:rPr>
              <a:t> for ion collisions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5062" name="Picture 8" descr="http://mediaarchive.cern.ch/MediaArchive/Photo/Public/2008/0801022/0801022_01/0801022_01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557040"/>
            <a:ext cx="67151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28793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400800"/>
            <a:ext cx="990600" cy="457200"/>
          </a:xfrm>
          <a:prstGeom prst="rect">
            <a:avLst/>
          </a:prstGeom>
          <a:noFill/>
        </p:spPr>
        <p:txBody>
          <a:bodyPr/>
          <a:lstStyle/>
          <a:p>
            <a:fld id="{E69BC445-C973-4893-824D-146E251A7D49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LHCb</a:t>
            </a:r>
            <a:r>
              <a:rPr lang="en-GB" dirty="0">
                <a:solidFill>
                  <a:schemeClr val="bg1"/>
                </a:solidFill>
              </a:rPr>
              <a:t>: asymmetric, B-physics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6086" name="Picture 10" descr="http://sundh99.cern.ch/cgi-bin/jpeg.getimg.sh?i=/archive/electronic/cern/others/PHO/photo-bul//bul-pho-2008-019.jpg&amp;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7589837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45767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ea typeface="ＭＳ Ｐゴシック" pitchFamily="34" charset="-128"/>
              </a:rPr>
              <a:t>Aim of the game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31607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+mn-ea"/>
                <a:cs typeface="+mn-cs"/>
              </a:rPr>
              <a:t>We want to deliver maximum number of collisions at the maximum beam energy for maximum physics reach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+mn-ea"/>
                <a:cs typeface="+mn-cs"/>
              </a:rPr>
            </a:br>
            <a:r>
              <a:rPr lang="en-US" dirty="0">
                <a:ea typeface="+mn-ea"/>
                <a:cs typeface="+mn-cs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593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4" y="3212976"/>
            <a:ext cx="26447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2693987" cy="2397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3379" y="566573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E = m </a:t>
            </a:r>
            <a:r>
              <a:rPr lang="fr-CH" dirty="0">
                <a:solidFill>
                  <a:schemeClr val="bg1"/>
                </a:solidFill>
                <a:sym typeface="Symbol"/>
              </a:rPr>
              <a:t></a:t>
            </a:r>
            <a:r>
              <a:rPr lang="fr-CH" dirty="0">
                <a:solidFill>
                  <a:schemeClr val="bg1"/>
                </a:solidFill>
              </a:rPr>
              <a:t>c </a:t>
            </a:r>
            <a:r>
              <a:rPr lang="fr-CH" baseline="30000" dirty="0">
                <a:solidFill>
                  <a:schemeClr val="bg1"/>
                </a:solidFill>
              </a:rPr>
              <a:t>2</a:t>
            </a:r>
            <a:endParaRPr lang="en-GB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727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932040" y="47667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4608512" cy="2378968"/>
          </a:xfrm>
        </p:spPr>
        <p:txBody>
          <a:bodyPr/>
          <a:lstStyle/>
          <a:p>
            <a:r>
              <a:rPr lang="fr-CH" dirty="0">
                <a:solidFill>
                  <a:schemeClr val="accent5"/>
                </a:solidFill>
              </a:rPr>
              <a:t>The </a:t>
            </a:r>
            <a:r>
              <a:rPr lang="fr-CH" dirty="0" err="1">
                <a:solidFill>
                  <a:schemeClr val="accent5"/>
                </a:solidFill>
              </a:rPr>
              <a:t>Higgs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field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gives</a:t>
            </a:r>
            <a:r>
              <a:rPr lang="fr-CH" dirty="0">
                <a:solidFill>
                  <a:schemeClr val="accent5"/>
                </a:solidFill>
              </a:rPr>
              <a:t> mass to </a:t>
            </a:r>
            <a:r>
              <a:rPr lang="fr-CH" dirty="0" err="1">
                <a:solidFill>
                  <a:schemeClr val="accent5"/>
                </a:solidFill>
              </a:rPr>
              <a:t>other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particles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17987"/>
            <a:ext cx="50768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93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accent5"/>
                </a:solidFill>
              </a:rPr>
              <a:t>Why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is</a:t>
            </a:r>
            <a:r>
              <a:rPr lang="fr-CH" dirty="0">
                <a:solidFill>
                  <a:schemeClr val="accent5"/>
                </a:solidFill>
              </a:rPr>
              <a:t> the </a:t>
            </a:r>
            <a:r>
              <a:rPr lang="fr-CH" dirty="0" err="1">
                <a:solidFill>
                  <a:schemeClr val="accent5"/>
                </a:solidFill>
              </a:rPr>
              <a:t>Higgs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so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special</a:t>
            </a:r>
            <a:r>
              <a:rPr lang="fr-CH" dirty="0">
                <a:solidFill>
                  <a:schemeClr val="accent5"/>
                </a:solidFill>
              </a:rPr>
              <a:t>?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9" y="1097868"/>
            <a:ext cx="6834906" cy="51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6156176" y="908720"/>
            <a:ext cx="1152128" cy="158417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540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ea typeface="ＭＳ Ｐゴシック" pitchFamily="34" charset="-128"/>
              </a:rPr>
              <a:t>LHC tunnel</a:t>
            </a:r>
          </a:p>
        </p:txBody>
      </p:sp>
      <p:pic>
        <p:nvPicPr>
          <p:cNvPr id="6451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" t="1636" r="2158" b="12648"/>
          <a:stretch>
            <a:fillRect/>
          </a:stretch>
        </p:blipFill>
        <p:spPr bwMode="auto">
          <a:xfrm>
            <a:off x="609600" y="977900"/>
            <a:ext cx="8116888" cy="586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/>
          </p:cNvSpPr>
          <p:nvPr/>
        </p:nvSpPr>
        <p:spPr bwMode="auto">
          <a:xfrm>
            <a:off x="609600" y="1447800"/>
            <a:ext cx="37338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Circumference	= 26.7 km</a:t>
            </a:r>
          </a:p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Depth	= 70-140 m</a:t>
            </a:r>
          </a:p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Slope	= 1.4 %</a:t>
            </a:r>
          </a:p>
        </p:txBody>
      </p:sp>
    </p:spTree>
    <p:extLst>
      <p:ext uri="{BB962C8B-B14F-4D97-AF65-F5344CB8AC3E}">
        <p14:creationId xmlns:p14="http://schemas.microsoft.com/office/powerpoint/2010/main" val="988923323"/>
      </p:ext>
    </p:extLst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8553470" cy="51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44417" y="6237390"/>
            <a:ext cx="6681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September 2008: First circulating beams – all smiles</a:t>
            </a:r>
          </a:p>
        </p:txBody>
      </p:sp>
    </p:spTree>
    <p:extLst>
      <p:ext uri="{BB962C8B-B14F-4D97-AF65-F5344CB8AC3E}">
        <p14:creationId xmlns:p14="http://schemas.microsoft.com/office/powerpoint/2010/main" val="337227139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240" y="-19292"/>
            <a:ext cx="8229600" cy="868362"/>
          </a:xfrm>
        </p:spPr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00" y="725186"/>
            <a:ext cx="61921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0" y="3336872"/>
            <a:ext cx="4860040" cy="275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490" y="6165380"/>
            <a:ext cx="554350" cy="5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51400" y="616538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000" kern="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19</a:t>
            </a:r>
            <a:r>
              <a:rPr lang="en-US" sz="2000" kern="0" baseline="3000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th </a:t>
            </a:r>
            <a:r>
              <a:rPr lang="en-US" sz="2000" kern="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September 2008: electrical arc ruptured bus-bar interconnection during tests without beam – violent He blow-off</a:t>
            </a:r>
            <a:endParaRPr lang="en-GB" sz="2000" kern="0" dirty="0">
              <a:solidFill>
                <a:srgbClr val="00007D"/>
              </a:solidFill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745580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1165" y="-31649"/>
            <a:ext cx="8229600" cy="868362"/>
          </a:xfrm>
        </p:spPr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20" y="692620"/>
            <a:ext cx="41052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50" y="1124680"/>
            <a:ext cx="4777430" cy="359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16016" y="5013176"/>
            <a:ext cx="4273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/>
              <a:t>Major damage over a few </a:t>
            </a:r>
            <a:r>
              <a:rPr lang="fr-CH" b="1" i="1" dirty="0" err="1"/>
              <a:t>hundred</a:t>
            </a:r>
            <a:r>
              <a:rPr lang="fr-CH" b="1" i="1" dirty="0"/>
              <a:t> </a:t>
            </a:r>
            <a:r>
              <a:rPr lang="fr-CH" b="1" i="1" dirty="0" err="1"/>
              <a:t>meters</a:t>
            </a:r>
            <a:r>
              <a:rPr lang="fr-CH" b="1" i="1" dirty="0"/>
              <a:t>. Back in </a:t>
            </a:r>
            <a:r>
              <a:rPr lang="fr-CH" b="1" i="1" dirty="0" err="1"/>
              <a:t>operation</a:t>
            </a:r>
            <a:r>
              <a:rPr lang="fr-CH" b="1" i="1" dirty="0"/>
              <a:t> 1 </a:t>
            </a:r>
            <a:r>
              <a:rPr lang="fr-CH" b="1" i="1" dirty="0" err="1"/>
              <a:t>year</a:t>
            </a:r>
            <a:r>
              <a:rPr lang="fr-CH" b="1" i="1" dirty="0"/>
              <a:t> </a:t>
            </a:r>
            <a:r>
              <a:rPr lang="fr-CH" b="1" i="1" dirty="0" err="1"/>
              <a:t>later</a:t>
            </a:r>
            <a:r>
              <a:rPr lang="fr-CH" b="1" i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1768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0" y="764984"/>
            <a:ext cx="9144000" cy="608533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101" y="948155"/>
            <a:ext cx="6539899" cy="106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6912768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soft" dir="t"/>
          </a:scene3d>
          <a:sp3d>
            <a:bevelT w="114300"/>
            <a:bevelB w="127000"/>
          </a:sp3d>
        </p:spPr>
        <p:txBody>
          <a:bodyPr wrap="square" rtlCol="0">
            <a:spAutoFit/>
          </a:bodyPr>
          <a:lstStyle/>
          <a:p>
            <a:r>
              <a:rPr lang="en-US" dirty="0"/>
              <a:t>2013 – 2014: Long Shutdown to repair defective connections between superconducting magnets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2009193"/>
            <a:ext cx="3708166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soft" dir="t"/>
          </a:scene3d>
          <a:sp3d>
            <a:bevelT w="114300"/>
            <a:bevelB w="127000"/>
          </a:sp3d>
        </p:spPr>
        <p:txBody>
          <a:bodyPr wrap="square" rtlCol="0">
            <a:spAutoFit/>
          </a:bodyPr>
          <a:lstStyle/>
          <a:p>
            <a:r>
              <a:rPr lang="en-US" dirty="0"/>
              <a:t>2015: Restart with beam energy of 6.5 </a:t>
            </a:r>
            <a:r>
              <a:rPr lang="en-US" dirty="0" err="1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74766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10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200"/>
            <a:ext cx="7962900" cy="414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794" y="6021288"/>
            <a:ext cx="5453558" cy="461665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metal">
            <a:bevelT w="63500"/>
          </a:sp3d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The LHC has a long future ahead ….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359400"/>
            <a:ext cx="79629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235D81"/>
                </a:solidFill>
                <a:latin typeface="+mj-lt"/>
              </a:rPr>
              <a:t>Followed by many years of HL-LHC running</a:t>
            </a:r>
            <a:endParaRPr lang="en-GB" dirty="0">
              <a:solidFill>
                <a:srgbClr val="235D8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0506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563" y="1207970"/>
            <a:ext cx="5263933" cy="377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181" y="260648"/>
            <a:ext cx="5983869" cy="70609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HL-LHC Project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589306" y="1594559"/>
            <a:ext cx="3452843" cy="36248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New IR-quads Nb</a:t>
            </a:r>
            <a:r>
              <a:rPr lang="en-GB" sz="2600" baseline="-25000" dirty="0"/>
              <a:t>3</a:t>
            </a:r>
            <a:r>
              <a:rPr lang="en-GB" sz="2600" dirty="0"/>
              <a:t>Sn (inner triplets)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New 11 T Nb</a:t>
            </a:r>
            <a:r>
              <a:rPr lang="en-GB" sz="2600" baseline="-25000" dirty="0"/>
              <a:t>3</a:t>
            </a:r>
            <a:r>
              <a:rPr lang="en-GB" sz="2600" dirty="0"/>
              <a:t>Sn (short) dipoles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Collimation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Cryogenics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Crab Cavities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Cold powering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Machine protection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9295" y="2225318"/>
            <a:ext cx="2330424" cy="6641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6912" y="5420011"/>
            <a:ext cx="8180402" cy="4572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sym typeface="Wingdings"/>
              </a:rPr>
              <a:t>Major intervention on more than 1.2 km of the LHC </a:t>
            </a:r>
            <a:endParaRPr lang="en-GB" sz="1800" b="1" dirty="0">
              <a:solidFill>
                <a:schemeClr val="bg1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1292996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AQEhQVFBUVFxcXFhgUFBoSGRcYFhQVFxQYGRUXGyYeGRojGRUXHy8gIycpLC0tFR42NTAqNSYrLCkBCQoKDgwOGg8PGiwkHyQqLTYqMDUsLCo1LCwvLCwsLC0sLCwyLCwsLCosKSwtLyw0LCwsLCwsLC4sNSwsLCwsLP/AABEIAMIBAwMBIgACEQEDEQH/xAAbAAEAAQUBAAAAAAAAAAAAAAAABgECBAUHA//EADoQAAIBAgQEBQMCBAQHAQAAAAABAgMRBBIhMQUGQVETImFxgTKRobHRBxTB8GJysuEWJDNCQ5LxFf/EABoBAQADAQEBAAAAAAAAAAAAAAADBAUCAQb/xAAyEQACAQMDAwEFCAIDAAAAAAAAAQIDBBESITETQVEFFCJhcaEjMoGxwdHh8BVSQkOR/9oADAMBAAIRAxEAPwDuIAAAAAAAAAAAAAAAAAAAAAAAAAAAAAAAAAAAAAAAAAAAABrKvLtKUpSfi3bbdsRWSu3d2SnZL0WhsweptcDBj4bAxpxUI5rK/wBU5Terb+qTbe4MgDIAAPAAAAAAAAAAAAAAAAAAAAAAAAAAAAAAAAAAAAAAAAAAAAAAAAAAAAAAAADXcT49ToNRlmcnraK2Xdt2SOoxcniKOZSUVmRsQaOnzIpucY5U0rwbldStrLb/AO+hquL8a8ak4aJp3zQlezWq6aJr109SeFtNvD2IJXEEsrck1XitGLalUgmujkkYdTmzDL/yX9oyf5sc5q3v5tP6mT/+TNUlXmmoN6L6X7tq+hoew0Y41Se/yKHt1WWdMVt8zo2H43RnHPGpG23meT/VYYrjdGmnKU1pbRPM9b20Xez+xy9NPa33vYusSL0uDedTI36nNbaUTmpz3QTaUajXdJJP4buZvDOZqNd5YtqXaSt+Vp+Tm7iIQbaS3bS+7JKnptHTtlEdP1Grq3wzrsZJ7alTX8E4YqNKMU79X0NgYEkk9jfi21uAR3mbjFahKLglkf8Ahu7631+V06FeXsTiZu9SV4WtaSSf4WpL0Ho15RD1lr0YZISjZScbpra/bT8mFT4fJXTm5RfSTcv1Ikl3ZK2+yM5O5U1dKEKckpVVe+icrvWyta+m3Y2glHAjLIB5108rs7Po+33IxT4vVwztUnGpCUtPNmklre1vXud06Tqfd58HFSqqf3uPJKwY2E4lTq3UJxk1uk9UZJG04vDJE1JZQAuDw9AAAAAAAAAABi8UzeDUypN5XZNtL11Wp7FZeDxvCyYeL5ow9ObpynqnZ2i5Wa6NpHpS5kw0tq0Pl5f9Vjmklq/3v+SqRvf4yk0t39D59+qVVJ7L6nUq/E6UI5pTila61TuvS25D+YcVUqVs9J56eVNWakkreZtP1I8kVimmmnb9fv0OqVjGk9SeX8jyp6g6q0tYXzNjgeJwjOMpwVr6tXT9bfrYux//AFJNWyzacZJaWd1tv3NbGEZa6P8AJkSqNpJvRK3wiZ0VqyiBXHu6X+HYsxdHwpNPSz07PtbuSrg3MlOpCNGsktkna8Xtv2ZouFUp1qlJP6U9HJPVXu+n6npzDKHiXppxtvdbtN9E9itNRqtU5c45RahKdKLqx4zwyV8W4JSlRm1CKai2mtLWV9+xz/KTzlmvVqUn4uqtaL7qxD8fQcKk4vdN/wC34OLCTjKVNvJ16glKMaiWMmE4mRwbCeJXpxeivfbsZfCOXauJtL6Kbf1X1aXbsb6vhKfD0pwpupfeUpO62t0fqT17uLzThu2RW9pJYq1NkvxJPGNkkVMDgvE3XpKo45X2/a5nnz8k4vDPoItSWUedeEWrztZa69DX/wDEGHUsviRu3bRafdaGj5s5gjJeFTaaX1yvp7Lv6kXp3e6t29unsadvYqcc1G1nhGVceoOEsU0njlnV4yTV1qjTc1YmcaNqd9XaTT1S+O5EOF8Uq0b5ZeV3Vru3vbo/X0PWpxetK15y0VtHvpa7e7fqz2FjKM8pppHlT1CEqeGmm/BJMBgaVKi6snmcY5pJd+1u9+54Ueclkd42mnay1XX+liNSrSbzOTbta99bdvY8o0ur79NOlidWcX995K8r+X/WsLBlcQ4rUr5XNp22SVl9jCcT2ylriX4pRWEZ85OTyxw7Fzoz8SLu+zWlu1iR4bnRuos8VGDsn1s+rvv8EaaLGiOpb06u8luS07qrS2i9iUca5jozUZU3LxINqOltHpJ3d1ayPXhvMuHcs0r05KKTbWjt0010Ig0WNEfsNJx07kv+QqqWrY6hhOKUqizQnFq9t7a+z1L/AOdhdxU4trVpNN9/pWpylxE5v6tW++79PUrv0uP+30LK9Wl/r9TrVKqpJNde6s/sy8iPL3Hq6lTo1qbtLaTVn6Xez/UlxkVaTpywbFKqqkcgAERKDzxFLNGUXs1Z+z3L2UcbnqPHuc94jyzOM3Gk8yfVLb5ejsbOjyGst/EkpO3S6+zJdGklrYvLkr2q0kmU42NGLbxyc04nwidCWWeqe0lszFynSOK8NVaGV+tvsc9rYeUJShJWaZq2l11o4lyjGvbToy1R4Z5RhbbbtYvhTTcc6eW6ckuq6oqkIws2+5alusFOLw8k+4fXoTgvDy+VaK1mvghE4pVHmSlaTuuj1LMJidc0el/lf1TRSei79kU6NuqblvlMvV7p1VHbDX8Ez5a4mqkHBpKUe3VdC7jPLkK7zXcZbNrqvUiGDdWLjWUcsYvWSd/jp+ToODxKqQjOLumjNuI9Keum/wCDVtpdanoqrf8AP4jB4ZU4Rpx2irHpOCejV/cuBSyXzxxFVU4SlbSKvZaGveJ/mcLNw0cotWvs+10Xcf4bKtCKi7ZXm9yH4Ti1Wh4kINavfezW7Sa0fQu29DqRzB+8mZ9zcdKWJr3Wn/f0NdCjJyjHKm3JJLfaXX9jJ4rCMqsnFtLVNLRX2fr9jz8WV27u7d97FEjc0PVqZgOolHTFdykY/wB+pekEXI6ZGiqRWwRU5OilijRcWzWmn7gFjRa0XRhZW/v1KM7RyzyySlKMILNOWiX9X6G3fJmIt9UNul/6mvw2LlSmpw0k/L73v+m/wdGwlVzpxk1q1qZ15cVaUlpexqWNvSrRepbnOsNwmFWrGjSbvZ+aTvd/90kui7En4byPThLPUbqNbX0S+D25f5b8GpOrJ3b0j6IkBSuLpt6YN4NC2tVFaqkVqPKVFadkeoBQL4AAAAAAAAAIJzTH/mZ+0bf+pOzRcz8HdWKqQ+qK1XdFyzqqnVy+5SvqMqtLEeVuQ2JeiyD+PcrKaW7S93Y3z5lLsVcL7663XS2i++p6YPBzrzVKm/8APO2kVrp7nj/Mpp5fM9rLq7pfq9yc8t8MdGksySnJuUreutilc1ulH3eWaVpQdaXvcIpwjgPhRak81+6NrTpKKslZehcDDlNyeWb8YKKwgADk6NXzBxSVCmpxUW3JLzXelm3s12IVKNTE12qcYqUtZb5Uvvu2SvnCtFUVGSu5Py62s0t/77kNwuIlTvklKN97Npv3ZtWVN9LVFYfkwr+rFVtM3mPg9JcLqRavd3VlpZNq/wBmY6Sk8jzKN1naVnbdpPv+5IuBcUpvSvLzK+WUtbrezl7ipPCVYzWaVK7vrHVP0auS9WpFuMov5oh6NGSU4SSfh/qaepSpJXp5k29VLXTpqmKWDhklUSvNS8zeuklp7L09SytSjGUoxk5xT0k9L/Ap1bJxT00uk+210T6Nlj6lbqYk8pcY2FKna+7u29ddy7Ir3std/wCgTK3JMEWSpRi5a2AUkzw/mE1eOvZd7uy+G+p7SN7geG+JhYThrODb2tt0Iq1XpJMnoUes2vBi0OAVKUPGq5VJ2jCP1JOW79XoTDh8ZZIuejtstjQ/yOIxFSE5u0Ivbb7Lv6koSMW4qOWMvLN62pqOcLC7fuVABULgAAAAAAAABRyKlGioADAAIdx3gDp56sfpvf2v/v8AqY3LXD4Va7dSKllhpfXd6k3rUVOLjLVNWZF8RyjOLcqNSy7PR+2ZGjTuVKm6c3jwzMqWrhVVWms+UZuLw9GdNOlFPLLeCStZ677m1weMjOKafpro7rfRkb5crzo1Xh6kLZrvXpb12sbSvHDRmoynGMk/a1+jfQhqU8PRu/HfYnp1MrW8Ls+25uQeVCtGS8slJLTRp/oepVawW08go2VLZ7P2PD05zxbiTrVJSbdrvKuy6f7mFcpVum09Gm7+/UszH1sIqMUlwfFVJOUm5cnpcqpHlmKqR2cHtCNlp3f7/Yu0s+jfVbnnTrJKSfVfnozM4RweeJnluoRX1O6crP0W36lacowTcy3ShKpJaOX/AH+T2wXBa1WHiwcHFX01T03W9jEudEwGBjRpxpwWiIfzbhXCs3GyzpNdr7fsUba6c5uMuOxoXdmqdNSjz3NRKuk1Hq+i1+fYuciZ8E5bhRpu/nnNeaT66EU4xw10JuD1TV07aWd9GT0bqNSbj/4V69lOlBS58/AwqdTO0qcXNvbKtPl7JE65XwDpUcsvqbbl7s8OUcjpOaSTWjttp1Mvg2IlepTm7tSbXXRttfrt7FC6rSqZj4NKzoQpYkv+SNqADONMAAAAAAAAAAAAAAAAAAAFGgDA4vg6coupU0yJu/ojns612337nQ+OYWVTD1acd2tPhp2/BzGU7Np7rR/Btenbxe5heqZUo7bGxwfE50nmpys/un8Mm3L3G1iIa2zrRpdfVI5s6pWGJcWpRbTWzTs/ui1cWsay8PyU7a7lQfleDrwIfydzDUqTdGo3NJXUnq17vqTAwK1J0p6WfR0ayrQU0RTmXleVSfi0bXe6enyaqnyTiGm24K20Vd3+ToAJ4XlWEVFPggnY0ZycmuTkNVOMpRlvFtPrqnZlPENtzpw5Ua+aO1ROXzfzfrf5I+6h9BSmqkFJdz5mtTdOo4PsZfjdehL+RsBLz15JpPSKel11diNctYKFbEU4T+lXdu9tkdShBJJJWSMz1Cvj7NGv6bbp/av8C4wOL8JjXik9HF3i+zM8GPGTi8o25RUlhllGLUUnq7ET4jxL/mVTqwWvkl2lF/RJX2a1v7kvNHzNwV1YxqU9KkHdevoT0JRUve7/AEILiMnHMe31MLivHqWGj/L0EsyaTVvLHXW/d+nqZuEgnWjXVRWkknHNms2m/jRfgjlXhqxFXNPPSlZOeZJxk1o7SW3zY3nA+HuMHTlNSerVnfy7bO/qixUjCMPd57/HJWpyqSm3Ljt8MfD8SRgg3GcVisE4yhNypapKSUlvfV79e99Dd8F5jeIgpxhqvrV+vpfZddX+5BK3koqaaaJ4XMXNwaaf94N8CynUUldF5WLQAAAAAAAAAAAAAAAAAAOfc68C8KTxEX5Zy1XaTvt9joJDf4nYi1CjHvUv9oS/cuWUpKsku5SvoRlRbl24IL4xR1jC8YlfJPLccS5VKqeWOy2TZ9BWqxpR1SPnaNGVaemJKeQ8Co4fxHG0ptu/W3QkxZRoqEVGKsloi8+XqT1ycvJ9ZThogorsAARnZzj+I0JrEQk/pcEo+lm8y/KZE/FOk/xF4b4mF8Vb0Xm907Jr+vwcxwlGVSShBNtux9JZVU6Cz2PmL6i1XeO5KOWMBOKnjdFClGbV9btJ9F0uSPkjidWu69Wo7pte17JWS6I23BeBxpYZUGrqUfMnre61MrhXCYYeHh01ZXuZVe5VTVtu3t8jYoWrp6cPZLf5mYmVAKBfAAALJUk+iIdzFzbDDVJUqMU5pNSlfSMsvkt3tfX7Hp/EnH1adCl4cpRjKTU3HS/luldarqcxdU17G0U11J8eDGv7yUH04LD8/sTHDc5ylh8RCtPNUsnTbit7rTRe71Jry5Wp1aUcRCKi5K0ku66HF3VJX/D3jzpV/Af0VfxJLR/KVvsWLu0XTcofMr2d5LqKNTdcf38jqWVK7S+3USqJK/8AepSvSzJatWaaadti+xgn0BVMAHh6AAAAAAAAAAAAAAADmf8AFfGvxsPS6KDl8ylb9I/k6Yce/iRiXV4h4ST8qjFK1r31eut99/xprf8AT1mtnwmUPUH9jjy0eHK/LdTFTi3F+HfzPY6/w7h8aNONOCskYvL2AjRoU6cdPKn6mzI7q4lWl8CS1t40Y7cgAFQtgAAFtSmpJxaunuYuG4TSpu8KcU+6RmA9y0eYQAB4egAAAAAGh504RLE4WVOnbNmjJX9Hrb1sQ/hf8Makta0lFdludOBZp3VSnDRFlapa06k9clk41zZyhPB+dPNTbsn2uuv2/QpyDw51sVCXSn5mdgxWEjUi4TSlF7pmn5Y4M6CqqUY3zSyyjFRvG/lul1tv63Lnt8pUXGXJT9gjGspR48G+PB4yKqKk9JNZo3t5lezt6q6v/mRdi8VGnCdSbtGCcpOzeiV3otWQ/h0ZcQxEMW04U6Um6N1aSi1FPN/ibTfpfr0z6dPUnJ8L8zQnPS1Fc/oTUAERKAAAAAAAAAAAAAAACKcxclqtiKeKpyyVItN6JqVu6fpoSsHcKkoPMTicIzWJHhTw6vGTSzJWvZXt2v2PcA5ydlCoB4AAAAAAAAAAAAAAAAAAAAAC2cE009noyzD4aMFlikl6HqBk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blank worl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96"/>
            <a:ext cx="9191744" cy="688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2354" y="109081"/>
            <a:ext cx="795414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br>
              <a:rPr lang="en-GB" sz="1000" dirty="0"/>
            </a:br>
            <a:r>
              <a:rPr lang="en-GB" sz="3200" dirty="0"/>
              <a:t>High Luminosity LHC Participants</a:t>
            </a:r>
          </a:p>
          <a:p>
            <a:endParaRPr lang="en-GB" dirty="0"/>
          </a:p>
        </p:txBody>
      </p:sp>
      <p:pic>
        <p:nvPicPr>
          <p:cNvPr id="17" name="Picture 40" descr="SLAC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9" y="2636736"/>
            <a:ext cx="731091" cy="26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2" descr="BNL 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57" y="2616523"/>
            <a:ext cx="835307" cy="3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8" descr="ODU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83" y="3140968"/>
            <a:ext cx="691927" cy="4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LBN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4" y="2996952"/>
            <a:ext cx="609326" cy="37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4" descr="http://hilumilhc.web.cern.ch/HiLumiLHC/images/partners_logos/FNAL-logo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1022226" cy="19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BINP logo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656545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IGH ENERGY ACCELERATOR RESEARCH ORGANIZATION. KEK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1" y="3024628"/>
            <a:ext cx="1583725" cy="2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\\cern.ch\dfs\Users\j\jdouble\Desktop\mapeurope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" t="8630" r="45693" b="902"/>
          <a:stretch/>
        </p:blipFill>
        <p:spPr bwMode="auto">
          <a:xfrm>
            <a:off x="3406422" y="2920752"/>
            <a:ext cx="3622669" cy="357258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14650" y="3486150"/>
            <a:ext cx="2899939" cy="2775133"/>
            <a:chOff x="3523449" y="3630477"/>
            <a:chExt cx="2764413" cy="2493338"/>
          </a:xfrm>
        </p:grpSpPr>
        <p:pic>
          <p:nvPicPr>
            <p:cNvPr id="67" name="Picture 69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796313"/>
              <a:ext cx="649209" cy="32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4" descr="CEA logo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0085" y="4972174"/>
              <a:ext cx="325432" cy="325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0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579" y="5434862"/>
              <a:ext cx="882441" cy="30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0" descr="DESY logo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773" y="4418542"/>
              <a:ext cx="382968" cy="37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16" descr="EPFL logo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560" y="5020764"/>
              <a:ext cx="624302" cy="32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8" descr="INFN logo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937" y="5434863"/>
              <a:ext cx="566980" cy="36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198" y="4936680"/>
              <a:ext cx="364739" cy="3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0" descr="SOTON logo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816" y="4525952"/>
              <a:ext cx="757335" cy="195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8" descr="UNIMAN logo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3449" y="4165911"/>
              <a:ext cx="866132" cy="2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13" descr="Royal Holloway, University of London logo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581" y="4165912"/>
              <a:ext cx="608266" cy="304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1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983" y="3937100"/>
              <a:ext cx="988630" cy="21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4" descr="STFClogosmall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46" y="3630477"/>
              <a:ext cx="1237715" cy="319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Lancaster University"/>
            <p:cNvPicPr>
              <a:picLocks noChangeAspect="1" noChangeArrowheads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151" y="3843696"/>
              <a:ext cx="699542" cy="428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11" descr="\\cern.ch\dfs\Users\j\jdouble\Desktop\HiLumi-small-180px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601905" cy="7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4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0" y="819150"/>
            <a:ext cx="9144000" cy="6038850"/>
          </a:xfrm>
          <a:prstGeom prst="rect">
            <a:avLst/>
          </a:prstGeom>
          <a:solidFill>
            <a:srgbClr val="00187E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669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411" name="Image 1" descr="CLIC-CollabMa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8" b="7321"/>
          <a:stretch>
            <a:fillRect/>
          </a:stretch>
        </p:blipFill>
        <p:spPr bwMode="auto">
          <a:xfrm>
            <a:off x="-146050" y="820738"/>
            <a:ext cx="9461500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Oval 33"/>
          <p:cNvSpPr>
            <a:spLocks noChangeAspect="1" noChangeArrowheads="1"/>
          </p:cNvSpPr>
          <p:nvPr/>
        </p:nvSpPr>
        <p:spPr bwMode="auto">
          <a:xfrm>
            <a:off x="228917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3" name="Oval 33"/>
          <p:cNvSpPr>
            <a:spLocks noChangeAspect="1" noChangeArrowheads="1"/>
          </p:cNvSpPr>
          <p:nvPr/>
        </p:nvSpPr>
        <p:spPr bwMode="auto">
          <a:xfrm>
            <a:off x="2211388" y="22606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4" name="Oval 33"/>
          <p:cNvSpPr>
            <a:spLocks noChangeAspect="1" noChangeArrowheads="1"/>
          </p:cNvSpPr>
          <p:nvPr/>
        </p:nvSpPr>
        <p:spPr bwMode="auto">
          <a:xfrm>
            <a:off x="237172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5" name="Oval 33"/>
          <p:cNvSpPr>
            <a:spLocks noChangeAspect="1" noChangeArrowheads="1"/>
          </p:cNvSpPr>
          <p:nvPr/>
        </p:nvSpPr>
        <p:spPr bwMode="auto">
          <a:xfrm>
            <a:off x="2463800" y="237013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6" name="Oval 33"/>
          <p:cNvSpPr>
            <a:spLocks noChangeAspect="1" noChangeArrowheads="1"/>
          </p:cNvSpPr>
          <p:nvPr/>
        </p:nvSpPr>
        <p:spPr bwMode="auto">
          <a:xfrm>
            <a:off x="1524000" y="23669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7" name="Oval 33"/>
          <p:cNvSpPr>
            <a:spLocks noChangeAspect="1" noChangeArrowheads="1"/>
          </p:cNvSpPr>
          <p:nvPr/>
        </p:nvSpPr>
        <p:spPr bwMode="auto">
          <a:xfrm>
            <a:off x="1600200" y="25193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8" name="Oval 33"/>
          <p:cNvSpPr>
            <a:spLocks noChangeAspect="1" noChangeArrowheads="1"/>
          </p:cNvSpPr>
          <p:nvPr/>
        </p:nvSpPr>
        <p:spPr bwMode="auto">
          <a:xfrm>
            <a:off x="42672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9" name="Oval 33"/>
          <p:cNvSpPr>
            <a:spLocks noChangeAspect="1" noChangeArrowheads="1"/>
          </p:cNvSpPr>
          <p:nvPr/>
        </p:nvSpPr>
        <p:spPr bwMode="auto">
          <a:xfrm>
            <a:off x="4222750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0" name="Oval 33"/>
          <p:cNvSpPr>
            <a:spLocks noChangeAspect="1" noChangeArrowheads="1"/>
          </p:cNvSpPr>
          <p:nvPr/>
        </p:nvSpPr>
        <p:spPr bwMode="auto">
          <a:xfrm>
            <a:off x="4267200" y="20970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1" name="Oval 33"/>
          <p:cNvSpPr>
            <a:spLocks noChangeAspect="1" noChangeArrowheads="1"/>
          </p:cNvSpPr>
          <p:nvPr/>
        </p:nvSpPr>
        <p:spPr bwMode="auto">
          <a:xfrm>
            <a:off x="4203700" y="21066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2" name="Oval 33"/>
          <p:cNvSpPr>
            <a:spLocks noChangeAspect="1" noChangeArrowheads="1"/>
          </p:cNvSpPr>
          <p:nvPr/>
        </p:nvSpPr>
        <p:spPr bwMode="auto">
          <a:xfrm>
            <a:off x="43434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3" name="Oval 33"/>
          <p:cNvSpPr>
            <a:spLocks noChangeAspect="1" noChangeArrowheads="1"/>
          </p:cNvSpPr>
          <p:nvPr/>
        </p:nvSpPr>
        <p:spPr bwMode="auto">
          <a:xfrm>
            <a:off x="4343400" y="2290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4" name="Oval 33"/>
          <p:cNvSpPr>
            <a:spLocks noChangeAspect="1" noChangeArrowheads="1"/>
          </p:cNvSpPr>
          <p:nvPr/>
        </p:nvSpPr>
        <p:spPr bwMode="auto">
          <a:xfrm>
            <a:off x="4194175" y="2309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5" name="Oval 33"/>
          <p:cNvSpPr>
            <a:spLocks noChangeAspect="1" noChangeArrowheads="1"/>
          </p:cNvSpPr>
          <p:nvPr/>
        </p:nvSpPr>
        <p:spPr bwMode="auto">
          <a:xfrm>
            <a:off x="427355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6" name="Oval 33"/>
          <p:cNvSpPr>
            <a:spLocks noChangeAspect="1" noChangeArrowheads="1"/>
          </p:cNvSpPr>
          <p:nvPr/>
        </p:nvSpPr>
        <p:spPr bwMode="auto">
          <a:xfrm>
            <a:off x="4178300" y="2392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7" name="Oval 33"/>
          <p:cNvSpPr>
            <a:spLocks noChangeAspect="1" noChangeArrowheads="1"/>
          </p:cNvSpPr>
          <p:nvPr/>
        </p:nvSpPr>
        <p:spPr bwMode="auto">
          <a:xfrm>
            <a:off x="4572000" y="2366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8" name="Oval 18"/>
          <p:cNvSpPr>
            <a:spLocks noChangeAspect="1" noChangeArrowheads="1"/>
          </p:cNvSpPr>
          <p:nvPr/>
        </p:nvSpPr>
        <p:spPr bwMode="auto">
          <a:xfrm>
            <a:off x="4492625" y="2036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9" name="Oval 33"/>
          <p:cNvSpPr>
            <a:spLocks noChangeAspect="1" noChangeArrowheads="1"/>
          </p:cNvSpPr>
          <p:nvPr/>
        </p:nvSpPr>
        <p:spPr bwMode="auto">
          <a:xfrm>
            <a:off x="5159375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0" name="Oval 33"/>
          <p:cNvSpPr>
            <a:spLocks noChangeAspect="1" noChangeArrowheads="1"/>
          </p:cNvSpPr>
          <p:nvPr/>
        </p:nvSpPr>
        <p:spPr bwMode="auto">
          <a:xfrm>
            <a:off x="4521200" y="19732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1" name="Oval 33"/>
          <p:cNvSpPr>
            <a:spLocks noChangeAspect="1" noChangeArrowheads="1"/>
          </p:cNvSpPr>
          <p:nvPr/>
        </p:nvSpPr>
        <p:spPr bwMode="auto">
          <a:xfrm>
            <a:off x="4454525" y="1897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2" name="Oval 33"/>
          <p:cNvSpPr>
            <a:spLocks noChangeAspect="1" noChangeArrowheads="1"/>
          </p:cNvSpPr>
          <p:nvPr/>
        </p:nvSpPr>
        <p:spPr bwMode="auto">
          <a:xfrm>
            <a:off x="5232400" y="20621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3" name="Oval 33"/>
          <p:cNvSpPr>
            <a:spLocks noChangeAspect="1" noChangeArrowheads="1"/>
          </p:cNvSpPr>
          <p:nvPr/>
        </p:nvSpPr>
        <p:spPr bwMode="auto">
          <a:xfrm>
            <a:off x="4854575" y="1846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4" name="Oval 33"/>
          <p:cNvSpPr>
            <a:spLocks noChangeAspect="1" noChangeArrowheads="1"/>
          </p:cNvSpPr>
          <p:nvPr/>
        </p:nvSpPr>
        <p:spPr bwMode="auto">
          <a:xfrm>
            <a:off x="6169025" y="20526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5" name="Oval 33"/>
          <p:cNvSpPr>
            <a:spLocks noChangeAspect="1" noChangeArrowheads="1"/>
          </p:cNvSpPr>
          <p:nvPr/>
        </p:nvSpPr>
        <p:spPr bwMode="auto">
          <a:xfrm>
            <a:off x="7432675" y="24495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6" name="Oval 33"/>
          <p:cNvSpPr>
            <a:spLocks noChangeAspect="1" noChangeArrowheads="1"/>
          </p:cNvSpPr>
          <p:nvPr/>
        </p:nvSpPr>
        <p:spPr bwMode="auto">
          <a:xfrm>
            <a:off x="7004050" y="23479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7" name="Oval 33"/>
          <p:cNvSpPr>
            <a:spLocks noChangeAspect="1" noChangeArrowheads="1"/>
          </p:cNvSpPr>
          <p:nvPr/>
        </p:nvSpPr>
        <p:spPr bwMode="auto">
          <a:xfrm>
            <a:off x="6915150" y="2405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8" name="Oval 33"/>
          <p:cNvSpPr>
            <a:spLocks noChangeAspect="1" noChangeArrowheads="1"/>
          </p:cNvSpPr>
          <p:nvPr/>
        </p:nvSpPr>
        <p:spPr bwMode="auto">
          <a:xfrm>
            <a:off x="7581900" y="41449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9" name="Oval 33"/>
          <p:cNvSpPr>
            <a:spLocks noChangeAspect="1" noChangeArrowheads="1"/>
          </p:cNvSpPr>
          <p:nvPr/>
        </p:nvSpPr>
        <p:spPr bwMode="auto">
          <a:xfrm>
            <a:off x="5883275" y="28114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0" name="Oval 33"/>
          <p:cNvSpPr>
            <a:spLocks noChangeAspect="1" noChangeArrowheads="1"/>
          </p:cNvSpPr>
          <p:nvPr/>
        </p:nvSpPr>
        <p:spPr bwMode="auto">
          <a:xfrm>
            <a:off x="5803900" y="26241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1" name="Oval 33"/>
          <p:cNvSpPr>
            <a:spLocks noChangeAspect="1" noChangeArrowheads="1"/>
          </p:cNvSpPr>
          <p:nvPr/>
        </p:nvSpPr>
        <p:spPr bwMode="auto">
          <a:xfrm>
            <a:off x="4416425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2" name="Oval 33"/>
          <p:cNvSpPr>
            <a:spLocks noChangeAspect="1" noChangeArrowheads="1"/>
          </p:cNvSpPr>
          <p:nvPr/>
        </p:nvSpPr>
        <p:spPr bwMode="auto">
          <a:xfrm>
            <a:off x="4495800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3" name="Oval 33"/>
          <p:cNvSpPr>
            <a:spLocks noChangeAspect="1" noChangeArrowheads="1"/>
          </p:cNvSpPr>
          <p:nvPr/>
        </p:nvSpPr>
        <p:spPr bwMode="auto">
          <a:xfrm>
            <a:off x="4489450" y="2182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4" name="Oval 33"/>
          <p:cNvSpPr>
            <a:spLocks noChangeAspect="1" noChangeArrowheads="1"/>
          </p:cNvSpPr>
          <p:nvPr/>
        </p:nvSpPr>
        <p:spPr bwMode="auto">
          <a:xfrm>
            <a:off x="4425950" y="21986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5" name="Oval 33"/>
          <p:cNvSpPr>
            <a:spLocks noChangeAspect="1" noChangeArrowheads="1"/>
          </p:cNvSpPr>
          <p:nvPr/>
        </p:nvSpPr>
        <p:spPr bwMode="auto">
          <a:xfrm>
            <a:off x="4470400" y="2239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6" name="Oval 33"/>
          <p:cNvSpPr>
            <a:spLocks noChangeAspect="1" noChangeArrowheads="1"/>
          </p:cNvSpPr>
          <p:nvPr/>
        </p:nvSpPr>
        <p:spPr bwMode="auto">
          <a:xfrm>
            <a:off x="4902200" y="208121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7" name="Oval 33"/>
          <p:cNvSpPr>
            <a:spLocks noChangeAspect="1" noChangeArrowheads="1"/>
          </p:cNvSpPr>
          <p:nvPr/>
        </p:nvSpPr>
        <p:spPr bwMode="auto">
          <a:xfrm>
            <a:off x="472440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8" name="Oval 33"/>
          <p:cNvSpPr>
            <a:spLocks noChangeAspect="1" noChangeArrowheads="1"/>
          </p:cNvSpPr>
          <p:nvPr/>
        </p:nvSpPr>
        <p:spPr bwMode="auto">
          <a:xfrm>
            <a:off x="4787900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9" name="Oval 33"/>
          <p:cNvSpPr>
            <a:spLocks noChangeAspect="1" noChangeArrowheads="1"/>
          </p:cNvSpPr>
          <p:nvPr/>
        </p:nvSpPr>
        <p:spPr bwMode="auto">
          <a:xfrm>
            <a:off x="4848225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0" name="Oval 33"/>
          <p:cNvSpPr>
            <a:spLocks noChangeAspect="1" noChangeArrowheads="1"/>
          </p:cNvSpPr>
          <p:nvPr/>
        </p:nvSpPr>
        <p:spPr bwMode="auto">
          <a:xfrm>
            <a:off x="4959350" y="23860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1" name="Oval 33"/>
          <p:cNvSpPr>
            <a:spLocks noChangeAspect="1" noChangeArrowheads="1"/>
          </p:cNvSpPr>
          <p:nvPr/>
        </p:nvSpPr>
        <p:spPr bwMode="auto">
          <a:xfrm>
            <a:off x="5048250" y="24114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2" name="Rectangle 62"/>
          <p:cNvSpPr>
            <a:spLocks noChangeArrowheads="1"/>
          </p:cNvSpPr>
          <p:nvPr/>
        </p:nvSpPr>
        <p:spPr bwMode="auto">
          <a:xfrm>
            <a:off x="190500" y="765175"/>
            <a:ext cx="8953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defTabSz="456697" eaLnBrk="0" hangingPunct="0"/>
            <a:r>
              <a:rPr lang="en-US">
                <a:solidFill>
                  <a:srgbClr val="FFFFFF"/>
                </a:solidFill>
                <a:latin typeface="Calibri" pitchFamily="34" charset="0"/>
              </a:rPr>
              <a:t>29 Countries – over 70 Institutes</a:t>
            </a:r>
          </a:p>
        </p:txBody>
      </p:sp>
      <p:pic>
        <p:nvPicPr>
          <p:cNvPr id="17453" name="Image 66" descr="Australi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3" y="5083175"/>
            <a:ext cx="627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Image 67" descr="Chin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8513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Image 68" descr="Denmar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6300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Image 72" descr="France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99100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Image 73" descr="Germany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690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8" name="Image 74" descr="Greec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9588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9" name="Image 75" descr="India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152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0" name="Image 76" descr="Italy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263" y="565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1" name="Image 77" descr="Japan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1922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2" name="Image 78" descr="Netherlands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6057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3" name="Image 79" descr="Pakistan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6300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4" name="Image 80" descr="Norway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67013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5" name="Image 81" descr="Russia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99100" y="56340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6" name="Image 82" descr="Spain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15225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7" name="Image 83" descr="Sweden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10550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8" name="Image 85" descr="United-States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767013" y="6219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9" name="Image 86" descr="Turkey.pn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04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0" name="Image 87" descr="United-Kindom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419225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1" name="Image 88" descr="Ukraine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0685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2" name="Image 90" descr="Switzerland-apo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826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3" name="Image 89" descr="Cern.pn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419225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4" name="Image 93" descr="Belarus.pn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50888" y="5070475"/>
            <a:ext cx="62071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75" name="Oval 33"/>
          <p:cNvSpPr>
            <a:spLocks noChangeAspect="1" noChangeArrowheads="1"/>
          </p:cNvSpPr>
          <p:nvPr/>
        </p:nvSpPr>
        <p:spPr bwMode="auto">
          <a:xfrm>
            <a:off x="4838700" y="1973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476" name="Picture 66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73613" y="5041900"/>
            <a:ext cx="6207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7" name="Picture 67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184900" y="5716588"/>
            <a:ext cx="5937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8" name="Image 4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751138" y="5070475"/>
            <a:ext cx="614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9" name="Image 6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094163" y="5041900"/>
            <a:ext cx="6000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0" name="Image 36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210550" y="5010150"/>
            <a:ext cx="6524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1" name="Image 28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50888" y="5637213"/>
            <a:ext cx="61118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2" name="Image 18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4094163" y="5634038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3" name="Image 19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768850" y="5637213"/>
            <a:ext cx="6127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4" name="Image 29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853238" y="5622925"/>
            <a:ext cx="6127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85" name="Oval 33"/>
          <p:cNvSpPr>
            <a:spLocks noChangeAspect="1" noChangeArrowheads="1"/>
          </p:cNvSpPr>
          <p:nvPr/>
        </p:nvSpPr>
        <p:spPr bwMode="auto">
          <a:xfrm flipH="1" flipV="1">
            <a:off x="7004050" y="2455863"/>
            <a:ext cx="127000" cy="1143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6" name="Oval 33"/>
          <p:cNvSpPr>
            <a:spLocks noChangeAspect="1" noChangeArrowheads="1"/>
          </p:cNvSpPr>
          <p:nvPr/>
        </p:nvSpPr>
        <p:spPr bwMode="auto">
          <a:xfrm>
            <a:off x="4686300" y="2087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7" name="Oval 33"/>
          <p:cNvSpPr>
            <a:spLocks noChangeAspect="1" noChangeArrowheads="1"/>
          </p:cNvSpPr>
          <p:nvPr/>
        </p:nvSpPr>
        <p:spPr bwMode="auto">
          <a:xfrm>
            <a:off x="4610100" y="21447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8" name="Oval 33"/>
          <p:cNvSpPr>
            <a:spLocks noChangeAspect="1" noChangeArrowheads="1"/>
          </p:cNvSpPr>
          <p:nvPr/>
        </p:nvSpPr>
        <p:spPr bwMode="auto">
          <a:xfrm>
            <a:off x="4737100" y="210026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9" name="Oval 33"/>
          <p:cNvSpPr>
            <a:spLocks noChangeAspect="1" noChangeArrowheads="1"/>
          </p:cNvSpPr>
          <p:nvPr/>
        </p:nvSpPr>
        <p:spPr bwMode="auto">
          <a:xfrm>
            <a:off x="4460875" y="21320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0" name="Oval 33"/>
          <p:cNvSpPr>
            <a:spLocks noChangeAspect="1" noChangeArrowheads="1"/>
          </p:cNvSpPr>
          <p:nvPr/>
        </p:nvSpPr>
        <p:spPr bwMode="auto">
          <a:xfrm>
            <a:off x="5080000" y="25352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1" name="Oval 33"/>
          <p:cNvSpPr>
            <a:spLocks noChangeAspect="1" noChangeArrowheads="1"/>
          </p:cNvSpPr>
          <p:nvPr/>
        </p:nvSpPr>
        <p:spPr bwMode="auto">
          <a:xfrm>
            <a:off x="5073650" y="259238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2" name="Oval 33"/>
          <p:cNvSpPr>
            <a:spLocks noChangeAspect="1" noChangeArrowheads="1"/>
          </p:cNvSpPr>
          <p:nvPr/>
        </p:nvSpPr>
        <p:spPr bwMode="auto">
          <a:xfrm>
            <a:off x="4806950" y="2222500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3" name="Oval 33"/>
          <p:cNvSpPr>
            <a:spLocks noChangeAspect="1" noChangeArrowheads="1"/>
          </p:cNvSpPr>
          <p:nvPr/>
        </p:nvSpPr>
        <p:spPr bwMode="auto">
          <a:xfrm>
            <a:off x="5640388" y="2630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4" name="Oval 33"/>
          <p:cNvSpPr>
            <a:spLocks noChangeAspect="1" noChangeArrowheads="1"/>
          </p:cNvSpPr>
          <p:nvPr/>
        </p:nvSpPr>
        <p:spPr bwMode="auto">
          <a:xfrm>
            <a:off x="4724400" y="2260600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5" name="Oval 33"/>
          <p:cNvSpPr>
            <a:spLocks noChangeAspect="1" noChangeArrowheads="1"/>
          </p:cNvSpPr>
          <p:nvPr/>
        </p:nvSpPr>
        <p:spPr bwMode="auto">
          <a:xfrm>
            <a:off x="4918075" y="2138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6" name="Oval 33"/>
          <p:cNvSpPr>
            <a:spLocks noChangeAspect="1" noChangeArrowheads="1"/>
          </p:cNvSpPr>
          <p:nvPr/>
        </p:nvSpPr>
        <p:spPr bwMode="auto">
          <a:xfrm>
            <a:off x="4248150" y="206533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7" name="Oval 33"/>
          <p:cNvSpPr>
            <a:spLocks noChangeAspect="1" noChangeArrowheads="1"/>
          </p:cNvSpPr>
          <p:nvPr/>
        </p:nvSpPr>
        <p:spPr bwMode="auto">
          <a:xfrm>
            <a:off x="4241800" y="2097088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8" name="Oval 33"/>
          <p:cNvSpPr>
            <a:spLocks noChangeAspect="1" noChangeArrowheads="1"/>
          </p:cNvSpPr>
          <p:nvPr/>
        </p:nvSpPr>
        <p:spPr bwMode="auto">
          <a:xfrm>
            <a:off x="2327275" y="227965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9" name="Oval 33"/>
          <p:cNvSpPr>
            <a:spLocks noChangeAspect="1" noChangeArrowheads="1"/>
          </p:cNvSpPr>
          <p:nvPr/>
        </p:nvSpPr>
        <p:spPr bwMode="auto">
          <a:xfrm>
            <a:off x="339725" y="3432175"/>
            <a:ext cx="180975" cy="1809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0" name="Oval 33"/>
          <p:cNvSpPr>
            <a:spLocks noChangeAspect="1" noChangeArrowheads="1"/>
          </p:cNvSpPr>
          <p:nvPr/>
        </p:nvSpPr>
        <p:spPr bwMode="auto">
          <a:xfrm>
            <a:off x="339725" y="4789488"/>
            <a:ext cx="180975" cy="179387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1" name="Oval 33"/>
          <p:cNvSpPr>
            <a:spLocks noChangeAspect="1" noChangeArrowheads="1"/>
          </p:cNvSpPr>
          <p:nvPr/>
        </p:nvSpPr>
        <p:spPr bwMode="auto">
          <a:xfrm flipH="1" flipV="1">
            <a:off x="334963" y="4160838"/>
            <a:ext cx="179387" cy="180975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2" name="TextBox 92"/>
          <p:cNvSpPr txBox="1">
            <a:spLocks noChangeArrowheads="1"/>
          </p:cNvSpPr>
          <p:nvPr/>
        </p:nvSpPr>
        <p:spPr bwMode="auto">
          <a:xfrm>
            <a:off x="658813" y="3189288"/>
            <a:ext cx="1425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3" name="TextBox 93"/>
          <p:cNvSpPr txBox="1">
            <a:spLocks noChangeArrowheads="1"/>
          </p:cNvSpPr>
          <p:nvPr/>
        </p:nvSpPr>
        <p:spPr bwMode="auto">
          <a:xfrm>
            <a:off x="658813" y="3933825"/>
            <a:ext cx="1425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Detector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4" name="TextBox 94"/>
          <p:cNvSpPr txBox="1">
            <a:spLocks noChangeArrowheads="1"/>
          </p:cNvSpPr>
          <p:nvPr/>
        </p:nvSpPr>
        <p:spPr bwMode="auto">
          <a:xfrm>
            <a:off x="638175" y="4668838"/>
            <a:ext cx="358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 + Detector 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6" name="Rectangle 43"/>
          <p:cNvSpPr>
            <a:spLocks noChangeArrowheads="1"/>
          </p:cNvSpPr>
          <p:nvPr/>
        </p:nvSpPr>
        <p:spPr bwMode="auto">
          <a:xfrm>
            <a:off x="658813" y="-6350"/>
            <a:ext cx="7443827" cy="771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6697"/>
            <a:r>
              <a:rPr lang="en-GB" sz="3600" dirty="0">
                <a:solidFill>
                  <a:prstClr val="black"/>
                </a:solidFill>
                <a:latin typeface="Calibri" pitchFamily="34" charset="0"/>
              </a:rPr>
              <a:t>CLIC Collaboration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821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16334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&gt;70’000 patients treated worldwide  (30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&gt;21’000 patients treated in Europe  (9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581400" y="5257800"/>
                <a:ext cx="190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1000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2919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0"/>
            <a:ext cx="7815262" cy="762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LHC Injector Chain</a:t>
            </a:r>
          </a:p>
        </p:txBody>
      </p:sp>
      <p:pic>
        <p:nvPicPr>
          <p:cNvPr id="5" name="Picture 5" descr="Cern-compl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364" y="714356"/>
            <a:ext cx="4857784" cy="58148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891" y="1286412"/>
            <a:ext cx="3534134" cy="175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45192" y="3657600"/>
            <a:ext cx="3191774" cy="1323439"/>
          </a:xfrm>
          <a:prstGeom prst="rect">
            <a:avLst/>
          </a:prstGeom>
          <a:solidFill>
            <a:srgbClr val="FFFFCC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Normal operation with protons, but every year few weeks of operation with heavy ions (Pb</a:t>
            </a:r>
            <a:r>
              <a:rPr lang="en-US" sz="2000" baseline="30000" dirty="0"/>
              <a:t>82+</a:t>
            </a:r>
            <a:r>
              <a:rPr lang="en-US" sz="2000" dirty="0"/>
              <a:t>)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4398034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Jan Uythoven, The LHC: Acceleration within limits</a:t>
            </a: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FYSICA  2011, 15 April 2011</a:t>
            </a:r>
          </a:p>
        </p:txBody>
      </p:sp>
      <p:sp>
        <p:nvSpPr>
          <p:cNvPr id="2" name="Oval Callout 1"/>
          <p:cNvSpPr/>
          <p:nvPr/>
        </p:nvSpPr>
        <p:spPr bwMode="auto">
          <a:xfrm>
            <a:off x="5922814" y="237478"/>
            <a:ext cx="2592288" cy="953756"/>
          </a:xfrm>
          <a:prstGeom prst="wedgeEllipseCallout">
            <a:avLst>
              <a:gd name="adj1" fmla="val -21024"/>
              <a:gd name="adj2" fmla="val 1248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New Linac4 in 2020: H</a:t>
            </a:r>
            <a:r>
              <a:rPr kumimoji="0" lang="en-GB" sz="2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-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7740352" y="1810267"/>
            <a:ext cx="648072" cy="35222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0.16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764928" y="2098697"/>
            <a:ext cx="540568" cy="30157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2.0</a:t>
            </a:r>
          </a:p>
        </p:txBody>
      </p:sp>
    </p:spTree>
    <p:extLst>
      <p:ext uri="{BB962C8B-B14F-4D97-AF65-F5344CB8AC3E}">
        <p14:creationId xmlns:p14="http://schemas.microsoft.com/office/powerpoint/2010/main" val="20590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1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39426"/>
            <a:chOff x="4828685" y="1151374"/>
            <a:chExt cx="2600815" cy="1676400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860271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School</a:t>
              </a:r>
            </a:p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Natal, Brazil, 2011</a:t>
              </a:r>
              <a:b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</a:b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Arequipa, 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eru, 2013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006" y="1066800"/>
            <a:ext cx="2057401" cy="1371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27984" y="1340768"/>
            <a:ext cx="2133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NEW: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</a:t>
            </a: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School of High-Energy Physics 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Oct 2012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India, 2014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19" name="Picture 2" descr="http://physicschool.web.cern.ch/PhysicSchool/ESHEP/ESHEP2013/Images/PosterESHE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2749988"/>
            <a:ext cx="1609725" cy="227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36296" y="3551872"/>
            <a:ext cx="1944216" cy="738664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Hungary, June 2013</a:t>
            </a:r>
          </a:p>
        </p:txBody>
      </p:sp>
    </p:spTree>
    <p:extLst>
      <p:ext uri="{BB962C8B-B14F-4D97-AF65-F5344CB8AC3E}">
        <p14:creationId xmlns:p14="http://schemas.microsoft.com/office/powerpoint/2010/main" val="182897070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261642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6002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2766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578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28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2008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52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2009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814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410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2011</a:t>
            </a:r>
          </a:p>
        </p:txBody>
      </p:sp>
      <p:sp>
        <p:nvSpPr>
          <p:cNvPr id="62" name="Title 51"/>
          <p:cNvSpPr txBox="1">
            <a:spLocks/>
          </p:cNvSpPr>
          <p:nvPr/>
        </p:nvSpPr>
        <p:spPr>
          <a:xfrm>
            <a:off x="4876800" y="6118696"/>
            <a:ext cx="3810000" cy="76477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</a:rPr>
              <a:t>LHC Timeline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762000" y="1676400"/>
            <a:ext cx="2246232" cy="2571750"/>
            <a:chOff x="762000" y="1676400"/>
            <a:chExt cx="2246232" cy="25717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83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219200" y="2696523"/>
              <a:ext cx="15240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Calibri"/>
                </a:rPr>
                <a:t>September 10,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First beams around </a:t>
              </a:r>
            </a:p>
          </p:txBody>
        </p:sp>
        <p:pic>
          <p:nvPicPr>
            <p:cNvPr id="67" name="Picture 7" descr="attach_reader?attach_id=1025394&amp;height=150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676400"/>
              <a:ext cx="2246232" cy="85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52400" y="4572000"/>
            <a:ext cx="2438400" cy="2132350"/>
            <a:chOff x="152400" y="4572000"/>
            <a:chExt cx="2438400" cy="21323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9906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219200" y="5257800"/>
              <a:ext cx="13716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FF0000"/>
                  </a:solidFill>
                  <a:latin typeface="Calibri"/>
                </a:rPr>
                <a:t>September 19,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Calibri"/>
                </a:rPr>
                <a:t>Disaster </a:t>
              </a:r>
              <a:br>
                <a:rPr lang="en-US" sz="1200" dirty="0">
                  <a:solidFill>
                    <a:srgbClr val="FF0000"/>
                  </a:solidFill>
                  <a:latin typeface="Calibri"/>
                </a:rPr>
              </a:br>
              <a:r>
                <a:rPr lang="en-GB" sz="1200" dirty="0">
                  <a:solidFill>
                    <a:prstClr val="black"/>
                  </a:solidFill>
                  <a:latin typeface="Calibri"/>
                </a:rPr>
                <a:t>Accidental release of 600 MJ stored in one sector of LHC dipole magnets</a:t>
              </a:r>
              <a:endParaRPr lang="en-US" sz="1200" dirty="0">
                <a:solidFill>
                  <a:srgbClr val="FF0000"/>
                </a:solidFill>
                <a:latin typeface="Calibri"/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5105400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Group 79"/>
          <p:cNvGrpSpPr/>
          <p:nvPr/>
        </p:nvGrpSpPr>
        <p:grpSpPr>
          <a:xfrm>
            <a:off x="381000" y="34970"/>
            <a:ext cx="3168650" cy="4231046"/>
            <a:chOff x="381000" y="34970"/>
            <a:chExt cx="3168650" cy="4231046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1000" y="685800"/>
              <a:ext cx="0" cy="358021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609600" y="34970"/>
              <a:ext cx="2940050" cy="1219200"/>
              <a:chOff x="609600" y="34970"/>
              <a:chExt cx="2940050" cy="1219200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" y="304800"/>
                <a:ext cx="135189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dirty="0">
                    <a:solidFill>
                      <a:prstClr val="black"/>
                    </a:solidFill>
                    <a:latin typeface="Calibri"/>
                  </a:rPr>
                  <a:t>August 2008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dirty="0">
                    <a:solidFill>
                      <a:prstClr val="black"/>
                    </a:solidFill>
                    <a:latin typeface="Calibri"/>
                  </a:rPr>
                  <a:t>First injection test</a:t>
                </a:r>
              </a:p>
            </p:txBody>
          </p:sp>
          <p:pic>
            <p:nvPicPr>
              <p:cNvPr id="74" name="Picture 73" descr="Screen shot 2009-11-25 at 9.20.42 PM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52600" y="34970"/>
                <a:ext cx="1797050" cy="1219200"/>
              </a:xfrm>
              <a:prstGeom prst="rect">
                <a:avLst/>
              </a:prstGeom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5562600" y="685800"/>
            <a:ext cx="1699598" cy="3562350"/>
            <a:chOff x="7444402" y="685800"/>
            <a:chExt cx="1699598" cy="356235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845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077200" y="1981200"/>
              <a:ext cx="990600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August, 2011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2.3e33, 2.6 fb</a:t>
              </a:r>
              <a:r>
                <a:rPr lang="en-US" sz="1000" baseline="30000" dirty="0">
                  <a:solidFill>
                    <a:prstClr val="black"/>
                  </a:solidFill>
                  <a:latin typeface="Calibri"/>
                </a:rPr>
                <a:t>-1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1380 bunches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4402" y="685800"/>
              <a:ext cx="1699598" cy="13081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114800" y="1981200"/>
            <a:ext cx="1151599" cy="2290375"/>
            <a:chOff x="5638800" y="1981200"/>
            <a:chExt cx="1151599" cy="22903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6477000" y="3352800"/>
              <a:ext cx="0" cy="9187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638800" y="2971800"/>
              <a:ext cx="114300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October 14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1e32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248 bunches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0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0" name="Picture 9" descr="Screen shot 2011-09-01 at 8.24.05 A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1981200"/>
              <a:ext cx="999199" cy="992974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029200" y="4572000"/>
            <a:ext cx="1654629" cy="1562100"/>
            <a:chOff x="6858000" y="4572000"/>
            <a:chExt cx="1654629" cy="15621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68580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6934200" y="4648200"/>
              <a:ext cx="1295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November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Ions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0" y="5029200"/>
              <a:ext cx="1578429" cy="110490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590800" y="4572000"/>
            <a:ext cx="1544074" cy="2120900"/>
            <a:chOff x="3657600" y="4572000"/>
            <a:chExt cx="1544074" cy="21209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172727" y="4572000"/>
              <a:ext cx="0" cy="7143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038600" y="4876800"/>
              <a:ext cx="1163074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March 30,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First collisions at 3.5 TeV</a:t>
              </a:r>
            </a:p>
          </p:txBody>
        </p:sp>
        <p:pic>
          <p:nvPicPr>
            <p:cNvPr id="13" name="Picture 12" descr="Screen shot 2011-09-01 at 10.12.37 A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5410200"/>
              <a:ext cx="1539955" cy="12827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410200" y="2819400"/>
            <a:ext cx="1143000" cy="1452175"/>
            <a:chOff x="7086600" y="2819400"/>
            <a:chExt cx="1143000" cy="1452175"/>
          </a:xfrm>
        </p:grpSpPr>
        <p:sp>
          <p:nvSpPr>
            <p:cNvPr id="15" name="Rectangle 14"/>
            <p:cNvSpPr/>
            <p:nvPr/>
          </p:nvSpPr>
          <p:spPr>
            <a:xfrm>
              <a:off x="7162800" y="3276600"/>
              <a:ext cx="990600" cy="304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1F497D"/>
                  </a:solidFill>
                </a:rPr>
                <a:t>1380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7848600" y="3657600"/>
              <a:ext cx="0" cy="6139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086600" y="2819400"/>
              <a:ext cx="1143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June 28 2011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1380 bunches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95600" y="914400"/>
            <a:ext cx="1650117" cy="3333750"/>
            <a:chOff x="4038600" y="914400"/>
            <a:chExt cx="1650117" cy="3333750"/>
          </a:xfrm>
        </p:grpSpPr>
        <p:cxnSp>
          <p:nvCxnSpPr>
            <p:cNvPr id="41" name="Straight Connector 40"/>
            <p:cNvCxnSpPr>
              <a:stCxn id="42" idx="1"/>
            </p:cNvCxnSpPr>
            <p:nvPr/>
          </p:nvCxnSpPr>
          <p:spPr>
            <a:xfrm>
              <a:off x="4267200" y="2265149"/>
              <a:ext cx="0" cy="198300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267200" y="2057400"/>
              <a:ext cx="137097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November 29, 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Beam back</a:t>
              </a:r>
            </a:p>
          </p:txBody>
        </p:sp>
        <p:pic>
          <p:nvPicPr>
            <p:cNvPr id="73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9144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4" name="Straight Connector 53"/>
          <p:cNvCxnSpPr/>
          <p:nvPr/>
        </p:nvCxnSpPr>
        <p:spPr>
          <a:xfrm>
            <a:off x="70104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15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2012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162800" y="4572000"/>
            <a:ext cx="1196002" cy="1483787"/>
            <a:chOff x="7162800" y="4572000"/>
            <a:chExt cx="1196002" cy="1483787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7620000" y="45720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7162800" y="5486400"/>
              <a:ext cx="1196002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18 June, 2012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6.6 fb</a:t>
              </a:r>
              <a:r>
                <a:rPr lang="en-US" sz="1000" baseline="30000" dirty="0">
                  <a:solidFill>
                    <a:prstClr val="black"/>
                  </a:solidFill>
                  <a:latin typeface="Calibri"/>
                </a:rPr>
                <a:t>-1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to ATLAS &amp; CMS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81800" y="3276600"/>
            <a:ext cx="1196002" cy="990600"/>
            <a:chOff x="6781800" y="3276600"/>
            <a:chExt cx="1196002" cy="9906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467600" y="3657600"/>
              <a:ext cx="0" cy="609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781800" y="3276600"/>
              <a:ext cx="119600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6 June, 2012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6.8e33</a:t>
              </a:r>
              <a:endParaRPr lang="en-US" sz="1000" baseline="3000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663267" y="961831"/>
            <a:ext cx="2480733" cy="3305369"/>
            <a:chOff x="6663267" y="961831"/>
            <a:chExt cx="2480733" cy="3305369"/>
          </a:xfrm>
        </p:grpSpPr>
        <p:pic>
          <p:nvPicPr>
            <p:cNvPr id="9" name="Picture 8" descr="Screen shot 2012-11-09 at 7.00.21 PM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3267" y="961831"/>
              <a:ext cx="2480733" cy="1857569"/>
            </a:xfrm>
            <a:prstGeom prst="rect">
              <a:avLst/>
            </a:prstGeom>
          </p:spPr>
        </p:pic>
        <p:cxnSp>
          <p:nvCxnSpPr>
            <p:cNvPr id="81" name="Straight Connector 80"/>
            <p:cNvCxnSpPr/>
            <p:nvPr/>
          </p:nvCxnSpPr>
          <p:spPr>
            <a:xfrm>
              <a:off x="8245482" y="3187443"/>
              <a:ext cx="0" cy="107975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965397" y="2840995"/>
              <a:ext cx="10870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4 July, 2012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2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5616" y="138698"/>
            <a:ext cx="8280920" cy="553998"/>
          </a:xfrm>
          <a:prstGeom prst="rect">
            <a:avLst/>
          </a:prstGeom>
          <a:noFill/>
          <a:ln>
            <a:noFill/>
          </a:ln>
          <a:effectLst>
            <a:outerShdw blurRad="38100" dist="38100" dir="2700000" algn="tl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+mj-lt"/>
                <a:cs typeface="Arial"/>
              </a:rPr>
              <a:t>The highlight of </a:t>
            </a:r>
            <a:r>
              <a:rPr kumimoji="0" lang="en-US" sz="30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a remarkable year</a:t>
            </a:r>
            <a:r>
              <a:rPr kumimoji="0" lang="en-US" sz="3000" i="0" u="none" strike="noStrike" kern="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 </a:t>
            </a:r>
            <a:r>
              <a:rPr kumimoji="0" lang="en-US" sz="30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2012</a:t>
            </a:r>
          </a:p>
        </p:txBody>
      </p:sp>
      <p:pic>
        <p:nvPicPr>
          <p:cNvPr id="5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61392" y="83671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4716016" y="836712"/>
            <a:ext cx="4142234" cy="5328591"/>
          </a:xfrm>
          <a:prstGeom prst="rect">
            <a:avLst/>
          </a:prstGeom>
          <a:ln>
            <a:solidFill>
              <a:srgbClr val="0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23330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</a:t>
            </a:r>
            <a:r>
              <a:rPr lang="en-US" sz="1800" dirty="0" err="1">
                <a:solidFill>
                  <a:schemeClr val="accent1"/>
                </a:solidFill>
                <a:latin typeface="+mn-lt"/>
              </a:rPr>
              <a:t>Englert</a:t>
            </a:r>
            <a:r>
              <a:rPr lang="en-US" sz="1800" dirty="0">
                <a:solidFill>
                  <a:schemeClr val="accent1"/>
                </a:solidFill>
                <a:latin typeface="+mn-lt"/>
              </a:rPr>
              <a:t>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116632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7419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2-11 at 11.55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571500"/>
            <a:ext cx="4944699" cy="50460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sp>
        <p:nvSpPr>
          <p:cNvPr id="4" name="Oval 3"/>
          <p:cNvSpPr/>
          <p:nvPr/>
        </p:nvSpPr>
        <p:spPr>
          <a:xfrm>
            <a:off x="2067272" y="620687"/>
            <a:ext cx="5025008" cy="4996912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77800" y="1676399"/>
            <a:ext cx="8947860" cy="3480376"/>
            <a:chOff x="177800" y="1676399"/>
            <a:chExt cx="9388877" cy="3480376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re-processing,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52" y="1676399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(CERN): 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1963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~250’000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08634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173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nearly 160 sites,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35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35305" y="4710499"/>
              <a:ext cx="1424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10 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633953"/>
            <a:ext cx="7695069" cy="132343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9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70030" y="807161"/>
            <a:ext cx="4373970" cy="2548435"/>
          </a:xfrm>
        </p:spPr>
        <p:txBody>
          <a:bodyPr/>
          <a:lstStyle/>
          <a:p>
            <a:r>
              <a:rPr lang="en-US" dirty="0"/>
              <a:t>Switch off the RF</a:t>
            </a:r>
          </a:p>
          <a:p>
            <a:pPr lvl="1"/>
            <a:r>
              <a:rPr lang="en-US" dirty="0"/>
              <a:t>Debunching fills the abort gap</a:t>
            </a:r>
          </a:p>
          <a:p>
            <a:r>
              <a:rPr lang="en-US" dirty="0"/>
              <a:t>Dump Beam</a:t>
            </a:r>
          </a:p>
          <a:p>
            <a:pPr lvl="1"/>
            <a:r>
              <a:rPr lang="en-US" dirty="0"/>
              <a:t>Loss in point 6 on absorber elements</a:t>
            </a:r>
          </a:p>
          <a:p>
            <a:pPr lvl="1"/>
            <a:r>
              <a:rPr lang="en-US" dirty="0"/>
              <a:t>Some losses collimation</a:t>
            </a:r>
          </a:p>
          <a:p>
            <a:pPr lvl="1"/>
            <a:r>
              <a:rPr lang="en-US" dirty="0"/>
              <a:t>Clean at experiments:</a:t>
            </a:r>
            <a:br>
              <a:rPr lang="en-US" dirty="0"/>
            </a:br>
            <a:r>
              <a:rPr lang="en-US" dirty="0"/>
              <a:t>factor 1 : 10 000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of Dump Protection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</a:rPr>
              <a:pPr>
                <a:defRPr/>
              </a:pPr>
              <a:t>75</a:t>
            </a:fld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58" y="4006464"/>
            <a:ext cx="8793622" cy="211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523" y="679508"/>
            <a:ext cx="3986475" cy="31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2903" y="6274965"/>
            <a:ext cx="1057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Dump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45415" y="6325299"/>
            <a:ext cx="1803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Collimation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4066" y="6316910"/>
            <a:ext cx="4664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Rest of the machine is clean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6200000" flipV="1">
            <a:off x="7210340" y="6002324"/>
            <a:ext cx="503338" cy="34394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837188" y="3934437"/>
            <a:ext cx="5234732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</a:rPr>
              <a:t>Measured Beam losses around the whole Machine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8076" y="597016"/>
            <a:ext cx="3178030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</a:rPr>
              <a:t>Image of the dumped beam</a:t>
            </a: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69CF8F24-2345-4359-A23A-40838D5E6DC1}" type="slidenum">
              <a:rPr lang="en-US" sz="1000" smtClean="0">
                <a:solidFill>
                  <a:srgbClr val="00007D"/>
                </a:solidFill>
                <a:ea typeface="+mn-ea"/>
                <a:cs typeface="+mn-cs"/>
              </a:rPr>
              <a:pPr algn="r">
                <a:defRPr/>
              </a:pPr>
              <a:t>75</a:t>
            </a:fld>
            <a:endParaRPr lang="en-US" sz="1000" dirty="0">
              <a:solidFill>
                <a:srgbClr val="00007D"/>
              </a:solidFill>
              <a:ea typeface="+mn-ea"/>
              <a:cs typeface="+mn-cs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The Large Hadron Collider, Jan Uythoven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  <a:ea typeface="+mn-ea"/>
                <a:cs typeface="+mn-cs"/>
              </a:rPr>
              <a:pPr>
                <a:defRPr/>
              </a:pPr>
              <a:t>75</a:t>
            </a:fld>
            <a:endParaRPr lang="en-US" dirty="0">
              <a:solidFill>
                <a:srgbClr val="00007D"/>
              </a:solidFill>
              <a:ea typeface="+mn-ea"/>
              <a:cs typeface="+mn-cs"/>
            </a:endParaRPr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271210186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461" y="25400"/>
            <a:ext cx="7777079" cy="523875"/>
          </a:xfrm>
        </p:spPr>
        <p:txBody>
          <a:bodyPr/>
          <a:lstStyle/>
          <a:p>
            <a:r>
              <a:rPr lang="en-US" dirty="0"/>
              <a:t>Only one way to safely get rid of the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420" y="548600"/>
            <a:ext cx="77724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LHC Beam Dumping System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481263" y="1095375"/>
            <a:ext cx="4478337" cy="3211513"/>
            <a:chOff x="1546" y="589"/>
            <a:chExt cx="2821" cy="2023"/>
          </a:xfrm>
        </p:grpSpPr>
        <p:pic>
          <p:nvPicPr>
            <p:cNvPr id="8" name="Picture 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6" y="589"/>
              <a:ext cx="2821" cy="2023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3144" y="1662"/>
              <a:ext cx="252" cy="23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7380" y="2924930"/>
            <a:ext cx="2411700" cy="707886"/>
          </a:xfrm>
          <a:prstGeom prst="rect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latin typeface="Book Antiqua" pitchFamily="18" charset="0"/>
              </a:rPr>
              <a:t>Extraction Kickers</a:t>
            </a:r>
            <a:br>
              <a:rPr lang="en-US" dirty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>2 x 15 Systems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2835275" y="3140075"/>
            <a:ext cx="236538" cy="5270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>
            <a:off x="2976563" y="4860925"/>
            <a:ext cx="871537" cy="323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807" y="3983356"/>
            <a:ext cx="3993974" cy="2400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6" descr="PICT02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6560" y="4006088"/>
            <a:ext cx="3355975" cy="2516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529584" y="2660904"/>
            <a:ext cx="530352" cy="2308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41C4"/>
                </a:solidFill>
                <a:latin typeface="+mn-lt"/>
              </a:rPr>
              <a:t>TCDQ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26280" y="3700272"/>
            <a:ext cx="576072" cy="2308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41C4"/>
                </a:solidFill>
                <a:latin typeface="+mn-lt"/>
              </a:rPr>
              <a:t>TCDS</a:t>
            </a:r>
          </a:p>
        </p:txBody>
      </p:sp>
      <p:cxnSp>
        <p:nvCxnSpPr>
          <p:cNvPr id="21" name="Straight Connector 20"/>
          <p:cNvCxnSpPr>
            <a:endCxn id="20" idx="0"/>
          </p:cNvCxnSpPr>
          <p:nvPr/>
        </p:nvCxnSpPr>
        <p:spPr bwMode="auto">
          <a:xfrm rot="16200000" flipH="1">
            <a:off x="4525518" y="3411474"/>
            <a:ext cx="472440" cy="105156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308380" y="3284980"/>
            <a:ext cx="144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 Dilution kickers MKB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424949106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77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/>
              <a:t>Beam dump block (TDE)</a:t>
            </a:r>
            <a:endParaRPr lang="en-GB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700 mm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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graphite core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, with graded density of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1.1 g/cm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1.7 g/cm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 mm wall, stainless-steel welded pressure vessel, at 1.2 bar of N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Surrounded by ~1000 tonnes of concrete/steel radiation shielding blocks </a:t>
            </a:r>
          </a:p>
        </p:txBody>
      </p:sp>
      <p:sp>
        <p:nvSpPr>
          <p:cNvPr id="7" name="Rectangle 9" descr="Dark upward diagonal"/>
          <p:cNvSpPr>
            <a:spLocks noChangeArrowheads="1"/>
          </p:cNvSpPr>
          <p:nvPr/>
        </p:nvSpPr>
        <p:spPr bwMode="auto">
          <a:xfrm>
            <a:off x="1371600" y="2514600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Rectangle 10" descr="Light upward diagonal"/>
          <p:cNvSpPr>
            <a:spLocks noChangeArrowheads="1"/>
          </p:cNvSpPr>
          <p:nvPr/>
        </p:nvSpPr>
        <p:spPr bwMode="auto">
          <a:xfrm>
            <a:off x="1981200" y="2514600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Rectangle 19" descr="Dark upward diagonal"/>
          <p:cNvSpPr>
            <a:spLocks noChangeArrowheads="1"/>
          </p:cNvSpPr>
          <p:nvPr/>
        </p:nvSpPr>
        <p:spPr bwMode="auto">
          <a:xfrm>
            <a:off x="5029200" y="2514600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71600" y="2438400"/>
            <a:ext cx="60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>
            <a:off x="1981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029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0.7 m</a:t>
            </a:r>
            <a:endParaRPr lang="en-GB" sz="1000" dirty="0"/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2004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3.5 m</a:t>
            </a:r>
            <a:endParaRPr lang="en-GB" sz="1000" dirty="0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0960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3.5 m</a:t>
            </a:r>
            <a:endParaRPr lang="en-GB" sz="1000" dirty="0"/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3716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1.7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31242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1.1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60198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1.7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1219200" y="29718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1219200" y="25146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8153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8137525" y="2516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90550" y="2743200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688975" y="2524125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beam</a:t>
            </a:r>
            <a:endParaRPr lang="en-GB" sz="800" b="1" dirty="0"/>
          </a:p>
        </p:txBody>
      </p:sp>
      <p:pic>
        <p:nvPicPr>
          <p:cNvPr id="25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81" descr="DSCN0318"/>
          <p:cNvPicPr>
            <a:picLocks noChangeAspect="1" noChangeArrowheads="1"/>
          </p:cNvPicPr>
          <p:nvPr/>
        </p:nvPicPr>
        <p:blipFill>
          <a:blip r:embed="rId3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</p:spPr>
      </p:pic>
      <p:pic>
        <p:nvPicPr>
          <p:cNvPr id="27" name="Picture 82" descr="Pose noyau dans berceau UD62 amont"/>
          <p:cNvPicPr>
            <a:picLocks noChangeAspect="1" noChangeArrowheads="1"/>
          </p:cNvPicPr>
          <p:nvPr/>
        </p:nvPicPr>
        <p:blipFill>
          <a:blip r:embed="rId4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</p:spPr>
      </p:pic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10606854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kicker – Abort Gap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78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53" t="3682" r="1306" b="2548"/>
          <a:stretch>
            <a:fillRect/>
          </a:stretch>
        </p:blipFill>
        <p:spPr bwMode="auto">
          <a:xfrm>
            <a:off x="467430" y="2132820"/>
            <a:ext cx="828833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211950" y="1772770"/>
            <a:ext cx="1202573" cy="461665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Synchronised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dump trigger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715580" y="220584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715580" y="4187045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23530" y="3523470"/>
            <a:ext cx="912813" cy="639763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3.0 </a:t>
            </a:r>
            <a:r>
              <a:rPr lang="en-US" sz="1200" b="1" dirty="0">
                <a:solidFill>
                  <a:schemeClr val="tx1"/>
                </a:solidFill>
                <a:latin typeface="Symbol" charset="2"/>
              </a:rPr>
              <a:t>m</a:t>
            </a:r>
            <a:r>
              <a:rPr lang="en-US" sz="1200" b="1" dirty="0">
                <a:solidFill>
                  <a:schemeClr val="tx1"/>
                </a:solidFill>
              </a:rPr>
              <a:t>s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particle-free 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abort gap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341055" y="1926445"/>
            <a:ext cx="2562225" cy="274638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rgbClr val="FF0000"/>
                </a:solidFill>
              </a:rPr>
              <a:t>Extraction kicker MKD deflection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981780" y="2586845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981780" y="2434445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5629980" y="2205845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293055" y="2783695"/>
            <a:ext cx="5969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LHC 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Beam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7680" y="980660"/>
            <a:ext cx="5544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Within 3 turns of dump request</a:t>
            </a:r>
          </a:p>
        </p:txBody>
      </p:sp>
      <p:sp>
        <p:nvSpPr>
          <p:cNvPr id="16" name="Down Arrow 15"/>
          <p:cNvSpPr/>
          <p:nvPr/>
        </p:nvSpPr>
        <p:spPr bwMode="auto">
          <a:xfrm flipH="1">
            <a:off x="4716020" y="1340710"/>
            <a:ext cx="98301" cy="423327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52791997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499" y="25400"/>
            <a:ext cx="7489041" cy="523875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At every dump: </a:t>
            </a:r>
            <a:r>
              <a:rPr lang="en-US" sz="2800" dirty="0"/>
              <a:t>Check the Extraction Kickers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79</a:t>
            </a:fld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692620"/>
            <a:ext cx="8881831" cy="59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5076070" y="5805330"/>
            <a:ext cx="216030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stealth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292100" y="5652028"/>
            <a:ext cx="331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3 µs ‘Abort Gap’ without beam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524658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762000"/>
          </a:xfrm>
        </p:spPr>
        <p:txBody>
          <a:bodyPr/>
          <a:lstStyle/>
          <a:p>
            <a:r>
              <a:rPr lang="fr-CH" dirty="0" err="1">
                <a:solidFill>
                  <a:schemeClr val="accent1"/>
                </a:solidFill>
              </a:rPr>
              <a:t>Where</a:t>
            </a:r>
            <a:r>
              <a:rPr lang="fr-CH" dirty="0">
                <a:solidFill>
                  <a:schemeClr val="accent1"/>
                </a:solidFill>
              </a:rPr>
              <a:t> do the Protons come </a:t>
            </a:r>
            <a:r>
              <a:rPr lang="fr-CH" dirty="0" err="1">
                <a:solidFill>
                  <a:schemeClr val="accent1"/>
                </a:solidFill>
              </a:rPr>
              <a:t>from</a:t>
            </a:r>
            <a:r>
              <a:rPr lang="fr-CH" dirty="0">
                <a:solidFill>
                  <a:schemeClr val="accent1"/>
                </a:solidFill>
              </a:rPr>
              <a:t>?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412776"/>
            <a:ext cx="361950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471" y="25400"/>
            <a:ext cx="7633060" cy="5238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every dump: </a:t>
            </a:r>
            <a:r>
              <a:rPr lang="en-US" dirty="0"/>
              <a:t>Check the Dump Pattern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80</a:t>
            </a:fld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692620"/>
            <a:ext cx="8725680" cy="586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324657770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470" y="116540"/>
            <a:ext cx="7633060" cy="5238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every dump: </a:t>
            </a:r>
            <a:r>
              <a:rPr lang="en-US" dirty="0"/>
              <a:t>Check the Beam Losses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00" y="980660"/>
            <a:ext cx="8802022" cy="54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262276155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777240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GB" dirty="0"/>
              <a:t>Protection against ‘Kicker Sweep’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914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Abort Gap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Asynchronous beam dump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 quench or damage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Several failures possible (synchronisation, MKD erratic)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Precautionary measures include: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TCDS (fixed) – 6 m long diluter protects extraction septum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TCDQ/TCS (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mobile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) – 7 m long diluter kept at about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7-8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</a:rPr>
              <a:t>s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from the beam at all times</a:t>
            </a:r>
          </a:p>
        </p:txBody>
      </p:sp>
      <p:sp>
        <p:nvSpPr>
          <p:cNvPr id="8" name="Rectangle 7"/>
          <p:cNvSpPr/>
          <p:nvPr/>
        </p:nvSpPr>
        <p:spPr>
          <a:xfrm>
            <a:off x="721452" y="3933070"/>
            <a:ext cx="494951" cy="1326827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88565" y="3305262"/>
            <a:ext cx="377996" cy="21429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3121390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Basic </a:t>
            </a:r>
            <a:r>
              <a:rPr lang="fr-CH" dirty="0" err="1"/>
              <a:t>ingredients</a:t>
            </a:r>
            <a:r>
              <a:rPr lang="fr-CH" dirty="0"/>
              <a:t> of a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275240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Magnetic field </a:t>
            </a:r>
            <a:r>
              <a:rPr lang="en-GB" dirty="0"/>
              <a:t>to </a:t>
            </a:r>
          </a:p>
          <a:p>
            <a:pPr lvl="1"/>
            <a:r>
              <a:rPr lang="en-GB" dirty="0"/>
              <a:t>Bend the beam around the circle (dipole magnets)</a:t>
            </a:r>
          </a:p>
          <a:p>
            <a:pPr lvl="1"/>
            <a:r>
              <a:rPr lang="en-GB" dirty="0"/>
              <a:t>Keep the particles together (quadrupole magnets = lenses)</a:t>
            </a:r>
          </a:p>
          <a:p>
            <a:r>
              <a:rPr lang="en-GB" b="1" dirty="0">
                <a:solidFill>
                  <a:srgbClr val="FF0000"/>
                </a:solidFill>
              </a:rPr>
              <a:t>Electric field </a:t>
            </a:r>
            <a:r>
              <a:rPr lang="en-GB" dirty="0"/>
              <a:t>to accelerate the particles</a:t>
            </a:r>
          </a:p>
          <a:p>
            <a:pPr lvl="1"/>
            <a:r>
              <a:rPr lang="en-GB" dirty="0"/>
              <a:t>Very fast varying electric fields = Radio Frequency cavities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472412"/>
              </p:ext>
            </p:extLst>
          </p:nvPr>
        </p:nvGraphicFramePr>
        <p:xfrm>
          <a:off x="2267744" y="1628800"/>
          <a:ext cx="3886200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16000" imgH="241300" progId="Equation.DSMT4">
                  <p:embed/>
                </p:oleObj>
              </mc:Choice>
              <mc:Fallback>
                <p:oleObj name="Equation" r:id="rId2" imgW="10160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628800"/>
                        <a:ext cx="3886200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6786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schemas.microsoft.com/office/2006/metadata/properties"/>
    <ds:schemaRef ds:uri="9d6bd219-ebbf-484d-aa26-3d98f6a666b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sharepoint/v3/fields"/>
    <ds:schemaRef ds:uri="http://schemas.microsoft.com/sharepoint/v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5305</TotalTime>
  <Words>2806</Words>
  <Application>Microsoft Office PowerPoint</Application>
  <PresentationFormat>On-screen Show (4:3)</PresentationFormat>
  <Paragraphs>623</Paragraphs>
  <Slides>82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82</vt:i4>
      </vt:variant>
    </vt:vector>
  </HeadingPairs>
  <TitlesOfParts>
    <vt:vector size="103" baseType="lpstr">
      <vt:lpstr>Arial</vt:lpstr>
      <vt:lpstr>Arial Black</vt:lpstr>
      <vt:lpstr>Book Antiqua</vt:lpstr>
      <vt:lpstr>Calibri</vt:lpstr>
      <vt:lpstr>Comic Sans MS</vt:lpstr>
      <vt:lpstr>Franklin Gothic Heavy</vt:lpstr>
      <vt:lpstr>Helvetica</vt:lpstr>
      <vt:lpstr>High Tower Text</vt:lpstr>
      <vt:lpstr>Symbol</vt:lpstr>
      <vt:lpstr>Times</vt:lpstr>
      <vt:lpstr>Times New Roman</vt:lpstr>
      <vt:lpstr>Wingdings</vt:lpstr>
      <vt:lpstr>Bold Stripes</vt:lpstr>
      <vt:lpstr>Office Theme</vt:lpstr>
      <vt:lpstr>1_Office Theme</vt:lpstr>
      <vt:lpstr>2_Office Theme</vt:lpstr>
      <vt:lpstr>Pixel</vt:lpstr>
      <vt:lpstr>CERNCorporate4-3</vt:lpstr>
      <vt:lpstr>CERNCorporate16-9</vt:lpstr>
      <vt:lpstr>Equation</vt:lpstr>
      <vt:lpstr>Clip</vt:lpstr>
      <vt:lpstr>PowerPoint Presentation</vt:lpstr>
      <vt:lpstr>PowerPoint Presentation</vt:lpstr>
      <vt:lpstr>PowerPoint Presentation</vt:lpstr>
      <vt:lpstr>The LHC</vt:lpstr>
      <vt:lpstr>The LHC</vt:lpstr>
      <vt:lpstr>LHC tunnel</vt:lpstr>
      <vt:lpstr>LHC Injector Chain</vt:lpstr>
      <vt:lpstr>Where do the Protons come from?</vt:lpstr>
      <vt:lpstr>Basic ingredients of a particle accelerator</vt:lpstr>
      <vt:lpstr>Dipole Magnets</vt:lpstr>
      <vt:lpstr>The superconductor</vt:lpstr>
      <vt:lpstr>More than just some coils…</vt:lpstr>
      <vt:lpstr>During construction: Dipoles all over</vt:lpstr>
      <vt:lpstr>In the LHC tunnel</vt:lpstr>
      <vt:lpstr>Beam is divergent</vt:lpstr>
      <vt:lpstr>Quadrupole magnets</vt:lpstr>
      <vt:lpstr>Alternate gradient focusing</vt:lpstr>
      <vt:lpstr>Squeeze</vt:lpstr>
      <vt:lpstr>Accelerating the Particles</vt:lpstr>
      <vt:lpstr>Radio Frequency Cavities</vt:lpstr>
      <vt:lpstr>Lots of bunches</vt:lpstr>
      <vt:lpstr>PowerPoint Presentation</vt:lpstr>
      <vt:lpstr>Luminosity</vt:lpstr>
      <vt:lpstr>Energy in the Beam</vt:lpstr>
      <vt:lpstr>Car Versus Beam</vt:lpstr>
      <vt:lpstr>Don’t break the machine!</vt:lpstr>
      <vt:lpstr>Beam dump block (TDE)</vt:lpstr>
      <vt:lpstr>It is all about Luminosity </vt:lpstr>
      <vt:lpstr>Luminosity</vt:lpstr>
      <vt:lpstr>Quench Limit of LHC Super-Conducting Magnets</vt:lpstr>
      <vt:lpstr>Collimation</vt:lpstr>
      <vt:lpstr>PowerPoint Presentation</vt:lpstr>
      <vt:lpstr>PowerPoint Presentation</vt:lpstr>
      <vt:lpstr>Machine Elements</vt:lpstr>
      <vt:lpstr>Operational cycle</vt:lpstr>
      <vt:lpstr>PowerPoint Presentation</vt:lpstr>
      <vt:lpstr>Machine Performance 2018</vt:lpstr>
      <vt:lpstr>Magnet Training to reach 7 TeV Beam Energy</vt:lpstr>
      <vt:lpstr>PowerPoint Presentation</vt:lpstr>
      <vt:lpstr>Magnet Training to reach 7 TeV Beam Energy</vt:lpstr>
      <vt:lpstr>What’s Next ? High-Luminosity LHC</vt:lpstr>
      <vt:lpstr>HL-LHC</vt:lpstr>
      <vt:lpstr>PowerPoint Presentation</vt:lpstr>
      <vt:lpstr>In Two Weeks from Now</vt:lpstr>
      <vt:lpstr>Beam test outline</vt:lpstr>
      <vt:lpstr>The Future @ CERN  after the HL-LHC</vt:lpstr>
      <vt:lpstr>PowerPoint Presentation</vt:lpstr>
      <vt:lpstr>PowerPoint Presentation</vt:lpstr>
      <vt:lpstr>CLIC near CERN: e+e- Collider  </vt:lpstr>
      <vt:lpstr>PowerPoint Presentation</vt:lpstr>
      <vt:lpstr>PowerPoint Presentation</vt:lpstr>
      <vt:lpstr>SPARE SLIDES</vt:lpstr>
      <vt:lpstr>CMS: heavier than the Eifel tower</vt:lpstr>
      <vt:lpstr>ATLAS: large as a building of 5 floors</vt:lpstr>
      <vt:lpstr>ALICE: very sensitive, optimised for ion collisions</vt:lpstr>
      <vt:lpstr>LHCb: asymmetric, B-physics</vt:lpstr>
      <vt:lpstr>Aim of the game</vt:lpstr>
      <vt:lpstr>The Higgs field gives mass to other particles</vt:lpstr>
      <vt:lpstr>Why is the Higgs so special?</vt:lpstr>
      <vt:lpstr>Reduced Energy – the history</vt:lpstr>
      <vt:lpstr>Reduced energy – the history</vt:lpstr>
      <vt:lpstr>Reduced energy – the history</vt:lpstr>
      <vt:lpstr>PowerPoint Presentation</vt:lpstr>
      <vt:lpstr>Next 10 years</vt:lpstr>
      <vt:lpstr>The HL-LHC Project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Verification of Dump Protection</vt:lpstr>
      <vt:lpstr>Only one way to safely get rid of the beam</vt:lpstr>
      <vt:lpstr>Beam dump block (TDE)</vt:lpstr>
      <vt:lpstr>Extraction kicker – Abort Gap</vt:lpstr>
      <vt:lpstr>At every dump: Check the Extraction Kickers</vt:lpstr>
      <vt:lpstr>At every dump: Check the Dump Pattern</vt:lpstr>
      <vt:lpstr>At every dump: Check the Beam Losses</vt:lpstr>
      <vt:lpstr>Protection against ‘Kicker Sweep’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Jan Uythoven</cp:lastModifiedBy>
  <cp:revision>386</cp:revision>
  <cp:lastPrinted>2012-04-13T11:04:29Z</cp:lastPrinted>
  <dcterms:created xsi:type="dcterms:W3CDTF">2012-01-25T12:11:40Z</dcterms:created>
  <dcterms:modified xsi:type="dcterms:W3CDTF">2021-10-06T18:33:53Z</dcterms:modified>
</cp:coreProperties>
</file>