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9"/>
  </p:notesMasterIdLst>
  <p:handoutMasterIdLst>
    <p:handoutMasterId r:id="rId10"/>
  </p:handoutMasterIdLst>
  <p:sldIdLst>
    <p:sldId id="654" r:id="rId3"/>
    <p:sldId id="655" r:id="rId4"/>
    <p:sldId id="672" r:id="rId5"/>
    <p:sldId id="674" r:id="rId6"/>
    <p:sldId id="656" r:id="rId7"/>
    <p:sldId id="67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/>
    <p:restoredTop sz="50000" autoAdjust="0"/>
  </p:normalViewPr>
  <p:slideViewPr>
    <p:cSldViewPr snapToGrid="0" snapToObjects="1">
      <p:cViewPr>
        <p:scale>
          <a:sx n="100" d="100"/>
          <a:sy n="100" d="100"/>
        </p:scale>
        <p:origin x="712" y="6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7/9/21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7/9/21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Some slides,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97790"/>
            <a:ext cx="9144000" cy="5140960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13700" y="0"/>
            <a:ext cx="1130300" cy="11303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Some slides,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Some slides,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Some slides,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152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701801"/>
            <a:ext cx="8305800" cy="4714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Some slides,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2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701800"/>
            <a:ext cx="8229600" cy="46736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Some slides,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715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701801"/>
            <a:ext cx="3733800" cy="43688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701800"/>
            <a:ext cx="44196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Some slides, 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16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700" y="6273800"/>
            <a:ext cx="9144000" cy="6773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53201"/>
            <a:ext cx="1271041" cy="266700"/>
          </a:xfr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82700" y="6562725"/>
            <a:ext cx="4191000" cy="25717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Some slides,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75600" y="6562726"/>
            <a:ext cx="406400" cy="257175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Some slides,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Some slides,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Some slides, 2021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Some slides, 2021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Some slides, 2021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Some slides,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Some slides,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theme" Target="../theme/theme2.xml"/><Relationship Id="rId6" Type="http://schemas.openxmlformats.org/officeDocument/2006/relationships/image" Target="../media/image3.jpeg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42101"/>
            <a:ext cx="1409700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5100" y="6651625"/>
            <a:ext cx="4648200" cy="25717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Some slides,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0400" y="6642100"/>
            <a:ext cx="406400" cy="257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280400" y="0"/>
            <a:ext cx="863600" cy="863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273800"/>
            <a:ext cx="9144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2" y="177801"/>
            <a:ext cx="1013799" cy="135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22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8800"/>
          </a:xfrm>
        </p:spPr>
        <p:txBody>
          <a:bodyPr>
            <a:noAutofit/>
          </a:bodyPr>
          <a:lstStyle/>
          <a:p>
            <a:r>
              <a:rPr lang="en-US" sz="3600" dirty="0" smtClean="0"/>
              <a:t>Proposed </a:t>
            </a:r>
            <a:r>
              <a:rPr lang="en-US" sz="3600" dirty="0" err="1" smtClean="0"/>
              <a:t>Workpackage</a:t>
            </a:r>
            <a:r>
              <a:rPr lang="en-US" sz="3600" dirty="0" smtClean="0"/>
              <a:t> Description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Some slides,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4000" y="1079500"/>
            <a:ext cx="568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short text describing the </a:t>
            </a:r>
            <a:r>
              <a:rPr lang="en-US" dirty="0" err="1" smtClean="0"/>
              <a:t>workpackage</a:t>
            </a:r>
            <a:r>
              <a:rPr lang="en-US" dirty="0" smtClean="0"/>
              <a:t> goals and content</a:t>
            </a:r>
          </a:p>
        </p:txBody>
      </p:sp>
    </p:spTree>
    <p:extLst>
      <p:ext uri="{BB962C8B-B14F-4D97-AF65-F5344CB8AC3E}">
        <p14:creationId xmlns:p14="http://schemas.microsoft.com/office/powerpoint/2010/main" val="3239465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8800"/>
          </a:xfrm>
        </p:spPr>
        <p:txBody>
          <a:bodyPr>
            <a:noAutofit/>
          </a:bodyPr>
          <a:lstStyle/>
          <a:p>
            <a:r>
              <a:rPr lang="en-US" sz="3600" dirty="0" smtClean="0"/>
              <a:t>Proposed </a:t>
            </a:r>
            <a:r>
              <a:rPr lang="en-US" sz="3600" dirty="0" err="1" smtClean="0"/>
              <a:t>Workpackage</a:t>
            </a:r>
            <a:r>
              <a:rPr lang="en-US" sz="3600" dirty="0" smtClean="0"/>
              <a:t> Tasks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Some slides,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1123434"/>
            <a:ext cx="7537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bullet point list of the tasks in the </a:t>
            </a:r>
            <a:r>
              <a:rPr lang="en-US" dirty="0" err="1" smtClean="0"/>
              <a:t>workpackage</a:t>
            </a:r>
            <a:r>
              <a:rPr lang="en-US" dirty="0" smtClean="0"/>
              <a:t> with a very short description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057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8800"/>
          </a:xfrm>
        </p:spPr>
        <p:txBody>
          <a:bodyPr>
            <a:noAutofit/>
          </a:bodyPr>
          <a:lstStyle/>
          <a:p>
            <a:r>
              <a:rPr lang="en-US" sz="3600" dirty="0" smtClean="0"/>
              <a:t>Proposed </a:t>
            </a:r>
            <a:r>
              <a:rPr lang="en-US" sz="3600" dirty="0" err="1" smtClean="0"/>
              <a:t>Workpackage</a:t>
            </a:r>
            <a:r>
              <a:rPr lang="en-US" sz="3600" dirty="0" smtClean="0"/>
              <a:t> Timeline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Some slides,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65100" y="938768"/>
            <a:ext cx="88198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rough timeline for the work</a:t>
            </a:r>
          </a:p>
          <a:p>
            <a:r>
              <a:rPr lang="en-US" dirty="0" smtClean="0"/>
              <a:t>In particular when you need information from some other group and when you will deliver</a:t>
            </a:r>
          </a:p>
          <a:p>
            <a:r>
              <a:rPr lang="en-US" dirty="0" smtClean="0"/>
              <a:t>some information</a:t>
            </a:r>
          </a:p>
          <a:p>
            <a:endParaRPr lang="en-US" dirty="0"/>
          </a:p>
          <a:p>
            <a:r>
              <a:rPr lang="en-US" dirty="0" smtClean="0"/>
              <a:t>Please refer to Timeline on next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159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28" y="14054"/>
            <a:ext cx="8989862" cy="460858"/>
          </a:xfrm>
        </p:spPr>
        <p:txBody>
          <a:bodyPr>
            <a:noAutofit/>
          </a:bodyPr>
          <a:lstStyle/>
          <a:p>
            <a:r>
              <a:rPr lang="en-US" sz="3600" dirty="0" smtClean="0"/>
              <a:t>Timeline until next ESPPU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92690" y="672052"/>
            <a:ext cx="3226099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Exploratory Phase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015913" y="672052"/>
            <a:ext cx="4322310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Definition Phase</a:t>
            </a:r>
          </a:p>
        </p:txBody>
      </p:sp>
      <p:sp>
        <p:nvSpPr>
          <p:cNvPr id="60" name="Process 59"/>
          <p:cNvSpPr/>
          <p:nvPr/>
        </p:nvSpPr>
        <p:spPr>
          <a:xfrm rot="16200000">
            <a:off x="1134359" y="1308584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61" name="Process 60"/>
          <p:cNvSpPr/>
          <p:nvPr/>
        </p:nvSpPr>
        <p:spPr>
          <a:xfrm rot="16200000">
            <a:off x="1492467" y="1308584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62" name="Process 61"/>
          <p:cNvSpPr/>
          <p:nvPr/>
        </p:nvSpPr>
        <p:spPr>
          <a:xfrm rot="16200000">
            <a:off x="1850575" y="1308583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63" name="Process 62"/>
          <p:cNvSpPr/>
          <p:nvPr/>
        </p:nvSpPr>
        <p:spPr>
          <a:xfrm rot="16200000">
            <a:off x="2208683" y="1308584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12" name="Process 11"/>
          <p:cNvSpPr/>
          <p:nvPr/>
        </p:nvSpPr>
        <p:spPr>
          <a:xfrm rot="16200000">
            <a:off x="2547911" y="1308582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13" name="Process 12"/>
          <p:cNvSpPr/>
          <p:nvPr/>
        </p:nvSpPr>
        <p:spPr>
          <a:xfrm rot="16200000">
            <a:off x="2906019" y="1308582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14" name="Process 13"/>
          <p:cNvSpPr/>
          <p:nvPr/>
        </p:nvSpPr>
        <p:spPr>
          <a:xfrm rot="16200000">
            <a:off x="3264127" y="1308581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5" name="Process 14"/>
          <p:cNvSpPr/>
          <p:nvPr/>
        </p:nvSpPr>
        <p:spPr>
          <a:xfrm rot="16200000">
            <a:off x="3622235" y="1308582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16" name="Process 15"/>
          <p:cNvSpPr/>
          <p:nvPr/>
        </p:nvSpPr>
        <p:spPr>
          <a:xfrm rot="16200000">
            <a:off x="3990040" y="1314844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17" name="Process 16"/>
          <p:cNvSpPr/>
          <p:nvPr/>
        </p:nvSpPr>
        <p:spPr>
          <a:xfrm rot="16200000">
            <a:off x="4348148" y="1314844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18" name="Process 17"/>
          <p:cNvSpPr/>
          <p:nvPr/>
        </p:nvSpPr>
        <p:spPr>
          <a:xfrm rot="16200000">
            <a:off x="4706256" y="1314843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9" name="Process 18"/>
          <p:cNvSpPr/>
          <p:nvPr/>
        </p:nvSpPr>
        <p:spPr>
          <a:xfrm rot="16200000">
            <a:off x="5064364" y="1314844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20" name="Process 19"/>
          <p:cNvSpPr/>
          <p:nvPr/>
        </p:nvSpPr>
        <p:spPr>
          <a:xfrm rot="16200000">
            <a:off x="5403592" y="1314842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21" name="Process 20"/>
          <p:cNvSpPr/>
          <p:nvPr/>
        </p:nvSpPr>
        <p:spPr>
          <a:xfrm rot="16200000">
            <a:off x="5761700" y="1314842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22" name="Process 21"/>
          <p:cNvSpPr/>
          <p:nvPr/>
        </p:nvSpPr>
        <p:spPr>
          <a:xfrm rot="16200000">
            <a:off x="6119808" y="1314841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23" name="Process 22"/>
          <p:cNvSpPr/>
          <p:nvPr/>
        </p:nvSpPr>
        <p:spPr>
          <a:xfrm rot="16200000">
            <a:off x="6477916" y="1314842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24" name="Process 23"/>
          <p:cNvSpPr/>
          <p:nvPr/>
        </p:nvSpPr>
        <p:spPr>
          <a:xfrm rot="16200000">
            <a:off x="6850965" y="1318115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25" name="Process 24"/>
          <p:cNvSpPr/>
          <p:nvPr/>
        </p:nvSpPr>
        <p:spPr>
          <a:xfrm rot="16200000">
            <a:off x="7209073" y="1318115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26" name="Process 25"/>
          <p:cNvSpPr/>
          <p:nvPr/>
        </p:nvSpPr>
        <p:spPr>
          <a:xfrm rot="16200000">
            <a:off x="7567181" y="1318114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27" name="Process 26"/>
          <p:cNvSpPr/>
          <p:nvPr/>
        </p:nvSpPr>
        <p:spPr>
          <a:xfrm rot="16200000">
            <a:off x="7925289" y="1318115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45" name="Process 44"/>
          <p:cNvSpPr/>
          <p:nvPr/>
        </p:nvSpPr>
        <p:spPr>
          <a:xfrm rot="16200000">
            <a:off x="767074" y="1305540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4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1172805" y="1714669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530912" y="1702094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889021" y="1705138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2244662" y="1724200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2602769" y="1711625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960878" y="1714669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3295712" y="1720926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653819" y="1708351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011928" y="1711395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4393454" y="1714899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4751563" y="1717943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5107204" y="1737005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5465311" y="1724430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5823420" y="1727474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6158254" y="1733731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6516361" y="1721156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6874470" y="1724200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7247910" y="1705368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7582744" y="1711625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7940851" y="1699050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8298960" y="1702094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Process 77"/>
          <p:cNvSpPr/>
          <p:nvPr/>
        </p:nvSpPr>
        <p:spPr>
          <a:xfrm>
            <a:off x="792692" y="1934762"/>
            <a:ext cx="3219236" cy="1372072"/>
          </a:xfrm>
          <a:prstGeom prst="flowChart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000000"/>
                </a:solidFill>
              </a:rPr>
              <a:t>Explore design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Identify critical issues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Explore and </a:t>
            </a:r>
            <a:r>
              <a:rPr lang="en-US" dirty="0" err="1">
                <a:solidFill>
                  <a:srgbClr val="000000"/>
                </a:solidFill>
              </a:rPr>
              <a:t>prioritise</a:t>
            </a:r>
            <a:r>
              <a:rPr lang="en-US" dirty="0">
                <a:solidFill>
                  <a:srgbClr val="000000"/>
                </a:solidFill>
              </a:rPr>
              <a:t> issues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Make design choices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Define realistic goals</a:t>
            </a:r>
          </a:p>
        </p:txBody>
      </p:sp>
      <p:sp>
        <p:nvSpPr>
          <p:cNvPr id="79" name="Process 78"/>
          <p:cNvSpPr/>
          <p:nvPr/>
        </p:nvSpPr>
        <p:spPr>
          <a:xfrm>
            <a:off x="4028485" y="1934761"/>
            <a:ext cx="4293357" cy="1372073"/>
          </a:xfrm>
          <a:prstGeom prst="flowChart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000000"/>
                </a:solidFill>
              </a:rPr>
              <a:t>Define design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Address feasibility issues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Develop design, refine choices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Develop R&amp;D </a:t>
            </a:r>
            <a:r>
              <a:rPr lang="en-US" dirty="0" err="1">
                <a:solidFill>
                  <a:srgbClr val="000000"/>
                </a:solidFill>
              </a:rPr>
              <a:t>programme</a:t>
            </a:r>
            <a:r>
              <a:rPr lang="en-US" dirty="0">
                <a:solidFill>
                  <a:srgbClr val="000000"/>
                </a:solidFill>
              </a:rPr>
              <a:t> to demonstrate performances</a:t>
            </a:r>
          </a:p>
        </p:txBody>
      </p:sp>
      <p:sp>
        <p:nvSpPr>
          <p:cNvPr id="80" name="Process 79"/>
          <p:cNvSpPr/>
          <p:nvPr/>
        </p:nvSpPr>
        <p:spPr>
          <a:xfrm>
            <a:off x="1035681" y="4935378"/>
            <a:ext cx="1687376" cy="313506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000000"/>
                </a:solidFill>
              </a:rPr>
              <a:t>Initial list ready</a:t>
            </a:r>
          </a:p>
        </p:txBody>
      </p:sp>
      <p:sp>
        <p:nvSpPr>
          <p:cNvPr id="81" name="Process 80"/>
          <p:cNvSpPr/>
          <p:nvPr/>
        </p:nvSpPr>
        <p:spPr>
          <a:xfrm>
            <a:off x="2977494" y="5869238"/>
            <a:ext cx="2068111" cy="313506"/>
          </a:xfrm>
          <a:prstGeom prst="flowChartProcess">
            <a:avLst/>
          </a:prstGeom>
          <a:solidFill>
            <a:srgbClr val="E6B9B8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>
                <a:solidFill>
                  <a:srgbClr val="000000"/>
                </a:solidFill>
              </a:rPr>
              <a:t>Prioritised</a:t>
            </a:r>
            <a:r>
              <a:rPr lang="en-US" dirty="0">
                <a:solidFill>
                  <a:srgbClr val="000000"/>
                </a:solidFill>
              </a:rPr>
              <a:t> list ready</a:t>
            </a:r>
          </a:p>
        </p:txBody>
      </p:sp>
      <p:sp>
        <p:nvSpPr>
          <p:cNvPr id="82" name="Process 81"/>
          <p:cNvSpPr/>
          <p:nvPr/>
        </p:nvSpPr>
        <p:spPr>
          <a:xfrm>
            <a:off x="648004" y="4483285"/>
            <a:ext cx="1241017" cy="313506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Work</a:t>
            </a:r>
          </a:p>
        </p:txBody>
      </p:sp>
      <p:sp>
        <p:nvSpPr>
          <p:cNvPr id="83" name="Process 82"/>
          <p:cNvSpPr/>
          <p:nvPr/>
        </p:nvSpPr>
        <p:spPr>
          <a:xfrm>
            <a:off x="1889021" y="5391401"/>
            <a:ext cx="2122906" cy="313506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Work</a:t>
            </a:r>
          </a:p>
        </p:txBody>
      </p:sp>
      <p:cxnSp>
        <p:nvCxnSpPr>
          <p:cNvPr id="84" name="Straight Connector 83"/>
          <p:cNvCxnSpPr>
            <a:stCxn id="82" idx="3"/>
          </p:cNvCxnSpPr>
          <p:nvPr/>
        </p:nvCxnSpPr>
        <p:spPr>
          <a:xfrm flipH="1">
            <a:off x="1863392" y="4640038"/>
            <a:ext cx="25629" cy="293649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4014427" y="5539572"/>
            <a:ext cx="0" cy="295340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1893480" y="5244232"/>
            <a:ext cx="0" cy="295340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Process 86"/>
          <p:cNvSpPr/>
          <p:nvPr/>
        </p:nvSpPr>
        <p:spPr>
          <a:xfrm>
            <a:off x="0" y="4069447"/>
            <a:ext cx="1384328" cy="313506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000000"/>
                </a:solidFill>
              </a:rPr>
              <a:t>Tentative list</a:t>
            </a:r>
          </a:p>
        </p:txBody>
      </p:sp>
      <p:cxnSp>
        <p:nvCxnSpPr>
          <p:cNvPr id="88" name="Straight Connector 87"/>
          <p:cNvCxnSpPr/>
          <p:nvPr/>
        </p:nvCxnSpPr>
        <p:spPr>
          <a:xfrm>
            <a:off x="648004" y="4382953"/>
            <a:ext cx="0" cy="295340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Process 88"/>
          <p:cNvSpPr/>
          <p:nvPr/>
        </p:nvSpPr>
        <p:spPr>
          <a:xfrm>
            <a:off x="2854338" y="3671968"/>
            <a:ext cx="3528181" cy="595867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</a:rPr>
              <a:t>Develop </a:t>
            </a:r>
            <a:r>
              <a:rPr lang="en-US" dirty="0" err="1" smtClean="0">
                <a:solidFill>
                  <a:srgbClr val="000000"/>
                </a:solidFill>
              </a:rPr>
              <a:t>Muon</a:t>
            </a:r>
            <a:r>
              <a:rPr lang="en-US" dirty="0" smtClean="0">
                <a:solidFill>
                  <a:srgbClr val="000000"/>
                </a:solidFill>
              </a:rPr>
              <a:t> Collider Roadmap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with LDG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0" name="Process 89"/>
          <p:cNvSpPr/>
          <p:nvPr/>
        </p:nvSpPr>
        <p:spPr>
          <a:xfrm>
            <a:off x="4077446" y="4498857"/>
            <a:ext cx="4888754" cy="568443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000000"/>
                </a:solidFill>
              </a:rPr>
              <a:t>Study </a:t>
            </a:r>
            <a:r>
              <a:rPr lang="en-US" dirty="0" smtClean="0">
                <a:solidFill>
                  <a:srgbClr val="000000"/>
                </a:solidFill>
              </a:rPr>
              <a:t>most </a:t>
            </a:r>
            <a:r>
              <a:rPr lang="en-US" dirty="0">
                <a:solidFill>
                  <a:srgbClr val="000000"/>
                </a:solidFill>
              </a:rPr>
              <a:t>critical issues from initial list to find solutions, further refine understanding, </a:t>
            </a:r>
            <a:r>
              <a:rPr lang="en-US" dirty="0" smtClean="0">
                <a:solidFill>
                  <a:srgbClr val="000000"/>
                </a:solidFill>
              </a:rPr>
              <a:t>iterate</a:t>
            </a:r>
          </a:p>
        </p:txBody>
      </p:sp>
      <p:cxnSp>
        <p:nvCxnSpPr>
          <p:cNvPr id="8" name="Straight Arrow Connector 7"/>
          <p:cNvCxnSpPr>
            <a:stCxn id="89" idx="1"/>
          </p:cNvCxnSpPr>
          <p:nvPr/>
        </p:nvCxnSpPr>
        <p:spPr>
          <a:xfrm flipH="1">
            <a:off x="1889021" y="3969902"/>
            <a:ext cx="965317" cy="670136"/>
          </a:xfrm>
          <a:prstGeom prst="straightConnector1">
            <a:avLst/>
          </a:prstGeom>
          <a:ln w="952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H="1">
            <a:off x="2832760" y="4933687"/>
            <a:ext cx="1244686" cy="446272"/>
          </a:xfrm>
          <a:prstGeom prst="straightConnector1">
            <a:avLst/>
          </a:prstGeom>
          <a:ln w="952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ATS Meeting 12/1/2021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Schulte: Muon Collider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50799" y="1049384"/>
            <a:ext cx="1435558" cy="2084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2021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4020352" y="1045644"/>
            <a:ext cx="1435558" cy="2084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2023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2576369" y="1045644"/>
            <a:ext cx="1435558" cy="2084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2022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5465311" y="1045644"/>
            <a:ext cx="1435558" cy="2084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2024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6902665" y="1045644"/>
            <a:ext cx="1435558" cy="2084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2025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805520" y="1049384"/>
            <a:ext cx="358107" cy="20471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Process 91"/>
          <p:cNvSpPr/>
          <p:nvPr/>
        </p:nvSpPr>
        <p:spPr>
          <a:xfrm>
            <a:off x="4898655" y="5241120"/>
            <a:ext cx="3951629" cy="568443"/>
          </a:xfrm>
          <a:prstGeom prst="flowChartProcess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</a:rPr>
              <a:t>Progressively </a:t>
            </a:r>
            <a:r>
              <a:rPr lang="en-US" dirty="0" err="1" smtClean="0">
                <a:solidFill>
                  <a:srgbClr val="000000"/>
                </a:solidFill>
              </a:rPr>
              <a:t>formalise</a:t>
            </a:r>
            <a:r>
              <a:rPr lang="en-US" dirty="0" smtClean="0">
                <a:solidFill>
                  <a:srgbClr val="000000"/>
                </a:solidFill>
              </a:rPr>
              <a:t> study structure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as work and contributions become clear</a:t>
            </a:r>
          </a:p>
        </p:txBody>
      </p:sp>
    </p:spTree>
    <p:extLst>
      <p:ext uri="{BB962C8B-B14F-4D97-AF65-F5344CB8AC3E}">
        <p14:creationId xmlns:p14="http://schemas.microsoft.com/office/powerpoint/2010/main" val="2986348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8800"/>
          </a:xfrm>
        </p:spPr>
        <p:txBody>
          <a:bodyPr>
            <a:noAutofit/>
          </a:bodyPr>
          <a:lstStyle/>
          <a:p>
            <a:r>
              <a:rPr lang="en-US" sz="3600" dirty="0" smtClean="0"/>
              <a:t>Proposed </a:t>
            </a:r>
            <a:r>
              <a:rPr lang="en-US" sz="3600" dirty="0" err="1" smtClean="0"/>
              <a:t>Workpackage</a:t>
            </a:r>
            <a:r>
              <a:rPr lang="en-US" sz="3600" dirty="0" smtClean="0"/>
              <a:t> Resources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Some slides,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7359" y="1123434"/>
            <a:ext cx="9066642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table of the initial estimated required resources in FTE years, specifying staff, post-doc and student. If possible, resources should be associated with the tasks.</a:t>
            </a:r>
          </a:p>
          <a:p>
            <a:r>
              <a:rPr lang="en-US" dirty="0" smtClean="0"/>
              <a:t>This is only indicative to get over the shock of having to fill such tables.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Also a list of who is interested in participating to define the work and carry it out.</a:t>
            </a:r>
          </a:p>
          <a:p>
            <a:r>
              <a:rPr lang="en-US" dirty="0" smtClean="0"/>
              <a:t>There is no commitment required.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997309"/>
              </p:ext>
            </p:extLst>
          </p:nvPr>
        </p:nvGraphicFramePr>
        <p:xfrm>
          <a:off x="115456" y="2392680"/>
          <a:ext cx="8876142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9344"/>
                <a:gridCol w="825500"/>
                <a:gridCol w="939800"/>
                <a:gridCol w="927100"/>
                <a:gridCol w="838200"/>
                <a:gridCol w="388619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Staff</a:t>
                      </a:r>
                    </a:p>
                    <a:p>
                      <a:r>
                        <a:rPr lang="en-US" dirty="0" smtClean="0"/>
                        <a:t>[pm]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postdoc [pm]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student [pm]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Cash</a:t>
                      </a:r>
                    </a:p>
                    <a:p>
                      <a:r>
                        <a:rPr lang="en-US" dirty="0" smtClean="0"/>
                        <a:t>[</a:t>
                      </a:r>
                      <a:r>
                        <a:rPr lang="en-US" dirty="0" err="1" smtClean="0"/>
                        <a:t>kEUR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0885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rocess 44"/>
          <p:cNvSpPr/>
          <p:nvPr/>
        </p:nvSpPr>
        <p:spPr>
          <a:xfrm rot="16200000">
            <a:off x="-99011" y="2280600"/>
            <a:ext cx="668615" cy="4465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2021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6" name="Process 45"/>
          <p:cNvSpPr/>
          <p:nvPr/>
        </p:nvSpPr>
        <p:spPr>
          <a:xfrm rot="16200000">
            <a:off x="815901" y="2274213"/>
            <a:ext cx="668615" cy="4465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2023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8" name="Process 47"/>
          <p:cNvSpPr/>
          <p:nvPr/>
        </p:nvSpPr>
        <p:spPr>
          <a:xfrm rot="16200000">
            <a:off x="3602391" y="2280600"/>
            <a:ext cx="668615" cy="4465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2029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9" name="Process 48"/>
          <p:cNvSpPr/>
          <p:nvPr/>
        </p:nvSpPr>
        <p:spPr>
          <a:xfrm rot="16200000">
            <a:off x="4517303" y="2280600"/>
            <a:ext cx="668615" cy="4465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2031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" name="Process 50"/>
          <p:cNvSpPr/>
          <p:nvPr/>
        </p:nvSpPr>
        <p:spPr>
          <a:xfrm rot="16200000">
            <a:off x="5432215" y="2285681"/>
            <a:ext cx="668615" cy="4465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2033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4" name="Process 53"/>
          <p:cNvSpPr/>
          <p:nvPr/>
        </p:nvSpPr>
        <p:spPr>
          <a:xfrm rot="16200000">
            <a:off x="6347127" y="2285681"/>
            <a:ext cx="668615" cy="4465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2035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5" name="Process 54"/>
          <p:cNvSpPr/>
          <p:nvPr/>
        </p:nvSpPr>
        <p:spPr>
          <a:xfrm rot="16200000">
            <a:off x="7262039" y="2290762"/>
            <a:ext cx="668615" cy="4465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2037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7" name="Process 56"/>
          <p:cNvSpPr/>
          <p:nvPr/>
        </p:nvSpPr>
        <p:spPr>
          <a:xfrm rot="16200000">
            <a:off x="8176951" y="2290762"/>
            <a:ext cx="668615" cy="4465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2039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8" name="Process 57"/>
          <p:cNvSpPr/>
          <p:nvPr/>
        </p:nvSpPr>
        <p:spPr>
          <a:xfrm rot="16200000">
            <a:off x="347498" y="2280600"/>
            <a:ext cx="668615" cy="4465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2022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0" name="Process 59"/>
          <p:cNvSpPr/>
          <p:nvPr/>
        </p:nvSpPr>
        <p:spPr>
          <a:xfrm rot="16200000">
            <a:off x="3133988" y="2276399"/>
            <a:ext cx="668615" cy="4465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2028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1" name="Process 60"/>
          <p:cNvSpPr/>
          <p:nvPr/>
        </p:nvSpPr>
        <p:spPr>
          <a:xfrm rot="16200000">
            <a:off x="4048900" y="2280600"/>
            <a:ext cx="668615" cy="4465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2030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8" name="Process 67"/>
          <p:cNvSpPr/>
          <p:nvPr/>
        </p:nvSpPr>
        <p:spPr>
          <a:xfrm rot="16200000">
            <a:off x="4963812" y="2280600"/>
            <a:ext cx="668615" cy="4465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2032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9" name="Process 68"/>
          <p:cNvSpPr/>
          <p:nvPr/>
        </p:nvSpPr>
        <p:spPr>
          <a:xfrm rot="16200000">
            <a:off x="5878724" y="2285681"/>
            <a:ext cx="668615" cy="4465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2034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0" name="Process 69"/>
          <p:cNvSpPr/>
          <p:nvPr/>
        </p:nvSpPr>
        <p:spPr>
          <a:xfrm rot="16200000">
            <a:off x="6793636" y="2285681"/>
            <a:ext cx="668615" cy="4465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2036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1" name="Process 70"/>
          <p:cNvSpPr/>
          <p:nvPr/>
        </p:nvSpPr>
        <p:spPr>
          <a:xfrm rot="16200000">
            <a:off x="7708548" y="2290762"/>
            <a:ext cx="668615" cy="4465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2038</a:t>
            </a:r>
          </a:p>
        </p:txBody>
      </p:sp>
      <p:sp>
        <p:nvSpPr>
          <p:cNvPr id="35" name="Right Triangle 34"/>
          <p:cNvSpPr/>
          <p:nvPr/>
        </p:nvSpPr>
        <p:spPr>
          <a:xfrm flipH="1">
            <a:off x="902951" y="4059516"/>
            <a:ext cx="1368000" cy="320325"/>
          </a:xfrm>
          <a:prstGeom prst="rtTriangl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0" y="3728969"/>
            <a:ext cx="9144000" cy="369332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Test Facility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0" y="2955406"/>
            <a:ext cx="91440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Collider Design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0" y="4546941"/>
            <a:ext cx="9144000" cy="368231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Technologies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9718" y="5465053"/>
            <a:ext cx="2561081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Collider baseline and test facility design ready</a:t>
            </a:r>
          </a:p>
          <a:p>
            <a:r>
              <a:rPr lang="en-US" sz="1600" dirty="0" smtClean="0"/>
              <a:t>Cost scale known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017007" y="5483682"/>
            <a:ext cx="1799998" cy="8257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Ready to commit Cost known</a:t>
            </a:r>
          </a:p>
          <a:p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6948369" y="5475435"/>
            <a:ext cx="2003697" cy="82799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Ready to construct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7795698" y="2567941"/>
            <a:ext cx="13427" cy="29827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>
            <a:off x="5517868" y="2450930"/>
            <a:ext cx="11863" cy="30056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2823763" y="4915418"/>
            <a:ext cx="6129737" cy="324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3" name="Straight Connector 92"/>
          <p:cNvCxnSpPr/>
          <p:nvPr/>
        </p:nvCxnSpPr>
        <p:spPr>
          <a:xfrm flipH="1">
            <a:off x="2305279" y="2530824"/>
            <a:ext cx="7645" cy="2936542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Process 42"/>
          <p:cNvSpPr/>
          <p:nvPr/>
        </p:nvSpPr>
        <p:spPr>
          <a:xfrm>
            <a:off x="7816480" y="3329380"/>
            <a:ext cx="1327518" cy="306324"/>
          </a:xfrm>
          <a:prstGeom prst="flowChartProcess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Construction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50" name="Process 49"/>
          <p:cNvSpPr/>
          <p:nvPr/>
        </p:nvSpPr>
        <p:spPr>
          <a:xfrm rot="16200000">
            <a:off x="8633995" y="2278062"/>
            <a:ext cx="668615" cy="4465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rgbClr val="000000"/>
                </a:solidFill>
              </a:rPr>
              <a:t>2040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2" name="Process 51"/>
          <p:cNvSpPr/>
          <p:nvPr/>
        </p:nvSpPr>
        <p:spPr>
          <a:xfrm>
            <a:off x="2823763" y="4104770"/>
            <a:ext cx="1351646" cy="287241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Construct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5" name="Process 64"/>
          <p:cNvSpPr/>
          <p:nvPr/>
        </p:nvSpPr>
        <p:spPr>
          <a:xfrm>
            <a:off x="905059" y="4104769"/>
            <a:ext cx="1377599" cy="300472"/>
          </a:xfrm>
          <a:prstGeom prst="flowChartProcess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D</a:t>
            </a:r>
            <a:r>
              <a:rPr lang="en-US" dirty="0" smtClean="0">
                <a:solidFill>
                  <a:srgbClr val="000000"/>
                </a:solidFill>
              </a:rPr>
              <a:t>esign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2" name="Process 71"/>
          <p:cNvSpPr/>
          <p:nvPr/>
        </p:nvSpPr>
        <p:spPr>
          <a:xfrm rot="16200000">
            <a:off x="1743459" y="2276399"/>
            <a:ext cx="668615" cy="4465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2025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3" name="Process 72"/>
          <p:cNvSpPr/>
          <p:nvPr/>
        </p:nvSpPr>
        <p:spPr>
          <a:xfrm rot="16200000">
            <a:off x="1276065" y="2274213"/>
            <a:ext cx="668615" cy="4465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2024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7" name="Process 76"/>
          <p:cNvSpPr/>
          <p:nvPr/>
        </p:nvSpPr>
        <p:spPr>
          <a:xfrm rot="16200000">
            <a:off x="2693331" y="2276450"/>
            <a:ext cx="668615" cy="4465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2027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8" name="Process 77"/>
          <p:cNvSpPr/>
          <p:nvPr/>
        </p:nvSpPr>
        <p:spPr>
          <a:xfrm rot="16200000">
            <a:off x="2225937" y="2274264"/>
            <a:ext cx="668615" cy="4465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2026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734439" y="5472855"/>
            <a:ext cx="2107958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ESPP decision</a:t>
            </a:r>
          </a:p>
          <a:p>
            <a:r>
              <a:rPr lang="en-US" sz="1600" dirty="0" smtClean="0"/>
              <a:t>Selected TF host</a:t>
            </a:r>
          </a:p>
          <a:p>
            <a:endParaRPr lang="en-US" sz="1600" dirty="0"/>
          </a:p>
        </p:txBody>
      </p:sp>
      <p:sp>
        <p:nvSpPr>
          <p:cNvPr id="83" name="Left Brace 82"/>
          <p:cNvSpPr/>
          <p:nvPr/>
        </p:nvSpPr>
        <p:spPr>
          <a:xfrm rot="5400000">
            <a:off x="409194" y="1575545"/>
            <a:ext cx="155448" cy="9144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-131741" y="1258940"/>
            <a:ext cx="12683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Exploratory</a:t>
            </a:r>
          </a:p>
          <a:p>
            <a:pPr algn="ctr"/>
            <a:r>
              <a:rPr lang="en-US" dirty="0" smtClean="0"/>
              <a:t>phase</a:t>
            </a:r>
            <a:endParaRPr lang="en-US" dirty="0"/>
          </a:p>
        </p:txBody>
      </p:sp>
      <p:sp>
        <p:nvSpPr>
          <p:cNvPr id="89" name="Left Brace 88"/>
          <p:cNvSpPr/>
          <p:nvPr/>
        </p:nvSpPr>
        <p:spPr>
          <a:xfrm rot="5400000">
            <a:off x="1572314" y="1351101"/>
            <a:ext cx="155448" cy="135584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/>
          <p:cNvSpPr txBox="1"/>
          <p:nvPr/>
        </p:nvSpPr>
        <p:spPr>
          <a:xfrm>
            <a:off x="1123275" y="1295320"/>
            <a:ext cx="1109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Definition</a:t>
            </a:r>
          </a:p>
          <a:p>
            <a:pPr algn="ctr"/>
            <a:r>
              <a:rPr lang="en-US" dirty="0" smtClean="0"/>
              <a:t>phase</a:t>
            </a:r>
            <a:endParaRPr lang="en-US" dirty="0"/>
          </a:p>
        </p:txBody>
      </p:sp>
      <p:sp>
        <p:nvSpPr>
          <p:cNvPr id="95" name="TextBox 94"/>
          <p:cNvSpPr txBox="1"/>
          <p:nvPr/>
        </p:nvSpPr>
        <p:spPr>
          <a:xfrm>
            <a:off x="2159881" y="1016495"/>
            <a:ext cx="790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ESPPU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2937218" y="1347647"/>
            <a:ext cx="2918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 Collider CDR phase</a:t>
            </a:r>
          </a:p>
          <a:p>
            <a:pPr algn="ctr"/>
            <a:r>
              <a:rPr lang="en-US" dirty="0" smtClean="0"/>
              <a:t>Test facility implementation</a:t>
            </a:r>
            <a:endParaRPr lang="en-US" dirty="0"/>
          </a:p>
        </p:txBody>
      </p:sp>
      <p:sp>
        <p:nvSpPr>
          <p:cNvPr id="97" name="Left Brace 96"/>
          <p:cNvSpPr/>
          <p:nvPr/>
        </p:nvSpPr>
        <p:spPr>
          <a:xfrm rot="5400000">
            <a:off x="2404012" y="1786238"/>
            <a:ext cx="309411" cy="45720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Left Brace 97"/>
          <p:cNvSpPr/>
          <p:nvPr/>
        </p:nvSpPr>
        <p:spPr>
          <a:xfrm rot="5400000">
            <a:off x="4057423" y="664891"/>
            <a:ext cx="230289" cy="269761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/>
          <p:cNvSpPr txBox="1"/>
          <p:nvPr/>
        </p:nvSpPr>
        <p:spPr>
          <a:xfrm>
            <a:off x="5919219" y="1297212"/>
            <a:ext cx="2194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Collider TDR phase</a:t>
            </a:r>
          </a:p>
          <a:p>
            <a:pPr algn="ctr"/>
            <a:r>
              <a:rPr lang="en-US" dirty="0" smtClean="0"/>
              <a:t>Approval preparation</a:t>
            </a:r>
          </a:p>
        </p:txBody>
      </p:sp>
      <p:sp>
        <p:nvSpPr>
          <p:cNvPr id="100" name="Left Brace 99"/>
          <p:cNvSpPr/>
          <p:nvPr/>
        </p:nvSpPr>
        <p:spPr>
          <a:xfrm rot="5400000">
            <a:off x="6734760" y="1115153"/>
            <a:ext cx="319572" cy="1809537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Process 100"/>
          <p:cNvSpPr/>
          <p:nvPr/>
        </p:nvSpPr>
        <p:spPr>
          <a:xfrm>
            <a:off x="2310796" y="4112835"/>
            <a:ext cx="476525" cy="279706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" name="Process 102"/>
          <p:cNvSpPr/>
          <p:nvPr/>
        </p:nvSpPr>
        <p:spPr>
          <a:xfrm>
            <a:off x="2304221" y="3328618"/>
            <a:ext cx="45719" cy="307086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554899" y="1396252"/>
            <a:ext cx="1" cy="5022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2042" y="10669"/>
            <a:ext cx="9131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+mj-lt"/>
              </a:rPr>
              <a:t>Technically Limited Long-Term Timeline</a:t>
            </a:r>
            <a:endParaRPr lang="en-US" sz="3600" dirty="0">
              <a:latin typeface="+mj-lt"/>
            </a:endParaRPr>
          </a:p>
        </p:txBody>
      </p:sp>
      <p:sp>
        <p:nvSpPr>
          <p:cNvPr id="79" name="Date Placeholder 13"/>
          <p:cNvSpPr>
            <a:spLocks noGrp="1"/>
          </p:cNvSpPr>
          <p:nvPr>
            <p:ph type="dt" sz="half" idx="10"/>
          </p:nvPr>
        </p:nvSpPr>
        <p:spPr>
          <a:xfrm>
            <a:off x="-12700" y="6521450"/>
            <a:ext cx="2133600" cy="365125"/>
          </a:xfrm>
        </p:spPr>
        <p:txBody>
          <a:bodyPr/>
          <a:lstStyle/>
          <a:p>
            <a:r>
              <a:rPr lang="de-CH" smtClean="0"/>
              <a:t>D. Schulte</a:t>
            </a:r>
            <a:endParaRPr lang="en-US" dirty="0"/>
          </a:p>
        </p:txBody>
      </p:sp>
      <p:sp>
        <p:nvSpPr>
          <p:cNvPr id="8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1326080" y="6521450"/>
            <a:ext cx="3691840" cy="365125"/>
          </a:xfrm>
        </p:spPr>
        <p:txBody>
          <a:bodyPr/>
          <a:lstStyle/>
          <a:p>
            <a:r>
              <a:rPr lang="en-US" smtClean="0"/>
              <a:t>Some slides, 2021</a:t>
            </a:r>
            <a:endParaRPr lang="en-US" dirty="0"/>
          </a:p>
        </p:txBody>
      </p:sp>
      <p:sp>
        <p:nvSpPr>
          <p:cNvPr id="90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6083300" y="6521450"/>
            <a:ext cx="2133600" cy="365125"/>
          </a:xfrm>
        </p:spPr>
        <p:txBody>
          <a:bodyPr/>
          <a:lstStyle/>
          <a:p>
            <a:fld id="{3A73A066-1D72-784A-8AEB-D3DA7400B4E1}" type="slidenum">
              <a:rPr lang="en-US" smtClean="0"/>
              <a:t>6</a:t>
            </a:fld>
            <a:endParaRPr lang="en-US"/>
          </a:p>
        </p:txBody>
      </p:sp>
      <p:sp>
        <p:nvSpPr>
          <p:cNvPr id="104" name="TextBox 103"/>
          <p:cNvSpPr txBox="1"/>
          <p:nvPr/>
        </p:nvSpPr>
        <p:spPr>
          <a:xfrm>
            <a:off x="5356763" y="1014715"/>
            <a:ext cx="790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ESPPU</a:t>
            </a:r>
          </a:p>
        </p:txBody>
      </p:sp>
      <p:sp>
        <p:nvSpPr>
          <p:cNvPr id="105" name="Left Brace 104"/>
          <p:cNvSpPr/>
          <p:nvPr/>
        </p:nvSpPr>
        <p:spPr>
          <a:xfrm rot="5400000">
            <a:off x="5590424" y="1784876"/>
            <a:ext cx="303023" cy="45354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7" name="Straight Connector 106"/>
          <p:cNvCxnSpPr/>
          <p:nvPr/>
        </p:nvCxnSpPr>
        <p:spPr>
          <a:xfrm>
            <a:off x="5752650" y="1396252"/>
            <a:ext cx="1" cy="5022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Process 119"/>
          <p:cNvSpPr/>
          <p:nvPr/>
        </p:nvSpPr>
        <p:spPr>
          <a:xfrm>
            <a:off x="4159953" y="4110094"/>
            <a:ext cx="4984045" cy="269747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1" name="Process 120"/>
          <p:cNvSpPr/>
          <p:nvPr/>
        </p:nvSpPr>
        <p:spPr>
          <a:xfrm>
            <a:off x="4175409" y="4097394"/>
            <a:ext cx="4968589" cy="282447"/>
          </a:xfrm>
          <a:prstGeom prst="flowChartProcess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 Exploit and upgrade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2" name="Process 121"/>
          <p:cNvSpPr/>
          <p:nvPr/>
        </p:nvSpPr>
        <p:spPr>
          <a:xfrm>
            <a:off x="5968707" y="4934276"/>
            <a:ext cx="2983359" cy="319089"/>
          </a:xfrm>
          <a:prstGeom prst="flowChartProcess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Prototypes 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 pre-series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3" name="Right Triangle 122"/>
          <p:cNvSpPr/>
          <p:nvPr/>
        </p:nvSpPr>
        <p:spPr>
          <a:xfrm flipH="1">
            <a:off x="369177" y="4915172"/>
            <a:ext cx="2435208" cy="338193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Rectangle 123"/>
          <p:cNvSpPr/>
          <p:nvPr/>
        </p:nvSpPr>
        <p:spPr>
          <a:xfrm>
            <a:off x="439817" y="4929219"/>
            <a:ext cx="2364568" cy="316522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Design 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 models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7" name="Straight Connector 126"/>
          <p:cNvCxnSpPr/>
          <p:nvPr/>
        </p:nvCxnSpPr>
        <p:spPr>
          <a:xfrm flipH="1">
            <a:off x="2779676" y="2502839"/>
            <a:ext cx="7645" cy="2936542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Process 127"/>
          <p:cNvSpPr/>
          <p:nvPr/>
        </p:nvSpPr>
        <p:spPr>
          <a:xfrm>
            <a:off x="2804385" y="4930663"/>
            <a:ext cx="3164165" cy="322702"/>
          </a:xfrm>
          <a:prstGeom prst="flowChartProcess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Prototypes 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 t. f. comp.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9" name="Process 128"/>
          <p:cNvSpPr/>
          <p:nvPr/>
        </p:nvSpPr>
        <p:spPr>
          <a:xfrm>
            <a:off x="12041" y="3329380"/>
            <a:ext cx="2324950" cy="306324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Baseline design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0" name="Process 129"/>
          <p:cNvSpPr/>
          <p:nvPr/>
        </p:nvSpPr>
        <p:spPr>
          <a:xfrm>
            <a:off x="5529731" y="3328620"/>
            <a:ext cx="2264470" cy="307084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Project preparation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1" name="Process 130"/>
          <p:cNvSpPr/>
          <p:nvPr/>
        </p:nvSpPr>
        <p:spPr>
          <a:xfrm>
            <a:off x="2301022" y="3324738"/>
            <a:ext cx="3214144" cy="310966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Design </a:t>
            </a:r>
            <a:r>
              <a:rPr lang="en-US" dirty="0" err="1" smtClean="0">
                <a:solidFill>
                  <a:srgbClr val="000000"/>
                </a:solidFill>
              </a:rPr>
              <a:t>optimisation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53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162248</TotalTime>
  <Words>408</Words>
  <Application>Microsoft Macintosh PowerPoint</Application>
  <PresentationFormat>On-screen Show (4:3)</PresentationFormat>
  <Paragraphs>152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Arial Narrow</vt:lpstr>
      <vt:lpstr>Calibri</vt:lpstr>
      <vt:lpstr>Wingdings</vt:lpstr>
      <vt:lpstr>Office Theme</vt:lpstr>
      <vt:lpstr>IMCC - 1</vt:lpstr>
      <vt:lpstr>Proposed Workpackage Description</vt:lpstr>
      <vt:lpstr>Proposed Workpackage Tasks</vt:lpstr>
      <vt:lpstr>Proposed Workpackage Timeline</vt:lpstr>
      <vt:lpstr>Timeline until next ESPPU</vt:lpstr>
      <vt:lpstr>Proposed Workpackage Resources</vt:lpstr>
      <vt:lpstr>PowerPoint Presentation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Microsoft Office User</cp:lastModifiedBy>
  <cp:revision>536</cp:revision>
  <cp:lastPrinted>2021-07-07T17:27:45Z</cp:lastPrinted>
  <dcterms:created xsi:type="dcterms:W3CDTF">2019-06-07T07:36:38Z</dcterms:created>
  <dcterms:modified xsi:type="dcterms:W3CDTF">2021-07-09T15:22:49Z</dcterms:modified>
</cp:coreProperties>
</file>