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1276" r:id="rId2"/>
    <p:sldId id="1413" r:id="rId3"/>
    <p:sldId id="1348" r:id="rId4"/>
    <p:sldId id="1045" r:id="rId5"/>
    <p:sldId id="258" r:id="rId6"/>
    <p:sldId id="1442" r:id="rId7"/>
    <p:sldId id="794" r:id="rId8"/>
    <p:sldId id="1084" r:id="rId9"/>
    <p:sldId id="964" r:id="rId10"/>
    <p:sldId id="708" r:id="rId11"/>
    <p:sldId id="1054" r:id="rId12"/>
    <p:sldId id="1335" r:id="rId13"/>
    <p:sldId id="825" r:id="rId14"/>
    <p:sldId id="672" r:id="rId15"/>
    <p:sldId id="1505" r:id="rId16"/>
    <p:sldId id="1506" r:id="rId17"/>
    <p:sldId id="1141" r:id="rId18"/>
    <p:sldId id="1434" r:id="rId19"/>
    <p:sldId id="275" r:id="rId20"/>
    <p:sldId id="1110" r:id="rId21"/>
    <p:sldId id="1514" r:id="rId22"/>
    <p:sldId id="1104" r:id="rId23"/>
    <p:sldId id="1105" r:id="rId24"/>
    <p:sldId id="1106" r:id="rId25"/>
    <p:sldId id="1071" r:id="rId26"/>
    <p:sldId id="1073" r:id="rId27"/>
    <p:sldId id="1059" r:id="rId28"/>
    <p:sldId id="1507" r:id="rId29"/>
    <p:sldId id="836" r:id="rId30"/>
    <p:sldId id="840" r:id="rId31"/>
    <p:sldId id="842" r:id="rId32"/>
    <p:sldId id="843" r:id="rId33"/>
    <p:sldId id="1508" r:id="rId34"/>
    <p:sldId id="1510" r:id="rId35"/>
    <p:sldId id="1194" r:id="rId36"/>
    <p:sldId id="1216" r:id="rId37"/>
    <p:sldId id="1399" r:id="rId38"/>
    <p:sldId id="1400" r:id="rId39"/>
    <p:sldId id="1355" r:id="rId40"/>
    <p:sldId id="1095" r:id="rId41"/>
    <p:sldId id="720" r:id="rId42"/>
    <p:sldId id="721" r:id="rId43"/>
    <p:sldId id="1060" r:id="rId44"/>
    <p:sldId id="1512" r:id="rId45"/>
    <p:sldId id="1515" r:id="rId46"/>
    <p:sldId id="1206" r:id="rId47"/>
    <p:sldId id="1064" r:id="rId48"/>
    <p:sldId id="1440" r:id="rId49"/>
    <p:sldId id="1511" r:id="rId50"/>
    <p:sldId id="1504" r:id="rId51"/>
    <p:sldId id="742" r:id="rId52"/>
    <p:sldId id="1452" r:id="rId53"/>
    <p:sldId id="1513" r:id="rId54"/>
    <p:sldId id="366" r:id="rId55"/>
  </p:sldIdLst>
  <p:sldSz cx="10160000" cy="7620000"/>
  <p:notesSz cx="6670675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85"/>
    <p:restoredTop sz="94856"/>
  </p:normalViewPr>
  <p:slideViewPr>
    <p:cSldViewPr>
      <p:cViewPr varScale="1">
        <p:scale>
          <a:sx n="107" d="100"/>
          <a:sy n="107" d="100"/>
        </p:scale>
        <p:origin x="1600" y="17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9076AF2-4D8A-BA46-AA81-2B96ECEDAA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4E43BB-E805-A545-A4D8-423C971F42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13BD476-196E-E041-8422-18A4741F5FD1}" type="datetimeFigureOut">
              <a:rPr lang="en-US" altLang="en-US"/>
              <a:pPr>
                <a:defRPr/>
              </a:pPr>
              <a:t>7/23/21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E70C6A-1E01-104E-8089-FF9B8F9344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C6A0BB-F5EC-F345-B2F5-53E92F67C2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04DC05D-0DF8-C448-8E3E-12EEBDFF20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D47FA95-89FB-3B46-81BA-37B8CED84CC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4CD36E-7793-B94E-98DB-686220376A4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98E7C4A-30B1-D24F-A20E-C805377028A2}" type="datetimeFigureOut">
              <a:rPr lang="en-US" altLang="en-US"/>
              <a:pPr>
                <a:defRPr/>
              </a:pPr>
              <a:t>7/23/21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FF0F1EE-D9DB-C54D-8DC6-D84774E1806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777CB3A-C4ED-B842-88AE-0A093322C3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7175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8B8B1-024E-8948-8663-37209EC2DE5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97B71-A853-6A40-89DA-BD81C7639F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5B0B9B-768B-8147-B38B-1BAC50AEEC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>
            <a:extLst>
              <a:ext uri="{FF2B5EF4-FFF2-40B4-BE49-F238E27FC236}">
                <a16:creationId xmlns:a16="http://schemas.microsoft.com/office/drawing/2014/main" id="{5B0AB0FE-39CF-4B4F-B7B3-5942C807DF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8" name="Notes Placeholder 2">
            <a:extLst>
              <a:ext uri="{FF2B5EF4-FFF2-40B4-BE49-F238E27FC236}">
                <a16:creationId xmlns:a16="http://schemas.microsoft.com/office/drawing/2014/main" id="{3BDF1F4F-4AD1-CD40-B1B0-747B6D2D8EE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219" name="Slide Number Placeholder 3">
            <a:extLst>
              <a:ext uri="{FF2B5EF4-FFF2-40B4-BE49-F238E27FC236}">
                <a16:creationId xmlns:a16="http://schemas.microsoft.com/office/drawing/2014/main" id="{70269749-4F4E-404A-98D1-76E4DDFCA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8863DE7-93FA-1149-ABC0-4F812AA3D89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Number Placeholder 6">
            <a:extLst>
              <a:ext uri="{FF2B5EF4-FFF2-40B4-BE49-F238E27FC236}">
                <a16:creationId xmlns:a16="http://schemas.microsoft.com/office/drawing/2014/main" id="{42B4CBBA-4344-6D4E-8938-DA3AD9FE06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1B822105-1ED4-684C-BA82-CB73E1F15B1A}" type="slidenum">
              <a:rPr lang="en-GB" altLang="en-US" sz="1200" smtClean="0"/>
              <a:pPr/>
              <a:t>5</a:t>
            </a:fld>
            <a:endParaRPr lang="en-GB" altLang="en-US" sz="1200"/>
          </a:p>
        </p:txBody>
      </p:sp>
      <p:sp>
        <p:nvSpPr>
          <p:cNvPr id="71682" name="Slide Image Placeholder 1">
            <a:extLst>
              <a:ext uri="{FF2B5EF4-FFF2-40B4-BE49-F238E27FC236}">
                <a16:creationId xmlns:a16="http://schemas.microsoft.com/office/drawing/2014/main" id="{608476B1-02FA-B84B-8145-D904CC44F4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729FCF"/>
          </a:solidFill>
          <a:ln w="25400">
            <a:solidFill>
              <a:srgbClr val="3465A4"/>
            </a:solidFill>
            <a:miter lim="800000"/>
            <a:headEnd/>
            <a:tailEnd/>
          </a:ln>
        </p:spPr>
      </p:sp>
      <p:sp>
        <p:nvSpPr>
          <p:cNvPr id="71683" name="Notes Placeholder 2">
            <a:extLst>
              <a:ext uri="{FF2B5EF4-FFF2-40B4-BE49-F238E27FC236}">
                <a16:creationId xmlns:a16="http://schemas.microsoft.com/office/drawing/2014/main" id="{9576C7C8-4629-F445-882A-17F1844A1A65}"/>
              </a:ext>
            </a:extLst>
          </p:cNvPr>
          <p:cNvSpPr>
            <a:spLocks noGrp="1" noChangeArrowheads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>
            <a:extLst>
              <a:ext uri="{FF2B5EF4-FFF2-40B4-BE49-F238E27FC236}">
                <a16:creationId xmlns:a16="http://schemas.microsoft.com/office/drawing/2014/main" id="{72C6F5BF-7C3C-E441-9DB0-A2AB918F3B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87400" y="741363"/>
            <a:ext cx="4957763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2" name="Rectangle 3">
            <a:extLst>
              <a:ext uri="{FF2B5EF4-FFF2-40B4-BE49-F238E27FC236}">
                <a16:creationId xmlns:a16="http://schemas.microsoft.com/office/drawing/2014/main" id="{7746BDC4-0DC7-7A47-8237-CB7B7BEB9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54050" y="4710113"/>
            <a:ext cx="5226050" cy="4465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4234" tIns="47117" rIns="94234" bIns="47117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5863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lide Number Placeholder 6">
            <a:extLst>
              <a:ext uri="{FF2B5EF4-FFF2-40B4-BE49-F238E27FC236}">
                <a16:creationId xmlns:a16="http://schemas.microsoft.com/office/drawing/2014/main" id="{CF796CC4-72CD-7344-8FB7-BFCDDC1E4B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B7EE4B41-2D29-3848-BC35-21422EE7A112}" type="slidenum">
              <a:rPr lang="en-GB" altLang="en-US" sz="1200" smtClean="0"/>
              <a:pPr/>
              <a:t>19</a:t>
            </a:fld>
            <a:endParaRPr lang="en-GB" altLang="en-US" sz="1200"/>
          </a:p>
        </p:txBody>
      </p:sp>
      <p:sp>
        <p:nvSpPr>
          <p:cNvPr id="108546" name="Slide Image Placeholder 1">
            <a:extLst>
              <a:ext uri="{FF2B5EF4-FFF2-40B4-BE49-F238E27FC236}">
                <a16:creationId xmlns:a16="http://schemas.microsoft.com/office/drawing/2014/main" id="{B3F153CB-1C83-4E42-957A-866C8E199B6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729FCF"/>
          </a:solidFill>
          <a:ln w="25400">
            <a:solidFill>
              <a:srgbClr val="3465A4"/>
            </a:solidFill>
            <a:miter lim="800000"/>
            <a:headEnd/>
            <a:tailEnd/>
          </a:ln>
        </p:spPr>
      </p:sp>
      <p:sp>
        <p:nvSpPr>
          <p:cNvPr id="108547" name="Notes Placeholder 2">
            <a:extLst>
              <a:ext uri="{FF2B5EF4-FFF2-40B4-BE49-F238E27FC236}">
                <a16:creationId xmlns:a16="http://schemas.microsoft.com/office/drawing/2014/main" id="{E749BB7B-35E2-5F45-A9FD-FCD49B1583C0}"/>
              </a:ext>
            </a:extLst>
          </p:cNvPr>
          <p:cNvSpPr>
            <a:spLocks noGrp="1" noChangeArrowheads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Slide Image Placeholder 1">
            <a:extLst>
              <a:ext uri="{FF2B5EF4-FFF2-40B4-BE49-F238E27FC236}">
                <a16:creationId xmlns:a16="http://schemas.microsoft.com/office/drawing/2014/main" id="{FCFAE091-EC37-6C45-A68B-F6C100F005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22" name="Notes Placeholder 2">
            <a:extLst>
              <a:ext uri="{FF2B5EF4-FFF2-40B4-BE49-F238E27FC236}">
                <a16:creationId xmlns:a16="http://schemas.microsoft.com/office/drawing/2014/main" id="{7D027B60-53BF-9049-81FC-CF0392EB09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184323" name="Slide Number Placeholder 3">
            <a:extLst>
              <a:ext uri="{FF2B5EF4-FFF2-40B4-BE49-F238E27FC236}">
                <a16:creationId xmlns:a16="http://schemas.microsoft.com/office/drawing/2014/main" id="{8ACA872A-98D4-0343-A18D-63148E6EBF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6D55DDD-EC50-8A49-9CC4-09C9398514CF}" type="slidenum">
              <a:rPr lang="it-IT" altLang="en-US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50</a:t>
            </a:fld>
            <a:endParaRPr lang="it-IT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739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4977CEA0-1B49-5048-B135-7CD599F32F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4" name="Rectangle 3">
            <a:extLst>
              <a:ext uri="{FF2B5EF4-FFF2-40B4-BE49-F238E27FC236}">
                <a16:creationId xmlns:a16="http://schemas.microsoft.com/office/drawing/2014/main" id="{8E511419-FDC9-2543-AC33-A29B13B9DE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68338" y="4716463"/>
            <a:ext cx="5335587" cy="4470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771" tIns="45885" rIns="91771" bIns="45885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9270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75163" cy="3355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A15D-E5D8-4773-A7E0-E0C552D04FFE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007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7871596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341464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87960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0"/>
            <a:ext cx="6553200" cy="6477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67" y="1270001"/>
            <a:ext cx="4487333" cy="570618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9334" y="1270001"/>
            <a:ext cx="4487333" cy="570618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719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0" y="0"/>
            <a:ext cx="71120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2667" y="1270000"/>
            <a:ext cx="4487333" cy="27675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49334" y="1270000"/>
            <a:ext cx="4487333" cy="27675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92667" y="4206876"/>
            <a:ext cx="4487333" cy="27693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49334" y="4206876"/>
            <a:ext cx="4487333" cy="27693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760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71120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2667" y="1270000"/>
            <a:ext cx="4487333" cy="27675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92667" y="4206876"/>
            <a:ext cx="4487333" cy="27693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5249334" y="1270001"/>
            <a:ext cx="4487333" cy="57061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156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64BCAA67-0CCF-9746-BF79-B710E6B2A311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10160000" cy="8461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62080">
                <a:srgbClr val="030795"/>
              </a:gs>
              <a:gs pos="100000">
                <a:srgbClr val="0F20A6">
                  <a:alpha val="77000"/>
                </a:srgbClr>
              </a:gs>
              <a:gs pos="42000">
                <a:srgbClr val="000090">
                  <a:alpha val="74000"/>
                </a:srgbClr>
              </a:gs>
            </a:gsLst>
            <a:lin ang="150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ea typeface="ＭＳ Ｐゴシック" charset="-128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64445" y="0"/>
            <a:ext cx="7281333" cy="71966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 lIns="56444" tIns="56444" rIns="100345" bIns="56444">
            <a:normAutofit/>
          </a:bodyPr>
          <a:lstStyle>
            <a:lvl1pPr>
              <a:defRPr sz="2700"/>
            </a:lvl1pPr>
          </a:lstStyle>
          <a:p>
            <a:pPr lvl="0"/>
            <a:r>
              <a:rPr lang="en-US">
                <a:sym typeface="Arial" charset="0"/>
              </a:rPr>
              <a:t>Click to edit Master title style</a:t>
            </a:r>
            <a:endParaRPr lang="en-US" dirty="0"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2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14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19200"/>
            <a:ext cx="8458200" cy="5486400"/>
          </a:xfrm>
        </p:spPr>
        <p:txBody>
          <a:bodyPr/>
          <a:lstStyle>
            <a:lvl1pPr>
              <a:defRPr>
                <a:solidFill>
                  <a:srgbClr val="000090"/>
                </a:solidFill>
              </a:defRPr>
            </a:lvl1pPr>
            <a:lvl2pPr>
              <a:defRPr>
                <a:solidFill>
                  <a:srgbClr val="000090"/>
                </a:solidFill>
              </a:defRPr>
            </a:lvl2pPr>
            <a:lvl3pPr>
              <a:defRPr>
                <a:solidFill>
                  <a:srgbClr val="00009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9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151125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E1861350-523A-9F41-914B-F8707FD84E3D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9399588" y="7200900"/>
            <a:ext cx="282575" cy="279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978E859-6736-DB42-A1BD-E3A36C4955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69790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8DC21CDA-0193-6C47-A0CC-B81EF9E319B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0160000" cy="762000"/>
          </a:xfrm>
          <a:prstGeom prst="rect">
            <a:avLst/>
          </a:prstGeom>
          <a:gradFill flip="none" rotWithShape="1">
            <a:gsLst>
              <a:gs pos="53000">
                <a:srgbClr val="0F419A"/>
              </a:gs>
              <a:gs pos="100000">
                <a:srgbClr val="0F419A">
                  <a:alpha val="11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ea typeface="ＭＳ Ｐゴシック" charset="-128"/>
            </a:endParaRPr>
          </a:p>
        </p:txBody>
      </p:sp>
      <p:sp>
        <p:nvSpPr>
          <p:cNvPr id="1029" name="Rectangle 2">
            <a:extLst>
              <a:ext uri="{FF2B5EF4-FFF2-40B4-BE49-F238E27FC236}">
                <a16:creationId xmlns:a16="http://schemas.microsoft.com/office/drawing/2014/main" id="{56B027BE-6A8E-FC46-A652-C6B8C4216D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1270000"/>
            <a:ext cx="91440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>
                <a:sym typeface="Arial" panose="020B0604020202020204" pitchFamily="34" charset="0"/>
              </a:rPr>
              <a:t>Edit Master text styles</a:t>
            </a:r>
          </a:p>
          <a:p>
            <a:pPr lvl="1"/>
            <a:r>
              <a:rPr lang="en-US" altLang="en-US" dirty="0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en-US" dirty="0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en-US" dirty="0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en-US" dirty="0">
                <a:sym typeface="Arial" panose="020B0604020202020204" pitchFamily="34" charset="0"/>
              </a:rPr>
              <a:t>Fifth level</a:t>
            </a:r>
          </a:p>
        </p:txBody>
      </p:sp>
      <p:sp>
        <p:nvSpPr>
          <p:cNvPr id="1030" name="Rectangle 3">
            <a:extLst>
              <a:ext uri="{FF2B5EF4-FFF2-40B4-BE49-F238E27FC236}">
                <a16:creationId xmlns:a16="http://schemas.microsoft.com/office/drawing/2014/main" id="{FA2F4FD5-8171-1548-842A-A4029F086A98}"/>
              </a:ext>
            </a:extLst>
          </p:cNvPr>
          <p:cNvSpPr>
            <a:spLocks/>
          </p:cNvSpPr>
          <p:nvPr/>
        </p:nvSpPr>
        <p:spPr bwMode="auto">
          <a:xfrm rot="5400000">
            <a:off x="4775200" y="2235200"/>
            <a:ext cx="609600" cy="10160000"/>
          </a:xfrm>
          <a:prstGeom prst="rect">
            <a:avLst/>
          </a:prstGeom>
          <a:gradFill flip="none" rotWithShape="1">
            <a:gsLst>
              <a:gs pos="9000">
                <a:schemeClr val="bg1">
                  <a:lumMod val="85000"/>
                  <a:alpha val="0"/>
                </a:schemeClr>
              </a:gs>
              <a:gs pos="100000">
                <a:schemeClr val="bg1">
                  <a:lumMod val="50000"/>
                </a:schemeClr>
              </a:gs>
            </a:gsLst>
            <a:lin ang="16200000" scaled="0"/>
            <a:tileRect/>
          </a:gradFill>
          <a:ln>
            <a:noFill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034" name="Rectangle 5">
            <a:extLst>
              <a:ext uri="{FF2B5EF4-FFF2-40B4-BE49-F238E27FC236}">
                <a16:creationId xmlns:a16="http://schemas.microsoft.com/office/drawing/2014/main" id="{2EC3F907-A2B6-3E4E-B752-C9B96A72B34F}"/>
              </a:ext>
            </a:extLst>
          </p:cNvPr>
          <p:cNvSpPr>
            <a:spLocks/>
          </p:cNvSpPr>
          <p:nvPr/>
        </p:nvSpPr>
        <p:spPr bwMode="auto">
          <a:xfrm>
            <a:off x="2559720" y="7222867"/>
            <a:ext cx="556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200" dirty="0">
                <a:solidFill>
                  <a:srgbClr val="606060"/>
                </a:solidFill>
                <a:cs typeface="Arial" panose="020B0604020202020204" pitchFamily="34" charset="0"/>
              </a:rPr>
              <a:t>Stephan </a:t>
            </a:r>
            <a:r>
              <a:rPr lang="en-US" altLang="en-US" sz="1200" dirty="0" err="1">
                <a:solidFill>
                  <a:srgbClr val="606060"/>
                </a:solidFill>
                <a:cs typeface="Arial" panose="020B0604020202020204" pitchFamily="34" charset="0"/>
              </a:rPr>
              <a:t>Russenschuck</a:t>
            </a:r>
            <a:r>
              <a:rPr lang="en-US" altLang="en-US" sz="1200" dirty="0">
                <a:solidFill>
                  <a:srgbClr val="606060"/>
                </a:solidFill>
                <a:cs typeface="Arial" panose="020B0604020202020204" pitchFamily="34" charset="0"/>
              </a:rPr>
              <a:t>, CERN  TE-MSC-TM, 1211 Geneva</a:t>
            </a:r>
          </a:p>
        </p:txBody>
      </p:sp>
      <p:pic>
        <p:nvPicPr>
          <p:cNvPr id="1035" name="Picture 2" descr="LogoOutline-Black-01.jpg">
            <a:extLst>
              <a:ext uri="{FF2B5EF4-FFF2-40B4-BE49-F238E27FC236}">
                <a16:creationId xmlns:a16="http://schemas.microsoft.com/office/drawing/2014/main" id="{99244A00-AA3F-9F42-B3CF-592EB2A3937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" y="70104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18" r:id="rId1"/>
    <p:sldLayoutId id="2147485114" r:id="rId2"/>
    <p:sldLayoutId id="2147485115" r:id="rId3"/>
    <p:sldLayoutId id="2147485116" r:id="rId4"/>
    <p:sldLayoutId id="2147485117" r:id="rId5"/>
    <p:sldLayoutId id="2147485119" r:id="rId6"/>
    <p:sldLayoutId id="2147485121" r:id="rId7"/>
    <p:sldLayoutId id="2147485125" r:id="rId8"/>
    <p:sldLayoutId id="2147485126" r:id="rId9"/>
    <p:sldLayoutId id="2147485127" r:id="rId10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+mj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425450" indent="-381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94000"/>
        <a:buFont typeface="Wingdings" pitchFamily="2" charset="2"/>
        <a:buChar char="è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marL="819150" indent="-3175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2pPr>
      <a:lvl3pPr marL="12636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3pPr>
      <a:lvl4pPr marL="1771650" indent="-2540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4pPr>
      <a:lvl5pPr marL="22796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5pPr>
      <a:lvl6pPr marL="27368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6pPr>
      <a:lvl7pPr marL="31940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7pPr>
      <a:lvl8pPr marL="36512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8pPr>
      <a:lvl9pPr marL="41084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5.cern.ch/asbuilt/plsql/mtf.home" TargetMode="External"/><Relationship Id="rId2" Type="http://schemas.openxmlformats.org/officeDocument/2006/relationships/hyperlink" Target="https://norma-db.web.cern.ch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hyperlink" Target="https://edms.cern.ch/ui/%23!master/portal/tab?home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5.png"/><Relationship Id="rId5" Type="http://schemas.openxmlformats.org/officeDocument/2006/relationships/image" Target="../media/image8.jpeg"/><Relationship Id="rId4" Type="http://schemas.openxmlformats.org/officeDocument/2006/relationships/image" Target="../media/image9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9.png"/><Relationship Id="rId5" Type="http://schemas.openxmlformats.org/officeDocument/2006/relationships/image" Target="../media/image98.jpg"/><Relationship Id="rId4" Type="http://schemas.openxmlformats.org/officeDocument/2006/relationships/image" Target="../media/image9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tmp"/><Relationship Id="rId2" Type="http://schemas.openxmlformats.org/officeDocument/2006/relationships/image" Target="../media/image128.tmp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jpeg"/><Relationship Id="rId3" Type="http://schemas.openxmlformats.org/officeDocument/2006/relationships/image" Target="../media/image132.png"/><Relationship Id="rId7" Type="http://schemas.openxmlformats.org/officeDocument/2006/relationships/image" Target="../media/image1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2.png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image" Target="../media/image144.jpeg"/><Relationship Id="rId7" Type="http://schemas.openxmlformats.org/officeDocument/2006/relationships/image" Target="../media/image1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BC430288-D2AA-9142-8A7D-527AFAFECBD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31528" y="1649760"/>
            <a:ext cx="8551863" cy="2624138"/>
          </a:xfrm>
        </p:spPr>
        <p:txBody>
          <a:bodyPr/>
          <a:lstStyle/>
          <a:p>
            <a:pPr algn="ctr"/>
            <a: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</a:t>
            </a:r>
            <a:b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b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r>
              <a:rPr lang="en-US" altLang="en-US" sz="32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Advances in Magnetic Measurements</a:t>
            </a:r>
            <a:br>
              <a:rPr lang="en-US" altLang="en-US" sz="280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r>
              <a:rPr lang="en-US" altLang="en-US" sz="28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– Avatars and Twins</a:t>
            </a:r>
            <a:br>
              <a:rPr lang="en-US" altLang="en-US" sz="280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80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80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00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endParaRPr lang="en-US" altLang="en-US" sz="20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8130CF97-C6F4-F04B-8CA1-A752C8150D4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727200" y="5105400"/>
            <a:ext cx="7112000" cy="592138"/>
          </a:xfrm>
        </p:spPr>
        <p:txBody>
          <a:bodyPr/>
          <a:lstStyle/>
          <a:p>
            <a:pPr>
              <a:lnSpc>
                <a:spcPts val="1775"/>
              </a:lnSpc>
            </a:pPr>
            <a:r>
              <a:rPr lang="en-US" altLang="en-US" sz="22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Stephan </a:t>
            </a:r>
            <a:r>
              <a:rPr lang="en-US" altLang="en-US" sz="2200" dirty="0" err="1">
                <a:solidFill>
                  <a:srgbClr val="0432FF"/>
                </a:solidFill>
                <a:ea typeface="ＭＳ Ｐゴシック" panose="020B0600070205080204" pitchFamily="34" charset="-128"/>
              </a:rPr>
              <a:t>Russenschuck</a:t>
            </a:r>
            <a:r>
              <a:rPr lang="en-US" altLang="en-US" sz="22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, 07.2021</a:t>
            </a:r>
          </a:p>
          <a:p>
            <a:pPr>
              <a:lnSpc>
                <a:spcPts val="1775"/>
              </a:lnSpc>
            </a:pPr>
            <a:endParaRPr lang="en-US" altLang="en-US" sz="2200" dirty="0">
              <a:solidFill>
                <a:srgbClr val="0432FF"/>
              </a:solidFill>
              <a:ea typeface="ＭＳ Ｐゴシック" panose="020B0600070205080204" pitchFamily="34" charset="-128"/>
            </a:endParaRPr>
          </a:p>
          <a:p>
            <a:endParaRPr lang="en-US" altLang="en-US" sz="22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>
            <a:extLst>
              <a:ext uri="{FF2B5EF4-FFF2-40B4-BE49-F238E27FC236}">
                <a16:creationId xmlns:a16="http://schemas.microsoft.com/office/drawing/2014/main" id="{E7618E2C-890F-4846-8FAC-C23AF586AA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4200" y="0"/>
            <a:ext cx="7112000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cs typeface="+mj-cs"/>
                <a:sym typeface="Arial" charset="0"/>
              </a:rPr>
              <a:t>Rotating Coil Measurements</a:t>
            </a:r>
          </a:p>
        </p:txBody>
      </p:sp>
      <p:pic>
        <p:nvPicPr>
          <p:cNvPr id="56322" name="Picture 3" descr="Screen shot 2012-11-05 at 3.27.31 PM.png">
            <a:extLst>
              <a:ext uri="{FF2B5EF4-FFF2-40B4-BE49-F238E27FC236}">
                <a16:creationId xmlns:a16="http://schemas.microsoft.com/office/drawing/2014/main" id="{886DC24F-CC8D-F848-9D13-71F669B5A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56" y="3202369"/>
            <a:ext cx="3505200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1" descr="Screen shot 2012-11-05 at 3.28.09 PM.png">
            <a:extLst>
              <a:ext uri="{FF2B5EF4-FFF2-40B4-BE49-F238E27FC236}">
                <a16:creationId xmlns:a16="http://schemas.microsoft.com/office/drawing/2014/main" id="{C0448879-9E65-7D46-90CE-1B9F604FFA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20" y="1217712"/>
            <a:ext cx="6518721" cy="133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2" descr="Screen shot 2012-11-05 at 3.28.14 PM.png">
            <a:extLst>
              <a:ext uri="{FF2B5EF4-FFF2-40B4-BE49-F238E27FC236}">
                <a16:creationId xmlns:a16="http://schemas.microsoft.com/office/drawing/2014/main" id="{FA99730E-FA8B-494F-8223-2DF53976A1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872" y="3089920"/>
            <a:ext cx="5904656" cy="142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Screen shot 2012-11-02 at 5.26.49 PM.png">
            <a:extLst>
              <a:ext uri="{FF2B5EF4-FFF2-40B4-BE49-F238E27FC236}">
                <a16:creationId xmlns:a16="http://schemas.microsoft.com/office/drawing/2014/main" id="{59EA649D-1E97-8D43-8855-A1A512D441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5250160"/>
            <a:ext cx="52832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39295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0F7ADB2B-85DA-8C4E-8077-C0289D6B60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3496" y="137592"/>
            <a:ext cx="7112000" cy="762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 err="1">
                <a:ea typeface="ＭＳ Ｐゴシック" panose="020B0600070205080204" pitchFamily="34" charset="-128"/>
              </a:rPr>
              <a:t>Reparametrization</a:t>
            </a:r>
            <a:r>
              <a:rPr lang="en-US" altLang="en-US" dirty="0">
                <a:ea typeface="ＭＳ Ｐゴシック" panose="020B0600070205080204" pitchFamily="34" charset="-128"/>
              </a:rPr>
              <a:t> to Arc Length </a:t>
            </a:r>
          </a:p>
        </p:txBody>
      </p:sp>
      <p:pic>
        <p:nvPicPr>
          <p:cNvPr id="60418" name="Picture 5" descr="Screen Shot 2017-07-31 at 17.24.00.png">
            <a:extLst>
              <a:ext uri="{FF2B5EF4-FFF2-40B4-BE49-F238E27FC236}">
                <a16:creationId xmlns:a16="http://schemas.microsoft.com/office/drawing/2014/main" id="{BD54516D-5E01-E040-A095-4ED4FEBEB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920" y="899592"/>
            <a:ext cx="5475784" cy="363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TextBox 7">
            <a:extLst>
              <a:ext uri="{FF2B5EF4-FFF2-40B4-BE49-F238E27FC236}">
                <a16:creationId xmlns:a16="http://schemas.microsoft.com/office/drawing/2014/main" id="{A7F2979A-107B-2A4E-B53B-4636F9048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480" y="5394176"/>
            <a:ext cx="9220200" cy="138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Low drift, low-noise amplifier = resolution of 10 </a:t>
            </a:r>
            <a:r>
              <a:rPr lang="en-US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nVs</a:t>
            </a:r>
            <a:endParaRPr lang="en-US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One cycle = 1 </a:t>
            </a:r>
            <a:r>
              <a:rPr lang="mr-IN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–</a:t>
            </a: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10 s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1024 trigger points for discrete Fourier transform</a:t>
            </a:r>
            <a:r>
              <a:rPr lang="en-US" altLang="en-US" sz="18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aseline="30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60420" name="Picture 1" descr="bg_cached_resized_f76fd1f6b9b2df73525dde4415fc7a39.jpg">
            <a:extLst>
              <a:ext uri="{FF2B5EF4-FFF2-40B4-BE49-F238E27FC236}">
                <a16:creationId xmlns:a16="http://schemas.microsoft.com/office/drawing/2014/main" id="{7CB49A91-B24E-5240-911B-5DE0A67E8E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981200"/>
            <a:ext cx="4340225" cy="295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12742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>
            <a:extLst>
              <a:ext uri="{FF2B5EF4-FFF2-40B4-BE49-F238E27FC236}">
                <a16:creationId xmlns:a16="http://schemas.microsoft.com/office/drawing/2014/main" id="{FA180E9A-6DC4-9D4A-848B-B4751404A8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5413" y="138636"/>
            <a:ext cx="7112000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cs typeface="+mj-cs"/>
                <a:sym typeface="Arial" charset="0"/>
              </a:rPr>
              <a:t>Rotating Coil Systems</a:t>
            </a:r>
          </a:p>
        </p:txBody>
      </p:sp>
      <p:pic>
        <p:nvPicPr>
          <p:cNvPr id="14338" name="Content Placeholder 2" descr="Rot_coil_2_Linac4.jpg">
            <a:extLst>
              <a:ext uri="{FF2B5EF4-FFF2-40B4-BE49-F238E27FC236}">
                <a16:creationId xmlns:a16="http://schemas.microsoft.com/office/drawing/2014/main" id="{AB9ADA79-8674-5B42-9B94-48D57933E833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3800" y="847725"/>
            <a:ext cx="4319588" cy="2663825"/>
          </a:xfrm>
        </p:spPr>
      </p:pic>
      <p:pic>
        <p:nvPicPr>
          <p:cNvPr id="14339" name="Picture 1" descr="_NSR6844.jpg">
            <a:extLst>
              <a:ext uri="{FF2B5EF4-FFF2-40B4-BE49-F238E27FC236}">
                <a16:creationId xmlns:a16="http://schemas.microsoft.com/office/drawing/2014/main" id="{056B6764-8E88-7F4D-BFA0-2520EA7168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661617"/>
            <a:ext cx="3737656" cy="2754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2">
            <a:extLst>
              <a:ext uri="{FF2B5EF4-FFF2-40B4-BE49-F238E27FC236}">
                <a16:creationId xmlns:a16="http://schemas.microsoft.com/office/drawing/2014/main" id="{31038AAE-4F45-744A-AC96-AE37156B2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037" y="3661617"/>
            <a:ext cx="3816424" cy="27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>
            <a:extLst>
              <a:ext uri="{FF2B5EF4-FFF2-40B4-BE49-F238E27FC236}">
                <a16:creationId xmlns:a16="http://schemas.microsoft.com/office/drawing/2014/main" id="{255951AC-C2F4-FE4A-9DE4-9BB5AB0FE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423" y="876300"/>
            <a:ext cx="4427538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880FBE-01A9-6241-B2C6-AB80844E7138}"/>
              </a:ext>
            </a:extLst>
          </p:cNvPr>
          <p:cNvSpPr txBox="1"/>
          <p:nvPr/>
        </p:nvSpPr>
        <p:spPr>
          <a:xfrm>
            <a:off x="1883763" y="6528863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380 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B01E77-FE21-B64B-9C67-37FE77D01883}"/>
              </a:ext>
            </a:extLst>
          </p:cNvPr>
          <p:cNvSpPr txBox="1"/>
          <p:nvPr/>
        </p:nvSpPr>
        <p:spPr>
          <a:xfrm>
            <a:off x="5944096" y="6487115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8 mm</a:t>
            </a:r>
          </a:p>
        </p:txBody>
      </p:sp>
    </p:spTree>
    <p:extLst>
      <p:ext uri="{BB962C8B-B14F-4D97-AF65-F5344CB8AC3E}">
        <p14:creationId xmlns:p14="http://schemas.microsoft.com/office/powerpoint/2010/main" val="201791068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>
            <a:extLst>
              <a:ext uri="{FF2B5EF4-FFF2-40B4-BE49-F238E27FC236}">
                <a16:creationId xmlns:a16="http://schemas.microsoft.com/office/drawing/2014/main" id="{46163D24-29D8-2643-AAE7-081690417618}"/>
              </a:ext>
            </a:extLst>
          </p:cNvPr>
          <p:cNvSpPr txBox="1">
            <a:spLocks/>
          </p:cNvSpPr>
          <p:nvPr/>
        </p:nvSpPr>
        <p:spPr bwMode="auto">
          <a:xfrm>
            <a:off x="279400" y="38100"/>
            <a:ext cx="8763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796" tIns="50796" rIns="90304" bIns="50796" anchor="ctr"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</a:rPr>
              <a:t>Sensors and transducers for magnetic measurements: rotating coils</a:t>
            </a:r>
          </a:p>
        </p:txBody>
      </p:sp>
      <p:pic>
        <p:nvPicPr>
          <p:cNvPr id="101378" name="Picture 1">
            <a:extLst>
              <a:ext uri="{FF2B5EF4-FFF2-40B4-BE49-F238E27FC236}">
                <a16:creationId xmlns:a16="http://schemas.microsoft.com/office/drawing/2014/main" id="{07DD05A3-2472-4C4E-BF73-6207FACBD8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1371600"/>
            <a:ext cx="44926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9" name="Rectangle 9">
            <a:extLst>
              <a:ext uri="{FF2B5EF4-FFF2-40B4-BE49-F238E27FC236}">
                <a16:creationId xmlns:a16="http://schemas.microsoft.com/office/drawing/2014/main" id="{B1B4AB35-DCBE-2B40-B0E9-7B2A44BBA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000" y="838200"/>
            <a:ext cx="4135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404040"/>
                </a:solidFill>
              </a:rPr>
              <a:t>Horizontal stations room temperature </a:t>
            </a: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1380" name="Picture 15">
            <a:extLst>
              <a:ext uri="{FF2B5EF4-FFF2-40B4-BE49-F238E27FC236}">
                <a16:creationId xmlns:a16="http://schemas.microsoft.com/office/drawing/2014/main" id="{9FAADC83-E6DA-744F-9AC2-BF48F69765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371600"/>
            <a:ext cx="48768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1" name="Picture 16">
            <a:extLst>
              <a:ext uri="{FF2B5EF4-FFF2-40B4-BE49-F238E27FC236}">
                <a16:creationId xmlns:a16="http://schemas.microsoft.com/office/drawing/2014/main" id="{AD35EB44-BF30-D94D-9633-E97FC21FB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4800600"/>
            <a:ext cx="6781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2" name="TextBox 1">
            <a:extLst>
              <a:ext uri="{FF2B5EF4-FFF2-40B4-BE49-F238E27FC236}">
                <a16:creationId xmlns:a16="http://schemas.microsoft.com/office/drawing/2014/main" id="{A872B64B-807E-444B-927F-FE1FA03D7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4267200"/>
            <a:ext cx="8501063" cy="40005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>
                <a:solidFill>
                  <a:srgbClr val="000000"/>
                </a:solidFill>
                <a:sym typeface="Symbol" pitchFamily="2" charset="2"/>
              </a:rPr>
              <a:t>Optical targets installed at both coil ends  measurement of the rotation axis</a:t>
            </a:r>
          </a:p>
        </p:txBody>
      </p:sp>
      <p:pic>
        <p:nvPicPr>
          <p:cNvPr id="101383" name="Picture 14" descr="M:\I8-Bat.230\Bat.230\Documentation\IMMW\IMMW18-Juin2013-Brookhaven\Photos pour Presentation\24-05-13\IMG_0289.JPG">
            <a:extLst>
              <a:ext uri="{FF2B5EF4-FFF2-40B4-BE49-F238E27FC236}">
                <a16:creationId xmlns:a16="http://schemas.microsoft.com/office/drawing/2014/main" id="{8B220DA1-899B-814E-A8AC-9D551D6BF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851400"/>
            <a:ext cx="2708275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232374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Number Placeholder 11">
            <a:extLst>
              <a:ext uri="{FF2B5EF4-FFF2-40B4-BE49-F238E27FC236}">
                <a16:creationId xmlns:a16="http://schemas.microsoft.com/office/drawing/2014/main" id="{5EACA940-CEAC-7D4B-9835-1516FD3B5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2F526C7B-DFEF-1F45-8764-103AF8784234}" type="slidenum">
              <a:rPr lang="en-US" altLang="en-US" sz="120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20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474" name="Rectangle 10">
            <a:extLst>
              <a:ext uri="{FF2B5EF4-FFF2-40B4-BE49-F238E27FC236}">
                <a16:creationId xmlns:a16="http://schemas.microsoft.com/office/drawing/2014/main" id="{E7839296-B2C0-D944-8C0A-B9F6A9D789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04788"/>
            <a:ext cx="204788" cy="40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90" tIns="50793" rIns="101590" bIns="50793" anchor="ctr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5475" name="Rectangle 12">
            <a:extLst>
              <a:ext uri="{FF2B5EF4-FFF2-40B4-BE49-F238E27FC236}">
                <a16:creationId xmlns:a16="http://schemas.microsoft.com/office/drawing/2014/main" id="{57E8D8DC-3482-3744-8C26-0771A9B09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04788"/>
            <a:ext cx="204788" cy="40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90" tIns="50793" rIns="101590" bIns="50793" anchor="ctr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078AF8-D82E-114C-B1AA-BEA153960916}"/>
              </a:ext>
            </a:extLst>
          </p:cNvPr>
          <p:cNvSpPr/>
          <p:nvPr/>
        </p:nvSpPr>
        <p:spPr>
          <a:xfrm>
            <a:off x="203200" y="914400"/>
            <a:ext cx="5943600" cy="657225"/>
          </a:xfrm>
          <a:prstGeom prst="rect">
            <a:avLst/>
          </a:prstGeom>
        </p:spPr>
        <p:txBody>
          <a:bodyPr lIns="101590" tIns="50793" rIns="101590" bIns="50793">
            <a:spAutoFit/>
          </a:bodyPr>
          <a:lstStyle/>
          <a:p>
            <a:pPr marL="354506" indent="-354506" eaLnBrk="1" hangingPunct="1">
              <a:spcBef>
                <a:spcPts val="778"/>
              </a:spcBef>
              <a:buClr>
                <a:schemeClr val="accent2"/>
              </a:buClr>
              <a:buSzPct val="60000"/>
              <a:defRPr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"/>
                <a:ea typeface="ＭＳ Ｐゴシック" charset="0"/>
                <a:cs typeface="Arial"/>
                <a:sym typeface="Arial" charset="0"/>
              </a:rPr>
              <a:t>     Using the FAME system and the FFMM framework with acquisition rates of up to 8 Hz </a:t>
            </a:r>
          </a:p>
        </p:txBody>
      </p:sp>
      <p:sp>
        <p:nvSpPr>
          <p:cNvPr id="105477" name="TextBox 1">
            <a:extLst>
              <a:ext uri="{FF2B5EF4-FFF2-40B4-BE49-F238E27FC236}">
                <a16:creationId xmlns:a16="http://schemas.microsoft.com/office/drawing/2014/main" id="{53B7520D-54CF-8641-A125-1B9BC6C7C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152400"/>
            <a:ext cx="6199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7" rIns="91431" bIns="45717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bg1"/>
                </a:solidFill>
                <a:latin typeface="Arial" panose="020B0604020202020204" pitchFamily="34" charset="0"/>
              </a:rPr>
              <a:t>Measurements of Dynamic Effects in SC Magnets</a:t>
            </a:r>
          </a:p>
        </p:txBody>
      </p:sp>
      <p:sp>
        <p:nvSpPr>
          <p:cNvPr id="105478" name="Oval 50">
            <a:extLst>
              <a:ext uri="{FF2B5EF4-FFF2-40B4-BE49-F238E27FC236}">
                <a16:creationId xmlns:a16="http://schemas.microsoft.com/office/drawing/2014/main" id="{2159C1A8-88A4-DF47-915A-1005F81EF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3400" y="4953000"/>
            <a:ext cx="609600" cy="615950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590" tIns="50793" rIns="101590" bIns="50793"/>
          <a:lstStyle>
            <a:lvl1pPr defTabSz="1011238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 defTabSz="1011238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 defTabSz="1011238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 defTabSz="1011238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 defTabSz="1011238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defTabSz="1011238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defTabSz="1011238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defTabSz="1011238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defTabSz="1011238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5479" name="Group 51">
            <a:extLst>
              <a:ext uri="{FF2B5EF4-FFF2-40B4-BE49-F238E27FC236}">
                <a16:creationId xmlns:a16="http://schemas.microsoft.com/office/drawing/2014/main" id="{22D1B922-6BEB-3043-9AFE-4BA18786FA4B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4724400"/>
            <a:ext cx="182563" cy="241300"/>
            <a:chOff x="2235198" y="3441699"/>
            <a:chExt cx="228602" cy="304800"/>
          </a:xfrm>
        </p:grpSpPr>
        <p:cxnSp>
          <p:nvCxnSpPr>
            <p:cNvPr id="105485" name="Straight Arrow Connector 52">
              <a:extLst>
                <a:ext uri="{FF2B5EF4-FFF2-40B4-BE49-F238E27FC236}">
                  <a16:creationId xmlns:a16="http://schemas.microsoft.com/office/drawing/2014/main" id="{3689FD8D-5409-194F-BBBF-B1CE15C2EA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235200" y="3742269"/>
              <a:ext cx="228600" cy="1"/>
            </a:xfrm>
            <a:prstGeom prst="straightConnector1">
              <a:avLst/>
            </a:prstGeom>
            <a:noFill/>
            <a:ln w="25400">
              <a:solidFill>
                <a:srgbClr val="FFFFFF"/>
              </a:solidFill>
              <a:prstDash val="lgDash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486" name="Straight Arrow Connector 53">
              <a:extLst>
                <a:ext uri="{FF2B5EF4-FFF2-40B4-BE49-F238E27FC236}">
                  <a16:creationId xmlns:a16="http://schemas.microsoft.com/office/drawing/2014/main" id="{4A3F4F0A-3E58-0947-913D-81CD598BA5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235198" y="3441699"/>
              <a:ext cx="0" cy="304800"/>
            </a:xfrm>
            <a:prstGeom prst="straightConnector1">
              <a:avLst/>
            </a:prstGeom>
            <a:noFill/>
            <a:ln w="25400">
              <a:solidFill>
                <a:srgbClr val="FFFFFF"/>
              </a:solidFill>
              <a:prstDash val="lgDash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05480" name="Picture 1" descr="Screen shot 2012-04-11 at 4.59.42 PM.png">
            <a:extLst>
              <a:ext uri="{FF2B5EF4-FFF2-40B4-BE49-F238E27FC236}">
                <a16:creationId xmlns:a16="http://schemas.microsoft.com/office/drawing/2014/main" id="{FAB514F6-2F9F-1549-B001-BF7ADCC9B8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400" y="990600"/>
            <a:ext cx="3114675" cy="540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1" name="Picture 2" descr="Screen shot 2012-04-11 at 4.33.10 PM.png">
            <a:extLst>
              <a:ext uri="{FF2B5EF4-FFF2-40B4-BE49-F238E27FC236}">
                <a16:creationId xmlns:a16="http://schemas.microsoft.com/office/drawing/2014/main" id="{20DFEB3B-8C7D-334F-8F21-F0330D82AB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3781425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2" name="Picture 3" descr="Screen shot 2012-04-11 at 4.33.45 PM.png">
            <a:extLst>
              <a:ext uri="{FF2B5EF4-FFF2-40B4-BE49-F238E27FC236}">
                <a16:creationId xmlns:a16="http://schemas.microsoft.com/office/drawing/2014/main" id="{52DEA6E3-472D-0040-9A5E-81A32F9541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7200"/>
            <a:ext cx="391001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83" name="TextBox 4">
            <a:extLst>
              <a:ext uri="{FF2B5EF4-FFF2-40B4-BE49-F238E27FC236}">
                <a16:creationId xmlns:a16="http://schemas.microsoft.com/office/drawing/2014/main" id="{E630D424-04E3-A04D-B473-424FBE7AA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4600" y="4724400"/>
            <a:ext cx="27432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7" rIns="91431" bIns="45717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Superconducting magnetization decay and snapback on non-allowed multipole a3 (at 1.8 K)</a:t>
            </a:r>
          </a:p>
        </p:txBody>
      </p:sp>
      <p:sp>
        <p:nvSpPr>
          <p:cNvPr id="105484" name="TextBox 5">
            <a:extLst>
              <a:ext uri="{FF2B5EF4-FFF2-40B4-BE49-F238E27FC236}">
                <a16:creationId xmlns:a16="http://schemas.microsoft.com/office/drawing/2014/main" id="{03843EE4-BE63-E84A-A7A0-B79A066FD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4600" y="3048000"/>
            <a:ext cx="2379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7" rIns="91431" bIns="45717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Flux jumps at 4.5 K</a:t>
            </a:r>
          </a:p>
        </p:txBody>
      </p:sp>
    </p:spTree>
    <p:extLst>
      <p:ext uri="{BB962C8B-B14F-4D97-AF65-F5344CB8AC3E}">
        <p14:creationId xmlns:p14="http://schemas.microsoft.com/office/powerpoint/2010/main" val="91857223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F8C7839-A760-084B-A6A4-126EBB628DB6}"/>
              </a:ext>
            </a:extLst>
          </p:cNvPr>
          <p:cNvCxnSpPr>
            <a:cxnSpLocks/>
          </p:cNvCxnSpPr>
          <p:nvPr/>
        </p:nvCxnSpPr>
        <p:spPr bwMode="auto">
          <a:xfrm>
            <a:off x="1594775" y="4061808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4DD3CE62-3E8F-F74E-867F-90DCE9F77876}"/>
              </a:ext>
            </a:extLst>
          </p:cNvPr>
          <p:cNvCxnSpPr>
            <a:cxnSpLocks/>
          </p:cNvCxnSpPr>
          <p:nvPr/>
        </p:nvCxnSpPr>
        <p:spPr bwMode="auto">
          <a:xfrm>
            <a:off x="1623341" y="3397008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909F0AE-F543-2045-B5CE-DBB925EBFF86}"/>
              </a:ext>
            </a:extLst>
          </p:cNvPr>
          <p:cNvCxnSpPr>
            <a:cxnSpLocks/>
          </p:cNvCxnSpPr>
          <p:nvPr/>
        </p:nvCxnSpPr>
        <p:spPr bwMode="auto">
          <a:xfrm>
            <a:off x="1583780" y="2866686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FC3527F-E790-784A-B9D7-BBA2A97AA4A4}"/>
              </a:ext>
            </a:extLst>
          </p:cNvPr>
          <p:cNvCxnSpPr>
            <a:cxnSpLocks/>
          </p:cNvCxnSpPr>
          <p:nvPr/>
        </p:nvCxnSpPr>
        <p:spPr bwMode="auto">
          <a:xfrm>
            <a:off x="1499829" y="1131077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D7FBB51-44E3-194A-8E7E-0ABA5039A1B1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591937" y="119301"/>
            <a:ext cx="7112000" cy="762000"/>
          </a:xfrm>
        </p:spPr>
        <p:txBody>
          <a:bodyPr/>
          <a:lstStyle/>
          <a:p>
            <a:r>
              <a:rPr lang="en-US" dirty="0"/>
              <a:t>The Avatar and Twin (2)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20F5A2-2560-454E-A6EE-AB56E0284BA6}"/>
              </a:ext>
            </a:extLst>
          </p:cNvPr>
          <p:cNvSpPr txBox="1"/>
          <p:nvPr/>
        </p:nvSpPr>
        <p:spPr>
          <a:xfrm>
            <a:off x="5803174" y="2689186"/>
            <a:ext cx="1448967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Test and magnetic </a:t>
            </a:r>
          </a:p>
          <a:p>
            <a:r>
              <a:rPr lang="en-US" sz="1100" dirty="0"/>
              <a:t>measurement</a:t>
            </a:r>
          </a:p>
          <a:p>
            <a:endParaRPr lang="en-US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FA81F-BC14-1744-87F0-25700431A04D}"/>
              </a:ext>
            </a:extLst>
          </p:cNvPr>
          <p:cNvSpPr txBox="1"/>
          <p:nvPr/>
        </p:nvSpPr>
        <p:spPr>
          <a:xfrm>
            <a:off x="5808760" y="3414974"/>
            <a:ext cx="1434362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Raw signal</a:t>
            </a:r>
          </a:p>
          <a:p>
            <a:r>
              <a:rPr lang="en-US" sz="1100" dirty="0"/>
              <a:t>(integrated </a:t>
            </a:r>
          </a:p>
          <a:p>
            <a:r>
              <a:rPr lang="en-US" sz="1100" dirty="0"/>
              <a:t>voltages)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ED9B30-F5D2-8644-930B-E86E04AAFFE4}"/>
              </a:ext>
            </a:extLst>
          </p:cNvPr>
          <p:cNvSpPr txBox="1"/>
          <p:nvPr/>
        </p:nvSpPr>
        <p:spPr>
          <a:xfrm>
            <a:off x="5816156" y="4129386"/>
            <a:ext cx="1435986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Processed</a:t>
            </a:r>
          </a:p>
          <a:p>
            <a:r>
              <a:rPr lang="en-US" sz="1100" dirty="0"/>
              <a:t>signal (harmonics,</a:t>
            </a:r>
          </a:p>
          <a:p>
            <a:r>
              <a:rPr lang="en-US" sz="1100" dirty="0"/>
              <a:t>flux density, VI)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2DB8B5-6FCC-F140-BA2D-D226E1ED8BC9}"/>
              </a:ext>
            </a:extLst>
          </p:cNvPr>
          <p:cNvSpPr txBox="1"/>
          <p:nvPr/>
        </p:nvSpPr>
        <p:spPr>
          <a:xfrm>
            <a:off x="5673161" y="1016390"/>
            <a:ext cx="1892563" cy="261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Physical object (magnet)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93EA17-D817-CA4E-9BE5-07164A2C4EEE}"/>
              </a:ext>
            </a:extLst>
          </p:cNvPr>
          <p:cNvSpPr txBox="1"/>
          <p:nvPr/>
        </p:nvSpPr>
        <p:spPr>
          <a:xfrm>
            <a:off x="7705893" y="2758436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Capture noise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63D65B-9FE8-E144-94A2-FCD60D98BB23}"/>
              </a:ext>
            </a:extLst>
          </p:cNvPr>
          <p:cNvSpPr txBox="1"/>
          <p:nvPr/>
        </p:nvSpPr>
        <p:spPr>
          <a:xfrm>
            <a:off x="7732351" y="3515663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Read-out noise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7533E6D-C6AF-D44A-B7FA-2CBD349599DF}"/>
              </a:ext>
            </a:extLst>
          </p:cNvPr>
          <p:cNvSpPr txBox="1"/>
          <p:nvPr/>
        </p:nvSpPr>
        <p:spPr>
          <a:xfrm>
            <a:off x="7738602" y="4210610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err="1"/>
              <a:t>Intrins</a:t>
            </a:r>
            <a:r>
              <a:rPr lang="en-US" sz="900" dirty="0"/>
              <a:t>., approx., gross errors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2770A4-2AFB-8641-94E6-283342E145C5}"/>
              </a:ext>
            </a:extLst>
          </p:cNvPr>
          <p:cNvCxnSpPr>
            <a:cxnSpLocks/>
          </p:cNvCxnSpPr>
          <p:nvPr/>
        </p:nvCxnSpPr>
        <p:spPr bwMode="auto">
          <a:xfrm>
            <a:off x="6482033" y="4746284"/>
            <a:ext cx="0" cy="348872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E727053-54F5-D243-A4DF-74DE2565120E}"/>
              </a:ext>
            </a:extLst>
          </p:cNvPr>
          <p:cNvCxnSpPr>
            <a:cxnSpLocks/>
          </p:cNvCxnSpPr>
          <p:nvPr/>
        </p:nvCxnSpPr>
        <p:spPr bwMode="auto">
          <a:xfrm>
            <a:off x="7240901" y="2886328"/>
            <a:ext cx="464992" cy="541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DD40248-1BD1-2E40-8FB9-F5114C3DC22D}"/>
              </a:ext>
            </a:extLst>
          </p:cNvPr>
          <p:cNvCxnSpPr>
            <a:cxnSpLocks/>
          </p:cNvCxnSpPr>
          <p:nvPr/>
        </p:nvCxnSpPr>
        <p:spPr bwMode="auto">
          <a:xfrm>
            <a:off x="7258342" y="3609315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048B2C7-BD6D-A342-88B2-758DFC293E32}"/>
              </a:ext>
            </a:extLst>
          </p:cNvPr>
          <p:cNvCxnSpPr>
            <a:cxnSpLocks/>
          </p:cNvCxnSpPr>
          <p:nvPr/>
        </p:nvCxnSpPr>
        <p:spPr bwMode="auto">
          <a:xfrm>
            <a:off x="7253676" y="4445360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E7D7A0A-670D-7F43-88E5-E68B5CED1123}"/>
              </a:ext>
            </a:extLst>
          </p:cNvPr>
          <p:cNvCxnSpPr>
            <a:cxnSpLocks/>
          </p:cNvCxnSpPr>
          <p:nvPr/>
        </p:nvCxnSpPr>
        <p:spPr bwMode="auto">
          <a:xfrm flipV="1">
            <a:off x="3300725" y="1294734"/>
            <a:ext cx="0" cy="3799019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4F9BE2B-26A8-DB4C-8140-B2C2DE942152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4015719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2E396DF-4632-5E42-A8B6-2AC1F66AA4E5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3308174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A9F0555-152A-3A45-9E59-24C043A20CF1}"/>
              </a:ext>
            </a:extLst>
          </p:cNvPr>
          <p:cNvSpPr txBox="1"/>
          <p:nvPr/>
        </p:nvSpPr>
        <p:spPr>
          <a:xfrm>
            <a:off x="2487712" y="1016112"/>
            <a:ext cx="2088232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Num. magnet </a:t>
            </a:r>
            <a:r>
              <a:rPr lang="en-US" sz="1100" dirty="0">
                <a:solidFill>
                  <a:schemeClr val="tx1"/>
                </a:solidFill>
              </a:rPr>
              <a:t>model (design)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1576CCC-949B-784B-A421-46CC10DDCC2C}"/>
              </a:ext>
            </a:extLst>
          </p:cNvPr>
          <p:cNvCxnSpPr>
            <a:cxnSpLocks/>
            <a:stCxn id="49" idx="3"/>
            <a:endCxn id="28" idx="1"/>
          </p:cNvCxnSpPr>
          <p:nvPr/>
        </p:nvCxnSpPr>
        <p:spPr bwMode="auto">
          <a:xfrm>
            <a:off x="4575944" y="1146917"/>
            <a:ext cx="1097217" cy="278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0BE55BD-9DCD-4F4C-8E6B-433B7C8050B8}"/>
              </a:ext>
            </a:extLst>
          </p:cNvPr>
          <p:cNvCxnSpPr>
            <a:cxnSpLocks/>
          </p:cNvCxnSpPr>
          <p:nvPr/>
        </p:nvCxnSpPr>
        <p:spPr bwMode="auto">
          <a:xfrm flipV="1">
            <a:off x="6476869" y="1294734"/>
            <a:ext cx="5164" cy="139412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BDE5713-38C7-C14C-B0AF-B1E2DEF6FF22}"/>
              </a:ext>
            </a:extLst>
          </p:cNvPr>
          <p:cNvSpPr txBox="1"/>
          <p:nvPr/>
        </p:nvSpPr>
        <p:spPr>
          <a:xfrm>
            <a:off x="706526" y="1015248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Modeling errors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4133FD-2095-6448-AC27-A203334DF75F}"/>
              </a:ext>
            </a:extLst>
          </p:cNvPr>
          <p:cNvSpPr/>
          <p:nvPr/>
        </p:nvSpPr>
        <p:spPr bwMode="auto">
          <a:xfrm>
            <a:off x="1839640" y="5093752"/>
            <a:ext cx="6768752" cy="1118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953D77-7506-7F4F-B0D7-0ED37F324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392" y="5357374"/>
            <a:ext cx="2143894" cy="4164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A6C0B1E-7F63-CD4D-A1FF-97F8F1F60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407" y="5678517"/>
            <a:ext cx="2899234" cy="42152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66F56C3-DD89-194D-BB9F-A699F7FA0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7407" y="5141696"/>
            <a:ext cx="1916875" cy="48524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3D3D74A-687E-6548-8A3E-025751EB9DA1}"/>
              </a:ext>
            </a:extLst>
          </p:cNvPr>
          <p:cNvSpPr txBox="1"/>
          <p:nvPr/>
        </p:nvSpPr>
        <p:spPr>
          <a:xfrm>
            <a:off x="5033459" y="5373704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RMS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F2ED1FA-7A8F-2749-A68B-2E3CC94CD286}"/>
              </a:ext>
            </a:extLst>
          </p:cNvPr>
          <p:cNvSpPr txBox="1"/>
          <p:nvPr/>
        </p:nvSpPr>
        <p:spPr>
          <a:xfrm>
            <a:off x="2576241" y="2677480"/>
            <a:ext cx="1448967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Pre-processing</a:t>
            </a:r>
          </a:p>
          <a:p>
            <a:r>
              <a:rPr lang="en-US" sz="1100" dirty="0"/>
              <a:t>(meshing)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1683161-983D-8E4C-8905-E8451B13B884}"/>
              </a:ext>
            </a:extLst>
          </p:cNvPr>
          <p:cNvSpPr txBox="1"/>
          <p:nvPr/>
        </p:nvSpPr>
        <p:spPr>
          <a:xfrm>
            <a:off x="2591718" y="3259803"/>
            <a:ext cx="1448967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Matrix solving</a:t>
            </a:r>
          </a:p>
          <a:p>
            <a:endParaRPr lang="en-US" sz="11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9B98713-C514-1B43-ADD8-046FE35415B4}"/>
              </a:ext>
            </a:extLst>
          </p:cNvPr>
          <p:cNvSpPr txBox="1"/>
          <p:nvPr/>
        </p:nvSpPr>
        <p:spPr>
          <a:xfrm>
            <a:off x="2576240" y="3890949"/>
            <a:ext cx="1448967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Post-processing</a:t>
            </a:r>
          </a:p>
          <a:p>
            <a:endParaRPr lang="en-US" sz="11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15FB1FF-9558-EF4F-87C6-1CFD49D838AA}"/>
              </a:ext>
            </a:extLst>
          </p:cNvPr>
          <p:cNvSpPr txBox="1"/>
          <p:nvPr/>
        </p:nvSpPr>
        <p:spPr>
          <a:xfrm>
            <a:off x="733392" y="2671905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Discretization errors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1DB9EB6-6BED-E042-8C17-659AD57EA010}"/>
              </a:ext>
            </a:extLst>
          </p:cNvPr>
          <p:cNvSpPr txBox="1"/>
          <p:nvPr/>
        </p:nvSpPr>
        <p:spPr>
          <a:xfrm>
            <a:off x="742623" y="3299558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Numerical errors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716E6CE-FFBE-2A49-B52F-8C58F6FBAF49}"/>
              </a:ext>
            </a:extLst>
          </p:cNvPr>
          <p:cNvSpPr txBox="1"/>
          <p:nvPr/>
        </p:nvSpPr>
        <p:spPr>
          <a:xfrm>
            <a:off x="742662" y="3877281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Approximation errors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AFD81CD-F584-CB40-B6E8-D2F608E4E6E5}"/>
              </a:ext>
            </a:extLst>
          </p:cNvPr>
          <p:cNvSpPr txBox="1"/>
          <p:nvPr/>
        </p:nvSpPr>
        <p:spPr>
          <a:xfrm>
            <a:off x="2496772" y="2123397"/>
            <a:ext cx="2079172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Num. </a:t>
            </a:r>
            <a:r>
              <a:rPr lang="en-US" sz="1100" dirty="0">
                <a:solidFill>
                  <a:schemeClr val="tx1"/>
                </a:solidFill>
              </a:rPr>
              <a:t>model (as built)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A716079B-4C4F-224D-A476-7DE8D5AB33DC}"/>
              </a:ext>
            </a:extLst>
          </p:cNvPr>
          <p:cNvCxnSpPr>
            <a:cxnSpLocks/>
            <a:stCxn id="99" idx="3"/>
            <a:endCxn id="96" idx="1"/>
          </p:cNvCxnSpPr>
          <p:nvPr/>
        </p:nvCxnSpPr>
        <p:spPr bwMode="auto">
          <a:xfrm>
            <a:off x="1226977" y="2251492"/>
            <a:ext cx="1269795" cy="271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26AFE36-B79B-F342-B795-4CAD53AC4FAA}"/>
              </a:ext>
            </a:extLst>
          </p:cNvPr>
          <p:cNvCxnSpPr>
            <a:cxnSpLocks/>
          </p:cNvCxnSpPr>
          <p:nvPr/>
        </p:nvCxnSpPr>
        <p:spPr bwMode="auto">
          <a:xfrm flipV="1">
            <a:off x="3931913" y="1678090"/>
            <a:ext cx="0" cy="451048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311149DB-9C5A-0748-9296-6E7F7C1810A3}"/>
              </a:ext>
            </a:extLst>
          </p:cNvPr>
          <p:cNvSpPr txBox="1"/>
          <p:nvPr/>
        </p:nvSpPr>
        <p:spPr>
          <a:xfrm>
            <a:off x="180191" y="2066826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Materia/geom. parameters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A4ED3A4-68D6-5548-801A-7384D4885AA5}"/>
              </a:ext>
            </a:extLst>
          </p:cNvPr>
          <p:cNvCxnSpPr>
            <a:cxnSpLocks/>
          </p:cNvCxnSpPr>
          <p:nvPr/>
        </p:nvCxnSpPr>
        <p:spPr bwMode="auto">
          <a:xfrm flipV="1">
            <a:off x="3922756" y="1664246"/>
            <a:ext cx="1867771" cy="154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71780D8F-BE28-704A-8B56-D6C52B53F9A4}"/>
              </a:ext>
            </a:extLst>
          </p:cNvPr>
          <p:cNvCxnSpPr>
            <a:cxnSpLocks/>
          </p:cNvCxnSpPr>
          <p:nvPr/>
        </p:nvCxnSpPr>
        <p:spPr bwMode="auto">
          <a:xfrm flipV="1">
            <a:off x="5816156" y="1277722"/>
            <a:ext cx="0" cy="38502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6567F06-FF1F-E942-B0C9-51AE7547A964}"/>
              </a:ext>
            </a:extLst>
          </p:cNvPr>
          <p:cNvCxnSpPr>
            <a:cxnSpLocks/>
          </p:cNvCxnSpPr>
          <p:nvPr/>
        </p:nvCxnSpPr>
        <p:spPr bwMode="auto">
          <a:xfrm>
            <a:off x="486635" y="2436158"/>
            <a:ext cx="28903" cy="4415317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25DFC70-9061-6B4A-A8DC-EB0C7C2E407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99383" y="6851475"/>
            <a:ext cx="4804125" cy="2635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92BC0A8-AFB6-0941-A2F3-E7D234C69CF4}"/>
              </a:ext>
            </a:extLst>
          </p:cNvPr>
          <p:cNvCxnSpPr>
            <a:cxnSpLocks/>
          </p:cNvCxnSpPr>
          <p:nvPr/>
        </p:nvCxnSpPr>
        <p:spPr bwMode="auto">
          <a:xfrm>
            <a:off x="5307816" y="6214732"/>
            <a:ext cx="0" cy="636743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7D2A19B-9357-784C-8280-AE8702135015}"/>
              </a:ext>
            </a:extLst>
          </p:cNvPr>
          <p:cNvSpPr txBox="1"/>
          <p:nvPr/>
        </p:nvSpPr>
        <p:spPr>
          <a:xfrm>
            <a:off x="574134" y="6537291"/>
            <a:ext cx="3482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Parameter identification (non-linear optimization)</a:t>
            </a:r>
          </a:p>
        </p:txBody>
      </p:sp>
    </p:spTree>
    <p:extLst>
      <p:ext uri="{BB962C8B-B14F-4D97-AF65-F5344CB8AC3E}">
        <p14:creationId xmlns:p14="http://schemas.microsoft.com/office/powerpoint/2010/main" val="3109804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49047-BA42-2A42-B0D3-20612C8F1D8F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687512" y="209600"/>
            <a:ext cx="7112000" cy="762000"/>
          </a:xfrm>
        </p:spPr>
        <p:txBody>
          <a:bodyPr/>
          <a:lstStyle/>
          <a:p>
            <a:r>
              <a:rPr lang="en-US" dirty="0"/>
              <a:t>Tracing manufacturing errors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41AB16-775B-384C-A5C6-0F651B074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520" y="2153816"/>
            <a:ext cx="8824416" cy="335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58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>
            <a:extLst>
              <a:ext uri="{FF2B5EF4-FFF2-40B4-BE49-F238E27FC236}">
                <a16:creationId xmlns:a16="http://schemas.microsoft.com/office/drawing/2014/main" id="{C8C576FF-488D-A843-B1D4-7ABFA121A1F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99480" y="137592"/>
            <a:ext cx="8496944" cy="647700"/>
          </a:xfrm>
          <a:prstGeom prst="rect">
            <a:avLst/>
          </a:prstGeom>
        </p:spPr>
        <p:txBody>
          <a:bodyPr/>
          <a:lstStyle/>
          <a:p>
            <a:r>
              <a:rPr lang="en-US" altLang="LID4096" dirty="0">
                <a:ea typeface="ＭＳ Ｐゴシック" panose="020B0600070205080204" pitchFamily="34" charset="-128"/>
              </a:rPr>
              <a:t>Uncertainty Mitigation Measures (Systematic Errors and Gross Errors)</a:t>
            </a:r>
            <a:endParaRPr lang="LID4096" altLang="LID4096">
              <a:ea typeface="ＭＳ Ｐゴシック" panose="020B0600070205080204" pitchFamily="34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A328C6-560F-4D12-AADB-59EF3E18EA0F}"/>
              </a:ext>
            </a:extLst>
          </p:cNvPr>
          <p:cNvSpPr/>
          <p:nvPr/>
        </p:nvSpPr>
        <p:spPr>
          <a:xfrm>
            <a:off x="543496" y="1433736"/>
            <a:ext cx="882441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200" kern="0" dirty="0">
              <a:latin typeface="Calibri" pitchFamily="34" charset="0"/>
              <a:cs typeface="Calibri" pitchFamily="34" charset="0"/>
            </a:endParaRPr>
          </a:p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kern="0" dirty="0">
                <a:latin typeface="Calibri" pitchFamily="34" charset="0"/>
                <a:cs typeface="Calibri" pitchFamily="34" charset="0"/>
              </a:rPr>
              <a:t>Calibration: </a:t>
            </a:r>
            <a:r>
              <a:rPr lang="en-US" sz="2200" kern="0" dirty="0">
                <a:solidFill>
                  <a:srgbClr val="0432FF"/>
                </a:solidFill>
                <a:latin typeface="Calibri" pitchFamily="34" charset="0"/>
                <a:cs typeface="Calibri" pitchFamily="34" charset="0"/>
              </a:rPr>
              <a:t>to establish the transfer function of a given instrument by comparison with a reference instrument of known accuracy</a:t>
            </a:r>
          </a:p>
          <a:p>
            <a:pPr marL="723900" lvl="1" indent="-2667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kern="0" dirty="0">
                <a:latin typeface="Calibri" pitchFamily="34" charset="0"/>
                <a:cs typeface="Calibri" pitchFamily="34" charset="0"/>
              </a:rPr>
              <a:t>cross-checks with instruments of comparable uncertainty to gain confidence or eliminate gross errors</a:t>
            </a:r>
          </a:p>
          <a:p>
            <a:pPr marL="723900" lvl="1" indent="-2667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kern="0" dirty="0">
                <a:latin typeface="Calibri" pitchFamily="34" charset="0"/>
                <a:cs typeface="Calibri" pitchFamily="34" charset="0"/>
              </a:rPr>
              <a:t>in-situ calibration: use the magnet to be tested as the reference via a previous measurement with a reference instrument</a:t>
            </a:r>
          </a:p>
          <a:p>
            <a:pPr marL="723900" lvl="1" indent="-2667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200" kern="0" dirty="0">
              <a:latin typeface="Calibri" pitchFamily="34" charset="0"/>
              <a:cs typeface="Calibri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kern="0" dirty="0">
                <a:latin typeface="Calibri" pitchFamily="34" charset="0"/>
                <a:cs typeface="Calibri" pitchFamily="34" charset="0"/>
              </a:rPr>
              <a:t>Traceability: </a:t>
            </a:r>
            <a:r>
              <a:rPr lang="en-US" sz="2200" kern="0" dirty="0">
                <a:solidFill>
                  <a:srgbClr val="0432FF"/>
                </a:solidFill>
                <a:latin typeface="Calibri" pitchFamily="34" charset="0"/>
                <a:cs typeface="Calibri" pitchFamily="34" charset="0"/>
              </a:rPr>
              <a:t>an unbroken chain of comparisons, each with a stated uncertainty, from a measurement to a primary standard.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kern="0" dirty="0">
                <a:latin typeface="Calibri" pitchFamily="34" charset="0"/>
                <a:cs typeface="Calibri" pitchFamily="34" charset="0"/>
              </a:rPr>
              <a:t>Fundamental concept to certify a measurement; maintaining systematic records, databases, documented procedures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200" kern="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ounded Rectangle 181"/>
          <p:cNvSpPr/>
          <p:nvPr/>
        </p:nvSpPr>
        <p:spPr>
          <a:xfrm>
            <a:off x="427012" y="1009344"/>
            <a:ext cx="4329267" cy="327497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87"/>
          </a:p>
        </p:txBody>
      </p:sp>
      <p:sp>
        <p:nvSpPr>
          <p:cNvPr id="183" name="Rounded Rectangle 182"/>
          <p:cNvSpPr/>
          <p:nvPr/>
        </p:nvSpPr>
        <p:spPr>
          <a:xfrm>
            <a:off x="5439767" y="4505672"/>
            <a:ext cx="4284004" cy="2148450"/>
          </a:xfrm>
          <a:prstGeom prst="roundRect">
            <a:avLst/>
          </a:prstGeom>
          <a:noFill/>
          <a:ln w="1905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87"/>
          </a:p>
        </p:txBody>
      </p:sp>
      <p:sp>
        <p:nvSpPr>
          <p:cNvPr id="225" name="Rounded Rectangle 224"/>
          <p:cNvSpPr/>
          <p:nvPr/>
        </p:nvSpPr>
        <p:spPr>
          <a:xfrm>
            <a:off x="5439767" y="998743"/>
            <a:ext cx="4473100" cy="3296171"/>
          </a:xfrm>
          <a:prstGeom prst="round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87"/>
          </a:p>
        </p:txBody>
      </p:sp>
      <p:sp>
        <p:nvSpPr>
          <p:cNvPr id="5" name="Rectangle 4"/>
          <p:cNvSpPr/>
          <p:nvPr/>
        </p:nvSpPr>
        <p:spPr>
          <a:xfrm>
            <a:off x="728395" y="2005015"/>
            <a:ext cx="1119478" cy="4350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70" b="1" dirty="0">
                <a:solidFill>
                  <a:schemeClr val="tx1"/>
                </a:solidFill>
              </a:rPr>
              <a:t>MM requests</a:t>
            </a:r>
          </a:p>
        </p:txBody>
      </p:sp>
      <p:sp>
        <p:nvSpPr>
          <p:cNvPr id="9" name="Rectangle 8"/>
          <p:cNvSpPr/>
          <p:nvPr/>
        </p:nvSpPr>
        <p:spPr>
          <a:xfrm>
            <a:off x="2887604" y="3676955"/>
            <a:ext cx="1068177" cy="41559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11" dirty="0">
                <a:solidFill>
                  <a:schemeClr val="tx1"/>
                </a:solidFill>
              </a:rPr>
              <a:t>Kanban Board</a:t>
            </a:r>
          </a:p>
        </p:txBody>
      </p:sp>
      <p:sp>
        <p:nvSpPr>
          <p:cNvPr id="19" name="Rectangle 18">
            <a:hlinkClick r:id="rId2"/>
          </p:cNvPr>
          <p:cNvSpPr/>
          <p:nvPr/>
        </p:nvSpPr>
        <p:spPr>
          <a:xfrm>
            <a:off x="5769851" y="5318551"/>
            <a:ext cx="874005" cy="4278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11" dirty="0">
                <a:solidFill>
                  <a:schemeClr val="tx1"/>
                </a:solidFill>
              </a:rPr>
              <a:t>NORMA</a:t>
            </a:r>
            <a:endParaRPr lang="en-GB" sz="1111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hlinkClick r:id="rId3"/>
          </p:cNvPr>
          <p:cNvSpPr/>
          <p:nvPr/>
        </p:nvSpPr>
        <p:spPr>
          <a:xfrm>
            <a:off x="8657573" y="5316320"/>
            <a:ext cx="615888" cy="4300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11" dirty="0">
                <a:solidFill>
                  <a:schemeClr val="tx1"/>
                </a:solidFill>
              </a:rPr>
              <a:t>MTF</a:t>
            </a:r>
            <a:endParaRPr lang="en-GB" sz="1111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hlinkClick r:id="rId4"/>
          </p:cNvPr>
          <p:cNvSpPr/>
          <p:nvPr/>
        </p:nvSpPr>
        <p:spPr>
          <a:xfrm>
            <a:off x="7231894" y="5318550"/>
            <a:ext cx="735764" cy="4278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11" dirty="0">
                <a:solidFill>
                  <a:schemeClr val="tx1"/>
                </a:solidFill>
              </a:rPr>
              <a:t>EDMS</a:t>
            </a:r>
            <a:endParaRPr lang="en-GB" sz="1111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471361" y="5628797"/>
            <a:ext cx="1914169" cy="3635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70" b="1" dirty="0">
                <a:solidFill>
                  <a:schemeClr val="tx1"/>
                </a:solidFill>
              </a:rPr>
              <a:t>MM Equipment</a:t>
            </a:r>
          </a:p>
        </p:txBody>
      </p:sp>
      <p:sp>
        <p:nvSpPr>
          <p:cNvPr id="75" name="Rectangle 74"/>
          <p:cNvSpPr/>
          <p:nvPr/>
        </p:nvSpPr>
        <p:spPr>
          <a:xfrm>
            <a:off x="2903442" y="4934797"/>
            <a:ext cx="1437009" cy="32413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70" b="1" dirty="0">
                <a:solidFill>
                  <a:schemeClr val="tx1"/>
                </a:solidFill>
              </a:rPr>
              <a:t>Calibration data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7717111" y="3136397"/>
            <a:ext cx="1269717" cy="3315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70" b="1" dirty="0">
                <a:solidFill>
                  <a:schemeClr val="tx1"/>
                </a:solidFill>
              </a:rPr>
              <a:t>MM report</a:t>
            </a:r>
          </a:p>
        </p:txBody>
      </p:sp>
      <p:sp>
        <p:nvSpPr>
          <p:cNvPr id="184" name="Rounded Rectangle 183"/>
          <p:cNvSpPr/>
          <p:nvPr/>
        </p:nvSpPr>
        <p:spPr>
          <a:xfrm>
            <a:off x="427012" y="4535347"/>
            <a:ext cx="4332865" cy="2138327"/>
          </a:xfrm>
          <a:prstGeom prst="roundRect">
            <a:avLst/>
          </a:prstGeom>
          <a:noFill/>
          <a:ln w="19050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87"/>
          </a:p>
        </p:txBody>
      </p:sp>
      <p:sp>
        <p:nvSpPr>
          <p:cNvPr id="226" name="Rectangle 225"/>
          <p:cNvSpPr/>
          <p:nvPr/>
        </p:nvSpPr>
        <p:spPr>
          <a:xfrm>
            <a:off x="2894358" y="3113633"/>
            <a:ext cx="1068176" cy="4169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11" dirty="0">
                <a:solidFill>
                  <a:schemeClr val="tx1"/>
                </a:solidFill>
              </a:rPr>
              <a:t>FSU job request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1043997" y="1028583"/>
            <a:ext cx="2577950" cy="336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7" b="1" dirty="0"/>
              <a:t>Operations management</a:t>
            </a:r>
            <a:endParaRPr lang="en-GB" sz="1587" b="1" dirty="0"/>
          </a:p>
        </p:txBody>
      </p:sp>
      <p:sp>
        <p:nvSpPr>
          <p:cNvPr id="236" name="TextBox 235"/>
          <p:cNvSpPr txBox="1"/>
          <p:nvPr/>
        </p:nvSpPr>
        <p:spPr>
          <a:xfrm>
            <a:off x="6177684" y="6223163"/>
            <a:ext cx="2646878" cy="336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7" b="1" dirty="0"/>
              <a:t>Database “management”</a:t>
            </a:r>
            <a:r>
              <a:rPr lang="en-US" sz="1111" b="1" dirty="0"/>
              <a:t> </a:t>
            </a:r>
            <a:endParaRPr lang="en-GB" sz="1111" dirty="0"/>
          </a:p>
        </p:txBody>
      </p:sp>
      <p:sp>
        <p:nvSpPr>
          <p:cNvPr id="242" name="TextBox 241"/>
          <p:cNvSpPr txBox="1"/>
          <p:nvPr/>
        </p:nvSpPr>
        <p:spPr>
          <a:xfrm>
            <a:off x="1575261" y="6246901"/>
            <a:ext cx="2624686" cy="336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87" b="1" dirty="0"/>
              <a:t>Asset management</a:t>
            </a:r>
            <a:endParaRPr lang="en-GB" sz="1587" b="1" dirty="0"/>
          </a:p>
        </p:txBody>
      </p:sp>
      <p:sp>
        <p:nvSpPr>
          <p:cNvPr id="244" name="TextBox 243"/>
          <p:cNvSpPr txBox="1"/>
          <p:nvPr/>
        </p:nvSpPr>
        <p:spPr>
          <a:xfrm>
            <a:off x="6040608" y="996271"/>
            <a:ext cx="3555485" cy="580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87" b="1" dirty="0"/>
              <a:t>Project management and</a:t>
            </a:r>
          </a:p>
          <a:p>
            <a:r>
              <a:rPr lang="en-US" sz="1587" b="1" dirty="0"/>
              <a:t>Business intelligence </a:t>
            </a:r>
            <a:endParaRPr lang="en-GB" sz="1587" b="1" dirty="0"/>
          </a:p>
        </p:txBody>
      </p:sp>
      <p:sp>
        <p:nvSpPr>
          <p:cNvPr id="116" name="Rectangle 115"/>
          <p:cNvSpPr/>
          <p:nvPr/>
        </p:nvSpPr>
        <p:spPr>
          <a:xfrm>
            <a:off x="7717111" y="1863630"/>
            <a:ext cx="1269717" cy="341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70" b="1" dirty="0">
                <a:solidFill>
                  <a:schemeClr val="tx1"/>
                </a:solidFill>
              </a:rPr>
              <a:t>Released data</a:t>
            </a:r>
          </a:p>
        </p:txBody>
      </p:sp>
      <p:sp>
        <p:nvSpPr>
          <p:cNvPr id="326" name="Rectangle 325"/>
          <p:cNvSpPr/>
          <p:nvPr/>
        </p:nvSpPr>
        <p:spPr>
          <a:xfrm>
            <a:off x="5656905" y="3109562"/>
            <a:ext cx="1316866" cy="4118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70" dirty="0">
                <a:solidFill>
                  <a:sysClr val="windowText" lastClr="000000"/>
                </a:solidFill>
              </a:rPr>
              <a:t>FFMM </a:t>
            </a:r>
            <a:r>
              <a:rPr lang="en-US" sz="1270" dirty="0" err="1">
                <a:solidFill>
                  <a:sysClr val="windowText" lastClr="000000"/>
                </a:solidFill>
              </a:rPr>
              <a:t>config</a:t>
            </a:r>
            <a:r>
              <a:rPr lang="en-US" sz="1270" dirty="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330" name="Rectangle 329"/>
          <p:cNvSpPr/>
          <p:nvPr/>
        </p:nvSpPr>
        <p:spPr>
          <a:xfrm>
            <a:off x="5656905" y="2710365"/>
            <a:ext cx="1331029" cy="3201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70" dirty="0">
                <a:solidFill>
                  <a:sysClr val="windowText" lastClr="000000"/>
                </a:solidFill>
              </a:rPr>
              <a:t>Raw data</a:t>
            </a:r>
          </a:p>
        </p:txBody>
      </p:sp>
      <p:sp>
        <p:nvSpPr>
          <p:cNvPr id="333" name="Rectangle 332"/>
          <p:cNvSpPr/>
          <p:nvPr/>
        </p:nvSpPr>
        <p:spPr>
          <a:xfrm>
            <a:off x="5656905" y="1865568"/>
            <a:ext cx="1332167" cy="341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70" dirty="0">
                <a:solidFill>
                  <a:schemeClr val="tx1"/>
                </a:solidFill>
              </a:rPr>
              <a:t>Processed data</a:t>
            </a:r>
            <a:endParaRPr lang="en-GB" sz="1111" dirty="0">
              <a:solidFill>
                <a:schemeClr val="tx1"/>
              </a:solidFill>
            </a:endParaRPr>
          </a:p>
        </p:txBody>
      </p:sp>
      <p:sp>
        <p:nvSpPr>
          <p:cNvPr id="272" name="Rectangle 271"/>
          <p:cNvSpPr/>
          <p:nvPr/>
        </p:nvSpPr>
        <p:spPr>
          <a:xfrm>
            <a:off x="3000693" y="2515140"/>
            <a:ext cx="953875" cy="43697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11" dirty="0">
                <a:solidFill>
                  <a:schemeClr val="tx1"/>
                </a:solidFill>
              </a:rPr>
              <a:t>Material</a:t>
            </a:r>
          </a:p>
        </p:txBody>
      </p:sp>
      <p:sp>
        <p:nvSpPr>
          <p:cNvPr id="305" name="Rectangle 304">
            <a:hlinkClick r:id="rId4"/>
          </p:cNvPr>
          <p:cNvSpPr/>
          <p:nvPr/>
        </p:nvSpPr>
        <p:spPr>
          <a:xfrm>
            <a:off x="1028279" y="4761489"/>
            <a:ext cx="798581" cy="215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11" dirty="0" err="1">
                <a:solidFill>
                  <a:schemeClr val="tx1"/>
                </a:solidFill>
              </a:rPr>
              <a:t>Kn</a:t>
            </a:r>
            <a:endParaRPr lang="en-GB" sz="1111" dirty="0">
              <a:solidFill>
                <a:schemeClr val="tx1"/>
              </a:solidFill>
            </a:endParaRPr>
          </a:p>
        </p:txBody>
      </p:sp>
      <p:sp>
        <p:nvSpPr>
          <p:cNvPr id="306" name="Rectangle 305">
            <a:hlinkClick r:id="rId4"/>
          </p:cNvPr>
          <p:cNvSpPr/>
          <p:nvPr/>
        </p:nvSpPr>
        <p:spPr>
          <a:xfrm>
            <a:off x="1028279" y="5104443"/>
            <a:ext cx="973592" cy="215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11" i="1" dirty="0" err="1">
                <a:solidFill>
                  <a:schemeClr val="tx1"/>
                </a:solidFill>
              </a:rPr>
              <a:t>Traveller</a:t>
            </a:r>
            <a:endParaRPr lang="en-GB" sz="1111" i="1" dirty="0">
              <a:solidFill>
                <a:schemeClr val="tx1"/>
              </a:solidFill>
            </a:endParaRPr>
          </a:p>
        </p:txBody>
      </p:sp>
      <p:cxnSp>
        <p:nvCxnSpPr>
          <p:cNvPr id="274" name="Elbow Connector 273"/>
          <p:cNvCxnSpPr>
            <a:cxnSpLocks/>
            <a:stCxn id="306" idx="3"/>
          </p:cNvCxnSpPr>
          <p:nvPr/>
        </p:nvCxnSpPr>
        <p:spPr>
          <a:xfrm flipV="1">
            <a:off x="2001871" y="5080271"/>
            <a:ext cx="884395" cy="132170"/>
          </a:xfrm>
          <a:prstGeom prst="bentConnector3">
            <a:avLst>
              <a:gd name="adj1" fmla="val 42167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6" name="Elbow Connector 275"/>
          <p:cNvCxnSpPr>
            <a:cxnSpLocks/>
            <a:stCxn id="305" idx="3"/>
            <a:endCxn id="75" idx="1"/>
          </p:cNvCxnSpPr>
          <p:nvPr/>
        </p:nvCxnSpPr>
        <p:spPr>
          <a:xfrm>
            <a:off x="1826860" y="4869487"/>
            <a:ext cx="1076582" cy="227377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001474" y="1493949"/>
            <a:ext cx="961329" cy="4350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11" dirty="0">
                <a:solidFill>
                  <a:schemeClr val="tx1"/>
                </a:solidFill>
              </a:rPr>
              <a:t>NC magnet</a:t>
            </a:r>
          </a:p>
        </p:txBody>
      </p:sp>
      <p:sp>
        <p:nvSpPr>
          <p:cNvPr id="59" name="Rectangle 58"/>
          <p:cNvSpPr/>
          <p:nvPr/>
        </p:nvSpPr>
        <p:spPr>
          <a:xfrm>
            <a:off x="3000694" y="2005014"/>
            <a:ext cx="957992" cy="4350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11" dirty="0">
                <a:solidFill>
                  <a:schemeClr val="tx1"/>
                </a:solidFill>
              </a:rPr>
              <a:t>SC magnet</a:t>
            </a:r>
          </a:p>
        </p:txBody>
      </p:sp>
      <p:cxnSp>
        <p:nvCxnSpPr>
          <p:cNvPr id="3" name="Elbow Connector 2"/>
          <p:cNvCxnSpPr>
            <a:stCxn id="272" idx="1"/>
            <a:endCxn id="5" idx="3"/>
          </p:cNvCxnSpPr>
          <p:nvPr/>
        </p:nvCxnSpPr>
        <p:spPr>
          <a:xfrm rot="10800000">
            <a:off x="1847874" y="2222561"/>
            <a:ext cx="1152820" cy="511066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58" idx="1"/>
            <a:endCxn id="5" idx="3"/>
          </p:cNvCxnSpPr>
          <p:nvPr/>
        </p:nvCxnSpPr>
        <p:spPr>
          <a:xfrm rot="10800000" flipV="1">
            <a:off x="1847873" y="1711493"/>
            <a:ext cx="1153602" cy="511066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59" idx="1"/>
            <a:endCxn id="5" idx="3"/>
          </p:cNvCxnSpPr>
          <p:nvPr/>
        </p:nvCxnSpPr>
        <p:spPr>
          <a:xfrm rot="10800000" flipV="1">
            <a:off x="1847873" y="2222558"/>
            <a:ext cx="1152821" cy="1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722508" y="3322132"/>
            <a:ext cx="1238551" cy="5327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70" b="1" dirty="0">
                <a:solidFill>
                  <a:schemeClr val="tx1"/>
                </a:solidFill>
              </a:rPr>
              <a:t>Bench preparation</a:t>
            </a:r>
          </a:p>
        </p:txBody>
      </p:sp>
      <p:cxnSp>
        <p:nvCxnSpPr>
          <p:cNvPr id="22" name="Elbow Connector 21"/>
          <p:cNvCxnSpPr>
            <a:stCxn id="226" idx="1"/>
            <a:endCxn id="72" idx="3"/>
          </p:cNvCxnSpPr>
          <p:nvPr/>
        </p:nvCxnSpPr>
        <p:spPr>
          <a:xfrm rot="10800000" flipV="1">
            <a:off x="1961060" y="3322132"/>
            <a:ext cx="933299" cy="266394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9" idx="1"/>
            <a:endCxn id="72" idx="3"/>
          </p:cNvCxnSpPr>
          <p:nvPr/>
        </p:nvCxnSpPr>
        <p:spPr>
          <a:xfrm rot="10800000">
            <a:off x="1961060" y="3588526"/>
            <a:ext cx="926545" cy="296226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29" descr="Datei:&lt;strong&gt;User&lt;/strong&gt; font awesome.svg – Wikipedi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194" y="1469400"/>
            <a:ext cx="349292" cy="349292"/>
          </a:xfrm>
          <a:prstGeom prst="rect">
            <a:avLst/>
          </a:prstGeom>
        </p:spPr>
      </p:pic>
      <p:sp>
        <p:nvSpPr>
          <p:cNvPr id="230" name="TextBox 229"/>
          <p:cNvSpPr txBox="1"/>
          <p:nvPr/>
        </p:nvSpPr>
        <p:spPr>
          <a:xfrm>
            <a:off x="1083154" y="1497486"/>
            <a:ext cx="705642" cy="336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7" dirty="0"/>
              <a:t>Client</a:t>
            </a:r>
            <a:endParaRPr lang="en-GB" sz="1587" dirty="0"/>
          </a:p>
        </p:txBody>
      </p:sp>
      <p:pic>
        <p:nvPicPr>
          <p:cNvPr id="138" name="Picture 137" descr="Datei:&lt;strong&gt;User&lt;/strong&gt; font awesome.svg – Wikipedi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1884" y="3716406"/>
            <a:ext cx="349292" cy="405056"/>
          </a:xfrm>
          <a:prstGeom prst="rect">
            <a:avLst/>
          </a:prstGeom>
        </p:spPr>
      </p:pic>
      <p:sp>
        <p:nvSpPr>
          <p:cNvPr id="139" name="TextBox 138"/>
          <p:cNvSpPr txBox="1"/>
          <p:nvPr/>
        </p:nvSpPr>
        <p:spPr>
          <a:xfrm>
            <a:off x="9143709" y="3399795"/>
            <a:ext cx="705642" cy="336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7" dirty="0"/>
              <a:t>Client</a:t>
            </a:r>
            <a:endParaRPr lang="en-GB" sz="1587" dirty="0"/>
          </a:p>
        </p:txBody>
      </p:sp>
      <p:cxnSp>
        <p:nvCxnSpPr>
          <p:cNvPr id="265" name="Elbow Connector 264"/>
          <p:cNvCxnSpPr>
            <a:cxnSpLocks/>
            <a:stCxn id="122" idx="3"/>
            <a:endCxn id="138" idx="1"/>
          </p:cNvCxnSpPr>
          <p:nvPr/>
        </p:nvCxnSpPr>
        <p:spPr>
          <a:xfrm>
            <a:off x="8986828" y="3302183"/>
            <a:ext cx="335056" cy="616751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4" name="Elbow Connector 283"/>
          <p:cNvCxnSpPr>
            <a:stCxn id="30" idx="1"/>
            <a:endCxn id="5" idx="1"/>
          </p:cNvCxnSpPr>
          <p:nvPr/>
        </p:nvCxnSpPr>
        <p:spPr>
          <a:xfrm rot="10800000" flipV="1">
            <a:off x="728397" y="1644046"/>
            <a:ext cx="82799" cy="578513"/>
          </a:xfrm>
          <a:prstGeom prst="bentConnector3">
            <a:avLst>
              <a:gd name="adj1" fmla="val 319119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cxnSpLocks/>
            <a:stCxn id="330" idx="0"/>
            <a:endCxn id="333" idx="2"/>
          </p:cNvCxnSpPr>
          <p:nvPr/>
        </p:nvCxnSpPr>
        <p:spPr>
          <a:xfrm rot="5400000" flipH="1" flipV="1">
            <a:off x="6071026" y="2458403"/>
            <a:ext cx="503357" cy="569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1" name="Elbow Connector 450"/>
          <p:cNvCxnSpPr>
            <a:cxnSpLocks/>
            <a:stCxn id="333" idx="3"/>
            <a:endCxn id="122" idx="1"/>
          </p:cNvCxnSpPr>
          <p:nvPr/>
        </p:nvCxnSpPr>
        <p:spPr>
          <a:xfrm>
            <a:off x="6989072" y="2036288"/>
            <a:ext cx="728039" cy="1265895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5" name="Subtitle 2"/>
          <p:cNvSpPr>
            <a:spLocks noGrp="1"/>
          </p:cNvSpPr>
          <p:nvPr>
            <p:ph type="subTitle" idx="1"/>
          </p:nvPr>
        </p:nvSpPr>
        <p:spPr>
          <a:xfrm>
            <a:off x="335375" y="203717"/>
            <a:ext cx="9585237" cy="419775"/>
          </a:xfrm>
        </p:spPr>
        <p:txBody>
          <a:bodyPr>
            <a:noAutofit/>
          </a:bodyPr>
          <a:lstStyle/>
          <a:p>
            <a:pPr algn="l"/>
            <a:r>
              <a:rPr lang="en-US" sz="2540" b="1" dirty="0">
                <a:solidFill>
                  <a:schemeClr val="bg1"/>
                </a:solidFill>
              </a:rPr>
              <a:t>The Problem Setting</a:t>
            </a:r>
            <a:endParaRPr lang="en-GB" sz="2540" b="1" dirty="0">
              <a:solidFill>
                <a:schemeClr val="bg1"/>
              </a:solidFill>
            </a:endParaRPr>
          </a:p>
        </p:txBody>
      </p:sp>
      <p:pic>
        <p:nvPicPr>
          <p:cNvPr id="478" name="Picture 477" descr="Free vector graphic: &lt;strong&gt;Hand&lt;/strong&gt;, Right, Point, Upwards, Finger ..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1894" y="2666668"/>
            <a:ext cx="242393" cy="295802"/>
          </a:xfrm>
          <a:prstGeom prst="rect">
            <a:avLst/>
          </a:prstGeom>
        </p:spPr>
      </p:pic>
      <p:pic>
        <p:nvPicPr>
          <p:cNvPr id="480" name="Picture 479" descr="Free vector graphic: &lt;strong&gt;Hand&lt;/strong&gt;, Right, Point, Upwards, Finger ..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856" y="3425921"/>
            <a:ext cx="242393" cy="295802"/>
          </a:xfrm>
          <a:prstGeom prst="rect">
            <a:avLst/>
          </a:prstGeom>
        </p:spPr>
      </p:pic>
      <p:cxnSp>
        <p:nvCxnSpPr>
          <p:cNvPr id="69" name="Elbow Connector 68"/>
          <p:cNvCxnSpPr>
            <a:stCxn id="272" idx="1"/>
            <a:endCxn id="5" idx="3"/>
          </p:cNvCxnSpPr>
          <p:nvPr/>
        </p:nvCxnSpPr>
        <p:spPr>
          <a:xfrm rot="10800000">
            <a:off x="1847874" y="2222561"/>
            <a:ext cx="1152820" cy="511066"/>
          </a:xfrm>
          <a:prstGeom prst="bentConnector3">
            <a:avLst>
              <a:gd name="adj1" fmla="val 50000"/>
            </a:avLst>
          </a:prstGeom>
          <a:ln w="1270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cxnSpLocks/>
            <a:stCxn id="333" idx="3"/>
            <a:endCxn id="116" idx="1"/>
          </p:cNvCxnSpPr>
          <p:nvPr/>
        </p:nvCxnSpPr>
        <p:spPr>
          <a:xfrm flipV="1">
            <a:off x="6989072" y="2034350"/>
            <a:ext cx="728039" cy="1938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9" name="Picture 88" descr="Free vector graphic: &lt;strong&gt;Hand&lt;/strong&gt;, Right, Point, Upwards, Finger ..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608" y="1870502"/>
            <a:ext cx="242393" cy="295802"/>
          </a:xfrm>
          <a:prstGeom prst="rect">
            <a:avLst/>
          </a:prstGeom>
        </p:spPr>
      </p:pic>
      <p:cxnSp>
        <p:nvCxnSpPr>
          <p:cNvPr id="4" name="Elbow Connector 3">
            <a:extLst>
              <a:ext uri="{FF2B5EF4-FFF2-40B4-BE49-F238E27FC236}">
                <a16:creationId xmlns:a16="http://schemas.microsoft.com/office/drawing/2014/main" id="{D3C26D41-E03B-5B46-A135-0025CDA4E949}"/>
              </a:ext>
            </a:extLst>
          </p:cNvPr>
          <p:cNvCxnSpPr>
            <a:cxnSpLocks/>
            <a:stCxn id="122" idx="2"/>
            <a:endCxn id="21" idx="0"/>
          </p:cNvCxnSpPr>
          <p:nvPr/>
        </p:nvCxnSpPr>
        <p:spPr bwMode="auto">
          <a:xfrm rot="5400000">
            <a:off x="7050583" y="4017162"/>
            <a:ext cx="1850581" cy="752194"/>
          </a:xfrm>
          <a:prstGeom prst="bentConnector3">
            <a:avLst>
              <a:gd name="adj1" fmla="val 51051"/>
            </a:avLst>
          </a:prstGeom>
          <a:solidFill>
            <a:schemeClr val="accent1"/>
          </a:solidFill>
          <a:ln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5" name="Picture 54" descr="Free vector graphic: &lt;strong&gt;Hand&lt;/strong&gt;, Right, Point, Upwards, Finger ...">
            <a:extLst>
              <a:ext uri="{FF2B5EF4-FFF2-40B4-BE49-F238E27FC236}">
                <a16:creationId xmlns:a16="http://schemas.microsoft.com/office/drawing/2014/main" id="{F6EBFFB4-A277-0449-B3AB-8155248ACF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7339" y="4245357"/>
            <a:ext cx="316997" cy="336115"/>
          </a:xfrm>
          <a:prstGeom prst="rect">
            <a:avLst/>
          </a:prstGeom>
        </p:spPr>
      </p:pic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E62E92F2-C84A-5047-A5AE-B6A737D144C5}"/>
              </a:ext>
            </a:extLst>
          </p:cNvPr>
          <p:cNvCxnSpPr>
            <a:cxnSpLocks/>
            <a:stCxn id="75" idx="3"/>
          </p:cNvCxnSpPr>
          <p:nvPr/>
        </p:nvCxnSpPr>
        <p:spPr bwMode="auto">
          <a:xfrm flipV="1">
            <a:off x="4340451" y="2440104"/>
            <a:ext cx="705824" cy="2656760"/>
          </a:xfrm>
          <a:prstGeom prst="bentConnector2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A2D3956-4978-474D-9C5F-8C9057F2A720}"/>
              </a:ext>
            </a:extLst>
          </p:cNvPr>
          <p:cNvCxnSpPr>
            <a:cxnSpLocks/>
          </p:cNvCxnSpPr>
          <p:nvPr/>
        </p:nvCxnSpPr>
        <p:spPr bwMode="auto">
          <a:xfrm flipV="1">
            <a:off x="5063451" y="2458688"/>
            <a:ext cx="1251119" cy="7215"/>
          </a:xfrm>
          <a:prstGeom prst="straightConnector1">
            <a:avLst/>
          </a:prstGeom>
          <a:solidFill>
            <a:schemeClr val="accent1"/>
          </a:solidFill>
          <a:ln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0" name="Picture 69" descr="Free vector graphic: &lt;strong&gt;Hand&lt;/strong&gt;, Right, Point, Upwards, Finger ...">
            <a:extLst>
              <a:ext uri="{FF2B5EF4-FFF2-40B4-BE49-F238E27FC236}">
                <a16:creationId xmlns:a16="http://schemas.microsoft.com/office/drawing/2014/main" id="{251BFABC-5EB8-0844-A801-EB7F1FBB83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844" y="3568078"/>
            <a:ext cx="316997" cy="33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34114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_1">
            <a:extLst>
              <a:ext uri="{FF2B5EF4-FFF2-40B4-BE49-F238E27FC236}">
                <a16:creationId xmlns:a16="http://schemas.microsoft.com/office/drawing/2014/main" id="{E8B36A12-8AF3-3E4D-9C29-54F359502D43}"/>
              </a:ext>
            </a:extLst>
          </p:cNvPr>
          <p:cNvSpPr txBox="1">
            <a:spLocks noGrp="1"/>
          </p:cNvSpPr>
          <p:nvPr>
            <p:ph type="title" sz="quarter" idx="4294967295"/>
          </p:nvPr>
        </p:nvSpPr>
        <p:spPr>
          <a:xfrm>
            <a:off x="543496" y="137592"/>
            <a:ext cx="6552886" cy="446217"/>
          </a:xfrm>
          <a:prstGeom prst="rect">
            <a:avLst/>
          </a:prstGeom>
          <a:extLst/>
        </p:spPr>
        <p:txBody>
          <a:bodyPr lIns="38071" tIns="38071" rIns="67773" bIns="38071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GB" sz="2400" dirty="0">
                <a:solidFill>
                  <a:schemeClr val="bg1"/>
                </a:solidFill>
                <a:highlight>
                  <a:scrgbClr r="0" g="0" b="0">
                    <a:alpha val="0"/>
                  </a:scrgbClr>
                </a:highlight>
                <a:ea typeface="MS PGothic" pitchFamily="49"/>
              </a:rPr>
              <a:t>Mitigation Measures (Systematic and Gross Errors)</a:t>
            </a:r>
          </a:p>
        </p:txBody>
      </p:sp>
      <p:pic>
        <p:nvPicPr>
          <p:cNvPr id="107523" name="Picture 3">
            <a:extLst>
              <a:ext uri="{FF2B5EF4-FFF2-40B4-BE49-F238E27FC236}">
                <a16:creationId xmlns:a16="http://schemas.microsoft.com/office/drawing/2014/main" id="{E7A79620-5517-2B40-B6A9-D68C3558F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7592" y="1001688"/>
            <a:ext cx="7200800" cy="5588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5" descr="Image result for Infor EAM">
            <a:extLst>
              <a:ext uri="{FF2B5EF4-FFF2-40B4-BE49-F238E27FC236}">
                <a16:creationId xmlns:a16="http://schemas.microsoft.com/office/drawing/2014/main" id="{7DA9D735-D079-934D-BECD-37590A6BD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616" y="2945904"/>
            <a:ext cx="592137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3C93920C-1D94-F94B-AB20-8AC88B163C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9498" y="2945904"/>
            <a:ext cx="690622" cy="32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57C0B3-54A0-3548-9084-8D1166663BE0}"/>
              </a:ext>
            </a:extLst>
          </p:cNvPr>
          <p:cNvSpPr txBox="1"/>
          <p:nvPr/>
        </p:nvSpPr>
        <p:spPr>
          <a:xfrm>
            <a:off x="1919684" y="6042248"/>
            <a:ext cx="6223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Flexible C++ Framework for Magnetic Measurements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2D1B56-E03A-9E43-83D8-3F5A162B9D8C}"/>
              </a:ext>
            </a:extLst>
          </p:cNvPr>
          <p:cNvSpPr txBox="1"/>
          <p:nvPr/>
        </p:nvSpPr>
        <p:spPr>
          <a:xfrm>
            <a:off x="1482026" y="5039594"/>
            <a:ext cx="1467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Web-services</a:t>
            </a:r>
          </a:p>
          <a:p>
            <a:r>
              <a:rPr lang="en-US" sz="1600" dirty="0"/>
              <a:t>(XML (Soap))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C9ABB5-E20A-6B48-9212-479BB1C8D884}"/>
              </a:ext>
            </a:extLst>
          </p:cNvPr>
          <p:cNvSpPr txBox="1"/>
          <p:nvPr/>
        </p:nvSpPr>
        <p:spPr>
          <a:xfrm>
            <a:off x="4719960" y="5042844"/>
            <a:ext cx="89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Text-file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62452E-251A-3046-B3FE-6572858D3285}"/>
              </a:ext>
            </a:extLst>
          </p:cNvPr>
          <p:cNvSpPr txBox="1"/>
          <p:nvPr/>
        </p:nvSpPr>
        <p:spPr>
          <a:xfrm>
            <a:off x="7960320" y="504519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SQL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FC41257A-1278-4342-AD9A-662922B4AB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1488" y="168605"/>
            <a:ext cx="7112000" cy="762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Measurement Laboratory 311</a:t>
            </a:r>
          </a:p>
        </p:txBody>
      </p:sp>
      <p:pic>
        <p:nvPicPr>
          <p:cNvPr id="72706" name="Picture 6">
            <a:extLst>
              <a:ext uri="{FF2B5EF4-FFF2-40B4-BE49-F238E27FC236}">
                <a16:creationId xmlns:a16="http://schemas.microsoft.com/office/drawing/2014/main" id="{4F139DCA-E4C2-CE41-A77C-CF22A3FCB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640" y="914353"/>
            <a:ext cx="6506684" cy="459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F2F331F-E3C8-5644-A676-A3E7C956F1DE}"/>
              </a:ext>
            </a:extLst>
          </p:cNvPr>
          <p:cNvSpPr txBox="1"/>
          <p:nvPr/>
        </p:nvSpPr>
        <p:spPr>
          <a:xfrm>
            <a:off x="399480" y="5657050"/>
            <a:ext cx="7013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Air-condition system (1.4 + 0.4 MCHF)</a:t>
            </a:r>
          </a:p>
          <a:p>
            <a:r>
              <a:rPr lang="en-US" sz="1800" dirty="0"/>
              <a:t>Avoid stratification (laser applications)</a:t>
            </a:r>
          </a:p>
          <a:p>
            <a:r>
              <a:rPr lang="en-US" sz="1800" dirty="0"/>
              <a:t>Air speed &lt; 0.4 m/sec (laminar)</a:t>
            </a:r>
          </a:p>
          <a:p>
            <a:r>
              <a:rPr lang="en-US" sz="1800" dirty="0"/>
              <a:t>+- 2 </a:t>
            </a:r>
            <a:r>
              <a:rPr lang="en-US" sz="1800" baseline="30000" dirty="0" err="1"/>
              <a:t>o</a:t>
            </a:r>
            <a:r>
              <a:rPr lang="en-US" sz="1800" dirty="0" err="1"/>
              <a:t>C</a:t>
            </a:r>
            <a:r>
              <a:rPr lang="en-US" sz="1800" dirty="0"/>
              <a:t> in large hall, +- 0.4 </a:t>
            </a:r>
            <a:r>
              <a:rPr lang="en-US" sz="1800" baseline="30000" dirty="0" err="1"/>
              <a:t>o</a:t>
            </a:r>
            <a:r>
              <a:rPr lang="en-US" sz="1800" dirty="0" err="1"/>
              <a:t>C</a:t>
            </a:r>
            <a:r>
              <a:rPr lang="en-US" sz="1800" dirty="0"/>
              <a:t> in “measuring room”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49520F-091A-FB41-B6C0-BC7FDF6566F8}"/>
              </a:ext>
            </a:extLst>
          </p:cNvPr>
          <p:cNvSpPr txBox="1"/>
          <p:nvPr/>
        </p:nvSpPr>
        <p:spPr>
          <a:xfrm>
            <a:off x="6952208" y="5607620"/>
            <a:ext cx="305724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Power converter cluster, </a:t>
            </a:r>
          </a:p>
          <a:p>
            <a:r>
              <a:rPr lang="en-US" sz="1800" dirty="0"/>
              <a:t>motorized switches, </a:t>
            </a:r>
          </a:p>
          <a:p>
            <a:r>
              <a:rPr lang="en-US" sz="1800" dirty="0"/>
              <a:t>PLC interlocked distribution </a:t>
            </a:r>
          </a:p>
          <a:p>
            <a:r>
              <a:rPr lang="en-US" sz="1800" dirty="0"/>
              <a:t>feedboxes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>
            <a:extLst>
              <a:ext uri="{FF2B5EF4-FFF2-40B4-BE49-F238E27FC236}">
                <a16:creationId xmlns:a16="http://schemas.microsoft.com/office/drawing/2014/main" id="{5117D196-D65E-6C46-A3E3-976607EE6D0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54038" y="136647"/>
            <a:ext cx="6553200" cy="647700"/>
          </a:xfrm>
          <a:prstGeom prst="rect">
            <a:avLst/>
          </a:prstGeom>
        </p:spPr>
        <p:txBody>
          <a:bodyPr/>
          <a:lstStyle/>
          <a:p>
            <a:r>
              <a:rPr lang="en-US" altLang="LID4096" dirty="0">
                <a:ea typeface="ＭＳ Ｐゴシック" panose="020B0600070205080204" pitchFamily="34" charset="-128"/>
              </a:rPr>
              <a:t>Calibration: CERN Dipole Field Reference</a:t>
            </a:r>
            <a:endParaRPr lang="LID4096" altLang="LID4096">
              <a:ea typeface="ＭＳ Ｐゴシック" panose="020B0600070205080204" pitchFamily="34" charset="-128"/>
            </a:endParaRPr>
          </a:p>
        </p:txBody>
      </p:sp>
      <p:sp>
        <p:nvSpPr>
          <p:cNvPr id="49154" name="Rectangle 4">
            <a:extLst>
              <a:ext uri="{FF2B5EF4-FFF2-40B4-BE49-F238E27FC236}">
                <a16:creationId xmlns:a16="http://schemas.microsoft.com/office/drawing/2014/main" id="{12D07C71-2231-0044-945B-D48D9F4CB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97213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58585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endParaRPr lang="fr-FR" altLang="en-US" sz="1400">
              <a:latin typeface="Calibri" panose="020F0502020204030204" pitchFamily="34" charset="0"/>
            </a:endParaRPr>
          </a:p>
        </p:txBody>
      </p:sp>
      <p:pic>
        <p:nvPicPr>
          <p:cNvPr id="49155" name="Picture 10">
            <a:extLst>
              <a:ext uri="{FF2B5EF4-FFF2-40B4-BE49-F238E27FC236}">
                <a16:creationId xmlns:a16="http://schemas.microsoft.com/office/drawing/2014/main" id="{1D5FB1E4-2B68-FB42-BE7A-A7D26AE3E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25" y="2555875"/>
            <a:ext cx="462280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sp>
        <p:nvSpPr>
          <p:cNvPr id="49156" name="Rectangle 9">
            <a:extLst>
              <a:ext uri="{FF2B5EF4-FFF2-40B4-BE49-F238E27FC236}">
                <a16:creationId xmlns:a16="http://schemas.microsoft.com/office/drawing/2014/main" id="{2BF8EFF4-AA5C-6040-9110-879A6253E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361" y="950914"/>
            <a:ext cx="921995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marL="268288" indent="-2682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1800" dirty="0">
                <a:latin typeface="Calibri" panose="020F0502020204030204" pitchFamily="34" charset="0"/>
              </a:rPr>
              <a:t>Old CERN ISR bending dipole, cycled up to 1 T in a rigorously reproducible way</a:t>
            </a:r>
          </a:p>
          <a:p>
            <a:pPr>
              <a:buFontTx/>
              <a:buChar char="•"/>
            </a:pPr>
            <a:r>
              <a:rPr lang="en-US" altLang="en-US" sz="1800" dirty="0">
                <a:latin typeface="Calibri" panose="020F0502020204030204" pitchFamily="34" charset="0"/>
              </a:rPr>
              <a:t>Yearly mapping to establish field profile, averages and reproducibility </a:t>
            </a:r>
          </a:p>
          <a:p>
            <a:pPr>
              <a:buFontTx/>
              <a:buChar char="•"/>
            </a:pPr>
            <a:r>
              <a:rPr lang="en-US" altLang="en-US" sz="1800" dirty="0">
                <a:latin typeface="Calibri" panose="020F0502020204030204" pitchFamily="34" charset="0"/>
              </a:rPr>
              <a:t>We map By, but since the field is not perfectly uniform we have also </a:t>
            </a:r>
            <a:r>
              <a:rPr lang="en-US" altLang="en-US" sz="1800" dirty="0" err="1">
                <a:latin typeface="Calibri" panose="020F0502020204030204" pitchFamily="34" charset="0"/>
              </a:rPr>
              <a:t>Bx</a:t>
            </a:r>
            <a:r>
              <a:rPr lang="en-US" altLang="en-US" sz="1800" dirty="0">
                <a:latin typeface="Calibri" panose="020F0502020204030204" pitchFamily="34" charset="0"/>
              </a:rPr>
              <a:t>, </a:t>
            </a:r>
            <a:r>
              <a:rPr lang="en-US" altLang="en-US" sz="1800" dirty="0" err="1">
                <a:latin typeface="Calibri" panose="020F0502020204030204" pitchFamily="34" charset="0"/>
              </a:rPr>
              <a:t>Bz</a:t>
            </a:r>
            <a:r>
              <a:rPr lang="en-US" altLang="en-US" sz="1800" dirty="0">
                <a:latin typeface="Calibri" panose="020F0502020204030204" pitchFamily="34" charset="0"/>
              </a:rPr>
              <a:t> </a:t>
            </a:r>
            <a:br>
              <a:rPr lang="en-US" altLang="en-US" sz="1800" dirty="0">
                <a:latin typeface="Calibri" panose="020F0502020204030204" pitchFamily="34" charset="0"/>
              </a:rPr>
            </a:br>
            <a:r>
              <a:rPr lang="en-US" altLang="en-US" sz="1800" dirty="0">
                <a:latin typeface="Calibri" panose="020F0502020204030204" pitchFamily="34" charset="0"/>
                <a:sym typeface="Symbol" pitchFamily="2" charset="2"/>
              </a:rPr>
              <a:t> </a:t>
            </a:r>
            <a:r>
              <a:rPr lang="en-US" altLang="en-US" sz="1800" dirty="0">
                <a:solidFill>
                  <a:srgbClr val="FF0000"/>
                </a:solidFill>
                <a:latin typeface="Calibri" panose="020F0502020204030204" pitchFamily="34" charset="0"/>
                <a:sym typeface="Symbol" pitchFamily="2" charset="2"/>
              </a:rPr>
              <a:t>the resulting (small) error is propagated to all instruments calibrated in this reference !</a:t>
            </a:r>
            <a:endParaRPr lang="en-US" altLang="en-US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49157" name="Group 6">
            <a:extLst>
              <a:ext uri="{FF2B5EF4-FFF2-40B4-BE49-F238E27FC236}">
                <a16:creationId xmlns:a16="http://schemas.microsoft.com/office/drawing/2014/main" id="{D6E86E15-9880-C343-ADB2-EC5F8424DB95}"/>
              </a:ext>
            </a:extLst>
          </p:cNvPr>
          <p:cNvGrpSpPr>
            <a:grpSpLocks/>
          </p:cNvGrpSpPr>
          <p:nvPr/>
        </p:nvGrpSpPr>
        <p:grpSpPr bwMode="auto">
          <a:xfrm>
            <a:off x="4637088" y="2509838"/>
            <a:ext cx="4940300" cy="4500562"/>
            <a:chOff x="4637088" y="1844762"/>
            <a:chExt cx="4940300" cy="4500562"/>
          </a:xfrm>
        </p:grpSpPr>
        <p:pic>
          <p:nvPicPr>
            <p:cNvPr id="49158" name="Picture 6">
              <a:extLst>
                <a:ext uri="{FF2B5EF4-FFF2-40B4-BE49-F238E27FC236}">
                  <a16:creationId xmlns:a16="http://schemas.microsoft.com/office/drawing/2014/main" id="{9779551E-BCF9-E143-8556-7978FDD82B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1913" y="1844762"/>
              <a:ext cx="2352675" cy="154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999999"/>
                    </a:outerShdw>
                  </a:effectLst>
                </a14:hiddenEffects>
              </a:ext>
            </a:extLst>
          </p:spPr>
        </p:pic>
        <p:grpSp>
          <p:nvGrpSpPr>
            <p:cNvPr id="49159" name="Group 7">
              <a:extLst>
                <a:ext uri="{FF2B5EF4-FFF2-40B4-BE49-F238E27FC236}">
                  <a16:creationId xmlns:a16="http://schemas.microsoft.com/office/drawing/2014/main" id="{08AFD2F3-FF4B-274F-A985-98A5ADCFF4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37088" y="4030749"/>
              <a:ext cx="4940300" cy="2314575"/>
              <a:chOff x="81" y="119"/>
              <a:chExt cx="3810" cy="2034"/>
            </a:xfrm>
          </p:grpSpPr>
          <p:pic>
            <p:nvPicPr>
              <p:cNvPr id="49161" name="Picture 8">
                <a:extLst>
                  <a:ext uri="{FF2B5EF4-FFF2-40B4-BE49-F238E27FC236}">
                    <a16:creationId xmlns:a16="http://schemas.microsoft.com/office/drawing/2014/main" id="{559802B6-F01C-1848-B844-3AD1E2BC13A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" y="119"/>
                <a:ext cx="3810" cy="203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999999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AutoShape 9">
                <a:extLst>
                  <a:ext uri="{FF2B5EF4-FFF2-40B4-BE49-F238E27FC236}">
                    <a16:creationId xmlns:a16="http://schemas.microsoft.com/office/drawing/2014/main" id="{8A2E6D0D-479B-4DAD-A0DE-E7ADF037C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2" y="550"/>
                <a:ext cx="181" cy="159"/>
              </a:xfrm>
              <a:prstGeom prst="star5">
                <a:avLst/>
              </a:prstGeom>
              <a:solidFill>
                <a:srgbClr val="FFFF00"/>
              </a:solidFill>
              <a:ln w="317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tx1">
                          <a:gamma/>
                          <a:shade val="60000"/>
                          <a:invGamma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1400" kern="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9160" name="Rectangle 11">
              <a:extLst>
                <a:ext uri="{FF2B5EF4-FFF2-40B4-BE49-F238E27FC236}">
                  <a16:creationId xmlns:a16="http://schemas.microsoft.com/office/drawing/2014/main" id="{6762F67C-7AD5-E347-B582-C861DC475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9262" y="3482170"/>
              <a:ext cx="3493970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latin typeface="Calibri" panose="020F0502020204030204" pitchFamily="34" charset="0"/>
                </a:rPr>
                <a:t>high precision NMR probe used to map the field</a:t>
              </a:r>
            </a:p>
          </p:txBody>
        </p:sp>
      </p:grp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F9F4147-0F75-9145-8EDA-A0DD73D98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508" y="174712"/>
            <a:ext cx="965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599" tIns="50799" rIns="282219" bIns="50799"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GB" altLang="en-US" sz="2400" b="1" dirty="0">
                <a:solidFill>
                  <a:schemeClr val="bg1"/>
                </a:solidFill>
                <a:ea typeface="MS Mincho" panose="02020609040205080304" pitchFamily="49" charset="-128"/>
              </a:rPr>
              <a:t>Sensor and PCB coil calibration</a:t>
            </a:r>
            <a:endParaRPr lang="en-GB" altLang="en-US" sz="2400" dirty="0">
              <a:solidFill>
                <a:schemeClr val="bg1"/>
              </a:solidFill>
              <a:ea typeface="MS Mincho" panose="02020609040205080304" pitchFamily="49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B1DAA6-9CAC-6749-A0E6-333EC9908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35" y="1126345"/>
            <a:ext cx="2844231" cy="2179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DF5B62-6942-4947-97AA-0235E08F4F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81"/>
          <a:stretch/>
        </p:blipFill>
        <p:spPr>
          <a:xfrm>
            <a:off x="3985671" y="1114512"/>
            <a:ext cx="2908738" cy="21796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0940A8-FD7C-264B-AB05-E921EEADA7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3467" y="1055032"/>
            <a:ext cx="1740535" cy="22390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243DF4-5843-754D-BBC7-A3AC298342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384" y="3964924"/>
            <a:ext cx="2884020" cy="29292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80FC5F-7B22-7A4E-A246-109EBB38BD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9404" y="3998527"/>
            <a:ext cx="3466781" cy="15284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0FD57F-5AA3-E54A-B79E-9E0D5D830B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10563" y="4098032"/>
            <a:ext cx="2801022" cy="15045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DEDED79-4923-E44A-BC5A-CFC0FDF685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0040" y="5638613"/>
            <a:ext cx="2304255" cy="118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1375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>
            <a:extLst>
              <a:ext uri="{FF2B5EF4-FFF2-40B4-BE49-F238E27FC236}">
                <a16:creationId xmlns:a16="http://schemas.microsoft.com/office/drawing/2014/main" id="{7A36A14C-FFF2-4F40-9E15-4F124F4FD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508" y="174712"/>
            <a:ext cx="965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599" tIns="50799" rIns="282219" bIns="50799"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GB" altLang="en-US" sz="2400" b="1" dirty="0">
                <a:solidFill>
                  <a:schemeClr val="bg1"/>
                </a:solidFill>
                <a:ea typeface="MS Mincho" panose="02020609040205080304" pitchFamily="49" charset="-128"/>
              </a:rPr>
              <a:t>3D-Helmholtz-Coil</a:t>
            </a:r>
            <a:endParaRPr lang="en-GB" altLang="en-US" sz="2400" dirty="0">
              <a:solidFill>
                <a:schemeClr val="bg1"/>
              </a:solidFill>
              <a:ea typeface="MS Mincho" panose="02020609040205080304" pitchFamily="49" charset="-128"/>
            </a:endParaRPr>
          </a:p>
        </p:txBody>
      </p:sp>
      <p:pic>
        <p:nvPicPr>
          <p:cNvPr id="50178" name="Picture 3">
            <a:extLst>
              <a:ext uri="{FF2B5EF4-FFF2-40B4-BE49-F238E27FC236}">
                <a16:creationId xmlns:a16="http://schemas.microsoft.com/office/drawing/2014/main" id="{D5ED8E8E-3EC3-D34D-AD56-1F9559EDB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18" y="1114512"/>
            <a:ext cx="3509209" cy="386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2" descr="Screen Shot 2017-08-07 at 11.13.27.png">
            <a:extLst>
              <a:ext uri="{FF2B5EF4-FFF2-40B4-BE49-F238E27FC236}">
                <a16:creationId xmlns:a16="http://schemas.microsoft.com/office/drawing/2014/main" id="{CA486E37-F167-2242-AEB0-04F3C6F6F9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9920" y="959849"/>
            <a:ext cx="5472608" cy="90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7" descr="Screen Shot 2017-08-07 at 11.14.27.png">
            <a:extLst>
              <a:ext uri="{FF2B5EF4-FFF2-40B4-BE49-F238E27FC236}">
                <a16:creationId xmlns:a16="http://schemas.microsoft.com/office/drawing/2014/main" id="{6454A3F0-A2BA-6E4F-B230-ABA5B7627A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5864" y="1988967"/>
            <a:ext cx="2459553" cy="230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>
            <a:extLst>
              <a:ext uri="{FF2B5EF4-FFF2-40B4-BE49-F238E27FC236}">
                <a16:creationId xmlns:a16="http://schemas.microsoft.com/office/drawing/2014/main" id="{42D080C8-2CF1-0B40-8E45-FBA75D982C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1293" y="3737992"/>
            <a:ext cx="2488728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7AB19E9F-38EF-A049-BC47-CE8CEAC3D7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4412347"/>
            <a:ext cx="2641349" cy="199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4AC8B9-F19A-4347-8B45-3C1DAAE7A3CD}"/>
              </a:ext>
            </a:extLst>
          </p:cNvPr>
          <p:cNvSpPr txBox="1"/>
          <p:nvPr/>
        </p:nvSpPr>
        <p:spPr>
          <a:xfrm>
            <a:off x="271418" y="5138716"/>
            <a:ext cx="343244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de-DE" sz="1600" dirty="0" err="1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Biot-Savart</a:t>
            </a:r>
            <a:r>
              <a:rPr lang="en-GB" sz="16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's law for computing the magnetic flux density</a:t>
            </a:r>
          </a:p>
          <a:p>
            <a:pPr eaLnBrk="1" hangingPunct="1">
              <a:defRPr/>
            </a:pPr>
            <a:endParaRPr lang="en-GB" sz="1600" dirty="0"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Effect of construction errors on field &lt; 10</a:t>
            </a:r>
            <a:r>
              <a:rPr lang="en-GB" sz="1600" baseline="300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-6</a:t>
            </a:r>
          </a:p>
        </p:txBody>
      </p:sp>
      <p:grpSp>
        <p:nvGrpSpPr>
          <p:cNvPr id="25" name="Group 8">
            <a:extLst>
              <a:ext uri="{FF2B5EF4-FFF2-40B4-BE49-F238E27FC236}">
                <a16:creationId xmlns:a16="http://schemas.microsoft.com/office/drawing/2014/main" id="{7F71C759-3D12-E44A-8880-ECF21B6872B2}"/>
              </a:ext>
            </a:extLst>
          </p:cNvPr>
          <p:cNvGrpSpPr>
            <a:grpSpLocks/>
          </p:cNvGrpSpPr>
          <p:nvPr/>
        </p:nvGrpSpPr>
        <p:grpSpPr bwMode="auto">
          <a:xfrm>
            <a:off x="6315417" y="2021989"/>
            <a:ext cx="1238693" cy="1584241"/>
            <a:chOff x="1102599" y="3478525"/>
            <a:chExt cx="2441987" cy="253721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3562E94-B2CC-A245-B9F0-7DA4E440EF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2651" y="3478525"/>
              <a:ext cx="1834592" cy="2537217"/>
              <a:chOff x="5317772" y="3276843"/>
              <a:chExt cx="1834592" cy="2537217"/>
            </a:xfrm>
          </p:grpSpPr>
          <p:grpSp>
            <p:nvGrpSpPr>
              <p:cNvPr id="31" name="Group 27">
                <a:extLst>
                  <a:ext uri="{FF2B5EF4-FFF2-40B4-BE49-F238E27FC236}">
                    <a16:creationId xmlns:a16="http://schemas.microsoft.com/office/drawing/2014/main" id="{517742FE-4657-E145-B90A-CA8700EBBB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17772" y="3276843"/>
                <a:ext cx="1776011" cy="2537217"/>
                <a:chOff x="2589812" y="541263"/>
                <a:chExt cx="1776011" cy="2537217"/>
              </a:xfrm>
            </p:grpSpPr>
            <p:grpSp>
              <p:nvGrpSpPr>
                <p:cNvPr id="33" name="Group 29">
                  <a:extLst>
                    <a:ext uri="{FF2B5EF4-FFF2-40B4-BE49-F238E27FC236}">
                      <a16:creationId xmlns:a16="http://schemas.microsoft.com/office/drawing/2014/main" id="{62BF3539-7A35-3E4D-9FBE-AB232A59A91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27746" y="1129392"/>
                  <a:ext cx="1516068" cy="1818595"/>
                  <a:chOff x="2727746" y="1129392"/>
                  <a:chExt cx="1516068" cy="1818595"/>
                </a:xfrm>
              </p:grpSpPr>
              <p:pic>
                <p:nvPicPr>
                  <p:cNvPr id="39" name="Picture 35">
                    <a:extLst>
                      <a:ext uri="{FF2B5EF4-FFF2-40B4-BE49-F238E27FC236}">
                        <a16:creationId xmlns:a16="http://schemas.microsoft.com/office/drawing/2014/main" id="{944FD74E-3573-AB48-AE3F-7753421CFB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727746" y="1129392"/>
                    <a:ext cx="907208" cy="177450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0" name="Picture 36">
                    <a:extLst>
                      <a:ext uri="{FF2B5EF4-FFF2-40B4-BE49-F238E27FC236}">
                        <a16:creationId xmlns:a16="http://schemas.microsoft.com/office/drawing/2014/main" id="{8EF7E37D-F70B-F845-AEF8-902F32F7704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9586">
                    <a:off x="3336607" y="1173480"/>
                    <a:ext cx="907207" cy="177450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25D93E-C5A0-3043-8792-263BFE35C396}"/>
                    </a:ext>
                  </a:extLst>
                </p:cNvPr>
                <p:cNvCxnSpPr/>
                <p:nvPr/>
              </p:nvCxnSpPr>
              <p:spPr>
                <a:xfrm flipH="1">
                  <a:off x="3005595" y="826482"/>
                  <a:ext cx="138595" cy="225199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DAE26B76-0677-854D-96A9-64B3AD4DF400}"/>
                    </a:ext>
                  </a:extLst>
                </p:cNvPr>
                <p:cNvCxnSpPr/>
                <p:nvPr/>
              </p:nvCxnSpPr>
              <p:spPr>
                <a:xfrm flipH="1">
                  <a:off x="3391374" y="1067972"/>
                  <a:ext cx="867288" cy="1977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6075D934-C8BC-3E44-A4E9-0ABAAA55B37A}"/>
                    </a:ext>
                  </a:extLst>
                </p:cNvPr>
                <p:cNvCxnSpPr/>
                <p:nvPr/>
              </p:nvCxnSpPr>
              <p:spPr>
                <a:xfrm flipV="1">
                  <a:off x="3281356" y="1882464"/>
                  <a:ext cx="1084467" cy="44725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64557C92-A5E0-6A4B-95FE-1B7C2EBDDD26}"/>
                    </a:ext>
                  </a:extLst>
                </p:cNvPr>
                <p:cNvCxnSpPr/>
                <p:nvPr/>
              </p:nvCxnSpPr>
              <p:spPr>
                <a:xfrm flipV="1">
                  <a:off x="2589812" y="1729567"/>
                  <a:ext cx="831568" cy="77162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4">
                  <a:extLst>
                    <a:ext uri="{FF2B5EF4-FFF2-40B4-BE49-F238E27FC236}">
                      <a16:creationId xmlns:a16="http://schemas.microsoft.com/office/drawing/2014/main" id="{8E94B8DD-83CE-1E43-9241-DBA38121808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503433">
                  <a:off x="3429131" y="541263"/>
                  <a:ext cx="525226" cy="4189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ts val="2000"/>
                    </a:lnSpc>
                    <a:spcBef>
                      <a:spcPts val="1200"/>
                    </a:spcBef>
                    <a:buClr>
                      <a:srgbClr val="013469"/>
                    </a:buClr>
                    <a:buSzPct val="94000"/>
                    <a:buFont typeface="Wingdings" pitchFamily="2" charset="2"/>
                    <a:buChar char="è"/>
                    <a:defRPr sz="2000">
                      <a:solidFill>
                        <a:srgbClr val="000090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lnSpc>
                      <a:spcPts val="2000"/>
                    </a:lnSpc>
                    <a:spcBef>
                      <a:spcPts val="1200"/>
                    </a:spcBef>
                    <a:buClr>
                      <a:srgbClr val="013469"/>
                    </a:buClr>
                    <a:buSzPct val="100000"/>
                    <a:buFont typeface="Arial" panose="020B0604020202020204" pitchFamily="34" charset="0"/>
                    <a:buChar char="–"/>
                    <a:defRPr sz="2000">
                      <a:solidFill>
                        <a:srgbClr val="000090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lnSpc>
                      <a:spcPts val="2000"/>
                    </a:lnSpc>
                    <a:spcBef>
                      <a:spcPts val="1200"/>
                    </a:spcBef>
                    <a:buClr>
                      <a:srgbClr val="013469"/>
                    </a:buClr>
                    <a:buSzPct val="100000"/>
                    <a:buFont typeface="Arial" panose="020B0604020202020204" pitchFamily="34" charset="0"/>
                    <a:buChar char="•"/>
                    <a:defRPr sz="2000">
                      <a:solidFill>
                        <a:srgbClr val="000090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000">
                      <a:solidFill>
                        <a:srgbClr val="000090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lnSpc>
                      <a:spcPts val="2000"/>
                    </a:lnSpc>
                    <a:spcBef>
                      <a:spcPts val="1200"/>
                    </a:spcBef>
                    <a:buClr>
                      <a:srgbClr val="013469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90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ts val="2000"/>
                    </a:lnSpc>
                    <a:spcBef>
                      <a:spcPts val="1200"/>
                    </a:spcBef>
                    <a:spcAft>
                      <a:spcPct val="0"/>
                    </a:spcAft>
                    <a:buClr>
                      <a:srgbClr val="013469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90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ts val="2000"/>
                    </a:lnSpc>
                    <a:spcBef>
                      <a:spcPts val="1200"/>
                    </a:spcBef>
                    <a:spcAft>
                      <a:spcPct val="0"/>
                    </a:spcAft>
                    <a:buClr>
                      <a:srgbClr val="013469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90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ts val="2000"/>
                    </a:lnSpc>
                    <a:spcBef>
                      <a:spcPts val="1200"/>
                    </a:spcBef>
                    <a:spcAft>
                      <a:spcPct val="0"/>
                    </a:spcAft>
                    <a:buClr>
                      <a:srgbClr val="013469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90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ts val="2000"/>
                    </a:lnSpc>
                    <a:spcBef>
                      <a:spcPts val="1200"/>
                    </a:spcBef>
                    <a:spcAft>
                      <a:spcPct val="0"/>
                    </a:spcAft>
                    <a:buClr>
                      <a:srgbClr val="013469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90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l-GR" altLang="en-US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α</a:t>
                  </a:r>
                  <a:endParaRPr lang="en-GB" altLang="en-US" sz="110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38F3D644-E2F8-9E48-90CF-D40224C3AE37}"/>
                  </a:ext>
                </a:extLst>
              </p:cNvPr>
              <p:cNvSpPr/>
              <p:nvPr/>
            </p:nvSpPr>
            <p:spPr>
              <a:xfrm rot="19729304">
                <a:off x="5482085" y="3609217"/>
                <a:ext cx="1670279" cy="1803313"/>
              </a:xfrm>
              <a:prstGeom prst="arc">
                <a:avLst>
                  <a:gd name="adj1" fmla="val 16200000"/>
                  <a:gd name="adj2" fmla="val 20782414"/>
                </a:avLst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GB" sz="1100">
                  <a:sym typeface="Arial" charset="0"/>
                </a:endParaRPr>
              </a:p>
            </p:txBody>
          </p:sp>
        </p:grpSp>
        <p:sp>
          <p:nvSpPr>
            <p:cNvPr id="28" name="Rectangle 41">
              <a:extLst>
                <a:ext uri="{FF2B5EF4-FFF2-40B4-BE49-F238E27FC236}">
                  <a16:creationId xmlns:a16="http://schemas.microsoft.com/office/drawing/2014/main" id="{CE46E0B1-499F-BF49-A823-8DB4B4E58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7195" y="5314026"/>
              <a:ext cx="607391" cy="418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100">
                  <a:solidFill>
                    <a:srgbClr val="000000"/>
                  </a:solidFill>
                  <a:latin typeface="Arial" panose="020B0604020202020204" pitchFamily="34" charset="0"/>
                </a:rPr>
                <a:t>c</a:t>
              </a:r>
              <a:r>
                <a:rPr lang="en-GB" altLang="en-US" sz="1100" baseline="-25000">
                  <a:solidFill>
                    <a:srgbClr val="000000"/>
                  </a:solidFill>
                  <a:latin typeface="Arial" panose="020B0604020202020204" pitchFamily="34" charset="0"/>
                </a:rPr>
                <a:t>a</a:t>
              </a:r>
            </a:p>
          </p:txBody>
        </p:sp>
        <p:sp>
          <p:nvSpPr>
            <p:cNvPr id="29" name="Rectangle 42">
              <a:extLst>
                <a:ext uri="{FF2B5EF4-FFF2-40B4-BE49-F238E27FC236}">
                  <a16:creationId xmlns:a16="http://schemas.microsoft.com/office/drawing/2014/main" id="{D127C72B-CEFD-1C41-BEEF-3DB54FDAD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599" y="4397000"/>
              <a:ext cx="553666" cy="418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1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c</a:t>
              </a:r>
              <a:r>
                <a:rPr lang="en-GB" altLang="en-US" sz="1100" baseline="-250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f</a:t>
              </a:r>
              <a:endParaRPr lang="en-GB" altLang="en-US" sz="1100" baseline="-250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9702C36-3435-964D-8914-A3C52D873315}"/>
                </a:ext>
              </a:extLst>
            </p:cNvPr>
            <p:cNvCxnSpPr>
              <a:stCxn id="39" idx="1"/>
            </p:cNvCxnSpPr>
            <p:nvPr/>
          </p:nvCxnSpPr>
          <p:spPr>
            <a:xfrm>
              <a:off x="1550550" y="4953776"/>
              <a:ext cx="1731717" cy="81449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B9211A5-E6B7-6F4C-94BE-7B32250ED3FB}"/>
              </a:ext>
            </a:extLst>
          </p:cNvPr>
          <p:cNvSpPr txBox="1"/>
          <p:nvPr/>
        </p:nvSpPr>
        <p:spPr>
          <a:xfrm>
            <a:off x="7528691" y="2448276"/>
            <a:ext cx="8771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Parallelism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B5D040-7999-814D-99C2-231E239EA62F}"/>
              </a:ext>
            </a:extLst>
          </p:cNvPr>
          <p:cNvSpPr txBox="1"/>
          <p:nvPr/>
        </p:nvSpPr>
        <p:spPr>
          <a:xfrm>
            <a:off x="3913229" y="6478468"/>
            <a:ext cx="7184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Flatness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>
            <a:extLst>
              <a:ext uri="{FF2B5EF4-FFF2-40B4-BE49-F238E27FC236}">
                <a16:creationId xmlns:a16="http://schemas.microsoft.com/office/drawing/2014/main" id="{80E5F0FC-A31D-9C4A-AC25-825DFFD83A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5"/>
          <a:stretch>
            <a:fillRect/>
          </a:stretch>
        </p:blipFill>
        <p:spPr bwMode="auto">
          <a:xfrm>
            <a:off x="889000" y="1828800"/>
            <a:ext cx="7754938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F6549231-7ABC-004B-A9FA-295FC78AAD42}"/>
              </a:ext>
            </a:extLst>
          </p:cNvPr>
          <p:cNvSpPr/>
          <p:nvPr/>
        </p:nvSpPr>
        <p:spPr bwMode="auto">
          <a:xfrm flipV="1">
            <a:off x="1117600" y="1984375"/>
            <a:ext cx="7467600" cy="1978025"/>
          </a:xfrm>
          <a:prstGeom prst="rect">
            <a:avLst/>
          </a:prstGeom>
          <a:solidFill>
            <a:schemeClr val="accent1">
              <a:alpha val="30000"/>
            </a:schemeClr>
          </a:solidFill>
          <a:ln w="25400" cmpd="tri">
            <a:solidFill>
              <a:schemeClr val="accent3">
                <a:lumMod val="50000"/>
              </a:schemeClr>
            </a:solidFill>
          </a:ln>
          <a:effectLst/>
          <a:extLst/>
        </p:spPr>
        <p:txBody>
          <a:bodyPr/>
          <a:lstStyle/>
          <a:p>
            <a:pPr>
              <a:defRPr/>
            </a:pPr>
            <a:endParaRPr lang="en-GB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30723" name="Rectangle 61">
            <a:extLst>
              <a:ext uri="{FF2B5EF4-FFF2-40B4-BE49-F238E27FC236}">
                <a16:creationId xmlns:a16="http://schemas.microsoft.com/office/drawing/2014/main" id="{223BEE1E-C4EE-A147-A166-9C93289D41D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089400" y="2362200"/>
            <a:ext cx="1676400" cy="1114425"/>
          </a:xfrm>
          <a:prstGeom prst="rect">
            <a:avLst/>
          </a:prstGeom>
          <a:solidFill>
            <a:srgbClr val="92D050">
              <a:alpha val="30196"/>
            </a:srgbClr>
          </a:solidFill>
          <a:ln w="28575" cmpd="tri">
            <a:solidFill>
              <a:srgbClr val="0070C0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30724" name="Group 75">
            <a:extLst>
              <a:ext uri="{FF2B5EF4-FFF2-40B4-BE49-F238E27FC236}">
                <a16:creationId xmlns:a16="http://schemas.microsoft.com/office/drawing/2014/main" id="{D5C28C2B-B434-9742-BB6A-54AA6817180D}"/>
              </a:ext>
            </a:extLst>
          </p:cNvPr>
          <p:cNvGrpSpPr>
            <a:grpSpLocks/>
          </p:cNvGrpSpPr>
          <p:nvPr/>
        </p:nvGrpSpPr>
        <p:grpSpPr bwMode="auto">
          <a:xfrm>
            <a:off x="4246563" y="2405063"/>
            <a:ext cx="1362075" cy="1031875"/>
            <a:chOff x="4978401" y="4267200"/>
            <a:chExt cx="3520440" cy="1031196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0EA717EC-9F75-8E41-8BD1-9AA7B1E7D00A}"/>
                </a:ext>
              </a:extLst>
            </p:cNvPr>
            <p:cNvSpPr/>
            <p:nvPr/>
          </p:nvSpPr>
          <p:spPr>
            <a:xfrm>
              <a:off x="4978401" y="4267200"/>
              <a:ext cx="3520440" cy="139608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0D1F4977-FB75-2E45-BFDB-16358A50B03C}"/>
                </a:ext>
              </a:extLst>
            </p:cNvPr>
            <p:cNvSpPr/>
            <p:nvPr/>
          </p:nvSpPr>
          <p:spPr>
            <a:xfrm>
              <a:off x="4978401" y="4489304"/>
              <a:ext cx="3520440" cy="139608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0543E5D2-F8C9-4642-9790-8700E2C66D37}"/>
                </a:ext>
              </a:extLst>
            </p:cNvPr>
            <p:cNvSpPr/>
            <p:nvPr/>
          </p:nvSpPr>
          <p:spPr>
            <a:xfrm>
              <a:off x="4978401" y="4711408"/>
              <a:ext cx="3520440" cy="141194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333FECE0-819B-C346-8051-5D048E1C9AB0}"/>
                </a:ext>
              </a:extLst>
            </p:cNvPr>
            <p:cNvSpPr/>
            <p:nvPr/>
          </p:nvSpPr>
          <p:spPr>
            <a:xfrm>
              <a:off x="4978401" y="4935097"/>
              <a:ext cx="3520440" cy="141195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CE6EA7FC-2455-ED43-B04B-11831DB78EE4}"/>
                </a:ext>
              </a:extLst>
            </p:cNvPr>
            <p:cNvSpPr/>
            <p:nvPr/>
          </p:nvSpPr>
          <p:spPr>
            <a:xfrm>
              <a:off x="4978401" y="5158788"/>
              <a:ext cx="3520440" cy="139608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AAA15BBB-58D6-B645-839B-2C98A8502096}"/>
                </a:ext>
              </a:extLst>
            </p:cNvPr>
            <p:cNvSpPr/>
            <p:nvPr/>
          </p:nvSpPr>
          <p:spPr>
            <a:xfrm>
              <a:off x="6623734" y="4298929"/>
              <a:ext cx="242083" cy="72977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4837AFE4-7AF6-3B4D-9D11-68953F60B529}"/>
                </a:ext>
              </a:extLst>
            </p:cNvPr>
            <p:cNvSpPr/>
            <p:nvPr/>
          </p:nvSpPr>
          <p:spPr>
            <a:xfrm>
              <a:off x="6627838" y="4521033"/>
              <a:ext cx="225668" cy="76150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0F087F7C-EDDE-C640-BBAD-5B0692829D8E}"/>
                </a:ext>
              </a:extLst>
            </p:cNvPr>
            <p:cNvSpPr/>
            <p:nvPr/>
          </p:nvSpPr>
          <p:spPr>
            <a:xfrm>
              <a:off x="6631940" y="4966826"/>
              <a:ext cx="229772" cy="76150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0319406-BBA3-6943-8E6C-545E80E68476}"/>
                </a:ext>
              </a:extLst>
            </p:cNvPr>
            <p:cNvSpPr/>
            <p:nvPr/>
          </p:nvSpPr>
          <p:spPr>
            <a:xfrm>
              <a:off x="6623734" y="5188930"/>
              <a:ext cx="229772" cy="76150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8DDB42A-048D-FB48-A84B-D34D242DAB78}"/>
                </a:ext>
              </a:extLst>
            </p:cNvPr>
            <p:cNvSpPr/>
            <p:nvPr/>
          </p:nvSpPr>
          <p:spPr>
            <a:xfrm>
              <a:off x="6631940" y="4739964"/>
              <a:ext cx="229772" cy="77736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solidFill>
                <a:srgbClr val="727CA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01" name="Minus 100">
            <a:extLst>
              <a:ext uri="{FF2B5EF4-FFF2-40B4-BE49-F238E27FC236}">
                <a16:creationId xmlns:a16="http://schemas.microsoft.com/office/drawing/2014/main" id="{749D850E-1023-4344-8BB3-539297161E1E}"/>
              </a:ext>
            </a:extLst>
          </p:cNvPr>
          <p:cNvSpPr/>
          <p:nvPr/>
        </p:nvSpPr>
        <p:spPr bwMode="auto">
          <a:xfrm>
            <a:off x="5089525" y="3182938"/>
            <a:ext cx="4319588" cy="60325"/>
          </a:xfrm>
          <a:prstGeom prst="mathMinus">
            <a:avLst/>
          </a:prstGeom>
          <a:solidFill>
            <a:srgbClr val="CCFF33"/>
          </a:solidFill>
          <a:ln w="12700" cmpd="dbl">
            <a:solidFill>
              <a:schemeClr val="accent1">
                <a:lumMod val="50000"/>
              </a:schemeClr>
            </a:solidFill>
            <a:prstDash val="solid"/>
          </a:ln>
          <a:effectLst/>
          <a:extLst/>
        </p:spPr>
        <p:txBody>
          <a:bodyPr/>
          <a:lstStyle/>
          <a:p>
            <a:pPr>
              <a:defRPr/>
            </a:pPr>
            <a:endParaRPr lang="en-GB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30726" name="Title 1">
            <a:extLst>
              <a:ext uri="{FF2B5EF4-FFF2-40B4-BE49-F238E27FC236}">
                <a16:creationId xmlns:a16="http://schemas.microsoft.com/office/drawing/2014/main" id="{4B5294EF-DD9F-2747-8560-92CEA01A85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7000" y="55563"/>
            <a:ext cx="9525000" cy="647700"/>
          </a:xfrm>
        </p:spPr>
        <p:txBody>
          <a:bodyPr/>
          <a:lstStyle/>
          <a:p>
            <a:r>
              <a:rPr lang="en-US" altLang="en-US" sz="2500">
                <a:ea typeface="ＭＳ Ｐゴシック" panose="020B0600070205080204" pitchFamily="34" charset="-128"/>
              </a:rPr>
              <a:t>   </a:t>
            </a:r>
            <a:r>
              <a:rPr lang="en-US" altLang="en-US">
                <a:ea typeface="ＭＳ Ｐゴシック" panose="020B0600070205080204" pitchFamily="34" charset="-128"/>
              </a:rPr>
              <a:t>Magnetic Measurements with Hall Sensors in Cryomagnet </a:t>
            </a:r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E638B5F-09C8-BE42-AEBA-58AC21C8366F}"/>
              </a:ext>
            </a:extLst>
          </p:cNvPr>
          <p:cNvSpPr/>
          <p:nvPr/>
        </p:nvSpPr>
        <p:spPr>
          <a:xfrm>
            <a:off x="279400" y="990600"/>
            <a:ext cx="9067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defRPr/>
            </a:pPr>
            <a:r>
              <a:rPr lang="en-US" dirty="0">
                <a:solidFill>
                  <a:srgbClr val="0070C0">
                    <a:lumMod val="75000"/>
                  </a:srgbClr>
                </a:solidFill>
                <a:latin typeface="Calibri"/>
                <a:ea typeface="+mn-ea"/>
              </a:rPr>
              <a:t>PCB with 5 coils and 5 Hall probes mounted in magnet aperture </a:t>
            </a:r>
          </a:p>
        </p:txBody>
      </p:sp>
      <p:cxnSp>
        <p:nvCxnSpPr>
          <p:cNvPr id="30728" name="Straight Connector 2">
            <a:extLst>
              <a:ext uri="{FF2B5EF4-FFF2-40B4-BE49-F238E27FC236}">
                <a16:creationId xmlns:a16="http://schemas.microsoft.com/office/drawing/2014/main" id="{A296DE7A-E4C9-9542-AA33-90F38B4AAD57}"/>
              </a:ext>
            </a:extLst>
          </p:cNvPr>
          <p:cNvCxnSpPr>
            <a:cxnSpLocks noChangeShapeType="1"/>
            <a:stCxn id="101" idx="2"/>
          </p:cNvCxnSpPr>
          <p:nvPr/>
        </p:nvCxnSpPr>
        <p:spPr bwMode="auto">
          <a:xfrm flipV="1">
            <a:off x="5662613" y="3181350"/>
            <a:ext cx="130175" cy="317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pic>
        <p:nvPicPr>
          <p:cNvPr id="30729" name="Picture 2">
            <a:extLst>
              <a:ext uri="{FF2B5EF4-FFF2-40B4-BE49-F238E27FC236}">
                <a16:creationId xmlns:a16="http://schemas.microsoft.com/office/drawing/2014/main" id="{6F5BA3E6-A355-0C41-9F94-40A7139F8E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" t="929" r="8411" b="-372"/>
          <a:stretch>
            <a:fillRect/>
          </a:stretch>
        </p:blipFill>
        <p:spPr bwMode="auto">
          <a:xfrm>
            <a:off x="1117600" y="4684713"/>
            <a:ext cx="25908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1">
            <a:extLst>
              <a:ext uri="{FF2B5EF4-FFF2-40B4-BE49-F238E27FC236}">
                <a16:creationId xmlns:a16="http://schemas.microsoft.com/office/drawing/2014/main" id="{77E64B61-3E2C-AB4E-A7C2-1EE74F17FD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200" y="4724400"/>
            <a:ext cx="2100263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0493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>
            <a:extLst>
              <a:ext uri="{FF2B5EF4-FFF2-40B4-BE49-F238E27FC236}">
                <a16:creationId xmlns:a16="http://schemas.microsoft.com/office/drawing/2014/main" id="{0FDF7D20-E118-A146-A8F4-6A7F4C00C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4738" y="5491163"/>
            <a:ext cx="4168775" cy="123825"/>
          </a:xfrm>
          <a:prstGeom prst="rect">
            <a:avLst/>
          </a:prstGeom>
          <a:solidFill>
            <a:srgbClr val="00B050">
              <a:alpha val="1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endParaRPr lang="en-GB" altLang="en-US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746" name="Rectangle 51">
            <a:extLst>
              <a:ext uri="{FF2B5EF4-FFF2-40B4-BE49-F238E27FC236}">
                <a16:creationId xmlns:a16="http://schemas.microsoft.com/office/drawing/2014/main" id="{56B86648-DD91-1A4F-B4B7-E38235CA7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6738" y="5643563"/>
            <a:ext cx="4262437" cy="120650"/>
          </a:xfrm>
          <a:prstGeom prst="rect">
            <a:avLst/>
          </a:prstGeom>
          <a:solidFill>
            <a:srgbClr val="00B050">
              <a:alpha val="1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1747" name="Picture 1">
            <a:extLst>
              <a:ext uri="{FF2B5EF4-FFF2-40B4-BE49-F238E27FC236}">
                <a16:creationId xmlns:a16="http://schemas.microsoft.com/office/drawing/2014/main" id="{40CFE61D-0CA7-B544-BA87-439BADD1F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914400"/>
            <a:ext cx="2514600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48" name="Group 29">
            <a:extLst>
              <a:ext uri="{FF2B5EF4-FFF2-40B4-BE49-F238E27FC236}">
                <a16:creationId xmlns:a16="http://schemas.microsoft.com/office/drawing/2014/main" id="{7129827D-20BB-994C-B89E-FFEDB8C3E478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5643563"/>
            <a:ext cx="2963862" cy="74612"/>
            <a:chOff x="615996" y="6282983"/>
            <a:chExt cx="3481559" cy="114720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D7DA341-498F-354B-8C2A-28605D23B75F}"/>
                </a:ext>
              </a:extLst>
            </p:cNvPr>
            <p:cNvSpPr/>
            <p:nvPr/>
          </p:nvSpPr>
          <p:spPr bwMode="auto">
            <a:xfrm>
              <a:off x="2674722" y="6282983"/>
              <a:ext cx="438225" cy="114720"/>
            </a:xfrm>
            <a:prstGeom prst="rect">
              <a:avLst/>
            </a:prstGeom>
            <a:solidFill>
              <a:srgbClr val="DDE9EC"/>
            </a:solidFill>
            <a:ln w="25400" cap="flat" cmpd="sng" algn="ctr">
              <a:solidFill>
                <a:srgbClr val="6E7AA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4B28546-4DD6-AA4A-95C1-D13A4DE61BD6}"/>
                </a:ext>
              </a:extLst>
            </p:cNvPr>
            <p:cNvSpPr/>
            <p:nvPr/>
          </p:nvSpPr>
          <p:spPr bwMode="auto">
            <a:xfrm>
              <a:off x="1690114" y="6282983"/>
              <a:ext cx="438225" cy="114720"/>
            </a:xfrm>
            <a:prstGeom prst="rect">
              <a:avLst/>
            </a:prstGeom>
            <a:solidFill>
              <a:srgbClr val="DDE9EC"/>
            </a:solidFill>
            <a:ln w="25400" cap="flat" cmpd="sng" algn="ctr">
              <a:solidFill>
                <a:srgbClr val="6E7AA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36135A8-7D52-6B4D-BDB2-F6D61AFBE8A8}"/>
                </a:ext>
              </a:extLst>
            </p:cNvPr>
            <p:cNvSpPr/>
            <p:nvPr/>
          </p:nvSpPr>
          <p:spPr bwMode="auto">
            <a:xfrm>
              <a:off x="615996" y="6282983"/>
              <a:ext cx="438225" cy="114720"/>
            </a:xfrm>
            <a:prstGeom prst="rect">
              <a:avLst/>
            </a:prstGeom>
            <a:solidFill>
              <a:srgbClr val="DDE9EC"/>
            </a:solidFill>
            <a:ln w="25400" cap="flat" cmpd="sng" algn="ctr">
              <a:solidFill>
                <a:srgbClr val="6E7AA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B8DB1B8E-1546-C746-B942-D203ED15BA6B}"/>
                </a:ext>
              </a:extLst>
            </p:cNvPr>
            <p:cNvSpPr/>
            <p:nvPr/>
          </p:nvSpPr>
          <p:spPr bwMode="auto">
            <a:xfrm>
              <a:off x="3659330" y="6282983"/>
              <a:ext cx="438225" cy="114720"/>
            </a:xfrm>
            <a:prstGeom prst="rect">
              <a:avLst/>
            </a:prstGeom>
            <a:solidFill>
              <a:srgbClr val="DDE9EC"/>
            </a:solidFill>
            <a:ln w="25400" cap="flat" cmpd="sng" algn="ctr">
              <a:solidFill>
                <a:srgbClr val="6E7AA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31749" name="Group 39">
            <a:extLst>
              <a:ext uri="{FF2B5EF4-FFF2-40B4-BE49-F238E27FC236}">
                <a16:creationId xmlns:a16="http://schemas.microsoft.com/office/drawing/2014/main" id="{59256BB1-517C-234F-AF7B-744151015C58}"/>
              </a:ext>
            </a:extLst>
          </p:cNvPr>
          <p:cNvGrpSpPr>
            <a:grpSpLocks/>
          </p:cNvGrpSpPr>
          <p:nvPr/>
        </p:nvGrpSpPr>
        <p:grpSpPr bwMode="auto">
          <a:xfrm>
            <a:off x="2065338" y="5491163"/>
            <a:ext cx="3040062" cy="74612"/>
            <a:chOff x="562619" y="6293713"/>
            <a:chExt cx="3571072" cy="114701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97CF314-6A4C-E048-8EC9-14DABFE923C5}"/>
                </a:ext>
              </a:extLst>
            </p:cNvPr>
            <p:cNvSpPr/>
            <p:nvPr/>
          </p:nvSpPr>
          <p:spPr bwMode="auto">
            <a:xfrm>
              <a:off x="2710857" y="6293713"/>
              <a:ext cx="438225" cy="114701"/>
            </a:xfrm>
            <a:prstGeom prst="rect">
              <a:avLst/>
            </a:prstGeom>
            <a:solidFill>
              <a:srgbClr val="DDE9EC"/>
            </a:solidFill>
            <a:ln w="25400" cap="flat" cmpd="sng" algn="ctr">
              <a:solidFill>
                <a:srgbClr val="6E7AA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B1225F3-B577-9149-AC40-BEFCEBF6BA66}"/>
                </a:ext>
              </a:extLst>
            </p:cNvPr>
            <p:cNvSpPr/>
            <p:nvPr/>
          </p:nvSpPr>
          <p:spPr bwMode="auto">
            <a:xfrm>
              <a:off x="1636738" y="6293713"/>
              <a:ext cx="438225" cy="114701"/>
            </a:xfrm>
            <a:prstGeom prst="rect">
              <a:avLst/>
            </a:prstGeom>
            <a:solidFill>
              <a:srgbClr val="DDE9EC"/>
            </a:solidFill>
            <a:ln w="25400" cap="flat" cmpd="sng" algn="ctr">
              <a:solidFill>
                <a:srgbClr val="6E7AA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C8CB760C-EC8C-DF4D-AB22-07D26CE26D46}"/>
                </a:ext>
              </a:extLst>
            </p:cNvPr>
            <p:cNvSpPr/>
            <p:nvPr/>
          </p:nvSpPr>
          <p:spPr bwMode="auto">
            <a:xfrm>
              <a:off x="562619" y="6293713"/>
              <a:ext cx="438225" cy="114701"/>
            </a:xfrm>
            <a:prstGeom prst="rect">
              <a:avLst/>
            </a:prstGeom>
            <a:solidFill>
              <a:srgbClr val="DDE9EC"/>
            </a:solidFill>
            <a:ln w="25400" cap="flat" cmpd="sng" algn="ctr">
              <a:solidFill>
                <a:srgbClr val="6E7AA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EE05441-A253-4341-B803-EF7D7FBEB9E3}"/>
                </a:ext>
              </a:extLst>
            </p:cNvPr>
            <p:cNvSpPr/>
            <p:nvPr/>
          </p:nvSpPr>
          <p:spPr bwMode="auto">
            <a:xfrm>
              <a:off x="3695466" y="6293713"/>
              <a:ext cx="438225" cy="114701"/>
            </a:xfrm>
            <a:prstGeom prst="rect">
              <a:avLst/>
            </a:prstGeom>
            <a:solidFill>
              <a:srgbClr val="DDE9EC"/>
            </a:solidFill>
            <a:ln w="25400" cap="flat" cmpd="sng" algn="ctr">
              <a:solidFill>
                <a:srgbClr val="6E7AA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31750" name="Down Arrow 4">
            <a:extLst>
              <a:ext uri="{FF2B5EF4-FFF2-40B4-BE49-F238E27FC236}">
                <a16:creationId xmlns:a16="http://schemas.microsoft.com/office/drawing/2014/main" id="{85B2DCCB-0C35-FD43-83C4-91A86060E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5200" y="5181600"/>
            <a:ext cx="292100" cy="261938"/>
          </a:xfrm>
          <a:prstGeom prst="downArrow">
            <a:avLst>
              <a:gd name="adj1" fmla="val 50000"/>
              <a:gd name="adj2" fmla="val 49986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751" name="Down Arrow 44">
            <a:extLst>
              <a:ext uri="{FF2B5EF4-FFF2-40B4-BE49-F238E27FC236}">
                <a16:creationId xmlns:a16="http://schemas.microsoft.com/office/drawing/2014/main" id="{B3CBB9E5-7D16-E748-B037-9F1038BAD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8900" y="5181600"/>
            <a:ext cx="292100" cy="261938"/>
          </a:xfrm>
          <a:prstGeom prst="downArrow">
            <a:avLst>
              <a:gd name="adj1" fmla="val 50000"/>
              <a:gd name="adj2" fmla="val 49986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752" name="Down Arrow 50">
            <a:extLst>
              <a:ext uri="{FF2B5EF4-FFF2-40B4-BE49-F238E27FC236}">
                <a16:creationId xmlns:a16="http://schemas.microsoft.com/office/drawing/2014/main" id="{6C028838-AF68-8747-BE4F-5712FE975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5181600"/>
            <a:ext cx="292100" cy="261938"/>
          </a:xfrm>
          <a:prstGeom prst="downArrow">
            <a:avLst>
              <a:gd name="adj1" fmla="val 50000"/>
              <a:gd name="adj2" fmla="val 49986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753" name="Down Arrow 52">
            <a:extLst>
              <a:ext uri="{FF2B5EF4-FFF2-40B4-BE49-F238E27FC236}">
                <a16:creationId xmlns:a16="http://schemas.microsoft.com/office/drawing/2014/main" id="{BE3B9BA3-4C3A-314C-B6AD-DC10857B0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8313" y="5181600"/>
            <a:ext cx="293687" cy="261938"/>
          </a:xfrm>
          <a:prstGeom prst="downArrow">
            <a:avLst>
              <a:gd name="adj1" fmla="val 50000"/>
              <a:gd name="adj2" fmla="val 49759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754" name="Down Arrow 56">
            <a:extLst>
              <a:ext uri="{FF2B5EF4-FFF2-40B4-BE49-F238E27FC236}">
                <a16:creationId xmlns:a16="http://schemas.microsoft.com/office/drawing/2014/main" id="{5F53E16F-11D9-5C43-88C8-E9FDC8DE0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5825" y="5181600"/>
            <a:ext cx="292100" cy="261938"/>
          </a:xfrm>
          <a:prstGeom prst="downArrow">
            <a:avLst>
              <a:gd name="adj1" fmla="val 50000"/>
              <a:gd name="adj2" fmla="val 49986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755" name="Rectangle 49">
            <a:extLst>
              <a:ext uri="{FF2B5EF4-FFF2-40B4-BE49-F238E27FC236}">
                <a16:creationId xmlns:a16="http://schemas.microsoft.com/office/drawing/2014/main" id="{85BA9CF6-DC60-9E43-9AAD-1AF0E78D7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0" y="6019800"/>
            <a:ext cx="6019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5490"/>
                </a:solidFill>
              </a:rPr>
              <a:t>Calibration to compensate the transversal field inhomogeneity, f</a:t>
            </a:r>
            <a:r>
              <a:rPr lang="en-US" altLang="en-US" baseline="-25000">
                <a:solidFill>
                  <a:srgbClr val="005490"/>
                </a:solidFill>
              </a:rPr>
              <a:t>n</a:t>
            </a:r>
            <a:r>
              <a:rPr lang="en-US" altLang="en-US">
                <a:solidFill>
                  <a:srgbClr val="005490"/>
                </a:solidFill>
              </a:rPr>
              <a:t>(B) = F</a:t>
            </a:r>
          </a:p>
        </p:txBody>
      </p:sp>
      <p:pic>
        <p:nvPicPr>
          <p:cNvPr id="31756" name="Picture 2">
            <a:extLst>
              <a:ext uri="{FF2B5EF4-FFF2-40B4-BE49-F238E27FC236}">
                <a16:creationId xmlns:a16="http://schemas.microsoft.com/office/drawing/2014/main" id="{FA646A9B-55CA-5C4D-8C60-80607CCC6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" t="929" r="8411" b="-372"/>
          <a:stretch>
            <a:fillRect/>
          </a:stretch>
        </p:blipFill>
        <p:spPr bwMode="auto">
          <a:xfrm>
            <a:off x="7213600" y="4343400"/>
            <a:ext cx="2462213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7" name="Title 1">
            <a:extLst>
              <a:ext uri="{FF2B5EF4-FFF2-40B4-BE49-F238E27FC236}">
                <a16:creationId xmlns:a16="http://schemas.microsoft.com/office/drawing/2014/main" id="{37E95810-C769-9443-BD72-24485EE4EA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7000" y="55563"/>
            <a:ext cx="7315200" cy="647700"/>
          </a:xfrm>
        </p:spPr>
        <p:txBody>
          <a:bodyPr/>
          <a:lstStyle/>
          <a:p>
            <a:r>
              <a:rPr lang="en-US" altLang="en-US" sz="2500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    Cold-Calibration of Hall Sensors</a:t>
            </a:r>
            <a:endParaRPr lang="en-GB" altLang="en-US">
              <a:ea typeface="ＭＳ Ｐゴシック" panose="020B0600070205080204" pitchFamily="34" charset="-128"/>
            </a:endParaRPr>
          </a:p>
        </p:txBody>
      </p:sp>
      <p:pic>
        <p:nvPicPr>
          <p:cNvPr id="31758" name="Picture 7">
            <a:extLst>
              <a:ext uri="{FF2B5EF4-FFF2-40B4-BE49-F238E27FC236}">
                <a16:creationId xmlns:a16="http://schemas.microsoft.com/office/drawing/2014/main" id="{4D1815D2-50D9-1C4B-8ADB-234D0772EA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9" t="3375" r="8533" b="4880"/>
          <a:stretch>
            <a:fillRect/>
          </a:stretch>
        </p:blipFill>
        <p:spPr bwMode="auto">
          <a:xfrm>
            <a:off x="355600" y="1066800"/>
            <a:ext cx="5949950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9" name="Down Arrow 56">
            <a:extLst>
              <a:ext uri="{FF2B5EF4-FFF2-40B4-BE49-F238E27FC236}">
                <a16:creationId xmlns:a16="http://schemas.microsoft.com/office/drawing/2014/main" id="{DCD6213E-ABA8-9841-A059-F6330A2D2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138" y="5186363"/>
            <a:ext cx="292100" cy="261937"/>
          </a:xfrm>
          <a:prstGeom prst="downArrow">
            <a:avLst>
              <a:gd name="adj1" fmla="val 50000"/>
              <a:gd name="adj2" fmla="val 49986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3C277E7-591D-AD49-B1D9-6B8CBE8DB4EF}"/>
              </a:ext>
            </a:extLst>
          </p:cNvPr>
          <p:cNvSpPr/>
          <p:nvPr/>
        </p:nvSpPr>
        <p:spPr bwMode="auto">
          <a:xfrm>
            <a:off x="2065338" y="5643563"/>
            <a:ext cx="373062" cy="74612"/>
          </a:xfrm>
          <a:prstGeom prst="rect">
            <a:avLst/>
          </a:prstGeom>
          <a:solidFill>
            <a:srgbClr val="DDE9EC"/>
          </a:solidFill>
          <a:ln w="25400" cap="flat" cmpd="sng" algn="ctr">
            <a:solidFill>
              <a:srgbClr val="6E7AA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12C461D-FD3D-5F44-B329-5C299DFDAB30}"/>
              </a:ext>
            </a:extLst>
          </p:cNvPr>
          <p:cNvSpPr/>
          <p:nvPr/>
        </p:nvSpPr>
        <p:spPr bwMode="auto">
          <a:xfrm>
            <a:off x="1227138" y="5491163"/>
            <a:ext cx="373062" cy="74612"/>
          </a:xfrm>
          <a:prstGeom prst="rect">
            <a:avLst/>
          </a:prstGeom>
          <a:solidFill>
            <a:srgbClr val="DDE9EC"/>
          </a:solidFill>
          <a:ln w="25400" cap="flat" cmpd="sng" algn="ctr">
            <a:solidFill>
              <a:srgbClr val="6E7AA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cxnSp>
        <p:nvCxnSpPr>
          <p:cNvPr id="31762" name="Straight Connector 2">
            <a:extLst>
              <a:ext uri="{FF2B5EF4-FFF2-40B4-BE49-F238E27FC236}">
                <a16:creationId xmlns:a16="http://schemas.microsoft.com/office/drawing/2014/main" id="{167A2540-6C3A-9541-BEC1-29DBD1FAD87C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775200" y="1905000"/>
            <a:ext cx="990600" cy="0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63" name="Straight Connector 4">
            <a:extLst>
              <a:ext uri="{FF2B5EF4-FFF2-40B4-BE49-F238E27FC236}">
                <a16:creationId xmlns:a16="http://schemas.microsoft.com/office/drawing/2014/main" id="{931BEEC0-F825-E14D-AE0E-A3C293B8CFD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775200" y="2133600"/>
            <a:ext cx="990600" cy="0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64" name="TextBox 6">
            <a:extLst>
              <a:ext uri="{FF2B5EF4-FFF2-40B4-BE49-F238E27FC236}">
                <a16:creationId xmlns:a16="http://schemas.microsoft.com/office/drawing/2014/main" id="{7D008E82-6737-604B-8306-C473B8F16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1828800"/>
            <a:ext cx="911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10 % !</a:t>
            </a:r>
          </a:p>
        </p:txBody>
      </p:sp>
    </p:spTree>
    <p:extLst>
      <p:ext uri="{BB962C8B-B14F-4D97-AF65-F5344CB8AC3E}">
        <p14:creationId xmlns:p14="http://schemas.microsoft.com/office/powerpoint/2010/main" val="18094213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2">
            <a:extLst>
              <a:ext uri="{FF2B5EF4-FFF2-40B4-BE49-F238E27FC236}">
                <a16:creationId xmlns:a16="http://schemas.microsoft.com/office/drawing/2014/main" id="{A0080CED-D56D-DE42-BF07-D23BCB38B9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E73EAC99-9D08-1F47-9A4B-A1F2831DB737}" type="slidenum">
              <a:rPr lang="en-US" altLang="en-US" sz="12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20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0" name="Title 1">
            <a:extLst>
              <a:ext uri="{FF2B5EF4-FFF2-40B4-BE49-F238E27FC236}">
                <a16:creationId xmlns:a16="http://schemas.microsoft.com/office/drawing/2014/main" id="{E6DCD5BC-2154-5149-A907-4BD9F9ADC1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9480" y="109538"/>
            <a:ext cx="81534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Cross-Calibration by Integrating the Induced Quench Voltage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900604-6DF0-CC42-9465-A72B1C6099C2}"/>
              </a:ext>
            </a:extLst>
          </p:cNvPr>
          <p:cNvSpPr txBox="1"/>
          <p:nvPr/>
        </p:nvSpPr>
        <p:spPr>
          <a:xfrm>
            <a:off x="279400" y="5257800"/>
            <a:ext cx="36576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0070C0">
                    <a:lumMod val="75000"/>
                  </a:srgbClr>
                </a:solidFill>
                <a:latin typeface="+mn-lt"/>
                <a:ea typeface="+mn-ea"/>
              </a:rPr>
              <a:t>Integrator drift: 0.5% over 60 s on average</a:t>
            </a:r>
            <a:endParaRPr lang="en-GB" sz="1800" b="1" dirty="0">
              <a:solidFill>
                <a:srgbClr val="0070C0">
                  <a:lumMod val="75000"/>
                </a:srgbClr>
              </a:solidFill>
              <a:latin typeface="+mn-lt"/>
              <a:ea typeface="+mn-ea"/>
            </a:endParaRPr>
          </a:p>
        </p:txBody>
      </p:sp>
      <p:pic>
        <p:nvPicPr>
          <p:cNvPr id="32772" name="Picture 2">
            <a:extLst>
              <a:ext uri="{FF2B5EF4-FFF2-40B4-BE49-F238E27FC236}">
                <a16:creationId xmlns:a16="http://schemas.microsoft.com/office/drawing/2014/main" id="{CAD510EA-7EE2-C24B-ACD7-2D9625EED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75"/>
          <a:stretch>
            <a:fillRect/>
          </a:stretch>
        </p:blipFill>
        <p:spPr bwMode="auto">
          <a:xfrm>
            <a:off x="7366000" y="1219200"/>
            <a:ext cx="2043113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2">
            <a:extLst>
              <a:ext uri="{FF2B5EF4-FFF2-40B4-BE49-F238E27FC236}">
                <a16:creationId xmlns:a16="http://schemas.microsoft.com/office/drawing/2014/main" id="{DA6E9B41-469E-994C-8133-419E67E6E9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" r="5714" b="3690"/>
          <a:stretch>
            <a:fillRect/>
          </a:stretch>
        </p:blipFill>
        <p:spPr bwMode="auto">
          <a:xfrm>
            <a:off x="279400" y="838200"/>
            <a:ext cx="5867400" cy="331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1">
            <a:extLst>
              <a:ext uri="{FF2B5EF4-FFF2-40B4-BE49-F238E27FC236}">
                <a16:creationId xmlns:a16="http://schemas.microsoft.com/office/drawing/2014/main" id="{50D50692-4C5F-1946-80DD-AC46F2CE85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" t="1620" r="5815"/>
          <a:stretch>
            <a:fillRect/>
          </a:stretch>
        </p:blipFill>
        <p:spPr bwMode="auto">
          <a:xfrm>
            <a:off x="3708400" y="3276600"/>
            <a:ext cx="6078538" cy="346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52060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>
            <a:extLst>
              <a:ext uri="{FF2B5EF4-FFF2-40B4-BE49-F238E27FC236}">
                <a16:creationId xmlns:a16="http://schemas.microsoft.com/office/drawing/2014/main" id="{94CB0FCE-F008-D042-87A6-B5F3A9E65D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7472" y="137592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Stair-Step Cycles (On Central Hall Sensor)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4818" name="Slide Number Placeholder 2">
            <a:extLst>
              <a:ext uri="{FF2B5EF4-FFF2-40B4-BE49-F238E27FC236}">
                <a16:creationId xmlns:a16="http://schemas.microsoft.com/office/drawing/2014/main" id="{7035EBE5-4431-1D40-801B-8989C47E34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B37748D5-EAFF-924F-B543-89C02664CEFD}" type="slidenum">
              <a:rPr lang="en-US" altLang="en-US" sz="12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20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819" name="Picture 3">
            <a:extLst>
              <a:ext uri="{FF2B5EF4-FFF2-40B4-BE49-F238E27FC236}">
                <a16:creationId xmlns:a16="http://schemas.microsoft.com/office/drawing/2014/main" id="{B9553221-6935-9947-958E-0930B6FA1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371600"/>
            <a:ext cx="5319713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>
            <a:extLst>
              <a:ext uri="{FF2B5EF4-FFF2-40B4-BE49-F238E27FC236}">
                <a16:creationId xmlns:a16="http://schemas.microsoft.com/office/drawing/2014/main" id="{8EA620CA-87A4-624D-8D03-EAE5F641BF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1371600"/>
            <a:ext cx="509428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600DB80-46A1-6B46-8537-E17D71002C16}"/>
              </a:ext>
            </a:extLst>
          </p:cNvPr>
          <p:cNvSpPr/>
          <p:nvPr/>
        </p:nvSpPr>
        <p:spPr>
          <a:xfrm>
            <a:off x="660400" y="5715000"/>
            <a:ext cx="8763000" cy="769938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defRPr/>
            </a:pPr>
            <a:r>
              <a:rPr lang="en-US" sz="2200" dirty="0">
                <a:solidFill>
                  <a:srgbClr val="0070C0">
                    <a:lumMod val="75000"/>
                  </a:srgbClr>
                </a:solidFill>
                <a:latin typeface="Calibri"/>
                <a:ea typeface="+mn-ea"/>
              </a:rPr>
              <a:t>Induction and damping of </a:t>
            </a:r>
            <a:r>
              <a:rPr lang="en-US" sz="2200" dirty="0" err="1">
                <a:solidFill>
                  <a:srgbClr val="0070C0">
                    <a:lumMod val="75000"/>
                  </a:srgbClr>
                </a:solidFill>
                <a:latin typeface="Calibri"/>
                <a:ea typeface="+mn-ea"/>
              </a:rPr>
              <a:t>interstand</a:t>
            </a:r>
            <a:r>
              <a:rPr lang="en-US" sz="2200" dirty="0">
                <a:solidFill>
                  <a:srgbClr val="0070C0">
                    <a:lumMod val="75000"/>
                  </a:srgbClr>
                </a:solidFill>
                <a:latin typeface="Calibri"/>
                <a:ea typeface="+mn-ea"/>
              </a:rPr>
              <a:t> coupling currents in high TC superconducting magnet</a:t>
            </a:r>
          </a:p>
        </p:txBody>
      </p:sp>
    </p:spTree>
    <p:extLst>
      <p:ext uri="{BB962C8B-B14F-4D97-AF65-F5344CB8AC3E}">
        <p14:creationId xmlns:p14="http://schemas.microsoft.com/office/powerpoint/2010/main" val="140871797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>
            <a:extLst>
              <a:ext uri="{FF2B5EF4-FFF2-40B4-BE49-F238E27FC236}">
                <a16:creationId xmlns:a16="http://schemas.microsoft.com/office/drawing/2014/main" id="{AD466392-F236-684B-85E5-30FBFEABD4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1800" y="109538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Riemann </a:t>
            </a:r>
            <a:r>
              <a:rPr lang="en-US" altLang="en-US" dirty="0" err="1">
                <a:ea typeface="ＭＳ Ｐゴシック" panose="020B0600070205080204" pitchFamily="34" charset="-128"/>
              </a:rPr>
              <a:t>Lebesque</a:t>
            </a:r>
            <a:r>
              <a:rPr lang="en-US" altLang="en-US" dirty="0">
                <a:ea typeface="ＭＳ Ｐゴシック" panose="020B0600070205080204" pitchFamily="34" charset="-128"/>
              </a:rPr>
              <a:t> Lemma  </a:t>
            </a:r>
          </a:p>
        </p:txBody>
      </p:sp>
      <p:sp>
        <p:nvSpPr>
          <p:cNvPr id="65538" name="Slide Number Placeholder 3">
            <a:extLst>
              <a:ext uri="{FF2B5EF4-FFF2-40B4-BE49-F238E27FC236}">
                <a16:creationId xmlns:a16="http://schemas.microsoft.com/office/drawing/2014/main" id="{23E5293C-E8F1-4C40-8192-C92139AEC22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9423400" y="7162800"/>
            <a:ext cx="282575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A846149D-10F8-034F-BB5A-C61A9300BB99}" type="slidenum">
              <a:rPr lang="en-US" altLang="en-US" sz="1200">
                <a:solidFill>
                  <a:srgbClr val="606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200">
              <a:solidFill>
                <a:srgbClr val="606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539" name="TextBox 2">
            <a:extLst>
              <a:ext uri="{FF2B5EF4-FFF2-40B4-BE49-F238E27FC236}">
                <a16:creationId xmlns:a16="http://schemas.microsoft.com/office/drawing/2014/main" id="{20B6FAB7-65A9-934E-A587-4A4A61140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0200" y="6400800"/>
            <a:ext cx="5172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F419A"/>
                </a:solidFill>
                <a:latin typeface="Arial" panose="020B0604020202020204" pitchFamily="34" charset="0"/>
              </a:rPr>
              <a:t>Always plot your results in logarithmic scale</a:t>
            </a:r>
          </a:p>
        </p:txBody>
      </p:sp>
      <p:pic>
        <p:nvPicPr>
          <p:cNvPr id="65540" name="Picture 14" descr="Screen shot 2012-11-10 at 8.31.40 PM.png">
            <a:extLst>
              <a:ext uri="{FF2B5EF4-FFF2-40B4-BE49-F238E27FC236}">
                <a16:creationId xmlns:a16="http://schemas.microsoft.com/office/drawing/2014/main" id="{66E73895-6706-0C4B-8533-7B73410C6D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19400"/>
            <a:ext cx="36210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4" descr="Untitled2.png">
            <a:extLst>
              <a:ext uri="{FF2B5EF4-FFF2-40B4-BE49-F238E27FC236}">
                <a16:creationId xmlns:a16="http://schemas.microsoft.com/office/drawing/2014/main" id="{ABF0E972-5A40-A143-B599-AA962A323B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" t="1910" r="1073" b="9569"/>
          <a:stretch>
            <a:fillRect/>
          </a:stretch>
        </p:blipFill>
        <p:spPr bwMode="auto">
          <a:xfrm>
            <a:off x="4503936" y="2957512"/>
            <a:ext cx="39655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TextBox 1">
            <a:extLst>
              <a:ext uri="{FF2B5EF4-FFF2-40B4-BE49-F238E27FC236}">
                <a16:creationId xmlns:a16="http://schemas.microsoft.com/office/drawing/2014/main" id="{5B0188CD-72D9-C245-874E-D80EB1725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00" y="4267200"/>
            <a:ext cx="1244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Simulations</a:t>
            </a:r>
          </a:p>
        </p:txBody>
      </p:sp>
      <p:sp>
        <p:nvSpPr>
          <p:cNvPr id="65543" name="TextBox 2">
            <a:extLst>
              <a:ext uri="{FF2B5EF4-FFF2-40B4-BE49-F238E27FC236}">
                <a16:creationId xmlns:a16="http://schemas.microsoft.com/office/drawing/2014/main" id="{380DCD5B-96A9-D841-8C7E-C4461335F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1294" y="4436269"/>
            <a:ext cx="15414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Measurements</a:t>
            </a:r>
          </a:p>
        </p:txBody>
      </p:sp>
      <p:sp>
        <p:nvSpPr>
          <p:cNvPr id="65544" name="TextBox 2">
            <a:extLst>
              <a:ext uri="{FF2B5EF4-FFF2-40B4-BE49-F238E27FC236}">
                <a16:creationId xmlns:a16="http://schemas.microsoft.com/office/drawing/2014/main" id="{2A8D419F-834F-0B4C-90B9-3082F3023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520" y="838354"/>
            <a:ext cx="815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The Fourier coefficients tend to zero as n goes to infinity</a:t>
            </a:r>
            <a:endParaRPr lang="en-US" altLang="en-US" sz="2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65545" name="Picture 8" descr="Scan.tiff">
            <a:extLst>
              <a:ext uri="{FF2B5EF4-FFF2-40B4-BE49-F238E27FC236}">
                <a16:creationId xmlns:a16="http://schemas.microsoft.com/office/drawing/2014/main" id="{370CFB4D-A282-CA4D-9D5A-315C76C63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" y="1473503"/>
            <a:ext cx="171132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6" name="Picture 9" descr="Scan.tiff">
            <a:extLst>
              <a:ext uri="{FF2B5EF4-FFF2-40B4-BE49-F238E27FC236}">
                <a16:creationId xmlns:a16="http://schemas.microsoft.com/office/drawing/2014/main" id="{46C70762-66B3-B24C-AD0E-3A49486871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740" y="1381125"/>
            <a:ext cx="20574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Screen Shot 2016-04-08 at 09.31.01.png">
            <a:extLst>
              <a:ext uri="{FF2B5EF4-FFF2-40B4-BE49-F238E27FC236}">
                <a16:creationId xmlns:a16="http://schemas.microsoft.com/office/drawing/2014/main" id="{2DE446CA-7C33-F240-B592-F57710DD30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543" y="1345408"/>
            <a:ext cx="4189724" cy="156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5387181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>
            <a:extLst>
              <a:ext uri="{FF2B5EF4-FFF2-40B4-BE49-F238E27FC236}">
                <a16:creationId xmlns:a16="http://schemas.microsoft.com/office/drawing/2014/main" id="{FA180E9A-6DC4-9D4A-848B-B4751404A8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5413" y="138636"/>
            <a:ext cx="7112000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cs typeface="+mj-cs"/>
                <a:sym typeface="Arial" charset="0"/>
              </a:rPr>
              <a:t>Going Big (FAIR </a:t>
            </a:r>
            <a:r>
              <a:rPr lang="en-US" dirty="0" err="1">
                <a:cs typeface="+mj-cs"/>
                <a:sym typeface="Arial" charset="0"/>
              </a:rPr>
              <a:t>SuperFRS</a:t>
            </a:r>
            <a:r>
              <a:rPr lang="en-US" dirty="0">
                <a:cs typeface="+mj-cs"/>
                <a:sym typeface="Arial" charset="0"/>
              </a:rPr>
              <a:t> </a:t>
            </a:r>
            <a:r>
              <a:rPr lang="en-US" dirty="0" err="1">
                <a:cs typeface="+mj-cs"/>
                <a:sym typeface="Arial" charset="0"/>
              </a:rPr>
              <a:t>multiplet</a:t>
            </a:r>
            <a:r>
              <a:rPr lang="en-US" dirty="0">
                <a:cs typeface="+mj-cs"/>
                <a:sym typeface="Arial" charset="0"/>
              </a:rPr>
              <a:t>)</a:t>
            </a:r>
          </a:p>
        </p:txBody>
      </p:sp>
      <p:pic>
        <p:nvPicPr>
          <p:cNvPr id="14340" name="Picture 2">
            <a:extLst>
              <a:ext uri="{FF2B5EF4-FFF2-40B4-BE49-F238E27FC236}">
                <a16:creationId xmlns:a16="http://schemas.microsoft.com/office/drawing/2014/main" id="{31038AAE-4F45-744A-AC96-AE37156B2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413" y="1217712"/>
            <a:ext cx="407005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F19302-A9CE-8341-8D24-12EF8B650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936" y="3305944"/>
            <a:ext cx="5184576" cy="34868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5B5DA3-4F58-B04B-BE56-09B4A52ADEC0}"/>
              </a:ext>
            </a:extLst>
          </p:cNvPr>
          <p:cNvSpPr txBox="1"/>
          <p:nvPr/>
        </p:nvSpPr>
        <p:spPr>
          <a:xfrm>
            <a:off x="2055664" y="6392663"/>
            <a:ext cx="2220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Diameter 380 mm</a:t>
            </a:r>
          </a:p>
        </p:txBody>
      </p:sp>
    </p:spTree>
    <p:extLst>
      <p:ext uri="{BB962C8B-B14F-4D97-AF65-F5344CB8AC3E}">
        <p14:creationId xmlns:p14="http://schemas.microsoft.com/office/powerpoint/2010/main" val="3627949238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>
            <a:extLst>
              <a:ext uri="{FF2B5EF4-FFF2-40B4-BE49-F238E27FC236}">
                <a16:creationId xmlns:a16="http://schemas.microsoft.com/office/drawing/2014/main" id="{C6BDDDDA-3B3E-7340-B0AE-866B9A983B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5504" y="137592"/>
            <a:ext cx="7112000" cy="762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Geometric Oversampling</a:t>
            </a:r>
          </a:p>
        </p:txBody>
      </p:sp>
      <p:pic>
        <p:nvPicPr>
          <p:cNvPr id="68611" name="Picture 5" descr="Screen Shot 2016-04-08 at 09.31.35.png">
            <a:extLst>
              <a:ext uri="{FF2B5EF4-FFF2-40B4-BE49-F238E27FC236}">
                <a16:creationId xmlns:a16="http://schemas.microsoft.com/office/drawing/2014/main" id="{4F1E33D0-9575-E746-B7CC-9FCA9E554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90600"/>
            <a:ext cx="32273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ED1C69-77F7-5349-9B04-879D31D88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5824" y="1793776"/>
            <a:ext cx="6192180" cy="412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14507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07156AF6-C696-EE43-AC85-51741847D67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27472" y="137592"/>
            <a:ext cx="6553200" cy="647700"/>
          </a:xfrm>
          <a:prstGeom prst="rect">
            <a:avLst/>
          </a:prstGeo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Environment: We Have Come a Long Way</a:t>
            </a:r>
          </a:p>
        </p:txBody>
      </p:sp>
      <p:pic>
        <p:nvPicPr>
          <p:cNvPr id="10243" name="Picture 7">
            <a:extLst>
              <a:ext uri="{FF2B5EF4-FFF2-40B4-BE49-F238E27FC236}">
                <a16:creationId xmlns:a16="http://schemas.microsoft.com/office/drawing/2014/main" id="{755B0684-1461-4F44-8AB2-08362EE4C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469" y="1505744"/>
            <a:ext cx="5760159" cy="384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9">
            <a:extLst>
              <a:ext uri="{FF2B5EF4-FFF2-40B4-BE49-F238E27FC236}">
                <a16:creationId xmlns:a16="http://schemas.microsoft.com/office/drawing/2014/main" id="{25BADA1E-3681-CC47-A7B0-8BD7EA0CA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6144" y="1505744"/>
            <a:ext cx="3374504" cy="449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003EEE-9117-714C-9295-FEB950F22731}"/>
              </a:ext>
            </a:extLst>
          </p:cNvPr>
          <p:cNvSpPr txBox="1"/>
          <p:nvPr/>
        </p:nvSpPr>
        <p:spPr>
          <a:xfrm>
            <a:off x="345469" y="5714732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ISR-Tunnel Segment: The most stable environment at CERN</a:t>
            </a:r>
          </a:p>
        </p:txBody>
      </p:sp>
    </p:spTree>
    <p:extLst>
      <p:ext uri="{BB962C8B-B14F-4D97-AF65-F5344CB8AC3E}">
        <p14:creationId xmlns:p14="http://schemas.microsoft.com/office/powerpoint/2010/main" val="65235268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A386D3B7-60F5-8B4A-8C43-6D4607BBE5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9100" y="138907"/>
            <a:ext cx="8788400" cy="762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Combining Radius Scaling and Feed-Down (Analytical Continuation)</a:t>
            </a:r>
          </a:p>
        </p:txBody>
      </p:sp>
      <p:pic>
        <p:nvPicPr>
          <p:cNvPr id="70658" name="Picture 5" descr="Screen Shot 2016-04-08 at 09.31.35.png">
            <a:extLst>
              <a:ext uri="{FF2B5EF4-FFF2-40B4-BE49-F238E27FC236}">
                <a16:creationId xmlns:a16="http://schemas.microsoft.com/office/drawing/2014/main" id="{52DCB760-063C-954C-8E12-D6DCBA96E9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524000"/>
            <a:ext cx="36576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7" name="Picture 6" descr="Screen Shot 2016-04-08 at 09.32.36.png">
            <a:extLst>
              <a:ext uri="{FF2B5EF4-FFF2-40B4-BE49-F238E27FC236}">
                <a16:creationId xmlns:a16="http://schemas.microsoft.com/office/drawing/2014/main" id="{B2EE20F7-B57D-294D-BE34-9A6F03022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5334000"/>
            <a:ext cx="8001000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5" descr="Screen Shot 2016-04-08 at 09.30.37.png">
            <a:extLst>
              <a:ext uri="{FF2B5EF4-FFF2-40B4-BE49-F238E27FC236}">
                <a16:creationId xmlns:a16="http://schemas.microsoft.com/office/drawing/2014/main" id="{FBFC1880-D32F-A24B-A5F9-A91A947EC2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0" y="1143000"/>
            <a:ext cx="54102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10854FE-52D8-024F-93E4-C4C4525D6837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2819400"/>
            <a:ext cx="4064000" cy="1268413"/>
            <a:chOff x="4622800" y="4114800"/>
            <a:chExt cx="4064000" cy="1268413"/>
          </a:xfrm>
        </p:grpSpPr>
        <p:pic>
          <p:nvPicPr>
            <p:cNvPr id="70662" name="Picture 3" descr="Screen Shot 2016-04-08 at 09.29.57.png">
              <a:extLst>
                <a:ext uri="{FF2B5EF4-FFF2-40B4-BE49-F238E27FC236}">
                  <a16:creationId xmlns:a16="http://schemas.microsoft.com/office/drawing/2014/main" id="{48718DAB-466D-A540-919A-2A8581C77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800" y="4114800"/>
              <a:ext cx="4064000" cy="1268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663" name="Rectangle 1">
              <a:extLst>
                <a:ext uri="{FF2B5EF4-FFF2-40B4-BE49-F238E27FC236}">
                  <a16:creationId xmlns:a16="http://schemas.microsoft.com/office/drawing/2014/main" id="{F4AA43E9-3BAF-4448-A463-392A6B1A3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0200" y="4495800"/>
              <a:ext cx="152400" cy="228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664" name="Rectangle 2">
              <a:extLst>
                <a:ext uri="{FF2B5EF4-FFF2-40B4-BE49-F238E27FC236}">
                  <a16:creationId xmlns:a16="http://schemas.microsoft.com/office/drawing/2014/main" id="{F5B3E0E8-D724-7844-A97E-E85FD11AD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7200" y="4648200"/>
              <a:ext cx="1524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665" name="TextBox 11">
              <a:extLst>
                <a:ext uri="{FF2B5EF4-FFF2-40B4-BE49-F238E27FC236}">
                  <a16:creationId xmlns:a16="http://schemas.microsoft.com/office/drawing/2014/main" id="{5CEE931A-F838-B74D-821D-7B87F4CA6E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1000" y="4648200"/>
              <a:ext cx="2871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70666" name="TextBox 12">
              <a:extLst>
                <a:ext uri="{FF2B5EF4-FFF2-40B4-BE49-F238E27FC236}">
                  <a16:creationId xmlns:a16="http://schemas.microsoft.com/office/drawing/2014/main" id="{6FF24C2E-FB95-F24D-9123-4FF1E9946A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4000" y="4419600"/>
              <a:ext cx="2871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2600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14E1C033-4A22-AB4E-B529-E1D0F3CC6A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9520" y="101600"/>
            <a:ext cx="7112000" cy="762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Matrix Conditioning </a:t>
            </a:r>
          </a:p>
        </p:txBody>
      </p:sp>
      <p:pic>
        <p:nvPicPr>
          <p:cNvPr id="7" name="Picture 6" descr="Screen Shot 2016-04-08 at 09.34.46.png">
            <a:extLst>
              <a:ext uri="{FF2B5EF4-FFF2-40B4-BE49-F238E27FC236}">
                <a16:creationId xmlns:a16="http://schemas.microsoft.com/office/drawing/2014/main" id="{BA74F631-D60F-6B49-A493-F1D406B0D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847" y="863600"/>
            <a:ext cx="1921345" cy="1921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creen Shot 2016-04-08 at 09.34.55.png">
            <a:extLst>
              <a:ext uri="{FF2B5EF4-FFF2-40B4-BE49-F238E27FC236}">
                <a16:creationId xmlns:a16="http://schemas.microsoft.com/office/drawing/2014/main" id="{529B9752-C598-FC46-ADD5-608CA1FF8E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5"/>
          <a:stretch>
            <a:fillRect/>
          </a:stretch>
        </p:blipFill>
        <p:spPr bwMode="auto">
          <a:xfrm>
            <a:off x="3999880" y="899534"/>
            <a:ext cx="1832706" cy="2001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8" name="TextBox 9">
            <a:extLst>
              <a:ext uri="{FF2B5EF4-FFF2-40B4-BE49-F238E27FC236}">
                <a16:creationId xmlns:a16="http://schemas.microsoft.com/office/drawing/2014/main" id="{42902852-9A9A-754E-9BE7-0954BBA5E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62" y="5005457"/>
            <a:ext cx="274091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  Number of multipoles in small coil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I   Number of measurement positions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For 15 multipoles reconstructed on r</a:t>
            </a:r>
            <a:r>
              <a:rPr lang="en-US" altLang="en-US" sz="16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</a:p>
        </p:txBody>
      </p:sp>
      <p:pic>
        <p:nvPicPr>
          <p:cNvPr id="11" name="Picture 10" descr="Screen Shot 2016-04-08 at 09.35.03.png">
            <a:extLst>
              <a:ext uri="{FF2B5EF4-FFF2-40B4-BE49-F238E27FC236}">
                <a16:creationId xmlns:a16="http://schemas.microsoft.com/office/drawing/2014/main" id="{C97B0321-5D07-D14E-B64E-275085897E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96" y="868829"/>
            <a:ext cx="2040920" cy="203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0" name="Picture 11" descr="Screen Shot 2016-04-08 at 17.04.43.png">
            <a:extLst>
              <a:ext uri="{FF2B5EF4-FFF2-40B4-BE49-F238E27FC236}">
                <a16:creationId xmlns:a16="http://schemas.microsoft.com/office/drawing/2014/main" id="{21D66E71-12E2-2045-A7D2-A541FFC751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101" y="3102983"/>
            <a:ext cx="6221288" cy="3642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Rectangle 12">
            <a:extLst>
              <a:ext uri="{FF2B5EF4-FFF2-40B4-BE49-F238E27FC236}">
                <a16:creationId xmlns:a16="http://schemas.microsoft.com/office/drawing/2014/main" id="{4B56E844-ECD5-DB43-9E4A-38299B800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3301" y="649605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2712" name="TextBox 13">
            <a:extLst>
              <a:ext uri="{FF2B5EF4-FFF2-40B4-BE49-F238E27FC236}">
                <a16:creationId xmlns:a16="http://schemas.microsoft.com/office/drawing/2014/main" id="{47B0CF64-1442-1D4D-9A8B-24070029D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3000" y="6400800"/>
            <a:ext cx="608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r</a:t>
            </a:r>
            <a:r>
              <a:rPr lang="en-US" altLang="en-US" baseline="-2500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/r</a:t>
            </a:r>
            <a:r>
              <a:rPr lang="en-US" altLang="en-US" baseline="-250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72713" name="TextBox 14">
            <a:extLst>
              <a:ext uri="{FF2B5EF4-FFF2-40B4-BE49-F238E27FC236}">
                <a16:creationId xmlns:a16="http://schemas.microsoft.com/office/drawing/2014/main" id="{05586E23-F02E-914D-872E-C8FF48F31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0313" y="4775344"/>
            <a:ext cx="325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latin typeface="Symbol" pitchFamily="2" charset="2"/>
              </a:rPr>
              <a:t>k</a:t>
            </a:r>
          </a:p>
        </p:txBody>
      </p:sp>
      <p:pic>
        <p:nvPicPr>
          <p:cNvPr id="12" name="Picture 7" descr="Screen Shot 2016-04-08 at 09.33.41.png">
            <a:extLst>
              <a:ext uri="{FF2B5EF4-FFF2-40B4-BE49-F238E27FC236}">
                <a16:creationId xmlns:a16="http://schemas.microsoft.com/office/drawing/2014/main" id="{46D3CAD9-9E88-104F-88AF-09C37413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62" y="2900995"/>
            <a:ext cx="2799929" cy="100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Screen Shot 2016-04-08 at 09.33.48.png">
            <a:extLst>
              <a:ext uri="{FF2B5EF4-FFF2-40B4-BE49-F238E27FC236}">
                <a16:creationId xmlns:a16="http://schemas.microsoft.com/office/drawing/2014/main" id="{2506DB89-16A4-504A-A573-2F6E6E4E0B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43" y="4092611"/>
            <a:ext cx="3086301" cy="72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82993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7FB11C07-7D84-494E-BBBB-C0DCEC1636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3496" y="137592"/>
            <a:ext cx="7112000" cy="762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Results: 8 Positions, 8 Harmonics on the Small Coil   </a:t>
            </a:r>
          </a:p>
        </p:txBody>
      </p:sp>
      <p:pic>
        <p:nvPicPr>
          <p:cNvPr id="73730" name="Picture 5" descr="Screen Shot 2016-04-08 at 09.35.46.png">
            <a:extLst>
              <a:ext uri="{FF2B5EF4-FFF2-40B4-BE49-F238E27FC236}">
                <a16:creationId xmlns:a16="http://schemas.microsoft.com/office/drawing/2014/main" id="{2B9DB062-6EFC-5642-BC2D-C61A5E7C8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600" y="1143000"/>
            <a:ext cx="4648200" cy="571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F2569E-4340-3046-86B9-6746E45F7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72" y="2009800"/>
            <a:ext cx="453650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00686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FC3527F-E790-784A-B9D7-BBA2A97AA4A4}"/>
              </a:ext>
            </a:extLst>
          </p:cNvPr>
          <p:cNvCxnSpPr>
            <a:cxnSpLocks/>
          </p:cNvCxnSpPr>
          <p:nvPr/>
        </p:nvCxnSpPr>
        <p:spPr bwMode="auto">
          <a:xfrm>
            <a:off x="1499829" y="1131077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D7FBB51-44E3-194A-8E7E-0ABA5039A1B1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591937" y="119301"/>
            <a:ext cx="7112000" cy="762000"/>
          </a:xfrm>
        </p:spPr>
        <p:txBody>
          <a:bodyPr/>
          <a:lstStyle/>
          <a:p>
            <a:r>
              <a:rPr lang="en-US" dirty="0"/>
              <a:t>The Avatar and Twin (3)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217FE0-BF3C-1C43-B2D3-001E245C91F3}"/>
              </a:ext>
            </a:extLst>
          </p:cNvPr>
          <p:cNvSpPr txBox="1"/>
          <p:nvPr/>
        </p:nvSpPr>
        <p:spPr>
          <a:xfrm>
            <a:off x="2487712" y="2699897"/>
            <a:ext cx="1929118" cy="6001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Physical state</a:t>
            </a:r>
          </a:p>
          <a:p>
            <a:r>
              <a:rPr lang="en-US" sz="1100" dirty="0"/>
              <a:t>Regularity conditions of the </a:t>
            </a:r>
          </a:p>
          <a:p>
            <a:r>
              <a:rPr lang="en-US" sz="1100" dirty="0"/>
              <a:t>magnetic field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9DA147-62A8-6642-BDD3-31A8F847CBDB}"/>
              </a:ext>
            </a:extLst>
          </p:cNvPr>
          <p:cNvSpPr txBox="1"/>
          <p:nvPr/>
        </p:nvSpPr>
        <p:spPr>
          <a:xfrm>
            <a:off x="2491544" y="3461513"/>
            <a:ext cx="1929118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Magnetic flux</a:t>
            </a:r>
          </a:p>
          <a:p>
            <a:r>
              <a:rPr lang="en-US" sz="1100" dirty="0"/>
              <a:t>density in </a:t>
            </a:r>
            <a:r>
              <a:rPr lang="en-US" sz="1100" dirty="0">
                <a:latin typeface="Symbol" pitchFamily="2" charset="2"/>
              </a:rPr>
              <a:t>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6AC206-BBD6-F840-A0D3-289DC79BF2D9}"/>
              </a:ext>
            </a:extLst>
          </p:cNvPr>
          <p:cNvSpPr txBox="1"/>
          <p:nvPr/>
        </p:nvSpPr>
        <p:spPr>
          <a:xfrm>
            <a:off x="2487712" y="4261381"/>
            <a:ext cx="1929118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Observation function</a:t>
            </a:r>
          </a:p>
          <a:p>
            <a:r>
              <a:rPr lang="en-US" sz="1100" dirty="0"/>
              <a:t>Harmonics on large radius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20F5A2-2560-454E-A6EE-AB56E0284BA6}"/>
              </a:ext>
            </a:extLst>
          </p:cNvPr>
          <p:cNvSpPr txBox="1"/>
          <p:nvPr/>
        </p:nvSpPr>
        <p:spPr>
          <a:xfrm>
            <a:off x="5803174" y="2689186"/>
            <a:ext cx="1448967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Test and magnetic </a:t>
            </a:r>
          </a:p>
          <a:p>
            <a:r>
              <a:rPr lang="en-US" sz="1100" dirty="0"/>
              <a:t>measurement</a:t>
            </a:r>
          </a:p>
          <a:p>
            <a:endParaRPr lang="en-US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FA81F-BC14-1744-87F0-25700431A04D}"/>
              </a:ext>
            </a:extLst>
          </p:cNvPr>
          <p:cNvSpPr txBox="1"/>
          <p:nvPr/>
        </p:nvSpPr>
        <p:spPr>
          <a:xfrm>
            <a:off x="5808760" y="3414974"/>
            <a:ext cx="1434362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Raw signal</a:t>
            </a:r>
          </a:p>
          <a:p>
            <a:r>
              <a:rPr lang="en-US" sz="1100" dirty="0"/>
              <a:t>(integrated </a:t>
            </a:r>
          </a:p>
          <a:p>
            <a:r>
              <a:rPr lang="en-US" sz="1100" dirty="0"/>
              <a:t>voltages)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ED9B30-F5D2-8644-930B-E86E04AAFFE4}"/>
              </a:ext>
            </a:extLst>
          </p:cNvPr>
          <p:cNvSpPr txBox="1"/>
          <p:nvPr/>
        </p:nvSpPr>
        <p:spPr>
          <a:xfrm>
            <a:off x="5816156" y="4129386"/>
            <a:ext cx="1435986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Processed</a:t>
            </a:r>
          </a:p>
          <a:p>
            <a:r>
              <a:rPr lang="en-US" sz="1100" dirty="0"/>
              <a:t>signal (harmonics,</a:t>
            </a:r>
          </a:p>
          <a:p>
            <a:r>
              <a:rPr lang="en-US" sz="1100" dirty="0"/>
              <a:t>flux density, VI)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33BD773-9435-A745-BDC0-5DDEA0790FA0}"/>
              </a:ext>
            </a:extLst>
          </p:cNvPr>
          <p:cNvCxnSpPr>
            <a:cxnSpLocks/>
          </p:cNvCxnSpPr>
          <p:nvPr/>
        </p:nvCxnSpPr>
        <p:spPr bwMode="auto">
          <a:xfrm flipH="1">
            <a:off x="5673161" y="6023928"/>
            <a:ext cx="2" cy="313276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A596A18-AAA0-1A4C-901D-BBC53F7BF5FC}"/>
              </a:ext>
            </a:extLst>
          </p:cNvPr>
          <p:cNvCxnSpPr>
            <a:cxnSpLocks/>
          </p:cNvCxnSpPr>
          <p:nvPr/>
        </p:nvCxnSpPr>
        <p:spPr bwMode="auto">
          <a:xfrm>
            <a:off x="1807346" y="3000269"/>
            <a:ext cx="43400" cy="3336935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A91472-7FB5-DA4F-B792-F2EBA58E3CA2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46" y="6337204"/>
            <a:ext cx="3850329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30EF90A-BCA9-D644-8C37-32CF686EA494}"/>
              </a:ext>
            </a:extLst>
          </p:cNvPr>
          <p:cNvCxnSpPr>
            <a:cxnSpLocks/>
          </p:cNvCxnSpPr>
          <p:nvPr/>
        </p:nvCxnSpPr>
        <p:spPr bwMode="auto">
          <a:xfrm>
            <a:off x="1807346" y="3000269"/>
            <a:ext cx="680366" cy="484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82DB8B5-6FCC-F140-BA2D-D226E1ED8BC9}"/>
              </a:ext>
            </a:extLst>
          </p:cNvPr>
          <p:cNvSpPr txBox="1"/>
          <p:nvPr/>
        </p:nvSpPr>
        <p:spPr>
          <a:xfrm>
            <a:off x="5673161" y="1016390"/>
            <a:ext cx="1892563" cy="261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Physical object (magnet)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93EA17-D817-CA4E-9BE5-07164A2C4EEE}"/>
              </a:ext>
            </a:extLst>
          </p:cNvPr>
          <p:cNvSpPr txBox="1"/>
          <p:nvPr/>
        </p:nvSpPr>
        <p:spPr>
          <a:xfrm>
            <a:off x="7705893" y="2758436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Capture noise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63D65B-9FE8-E144-94A2-FCD60D98BB23}"/>
              </a:ext>
            </a:extLst>
          </p:cNvPr>
          <p:cNvSpPr txBox="1"/>
          <p:nvPr/>
        </p:nvSpPr>
        <p:spPr>
          <a:xfrm>
            <a:off x="7732351" y="3515663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Read-out noise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7533E6D-C6AF-D44A-B7FA-2CBD349599DF}"/>
              </a:ext>
            </a:extLst>
          </p:cNvPr>
          <p:cNvSpPr txBox="1"/>
          <p:nvPr/>
        </p:nvSpPr>
        <p:spPr>
          <a:xfrm>
            <a:off x="7738602" y="4210610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err="1"/>
              <a:t>Intrins</a:t>
            </a:r>
            <a:r>
              <a:rPr lang="en-US" sz="900" dirty="0"/>
              <a:t>., approx., gross errors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42C64A2-CFE2-B844-86FB-BA5A875A013D}"/>
              </a:ext>
            </a:extLst>
          </p:cNvPr>
          <p:cNvCxnSpPr>
            <a:cxnSpLocks/>
          </p:cNvCxnSpPr>
          <p:nvPr/>
        </p:nvCxnSpPr>
        <p:spPr bwMode="auto">
          <a:xfrm>
            <a:off x="3354800" y="4729550"/>
            <a:ext cx="0" cy="342601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2770A4-2AFB-8641-94E6-283342E145C5}"/>
              </a:ext>
            </a:extLst>
          </p:cNvPr>
          <p:cNvCxnSpPr>
            <a:cxnSpLocks/>
          </p:cNvCxnSpPr>
          <p:nvPr/>
        </p:nvCxnSpPr>
        <p:spPr bwMode="auto">
          <a:xfrm>
            <a:off x="6482033" y="4746284"/>
            <a:ext cx="0" cy="348872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E727053-54F5-D243-A4DF-74DE2565120E}"/>
              </a:ext>
            </a:extLst>
          </p:cNvPr>
          <p:cNvCxnSpPr>
            <a:cxnSpLocks/>
          </p:cNvCxnSpPr>
          <p:nvPr/>
        </p:nvCxnSpPr>
        <p:spPr bwMode="auto">
          <a:xfrm>
            <a:off x="7240901" y="2886328"/>
            <a:ext cx="464992" cy="541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DD40248-1BD1-2E40-8FB9-F5114C3DC22D}"/>
              </a:ext>
            </a:extLst>
          </p:cNvPr>
          <p:cNvCxnSpPr>
            <a:cxnSpLocks/>
          </p:cNvCxnSpPr>
          <p:nvPr/>
        </p:nvCxnSpPr>
        <p:spPr bwMode="auto">
          <a:xfrm>
            <a:off x="7258342" y="3609315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048B2C7-BD6D-A342-88B2-758DFC293E32}"/>
              </a:ext>
            </a:extLst>
          </p:cNvPr>
          <p:cNvCxnSpPr>
            <a:cxnSpLocks/>
          </p:cNvCxnSpPr>
          <p:nvPr/>
        </p:nvCxnSpPr>
        <p:spPr bwMode="auto">
          <a:xfrm>
            <a:off x="7253676" y="4445360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5C85D57-720A-4945-9AA3-3B5E1168E244}"/>
              </a:ext>
            </a:extLst>
          </p:cNvPr>
          <p:cNvCxnSpPr>
            <a:cxnSpLocks/>
          </p:cNvCxnSpPr>
          <p:nvPr/>
        </p:nvCxnSpPr>
        <p:spPr bwMode="auto">
          <a:xfrm flipV="1">
            <a:off x="3316969" y="3318773"/>
            <a:ext cx="0" cy="14274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F202703-CBBE-704E-A2BE-330A72F81958}"/>
              </a:ext>
            </a:extLst>
          </p:cNvPr>
          <p:cNvCxnSpPr>
            <a:cxnSpLocks/>
          </p:cNvCxnSpPr>
          <p:nvPr/>
        </p:nvCxnSpPr>
        <p:spPr bwMode="auto">
          <a:xfrm flipV="1">
            <a:off x="3316969" y="3892400"/>
            <a:ext cx="0" cy="368982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4F9BE2B-26A8-DB4C-8140-B2C2DE942152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4015719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2E396DF-4632-5E42-A8B6-2AC1F66AA4E5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3308174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A9F0555-152A-3A45-9E59-24C043A20CF1}"/>
              </a:ext>
            </a:extLst>
          </p:cNvPr>
          <p:cNvSpPr txBox="1"/>
          <p:nvPr/>
        </p:nvSpPr>
        <p:spPr>
          <a:xfrm>
            <a:off x="2487712" y="1016112"/>
            <a:ext cx="2088232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Num. magnet </a:t>
            </a:r>
            <a:r>
              <a:rPr lang="en-US" sz="1100" dirty="0">
                <a:solidFill>
                  <a:schemeClr val="tx1"/>
                </a:solidFill>
              </a:rPr>
              <a:t>model (design)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1576CCC-949B-784B-A421-46CC10DDCC2C}"/>
              </a:ext>
            </a:extLst>
          </p:cNvPr>
          <p:cNvCxnSpPr>
            <a:cxnSpLocks/>
            <a:stCxn id="49" idx="3"/>
            <a:endCxn id="28" idx="1"/>
          </p:cNvCxnSpPr>
          <p:nvPr/>
        </p:nvCxnSpPr>
        <p:spPr bwMode="auto">
          <a:xfrm>
            <a:off x="4575944" y="1146917"/>
            <a:ext cx="1097217" cy="278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0BE55BD-9DCD-4F4C-8E6B-433B7C8050B8}"/>
              </a:ext>
            </a:extLst>
          </p:cNvPr>
          <p:cNvCxnSpPr>
            <a:cxnSpLocks/>
          </p:cNvCxnSpPr>
          <p:nvPr/>
        </p:nvCxnSpPr>
        <p:spPr bwMode="auto">
          <a:xfrm flipV="1">
            <a:off x="6476869" y="1294734"/>
            <a:ext cx="5164" cy="139412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BDE5713-38C7-C14C-B0AF-B1E2DEF6FF22}"/>
              </a:ext>
            </a:extLst>
          </p:cNvPr>
          <p:cNvSpPr txBox="1"/>
          <p:nvPr/>
        </p:nvSpPr>
        <p:spPr>
          <a:xfrm>
            <a:off x="706526" y="1015248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Modeling errors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F9683F-F253-3D4A-A192-C1A41DD09B6C}"/>
              </a:ext>
            </a:extLst>
          </p:cNvPr>
          <p:cNvSpPr txBox="1"/>
          <p:nvPr/>
        </p:nvSpPr>
        <p:spPr>
          <a:xfrm>
            <a:off x="1929879" y="6023928"/>
            <a:ext cx="1172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Field inversion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4133FD-2095-6448-AC27-A203334DF75F}"/>
              </a:ext>
            </a:extLst>
          </p:cNvPr>
          <p:cNvSpPr/>
          <p:nvPr/>
        </p:nvSpPr>
        <p:spPr bwMode="auto">
          <a:xfrm>
            <a:off x="2515937" y="5093752"/>
            <a:ext cx="4337998" cy="930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BC1A5EE-9902-7647-AB50-DA83F8086E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845"/>
          <a:stretch/>
        </p:blipFill>
        <p:spPr>
          <a:xfrm>
            <a:off x="3101995" y="5176830"/>
            <a:ext cx="3289452" cy="749058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FF5CAD0C-C5C6-DA40-9F5B-0C60E72B3DE0}"/>
              </a:ext>
            </a:extLst>
          </p:cNvPr>
          <p:cNvSpPr/>
          <p:nvPr/>
        </p:nvSpPr>
        <p:spPr bwMode="auto">
          <a:xfrm>
            <a:off x="5584056" y="5181104"/>
            <a:ext cx="144016" cy="285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4C95F61-2EA1-C240-90E3-D0FB8DF1D518}"/>
              </a:ext>
            </a:extLst>
          </p:cNvPr>
          <p:cNvSpPr/>
          <p:nvPr/>
        </p:nvSpPr>
        <p:spPr bwMode="auto">
          <a:xfrm>
            <a:off x="3821248" y="5181104"/>
            <a:ext cx="144016" cy="285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5219D4-C88F-E94B-9189-7C1FDCA51043}"/>
              </a:ext>
            </a:extLst>
          </p:cNvPr>
          <p:cNvSpPr txBox="1"/>
          <p:nvPr/>
        </p:nvSpPr>
        <p:spPr>
          <a:xfrm flipH="1">
            <a:off x="7102676" y="5305761"/>
            <a:ext cx="2401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Overdetermined</a:t>
            </a:r>
          </a:p>
          <a:p>
            <a:r>
              <a:rPr lang="en-US" dirty="0"/>
              <a:t>(Mapping)</a:t>
            </a:r>
          </a:p>
        </p:txBody>
      </p:sp>
    </p:spTree>
    <p:extLst>
      <p:ext uri="{BB962C8B-B14F-4D97-AF65-F5344CB8AC3E}">
        <p14:creationId xmlns:p14="http://schemas.microsoft.com/office/powerpoint/2010/main" val="9240715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>
            <a:extLst>
              <a:ext uri="{FF2B5EF4-FFF2-40B4-BE49-F238E27FC236}">
                <a16:creationId xmlns:a16="http://schemas.microsoft.com/office/drawing/2014/main" id="{FA180E9A-6DC4-9D4A-848B-B4751404A8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5413" y="138636"/>
            <a:ext cx="7112000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cs typeface="+mj-cs"/>
                <a:sym typeface="Arial" charset="0"/>
              </a:rPr>
              <a:t>Going small 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1CE3D9E9-E98A-BF43-AF9D-EAF8C9188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789" y="878173"/>
            <a:ext cx="2527413" cy="227598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58585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 descr="_NSR6846.jpg">
            <a:extLst>
              <a:ext uri="{FF2B5EF4-FFF2-40B4-BE49-F238E27FC236}">
                <a16:creationId xmlns:a16="http://schemas.microsoft.com/office/drawing/2014/main" id="{7FC4E37B-6939-9742-8E90-62333376C1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64" y="934923"/>
            <a:ext cx="3516540" cy="278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Screen shot 2012-11-05 at 3.32.13 PM.png">
            <a:extLst>
              <a:ext uri="{FF2B5EF4-FFF2-40B4-BE49-F238E27FC236}">
                <a16:creationId xmlns:a16="http://schemas.microsoft.com/office/drawing/2014/main" id="{23F13AD6-5AD6-3841-BEF2-6CBE44F543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224" y="1068240"/>
            <a:ext cx="190500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Screen shot 2012-11-05 at 3.33.08 PM.png">
            <a:extLst>
              <a:ext uri="{FF2B5EF4-FFF2-40B4-BE49-F238E27FC236}">
                <a16:creationId xmlns:a16="http://schemas.microsoft.com/office/drawing/2014/main" id="{D862BB55-6DAE-E642-AA96-84E1C57835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200" y="3305944"/>
            <a:ext cx="303371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33FF81-AF9D-3849-B242-14A4A650CB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3789" y="3449960"/>
            <a:ext cx="2733913" cy="277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218964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D91DC2F8-00A8-214B-9D4A-5E28E86E48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8407" y="95250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Stretched-Wire Systems</a:t>
            </a:r>
          </a:p>
        </p:txBody>
      </p:sp>
      <p:pic>
        <p:nvPicPr>
          <p:cNvPr id="19458" name="Picture 1" descr="Screen shot 2013-06-04 at 6.27.37 PM.png">
            <a:extLst>
              <a:ext uri="{FF2B5EF4-FFF2-40B4-BE49-F238E27FC236}">
                <a16:creationId xmlns:a16="http://schemas.microsoft.com/office/drawing/2014/main" id="{B5EE38FE-27B4-C041-991B-A28FEE372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928" y="1959916"/>
            <a:ext cx="2479679" cy="2148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2" descr="Screen shot 2013-06-04 at 6.27.43 PM.png">
            <a:extLst>
              <a:ext uri="{FF2B5EF4-FFF2-40B4-BE49-F238E27FC236}">
                <a16:creationId xmlns:a16="http://schemas.microsoft.com/office/drawing/2014/main" id="{E7B491BB-C775-9F4F-829A-3646257BE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62" y="981075"/>
            <a:ext cx="5891213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1" descr="_NSR6853.jpg">
            <a:extLst>
              <a:ext uri="{FF2B5EF4-FFF2-40B4-BE49-F238E27FC236}">
                <a16:creationId xmlns:a16="http://schemas.microsoft.com/office/drawing/2014/main" id="{DCD82E25-B6AA-3245-AD25-F45F13AB1F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64" y="3896235"/>
            <a:ext cx="4076328" cy="279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_NSR6846.jpg">
            <a:extLst>
              <a:ext uri="{FF2B5EF4-FFF2-40B4-BE49-F238E27FC236}">
                <a16:creationId xmlns:a16="http://schemas.microsoft.com/office/drawing/2014/main" id="{E7074957-1D1A-574A-A0D9-B433AD1AC2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64" y="926796"/>
            <a:ext cx="3516540" cy="278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Screen shot 2013-05-30 at 10.35.08 PM.png">
            <a:extLst>
              <a:ext uri="{FF2B5EF4-FFF2-40B4-BE49-F238E27FC236}">
                <a16:creationId xmlns:a16="http://schemas.microsoft.com/office/drawing/2014/main" id="{61C2231C-6FDA-844F-A507-4825D8C391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084" y="3642250"/>
            <a:ext cx="4212704" cy="3303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1935101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F13AAB9F-707E-7C4E-B572-7E0DC2EA02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3940" y="108858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Stretched Wire Measurements</a:t>
            </a:r>
          </a:p>
        </p:txBody>
      </p:sp>
      <p:pic>
        <p:nvPicPr>
          <p:cNvPr id="20482" name="Picture 3" descr="Screen shot 2013-05-30 at 10.36.57 PM.png">
            <a:extLst>
              <a:ext uri="{FF2B5EF4-FFF2-40B4-BE49-F238E27FC236}">
                <a16:creationId xmlns:a16="http://schemas.microsoft.com/office/drawing/2014/main" id="{92FC3F07-695A-1140-8E7E-051A9A3ED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989" y="857672"/>
            <a:ext cx="3218753" cy="369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1" descr="_NSR6846.jpg">
            <a:extLst>
              <a:ext uri="{FF2B5EF4-FFF2-40B4-BE49-F238E27FC236}">
                <a16:creationId xmlns:a16="http://schemas.microsoft.com/office/drawing/2014/main" id="{25660859-1E3A-484B-9554-4B77897B08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12" y="921897"/>
            <a:ext cx="3352800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D000DCF-7BFA-034D-941F-C23B69812077}"/>
              </a:ext>
            </a:extLst>
          </p:cNvPr>
          <p:cNvGrpSpPr/>
          <p:nvPr/>
        </p:nvGrpSpPr>
        <p:grpSpPr>
          <a:xfrm>
            <a:off x="433940" y="4098032"/>
            <a:ext cx="5520680" cy="2438276"/>
            <a:chOff x="279400" y="1371600"/>
            <a:chExt cx="9428163" cy="5092700"/>
          </a:xfrm>
        </p:grpSpPr>
        <p:pic>
          <p:nvPicPr>
            <p:cNvPr id="7" name="Picture 14" descr="freq_response_mm">
              <a:extLst>
                <a:ext uri="{FF2B5EF4-FFF2-40B4-BE49-F238E27FC236}">
                  <a16:creationId xmlns:a16="http://schemas.microsoft.com/office/drawing/2014/main" id="{A3772947-76E9-2E45-84F4-C7AB9C6FEE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3" t="5318" r="6122" b="2136"/>
            <a:stretch>
              <a:fillRect/>
            </a:stretch>
          </p:blipFill>
          <p:spPr bwMode="auto">
            <a:xfrm>
              <a:off x="1704975" y="1371600"/>
              <a:ext cx="8002588" cy="4583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DFE813C-06E4-884E-8E0C-1014DA305F89}"/>
                </a:ext>
              </a:extLst>
            </p:cNvPr>
            <p:cNvSpPr/>
            <p:nvPr/>
          </p:nvSpPr>
          <p:spPr bwMode="auto">
            <a:xfrm>
              <a:off x="2425700" y="5181600"/>
              <a:ext cx="1100138" cy="338138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38100" cap="flat" cmpd="sng" algn="ctr">
              <a:solidFill>
                <a:srgbClr val="3E5D78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lIns="101599" tIns="50799" rIns="101599" bIns="50799"/>
            <a:lstStyle/>
            <a:p>
              <a:pPr defTabSz="1015990">
                <a:defRPr/>
              </a:pPr>
              <a:endParaRPr lang="en-US">
                <a:ln>
                  <a:solidFill>
                    <a:srgbClr val="3E5D78"/>
                  </a:solidFill>
                </a:ln>
                <a:solidFill>
                  <a:schemeClr val="tx1"/>
                </a:solidFill>
                <a:ea typeface="ＭＳ Ｐゴシック" charset="0"/>
                <a:cs typeface="Arial" pitchFamily="34" charset="0"/>
                <a:sym typeface="Arial" charset="0"/>
              </a:endParaRPr>
            </a:p>
          </p:txBody>
        </p:sp>
        <p:sp>
          <p:nvSpPr>
            <p:cNvPr id="9" name="Rectangle 15">
              <a:extLst>
                <a:ext uri="{FF2B5EF4-FFF2-40B4-BE49-F238E27FC236}">
                  <a16:creationId xmlns:a16="http://schemas.microsoft.com/office/drawing/2014/main" id="{56AD571C-37FE-6349-827C-1404A7B2A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200" y="6248400"/>
              <a:ext cx="49958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3E5D78"/>
                  </a:solidFill>
                  <a:latin typeface="Arial" panose="020B0604020202020204" pitchFamily="34" charset="0"/>
                </a:rPr>
                <a:t>Oscillating wire</a:t>
              </a:r>
            </a:p>
          </p:txBody>
        </p:sp>
        <p:cxnSp>
          <p:nvCxnSpPr>
            <p:cNvPr id="10" name="Straight Arrow Connector 16">
              <a:extLst>
                <a:ext uri="{FF2B5EF4-FFF2-40B4-BE49-F238E27FC236}">
                  <a16:creationId xmlns:a16="http://schemas.microsoft.com/office/drawing/2014/main" id="{030B5EE2-C9ED-894D-BDA9-39B1AC7A67BE}"/>
                </a:ext>
              </a:extLst>
            </p:cNvPr>
            <p:cNvCxnSpPr>
              <a:cxnSpLocks noChangeShapeType="1"/>
              <a:endCxn id="8" idx="4"/>
            </p:cNvCxnSpPr>
            <p:nvPr/>
          </p:nvCxnSpPr>
          <p:spPr bwMode="auto">
            <a:xfrm flipV="1">
              <a:off x="2967038" y="5519738"/>
              <a:ext cx="9525" cy="677862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Rectangle 17">
              <a:extLst>
                <a:ext uri="{FF2B5EF4-FFF2-40B4-BE49-F238E27FC236}">
                  <a16:creationId xmlns:a16="http://schemas.microsoft.com/office/drawing/2014/main" id="{AB84F77F-0E51-6740-9C6B-4C6DEBA55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1600" y="6248400"/>
              <a:ext cx="491013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3E5D78"/>
                  </a:solidFill>
                  <a:latin typeface="Arial" panose="020B0604020202020204" pitchFamily="34" charset="0"/>
                </a:rPr>
                <a:t>Vibrating wire</a:t>
              </a:r>
            </a:p>
          </p:txBody>
        </p:sp>
        <p:cxnSp>
          <p:nvCxnSpPr>
            <p:cNvPr id="12" name="Straight Arrow Connector 19">
              <a:extLst>
                <a:ext uri="{FF2B5EF4-FFF2-40B4-BE49-F238E27FC236}">
                  <a16:creationId xmlns:a16="http://schemas.microsoft.com/office/drawing/2014/main" id="{DFAF0C34-3B8A-F444-B3D8-17906A18EB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013700" y="5689600"/>
              <a:ext cx="0" cy="50800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Arrow Connector 25">
              <a:extLst>
                <a:ext uri="{FF2B5EF4-FFF2-40B4-BE49-F238E27FC236}">
                  <a16:creationId xmlns:a16="http://schemas.microsoft.com/office/drawing/2014/main" id="{24C656AE-8132-1E43-9439-6A8DDA979D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219700" y="5605463"/>
              <a:ext cx="0" cy="592137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31">
              <a:extLst>
                <a:ext uri="{FF2B5EF4-FFF2-40B4-BE49-F238E27FC236}">
                  <a16:creationId xmlns:a16="http://schemas.microsoft.com/office/drawing/2014/main" id="{59FD7ED6-CDBB-0446-86BB-B87CECE6B5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219700" y="1795463"/>
              <a:ext cx="0" cy="3724275"/>
            </a:xfrm>
            <a:prstGeom prst="line">
              <a:avLst/>
            </a:prstGeom>
            <a:noFill/>
            <a:ln w="19050">
              <a:solidFill>
                <a:srgbClr val="3E5D78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32">
              <a:extLst>
                <a:ext uri="{FF2B5EF4-FFF2-40B4-BE49-F238E27FC236}">
                  <a16:creationId xmlns:a16="http://schemas.microsoft.com/office/drawing/2014/main" id="{D4FDD43E-7BDF-D54F-83AB-10A9947BBAC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013700" y="3065463"/>
              <a:ext cx="0" cy="2624137"/>
            </a:xfrm>
            <a:prstGeom prst="line">
              <a:avLst/>
            </a:prstGeom>
            <a:noFill/>
            <a:ln w="19050">
              <a:solidFill>
                <a:srgbClr val="3E5D78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Rectangle 2">
              <a:extLst>
                <a:ext uri="{FF2B5EF4-FFF2-40B4-BE49-F238E27FC236}">
                  <a16:creationId xmlns:a16="http://schemas.microsoft.com/office/drawing/2014/main" id="{853631A6-53E3-5642-A9C0-3958478EA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3238" y="3609975"/>
              <a:ext cx="40735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b="1">
                  <a:solidFill>
                    <a:schemeClr val="bg1"/>
                  </a:solidFill>
                  <a:latin typeface="Arial" panose="020B0604020202020204" pitchFamily="34" charset="0"/>
                </a:rPr>
                <a:t>Map of Second Wire Resonance</a:t>
              </a:r>
            </a:p>
          </p:txBody>
        </p:sp>
        <p:sp>
          <p:nvSpPr>
            <p:cNvPr id="17" name="Rectangle 22">
              <a:extLst>
                <a:ext uri="{FF2B5EF4-FFF2-40B4-BE49-F238E27FC236}">
                  <a16:creationId xmlns:a16="http://schemas.microsoft.com/office/drawing/2014/main" id="{92F240D6-215D-AC44-92B3-EEB8C6A56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400" y="4953000"/>
              <a:ext cx="20574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dirty="0">
                  <a:solidFill>
                    <a:srgbClr val="3E5D78"/>
                  </a:solidFill>
                  <a:latin typeface="Arial" panose="020B0604020202020204" pitchFamily="34" charset="0"/>
                </a:rPr>
                <a:t>Stretched wire</a:t>
              </a:r>
            </a:p>
          </p:txBody>
        </p:sp>
        <p:cxnSp>
          <p:nvCxnSpPr>
            <p:cNvPr id="18" name="Straight Arrow Connector 23">
              <a:extLst>
                <a:ext uri="{FF2B5EF4-FFF2-40B4-BE49-F238E27FC236}">
                  <a16:creationId xmlns:a16="http://schemas.microsoft.com/office/drawing/2014/main" id="{7B617390-28AE-2942-90A9-B4733688082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879600" y="5257800"/>
              <a:ext cx="541338" cy="22860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9" name="Picture 18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64D5B5C3-135F-2345-97CF-475062185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4620" y="4720580"/>
            <a:ext cx="2698801" cy="2024100"/>
          </a:xfrm>
          <a:prstGeom prst="rect">
            <a:avLst/>
          </a:prstGeom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08980E30-0509-1A4B-A21F-DA776C1D61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435" y="927104"/>
            <a:ext cx="2296717" cy="262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11665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E5A43CF6-411E-4A4F-9374-6110669983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9480" y="93567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Solenoid Center and Axis (Vibrating)</a:t>
            </a:r>
          </a:p>
        </p:txBody>
      </p:sp>
      <p:pic>
        <p:nvPicPr>
          <p:cNvPr id="69634" name="Picture 4" descr="Screen shot 2013-05-30 at 10.39.02 PM.png">
            <a:extLst>
              <a:ext uri="{FF2B5EF4-FFF2-40B4-BE49-F238E27FC236}">
                <a16:creationId xmlns:a16="http://schemas.microsoft.com/office/drawing/2014/main" id="{9EA2FEC3-1069-354B-8CBC-63B8E25ED8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905000"/>
            <a:ext cx="555466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3" descr="Screen shot 2013-05-30 at 10.38.27 PM.png">
            <a:extLst>
              <a:ext uri="{FF2B5EF4-FFF2-40B4-BE49-F238E27FC236}">
                <a16:creationId xmlns:a16="http://schemas.microsoft.com/office/drawing/2014/main" id="{0582D06B-B5D9-6A4D-BFF4-B34FC7D4C0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838200"/>
            <a:ext cx="4273550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TextBox 1">
            <a:extLst>
              <a:ext uri="{FF2B5EF4-FFF2-40B4-BE49-F238E27FC236}">
                <a16:creationId xmlns:a16="http://schemas.microsoft.com/office/drawing/2014/main" id="{F5BF6B70-541D-9F4A-AB8E-A3B1CE515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1600" y="4953000"/>
            <a:ext cx="3276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7" rIns="91432" bIns="45717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0090"/>
                </a:solidFill>
                <a:latin typeface="Arial" panose="020B0604020202020204" pitchFamily="34" charset="0"/>
              </a:rPr>
              <a:t>Force distribution requires vibration at the second resonance too add up consistently</a:t>
            </a:r>
          </a:p>
        </p:txBody>
      </p:sp>
    </p:spTree>
    <p:extLst>
      <p:ext uri="{BB962C8B-B14F-4D97-AF65-F5344CB8AC3E}">
        <p14:creationId xmlns:p14="http://schemas.microsoft.com/office/powerpoint/2010/main" val="2287145887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C111A83-AD23-0E47-9D52-945D612A34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9480" y="137592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Linear Regression in the Line Search Procedure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EDB483-361A-7049-BDC0-74A9191181A0}"/>
              </a:ext>
            </a:extLst>
          </p:cNvPr>
          <p:cNvSpPr txBox="1"/>
          <p:nvPr/>
        </p:nvSpPr>
        <p:spPr>
          <a:xfrm>
            <a:off x="6448152" y="1217712"/>
            <a:ext cx="3200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Resolution in the </a:t>
            </a:r>
            <a:r>
              <a:rPr lang="en-US" dirty="0">
                <a:latin typeface="Symbol" charset="2"/>
                <a:ea typeface="ＭＳ Ｐゴシック" charset="0"/>
                <a:cs typeface="Symbol" charset="2"/>
                <a:sym typeface="Arial" charset="0"/>
              </a:rPr>
              <a:t>m</a:t>
            </a:r>
            <a:r>
              <a:rPr lang="en-US" dirty="0">
                <a:latin typeface="+mn-lt"/>
                <a:ea typeface="ＭＳ Ｐゴシック" charset="0"/>
                <a:cs typeface="Symbol" charset="2"/>
                <a:sym typeface="Arial" charset="0"/>
              </a:rPr>
              <a:t>m range</a:t>
            </a:r>
            <a:r>
              <a:rPr lang="en-US" dirty="0">
                <a:latin typeface="Symbol" charset="2"/>
                <a:ea typeface="ＭＳ Ｐゴシック" charset="0"/>
                <a:cs typeface="Symbol" charset="2"/>
                <a:sym typeface="Arial" charset="0"/>
              </a:rPr>
              <a:t>   </a:t>
            </a:r>
          </a:p>
          <a:p>
            <a:pPr eaLnBrk="1" hangingPunct="1">
              <a:defRPr/>
            </a:pPr>
            <a:r>
              <a:rPr lang="en-US" dirty="0">
                <a:latin typeface="+mn-lt"/>
                <a:ea typeface="ＭＳ Ｐゴシック" charset="0"/>
                <a:cs typeface="Symbol" charset="2"/>
                <a:sym typeface="Arial" charset="0"/>
              </a:rPr>
              <a:t>Uncertainty </a:t>
            </a:r>
            <a:r>
              <a:rPr lang="en-US" dirty="0">
                <a:latin typeface="Symbol" charset="2"/>
                <a:ea typeface="ＭＳ Ｐゴシック" charset="0"/>
                <a:cs typeface="Symbol" charset="2"/>
                <a:sym typeface="Arial" charset="0"/>
              </a:rPr>
              <a:t>20 m</a:t>
            </a:r>
            <a:r>
              <a:rPr lang="en-US" dirty="0">
                <a:latin typeface="Arial" charset="0"/>
                <a:ea typeface="ＭＳ Ｐゴシック" charset="0"/>
                <a:cs typeface="Symbol" charset="2"/>
                <a:sym typeface="Arial" charset="0"/>
              </a:rPr>
              <a:t>m </a:t>
            </a:r>
            <a:endParaRPr lang="en-US" dirty="0">
              <a:latin typeface="Symbol" charset="2"/>
              <a:ea typeface="ＭＳ Ｐゴシック" charset="0"/>
              <a:cs typeface="Symbol" charset="2"/>
              <a:sym typeface="Arial" charset="0"/>
            </a:endParaRPr>
          </a:p>
        </p:txBody>
      </p:sp>
      <p:pic>
        <p:nvPicPr>
          <p:cNvPr id="70659" name="Picture 2">
            <a:extLst>
              <a:ext uri="{FF2B5EF4-FFF2-40B4-BE49-F238E27FC236}">
                <a16:creationId xmlns:a16="http://schemas.microsoft.com/office/drawing/2014/main" id="{ECCDEEFB-56DD-7847-AF65-3FF41B088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3276600"/>
            <a:ext cx="4568825" cy="34242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0" name="Picture 2" descr="Screen Shot 2015-10-14 at 22.02.31.png">
            <a:extLst>
              <a:ext uri="{FF2B5EF4-FFF2-40B4-BE49-F238E27FC236}">
                <a16:creationId xmlns:a16="http://schemas.microsoft.com/office/drawing/2014/main" id="{C5F8370B-E643-A443-9B12-DD3BE71C9D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990600"/>
            <a:ext cx="5181600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949437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4D6F6A45-97ED-1545-9BC7-87948E07E9A9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831528" y="166688"/>
            <a:ext cx="7112000" cy="762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Multipole Measurements (Oscillating) </a:t>
            </a:r>
          </a:p>
        </p:txBody>
      </p:sp>
      <p:pic>
        <p:nvPicPr>
          <p:cNvPr id="74754" name="Picture 8" descr="Screen shot 2013-05-30 at 10.42.35 PM.png">
            <a:extLst>
              <a:ext uri="{FF2B5EF4-FFF2-40B4-BE49-F238E27FC236}">
                <a16:creationId xmlns:a16="http://schemas.microsoft.com/office/drawing/2014/main" id="{76D1565F-E67C-0E44-BBF9-99056A166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990600"/>
            <a:ext cx="5181600" cy="378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5" name="Picture 10" descr="Screen shot 2013-05-30 at 10.41.01 PM.png">
            <a:extLst>
              <a:ext uri="{FF2B5EF4-FFF2-40B4-BE49-F238E27FC236}">
                <a16:creationId xmlns:a16="http://schemas.microsoft.com/office/drawing/2014/main" id="{953CF6C9-45BF-A248-BD57-16F1DEDCB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5530850"/>
            <a:ext cx="29718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11" descr="Screen shot 2013-05-30 at 10.52.26 PM.png">
            <a:extLst>
              <a:ext uri="{FF2B5EF4-FFF2-40B4-BE49-F238E27FC236}">
                <a16:creationId xmlns:a16="http://schemas.microsoft.com/office/drawing/2014/main" id="{DAA78830-1006-1F45-AABD-D759F542E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5372100"/>
            <a:ext cx="4703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Picture 16" descr="Screen shot 2013-05-30 at 10.50.57 PM.png">
            <a:extLst>
              <a:ext uri="{FF2B5EF4-FFF2-40B4-BE49-F238E27FC236}">
                <a16:creationId xmlns:a16="http://schemas.microsoft.com/office/drawing/2014/main" id="{6178C30E-B09B-3A45-B85A-3C2FB32A5A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1143000"/>
            <a:ext cx="33131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8" name="Picture 9" descr="Screen shot 2013-05-30 at 10.50.57 PM.png">
            <a:extLst>
              <a:ext uri="{FF2B5EF4-FFF2-40B4-BE49-F238E27FC236}">
                <a16:creationId xmlns:a16="http://schemas.microsoft.com/office/drawing/2014/main" id="{4029E954-08E3-E94F-A1C3-E2C7C04C7B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1949450"/>
            <a:ext cx="36131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9" name="TextBox 1">
            <a:extLst>
              <a:ext uri="{FF2B5EF4-FFF2-40B4-BE49-F238E27FC236}">
                <a16:creationId xmlns:a16="http://schemas.microsoft.com/office/drawing/2014/main" id="{2BBB363E-0F1C-3C46-87AE-3116C6558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4400" y="3163888"/>
            <a:ext cx="36576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buFontTx/>
              <a:buAutoNum type="arabicParenR"/>
            </a:pPr>
            <a:r>
              <a:rPr lang="en-US" altLang="en-US">
                <a:solidFill>
                  <a:srgbClr val="000DC2"/>
                </a:solidFill>
              </a:rPr>
              <a:t>Measure the oscillation amplitudes on K rulings of a cylindrical domain. </a:t>
            </a:r>
          </a:p>
          <a:p>
            <a:pPr>
              <a:buFontTx/>
              <a:buAutoNum type="arabicParenR"/>
            </a:pPr>
            <a:r>
              <a:rPr lang="en-US" altLang="en-US">
                <a:solidFill>
                  <a:srgbClr val="000DC2"/>
                </a:solidFill>
              </a:rPr>
              <a:t>Develop into a Fourier series.</a:t>
            </a:r>
          </a:p>
          <a:p>
            <a:pPr>
              <a:buFontTx/>
              <a:buAutoNum type="arabicParenR"/>
            </a:pPr>
            <a:r>
              <a:rPr lang="en-US" altLang="en-US">
                <a:solidFill>
                  <a:srgbClr val="000DC2"/>
                </a:solidFill>
              </a:rPr>
              <a:t>Compare coefficients  </a:t>
            </a:r>
          </a:p>
        </p:txBody>
      </p:sp>
    </p:spTree>
    <p:extLst>
      <p:ext uri="{BB962C8B-B14F-4D97-AF65-F5344CB8AC3E}">
        <p14:creationId xmlns:p14="http://schemas.microsoft.com/office/powerpoint/2010/main" val="361965835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>
            <a:extLst>
              <a:ext uri="{FF2B5EF4-FFF2-40B4-BE49-F238E27FC236}">
                <a16:creationId xmlns:a16="http://schemas.microsoft.com/office/drawing/2014/main" id="{45CB4DB9-A3CC-5B4B-9FFB-CF7EEC135B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5504" y="209600"/>
            <a:ext cx="6553200" cy="647700"/>
          </a:xfrm>
          <a:prstGeom prst="rect">
            <a:avLst/>
          </a:prstGeo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Measurement Paradigm </a:t>
            </a:r>
          </a:p>
        </p:txBody>
      </p:sp>
      <p:sp>
        <p:nvSpPr>
          <p:cNvPr id="41986" name="Content Placeholder 2">
            <a:extLst>
              <a:ext uri="{FF2B5EF4-FFF2-40B4-BE49-F238E27FC236}">
                <a16:creationId xmlns:a16="http://schemas.microsoft.com/office/drawing/2014/main" id="{2AF091B0-E881-B04B-A418-6FCC50BCA1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12800" y="990600"/>
            <a:ext cx="8458200" cy="5105400"/>
          </a:xfrm>
        </p:spPr>
        <p:txBody>
          <a:bodyPr/>
          <a:lstStyle/>
          <a:p>
            <a:r>
              <a:rPr lang="en-US" altLang="en-US" sz="22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Measurements for design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Material properties and design choices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Software and model validation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Dynamic effects</a:t>
            </a:r>
          </a:p>
          <a:p>
            <a:r>
              <a:rPr lang="en-US" altLang="en-US" sz="22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Measurements for magnet production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Prototype qualification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Quality assurance (error tracking); acceptance testing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Magnet to magnet reproducibility (check tolerances)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Shimming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Requalification after repair</a:t>
            </a:r>
          </a:p>
          <a:p>
            <a:r>
              <a:rPr lang="en-US" altLang="en-US" sz="22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Measurements for accelerator operation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Field description (feed forward compensation)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Field quality (resonances)</a:t>
            </a:r>
          </a:p>
          <a:p>
            <a:pPr lvl="1"/>
            <a:r>
              <a:rPr lang="en-US" altLang="en-US" sz="2200" dirty="0">
                <a:ea typeface="ＭＳ Ｐゴシック" panose="020B0600070205080204" pitchFamily="34" charset="-128"/>
              </a:rPr>
              <a:t>Online monitoring (pre-cycling)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Number Placeholder 1">
            <a:extLst>
              <a:ext uri="{FF2B5EF4-FFF2-40B4-BE49-F238E27FC236}">
                <a16:creationId xmlns:a16="http://schemas.microsoft.com/office/drawing/2014/main" id="{F112CB9F-761E-C443-A108-3980016F4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8A188BB4-5B12-4D4D-994B-D37394F64638}" type="slidenum">
              <a:rPr lang="it-CH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it-CH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74754" name="Picture 2" descr="toy-cones1.pdf">
            <a:extLst>
              <a:ext uri="{FF2B5EF4-FFF2-40B4-BE49-F238E27FC236}">
                <a16:creationId xmlns:a16="http://schemas.microsoft.com/office/drawing/2014/main" id="{1572BD80-5618-064E-BE3D-092B6A5808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905000"/>
            <a:ext cx="3733800" cy="414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5" name="Picture 3" descr="toy-cones2.pdf">
            <a:extLst>
              <a:ext uri="{FF2B5EF4-FFF2-40B4-BE49-F238E27FC236}">
                <a16:creationId xmlns:a16="http://schemas.microsoft.com/office/drawing/2014/main" id="{EB8D04E1-9267-1E42-B5F2-E90CAB2C4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1981200"/>
            <a:ext cx="4038600" cy="401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6" name="Title 1">
            <a:extLst>
              <a:ext uri="{FF2B5EF4-FFF2-40B4-BE49-F238E27FC236}">
                <a16:creationId xmlns:a16="http://schemas.microsoft.com/office/drawing/2014/main" id="{AC1FDA7D-F5C0-D144-A1C0-00B17105EC65}"/>
              </a:ext>
            </a:extLst>
          </p:cNvPr>
          <p:cNvSpPr txBox="1">
            <a:spLocks/>
          </p:cNvSpPr>
          <p:nvPr/>
        </p:nvSpPr>
        <p:spPr bwMode="auto">
          <a:xfrm>
            <a:off x="508000" y="7620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</a:rPr>
              <a:t>Local Field Distribution</a:t>
            </a:r>
          </a:p>
        </p:txBody>
      </p:sp>
    </p:spTree>
    <p:extLst>
      <p:ext uri="{BB962C8B-B14F-4D97-AF65-F5344CB8AC3E}">
        <p14:creationId xmlns:p14="http://schemas.microsoft.com/office/powerpoint/2010/main" val="2959767062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Number Placeholder 1">
            <a:extLst>
              <a:ext uri="{FF2B5EF4-FFF2-40B4-BE49-F238E27FC236}">
                <a16:creationId xmlns:a16="http://schemas.microsoft.com/office/drawing/2014/main" id="{727F15C8-751F-024A-BF6D-B9526868A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77AABD85-EE2E-5A4E-BA8C-4213A4A6DB2A}" type="slidenum">
              <a:rPr lang="it-CH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it-CH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78850" name="Picture 3" descr="Screen Shot 2015-10-13 at 14.58.53.png">
            <a:extLst>
              <a:ext uri="{FF2B5EF4-FFF2-40B4-BE49-F238E27FC236}">
                <a16:creationId xmlns:a16="http://schemas.microsoft.com/office/drawing/2014/main" id="{E4CE626C-CC5D-C94E-AC91-C58410DC5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80" y="2873896"/>
            <a:ext cx="849630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Screen Shot 2015-10-13 at 14.58.16.png">
            <a:extLst>
              <a:ext uri="{FF2B5EF4-FFF2-40B4-BE49-F238E27FC236}">
                <a16:creationId xmlns:a16="http://schemas.microsoft.com/office/drawing/2014/main" id="{C8331671-52F8-0B47-8CE9-342F6D0D03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544" y="1361728"/>
            <a:ext cx="54864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F768A68-B9D1-1D41-9CB1-797747DF2E8F}"/>
              </a:ext>
            </a:extLst>
          </p:cNvPr>
          <p:cNvSpPr txBox="1">
            <a:spLocks noChangeArrowheads="1"/>
          </p:cNvSpPr>
          <p:nvPr/>
        </p:nvSpPr>
        <p:spPr>
          <a:xfrm>
            <a:off x="831528" y="118282"/>
            <a:ext cx="6553200" cy="647700"/>
          </a:xfr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US" altLang="en-US" kern="0">
                <a:ea typeface="ＭＳ Ｐゴシック" panose="020B0600070205080204" pitchFamily="34" charset="-128"/>
              </a:rPr>
              <a:t>Pseudo-Multipoles (Fourier Bessel Series)</a:t>
            </a:r>
            <a:endParaRPr lang="en-US" altLang="en-US" kern="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4021068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1F5A721C-0CD4-FD47-83A8-36A5798F97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9480" y="137592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Leading Term is NOT the Measured One</a:t>
            </a:r>
          </a:p>
        </p:txBody>
      </p:sp>
      <p:pic>
        <p:nvPicPr>
          <p:cNvPr id="79874" name="Content Placeholder 3" descr="Screen Shot 2015-10-13 at 16.00.02.png">
            <a:extLst>
              <a:ext uri="{FF2B5EF4-FFF2-40B4-BE49-F238E27FC236}">
                <a16:creationId xmlns:a16="http://schemas.microsoft.com/office/drawing/2014/main" id="{67493868-DCF2-234F-B813-963794AE1BF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2"/>
          <a:stretch>
            <a:fillRect/>
          </a:stretch>
        </p:blipFill>
        <p:spPr>
          <a:xfrm>
            <a:off x="2487712" y="1001688"/>
            <a:ext cx="5156940" cy="4026322"/>
          </a:xfrm>
        </p:spPr>
      </p:pic>
      <p:pic>
        <p:nvPicPr>
          <p:cNvPr id="4" name="Picture 5" descr="Screen Shot 2015-10-13 at 14.59.34.png">
            <a:extLst>
              <a:ext uri="{FF2B5EF4-FFF2-40B4-BE49-F238E27FC236}">
                <a16:creationId xmlns:a16="http://schemas.microsoft.com/office/drawing/2014/main" id="{AA9BE03F-E4B7-E541-9BC9-3794F997E7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36" y="5394176"/>
            <a:ext cx="8352928" cy="132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458134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Box 1">
            <a:extLst>
              <a:ext uri="{FF2B5EF4-FFF2-40B4-BE49-F238E27FC236}">
                <a16:creationId xmlns:a16="http://schemas.microsoft.com/office/drawing/2014/main" id="{EC1D0CC0-348B-674A-B83B-0660766B2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152400"/>
            <a:ext cx="4618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FFFFFF"/>
                </a:solidFill>
                <a:latin typeface="Arial" panose="020B0604020202020204" pitchFamily="34" charset="0"/>
              </a:rPr>
              <a:t>Search Coils Must be Isoperimetric</a:t>
            </a:r>
          </a:p>
        </p:txBody>
      </p:sp>
      <p:pic>
        <p:nvPicPr>
          <p:cNvPr id="83970" name="Picture 1" descr="Untitled.png">
            <a:extLst>
              <a:ext uri="{FF2B5EF4-FFF2-40B4-BE49-F238E27FC236}">
                <a16:creationId xmlns:a16="http://schemas.microsoft.com/office/drawing/2014/main" id="{144946F1-057F-F848-8F47-4A489EE247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2"/>
          <a:stretch>
            <a:fillRect/>
          </a:stretch>
        </p:blipFill>
        <p:spPr bwMode="auto">
          <a:xfrm>
            <a:off x="5728072" y="3514395"/>
            <a:ext cx="3812756" cy="335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AF5958-1B11-4945-B300-734E52A4E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638" y="860274"/>
            <a:ext cx="4311466" cy="26432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69CBAB-75E7-7E41-8745-37EC73C639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397"/>
          <a:stretch/>
        </p:blipFill>
        <p:spPr>
          <a:xfrm>
            <a:off x="255464" y="1793776"/>
            <a:ext cx="5015815" cy="452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82678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FC3527F-E790-784A-B9D7-BBA2A97AA4A4}"/>
              </a:ext>
            </a:extLst>
          </p:cNvPr>
          <p:cNvCxnSpPr>
            <a:cxnSpLocks/>
          </p:cNvCxnSpPr>
          <p:nvPr/>
        </p:nvCxnSpPr>
        <p:spPr bwMode="auto">
          <a:xfrm>
            <a:off x="1499829" y="1131077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D7FBB51-44E3-194A-8E7E-0ABA5039A1B1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591937" y="119301"/>
            <a:ext cx="7112000" cy="762000"/>
          </a:xfrm>
        </p:spPr>
        <p:txBody>
          <a:bodyPr/>
          <a:lstStyle/>
          <a:p>
            <a:r>
              <a:rPr lang="en-US" dirty="0"/>
              <a:t>The Avatar and Twin (4)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217FE0-BF3C-1C43-B2D3-001E245C91F3}"/>
              </a:ext>
            </a:extLst>
          </p:cNvPr>
          <p:cNvSpPr txBox="1"/>
          <p:nvPr/>
        </p:nvSpPr>
        <p:spPr>
          <a:xfrm>
            <a:off x="2487712" y="2699897"/>
            <a:ext cx="1929118" cy="6001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Physical state</a:t>
            </a:r>
          </a:p>
          <a:p>
            <a:r>
              <a:rPr lang="en-US" sz="1100" dirty="0"/>
              <a:t>Boundary Sources (FEM / BEM), Snapshots)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9DA147-62A8-6642-BDD3-31A8F847CBDB}"/>
              </a:ext>
            </a:extLst>
          </p:cNvPr>
          <p:cNvSpPr txBox="1"/>
          <p:nvPr/>
        </p:nvSpPr>
        <p:spPr>
          <a:xfrm>
            <a:off x="2491544" y="3461513"/>
            <a:ext cx="1929118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Magnetic flux</a:t>
            </a:r>
          </a:p>
          <a:p>
            <a:r>
              <a:rPr lang="en-US" sz="1100" dirty="0"/>
              <a:t>density in </a:t>
            </a:r>
            <a:r>
              <a:rPr lang="en-US" sz="1100" dirty="0">
                <a:latin typeface="Symbol" pitchFamily="2" charset="2"/>
              </a:rPr>
              <a:t>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6AC206-BBD6-F840-A0D3-289DC79BF2D9}"/>
              </a:ext>
            </a:extLst>
          </p:cNvPr>
          <p:cNvSpPr txBox="1"/>
          <p:nvPr/>
        </p:nvSpPr>
        <p:spPr>
          <a:xfrm>
            <a:off x="2487712" y="4261381"/>
            <a:ext cx="1929118" cy="6001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Observation function</a:t>
            </a:r>
          </a:p>
          <a:p>
            <a:r>
              <a:rPr lang="en-US" sz="1100" dirty="0"/>
              <a:t>(Voltages, flux increments) including uncertainties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20F5A2-2560-454E-A6EE-AB56E0284BA6}"/>
              </a:ext>
            </a:extLst>
          </p:cNvPr>
          <p:cNvSpPr txBox="1"/>
          <p:nvPr/>
        </p:nvSpPr>
        <p:spPr>
          <a:xfrm>
            <a:off x="5803174" y="2689186"/>
            <a:ext cx="1448967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Test and magnetic </a:t>
            </a:r>
          </a:p>
          <a:p>
            <a:r>
              <a:rPr lang="en-US" sz="1100" dirty="0"/>
              <a:t>measurement</a:t>
            </a:r>
          </a:p>
          <a:p>
            <a:endParaRPr lang="en-US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FA81F-BC14-1744-87F0-25700431A04D}"/>
              </a:ext>
            </a:extLst>
          </p:cNvPr>
          <p:cNvSpPr txBox="1"/>
          <p:nvPr/>
        </p:nvSpPr>
        <p:spPr>
          <a:xfrm>
            <a:off x="5808760" y="3414974"/>
            <a:ext cx="1434362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Raw signal</a:t>
            </a:r>
          </a:p>
          <a:p>
            <a:r>
              <a:rPr lang="en-US" sz="1100" dirty="0"/>
              <a:t>(integrated </a:t>
            </a:r>
          </a:p>
          <a:p>
            <a:r>
              <a:rPr lang="en-US" sz="1100" dirty="0"/>
              <a:t>voltages)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ED9B30-F5D2-8644-930B-E86E04AAFFE4}"/>
              </a:ext>
            </a:extLst>
          </p:cNvPr>
          <p:cNvSpPr txBox="1"/>
          <p:nvPr/>
        </p:nvSpPr>
        <p:spPr>
          <a:xfrm>
            <a:off x="5816156" y="4129386"/>
            <a:ext cx="1435986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Processed</a:t>
            </a:r>
          </a:p>
          <a:p>
            <a:r>
              <a:rPr lang="en-US" sz="1100" dirty="0"/>
              <a:t>signal (harmonics,</a:t>
            </a:r>
          </a:p>
          <a:p>
            <a:r>
              <a:rPr lang="en-US" sz="1100" dirty="0"/>
              <a:t>flux density, VI)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33BD773-9435-A745-BDC0-5DDEA0790FA0}"/>
              </a:ext>
            </a:extLst>
          </p:cNvPr>
          <p:cNvCxnSpPr>
            <a:cxnSpLocks/>
          </p:cNvCxnSpPr>
          <p:nvPr/>
        </p:nvCxnSpPr>
        <p:spPr bwMode="auto">
          <a:xfrm flipH="1">
            <a:off x="5673161" y="6023928"/>
            <a:ext cx="2" cy="313276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A596A18-AAA0-1A4C-901D-BBC53F7BF5FC}"/>
              </a:ext>
            </a:extLst>
          </p:cNvPr>
          <p:cNvCxnSpPr>
            <a:cxnSpLocks/>
          </p:cNvCxnSpPr>
          <p:nvPr/>
        </p:nvCxnSpPr>
        <p:spPr bwMode="auto">
          <a:xfrm>
            <a:off x="1807346" y="3000269"/>
            <a:ext cx="43400" cy="3336935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A91472-7FB5-DA4F-B792-F2EBA58E3CA2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46" y="6337204"/>
            <a:ext cx="3850329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30EF90A-BCA9-D644-8C37-32CF686EA494}"/>
              </a:ext>
            </a:extLst>
          </p:cNvPr>
          <p:cNvCxnSpPr>
            <a:cxnSpLocks/>
          </p:cNvCxnSpPr>
          <p:nvPr/>
        </p:nvCxnSpPr>
        <p:spPr bwMode="auto">
          <a:xfrm>
            <a:off x="1807346" y="3000269"/>
            <a:ext cx="680366" cy="484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82DB8B5-6FCC-F140-BA2D-D226E1ED8BC9}"/>
              </a:ext>
            </a:extLst>
          </p:cNvPr>
          <p:cNvSpPr txBox="1"/>
          <p:nvPr/>
        </p:nvSpPr>
        <p:spPr>
          <a:xfrm>
            <a:off x="5673161" y="1016390"/>
            <a:ext cx="1892563" cy="261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Physical object (magnet)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06BC27D-294B-E647-86BF-363B7E1351AF}"/>
              </a:ext>
            </a:extLst>
          </p:cNvPr>
          <p:cNvSpPr/>
          <p:nvPr/>
        </p:nvSpPr>
        <p:spPr bwMode="auto">
          <a:xfrm>
            <a:off x="2297765" y="2593973"/>
            <a:ext cx="2212078" cy="1468553"/>
          </a:xfrm>
          <a:prstGeom prst="rect">
            <a:avLst/>
          </a:prstGeom>
          <a:noFill/>
          <a:ln w="28575">
            <a:solidFill>
              <a:srgbClr val="0432FF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93EA17-D817-CA4E-9BE5-07164A2C4EEE}"/>
              </a:ext>
            </a:extLst>
          </p:cNvPr>
          <p:cNvSpPr txBox="1"/>
          <p:nvPr/>
        </p:nvSpPr>
        <p:spPr>
          <a:xfrm>
            <a:off x="7705893" y="2758436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Capture noise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63D65B-9FE8-E144-94A2-FCD60D98BB23}"/>
              </a:ext>
            </a:extLst>
          </p:cNvPr>
          <p:cNvSpPr txBox="1"/>
          <p:nvPr/>
        </p:nvSpPr>
        <p:spPr>
          <a:xfrm>
            <a:off x="7732351" y="3515663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Read-out noise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7533E6D-C6AF-D44A-B7FA-2CBD349599DF}"/>
              </a:ext>
            </a:extLst>
          </p:cNvPr>
          <p:cNvSpPr txBox="1"/>
          <p:nvPr/>
        </p:nvSpPr>
        <p:spPr>
          <a:xfrm>
            <a:off x="7738602" y="4210610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err="1"/>
              <a:t>Intrins</a:t>
            </a:r>
            <a:r>
              <a:rPr lang="en-US" sz="900" dirty="0"/>
              <a:t>., approx., gross errors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42C64A2-CFE2-B844-86FB-BA5A875A013D}"/>
              </a:ext>
            </a:extLst>
          </p:cNvPr>
          <p:cNvCxnSpPr>
            <a:cxnSpLocks/>
          </p:cNvCxnSpPr>
          <p:nvPr/>
        </p:nvCxnSpPr>
        <p:spPr bwMode="auto">
          <a:xfrm>
            <a:off x="3354800" y="4872587"/>
            <a:ext cx="0" cy="199564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2770A4-2AFB-8641-94E6-283342E145C5}"/>
              </a:ext>
            </a:extLst>
          </p:cNvPr>
          <p:cNvCxnSpPr>
            <a:cxnSpLocks/>
          </p:cNvCxnSpPr>
          <p:nvPr/>
        </p:nvCxnSpPr>
        <p:spPr bwMode="auto">
          <a:xfrm>
            <a:off x="6482033" y="4746284"/>
            <a:ext cx="0" cy="348872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E727053-54F5-D243-A4DF-74DE2565120E}"/>
              </a:ext>
            </a:extLst>
          </p:cNvPr>
          <p:cNvCxnSpPr>
            <a:cxnSpLocks/>
          </p:cNvCxnSpPr>
          <p:nvPr/>
        </p:nvCxnSpPr>
        <p:spPr bwMode="auto">
          <a:xfrm>
            <a:off x="7240901" y="2886328"/>
            <a:ext cx="464992" cy="541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DD40248-1BD1-2E40-8FB9-F5114C3DC22D}"/>
              </a:ext>
            </a:extLst>
          </p:cNvPr>
          <p:cNvCxnSpPr>
            <a:cxnSpLocks/>
          </p:cNvCxnSpPr>
          <p:nvPr/>
        </p:nvCxnSpPr>
        <p:spPr bwMode="auto">
          <a:xfrm>
            <a:off x="7258342" y="3609315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048B2C7-BD6D-A342-88B2-758DFC293E32}"/>
              </a:ext>
            </a:extLst>
          </p:cNvPr>
          <p:cNvCxnSpPr>
            <a:cxnSpLocks/>
          </p:cNvCxnSpPr>
          <p:nvPr/>
        </p:nvCxnSpPr>
        <p:spPr bwMode="auto">
          <a:xfrm>
            <a:off x="7253676" y="4445360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5C85D57-720A-4945-9AA3-3B5E1168E244}"/>
              </a:ext>
            </a:extLst>
          </p:cNvPr>
          <p:cNvCxnSpPr>
            <a:cxnSpLocks/>
          </p:cNvCxnSpPr>
          <p:nvPr/>
        </p:nvCxnSpPr>
        <p:spPr bwMode="auto">
          <a:xfrm flipV="1">
            <a:off x="3316969" y="3318773"/>
            <a:ext cx="0" cy="14274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F202703-CBBE-704E-A2BE-330A72F81958}"/>
              </a:ext>
            </a:extLst>
          </p:cNvPr>
          <p:cNvCxnSpPr>
            <a:cxnSpLocks/>
          </p:cNvCxnSpPr>
          <p:nvPr/>
        </p:nvCxnSpPr>
        <p:spPr bwMode="auto">
          <a:xfrm flipV="1">
            <a:off x="3316969" y="3892400"/>
            <a:ext cx="0" cy="368982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4F9BE2B-26A8-DB4C-8140-B2C2DE942152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4015719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2E396DF-4632-5E42-A8B6-2AC1F66AA4E5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3308174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A9F0555-152A-3A45-9E59-24C043A20CF1}"/>
              </a:ext>
            </a:extLst>
          </p:cNvPr>
          <p:cNvSpPr txBox="1"/>
          <p:nvPr/>
        </p:nvSpPr>
        <p:spPr>
          <a:xfrm>
            <a:off x="2487712" y="1016112"/>
            <a:ext cx="2088232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Num. magnet </a:t>
            </a:r>
            <a:r>
              <a:rPr lang="en-US" sz="1100" dirty="0">
                <a:solidFill>
                  <a:schemeClr val="tx1"/>
                </a:solidFill>
              </a:rPr>
              <a:t>model (design)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1576CCC-949B-784B-A421-46CC10DDCC2C}"/>
              </a:ext>
            </a:extLst>
          </p:cNvPr>
          <p:cNvCxnSpPr>
            <a:cxnSpLocks/>
            <a:stCxn id="49" idx="3"/>
            <a:endCxn id="28" idx="1"/>
          </p:cNvCxnSpPr>
          <p:nvPr/>
        </p:nvCxnSpPr>
        <p:spPr bwMode="auto">
          <a:xfrm>
            <a:off x="4575944" y="1146917"/>
            <a:ext cx="1097217" cy="278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0BE55BD-9DCD-4F4C-8E6B-433B7C8050B8}"/>
              </a:ext>
            </a:extLst>
          </p:cNvPr>
          <p:cNvCxnSpPr>
            <a:cxnSpLocks/>
          </p:cNvCxnSpPr>
          <p:nvPr/>
        </p:nvCxnSpPr>
        <p:spPr bwMode="auto">
          <a:xfrm flipV="1">
            <a:off x="6476869" y="1294734"/>
            <a:ext cx="5164" cy="139412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6FEE4ABE-0DBB-1245-87B5-612623C9A8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311860"/>
              </p:ext>
            </p:extLst>
          </p:nvPr>
        </p:nvGraphicFramePr>
        <p:xfrm>
          <a:off x="7158319" y="5093751"/>
          <a:ext cx="2337258" cy="1039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086">
                  <a:extLst>
                    <a:ext uri="{9D8B030D-6E8A-4147-A177-3AD203B41FA5}">
                      <a16:colId xmlns:a16="http://schemas.microsoft.com/office/drawing/2014/main" val="4192129555"/>
                    </a:ext>
                  </a:extLst>
                </a:gridCol>
                <a:gridCol w="779086">
                  <a:extLst>
                    <a:ext uri="{9D8B030D-6E8A-4147-A177-3AD203B41FA5}">
                      <a16:colId xmlns:a16="http://schemas.microsoft.com/office/drawing/2014/main" val="4163411674"/>
                    </a:ext>
                  </a:extLst>
                </a:gridCol>
                <a:gridCol w="779086">
                  <a:extLst>
                    <a:ext uri="{9D8B030D-6E8A-4147-A177-3AD203B41FA5}">
                      <a16:colId xmlns:a16="http://schemas.microsoft.com/office/drawing/2014/main" val="3271827332"/>
                    </a:ext>
                  </a:extLst>
                </a:gridCol>
              </a:tblGrid>
              <a:tr h="275562">
                <a:tc>
                  <a:txBody>
                    <a:bodyPr/>
                    <a:lstStyle/>
                    <a:p>
                      <a:r>
                        <a:rPr lang="fr-FR" sz="600" b="1" dirty="0" err="1">
                          <a:solidFill>
                            <a:schemeClr val="tx1"/>
                          </a:solidFill>
                        </a:rPr>
                        <a:t>Properties</a:t>
                      </a: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 of the </a:t>
                      </a:r>
                    </a:p>
                    <a:p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Equation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Application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133883"/>
                  </a:ext>
                </a:extLst>
              </a:tr>
              <a:tr h="191062">
                <a:tc>
                  <a:txBody>
                    <a:bodyPr/>
                    <a:lstStyle/>
                    <a:p>
                      <a:r>
                        <a:rPr lang="fr-FR" sz="600" dirty="0"/>
                        <a:t>Diagonal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/>
                        <a:t>Orthogonal </a:t>
                      </a:r>
                      <a:r>
                        <a:rPr lang="fr-FR" sz="600" dirty="0" err="1"/>
                        <a:t>proj</a:t>
                      </a:r>
                      <a:r>
                        <a:rPr lang="fr-FR" sz="6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/>
                        <a:t>Harmonic</a:t>
                      </a:r>
                      <a:r>
                        <a:rPr lang="fr-FR" sz="600" dirty="0"/>
                        <a:t> </a:t>
                      </a:r>
                      <a:r>
                        <a:rPr lang="fr-FR" sz="600" dirty="0" err="1"/>
                        <a:t>fields</a:t>
                      </a:r>
                      <a:endParaRPr lang="fr-FR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437"/>
                  </a:ext>
                </a:extLst>
              </a:tr>
              <a:tr h="191062">
                <a:tc>
                  <a:txBody>
                    <a:bodyPr/>
                    <a:lstStyle/>
                    <a:p>
                      <a:r>
                        <a:rPr lang="fr-FR" sz="600" dirty="0"/>
                        <a:t>Square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/>
                        <a:t>Collocation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/>
                        <a:t>Boundary</a:t>
                      </a:r>
                      <a:r>
                        <a:rPr lang="fr-FR" sz="600" dirty="0"/>
                        <a:t>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814991"/>
                  </a:ext>
                </a:extLst>
              </a:tr>
              <a:tr h="191062">
                <a:tc>
                  <a:txBody>
                    <a:bodyPr/>
                    <a:lstStyle/>
                    <a:p>
                      <a:r>
                        <a:rPr lang="fr-FR" sz="600" dirty="0" err="1"/>
                        <a:t>Overdetermined</a:t>
                      </a:r>
                      <a:endParaRPr lang="fr-FR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/>
                        <a:t>Least-squares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/>
                        <a:t>Mapping</a:t>
                      </a:r>
                      <a:endParaRPr lang="fr-FR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686156"/>
                  </a:ext>
                </a:extLst>
              </a:tr>
              <a:tr h="191062">
                <a:tc>
                  <a:txBody>
                    <a:bodyPr/>
                    <a:lstStyle/>
                    <a:p>
                      <a:r>
                        <a:rPr lang="fr-FR" sz="600" dirty="0" err="1"/>
                        <a:t>Underdetermined</a:t>
                      </a:r>
                      <a:endParaRPr lang="fr-FR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/>
                        <a:t>Bayesian</a:t>
                      </a:r>
                      <a:r>
                        <a:rPr lang="fr-FR" sz="600" dirty="0"/>
                        <a:t> </a:t>
                      </a:r>
                      <a:r>
                        <a:rPr lang="fr-FR" sz="600" dirty="0" err="1"/>
                        <a:t>inference</a:t>
                      </a:r>
                      <a:endParaRPr lang="fr-FR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/>
                        <a:t>Sensor</a:t>
                      </a:r>
                      <a:r>
                        <a:rPr lang="fr-FR" sz="600" dirty="0"/>
                        <a:t> fusion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388556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BDE5713-38C7-C14C-B0AF-B1E2DEF6FF22}"/>
              </a:ext>
            </a:extLst>
          </p:cNvPr>
          <p:cNvSpPr txBox="1"/>
          <p:nvPr/>
        </p:nvSpPr>
        <p:spPr>
          <a:xfrm>
            <a:off x="706526" y="1015248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Modeling errors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F9683F-F253-3D4A-A192-C1A41DD09B6C}"/>
              </a:ext>
            </a:extLst>
          </p:cNvPr>
          <p:cNvSpPr txBox="1"/>
          <p:nvPr/>
        </p:nvSpPr>
        <p:spPr>
          <a:xfrm>
            <a:off x="1929879" y="6023928"/>
            <a:ext cx="1172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Field inversion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0193A0F-18A5-264C-895A-21A7D6A3A9CE}"/>
              </a:ext>
            </a:extLst>
          </p:cNvPr>
          <p:cNvSpPr txBox="1"/>
          <p:nvPr/>
        </p:nvSpPr>
        <p:spPr>
          <a:xfrm>
            <a:off x="3745544" y="2286196"/>
            <a:ext cx="699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</a:rPr>
              <a:t>Avatar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4133FD-2095-6448-AC27-A203334DF75F}"/>
              </a:ext>
            </a:extLst>
          </p:cNvPr>
          <p:cNvSpPr/>
          <p:nvPr/>
        </p:nvSpPr>
        <p:spPr bwMode="auto">
          <a:xfrm>
            <a:off x="2515937" y="5093752"/>
            <a:ext cx="4337998" cy="930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7B4D20-896D-AB43-B60E-38BE3B7936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20" b="68740"/>
          <a:stretch/>
        </p:blipFill>
        <p:spPr>
          <a:xfrm>
            <a:off x="3011660" y="5200295"/>
            <a:ext cx="3514281" cy="6680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E06869-B190-0F41-B5AD-E4BFE1F52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34" y="4356016"/>
            <a:ext cx="1574451" cy="7805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A82714-8FBF-3645-9794-7A475AA79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786" y="2629417"/>
            <a:ext cx="1518120" cy="785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0076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Box 2">
            <a:extLst>
              <a:ext uri="{FF2B5EF4-FFF2-40B4-BE49-F238E27FC236}">
                <a16:creationId xmlns:a16="http://schemas.microsoft.com/office/drawing/2014/main" id="{9ED17A18-79FE-9A48-8D3E-344A50428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0" y="152400"/>
            <a:ext cx="40529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dirty="0">
                <a:solidFill>
                  <a:schemeClr val="bg1"/>
                </a:solidFill>
                <a:latin typeface="Arial" panose="020B0604020202020204" pitchFamily="34" charset="0"/>
              </a:rPr>
              <a:t>The Avatar of the </a:t>
            </a:r>
            <a:r>
              <a:rPr lang="en-US" altLang="en-US" b="1" dirty="0" err="1">
                <a:solidFill>
                  <a:schemeClr val="bg1"/>
                </a:solidFill>
                <a:latin typeface="Arial" panose="020B0604020202020204" pitchFamily="34" charset="0"/>
              </a:rPr>
              <a:t>Faser</a:t>
            </a:r>
            <a:r>
              <a:rPr lang="en-US" altLang="en-US" b="1" dirty="0">
                <a:solidFill>
                  <a:schemeClr val="bg1"/>
                </a:solidFill>
                <a:latin typeface="Arial" panose="020B0604020202020204" pitchFamily="34" charset="0"/>
              </a:rPr>
              <a:t> Magnet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508893-41D1-B045-A47B-8242F5ECF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80" y="1937792"/>
            <a:ext cx="5286609" cy="3885406"/>
          </a:xfrm>
          <a:prstGeom prst="rect">
            <a:avLst/>
          </a:prstGeom>
        </p:spPr>
      </p:pic>
      <p:pic>
        <p:nvPicPr>
          <p:cNvPr id="7170" name="Picture 2" descr="Attachment.png">
            <a:extLst>
              <a:ext uri="{FF2B5EF4-FFF2-40B4-BE49-F238E27FC236}">
                <a16:creationId xmlns:a16="http://schemas.microsoft.com/office/drawing/2014/main" id="{8D8E8699-75D6-6B48-8AAC-4457BD807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088" y="1937792"/>
            <a:ext cx="4058474" cy="388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71417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Title 1">
            <a:extLst>
              <a:ext uri="{FF2B5EF4-FFF2-40B4-BE49-F238E27FC236}">
                <a16:creationId xmlns:a16="http://schemas.microsoft.com/office/drawing/2014/main" id="{B58BA321-AE20-514F-AFA9-AA967CD1308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3743" y="137592"/>
            <a:ext cx="6553200" cy="647700"/>
          </a:xfrm>
          <a:prstGeom prst="rect">
            <a:avLst/>
          </a:prstGeo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Grid Map versus Boundary Data</a:t>
            </a:r>
          </a:p>
        </p:txBody>
      </p:sp>
      <p:sp>
        <p:nvSpPr>
          <p:cNvPr id="278530" name="Slide Number Placeholder 3">
            <a:extLst>
              <a:ext uri="{FF2B5EF4-FFF2-40B4-BE49-F238E27FC236}">
                <a16:creationId xmlns:a16="http://schemas.microsoft.com/office/drawing/2014/main" id="{B0F3D148-98DB-3149-B5CA-33EA08AE85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fld id="{66895395-BF37-0046-AB82-1EAB0EEDC036}" type="slidenum">
              <a:rPr lang="en-US" altLang="en-US" sz="1200">
                <a:solidFill>
                  <a:srgbClr val="606060"/>
                </a:solidFill>
              </a:rPr>
              <a:pPr eaLnBrk="1" hangingPunct="1"/>
              <a:t>46</a:t>
            </a:fld>
            <a:endParaRPr lang="en-US" altLang="en-US" sz="1200">
              <a:solidFill>
                <a:srgbClr val="60606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DA6455-2752-FF46-BF9E-AA61D1B85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383"/>
          <a:stretch/>
        </p:blipFill>
        <p:spPr>
          <a:xfrm>
            <a:off x="471488" y="5106144"/>
            <a:ext cx="4756274" cy="1131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8B6009-79AD-9940-ACC3-A4D8C6A6DC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618"/>
          <a:stretch/>
        </p:blipFill>
        <p:spPr>
          <a:xfrm>
            <a:off x="399480" y="3485778"/>
            <a:ext cx="4756274" cy="1296144"/>
          </a:xfrm>
          <a:prstGeom prst="rect">
            <a:avLst/>
          </a:prstGeom>
        </p:spPr>
      </p:pic>
      <p:pic>
        <p:nvPicPr>
          <p:cNvPr id="8" name="53430EB3-7F76-4563-822F-E966D0BCF225">
            <a:extLst>
              <a:ext uri="{FF2B5EF4-FFF2-40B4-BE49-F238E27FC236}">
                <a16:creationId xmlns:a16="http://schemas.microsoft.com/office/drawing/2014/main" id="{5C184075-754B-3F43-9D4C-DECD3BB74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072" y="1433736"/>
            <a:ext cx="351039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880467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3" name="Picture 1" descr="Screen Shot 2015-10-13 at 15.00.23.png">
            <a:extLst>
              <a:ext uri="{FF2B5EF4-FFF2-40B4-BE49-F238E27FC236}">
                <a16:creationId xmlns:a16="http://schemas.microsoft.com/office/drawing/2014/main" id="{86123AD5-83D2-0D41-BA13-E02D7ED05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600200"/>
            <a:ext cx="74009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4" name="TextBox 2">
            <a:extLst>
              <a:ext uri="{FF2B5EF4-FFF2-40B4-BE49-F238E27FC236}">
                <a16:creationId xmlns:a16="http://schemas.microsoft.com/office/drawing/2014/main" id="{9ED17A18-79FE-9A48-8D3E-344A50428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0" y="152400"/>
            <a:ext cx="20653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bg1"/>
                </a:solidFill>
                <a:latin typeface="Arial" panose="020B0604020202020204" pitchFamily="34" charset="0"/>
              </a:rPr>
              <a:t>Mid-Plane Field</a:t>
            </a:r>
          </a:p>
        </p:txBody>
      </p:sp>
    </p:spTree>
    <p:extLst>
      <p:ext uri="{BB962C8B-B14F-4D97-AF65-F5344CB8AC3E}">
        <p14:creationId xmlns:p14="http://schemas.microsoft.com/office/powerpoint/2010/main" val="1027291489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2EA1D-9B19-0041-BA74-6298932085EB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592667" y="137592"/>
            <a:ext cx="7112000" cy="762000"/>
          </a:xfrm>
        </p:spPr>
        <p:txBody>
          <a:bodyPr/>
          <a:lstStyle/>
          <a:p>
            <a:r>
              <a:rPr lang="en-US" dirty="0"/>
              <a:t>The Moving </a:t>
            </a:r>
            <a:r>
              <a:rPr lang="en-US" dirty="0" err="1"/>
              <a:t>Fluxmeter</a:t>
            </a:r>
            <a:endParaRPr lang="en-US" dirty="0"/>
          </a:p>
        </p:txBody>
      </p:sp>
      <p:pic>
        <p:nvPicPr>
          <p:cNvPr id="9" name="Picture 8" descr="Screen Clipping">
            <a:extLst>
              <a:ext uri="{FF2B5EF4-FFF2-40B4-BE49-F238E27FC236}">
                <a16:creationId xmlns:a16="http://schemas.microsoft.com/office/drawing/2014/main" id="{0EABDFF1-B170-AA45-9A1A-AD00E8F70F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67" y="917514"/>
            <a:ext cx="3265447" cy="50405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C3B0A0-7120-734D-9775-89BD2F4637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34" r="33793"/>
          <a:stretch/>
        </p:blipFill>
        <p:spPr>
          <a:xfrm>
            <a:off x="3927873" y="899593"/>
            <a:ext cx="3888432" cy="35085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284A66-8C03-4C47-85FB-9F6BC1158697}"/>
              </a:ext>
            </a:extLst>
          </p:cNvPr>
          <p:cNvSpPr txBox="1"/>
          <p:nvPr/>
        </p:nvSpPr>
        <p:spPr>
          <a:xfrm>
            <a:off x="8392368" y="1289720"/>
            <a:ext cx="1210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FAIR</a:t>
            </a:r>
          </a:p>
        </p:txBody>
      </p:sp>
      <p:pic>
        <p:nvPicPr>
          <p:cNvPr id="6" name="Content Placeholder 8" descr="A picture containing indoor&#10;&#10;Description automatically generated">
            <a:extLst>
              <a:ext uri="{FF2B5EF4-FFF2-40B4-BE49-F238E27FC236}">
                <a16:creationId xmlns:a16="http://schemas.microsoft.com/office/drawing/2014/main" id="{5E7E25BF-0637-3843-B2E0-590363793B28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976" y="4420734"/>
            <a:ext cx="3456384" cy="22773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556E2D-4A51-054B-A9CF-362939CFB7CF}"/>
              </a:ext>
            </a:extLst>
          </p:cNvPr>
          <p:cNvSpPr txBox="1"/>
          <p:nvPr/>
        </p:nvSpPr>
        <p:spPr>
          <a:xfrm>
            <a:off x="8421384" y="5758019"/>
            <a:ext cx="1282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NA64</a:t>
            </a:r>
          </a:p>
        </p:txBody>
      </p:sp>
    </p:spTree>
    <p:extLst>
      <p:ext uri="{BB962C8B-B14F-4D97-AF65-F5344CB8AC3E}">
        <p14:creationId xmlns:p14="http://schemas.microsoft.com/office/powerpoint/2010/main" val="40425687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2EA1D-9B19-0041-BA74-6298932085EB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592667" y="137592"/>
            <a:ext cx="7112000" cy="762000"/>
          </a:xfrm>
        </p:spPr>
        <p:txBody>
          <a:bodyPr/>
          <a:lstStyle/>
          <a:p>
            <a:r>
              <a:rPr lang="en-US" dirty="0"/>
              <a:t>Avatar (Generalized Field description) </a:t>
            </a:r>
          </a:p>
        </p:txBody>
      </p:sp>
      <p:pic>
        <p:nvPicPr>
          <p:cNvPr id="7" name="Picture 6" descr="Screen Clipping">
            <a:extLst>
              <a:ext uri="{FF2B5EF4-FFF2-40B4-BE49-F238E27FC236}">
                <a16:creationId xmlns:a16="http://schemas.microsoft.com/office/drawing/2014/main" id="{72D79ECC-F8D5-4747-A805-11ABB8967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4" y="1282771"/>
            <a:ext cx="2952329" cy="1587726"/>
          </a:xfrm>
          <a:prstGeom prst="rect">
            <a:avLst/>
          </a:prstGeom>
        </p:spPr>
      </p:pic>
      <p:pic>
        <p:nvPicPr>
          <p:cNvPr id="8" name="Picture 7" descr="Screen Clipping">
            <a:extLst>
              <a:ext uri="{FF2B5EF4-FFF2-40B4-BE49-F238E27FC236}">
                <a16:creationId xmlns:a16="http://schemas.microsoft.com/office/drawing/2014/main" id="{FA3BC8CA-1924-9C49-B747-81623DBECF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949" y="899592"/>
            <a:ext cx="7229980" cy="39418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8A889F-7677-A142-83C6-31BDAC411A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"/>
          <a:stretch/>
        </p:blipFill>
        <p:spPr>
          <a:xfrm>
            <a:off x="6664176" y="4927577"/>
            <a:ext cx="2850520" cy="18447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211CEA-F637-E843-9D49-0764C671D8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0" y="4927577"/>
            <a:ext cx="5476334" cy="206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10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B5E55-821F-624C-904F-AE2B5331990A}"/>
              </a:ext>
            </a:extLst>
          </p:cNvPr>
          <p:cNvSpPr txBox="1">
            <a:spLocks noGrp="1"/>
          </p:cNvSpPr>
          <p:nvPr>
            <p:ph type="title" sz="quarter" idx="4294967295"/>
          </p:nvPr>
        </p:nvSpPr>
        <p:spPr>
          <a:xfrm>
            <a:off x="397509" y="127552"/>
            <a:ext cx="6552886" cy="384662"/>
          </a:xfrm>
          <a:prstGeom prst="rect">
            <a:avLst/>
          </a:prstGeom>
          <a:extLst/>
        </p:spPr>
        <p:txBody>
          <a:bodyPr lIns="38071" tIns="38071" rIns="67773" bIns="38071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GB" sz="2000" dirty="0">
                <a:solidFill>
                  <a:schemeClr val="bg1"/>
                </a:solidFill>
                <a:highlight>
                  <a:scrgbClr r="0" g="0" b="0">
                    <a:alpha val="0"/>
                  </a:scrgbClr>
                </a:highlight>
                <a:ea typeface="MS PGothic" pitchFamily="49"/>
              </a:rPr>
              <a:t>Magnetic Measurement Techniques</a:t>
            </a:r>
          </a:p>
        </p:txBody>
      </p:sp>
      <p:pic>
        <p:nvPicPr>
          <p:cNvPr id="4" name="Testr" title="Test">
            <a:extLst>
              <a:ext uri="{FF2B5EF4-FFF2-40B4-BE49-F238E27FC236}">
                <a16:creationId xmlns:a16="http://schemas.microsoft.com/office/drawing/2014/main" id="{28B377A0-53D1-F249-A87B-4BD81A9CC25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7024463" y="1865537"/>
            <a:ext cx="3455988" cy="2592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60" name="Content Placeholder 4">
            <a:extLst>
              <a:ext uri="{FF2B5EF4-FFF2-40B4-BE49-F238E27FC236}">
                <a16:creationId xmlns:a16="http://schemas.microsoft.com/office/drawing/2014/main" id="{912F3DF2-1DA1-FA4D-A213-7A39A21B0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977" y="1194412"/>
            <a:ext cx="3355975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1AD1F2-2CDB-C24E-B429-35B7658E424C}"/>
              </a:ext>
            </a:extLst>
          </p:cNvPr>
          <p:cNvSpPr txBox="1"/>
          <p:nvPr/>
        </p:nvSpPr>
        <p:spPr>
          <a:xfrm>
            <a:off x="236337" y="829701"/>
            <a:ext cx="2316162" cy="333375"/>
          </a:xfrm>
          <a:prstGeom prst="rect">
            <a:avLst/>
          </a:prstGeom>
          <a:noFill/>
          <a:ln>
            <a:noFill/>
          </a:ln>
        </p:spPr>
        <p:txBody>
          <a:bodyPr wrap="none" lIns="67503" tIns="33751" rIns="67503" bIns="33751" compatLnSpc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Rotating coil systems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2CAA1-1AD3-9E4D-8F2B-DB538DA88951}"/>
              </a:ext>
            </a:extLst>
          </p:cNvPr>
          <p:cNvSpPr txBox="1"/>
          <p:nvPr/>
        </p:nvSpPr>
        <p:spPr>
          <a:xfrm>
            <a:off x="8176344" y="4889725"/>
            <a:ext cx="1739969" cy="333618"/>
          </a:xfrm>
          <a:prstGeom prst="rect">
            <a:avLst/>
          </a:prstGeom>
          <a:noFill/>
          <a:ln>
            <a:noFill/>
          </a:ln>
        </p:spPr>
        <p:txBody>
          <a:bodyPr wrap="none" lIns="67503" tIns="33751" rIns="67503" bIns="33751" compatLnSpc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3D Hall mapper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97E03A-5902-9C40-AC60-3E7D771DEB2B}"/>
              </a:ext>
            </a:extLst>
          </p:cNvPr>
          <p:cNvSpPr txBox="1"/>
          <p:nvPr/>
        </p:nvSpPr>
        <p:spPr>
          <a:xfrm>
            <a:off x="514994" y="4880078"/>
            <a:ext cx="1688544" cy="333618"/>
          </a:xfrm>
          <a:prstGeom prst="rect">
            <a:avLst/>
          </a:prstGeom>
          <a:noFill/>
          <a:ln>
            <a:noFill/>
          </a:ln>
        </p:spPr>
        <p:txBody>
          <a:bodyPr wrap="none" lIns="67503" tIns="33751" rIns="67503" bIns="33751" compatLnSpc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Stretched-wire</a:t>
            </a:r>
          </a:p>
        </p:txBody>
      </p:sp>
      <p:pic>
        <p:nvPicPr>
          <p:cNvPr id="13" name="Picture 1" descr="IMG_0482.JPG">
            <a:extLst>
              <a:ext uri="{FF2B5EF4-FFF2-40B4-BE49-F238E27FC236}">
                <a16:creationId xmlns:a16="http://schemas.microsoft.com/office/drawing/2014/main" id="{C49FCD94-CD73-D942-A0C4-5F328EF2A7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7469" y="3105927"/>
            <a:ext cx="270033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94D3243-FD69-AE48-BE6A-41784DBD012F}"/>
              </a:ext>
            </a:extLst>
          </p:cNvPr>
          <p:cNvSpPr txBox="1"/>
          <p:nvPr/>
        </p:nvSpPr>
        <p:spPr>
          <a:xfrm>
            <a:off x="4637469" y="6285957"/>
            <a:ext cx="2586931" cy="599076"/>
          </a:xfrm>
          <a:prstGeom prst="rect">
            <a:avLst/>
          </a:prstGeom>
          <a:noFill/>
          <a:ln>
            <a:noFill/>
          </a:ln>
        </p:spPr>
        <p:txBody>
          <a:bodyPr wrap="none" lIns="67503" tIns="33751" rIns="67503" bIns="33751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Stationary induction-coil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magnetometers</a:t>
            </a:r>
          </a:p>
        </p:txBody>
      </p:sp>
      <p:pic>
        <p:nvPicPr>
          <p:cNvPr id="16" name="Picture 1" descr="_NSR6846.jpg">
            <a:extLst>
              <a:ext uri="{FF2B5EF4-FFF2-40B4-BE49-F238E27FC236}">
                <a16:creationId xmlns:a16="http://schemas.microsoft.com/office/drawing/2014/main" id="{664622EE-366B-CE4A-9114-72CED7FD68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803" y="3487249"/>
            <a:ext cx="2353072" cy="186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5" name="Picture 9">
            <a:extLst>
              <a:ext uri="{FF2B5EF4-FFF2-40B4-BE49-F238E27FC236}">
                <a16:creationId xmlns:a16="http://schemas.microsoft.com/office/drawing/2014/main" id="{485156CE-BDF1-3F41-9ECF-DF9368BBF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976" y="5283860"/>
            <a:ext cx="2364766" cy="1576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Title 1">
            <a:extLst>
              <a:ext uri="{FF2B5EF4-FFF2-40B4-BE49-F238E27FC236}">
                <a16:creationId xmlns:a16="http://schemas.microsoft.com/office/drawing/2014/main" id="{52B04B0E-F26B-CE4F-9FA8-FA01E4D5E814}"/>
              </a:ext>
            </a:extLst>
          </p:cNvPr>
          <p:cNvSpPr txBox="1">
            <a:spLocks/>
          </p:cNvSpPr>
          <p:nvPr/>
        </p:nvSpPr>
        <p:spPr bwMode="auto">
          <a:xfrm>
            <a:off x="615504" y="91859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796" tIns="50796" rIns="90304" bIns="50796" anchor="ctr"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200" b="1" dirty="0">
                <a:solidFill>
                  <a:srgbClr val="FFFFFF"/>
                </a:solidFill>
              </a:rPr>
              <a:t>Solenoidal Field Transducer</a:t>
            </a:r>
            <a:endParaRPr lang="it-CH" altLang="en-US" sz="2200" b="1" dirty="0">
              <a:solidFill>
                <a:srgbClr val="FFFFFF"/>
              </a:solidFill>
            </a:endParaRPr>
          </a:p>
        </p:txBody>
      </p:sp>
      <p:pic>
        <p:nvPicPr>
          <p:cNvPr id="183299" name="Picture 2" descr="\\cern.ch\dfs\Users\m\mkazazi\Desktop\coil1.png">
            <a:extLst>
              <a:ext uri="{FF2B5EF4-FFF2-40B4-BE49-F238E27FC236}">
                <a16:creationId xmlns:a16="http://schemas.microsoft.com/office/drawing/2014/main" id="{E5F1D8A7-E592-A343-AC73-2846791C2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792" y="1035512"/>
            <a:ext cx="2671763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" descr="Sol-trans.JPG">
            <a:extLst>
              <a:ext uri="{FF2B5EF4-FFF2-40B4-BE49-F238E27FC236}">
                <a16:creationId xmlns:a16="http://schemas.microsoft.com/office/drawing/2014/main" id="{69926A40-F121-424F-8074-D013C4A7D2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0" y="838200"/>
            <a:ext cx="396240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1" name="Picture 1" descr="Screen Shot 2016-04-10 at 11.51.32.png">
            <a:extLst>
              <a:ext uri="{FF2B5EF4-FFF2-40B4-BE49-F238E27FC236}">
                <a16:creationId xmlns:a16="http://schemas.microsoft.com/office/drawing/2014/main" id="{1B2293FE-2EFA-F84A-9E91-BE3E8AC50B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16" y="4656923"/>
            <a:ext cx="5329932" cy="1169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2" name="Picture 2" descr="Screen Shot 2016-04-10 at 11.51.39.png">
            <a:extLst>
              <a:ext uri="{FF2B5EF4-FFF2-40B4-BE49-F238E27FC236}">
                <a16:creationId xmlns:a16="http://schemas.microsoft.com/office/drawing/2014/main" id="{1B6AFFEF-8C77-1C4E-B4E4-3E67B412AE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048" y="4736869"/>
            <a:ext cx="4376936" cy="10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3" name="Picture 3" descr="Screen Shot 2016-04-10 at 11.51.48.png">
            <a:extLst>
              <a:ext uri="{FF2B5EF4-FFF2-40B4-BE49-F238E27FC236}">
                <a16:creationId xmlns:a16="http://schemas.microsoft.com/office/drawing/2014/main" id="{7BE49D70-FCC5-E14B-A864-7D762C4EEE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5907404"/>
            <a:ext cx="6604992" cy="97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042558-C426-3843-917C-55BCE5554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180B40E-66FE-4CD7-9C2F-A5D78909DAE5">
            <a:extLst>
              <a:ext uri="{FF2B5EF4-FFF2-40B4-BE49-F238E27FC236}">
                <a16:creationId xmlns:a16="http://schemas.microsoft.com/office/drawing/2014/main" id="{38133D90-423D-0247-A3DE-71A126123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24" y="956042"/>
            <a:ext cx="2522157" cy="336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577535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623A5044-897F-2241-A600-214756A156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36600" y="76200"/>
            <a:ext cx="9121775" cy="647700"/>
          </a:xfrm>
        </p:spPr>
        <p:txBody>
          <a:bodyPr/>
          <a:lstStyle/>
          <a:p>
            <a:r>
              <a:rPr lang="en-US" altLang="en-US" sz="2400">
                <a:ea typeface="ＭＳ Ｐゴシック" panose="020B0600070205080204" pitchFamily="34" charset="-128"/>
              </a:rPr>
              <a:t>Combined Function Magnets (CERN PS)</a:t>
            </a:r>
          </a:p>
        </p:txBody>
      </p:sp>
      <p:sp>
        <p:nvSpPr>
          <p:cNvPr id="36866" name="Rectangle 50">
            <a:extLst>
              <a:ext uri="{FF2B5EF4-FFF2-40B4-BE49-F238E27FC236}">
                <a16:creationId xmlns:a16="http://schemas.microsoft.com/office/drawing/2014/main" id="{22242C88-D028-CB45-B1E3-C93E91A46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4200" y="4267200"/>
            <a:ext cx="3281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4</a:t>
            </a:r>
            <a:r>
              <a:rPr lang="en-US" altLang="en-US" sz="1600">
                <a:solidFill>
                  <a:srgbClr val="000000"/>
                </a:solidFill>
                <a:sym typeface="Symbol" pitchFamily="2" charset="2"/>
              </a:rPr>
              <a:t> p</a:t>
            </a:r>
            <a:r>
              <a:rPr lang="en-US" altLang="en-US" sz="1600">
                <a:solidFill>
                  <a:srgbClr val="000000"/>
                </a:solidFill>
              </a:rPr>
              <a:t>ole face windings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affecting B</a:t>
            </a:r>
            <a:r>
              <a:rPr lang="en-US" altLang="en-US" sz="1600" baseline="-25000">
                <a:solidFill>
                  <a:srgbClr val="000000"/>
                </a:solidFill>
              </a:rPr>
              <a:t>1 </a:t>
            </a:r>
            <a:r>
              <a:rPr lang="en-US" altLang="en-US" sz="1600">
                <a:solidFill>
                  <a:srgbClr val="000000"/>
                </a:solidFill>
              </a:rPr>
              <a:t>to B</a:t>
            </a:r>
            <a:r>
              <a:rPr lang="en-US" altLang="en-US" sz="1600" baseline="-25000">
                <a:solidFill>
                  <a:srgbClr val="000000"/>
                </a:solidFill>
              </a:rPr>
              <a:t>5</a:t>
            </a:r>
            <a:endParaRPr lang="en-GB" altLang="en-US" sz="1600" baseline="-25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6867" name="Picture 51" descr="C:\CERN\» Accelerators\PS\Magnets\Main Dipole\Reference U101\Photos\IMG_1253.jpg">
            <a:extLst>
              <a:ext uri="{FF2B5EF4-FFF2-40B4-BE49-F238E27FC236}">
                <a16:creationId xmlns:a16="http://schemas.microsoft.com/office/drawing/2014/main" id="{AD78F642-35C4-B84D-B048-B60F2B9CA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990600"/>
            <a:ext cx="3492500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 descr="C:\Users\Marco\AppData\Local\Microsoft\Windows\Temporary Internet Files\Content.Word\New Picture (3).bmp">
            <a:extLst>
              <a:ext uri="{FF2B5EF4-FFF2-40B4-BE49-F238E27FC236}">
                <a16:creationId xmlns:a16="http://schemas.microsoft.com/office/drawing/2014/main" id="{8B9D850E-CD96-1D4A-90B0-65DD171FEBD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92220">
            <a:off x="6461749" y="1332172"/>
            <a:ext cx="3869868" cy="165551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scene3d>
            <a:camera prst="orthographicFront">
              <a:rot lat="1685390" lon="3086861" rev="3483434"/>
            </a:camera>
            <a:lightRig rig="threePt" dir="t"/>
          </a:scene3d>
        </p:spPr>
      </p:pic>
      <p:sp>
        <p:nvSpPr>
          <p:cNvPr id="36869" name="Rectangle 53">
            <a:extLst>
              <a:ext uri="{FF2B5EF4-FFF2-40B4-BE49-F238E27FC236}">
                <a16:creationId xmlns:a16="http://schemas.microsoft.com/office/drawing/2014/main" id="{5BDD7428-7C2A-A543-A4E1-07EDBB6EBD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000" y="3657600"/>
            <a:ext cx="1839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Figure-of-eight loop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to control B</a:t>
            </a:r>
            <a:r>
              <a:rPr lang="en-US" altLang="en-US" sz="1600" baseline="-25000">
                <a:solidFill>
                  <a:srgbClr val="000000"/>
                </a:solidFill>
              </a:rPr>
              <a:t>2</a:t>
            </a:r>
            <a:endParaRPr lang="en-GB" altLang="en-US" sz="16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B4398563-788E-B643-9764-C0984203F259}"/>
              </a:ext>
            </a:extLst>
          </p:cNvPr>
          <p:cNvSpPr txBox="1">
            <a:spLocks/>
          </p:cNvSpPr>
          <p:nvPr/>
        </p:nvSpPr>
        <p:spPr bwMode="auto">
          <a:xfrm>
            <a:off x="279400" y="1143000"/>
            <a:ext cx="4319588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50795" tIns="50795" rIns="152386" bIns="50795"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defRPr/>
            </a:pPr>
            <a:r>
              <a:rPr lang="en-US" kern="0" dirty="0">
                <a:ea typeface="ＭＳ Ｐゴシック" pitchFamily="34" charset="-128"/>
              </a:rPr>
              <a:t>Strongly coupled</a:t>
            </a:r>
          </a:p>
          <a:p>
            <a:pPr marL="44450" indent="0">
              <a:buFont typeface="Wingdings" pitchFamily="2" charset="2"/>
              <a:buNone/>
              <a:defRPr/>
            </a:pPr>
            <a:r>
              <a:rPr lang="en-US" kern="0" dirty="0">
                <a:ea typeface="ＭＳ Ｐゴシック" pitchFamily="34" charset="-128"/>
                <a:sym typeface="Symbol"/>
              </a:rPr>
              <a:t>       excitation circuits</a:t>
            </a:r>
          </a:p>
          <a:p>
            <a:pPr>
              <a:defRPr/>
            </a:pPr>
            <a:r>
              <a:rPr lang="en-US" kern="0" dirty="0">
                <a:ea typeface="ＭＳ Ｐゴシック" pitchFamily="34" charset="-128"/>
                <a:sym typeface="Symbol"/>
              </a:rPr>
              <a:t>No 10</a:t>
            </a:r>
            <a:r>
              <a:rPr lang="en-US" kern="0" baseline="30000" dirty="0">
                <a:ea typeface="ＭＳ Ｐゴシック" pitchFamily="34" charset="-128"/>
                <a:sym typeface="Symbol"/>
              </a:rPr>
              <a:t>-4</a:t>
            </a:r>
            <a:r>
              <a:rPr lang="en-US" kern="0" dirty="0">
                <a:ea typeface="ＭＳ Ｐゴシック" pitchFamily="34" charset="-128"/>
                <a:sym typeface="Symbol"/>
              </a:rPr>
              <a:t> predictive model</a:t>
            </a:r>
          </a:p>
          <a:p>
            <a:pPr>
              <a:defRPr/>
            </a:pPr>
            <a:r>
              <a:rPr lang="en-US" kern="0" dirty="0" err="1">
                <a:ea typeface="ＭＳ Ｐゴシック" pitchFamily="34" charset="-128"/>
                <a:sym typeface="Symbol"/>
              </a:rPr>
              <a:t>Remanent</a:t>
            </a:r>
            <a:r>
              <a:rPr lang="en-US" kern="0" dirty="0">
                <a:ea typeface="ＭＳ Ｐゴシック" pitchFamily="34" charset="-128"/>
                <a:sym typeface="Symbol"/>
              </a:rPr>
              <a:t> field  0.2%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5A2E2700-6A8F-B245-8ED7-B36DFA4EDDE4}"/>
              </a:ext>
            </a:extLst>
          </p:cNvPr>
          <p:cNvCxnSpPr/>
          <p:nvPr/>
        </p:nvCxnSpPr>
        <p:spPr bwMode="auto">
          <a:xfrm flipH="1">
            <a:off x="3117850" y="3794125"/>
            <a:ext cx="447675" cy="1101725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stealth" w="sm" len="sm"/>
          </a:ln>
          <a:effectLst/>
          <a:extLst>
            <a:ext uri="{AF507438-7753-43e0-B8FC-AC1667EBCBE1}"/>
          </a:extLst>
        </p:spPr>
      </p:cxnSp>
      <p:pic>
        <p:nvPicPr>
          <p:cNvPr id="36872" name="Picture 13" descr="DSC_0115.JPG">
            <a:extLst>
              <a:ext uri="{FF2B5EF4-FFF2-40B4-BE49-F238E27FC236}">
                <a16:creationId xmlns:a16="http://schemas.microsoft.com/office/drawing/2014/main" id="{5B0AA532-AC55-BA45-81ED-B992CD231E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3409950"/>
            <a:ext cx="26797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TextBox 1">
            <a:extLst>
              <a:ext uri="{FF2B5EF4-FFF2-40B4-BE49-F238E27FC236}">
                <a16:creationId xmlns:a16="http://schemas.microsoft.com/office/drawing/2014/main" id="{E9F1CA78-85A5-E54C-A8FC-26D19BE9B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25" y="3889375"/>
            <a:ext cx="9540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rIns="91439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FMR field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marker</a:t>
            </a:r>
          </a:p>
        </p:txBody>
      </p:sp>
      <p:pic>
        <p:nvPicPr>
          <p:cNvPr id="36874" name="Picture 15" descr="DSC_0116.JPG">
            <a:extLst>
              <a:ext uri="{FF2B5EF4-FFF2-40B4-BE49-F238E27FC236}">
                <a16:creationId xmlns:a16="http://schemas.microsoft.com/office/drawing/2014/main" id="{FECB08C4-9503-8F4A-BA29-A59E212066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4930775"/>
            <a:ext cx="267970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5" name="TextBox 16">
            <a:extLst>
              <a:ext uri="{FF2B5EF4-FFF2-40B4-BE49-F238E27FC236}">
                <a16:creationId xmlns:a16="http://schemas.microsoft.com/office/drawing/2014/main" id="{B1F408AE-70C4-9F47-9404-4AAA0BA70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25" y="5410200"/>
            <a:ext cx="137318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rIns="91439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Fluxmeter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for gradient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measurements</a:t>
            </a:r>
          </a:p>
        </p:txBody>
      </p:sp>
      <p:pic>
        <p:nvPicPr>
          <p:cNvPr id="36876" name="Picture 4" descr="Screen shot 2012-11-11 at 8.34.17 PM.png">
            <a:extLst>
              <a:ext uri="{FF2B5EF4-FFF2-40B4-BE49-F238E27FC236}">
                <a16:creationId xmlns:a16="http://schemas.microsoft.com/office/drawing/2014/main" id="{D51C9AE2-2E08-E446-AAD3-B861833895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733800"/>
            <a:ext cx="3124200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506550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13">
            <a:extLst>
              <a:ext uri="{FF2B5EF4-FFF2-40B4-BE49-F238E27FC236}">
                <a16:creationId xmlns:a16="http://schemas.microsoft.com/office/drawing/2014/main" id="{C6DB23D2-A2D0-BF48-A5AA-80FF850A952E}"/>
              </a:ext>
            </a:extLst>
          </p:cNvPr>
          <p:cNvGrpSpPr>
            <a:grpSpLocks/>
          </p:cNvGrpSpPr>
          <p:nvPr/>
        </p:nvGrpSpPr>
        <p:grpSpPr bwMode="auto">
          <a:xfrm>
            <a:off x="-26988" y="609600"/>
            <a:ext cx="10175876" cy="5867400"/>
            <a:chOff x="-15552" y="545342"/>
            <a:chExt cx="9921874" cy="5280637"/>
          </a:xfrm>
        </p:grpSpPr>
        <p:pic>
          <p:nvPicPr>
            <p:cNvPr id="37895" name="Picture 3">
              <a:extLst>
                <a:ext uri="{FF2B5EF4-FFF2-40B4-BE49-F238E27FC236}">
                  <a16:creationId xmlns:a16="http://schemas.microsoft.com/office/drawing/2014/main" id="{AF529468-13A5-7142-AEC8-B2484707C4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4" t="1942" r="7198"/>
            <a:stretch>
              <a:fillRect/>
            </a:stretch>
          </p:blipFill>
          <p:spPr bwMode="auto">
            <a:xfrm>
              <a:off x="-15552" y="545342"/>
              <a:ext cx="9921874" cy="5280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896" name="Left Brace 1">
              <a:extLst>
                <a:ext uri="{FF2B5EF4-FFF2-40B4-BE49-F238E27FC236}">
                  <a16:creationId xmlns:a16="http://schemas.microsoft.com/office/drawing/2014/main" id="{C18B40AA-8D5F-AB47-ACD5-D807FA12FC3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58009" y="1522241"/>
              <a:ext cx="195115" cy="306034"/>
            </a:xfrm>
            <a:prstGeom prst="leftBrace">
              <a:avLst>
                <a:gd name="adj1" fmla="val 8336"/>
                <a:gd name="adj2" fmla="val 52296"/>
              </a:avLst>
            </a:prstGeom>
            <a:noFill/>
            <a:ln w="19050">
              <a:solidFill>
                <a:srgbClr val="00CC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>
              <a:lvl1pPr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 defTabSz="966788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800">
                <a:solidFill>
                  <a:srgbClr val="FFC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7897" name="Text Box 26">
              <a:extLst>
                <a:ext uri="{FF2B5EF4-FFF2-40B4-BE49-F238E27FC236}">
                  <a16:creationId xmlns:a16="http://schemas.microsoft.com/office/drawing/2014/main" id="{2A16224C-220E-B244-A2FE-A37106DE8C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8356" y="1340768"/>
              <a:ext cx="373540" cy="18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A5698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marL="342900" indent="-3429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marL="0" lvl="1" indent="0"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b="1">
                  <a:solidFill>
                    <a:srgbClr val="00CC00"/>
                  </a:solidFill>
                </a:rPr>
                <a:t>CNGS</a:t>
              </a:r>
              <a:endParaRPr lang="en-US" altLang="en-US" sz="1300" b="1" baseline="-25000">
                <a:solidFill>
                  <a:srgbClr val="00CC00"/>
                </a:solidFill>
              </a:endParaRPr>
            </a:p>
          </p:txBody>
        </p:sp>
        <p:sp>
          <p:nvSpPr>
            <p:cNvPr id="37898" name="Left Brace 9">
              <a:extLst>
                <a:ext uri="{FF2B5EF4-FFF2-40B4-BE49-F238E27FC236}">
                  <a16:creationId xmlns:a16="http://schemas.microsoft.com/office/drawing/2014/main" id="{CFADFFE8-B633-864D-B077-439F6B79D8B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959766" y="1486237"/>
              <a:ext cx="195115" cy="306034"/>
            </a:xfrm>
            <a:prstGeom prst="leftBrace">
              <a:avLst>
                <a:gd name="adj1" fmla="val 8336"/>
                <a:gd name="adj2" fmla="val 52296"/>
              </a:avLst>
            </a:prstGeom>
            <a:noFill/>
            <a:ln w="19050">
              <a:solidFill>
                <a:srgbClr val="00CC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>
              <a:lvl1pPr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 defTabSz="966788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800">
                <a:solidFill>
                  <a:srgbClr val="FFC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7899" name="Text Box 26">
              <a:extLst>
                <a:ext uri="{FF2B5EF4-FFF2-40B4-BE49-F238E27FC236}">
                  <a16:creationId xmlns:a16="http://schemas.microsoft.com/office/drawing/2014/main" id="{11ACC68B-C3F6-4042-A32E-9D7CBEC5F9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0113" y="1304764"/>
              <a:ext cx="373540" cy="18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A5698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marL="342900" indent="-3429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marL="0" lvl="1" indent="0"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b="1">
                  <a:solidFill>
                    <a:srgbClr val="00CC00"/>
                  </a:solidFill>
                </a:rPr>
                <a:t>CNGS</a:t>
              </a:r>
              <a:endParaRPr lang="en-US" altLang="en-US" sz="1300" b="1" baseline="-25000">
                <a:solidFill>
                  <a:srgbClr val="00CC00"/>
                </a:solidFill>
              </a:endParaRPr>
            </a:p>
          </p:txBody>
        </p:sp>
        <p:sp>
          <p:nvSpPr>
            <p:cNvPr id="37900" name="Left Brace 11">
              <a:extLst>
                <a:ext uri="{FF2B5EF4-FFF2-40B4-BE49-F238E27FC236}">
                  <a16:creationId xmlns:a16="http://schemas.microsoft.com/office/drawing/2014/main" id="{7B193326-24D1-A444-8F50-ABCFD3A6B34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208238" y="1486237"/>
              <a:ext cx="195115" cy="306034"/>
            </a:xfrm>
            <a:prstGeom prst="leftBrace">
              <a:avLst>
                <a:gd name="adj1" fmla="val 8336"/>
                <a:gd name="adj2" fmla="val 52296"/>
              </a:avLst>
            </a:prstGeom>
            <a:noFill/>
            <a:ln w="19050">
              <a:solidFill>
                <a:srgbClr val="00CC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>
              <a:lvl1pPr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 defTabSz="966788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800">
                <a:solidFill>
                  <a:srgbClr val="FFC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7901" name="Text Box 26">
              <a:extLst>
                <a:ext uri="{FF2B5EF4-FFF2-40B4-BE49-F238E27FC236}">
                  <a16:creationId xmlns:a16="http://schemas.microsoft.com/office/drawing/2014/main" id="{ADDFC6D7-BC65-D046-AB3F-57346F718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08586" y="1304764"/>
              <a:ext cx="373540" cy="18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A5698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marL="342900" indent="-3429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marL="0" lvl="1" indent="0"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b="1">
                  <a:solidFill>
                    <a:srgbClr val="00CC00"/>
                  </a:solidFill>
                </a:rPr>
                <a:t>CNGS</a:t>
              </a:r>
              <a:endParaRPr lang="en-US" altLang="en-US" sz="1300" b="1" baseline="-25000">
                <a:solidFill>
                  <a:srgbClr val="00CC00"/>
                </a:solidFill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E99C209-4C9C-9F49-84A3-949279D08B1B}"/>
              </a:ext>
            </a:extLst>
          </p:cNvPr>
          <p:cNvSpPr/>
          <p:nvPr/>
        </p:nvSpPr>
        <p:spPr>
          <a:xfrm>
            <a:off x="508000" y="33338"/>
            <a:ext cx="4173538" cy="430212"/>
          </a:xfrm>
          <a:prstGeom prst="rect">
            <a:avLst/>
          </a:prstGeom>
        </p:spPr>
        <p:txBody>
          <a:bodyPr wrap="none" lIns="91432" tIns="45717" rIns="91432" bIns="45717">
            <a:spAutoFit/>
          </a:bodyPr>
          <a:lstStyle/>
          <a:p>
            <a:pPr eaLnBrk="1" hangingPunct="1">
              <a:defRPr/>
            </a:pPr>
            <a:r>
              <a:rPr lang="en-GB" sz="2200" b="1" kern="0" dirty="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  <a:sym typeface="Arial" charset="0"/>
              </a:rPr>
              <a:t>PS Beam Stability Test at Injection</a:t>
            </a:r>
            <a:endParaRPr lang="en-GB" sz="2200" b="1" dirty="0">
              <a:solidFill>
                <a:schemeClr val="bg1"/>
              </a:solidFill>
              <a:latin typeface="+mj-lt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37891" name="TextBox 2">
            <a:extLst>
              <a:ext uri="{FF2B5EF4-FFF2-40B4-BE49-F238E27FC236}">
                <a16:creationId xmlns:a16="http://schemas.microsoft.com/office/drawing/2014/main" id="{F2E22854-8094-4A44-A174-7FC2B240B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6172200"/>
            <a:ext cx="9023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7" rIns="91432" bIns="45717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Specific powering cycles (CNGS) lead to reproducible radial positioning errors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from relative field changes on the order of 10</a:t>
            </a:r>
            <a:r>
              <a:rPr lang="en-US" altLang="en-US" baseline="30000">
                <a:solidFill>
                  <a:srgbClr val="000000"/>
                </a:solidFill>
                <a:latin typeface="Arial" panose="020B0604020202020204" pitchFamily="34" charset="0"/>
              </a:rPr>
              <a:t>-5 </a:t>
            </a:r>
          </a:p>
        </p:txBody>
      </p:sp>
      <p:sp>
        <p:nvSpPr>
          <p:cNvPr id="37892" name="Oval 1">
            <a:extLst>
              <a:ext uri="{FF2B5EF4-FFF2-40B4-BE49-F238E27FC236}">
                <a16:creationId xmlns:a16="http://schemas.microsoft.com/office/drawing/2014/main" id="{58826FEA-EEBF-1D45-843B-052F2789C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00" y="4953000"/>
            <a:ext cx="685800" cy="9906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7893" name="Oval 21">
            <a:extLst>
              <a:ext uri="{FF2B5EF4-FFF2-40B4-BE49-F238E27FC236}">
                <a16:creationId xmlns:a16="http://schemas.microsoft.com/office/drawing/2014/main" id="{A069BC28-9667-1340-B5FE-3F9F3E08A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7600" y="4953000"/>
            <a:ext cx="685800" cy="9906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7894" name="Oval 22">
            <a:extLst>
              <a:ext uri="{FF2B5EF4-FFF2-40B4-BE49-F238E27FC236}">
                <a16:creationId xmlns:a16="http://schemas.microsoft.com/office/drawing/2014/main" id="{3CBF049C-9A64-B74F-A345-CCE752CE4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2400" y="4953000"/>
            <a:ext cx="685800" cy="9906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15990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FC3527F-E790-784A-B9D7-BBA2A97AA4A4}"/>
              </a:ext>
            </a:extLst>
          </p:cNvPr>
          <p:cNvCxnSpPr>
            <a:cxnSpLocks/>
          </p:cNvCxnSpPr>
          <p:nvPr/>
        </p:nvCxnSpPr>
        <p:spPr bwMode="auto">
          <a:xfrm>
            <a:off x="1499829" y="1131077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5E62EB5-289C-454C-B06A-9225225555FC}"/>
              </a:ext>
            </a:extLst>
          </p:cNvPr>
          <p:cNvCxnSpPr>
            <a:cxnSpLocks/>
          </p:cNvCxnSpPr>
          <p:nvPr/>
        </p:nvCxnSpPr>
        <p:spPr bwMode="auto">
          <a:xfrm flipV="1">
            <a:off x="3314031" y="1232783"/>
            <a:ext cx="0" cy="89061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D7FBB51-44E3-194A-8E7E-0ABA5039A1B1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591937" y="119301"/>
            <a:ext cx="7112000" cy="762000"/>
          </a:xfrm>
        </p:spPr>
        <p:txBody>
          <a:bodyPr/>
          <a:lstStyle/>
          <a:p>
            <a:r>
              <a:rPr lang="en-US" dirty="0"/>
              <a:t>The Avatar and Twin (5)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217FE0-BF3C-1C43-B2D3-001E245C91F3}"/>
              </a:ext>
            </a:extLst>
          </p:cNvPr>
          <p:cNvSpPr txBox="1"/>
          <p:nvPr/>
        </p:nvSpPr>
        <p:spPr>
          <a:xfrm>
            <a:off x="2487712" y="2699897"/>
            <a:ext cx="1929118" cy="6001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Physical state</a:t>
            </a:r>
          </a:p>
          <a:p>
            <a:r>
              <a:rPr lang="en-US" sz="1100" dirty="0"/>
              <a:t>Boundary Sources (FEM / BEM), Snapshots)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9DA147-62A8-6642-BDD3-31A8F847CBDB}"/>
              </a:ext>
            </a:extLst>
          </p:cNvPr>
          <p:cNvSpPr txBox="1"/>
          <p:nvPr/>
        </p:nvSpPr>
        <p:spPr>
          <a:xfrm>
            <a:off x="2491544" y="3461513"/>
            <a:ext cx="1929118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Magnetic flux</a:t>
            </a:r>
          </a:p>
          <a:p>
            <a:r>
              <a:rPr lang="en-US" sz="1100" dirty="0"/>
              <a:t>density in </a:t>
            </a:r>
            <a:r>
              <a:rPr lang="en-US" sz="1100" dirty="0">
                <a:latin typeface="Symbol" pitchFamily="2" charset="2"/>
              </a:rPr>
              <a:t>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6AC206-BBD6-F840-A0D3-289DC79BF2D9}"/>
              </a:ext>
            </a:extLst>
          </p:cNvPr>
          <p:cNvSpPr txBox="1"/>
          <p:nvPr/>
        </p:nvSpPr>
        <p:spPr>
          <a:xfrm>
            <a:off x="2487712" y="4261381"/>
            <a:ext cx="1929118" cy="6001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Observation function</a:t>
            </a:r>
          </a:p>
          <a:p>
            <a:r>
              <a:rPr lang="en-US" sz="1100" dirty="0"/>
              <a:t>(Voltages, flux increments) including uncertainties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20F5A2-2560-454E-A6EE-AB56E0284BA6}"/>
              </a:ext>
            </a:extLst>
          </p:cNvPr>
          <p:cNvSpPr txBox="1"/>
          <p:nvPr/>
        </p:nvSpPr>
        <p:spPr>
          <a:xfrm>
            <a:off x="5803174" y="2689186"/>
            <a:ext cx="1448967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Test and magnetic </a:t>
            </a:r>
          </a:p>
          <a:p>
            <a:r>
              <a:rPr lang="en-US" sz="1100" dirty="0"/>
              <a:t>measurement</a:t>
            </a:r>
          </a:p>
          <a:p>
            <a:endParaRPr lang="en-US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FA81F-BC14-1744-87F0-25700431A04D}"/>
              </a:ext>
            </a:extLst>
          </p:cNvPr>
          <p:cNvSpPr txBox="1"/>
          <p:nvPr/>
        </p:nvSpPr>
        <p:spPr>
          <a:xfrm>
            <a:off x="5808760" y="3414974"/>
            <a:ext cx="1434362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Raw signal</a:t>
            </a:r>
          </a:p>
          <a:p>
            <a:r>
              <a:rPr lang="en-US" sz="1100" dirty="0"/>
              <a:t>(integrated </a:t>
            </a:r>
          </a:p>
          <a:p>
            <a:r>
              <a:rPr lang="en-US" sz="1100" dirty="0"/>
              <a:t>voltages)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ED9B30-F5D2-8644-930B-E86E04AAFFE4}"/>
              </a:ext>
            </a:extLst>
          </p:cNvPr>
          <p:cNvSpPr txBox="1"/>
          <p:nvPr/>
        </p:nvSpPr>
        <p:spPr>
          <a:xfrm>
            <a:off x="5816156" y="4129386"/>
            <a:ext cx="1435986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Processed</a:t>
            </a:r>
          </a:p>
          <a:p>
            <a:r>
              <a:rPr lang="en-US" sz="1100" dirty="0"/>
              <a:t>signal (harmonics,</a:t>
            </a:r>
          </a:p>
          <a:p>
            <a:r>
              <a:rPr lang="en-US" sz="1100" dirty="0"/>
              <a:t>flux density, VI)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33BD773-9435-A745-BDC0-5DDEA0790FA0}"/>
              </a:ext>
            </a:extLst>
          </p:cNvPr>
          <p:cNvCxnSpPr>
            <a:cxnSpLocks/>
          </p:cNvCxnSpPr>
          <p:nvPr/>
        </p:nvCxnSpPr>
        <p:spPr bwMode="auto">
          <a:xfrm flipH="1">
            <a:off x="5673161" y="6023928"/>
            <a:ext cx="2" cy="313276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A596A18-AAA0-1A4C-901D-BBC53F7BF5FC}"/>
              </a:ext>
            </a:extLst>
          </p:cNvPr>
          <p:cNvCxnSpPr>
            <a:cxnSpLocks/>
          </p:cNvCxnSpPr>
          <p:nvPr/>
        </p:nvCxnSpPr>
        <p:spPr bwMode="auto">
          <a:xfrm>
            <a:off x="1807346" y="3000269"/>
            <a:ext cx="43400" cy="3336935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A91472-7FB5-DA4F-B792-F2EBA58E3CA2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46" y="6337204"/>
            <a:ext cx="3850329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30EF90A-BCA9-D644-8C37-32CF686EA494}"/>
              </a:ext>
            </a:extLst>
          </p:cNvPr>
          <p:cNvCxnSpPr>
            <a:cxnSpLocks/>
          </p:cNvCxnSpPr>
          <p:nvPr/>
        </p:nvCxnSpPr>
        <p:spPr bwMode="auto">
          <a:xfrm>
            <a:off x="1807346" y="3000269"/>
            <a:ext cx="680366" cy="484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2BB2635-A597-3148-9E80-B6D470EDA948}"/>
              </a:ext>
            </a:extLst>
          </p:cNvPr>
          <p:cNvSpPr txBox="1"/>
          <p:nvPr/>
        </p:nvSpPr>
        <p:spPr>
          <a:xfrm>
            <a:off x="2496772" y="2123397"/>
            <a:ext cx="1903814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Model Order Reduction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2DB8B5-6FCC-F140-BA2D-D226E1ED8BC9}"/>
              </a:ext>
            </a:extLst>
          </p:cNvPr>
          <p:cNvSpPr txBox="1"/>
          <p:nvPr/>
        </p:nvSpPr>
        <p:spPr>
          <a:xfrm>
            <a:off x="5673161" y="1016390"/>
            <a:ext cx="1892563" cy="261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Physical object (magnet)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06BC27D-294B-E647-86BF-363B7E1351AF}"/>
              </a:ext>
            </a:extLst>
          </p:cNvPr>
          <p:cNvSpPr/>
          <p:nvPr/>
        </p:nvSpPr>
        <p:spPr bwMode="auto">
          <a:xfrm>
            <a:off x="2297765" y="2638940"/>
            <a:ext cx="2212078" cy="1423586"/>
          </a:xfrm>
          <a:prstGeom prst="rect">
            <a:avLst/>
          </a:prstGeom>
          <a:noFill/>
          <a:ln w="28575">
            <a:solidFill>
              <a:srgbClr val="0432FF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93EA17-D817-CA4E-9BE5-07164A2C4EEE}"/>
              </a:ext>
            </a:extLst>
          </p:cNvPr>
          <p:cNvSpPr txBox="1"/>
          <p:nvPr/>
        </p:nvSpPr>
        <p:spPr>
          <a:xfrm>
            <a:off x="7705893" y="2758436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Capture noise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63D65B-9FE8-E144-94A2-FCD60D98BB23}"/>
              </a:ext>
            </a:extLst>
          </p:cNvPr>
          <p:cNvSpPr txBox="1"/>
          <p:nvPr/>
        </p:nvSpPr>
        <p:spPr>
          <a:xfrm>
            <a:off x="7732351" y="3515663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Read-out noise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7533E6D-C6AF-D44A-B7FA-2CBD349599DF}"/>
              </a:ext>
            </a:extLst>
          </p:cNvPr>
          <p:cNvSpPr txBox="1"/>
          <p:nvPr/>
        </p:nvSpPr>
        <p:spPr>
          <a:xfrm>
            <a:off x="7738602" y="4210610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err="1"/>
              <a:t>Intrins</a:t>
            </a:r>
            <a:r>
              <a:rPr lang="en-US" sz="900" dirty="0"/>
              <a:t>., approx., gross errors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2798A4-B3B8-244D-8B37-4446D48CB0D6}"/>
              </a:ext>
            </a:extLst>
          </p:cNvPr>
          <p:cNvSpPr/>
          <p:nvPr/>
        </p:nvSpPr>
        <p:spPr bwMode="auto">
          <a:xfrm>
            <a:off x="2127672" y="2001600"/>
            <a:ext cx="2829190" cy="2153239"/>
          </a:xfrm>
          <a:prstGeom prst="rect">
            <a:avLst/>
          </a:prstGeom>
          <a:noFill/>
          <a:ln w="28575">
            <a:solidFill>
              <a:srgbClr val="0432FF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42C64A2-CFE2-B844-86FB-BA5A875A013D}"/>
              </a:ext>
            </a:extLst>
          </p:cNvPr>
          <p:cNvCxnSpPr>
            <a:cxnSpLocks/>
          </p:cNvCxnSpPr>
          <p:nvPr/>
        </p:nvCxnSpPr>
        <p:spPr bwMode="auto">
          <a:xfrm>
            <a:off x="3354800" y="4872587"/>
            <a:ext cx="0" cy="199564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2770A4-2AFB-8641-94E6-283342E145C5}"/>
              </a:ext>
            </a:extLst>
          </p:cNvPr>
          <p:cNvCxnSpPr>
            <a:cxnSpLocks/>
          </p:cNvCxnSpPr>
          <p:nvPr/>
        </p:nvCxnSpPr>
        <p:spPr bwMode="auto">
          <a:xfrm>
            <a:off x="6482033" y="4746284"/>
            <a:ext cx="0" cy="348872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E727053-54F5-D243-A4DF-74DE2565120E}"/>
              </a:ext>
            </a:extLst>
          </p:cNvPr>
          <p:cNvCxnSpPr>
            <a:cxnSpLocks/>
          </p:cNvCxnSpPr>
          <p:nvPr/>
        </p:nvCxnSpPr>
        <p:spPr bwMode="auto">
          <a:xfrm>
            <a:off x="7240901" y="2886328"/>
            <a:ext cx="464992" cy="541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DD40248-1BD1-2E40-8FB9-F5114C3DC22D}"/>
              </a:ext>
            </a:extLst>
          </p:cNvPr>
          <p:cNvCxnSpPr>
            <a:cxnSpLocks/>
          </p:cNvCxnSpPr>
          <p:nvPr/>
        </p:nvCxnSpPr>
        <p:spPr bwMode="auto">
          <a:xfrm>
            <a:off x="7258342" y="3609315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048B2C7-BD6D-A342-88B2-758DFC293E32}"/>
              </a:ext>
            </a:extLst>
          </p:cNvPr>
          <p:cNvCxnSpPr>
            <a:cxnSpLocks/>
          </p:cNvCxnSpPr>
          <p:nvPr/>
        </p:nvCxnSpPr>
        <p:spPr bwMode="auto">
          <a:xfrm>
            <a:off x="7253676" y="4445360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E7D7A0A-670D-7F43-88E5-E68B5CED1123}"/>
              </a:ext>
            </a:extLst>
          </p:cNvPr>
          <p:cNvCxnSpPr>
            <a:cxnSpLocks/>
          </p:cNvCxnSpPr>
          <p:nvPr/>
        </p:nvCxnSpPr>
        <p:spPr bwMode="auto">
          <a:xfrm flipV="1">
            <a:off x="3300725" y="2357079"/>
            <a:ext cx="0" cy="331776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5C85D57-720A-4945-9AA3-3B5E1168E244}"/>
              </a:ext>
            </a:extLst>
          </p:cNvPr>
          <p:cNvCxnSpPr>
            <a:cxnSpLocks/>
          </p:cNvCxnSpPr>
          <p:nvPr/>
        </p:nvCxnSpPr>
        <p:spPr bwMode="auto">
          <a:xfrm flipV="1">
            <a:off x="3316969" y="3318773"/>
            <a:ext cx="0" cy="14274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F202703-CBBE-704E-A2BE-330A72F81958}"/>
              </a:ext>
            </a:extLst>
          </p:cNvPr>
          <p:cNvCxnSpPr>
            <a:cxnSpLocks/>
          </p:cNvCxnSpPr>
          <p:nvPr/>
        </p:nvCxnSpPr>
        <p:spPr bwMode="auto">
          <a:xfrm flipV="1">
            <a:off x="3316969" y="3892400"/>
            <a:ext cx="0" cy="368982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4F9BE2B-26A8-DB4C-8140-B2C2DE942152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4015719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2E396DF-4632-5E42-A8B6-2AC1F66AA4E5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3308174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A9F0555-152A-3A45-9E59-24C043A20CF1}"/>
              </a:ext>
            </a:extLst>
          </p:cNvPr>
          <p:cNvSpPr txBox="1"/>
          <p:nvPr/>
        </p:nvSpPr>
        <p:spPr>
          <a:xfrm>
            <a:off x="2487712" y="1016112"/>
            <a:ext cx="2088232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Num. magnet </a:t>
            </a:r>
            <a:r>
              <a:rPr lang="en-US" sz="1100" dirty="0">
                <a:solidFill>
                  <a:schemeClr val="tx1"/>
                </a:solidFill>
              </a:rPr>
              <a:t>model (design)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7A96111-589D-2145-9724-321F8256A22D}"/>
              </a:ext>
            </a:extLst>
          </p:cNvPr>
          <p:cNvCxnSpPr>
            <a:cxnSpLocks/>
          </p:cNvCxnSpPr>
          <p:nvPr/>
        </p:nvCxnSpPr>
        <p:spPr bwMode="auto">
          <a:xfrm>
            <a:off x="6456329" y="2084549"/>
            <a:ext cx="397606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1576CCC-949B-784B-A421-46CC10DDCC2C}"/>
              </a:ext>
            </a:extLst>
          </p:cNvPr>
          <p:cNvCxnSpPr>
            <a:cxnSpLocks/>
            <a:stCxn id="49" idx="3"/>
            <a:endCxn id="28" idx="1"/>
          </p:cNvCxnSpPr>
          <p:nvPr/>
        </p:nvCxnSpPr>
        <p:spPr bwMode="auto">
          <a:xfrm>
            <a:off x="4575944" y="1146917"/>
            <a:ext cx="1097217" cy="278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0BE55BD-9DCD-4F4C-8E6B-433B7C8050B8}"/>
              </a:ext>
            </a:extLst>
          </p:cNvPr>
          <p:cNvCxnSpPr>
            <a:cxnSpLocks/>
          </p:cNvCxnSpPr>
          <p:nvPr/>
        </p:nvCxnSpPr>
        <p:spPr bwMode="auto">
          <a:xfrm flipV="1">
            <a:off x="6476869" y="1294734"/>
            <a:ext cx="5164" cy="139412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BDE5713-38C7-C14C-B0AF-B1E2DEF6FF22}"/>
              </a:ext>
            </a:extLst>
          </p:cNvPr>
          <p:cNvSpPr txBox="1"/>
          <p:nvPr/>
        </p:nvSpPr>
        <p:spPr>
          <a:xfrm>
            <a:off x="706526" y="1015248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Modeling errors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F9683F-F253-3D4A-A192-C1A41DD09B6C}"/>
              </a:ext>
            </a:extLst>
          </p:cNvPr>
          <p:cNvSpPr txBox="1"/>
          <p:nvPr/>
        </p:nvSpPr>
        <p:spPr>
          <a:xfrm>
            <a:off x="1929879" y="6023928"/>
            <a:ext cx="3685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Mode updating by proper orthogonal decomposition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9F93518-787F-074F-8862-A8A007C49372}"/>
              </a:ext>
            </a:extLst>
          </p:cNvPr>
          <p:cNvSpPr txBox="1"/>
          <p:nvPr/>
        </p:nvSpPr>
        <p:spPr>
          <a:xfrm>
            <a:off x="6769014" y="1784843"/>
            <a:ext cx="1434362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Design, </a:t>
            </a:r>
            <a:r>
              <a:rPr lang="en-US" sz="1100" dirty="0" err="1"/>
              <a:t>constr</a:t>
            </a:r>
            <a:r>
              <a:rPr lang="en-US" sz="1100" dirty="0"/>
              <a:t>, calibration of field transducer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9E9C63E-9EB9-C145-B8EB-8078445C45F1}"/>
              </a:ext>
            </a:extLst>
          </p:cNvPr>
          <p:cNvSpPr txBox="1"/>
          <p:nvPr/>
        </p:nvSpPr>
        <p:spPr>
          <a:xfrm rot="16200000">
            <a:off x="-1217603" y="3598646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Model-based system engineering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8E28B28-C8D6-9E4C-AD6F-F44FC6AA6E9F}"/>
              </a:ext>
            </a:extLst>
          </p:cNvPr>
          <p:cNvSpPr txBox="1"/>
          <p:nvPr/>
        </p:nvSpPr>
        <p:spPr>
          <a:xfrm rot="16200000">
            <a:off x="7389536" y="3530390"/>
            <a:ext cx="450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Value-shop model and asset management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0193A0F-18A5-264C-895A-21A7D6A3A9CE}"/>
              </a:ext>
            </a:extLst>
          </p:cNvPr>
          <p:cNvSpPr txBox="1"/>
          <p:nvPr/>
        </p:nvSpPr>
        <p:spPr>
          <a:xfrm>
            <a:off x="3736891" y="2375882"/>
            <a:ext cx="699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</a:rPr>
              <a:t>Avatar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48835F4-5663-824B-A61C-B583B59846CE}"/>
              </a:ext>
            </a:extLst>
          </p:cNvPr>
          <p:cNvSpPr txBox="1"/>
          <p:nvPr/>
        </p:nvSpPr>
        <p:spPr>
          <a:xfrm>
            <a:off x="4136934" y="1729589"/>
            <a:ext cx="5531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</a:rPr>
              <a:t>Twin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4133FD-2095-6448-AC27-A203334DF75F}"/>
              </a:ext>
            </a:extLst>
          </p:cNvPr>
          <p:cNvSpPr/>
          <p:nvPr/>
        </p:nvSpPr>
        <p:spPr bwMode="auto">
          <a:xfrm>
            <a:off x="2515937" y="5093752"/>
            <a:ext cx="4337998" cy="930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7B4D20-896D-AB43-B60E-38BE3B7936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20" b="68740"/>
          <a:stretch/>
        </p:blipFill>
        <p:spPr>
          <a:xfrm>
            <a:off x="2959287" y="5200295"/>
            <a:ext cx="3514281" cy="6680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56A16A-36B6-5949-8FC5-7CC481A50D68}"/>
              </a:ext>
            </a:extLst>
          </p:cNvPr>
          <p:cNvSpPr txBox="1"/>
          <p:nvPr/>
        </p:nvSpPr>
        <p:spPr>
          <a:xfrm>
            <a:off x="1945214" y="6392247"/>
            <a:ext cx="2233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Model assurance criterion</a:t>
            </a:r>
          </a:p>
        </p:txBody>
      </p:sp>
    </p:spTree>
    <p:extLst>
      <p:ext uri="{BB962C8B-B14F-4D97-AF65-F5344CB8AC3E}">
        <p14:creationId xmlns:p14="http://schemas.microsoft.com/office/powerpoint/2010/main" val="32764626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67054" y="166919"/>
            <a:ext cx="968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Twin (data-driven modelling) 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" t="27360" r="13314" b="17742"/>
          <a:stretch/>
        </p:blipFill>
        <p:spPr>
          <a:xfrm>
            <a:off x="975544" y="1505744"/>
            <a:ext cx="2797699" cy="2738471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76069" y="4956783"/>
            <a:ext cx="5040560" cy="2369840"/>
            <a:chOff x="6856951" y="4524375"/>
            <a:chExt cx="5189276" cy="2104579"/>
          </a:xfrm>
        </p:grpSpPr>
        <p:pic>
          <p:nvPicPr>
            <p:cNvPr id="34" name="Picture 33"/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228"/>
            <a:stretch/>
          </p:blipFill>
          <p:spPr>
            <a:xfrm>
              <a:off x="6856951" y="4524375"/>
              <a:ext cx="4655561" cy="150267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706290" y="6210300"/>
              <a:ext cx="2339937" cy="418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67" dirty="0">
                  <a:solidFill>
                    <a:schemeClr val="bg1"/>
                  </a:solidFill>
                </a:rPr>
                <a:t>Stefano Sorti</a:t>
              </a:r>
              <a:endParaRPr lang="en-GB" sz="166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FE4765D-B61A-E34A-B3D5-B8F8FE84C5A2}"/>
              </a:ext>
            </a:extLst>
          </p:cNvPr>
          <p:cNvGrpSpPr/>
          <p:nvPr/>
        </p:nvGrpSpPr>
        <p:grpSpPr>
          <a:xfrm>
            <a:off x="4882897" y="1383320"/>
            <a:ext cx="4809320" cy="3470287"/>
            <a:chOff x="4879192" y="2347422"/>
            <a:chExt cx="4498100" cy="313266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5155139" y="2347422"/>
                  <a:ext cx="1137150" cy="2974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333" b="1" i="1" dirty="0">
                          <a:latin typeface="Cambria Math" panose="02040503050406030204" pitchFamily="18" charset="0"/>
                        </a:rPr>
                        <m:t>𝑱</m:t>
                      </m:r>
                    </m:oMath>
                  </a14:m>
                  <a:r>
                    <a:rPr lang="en-GB" sz="1333" dirty="0"/>
                    <a:t> simulated</a:t>
                  </a:r>
                </a:p>
              </p:txBody>
            </p:sp>
          </mc:Choice>
          <mc:Fallback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5139" y="2347422"/>
                  <a:ext cx="1137150" cy="297454"/>
                </a:xfrm>
                <a:prstGeom prst="rect">
                  <a:avLst/>
                </a:prstGeom>
                <a:blipFill>
                  <a:blip r:embed="rId5"/>
                  <a:stretch>
                    <a:fillRect b="-37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7307830" y="2360211"/>
                  <a:ext cx="1588593" cy="2974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333" b="1" i="1" dirty="0">
                          <a:latin typeface="Cambria Math" panose="02040503050406030204" pitchFamily="18" charset="0"/>
                        </a:rPr>
                        <m:t>𝑱</m:t>
                      </m:r>
                    </m:oMath>
                  </a14:m>
                  <a:r>
                    <a:rPr lang="en-GB" sz="1333" dirty="0"/>
                    <a:t> reconstructed</a:t>
                  </a:r>
                </a:p>
              </p:txBody>
            </p:sp>
          </mc:Choice>
          <mc:Fallback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7830" y="2360211"/>
                  <a:ext cx="1588593" cy="297454"/>
                </a:xfrm>
                <a:prstGeom prst="rect">
                  <a:avLst/>
                </a:prstGeom>
                <a:blipFill>
                  <a:blip r:embed="rId6"/>
                  <a:stretch>
                    <a:fillRect b="-37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7"/>
            <a:srcRect l="34028" t="13312" r="31111" b="15036"/>
            <a:stretch/>
          </p:blipFill>
          <p:spPr>
            <a:xfrm>
              <a:off x="4879192" y="2996848"/>
              <a:ext cx="2141901" cy="248323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8"/>
            <a:srcRect l="33889" t="14051" r="31111" b="12327"/>
            <a:stretch/>
          </p:blipFill>
          <p:spPr>
            <a:xfrm>
              <a:off x="7307830" y="3010753"/>
              <a:ext cx="2069462" cy="2455431"/>
            </a:xfrm>
            <a:prstGeom prst="rect">
              <a:avLst/>
            </a:prstGeom>
            <a:solidFill>
              <a:schemeClr val="accent1"/>
            </a:solidFill>
          </p:spPr>
        </p:pic>
      </p:grpSp>
    </p:spTree>
    <p:extLst>
      <p:ext uri="{BB962C8B-B14F-4D97-AF65-F5344CB8AC3E}">
        <p14:creationId xmlns:p14="http://schemas.microsoft.com/office/powerpoint/2010/main" val="913681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F8C7839-A760-084B-A6A4-126EBB628DB6}"/>
              </a:ext>
            </a:extLst>
          </p:cNvPr>
          <p:cNvCxnSpPr>
            <a:cxnSpLocks/>
          </p:cNvCxnSpPr>
          <p:nvPr/>
        </p:nvCxnSpPr>
        <p:spPr bwMode="auto">
          <a:xfrm>
            <a:off x="1594775" y="4061808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4DD3CE62-3E8F-F74E-867F-90DCE9F77876}"/>
              </a:ext>
            </a:extLst>
          </p:cNvPr>
          <p:cNvCxnSpPr>
            <a:cxnSpLocks/>
          </p:cNvCxnSpPr>
          <p:nvPr/>
        </p:nvCxnSpPr>
        <p:spPr bwMode="auto">
          <a:xfrm>
            <a:off x="1623341" y="3397008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909F0AE-F543-2045-B5CE-DBB925EBFF86}"/>
              </a:ext>
            </a:extLst>
          </p:cNvPr>
          <p:cNvCxnSpPr>
            <a:cxnSpLocks/>
          </p:cNvCxnSpPr>
          <p:nvPr/>
        </p:nvCxnSpPr>
        <p:spPr bwMode="auto">
          <a:xfrm>
            <a:off x="1583780" y="2866686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FC3527F-E790-784A-B9D7-BBA2A97AA4A4}"/>
              </a:ext>
            </a:extLst>
          </p:cNvPr>
          <p:cNvCxnSpPr>
            <a:cxnSpLocks/>
          </p:cNvCxnSpPr>
          <p:nvPr/>
        </p:nvCxnSpPr>
        <p:spPr bwMode="auto">
          <a:xfrm>
            <a:off x="1499829" y="1131077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D7FBB51-44E3-194A-8E7E-0ABA5039A1B1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591937" y="119301"/>
            <a:ext cx="7112000" cy="762000"/>
          </a:xfrm>
        </p:spPr>
        <p:txBody>
          <a:bodyPr/>
          <a:lstStyle/>
          <a:p>
            <a:r>
              <a:rPr lang="en-US" dirty="0"/>
              <a:t>The Avatar and Twin (1)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20F5A2-2560-454E-A6EE-AB56E0284BA6}"/>
              </a:ext>
            </a:extLst>
          </p:cNvPr>
          <p:cNvSpPr txBox="1"/>
          <p:nvPr/>
        </p:nvSpPr>
        <p:spPr>
          <a:xfrm>
            <a:off x="5803174" y="2689186"/>
            <a:ext cx="1448967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Test and magnetic </a:t>
            </a:r>
          </a:p>
          <a:p>
            <a:r>
              <a:rPr lang="en-US" sz="1100" dirty="0"/>
              <a:t>measurement</a:t>
            </a:r>
          </a:p>
          <a:p>
            <a:endParaRPr lang="en-US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FA81F-BC14-1744-87F0-25700431A04D}"/>
              </a:ext>
            </a:extLst>
          </p:cNvPr>
          <p:cNvSpPr txBox="1"/>
          <p:nvPr/>
        </p:nvSpPr>
        <p:spPr>
          <a:xfrm>
            <a:off x="5808760" y="3414974"/>
            <a:ext cx="1434362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Raw signal</a:t>
            </a:r>
          </a:p>
          <a:p>
            <a:r>
              <a:rPr lang="en-US" sz="1100" dirty="0"/>
              <a:t>(integrated </a:t>
            </a:r>
          </a:p>
          <a:p>
            <a:r>
              <a:rPr lang="en-US" sz="1100" dirty="0"/>
              <a:t>voltages)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ED9B30-F5D2-8644-930B-E86E04AAFFE4}"/>
              </a:ext>
            </a:extLst>
          </p:cNvPr>
          <p:cNvSpPr txBox="1"/>
          <p:nvPr/>
        </p:nvSpPr>
        <p:spPr>
          <a:xfrm>
            <a:off x="5816156" y="4129386"/>
            <a:ext cx="1435986" cy="6001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Processed</a:t>
            </a:r>
          </a:p>
          <a:p>
            <a:r>
              <a:rPr lang="en-US" sz="1100" dirty="0"/>
              <a:t>signal (harmonics,</a:t>
            </a:r>
          </a:p>
          <a:p>
            <a:r>
              <a:rPr lang="en-US" sz="1100" dirty="0"/>
              <a:t>flux density, VI)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2DB8B5-6FCC-F140-BA2D-D226E1ED8BC9}"/>
              </a:ext>
            </a:extLst>
          </p:cNvPr>
          <p:cNvSpPr txBox="1"/>
          <p:nvPr/>
        </p:nvSpPr>
        <p:spPr>
          <a:xfrm>
            <a:off x="5673161" y="1016390"/>
            <a:ext cx="1892563" cy="261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Physical object (magnet)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69EAB64-4EDC-FA47-8440-A036A26B3580}"/>
              </a:ext>
            </a:extLst>
          </p:cNvPr>
          <p:cNvCxnSpPr>
            <a:cxnSpLocks/>
          </p:cNvCxnSpPr>
          <p:nvPr/>
        </p:nvCxnSpPr>
        <p:spPr bwMode="auto">
          <a:xfrm>
            <a:off x="1752497" y="1651195"/>
            <a:ext cx="996943" cy="843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993EA17-D817-CA4E-9BE5-07164A2C4EEE}"/>
              </a:ext>
            </a:extLst>
          </p:cNvPr>
          <p:cNvSpPr txBox="1"/>
          <p:nvPr/>
        </p:nvSpPr>
        <p:spPr>
          <a:xfrm>
            <a:off x="7705893" y="2758436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Capture noise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63D65B-9FE8-E144-94A2-FCD60D98BB23}"/>
              </a:ext>
            </a:extLst>
          </p:cNvPr>
          <p:cNvSpPr txBox="1"/>
          <p:nvPr/>
        </p:nvSpPr>
        <p:spPr>
          <a:xfrm>
            <a:off x="7732351" y="3515663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Read-out noise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7533E6D-C6AF-D44A-B7FA-2CBD349599DF}"/>
              </a:ext>
            </a:extLst>
          </p:cNvPr>
          <p:cNvSpPr txBox="1"/>
          <p:nvPr/>
        </p:nvSpPr>
        <p:spPr>
          <a:xfrm>
            <a:off x="7738602" y="4210610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err="1"/>
              <a:t>Intrins</a:t>
            </a:r>
            <a:r>
              <a:rPr lang="en-US" sz="900" dirty="0"/>
              <a:t>., approx., gross errors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2770A4-2AFB-8641-94E6-283342E145C5}"/>
              </a:ext>
            </a:extLst>
          </p:cNvPr>
          <p:cNvCxnSpPr>
            <a:cxnSpLocks/>
          </p:cNvCxnSpPr>
          <p:nvPr/>
        </p:nvCxnSpPr>
        <p:spPr bwMode="auto">
          <a:xfrm>
            <a:off x="6482033" y="4746284"/>
            <a:ext cx="0" cy="348872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E727053-54F5-D243-A4DF-74DE2565120E}"/>
              </a:ext>
            </a:extLst>
          </p:cNvPr>
          <p:cNvCxnSpPr>
            <a:cxnSpLocks/>
          </p:cNvCxnSpPr>
          <p:nvPr/>
        </p:nvCxnSpPr>
        <p:spPr bwMode="auto">
          <a:xfrm>
            <a:off x="7240901" y="2886328"/>
            <a:ext cx="464992" cy="541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DD40248-1BD1-2E40-8FB9-F5114C3DC22D}"/>
              </a:ext>
            </a:extLst>
          </p:cNvPr>
          <p:cNvCxnSpPr>
            <a:cxnSpLocks/>
          </p:cNvCxnSpPr>
          <p:nvPr/>
        </p:nvCxnSpPr>
        <p:spPr bwMode="auto">
          <a:xfrm>
            <a:off x="7258342" y="3609315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048B2C7-BD6D-A342-88B2-758DFC293E32}"/>
              </a:ext>
            </a:extLst>
          </p:cNvPr>
          <p:cNvCxnSpPr>
            <a:cxnSpLocks/>
          </p:cNvCxnSpPr>
          <p:nvPr/>
        </p:nvCxnSpPr>
        <p:spPr bwMode="auto">
          <a:xfrm>
            <a:off x="7253676" y="4445360"/>
            <a:ext cx="465038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E7D7A0A-670D-7F43-88E5-E68B5CED1123}"/>
              </a:ext>
            </a:extLst>
          </p:cNvPr>
          <p:cNvCxnSpPr>
            <a:cxnSpLocks/>
          </p:cNvCxnSpPr>
          <p:nvPr/>
        </p:nvCxnSpPr>
        <p:spPr bwMode="auto">
          <a:xfrm flipV="1">
            <a:off x="3300725" y="1294734"/>
            <a:ext cx="0" cy="3799019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4F9BE2B-26A8-DB4C-8140-B2C2DE942152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4015719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2E396DF-4632-5E42-A8B6-2AC1F66AA4E5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329" y="3308174"/>
            <a:ext cx="0" cy="1068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A9F0555-152A-3A45-9E59-24C043A20CF1}"/>
              </a:ext>
            </a:extLst>
          </p:cNvPr>
          <p:cNvSpPr txBox="1"/>
          <p:nvPr/>
        </p:nvSpPr>
        <p:spPr>
          <a:xfrm>
            <a:off x="2487712" y="1016112"/>
            <a:ext cx="2088232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Num. magnet </a:t>
            </a:r>
            <a:r>
              <a:rPr lang="en-US" sz="1100" dirty="0">
                <a:solidFill>
                  <a:schemeClr val="tx1"/>
                </a:solidFill>
              </a:rPr>
              <a:t>model (design)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1576CCC-949B-784B-A421-46CC10DDCC2C}"/>
              </a:ext>
            </a:extLst>
          </p:cNvPr>
          <p:cNvCxnSpPr>
            <a:cxnSpLocks/>
            <a:stCxn id="49" idx="3"/>
            <a:endCxn id="28" idx="1"/>
          </p:cNvCxnSpPr>
          <p:nvPr/>
        </p:nvCxnSpPr>
        <p:spPr bwMode="auto">
          <a:xfrm>
            <a:off x="4575944" y="1146917"/>
            <a:ext cx="1097217" cy="278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0BE55BD-9DCD-4F4C-8E6B-433B7C8050B8}"/>
              </a:ext>
            </a:extLst>
          </p:cNvPr>
          <p:cNvCxnSpPr>
            <a:cxnSpLocks/>
          </p:cNvCxnSpPr>
          <p:nvPr/>
        </p:nvCxnSpPr>
        <p:spPr bwMode="auto">
          <a:xfrm flipV="1">
            <a:off x="6476869" y="1294734"/>
            <a:ext cx="5164" cy="139412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D4AA29DE-B719-6F4E-BD97-39912FC26D5F}"/>
              </a:ext>
            </a:extLst>
          </p:cNvPr>
          <p:cNvSpPr txBox="1"/>
          <p:nvPr/>
        </p:nvSpPr>
        <p:spPr>
          <a:xfrm>
            <a:off x="705711" y="1466529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Materia/geom. parameters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BDE5713-38C7-C14C-B0AF-B1E2DEF6FF22}"/>
              </a:ext>
            </a:extLst>
          </p:cNvPr>
          <p:cNvSpPr txBox="1"/>
          <p:nvPr/>
        </p:nvSpPr>
        <p:spPr>
          <a:xfrm>
            <a:off x="706526" y="1015248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Modeling errors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4133FD-2095-6448-AC27-A203334DF75F}"/>
              </a:ext>
            </a:extLst>
          </p:cNvPr>
          <p:cNvSpPr/>
          <p:nvPr/>
        </p:nvSpPr>
        <p:spPr bwMode="auto">
          <a:xfrm>
            <a:off x="1839640" y="5093752"/>
            <a:ext cx="6768752" cy="1118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F7C0076-CAB7-7241-B484-941D4A9CAD71}"/>
              </a:ext>
            </a:extLst>
          </p:cNvPr>
          <p:cNvCxnSpPr>
            <a:cxnSpLocks/>
          </p:cNvCxnSpPr>
          <p:nvPr/>
        </p:nvCxnSpPr>
        <p:spPr bwMode="auto">
          <a:xfrm flipV="1">
            <a:off x="2749440" y="1266174"/>
            <a:ext cx="0" cy="38502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solid"/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B8953D77-7506-7F4F-B0D7-0ED37F324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392" y="5357374"/>
            <a:ext cx="2143894" cy="4164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A6C0B1E-7F63-CD4D-A1FF-97F8F1F60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407" y="5678517"/>
            <a:ext cx="2899234" cy="42152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66F56C3-DD89-194D-BB9F-A699F7FA0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7407" y="5141696"/>
            <a:ext cx="1916875" cy="48524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3D3D74A-687E-6548-8A3E-025751EB9DA1}"/>
              </a:ext>
            </a:extLst>
          </p:cNvPr>
          <p:cNvSpPr txBox="1"/>
          <p:nvPr/>
        </p:nvSpPr>
        <p:spPr>
          <a:xfrm>
            <a:off x="5270117" y="537370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F2ED1FA-7A8F-2749-A68B-2E3CC94CD286}"/>
              </a:ext>
            </a:extLst>
          </p:cNvPr>
          <p:cNvSpPr txBox="1"/>
          <p:nvPr/>
        </p:nvSpPr>
        <p:spPr>
          <a:xfrm>
            <a:off x="2576241" y="2677480"/>
            <a:ext cx="1448967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Pre-processing</a:t>
            </a:r>
          </a:p>
          <a:p>
            <a:r>
              <a:rPr lang="en-US" sz="1100" dirty="0"/>
              <a:t>(meshing)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1683161-983D-8E4C-8905-E8451B13B884}"/>
              </a:ext>
            </a:extLst>
          </p:cNvPr>
          <p:cNvSpPr txBox="1"/>
          <p:nvPr/>
        </p:nvSpPr>
        <p:spPr>
          <a:xfrm>
            <a:off x="2591718" y="3259803"/>
            <a:ext cx="1448967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Matrix solving</a:t>
            </a:r>
          </a:p>
          <a:p>
            <a:endParaRPr lang="en-US" sz="11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9B98713-C514-1B43-ADD8-046FE35415B4}"/>
              </a:ext>
            </a:extLst>
          </p:cNvPr>
          <p:cNvSpPr txBox="1"/>
          <p:nvPr/>
        </p:nvSpPr>
        <p:spPr>
          <a:xfrm>
            <a:off x="2576240" y="3890949"/>
            <a:ext cx="1448967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Post-processing</a:t>
            </a:r>
          </a:p>
          <a:p>
            <a:endParaRPr lang="en-US" sz="11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15FB1FF-9558-EF4F-87C6-1CFD49D838AA}"/>
              </a:ext>
            </a:extLst>
          </p:cNvPr>
          <p:cNvSpPr txBox="1"/>
          <p:nvPr/>
        </p:nvSpPr>
        <p:spPr>
          <a:xfrm>
            <a:off x="733392" y="2671905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Discretization errors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1DB9EB6-6BED-E042-8C17-659AD57EA010}"/>
              </a:ext>
            </a:extLst>
          </p:cNvPr>
          <p:cNvSpPr txBox="1"/>
          <p:nvPr/>
        </p:nvSpPr>
        <p:spPr>
          <a:xfrm>
            <a:off x="742623" y="3299558"/>
            <a:ext cx="1046786" cy="2308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Numerical errors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716E6CE-FFBE-2A49-B52F-8C58F6FBAF49}"/>
              </a:ext>
            </a:extLst>
          </p:cNvPr>
          <p:cNvSpPr txBox="1"/>
          <p:nvPr/>
        </p:nvSpPr>
        <p:spPr>
          <a:xfrm>
            <a:off x="742662" y="3877281"/>
            <a:ext cx="10467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Approximation errors</a:t>
            </a:r>
          </a:p>
        </p:txBody>
      </p:sp>
    </p:spTree>
    <p:extLst>
      <p:ext uri="{BB962C8B-B14F-4D97-AF65-F5344CB8AC3E}">
        <p14:creationId xmlns:p14="http://schemas.microsoft.com/office/powerpoint/2010/main" val="3477321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CA8EFD42-FE5C-374F-B9DA-9A13DD2C91E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43496" y="227729"/>
            <a:ext cx="9525000" cy="647700"/>
          </a:xfrm>
          <a:prstGeom prst="rect">
            <a:avLst/>
          </a:prstGeom>
        </p:spPr>
        <p:txBody>
          <a:bodyPr/>
          <a:lstStyle/>
          <a:p>
            <a:r>
              <a:rPr lang="en-US" altLang="en-US" sz="2000" dirty="0">
                <a:ea typeface="ＭＳ Ｐゴシック" panose="020B0600070205080204" pitchFamily="34" charset="-128"/>
              </a:rPr>
              <a:t>Beam Physicists, Magnet Designers, and Measurement Engineers </a:t>
            </a:r>
          </a:p>
        </p:txBody>
      </p:sp>
      <p:pic>
        <p:nvPicPr>
          <p:cNvPr id="20482" name="Picture 3" descr="reservoir-dogs-shootout-gif.gif">
            <a:extLst>
              <a:ext uri="{FF2B5EF4-FFF2-40B4-BE49-F238E27FC236}">
                <a16:creationId xmlns:a16="http://schemas.microsoft.com/office/drawing/2014/main" id="{771092A6-1481-4F40-A494-72E5C9318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520" y="1361728"/>
            <a:ext cx="8193088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1">
            <a:extLst>
              <a:ext uri="{FF2B5EF4-FFF2-40B4-BE49-F238E27FC236}">
                <a16:creationId xmlns:a16="http://schemas.microsoft.com/office/drawing/2014/main" id="{51264219-3C80-7647-B223-15B313BDF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520" y="5106144"/>
            <a:ext cx="9308976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Everybody believes in measurements, but the measurement engineer himself.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Nobody believes in field simulations, but the field computation expert himself.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432FF"/>
                </a:solidFill>
                <a:latin typeface="Arial" panose="020B0604020202020204" pitchFamily="34" charset="0"/>
              </a:rPr>
              <a:t>Establish a C</a:t>
            </a:r>
            <a:r>
              <a:rPr lang="en-US" altLang="en-US" baseline="30000" dirty="0">
                <a:solidFill>
                  <a:srgbClr val="0432FF"/>
                </a:solidFill>
                <a:latin typeface="Arial" panose="020B0604020202020204" pitchFamily="34" charset="0"/>
              </a:rPr>
              <a:t>3 </a:t>
            </a:r>
            <a:r>
              <a:rPr lang="en-US" altLang="en-US" dirty="0">
                <a:solidFill>
                  <a:srgbClr val="0432FF"/>
                </a:solidFill>
                <a:latin typeface="Arial" panose="020B0604020202020204" pitchFamily="34" charset="0"/>
              </a:rPr>
              <a:t>coherence between requirements for the three parties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4">
            <a:extLst>
              <a:ext uri="{FF2B5EF4-FFF2-40B4-BE49-F238E27FC236}">
                <a16:creationId xmlns:a16="http://schemas.microsoft.com/office/drawing/2014/main" id="{EEEAA2EC-0E50-1941-8315-3B83958925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9480" y="121734"/>
            <a:ext cx="8568952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BEM-FEM Coupling and Dynamic Effect Calculation in ROXIE</a:t>
            </a:r>
          </a:p>
        </p:txBody>
      </p:sp>
      <p:pic>
        <p:nvPicPr>
          <p:cNvPr id="278534" name="Picture 6" descr="foil">
            <a:extLst>
              <a:ext uri="{FF2B5EF4-FFF2-40B4-BE49-F238E27FC236}">
                <a16:creationId xmlns:a16="http://schemas.microsoft.com/office/drawing/2014/main" id="{AFAC0E8A-1872-5D4D-8E8C-DE67D52CD4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6237" y="3161928"/>
            <a:ext cx="4064000" cy="3590700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87395" name="Picture 3" descr="dip_extremi">
            <a:extLst>
              <a:ext uri="{FF2B5EF4-FFF2-40B4-BE49-F238E27FC236}">
                <a16:creationId xmlns:a16="http://schemas.microsoft.com/office/drawing/2014/main" id="{5862343C-B79F-994E-9C01-5CC4556AA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199" y="681356"/>
            <a:ext cx="3360738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58DC98-6F76-5147-8137-FFB56F3FE06A}"/>
              </a:ext>
            </a:extLst>
          </p:cNvPr>
          <p:cNvSpPr txBox="1"/>
          <p:nvPr/>
        </p:nvSpPr>
        <p:spPr>
          <a:xfrm>
            <a:off x="399480" y="1073696"/>
            <a:ext cx="3001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</a:t>
            </a:r>
            <a:r>
              <a:rPr lang="en-US" baseline="30000" dirty="0">
                <a:solidFill>
                  <a:srgbClr val="FF0000"/>
                </a:solidFill>
              </a:rPr>
              <a:t>-4</a:t>
            </a:r>
            <a:r>
              <a:rPr lang="en-US" dirty="0">
                <a:solidFill>
                  <a:srgbClr val="FF0000"/>
                </a:solidFill>
              </a:rPr>
              <a:t> predictive properties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64CE3E3B-C88F-C743-9D16-15F220614C7F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680" y="911371"/>
            <a:ext cx="3179519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E248BE-3341-E345-B831-C217C1EEF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976" y="4059688"/>
            <a:ext cx="26162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91562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9B622F79-4950-974C-8812-DD4B637D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2648" y="108013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2D Field Harmonics</a:t>
            </a:r>
          </a:p>
        </p:txBody>
      </p:sp>
      <p:pic>
        <p:nvPicPr>
          <p:cNvPr id="543747" name="Picture 3" descr="foil">
            <a:extLst>
              <a:ext uri="{FF2B5EF4-FFF2-40B4-BE49-F238E27FC236}">
                <a16:creationId xmlns:a16="http://schemas.microsoft.com/office/drawing/2014/main" id="{88E3CE13-519D-5D48-8353-F76F4385732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6128" y="957028"/>
            <a:ext cx="3491454" cy="3443288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543748" name="Picture 4" descr="foil">
            <a:extLst>
              <a:ext uri="{FF2B5EF4-FFF2-40B4-BE49-F238E27FC236}">
                <a16:creationId xmlns:a16="http://schemas.microsoft.com/office/drawing/2014/main" id="{BC867BE2-11B7-8B43-A7E1-3E56467E742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4205" y="1002706"/>
            <a:ext cx="3702299" cy="3185893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4580" name="Text Box 5">
            <a:extLst>
              <a:ext uri="{FF2B5EF4-FFF2-40B4-BE49-F238E27FC236}">
                <a16:creationId xmlns:a16="http://schemas.microsoft.com/office/drawing/2014/main" id="{7A7AA4A6-B1CE-9045-82A2-97FE4BD63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688" y="4397637"/>
            <a:ext cx="9056816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593" tIns="50797" rIns="101593" bIns="50797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>
                <a:solidFill>
                  <a:schemeClr val="tx1"/>
                </a:solidFill>
              </a:rPr>
              <a:t>2D Field map		                 	                            Good field region</a:t>
            </a:r>
          </a:p>
        </p:txBody>
      </p:sp>
      <p:pic>
        <p:nvPicPr>
          <p:cNvPr id="9" name="Content Placeholder 4" descr="Screen shot 2012-10-14 at 12.19.12 PM.png">
            <a:extLst>
              <a:ext uri="{FF2B5EF4-FFF2-40B4-BE49-F238E27FC236}">
                <a16:creationId xmlns:a16="http://schemas.microsoft.com/office/drawing/2014/main" id="{C240B99D-D888-D647-8B20-907C6AAE0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9600" y="5106144"/>
            <a:ext cx="7010400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-Gorini" id="{994DDA66-C243-DA4D-8176-642381508336}" vid="{7A9B5C83-E2F5-C94A-A787-85D79B3D2E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AT-MEL_template</Template>
  <TotalTime>3039</TotalTime>
  <Pages>0</Pages>
  <Words>1451</Words>
  <Characters>0</Characters>
  <Application>Microsoft Macintosh PowerPoint</Application>
  <PresentationFormat>Custom</PresentationFormat>
  <Lines>0</Lines>
  <Paragraphs>352</Paragraphs>
  <Slides>54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8" baseType="lpstr">
      <vt:lpstr>MS Mincho</vt:lpstr>
      <vt:lpstr>ＭＳ Ｐゴシック</vt:lpstr>
      <vt:lpstr>ＭＳ Ｐゴシック</vt:lpstr>
      <vt:lpstr>Arial</vt:lpstr>
      <vt:lpstr>Calibri</vt:lpstr>
      <vt:lpstr>Cambria Math</vt:lpstr>
      <vt:lpstr>Droid Sans Devanagari</vt:lpstr>
      <vt:lpstr>Droid Sans Fallback</vt:lpstr>
      <vt:lpstr>Liberation Sans</vt:lpstr>
      <vt:lpstr>Mangal</vt:lpstr>
      <vt:lpstr>Symbol</vt:lpstr>
      <vt:lpstr>Times New Roman</vt:lpstr>
      <vt:lpstr>Wingdings</vt:lpstr>
      <vt:lpstr>AT-MEL_template</vt:lpstr>
      <vt:lpstr>   Advances in Magnetic Measurements – Avatars and Twins    </vt:lpstr>
      <vt:lpstr>The Measurement Laboratory 311</vt:lpstr>
      <vt:lpstr>Environment: We Have Come a Long Way</vt:lpstr>
      <vt:lpstr>The Measurement Paradigm </vt:lpstr>
      <vt:lpstr>Magnetic Measurement Techniques</vt:lpstr>
      <vt:lpstr>The Avatar and Twin (1)</vt:lpstr>
      <vt:lpstr>Beam Physicists, Magnet Designers, and Measurement Engineers </vt:lpstr>
      <vt:lpstr>BEM-FEM Coupling and Dynamic Effect Calculation in ROXIE</vt:lpstr>
      <vt:lpstr>2D Field Harmonics</vt:lpstr>
      <vt:lpstr>Rotating Coil Measurements</vt:lpstr>
      <vt:lpstr> Reparametrization to Arc Length </vt:lpstr>
      <vt:lpstr>Rotating Coil Systems</vt:lpstr>
      <vt:lpstr>PowerPoint Presentation</vt:lpstr>
      <vt:lpstr>PowerPoint Presentation</vt:lpstr>
      <vt:lpstr>The Avatar and Twin (2)</vt:lpstr>
      <vt:lpstr>Tracing manufacturing errors</vt:lpstr>
      <vt:lpstr>Uncertainty Mitigation Measures (Systematic Errors and Gross Errors)</vt:lpstr>
      <vt:lpstr>PowerPoint Presentation</vt:lpstr>
      <vt:lpstr>Mitigation Measures (Systematic and Gross Errors)</vt:lpstr>
      <vt:lpstr>Calibration: CERN Dipole Field Reference</vt:lpstr>
      <vt:lpstr>PowerPoint Presentation</vt:lpstr>
      <vt:lpstr>PowerPoint Presentation</vt:lpstr>
      <vt:lpstr>   Magnetic Measurements with Hall Sensors in Cryomagnet </vt:lpstr>
      <vt:lpstr>     Cold-Calibration of Hall Sensors</vt:lpstr>
      <vt:lpstr>Cross-Calibration by Integrating the Induced Quench Voltage</vt:lpstr>
      <vt:lpstr>Stair-Step Cycles (On Central Hall Sensor)</vt:lpstr>
      <vt:lpstr>Riemann Lebesque Lemma  </vt:lpstr>
      <vt:lpstr>Going Big (FAIR SuperFRS multiplet)</vt:lpstr>
      <vt:lpstr>Geometric Oversampling</vt:lpstr>
      <vt:lpstr>Combining Radius Scaling and Feed-Down (Analytical Continuation)</vt:lpstr>
      <vt:lpstr>Matrix Conditioning </vt:lpstr>
      <vt:lpstr>Results: 8 Positions, 8 Harmonics on the Small Coil   </vt:lpstr>
      <vt:lpstr>The Avatar and Twin (3)</vt:lpstr>
      <vt:lpstr>Going small </vt:lpstr>
      <vt:lpstr>Stretched-Wire Systems</vt:lpstr>
      <vt:lpstr>Stretched Wire Measurements</vt:lpstr>
      <vt:lpstr>Solenoid Center and Axis (Vibrating)</vt:lpstr>
      <vt:lpstr>Linear Regression in the Line Search Procedure</vt:lpstr>
      <vt:lpstr>Multipole Measurements (Oscillating) </vt:lpstr>
      <vt:lpstr>PowerPoint Presentation</vt:lpstr>
      <vt:lpstr>PowerPoint Presentation</vt:lpstr>
      <vt:lpstr>The Leading Term is NOT the Measured One</vt:lpstr>
      <vt:lpstr>PowerPoint Presentation</vt:lpstr>
      <vt:lpstr>The Avatar and Twin (4)</vt:lpstr>
      <vt:lpstr>PowerPoint Presentation</vt:lpstr>
      <vt:lpstr>Grid Map versus Boundary Data</vt:lpstr>
      <vt:lpstr>PowerPoint Presentation</vt:lpstr>
      <vt:lpstr>The Moving Fluxmeter</vt:lpstr>
      <vt:lpstr>Avatar (Generalized Field description) </vt:lpstr>
      <vt:lpstr>PowerPoint Presentation</vt:lpstr>
      <vt:lpstr>Combined Function Magnets (CERN PS)</vt:lpstr>
      <vt:lpstr>PowerPoint Presentation</vt:lpstr>
      <vt:lpstr>The Avatar and Twin (5)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Running a (magnetic) measurement laboratory – the value shop model, uncertainty and calibration, ignorance, avatars and twins    </dc:title>
  <dc:subject/>
  <dc:creator>Stephan Russenschuck</dc:creator>
  <cp:keywords/>
  <dc:description/>
  <cp:lastModifiedBy>Stephan Russenschuck</cp:lastModifiedBy>
  <cp:revision>152</cp:revision>
  <dcterms:created xsi:type="dcterms:W3CDTF">2020-08-24T15:21:29Z</dcterms:created>
  <dcterms:modified xsi:type="dcterms:W3CDTF">2021-07-23T13:47:46Z</dcterms:modified>
  <cp:category/>
</cp:coreProperties>
</file>