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9" r:id="rId2"/>
    <p:sldId id="317" r:id="rId3"/>
    <p:sldId id="356" r:id="rId4"/>
    <p:sldId id="339" r:id="rId5"/>
    <p:sldId id="340" r:id="rId6"/>
    <p:sldId id="342" r:id="rId7"/>
    <p:sldId id="343" r:id="rId8"/>
    <p:sldId id="345" r:id="rId9"/>
    <p:sldId id="347" r:id="rId10"/>
    <p:sldId id="346" r:id="rId11"/>
    <p:sldId id="348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41" r:id="rId20"/>
  </p:sldIdLst>
  <p:sldSz cx="9144000" cy="5143500" type="screen16x9"/>
  <p:notesSz cx="7102475" cy="10234613"/>
  <p:defaultTextStyle>
    <a:defPPr>
      <a:defRPr lang="en-US"/>
    </a:defPPr>
    <a:lvl1pPr marL="0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1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1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82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42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02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63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23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84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uel Jesus Rodriguez Alonso" initials="MJRA" lastIdx="3" clrIdx="0">
    <p:extLst>
      <p:ext uri="{19B8F6BF-5375-455C-9EA6-DF929625EA0E}">
        <p15:presenceInfo xmlns:p15="http://schemas.microsoft.com/office/powerpoint/2012/main" userId="S-1-5-21-1526224874-1540688658-1361462980-546971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00182E"/>
    <a:srgbClr val="1106EC"/>
    <a:srgbClr val="FF0000"/>
    <a:srgbClr val="0055A0"/>
    <a:srgbClr val="E7F4FF"/>
    <a:srgbClr val="0099FF"/>
    <a:srgbClr val="104282"/>
    <a:srgbClr val="B9DEFF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64" autoAdjust="0"/>
    <p:restoredTop sz="96224" autoAdjust="0"/>
  </p:normalViewPr>
  <p:slideViewPr>
    <p:cSldViewPr snapToGrid="0" snapToObjects="1">
      <p:cViewPr varScale="1">
        <p:scale>
          <a:sx n="117" d="100"/>
          <a:sy n="117" d="100"/>
        </p:scale>
        <p:origin x="114" y="59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00" d="100"/>
          <a:sy n="100" d="100"/>
        </p:scale>
        <p:origin x="3552" y="54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D2574704-84AE-41E6-8FB7-5E6A7D4145C5}" type="datetimeFigureOut">
              <a:rPr lang="en-GB" smtClean="0"/>
              <a:t>23/07/2021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D4EC1D0-F9E6-4A18-B7CE-87902C0AE39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0954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F7DA8CDB-4CDB-0047-B0A3-926A8FE44A35}" type="datetimeFigureOut">
              <a:rPr lang="fr-FR" smtClean="0"/>
              <a:t>23/07/2021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1" algn="l" defTabSz="4571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21" algn="l" defTabSz="4571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82" algn="l" defTabSz="4571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42" algn="l" defTabSz="4571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02" algn="l" defTabSz="4571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63" algn="l" defTabSz="4571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23" algn="l" defTabSz="4571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84" algn="l" defTabSz="45716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8350"/>
            <a:ext cx="6819900" cy="38369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5961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627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3BE4F-CBA7-4592-908F-12EA2EE1CEBB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E218-00A7-4D18-8214-EAC1B4B0F3DA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682FF-3EFE-450C-95D1-3D7B29074800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92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1806692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8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F25C7-F9DD-406E-9FC8-DD9CCBAE0812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CDDE-BB69-48A7-A662-B900AD6F9CEE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4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DCEBC-C005-48F2-A798-17CA78EE707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2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4" y="3826479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7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8" y="952337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CE0FD-E8F3-4257-8ACA-6BBA2BD92779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4697260"/>
            <a:ext cx="9144000" cy="4462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-1" y="4696788"/>
            <a:ext cx="9140633" cy="4571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9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5D027-8BA1-450A-8FB1-CD2F814727A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34" y="4805155"/>
            <a:ext cx="1017391" cy="2340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-2" y="2446099"/>
            <a:ext cx="180000" cy="54000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-1" y="2986099"/>
            <a:ext cx="180000" cy="540000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-1" y="1906099"/>
            <a:ext cx="180000" cy="54000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-1" y="1366099"/>
            <a:ext cx="180000" cy="54000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-2" y="3526099"/>
            <a:ext cx="180000" cy="540000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86" indent="-45720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74" indent="-45720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30" indent="-342907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43" indent="-342907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525" indent="-342907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818" indent="-18288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78" indent="-18288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739" indent="-18288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67" indent="-18288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05119" y="2291602"/>
            <a:ext cx="8226854" cy="705332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/>
              <a:t>DT-DI Magnet Activities</a:t>
            </a:r>
            <a:endParaRPr lang="en-GB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5737313" y="4539674"/>
            <a:ext cx="3040380" cy="314740"/>
          </a:xfrm>
        </p:spPr>
        <p:txBody>
          <a:bodyPr>
            <a:normAutofit/>
          </a:bodyPr>
          <a:lstStyle/>
          <a:p>
            <a:r>
              <a:rPr lang="en-US" dirty="0" smtClean="0"/>
              <a:t>Xavier Pons – on Behalf of DT-DI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39" y="818281"/>
            <a:ext cx="2616832" cy="60331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7513" y="4873929"/>
            <a:ext cx="1367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Friday, July 23, 2021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09853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4086" y="60830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Solenoid – Magnet Diagnostic System</a:t>
            </a:r>
            <a:endParaRPr lang="en-GB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60375" y="430162"/>
            <a:ext cx="8691245" cy="1345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 smtClean="0"/>
              <a:t>DT-DI is recovering and upgrading the complete Magnet Diagnostic System from CE Saclay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The final specifications of this system were provided by Saclay on 07/2021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DT-DI is assigning a student from Danish program to this project starting from 08/2021</a:t>
            </a:r>
          </a:p>
          <a:p>
            <a:pPr>
              <a:lnSpc>
                <a:spcPct val="150000"/>
              </a:lnSpc>
            </a:pPr>
            <a:r>
              <a:rPr lang="en-US" sz="1400" dirty="0" smtClean="0"/>
              <a:t>DT-DI is also recovering a complex and complete magnet measurement system from </a:t>
            </a:r>
            <a:r>
              <a:rPr lang="en-US" sz="1400" dirty="0" smtClean="0"/>
              <a:t>CMS</a:t>
            </a:r>
            <a:endParaRPr lang="en-US" sz="14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470" y="1935782"/>
            <a:ext cx="7060324" cy="269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49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4086" y="594651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 </a:t>
            </a:r>
            <a:r>
              <a:rPr lang="en-US" dirty="0" smtClean="0"/>
              <a:t>LHC Experimental magnet status</a:t>
            </a:r>
            <a:endParaRPr lang="en-GB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12775" y="1245897"/>
            <a:ext cx="86912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AEGIS – Ready, PLC of the Magnet Control System upgraded.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Compass – Ready, commissioned and calibrated and tested up to nominal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M1 – </a:t>
            </a:r>
            <a:r>
              <a:rPr lang="en-US" sz="1600" dirty="0"/>
              <a:t>Ready, commissioned and calibrated and tested up to </a:t>
            </a:r>
            <a:r>
              <a:rPr lang="en-US" sz="1600" dirty="0" smtClean="0"/>
              <a:t>nominal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Vertex 1 and Vertex 2 – Ready, instrumentation calibration needed before operation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Morpurgo - </a:t>
            </a:r>
            <a:r>
              <a:rPr lang="en-US" sz="1600" dirty="0"/>
              <a:t>Ready, </a:t>
            </a:r>
            <a:r>
              <a:rPr lang="en-US" sz="1600" dirty="0" smtClean="0"/>
              <a:t>instrumentation calibration </a:t>
            </a:r>
            <a:r>
              <a:rPr lang="en-US" sz="1600" dirty="0"/>
              <a:t>needed before operation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6929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7975" y="196189"/>
            <a:ext cx="36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R&amp;D Activities – B180 Test Bench</a:t>
            </a:r>
            <a:endParaRPr lang="en-GB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194968" y="712150"/>
            <a:ext cx="47360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Two project at Building 180 and led by ATLAS</a:t>
            </a:r>
          </a:p>
          <a:p>
            <a:pPr>
              <a:lnSpc>
                <a:spcPct val="150000"/>
              </a:lnSpc>
            </a:pP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– Current Leads mass flow control setup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The </a:t>
            </a:r>
            <a:r>
              <a:rPr lang="en-US" sz="1600" dirty="0" smtClean="0"/>
              <a:t>aim of the project is to find the best hardware solution and regulation techniques option for the optimal mass flow control of the current </a:t>
            </a:r>
            <a:r>
              <a:rPr lang="en-US" sz="1600" dirty="0" smtClean="0"/>
              <a:t>leads</a:t>
            </a:r>
          </a:p>
          <a:p>
            <a:pPr>
              <a:lnSpc>
                <a:spcPct val="150000"/>
              </a:lnSpc>
            </a:pP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DT-DI is supporting  with </a:t>
            </a:r>
            <a:r>
              <a:rPr lang="en-US" sz="1600" dirty="0" smtClean="0"/>
              <a:t>controls implementation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4" y="840186"/>
            <a:ext cx="3333814" cy="35264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22350" y="4366601"/>
            <a:ext cx="24112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</a:t>
            </a:r>
            <a:r>
              <a:rPr lang="en-US" sz="1000" baseline="30000" dirty="0" smtClean="0"/>
              <a:t>st</a:t>
            </a:r>
            <a:r>
              <a:rPr lang="en-US" sz="1000" dirty="0" smtClean="0"/>
              <a:t> PID for B180 Current lead test setup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75783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7975" y="196189"/>
            <a:ext cx="36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R&amp;D Activities – B180 Test Bench</a:t>
            </a:r>
            <a:endParaRPr lang="en-GB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633118" y="224744"/>
            <a:ext cx="4736035" cy="416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/>
              <a:t>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– Diffusion pump performance setup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00" y="753772"/>
            <a:ext cx="2692400" cy="36023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3252" y="4356147"/>
            <a:ext cx="2656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Diffusion pump + Primary pump B180 setup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5102935" y="643335"/>
            <a:ext cx="393946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smtClean="0"/>
              <a:t>Because the precedents of the CMS diffusion pump setup with ATLAS preparing a setup with a diffusion pump and primary pump group in order to :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sz="1400" dirty="0" smtClean="0"/>
              <a:t>Test the performance of the diffusion pump</a:t>
            </a:r>
          </a:p>
          <a:p>
            <a:pPr marL="285750" indent="-285750" algn="just">
              <a:lnSpc>
                <a:spcPct val="150000"/>
              </a:lnSpc>
              <a:buFontTx/>
              <a:buChar char="-"/>
            </a:pPr>
            <a:r>
              <a:rPr lang="en-US" sz="1400" dirty="0" smtClean="0"/>
              <a:t>To explore the possibility of measuring/detect the H2O level/background in the backing line of the diffusion pump with a high pressure mass spectrometer RGA</a:t>
            </a:r>
          </a:p>
          <a:p>
            <a:pPr algn="just">
              <a:lnSpc>
                <a:spcPct val="150000"/>
              </a:lnSpc>
            </a:pPr>
            <a:r>
              <a:rPr lang="en-US" sz="1400" dirty="0" smtClean="0"/>
              <a:t>The controls and the RGA is supported by the DT-DI M&amp;O budget</a:t>
            </a:r>
          </a:p>
          <a:p>
            <a:pPr algn="just">
              <a:lnSpc>
                <a:spcPct val="150000"/>
              </a:lnSpc>
            </a:pPr>
            <a:endParaRPr lang="en-US" sz="1400" dirty="0"/>
          </a:p>
          <a:p>
            <a:pPr algn="just">
              <a:lnSpc>
                <a:spcPct val="150000"/>
              </a:lnSpc>
            </a:pPr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4459" y="981158"/>
            <a:ext cx="2631188" cy="204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33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68" y="3228746"/>
            <a:ext cx="2951536" cy="119833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7975" y="196189"/>
            <a:ext cx="5891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R&amp;D Activities </a:t>
            </a:r>
            <a:r>
              <a:rPr lang="en-US" dirty="0"/>
              <a:t>– Strain gauges mass-acquisition system</a:t>
            </a:r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09068" y="2469401"/>
            <a:ext cx="9092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LHCb Dipole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4779102" y="759789"/>
            <a:ext cx="42632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/>
              <a:t>Due to the mechanical issues in the LHCB magnet but also for CMS MDS upgrade; a large number of strain gauges are installed for measuring the mechanical stress/deformation.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A correct readout device for these sensors is expensive.</a:t>
            </a:r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DT-DI has received the request for developing a acquisition system for measuring large number of strain gauge.</a:t>
            </a:r>
          </a:p>
          <a:p>
            <a:pPr algn="just">
              <a:lnSpc>
                <a:spcPct val="150000"/>
              </a:lnSpc>
            </a:pPr>
            <a:endParaRPr lang="en-US" sz="1200" dirty="0" smtClean="0"/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DT-DI is allocating a student from the Danish program for developing this system with reasonable cost.</a:t>
            </a:r>
            <a:endParaRPr lang="en-US" sz="1200" dirty="0"/>
          </a:p>
          <a:p>
            <a:pPr algn="just">
              <a:lnSpc>
                <a:spcPct val="150000"/>
              </a:lnSpc>
            </a:pPr>
            <a:endParaRPr lang="en-GB" sz="1200" dirty="0"/>
          </a:p>
        </p:txBody>
      </p:sp>
      <p:pic>
        <p:nvPicPr>
          <p:cNvPr id="2052" name="Picture 4" descr="Taking a closer look at LHC - Magnets &amp;amp; detectors 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68" y="734937"/>
            <a:ext cx="2288262" cy="173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resourcespace-prod.s3.amazonaws.com/rs/filestore/1/0/7/6/5_eeea9a30c1851e1/10765con_5adb1becf635ad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335" y="2005587"/>
            <a:ext cx="1538677" cy="98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256101" y="2943343"/>
            <a:ext cx="998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Strain Gauges</a:t>
            </a:r>
            <a:endParaRPr lang="en-GB" sz="1000" dirty="0"/>
          </a:p>
        </p:txBody>
      </p:sp>
      <p:pic>
        <p:nvPicPr>
          <p:cNvPr id="2056" name="Picture 8" descr="https://resourcespace-prod.s3.amazonaws.com/rs/filestore/1/0/7/6/3_a229d03a8682a76/10763con_1b31fe73e3976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193" y="759789"/>
            <a:ext cx="1589820" cy="101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018856" y="1717094"/>
            <a:ext cx="1473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Rosette Strain Gauges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49884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7975" y="196189"/>
            <a:ext cx="5245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R&amp;D Activities </a:t>
            </a:r>
            <a:r>
              <a:rPr lang="en-US" dirty="0"/>
              <a:t>– Rad Hard Vacuum Measurement</a:t>
            </a:r>
          </a:p>
          <a:p>
            <a:endParaRPr lang="en-US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70515" y="2032861"/>
            <a:ext cx="15696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From POSIFA Company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4779102" y="759789"/>
            <a:ext cx="42632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/>
              <a:t>The standard Pirani sensors: Pfeiffer, Leybold,… with integrated electronics are very sensitive to radiation.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The alternative are the Pfeiffer-LHC radiation hard Pirani sensors with remote electronics which are quite expensive e.g. 7 kCHF for VELO detector or evaluated 55 kCHF for SciFi detector transfer lines.</a:t>
            </a:r>
          </a:p>
          <a:p>
            <a:pPr algn="just">
              <a:lnSpc>
                <a:spcPct val="150000"/>
              </a:lnSpc>
            </a:pPr>
            <a:endParaRPr lang="en-US" sz="1200" dirty="0"/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The idea is to test the low cost Pirani head, in B180 setup?</a:t>
            </a:r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Developing the interface for controls</a:t>
            </a:r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Finally test them in radiation</a:t>
            </a:r>
          </a:p>
          <a:p>
            <a:pPr algn="just">
              <a:lnSpc>
                <a:spcPct val="150000"/>
              </a:lnSpc>
            </a:pPr>
            <a:endParaRPr lang="en-US" sz="12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15" y="759789"/>
            <a:ext cx="3246693" cy="12986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2884" y="2812465"/>
            <a:ext cx="1863454" cy="10481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75" y="2404834"/>
            <a:ext cx="2484607" cy="186345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07975" y="4334589"/>
            <a:ext cx="46666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SciFi –  16 Pfeiffer Standard Pirani gauge with remote electronics in DT-DI crate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94601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7975" y="196189"/>
            <a:ext cx="6969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R&amp;D Activities </a:t>
            </a:r>
            <a:r>
              <a:rPr lang="en-US" dirty="0"/>
              <a:t>– </a:t>
            </a:r>
            <a:r>
              <a:rPr lang="sv-SE" dirty="0"/>
              <a:t>ATLAS Vacuum Control System upgrade</a:t>
            </a:r>
          </a:p>
          <a:p>
            <a:endParaRPr lang="en-US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553898" y="842520"/>
            <a:ext cx="348850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/>
              <a:t>The Vacuum control system of the CMS and ATLAS magnet are highly sensitive system.</a:t>
            </a:r>
          </a:p>
          <a:p>
            <a:pPr algn="just">
              <a:lnSpc>
                <a:spcPct val="150000"/>
              </a:lnSpc>
            </a:pPr>
            <a:endParaRPr lang="en-US" sz="1200" dirty="0" smtClean="0"/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They can be stopped only in short and controlled periods.</a:t>
            </a:r>
          </a:p>
          <a:p>
            <a:pPr algn="just">
              <a:lnSpc>
                <a:spcPct val="150000"/>
              </a:lnSpc>
            </a:pPr>
            <a:endParaRPr lang="en-US" sz="1200" dirty="0" smtClean="0"/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Due to the circumstances, CMS is applying the upgrade of the control system, PLC replacement, in a comfortable way.</a:t>
            </a:r>
          </a:p>
          <a:p>
            <a:pPr algn="just">
              <a:lnSpc>
                <a:spcPct val="150000"/>
              </a:lnSpc>
            </a:pPr>
            <a:endParaRPr lang="en-US" sz="1200" dirty="0" smtClean="0"/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This not the case for ATLAS</a:t>
            </a:r>
          </a:p>
          <a:p>
            <a:pPr algn="just">
              <a:lnSpc>
                <a:spcPct val="150000"/>
              </a:lnSpc>
            </a:pPr>
            <a:endParaRPr lang="en-US" sz="1200" dirty="0" smtClean="0"/>
          </a:p>
          <a:p>
            <a:pPr algn="just">
              <a:lnSpc>
                <a:spcPct val="150000"/>
              </a:lnSpc>
            </a:pPr>
            <a:endParaRPr lang="en-US" sz="12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44" y="1220999"/>
            <a:ext cx="5360326" cy="2854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20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7975" y="196189"/>
            <a:ext cx="6969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R&amp;D Activities </a:t>
            </a:r>
            <a:r>
              <a:rPr lang="en-US" dirty="0"/>
              <a:t>– </a:t>
            </a:r>
            <a:r>
              <a:rPr lang="sv-SE" dirty="0"/>
              <a:t>ATLAS Vacuum Control System upgrade</a:t>
            </a:r>
          </a:p>
          <a:p>
            <a:endParaRPr lang="en-US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532848" y="894789"/>
            <a:ext cx="348850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 smtClean="0"/>
              <a:t>DT-DI is preparing the upgrade of the ATLAS Vacuum control system for the LS3, replacing the present PLC.</a:t>
            </a:r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One of the options that DT-DI is exploring and presented to ATLAS is the implantation of new Vacuum Control system based on High Availability PLC’s </a:t>
            </a:r>
          </a:p>
          <a:p>
            <a:pPr algn="just">
              <a:lnSpc>
                <a:spcPct val="150000"/>
              </a:lnSpc>
            </a:pPr>
            <a:endParaRPr lang="en-US" sz="1200" dirty="0" smtClean="0"/>
          </a:p>
          <a:p>
            <a:pPr algn="just">
              <a:lnSpc>
                <a:spcPct val="150000"/>
              </a:lnSpc>
            </a:pPr>
            <a:r>
              <a:rPr lang="en-US" sz="1200" dirty="0" smtClean="0"/>
              <a:t>This High Availability is achieved by the installation of redundant CPU’s, similar to the DSS in the LHC experiments. 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75" y="1048930"/>
            <a:ext cx="5292725" cy="284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25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1300" y="73630"/>
            <a:ext cx="6969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R&amp;D Activities </a:t>
            </a:r>
            <a:r>
              <a:rPr lang="en-US" dirty="0"/>
              <a:t>– </a:t>
            </a:r>
            <a:r>
              <a:rPr lang="en-US" dirty="0" smtClean="0"/>
              <a:t>Magnet Safety System evolution</a:t>
            </a:r>
            <a:endParaRPr lang="sv-SE" dirty="0"/>
          </a:p>
          <a:p>
            <a:endParaRPr lang="en-US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611335" y="791715"/>
            <a:ext cx="4249326" cy="3284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 smtClean="0"/>
              <a:t>The Magnet Safety 2 strongly relies on National Instruments </a:t>
            </a:r>
            <a:r>
              <a:rPr lang="en-US" sz="1400" dirty="0" err="1" smtClean="0"/>
              <a:t>CompactRIO</a:t>
            </a:r>
            <a:r>
              <a:rPr lang="en-US" sz="1400" dirty="0"/>
              <a:t> </a:t>
            </a:r>
            <a:r>
              <a:rPr lang="en-US" sz="1400" dirty="0" smtClean="0"/>
              <a:t>– FPGA technology and LabView Software with the present advantageous CERN prices and licensing policy.</a:t>
            </a:r>
          </a:p>
          <a:p>
            <a:pPr algn="just">
              <a:lnSpc>
                <a:spcPct val="150000"/>
              </a:lnSpc>
            </a:pPr>
            <a:endParaRPr lang="en-US" sz="1400" dirty="0"/>
          </a:p>
          <a:p>
            <a:pPr algn="just">
              <a:lnSpc>
                <a:spcPct val="150000"/>
              </a:lnSpc>
            </a:pPr>
            <a:r>
              <a:rPr lang="en-US" sz="1400" dirty="0" smtClean="0"/>
              <a:t>This may change, specially the licensing policy.</a:t>
            </a:r>
          </a:p>
          <a:p>
            <a:pPr algn="just">
              <a:lnSpc>
                <a:spcPct val="150000"/>
              </a:lnSpc>
            </a:pPr>
            <a:endParaRPr lang="en-US" sz="1400" dirty="0" smtClean="0"/>
          </a:p>
          <a:p>
            <a:pPr algn="just">
              <a:lnSpc>
                <a:spcPct val="150000"/>
              </a:lnSpc>
            </a:pPr>
            <a:r>
              <a:rPr lang="en-US" sz="1400" dirty="0" smtClean="0"/>
              <a:t>DT-DI has to close monitor this situation and to consider the option by using standard/commercial solutions towards to MSS3</a:t>
            </a:r>
          </a:p>
        </p:txBody>
      </p:sp>
      <p:pic>
        <p:nvPicPr>
          <p:cNvPr id="12290" name="Picture 2" descr="High-Performance Xilinx Zynq Z-7100 Module (industrial) 8.5 x 8.5 cm  (TE0782-02-100-2I) | MIRIFICA Sto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534" y="2556847"/>
            <a:ext cx="1899015" cy="189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08" y="615786"/>
            <a:ext cx="2998227" cy="16835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2750" y="2310626"/>
            <a:ext cx="41985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MSS2 crate – Equipped with National Instruments </a:t>
            </a:r>
            <a:r>
              <a:rPr lang="en-US" sz="1000" dirty="0" err="1" smtClean="0"/>
              <a:t>CompactRIO</a:t>
            </a:r>
            <a:r>
              <a:rPr lang="en-US" sz="1000" dirty="0" smtClean="0"/>
              <a:t>-FPGA </a:t>
            </a:r>
            <a:endParaRPr lang="en-GB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935606" y="4391187"/>
            <a:ext cx="31005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High-Performance Xilinx </a:t>
            </a:r>
            <a:r>
              <a:rPr lang="en-US" sz="1000" dirty="0" err="1"/>
              <a:t>Zynq</a:t>
            </a:r>
            <a:r>
              <a:rPr lang="en-US" sz="1000" dirty="0"/>
              <a:t> </a:t>
            </a:r>
            <a:r>
              <a:rPr lang="en-US" sz="1000" dirty="0" smtClean="0"/>
              <a:t>Z-7100 FPGA+ARM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7490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5CDDE-BB69-48A7-A662-B900AD6F9CEE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9365" y="4126542"/>
            <a:ext cx="620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Last</a:t>
            </a: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8804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" y="382334"/>
            <a:ext cx="4211404" cy="25659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45441" y="941686"/>
            <a:ext cx="923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Marco Boretto</a:t>
            </a:r>
          </a:p>
          <a:p>
            <a:r>
              <a:rPr lang="en-US" sz="800" dirty="0" smtClean="0">
                <a:solidFill>
                  <a:srgbClr val="0070C0"/>
                </a:solidFill>
              </a:rPr>
              <a:t>Patricia Mendez</a:t>
            </a:r>
          </a:p>
          <a:p>
            <a:r>
              <a:rPr lang="en-US" sz="800" dirty="0" smtClean="0">
                <a:solidFill>
                  <a:srgbClr val="0070C0"/>
                </a:solidFill>
              </a:rPr>
              <a:t>Jarl Pettersen</a:t>
            </a:r>
          </a:p>
          <a:p>
            <a:r>
              <a:rPr lang="en-US" sz="800" dirty="0" smtClean="0">
                <a:solidFill>
                  <a:srgbClr val="0070C0"/>
                </a:solidFill>
              </a:rPr>
              <a:t>Martin </a:t>
            </a:r>
            <a:r>
              <a:rPr lang="en-US" sz="800" dirty="0" smtClean="0">
                <a:solidFill>
                  <a:srgbClr val="0070C0"/>
                </a:solidFill>
              </a:rPr>
              <a:t>Zemco</a:t>
            </a:r>
            <a:endParaRPr lang="en-US" sz="800" dirty="0" smtClean="0">
              <a:solidFill>
                <a:srgbClr val="0070C0"/>
              </a:solidFill>
            </a:endParaRPr>
          </a:p>
          <a:p>
            <a:r>
              <a:rPr lang="en-US" sz="800" dirty="0" smtClean="0">
                <a:solidFill>
                  <a:srgbClr val="0070C0"/>
                </a:solidFill>
              </a:rPr>
              <a:t>Yann </a:t>
            </a:r>
            <a:r>
              <a:rPr lang="en-US" sz="800" dirty="0" err="1" smtClean="0">
                <a:solidFill>
                  <a:srgbClr val="0070C0"/>
                </a:solidFill>
              </a:rPr>
              <a:t>Donon</a:t>
            </a:r>
            <a:endParaRPr lang="en-US" sz="800" dirty="0" smtClean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14892" y="930652"/>
            <a:ext cx="12570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rgbClr val="0070C0"/>
                </a:solidFill>
              </a:rPr>
              <a:t>Wojciech </a:t>
            </a:r>
            <a:r>
              <a:rPr lang="en-US" sz="800" dirty="0" smtClean="0">
                <a:solidFill>
                  <a:srgbClr val="0070C0"/>
                </a:solidFill>
              </a:rPr>
              <a:t>Brylinski</a:t>
            </a:r>
            <a:endParaRPr lang="en-US" sz="800" dirty="0" smtClean="0">
              <a:solidFill>
                <a:srgbClr val="0070C0"/>
              </a:solidFill>
            </a:endParaRPr>
          </a:p>
          <a:p>
            <a:r>
              <a:rPr lang="en-US" sz="800" dirty="0" smtClean="0">
                <a:solidFill>
                  <a:srgbClr val="0070C0"/>
                </a:solidFill>
              </a:rPr>
              <a:t>Adam Abed</a:t>
            </a:r>
          </a:p>
          <a:p>
            <a:r>
              <a:rPr lang="en-US" sz="800" dirty="0" smtClean="0">
                <a:solidFill>
                  <a:srgbClr val="0070C0"/>
                </a:solidFill>
              </a:rPr>
              <a:t>Florian Till</a:t>
            </a:r>
          </a:p>
          <a:p>
            <a:r>
              <a:rPr lang="en-US" sz="800" dirty="0" smtClean="0">
                <a:solidFill>
                  <a:srgbClr val="0070C0"/>
                </a:solidFill>
              </a:rPr>
              <a:t>Jens </a:t>
            </a:r>
            <a:r>
              <a:rPr lang="en-US" sz="800" dirty="0" smtClean="0">
                <a:solidFill>
                  <a:srgbClr val="0070C0"/>
                </a:solidFill>
              </a:rPr>
              <a:t>Noerby</a:t>
            </a:r>
            <a:endParaRPr lang="en-US" sz="800" dirty="0" smtClean="0">
              <a:solidFill>
                <a:srgbClr val="0070C0"/>
              </a:solidFill>
            </a:endParaRPr>
          </a:p>
          <a:p>
            <a:endParaRPr lang="en-US" sz="800" dirty="0">
              <a:solidFill>
                <a:srgbClr val="0070C0"/>
              </a:solidFill>
            </a:endParaRPr>
          </a:p>
          <a:p>
            <a:r>
              <a:rPr lang="en-US" sz="800" dirty="0" smtClean="0">
                <a:solidFill>
                  <a:srgbClr val="0070C0"/>
                </a:solidFill>
              </a:rPr>
              <a:t>Soon: Christian Schultz</a:t>
            </a:r>
          </a:p>
          <a:p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335129" y="249153"/>
            <a:ext cx="3093720" cy="900589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## %   Allocated to Detector Projects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9769528">
            <a:off x="4738305" y="892183"/>
            <a:ext cx="596825" cy="24622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593080" y="1607474"/>
            <a:ext cx="3093720" cy="124804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## %   Allocated to Magnet Control Project MCP M&amp;O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 rot="2226184">
            <a:off x="4724451" y="1813418"/>
            <a:ext cx="596825" cy="24622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766" y="3486149"/>
            <a:ext cx="706828" cy="95309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9092" y="3473776"/>
            <a:ext cx="716255" cy="95500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5649" y="3473776"/>
            <a:ext cx="701037" cy="95829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4280" y="3477496"/>
            <a:ext cx="754296" cy="97220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1631" y="3490545"/>
            <a:ext cx="721639" cy="93463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9086" y="3480856"/>
            <a:ext cx="705538" cy="9552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67604" y="3473776"/>
            <a:ext cx="748528" cy="97648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870437" y="4401264"/>
            <a:ext cx="6158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Laurent</a:t>
            </a:r>
            <a:endParaRPr lang="en-GB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1725391" y="4401263"/>
            <a:ext cx="5469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Xavier</a:t>
            </a:r>
            <a:endParaRPr lang="en-GB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2557360" y="4401262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Pascal</a:t>
            </a:r>
            <a:endParaRPr lang="en-GB" sz="1000" dirty="0"/>
          </a:p>
        </p:txBody>
      </p:sp>
      <p:sp>
        <p:nvSpPr>
          <p:cNvPr id="32" name="TextBox 31"/>
          <p:cNvSpPr txBox="1"/>
          <p:nvPr/>
        </p:nvSpPr>
        <p:spPr>
          <a:xfrm>
            <a:off x="3465368" y="4401261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Giulio</a:t>
            </a:r>
            <a:endParaRPr lang="en-GB" sz="1000" dirty="0"/>
          </a:p>
        </p:txBody>
      </p:sp>
      <p:sp>
        <p:nvSpPr>
          <p:cNvPr id="33" name="TextBox 32"/>
          <p:cNvSpPr txBox="1"/>
          <p:nvPr/>
        </p:nvSpPr>
        <p:spPr>
          <a:xfrm>
            <a:off x="4366610" y="4411447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Maciej</a:t>
            </a:r>
            <a:endParaRPr lang="en-GB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5279396" y="4418515"/>
            <a:ext cx="5966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Sylvain</a:t>
            </a:r>
            <a:endParaRPr lang="en-GB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6277715" y="4436142"/>
            <a:ext cx="3914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Jarl</a:t>
            </a:r>
            <a:endParaRPr lang="en-GB" sz="1000" dirty="0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849766" y="3118757"/>
            <a:ext cx="7641091" cy="40822"/>
          </a:xfrm>
          <a:prstGeom prst="line">
            <a:avLst/>
          </a:prstGeom>
          <a:ln w="38100"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152459" y="2855521"/>
            <a:ext cx="8164" cy="263236"/>
          </a:xfrm>
          <a:prstGeom prst="line">
            <a:avLst/>
          </a:prstGeom>
          <a:ln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878601" y="3394240"/>
            <a:ext cx="1393735" cy="0"/>
          </a:xfrm>
          <a:prstGeom prst="line">
            <a:avLst/>
          </a:prstGeom>
          <a:ln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281156" y="3187381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ATLAS</a:t>
            </a:r>
            <a:endParaRPr lang="en-GB" sz="1000" dirty="0"/>
          </a:p>
        </p:txBody>
      </p:sp>
      <p:sp>
        <p:nvSpPr>
          <p:cNvPr id="44" name="TextBox 43"/>
          <p:cNvSpPr txBox="1"/>
          <p:nvPr/>
        </p:nvSpPr>
        <p:spPr>
          <a:xfrm>
            <a:off x="2467605" y="3187381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ALICE, M1</a:t>
            </a:r>
            <a:endParaRPr lang="en-GB" sz="1000" dirty="0"/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2467605" y="3394240"/>
            <a:ext cx="748527" cy="0"/>
          </a:xfrm>
          <a:prstGeom prst="line">
            <a:avLst/>
          </a:prstGeom>
          <a:ln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464697" y="3187380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LHCb</a:t>
            </a:r>
            <a:endParaRPr lang="en-GB" sz="1000" dirty="0"/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3346943" y="3394240"/>
            <a:ext cx="748527" cy="0"/>
          </a:xfrm>
          <a:prstGeom prst="line">
            <a:avLst/>
          </a:prstGeom>
          <a:ln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129592" y="3194132"/>
            <a:ext cx="9733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CMS, Various</a:t>
            </a:r>
            <a:endParaRPr lang="en-GB" sz="1000" dirty="0"/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4257406" y="3400992"/>
            <a:ext cx="748527" cy="0"/>
          </a:xfrm>
          <a:prstGeom prst="line">
            <a:avLst/>
          </a:prstGeom>
          <a:ln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079668" y="3206898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Comp, M1, ATL        Various</a:t>
            </a:r>
            <a:endParaRPr lang="en-GB" sz="1000" dirty="0"/>
          </a:p>
        </p:txBody>
      </p:sp>
      <p:cxnSp>
        <p:nvCxnSpPr>
          <p:cNvPr id="52" name="Straight Connector 51"/>
          <p:cNvCxnSpPr/>
          <p:nvPr/>
        </p:nvCxnSpPr>
        <p:spPr>
          <a:xfrm flipH="1" flipV="1">
            <a:off x="5176670" y="3406487"/>
            <a:ext cx="835305" cy="5812"/>
          </a:xfrm>
          <a:prstGeom prst="line">
            <a:avLst/>
          </a:prstGeom>
          <a:ln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6120964" y="3411299"/>
            <a:ext cx="835305" cy="5812"/>
          </a:xfrm>
          <a:prstGeom prst="line">
            <a:avLst/>
          </a:prstGeom>
          <a:ln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0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9946" y="367786"/>
            <a:ext cx="8226854" cy="78377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Status and activities of the LHC Experimental magnets</a:t>
            </a: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751115" y="902513"/>
            <a:ext cx="3344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ALICE: Solenoid &amp; Dipole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LHCb: Dipole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CMS: Solenoid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ATLAS: Solenoid &amp; Toroids</a:t>
            </a:r>
            <a:endParaRPr lang="en-GB" sz="12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9946" y="1489606"/>
            <a:ext cx="8226854" cy="783771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1800" dirty="0" smtClean="0"/>
              <a:t>Status and activities of the Non-LHC Experimental magnets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1" y="1947391"/>
            <a:ext cx="30872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AEGIS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Compass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M1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VERTEX – NA61: Vertex 1 &amp; Vertex 2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MORPURGO</a:t>
            </a:r>
            <a:endParaRPr lang="en-GB" sz="12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94814" y="2734288"/>
            <a:ext cx="8226854" cy="783771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1800" dirty="0" smtClean="0"/>
              <a:t>DT-DI Magnet R&amp;D Projects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1886" y="169296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1" y="3282003"/>
            <a:ext cx="32412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B180 test bench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Strain gauges mass-acquisition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Rad Hard Vacuum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ATLAS Vacuum Control System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Magnet Safety System </a:t>
            </a:r>
            <a:r>
              <a:rPr lang="en-US" sz="1200" dirty="0" smtClean="0"/>
              <a:t>evolution</a:t>
            </a:r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4360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1886" y="16929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GB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935" y="1926825"/>
            <a:ext cx="3295496" cy="24839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418" y="1848501"/>
            <a:ext cx="3254717" cy="256222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93391" y="469050"/>
            <a:ext cx="77426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Magnets (Solenoid &amp; Dipole) are ready for operation after the LS2 upgrades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DT-DI </a:t>
            </a:r>
            <a:r>
              <a:rPr lang="en-US" sz="1600" dirty="0" smtClean="0"/>
              <a:t>finished the LS2 tasks: upgrade of the PLC of the Magnet Control </a:t>
            </a:r>
            <a:r>
              <a:rPr lang="en-US" sz="1600" dirty="0" smtClean="0"/>
              <a:t>System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Solenoid tested to nominal 30/03/2021 another test is scheduled on 08/2021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747440" y="4406966"/>
            <a:ext cx="31870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ALICE Solenoid Main WINCCC OA Supervisor Panel</a:t>
            </a:r>
            <a:endParaRPr lang="en-GB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5102935" y="4410725"/>
            <a:ext cx="24336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ALICE Solenoid ramp up on 30/03/2021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4185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1886" y="16929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LHCb</a:t>
            </a:r>
            <a:endParaRPr lang="en-GB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07975" y="572277"/>
            <a:ext cx="77426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Dipole is ready for operation after the LS2 upgrades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Dipole tested to nominal 19/01/2021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DT-DI finished the LS2 tasks: upgrade of the PLC of the Magnet Control System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Still pending the validation of </a:t>
            </a:r>
            <a:r>
              <a:rPr lang="en-US" sz="1600" dirty="0" smtClean="0"/>
              <a:t>the MSS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/>
              <a:t> </a:t>
            </a:r>
            <a:r>
              <a:rPr lang="en-US" sz="1600" dirty="0" smtClean="0"/>
              <a:t>    Magnet Safety System update </a:t>
            </a:r>
            <a:r>
              <a:rPr lang="en-US" sz="1600" dirty="0" smtClean="0"/>
              <a:t>which includes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/>
              <a:t> </a:t>
            </a:r>
            <a:r>
              <a:rPr lang="en-US" sz="1600" dirty="0" smtClean="0"/>
              <a:t>    the monitoring of the coil voltages and the 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 </a:t>
            </a:r>
            <a:r>
              <a:rPr lang="en-US" sz="1600" dirty="0" smtClean="0"/>
              <a:t>    quality of this voltage provided by the Power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 </a:t>
            </a:r>
            <a:r>
              <a:rPr lang="en-US" sz="1600" dirty="0" smtClean="0"/>
              <a:t>    </a:t>
            </a:r>
            <a:r>
              <a:rPr lang="en-US" sz="1600" dirty="0" smtClean="0"/>
              <a:t>Converter. This validation requires nominal current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116921" y="4465883"/>
            <a:ext cx="18614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LHCb ramp up on 19/01/2021</a:t>
            </a:r>
            <a:endParaRPr lang="en-GB" sz="1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9257" y="1798234"/>
            <a:ext cx="3311206" cy="266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8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1886" y="169296"/>
            <a:ext cx="186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Solenoid</a:t>
            </a:r>
            <a:endParaRPr lang="en-GB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51815" y="572277"/>
            <a:ext cx="66936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Solenoid is ready for operation after the LS2 upgrades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Solenoid low current test on 11/03/2021, nominal scheduled 01/2022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6244" y="1708938"/>
            <a:ext cx="3116556" cy="25108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52640" y="4219769"/>
            <a:ext cx="26901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ATLAS Solenoid low current test 11/03/2021</a:t>
            </a:r>
            <a:endParaRPr lang="en-GB" sz="1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941" y="1435964"/>
            <a:ext cx="2295559" cy="30567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85198" y="4455978"/>
            <a:ext cx="21162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Solenoid Test Procedure  03/2021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29652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1886" y="169296"/>
            <a:ext cx="1702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Toroids</a:t>
            </a:r>
            <a:endParaRPr lang="en-GB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40018" y="691407"/>
            <a:ext cx="753122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Toroids are not yet ready for operation </a:t>
            </a:r>
            <a:endParaRPr lang="en-US" sz="16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Major maintenance operations are already completed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 smtClean="0"/>
              <a:t>PLC replacement of the Magnet Control System </a:t>
            </a:r>
            <a:r>
              <a:rPr lang="en-US" sz="1600" dirty="0" smtClean="0"/>
              <a:t>has been done.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Still </a:t>
            </a:r>
            <a:r>
              <a:rPr lang="en-US" sz="1600" dirty="0" smtClean="0"/>
              <a:t>pending:</a:t>
            </a:r>
          </a:p>
          <a:p>
            <a:pPr marL="2114392" lvl="4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Commissioning: MCS an instrumentation</a:t>
            </a:r>
            <a:endParaRPr lang="en-US" sz="1600" dirty="0" smtClean="0"/>
          </a:p>
          <a:p>
            <a:pPr marL="2114392" lvl="4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Current Leads flow regulation tuning</a:t>
            </a:r>
          </a:p>
          <a:p>
            <a:pPr marL="2114392" lvl="4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err="1" smtClean="0"/>
              <a:t>Snubber</a:t>
            </a:r>
            <a:r>
              <a:rPr lang="en-US" sz="1600" dirty="0" smtClean="0"/>
              <a:t> implementation</a:t>
            </a:r>
          </a:p>
          <a:p>
            <a:pPr marL="2114392" lvl="4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MSS battery maintenance and instrumentation calibration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Nominal scheduled 01/2022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3444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4086" y="60830"/>
            <a:ext cx="1702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Toroids</a:t>
            </a:r>
            <a:endParaRPr lang="en-GB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417474"/>
            <a:ext cx="4609055" cy="23280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925" y="2866381"/>
            <a:ext cx="2790075" cy="17845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2935" y="893732"/>
            <a:ext cx="39572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Recently, during the LS2 regular maintenance operations a leak has been observed in a diffusion pump (1P99001)  in the End Cap Side A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After many interventions the cause of this leak is still unknown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 smtClean="0"/>
              <a:t>DT-DI is </a:t>
            </a:r>
            <a:r>
              <a:rPr lang="en-US" sz="1600" dirty="0" smtClean="0"/>
              <a:t>collaborating closely with </a:t>
            </a:r>
            <a:r>
              <a:rPr lang="en-US" sz="1600" dirty="0" smtClean="0"/>
              <a:t>ATLAS in order to fix </a:t>
            </a:r>
            <a:r>
              <a:rPr lang="en-US" sz="1600" dirty="0" smtClean="0"/>
              <a:t>this issue</a:t>
            </a:r>
            <a:endParaRPr lang="en-US" sz="1600" dirty="0" smtClean="0"/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4672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73D09-41F5-4175-9B69-4F450107B856}" type="datetime1">
              <a:rPr lang="en-US" smtClean="0"/>
              <a:t>7/23/2021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4086" y="6083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Solenoid</a:t>
            </a:r>
            <a:endParaRPr lang="en-GB" dirty="0"/>
          </a:p>
        </p:txBody>
      </p:sp>
      <p:sp>
        <p:nvSpPr>
          <p:cNvPr id="3" name="AutoShape 2" descr="preview url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preview url imag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45411" y="515606"/>
            <a:ext cx="77082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DT-DI is deeply involved in the modifications, upgrades and repairs of the CMS Magnet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Major tasks are the PLC replacement of the Magnet Control System and Magnet Vacuum Control System which already done and only the commissioning is pending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After</a:t>
            </a:r>
            <a:r>
              <a:rPr lang="en-US" sz="1400" dirty="0" smtClean="0"/>
              <a:t> </a:t>
            </a:r>
            <a:r>
              <a:rPr lang="en-US" sz="1400" dirty="0" smtClean="0"/>
              <a:t>the installation of the diffusion pumps and connections to the power </a:t>
            </a:r>
            <a:r>
              <a:rPr lang="en-US" sz="1400" dirty="0" smtClean="0"/>
              <a:t>converter, DT-DI can proceed with the commissioning of systems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112" y="1770600"/>
            <a:ext cx="6344862" cy="280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4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31722</TotalTime>
  <Words>1180</Words>
  <Application>Microsoft Office PowerPoint</Application>
  <PresentationFormat>On-screen Show (16:9)</PresentationFormat>
  <Paragraphs>191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Optima</vt:lpstr>
      <vt:lpstr>CERNcobrandi16-9</vt:lpstr>
      <vt:lpstr>DT-DI Magnet Activities</vt:lpstr>
      <vt:lpstr>PowerPoint Presentation</vt:lpstr>
      <vt:lpstr>Status and activities of the LHC Experimental magnets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protoDUNE Single Phase Detector Control System</dc:title>
  <dc:creator>Manuel Jesus Rodriguez</dc:creator>
  <cp:lastModifiedBy>Xavier Pons</cp:lastModifiedBy>
  <cp:revision>429</cp:revision>
  <cp:lastPrinted>2019-01-23T16:07:37Z</cp:lastPrinted>
  <dcterms:created xsi:type="dcterms:W3CDTF">2012-11-30T11:04:26Z</dcterms:created>
  <dcterms:modified xsi:type="dcterms:W3CDTF">2021-07-23T12:41:44Z</dcterms:modified>
</cp:coreProperties>
</file>