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272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6709" autoAdjust="0"/>
  </p:normalViewPr>
  <p:slideViewPr>
    <p:cSldViewPr snapToGrid="0">
      <p:cViewPr varScale="1">
        <p:scale>
          <a:sx n="162" d="100"/>
          <a:sy n="162" d="100"/>
        </p:scale>
        <p:origin x="15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6EC4-D7BB-451E-900C-4C5F64771EB5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E1793-3773-4CE7-8025-D82552F0E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26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560C-DE27-4A84-9154-7A42BB4AEB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EF5101-E1CD-4F97-8FC0-36C4794C5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16FD5-19F4-496E-A517-609592ADF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1D092-DF4B-4451-9FC2-88E3EA52A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7124C-8740-46F1-A84E-EBEDE33C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3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01CE7-95C0-42B2-8B5C-94FD57B0A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87BCC-982E-4784-9FA3-95803DEAF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9A022-C948-423D-B595-A86483AE0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29045-011D-4297-80C6-2A2D2E801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F8D95-856D-472C-A7BA-1F9526A05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2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A41509-41BF-4F33-99F0-B98EA1388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191D16-5ED1-4297-9AA6-224852535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D9A96-513C-4028-AA44-021374961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1CD59-01B0-4093-A9ED-180A7C5C4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15903-EE56-4614-A407-FDEFB922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57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931" y="308605"/>
            <a:ext cx="9144000" cy="2387600"/>
          </a:xfrm>
        </p:spPr>
        <p:txBody>
          <a:bodyPr anchor="b">
            <a:normAutofit/>
          </a:bodyPr>
          <a:lstStyle>
            <a:lvl1pPr algn="l">
              <a:lnSpc>
                <a:spcPct val="120000"/>
              </a:lnSpc>
              <a:spcAft>
                <a:spcPts val="3000"/>
              </a:spcAft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931" y="3312681"/>
            <a:ext cx="11143716" cy="1655762"/>
          </a:xfrm>
        </p:spPr>
        <p:txBody>
          <a:bodyPr>
            <a:normAutofit/>
          </a:bodyPr>
          <a:lstStyle>
            <a:lvl1pPr marL="0" indent="0" algn="l">
              <a:spcAft>
                <a:spcPts val="1200"/>
              </a:spcAft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356E-9AF3-419B-82BF-7299EDB59505}" type="datetime1">
              <a:rPr lang="en-GB" smtClean="0"/>
              <a:t>23/07/2021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48947-9254-497E-BAAA-2798D1230098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46931" y="2986745"/>
            <a:ext cx="11143716" cy="0"/>
          </a:xfrm>
          <a:prstGeom prst="line">
            <a:avLst/>
          </a:prstGeom>
          <a:ln w="190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135" y="993107"/>
            <a:ext cx="1580512" cy="155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3124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6692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3600" b="1" cap="small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2743200" cy="365125"/>
          </a:xfrm>
        </p:spPr>
        <p:txBody>
          <a:bodyPr/>
          <a:lstStyle/>
          <a:p>
            <a:fld id="{080917B2-2A43-4B90-AC80-2BE5D16C8E14}" type="datetimeFigureOut">
              <a:rPr lang="en-GB" smtClean="0"/>
              <a:t>23/07/2021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492876"/>
            <a:ext cx="4114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>
          <a:xfrm>
            <a:off x="9448800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948947-9254-497E-BAAA-2798D1230098}" type="slidenum">
              <a:rPr lang="en-GB" sz="1200" smtClean="0"/>
              <a:pPr/>
              <a:t>‹#›</a:t>
            </a:fld>
            <a:r>
              <a:rPr lang="en-GB" sz="1200" dirty="0"/>
              <a:t> of 35</a:t>
            </a:r>
          </a:p>
        </p:txBody>
      </p:sp>
    </p:spTree>
    <p:extLst>
      <p:ext uri="{BB962C8B-B14F-4D97-AF65-F5344CB8AC3E}">
        <p14:creationId xmlns:p14="http://schemas.microsoft.com/office/powerpoint/2010/main" val="150910193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FD4A9-B7E4-4E6A-AADA-BBB9BEAE6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DAB9D-AAB6-4B61-B88B-97AFB3DAD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D0CFB-582B-4F61-BB99-5DEA491A0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6EA62-B435-421F-ADAB-75741A80E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EFA26-F8A1-4F17-8A13-AFCD81B3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6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9B1CB-7F5F-4899-90EB-0E8FBDBB6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27CB8-FDE0-4985-8996-0C02E4035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F57F4-E268-496C-ABF1-19AF99656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099D7-7CAE-470E-913C-6E9FB08A4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04C8F-D3BD-47CA-9EA7-EC6ABBBD1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4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252A-631F-464C-BAEA-AEF4E5EA1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6F8D5-D366-4A3C-8659-1F3CBC3E41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7A412-C3E0-4559-9C32-5D3916DF6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FDCCD-FC48-4586-9510-680417914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134BE-DC4C-4F6D-89E6-630229DD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FAB32D-7CB0-453E-A80E-72E707769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2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EFCB4-D0D4-4DC4-B9CE-FD1574E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B536F-392D-4153-91ED-85C126FD1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4970CC-E8A6-40A3-ABAA-DDFD52209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5EEB38-17C3-4854-8111-776CD90323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B49672-C9C7-4435-BF5D-FC33A28C1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46F823-5989-4D8C-81F8-30C5D74A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E18D37-14A2-452D-B4DE-52BBE3F4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8E0AF-FE6C-4F0F-81C8-6833A1FD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4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91656-DDF5-4887-804E-CC0B56F4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C12F52-B944-4FB8-BEC0-0DE29110F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CB162-D1BD-483A-8C0F-5C1F25747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6A268D-22CB-4954-AEAD-8EFA1E2B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6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FCA87B-79CA-4458-97BC-1D6BBD7C6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93475-21B9-438A-B029-85333698D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7B036-E688-49E4-AD2D-91E5FBF0A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3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68C82-935A-4F17-9A21-08183FF20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873BF-024B-498D-AC56-5CF39928B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DDF657-12D4-4611-9DC0-33FD62BD3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3F1EA-C039-4F80-B626-F1FC572B4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5F1BAF-1ADD-43AD-BFCD-847276B76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D2CB8F-BE28-497F-BB8B-DC91E029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4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8E37E-D948-400E-B713-AC55B06A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E9A360-5521-4562-B618-D2A2A2D41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D442D-5263-4DEE-AD8F-F852F7D6C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90300-8AC9-4022-95A0-6806C944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03E5D-9724-4CE5-870B-B6E2EA4BC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70BE54-9C43-4E78-88CB-BA235B5A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6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D99C4F-FD09-4BFC-AB1A-979F42116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2BE66-DBF6-4275-9BF8-A1AFB0D99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B10BA-67AB-47A4-8BC0-0411E1CA13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EFA8-4D69-449F-BB4D-CE5353282E51}" type="datetimeFigureOut">
              <a:rPr lang="en-US" smtClean="0"/>
              <a:t>7/23/2021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A0AC1-73CA-4887-A86D-8133D4D02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03341-0E80-4F05-951C-AFE522622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DD2BD-9D0B-4DA8-A04F-528DC5008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9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917B2-2A43-4B90-AC80-2BE5D16C8E14}" type="datetimeFigureOut">
              <a:rPr lang="en-GB" smtClean="0"/>
              <a:t>23/07/2021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48947-9254-497E-BAAA-2798D123009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59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6930" y="701749"/>
            <a:ext cx="9511470" cy="2260656"/>
          </a:xfrm>
        </p:spPr>
        <p:txBody>
          <a:bodyPr>
            <a:normAutofit fontScale="90000"/>
          </a:bodyPr>
          <a:lstStyle/>
          <a:p>
            <a:pPr>
              <a:spcAft>
                <a:spcPts val="2400"/>
              </a:spcAft>
            </a:pPr>
            <a:r>
              <a:rPr lang="en-GB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First Measurements on the NA60+ Demonstrator</a:t>
            </a:r>
            <a:br>
              <a:rPr lang="en-GB" sz="4400" b="1" dirty="0">
                <a:solidFill>
                  <a:schemeClr val="tx2"/>
                </a:solidFill>
                <a:latin typeface="+mn-lt"/>
              </a:rPr>
            </a:br>
            <a:endParaRPr lang="en-GB" sz="4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6930" y="3595624"/>
            <a:ext cx="7817423" cy="253522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Matthias Mentink, Michela </a:t>
            </a:r>
            <a:r>
              <a:rPr lang="en-US" dirty="0" err="1"/>
              <a:t>Neroni</a:t>
            </a:r>
            <a:r>
              <a:rPr lang="en-US" dirty="0"/>
              <a:t>, Alexey Dudarev, Igor </a:t>
            </a:r>
            <a:r>
              <a:rPr lang="en-US" dirty="0" err="1"/>
              <a:t>Titenkov</a:t>
            </a:r>
            <a:r>
              <a:rPr lang="en-US" dirty="0"/>
              <a:t>, Pierre-Ange </a:t>
            </a:r>
            <a:r>
              <a:rPr lang="en-US" dirty="0" err="1"/>
              <a:t>Guidici</a:t>
            </a:r>
            <a:r>
              <a:rPr lang="en-US" dirty="0"/>
              <a:t>, Francois Garnier, Hans Danielsson, Alexandre Perez, Piet </a:t>
            </a:r>
            <a:r>
              <a:rPr lang="en-US" dirty="0" err="1"/>
              <a:t>Wertelaers</a:t>
            </a:r>
            <a:r>
              <a:rPr lang="en-US" dirty="0"/>
              <a:t>, Helder Da Silva, Philippe Benoit, Burkhard Schmidt, CERN</a:t>
            </a:r>
          </a:p>
          <a:p>
            <a:r>
              <a:rPr lang="en-US" dirty="0"/>
              <a:t>Enrico </a:t>
            </a:r>
            <a:r>
              <a:rPr lang="en-US" dirty="0" err="1"/>
              <a:t>Scomparin</a:t>
            </a:r>
            <a:r>
              <a:rPr lang="en-US" dirty="0"/>
              <a:t>, Gianluca </a:t>
            </a:r>
            <a:r>
              <a:rPr lang="en-US" dirty="0" err="1"/>
              <a:t>Usai</a:t>
            </a:r>
            <a:r>
              <a:rPr lang="en-US" dirty="0"/>
              <a:t>, Paulo </a:t>
            </a:r>
            <a:r>
              <a:rPr lang="en-US" dirty="0" err="1"/>
              <a:t>Mereu</a:t>
            </a:r>
            <a:r>
              <a:rPr lang="en-US" dirty="0"/>
              <a:t>, </a:t>
            </a:r>
            <a:r>
              <a:rPr lang="en-US" dirty="0" err="1"/>
              <a:t>Marcellino</a:t>
            </a:r>
            <a:r>
              <a:rPr lang="en-US" dirty="0"/>
              <a:t> </a:t>
            </a:r>
            <a:r>
              <a:rPr lang="en-US" dirty="0" err="1"/>
              <a:t>Tuveri</a:t>
            </a:r>
            <a:r>
              <a:rPr lang="en-US" dirty="0"/>
              <a:t>, INFN</a:t>
            </a:r>
          </a:p>
          <a:p>
            <a:r>
              <a:rPr lang="en-US" dirty="0"/>
              <a:t>21 - 07 - 2021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D1ED12-9183-4056-BFB4-66EAE7BE8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936" y="3378200"/>
            <a:ext cx="3123992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F15D61B-4481-4529-8E45-DAB4F3D228EE}"/>
              </a:ext>
            </a:extLst>
          </p:cNvPr>
          <p:cNvSpPr/>
          <p:nvPr/>
        </p:nvSpPr>
        <p:spPr>
          <a:xfrm>
            <a:off x="-1" y="0"/>
            <a:ext cx="12192001" cy="838200"/>
          </a:xfrm>
          <a:prstGeom prst="rect">
            <a:avLst/>
          </a:prstGeom>
          <a:gradFill>
            <a:gsLst>
              <a:gs pos="0">
                <a:schemeClr val="bg2">
                  <a:lumMod val="25000"/>
                </a:schemeClr>
              </a:gs>
              <a:gs pos="53000">
                <a:schemeClr val="bg2">
                  <a:lumMod val="10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Measurements on the NA60+ Demonstrator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6C21F44-10C0-4192-880B-4C77D64630DB}"/>
              </a:ext>
            </a:extLst>
          </p:cNvPr>
          <p:cNvGrpSpPr/>
          <p:nvPr/>
        </p:nvGrpSpPr>
        <p:grpSpPr>
          <a:xfrm>
            <a:off x="3827019" y="1020703"/>
            <a:ext cx="2552788" cy="2097726"/>
            <a:chOff x="3908994" y="1002472"/>
            <a:chExt cx="2552788" cy="209772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FB41B34-50B0-421D-9091-C0677E753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8994" y="1002472"/>
              <a:ext cx="2552788" cy="209772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F18B23-E462-473E-963A-7B60E26B8668}"/>
                </a:ext>
              </a:extLst>
            </p:cNvPr>
            <p:cNvSpPr txBox="1"/>
            <p:nvPr/>
          </p:nvSpPr>
          <p:spPr>
            <a:xfrm>
              <a:off x="4763550" y="1012850"/>
              <a:ext cx="1574701" cy="265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err="1"/>
                <a:t>Z</a:t>
              </a:r>
              <a:r>
                <a:rPr lang="en-GB" sz="1200" baseline="-25000" dirty="0" err="1"/>
                <a:t>Coil</a:t>
              </a:r>
              <a:r>
                <a:rPr lang="en-GB" sz="1200" dirty="0"/>
                <a:t> = ((2</a:t>
              </a:r>
              <a:r>
                <a:rPr lang="el-GR" sz="1200" dirty="0"/>
                <a:t>π</a:t>
              </a:r>
              <a:r>
                <a:rPr lang="en-GB" sz="1200" i="1" dirty="0" err="1"/>
                <a:t>fL</a:t>
              </a:r>
              <a:r>
                <a:rPr lang="en-GB" sz="1200" dirty="0"/>
                <a:t>)</a:t>
              </a:r>
              <a:r>
                <a:rPr lang="en-GB" sz="1200" baseline="30000" dirty="0"/>
                <a:t>2</a:t>
              </a:r>
              <a:r>
                <a:rPr lang="en-GB" sz="1200" dirty="0"/>
                <a:t> + </a:t>
              </a:r>
              <a:r>
                <a:rPr lang="en-GB" sz="1200" i="1" dirty="0"/>
                <a:t>R</a:t>
              </a:r>
              <a:r>
                <a:rPr lang="en-GB" sz="1200" baseline="-25000" dirty="0"/>
                <a:t>Coil</a:t>
              </a:r>
              <a:r>
                <a:rPr lang="en-GB" sz="1200" baseline="30000" dirty="0"/>
                <a:t>2</a:t>
              </a:r>
              <a:r>
                <a:rPr lang="en-GB" sz="1200" dirty="0"/>
                <a:t>)</a:t>
              </a:r>
              <a:r>
                <a:rPr lang="en-GB" sz="1200" baseline="30000" dirty="0"/>
                <a:t>0.5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F298462-CE92-4E00-AF14-2F5FA5B6666E}"/>
                </a:ext>
              </a:extLst>
            </p:cNvPr>
            <p:cNvSpPr txBox="1"/>
            <p:nvPr/>
          </p:nvSpPr>
          <p:spPr>
            <a:xfrm>
              <a:off x="4763550" y="1245025"/>
              <a:ext cx="699012" cy="265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f</a:t>
              </a:r>
              <a:r>
                <a:rPr lang="en-US" sz="1200" dirty="0"/>
                <a:t> = 50 Hz</a:t>
              </a:r>
              <a:endParaRPr lang="en-GB" sz="12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A2BF01A-C3D5-4C37-BD74-8C7BF9549985}"/>
              </a:ext>
            </a:extLst>
          </p:cNvPr>
          <p:cNvSpPr txBox="1"/>
          <p:nvPr/>
        </p:nvSpPr>
        <p:spPr>
          <a:xfrm>
            <a:off x="376453" y="3211412"/>
            <a:ext cx="85774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measurements, without water cooling and with </a:t>
            </a:r>
            <a:r>
              <a:rPr lang="en-US" sz="1600" i="1" dirty="0" err="1"/>
              <a:t>I</a:t>
            </a:r>
            <a:r>
              <a:rPr lang="en-US" sz="1600" baseline="-25000" dirty="0" err="1"/>
              <a:t>Applied</a:t>
            </a:r>
            <a:r>
              <a:rPr lang="en-US" sz="1600" dirty="0"/>
              <a:t> ≤ 20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Measured resistances: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Total resistance: 49.7 m</a:t>
            </a:r>
            <a:r>
              <a:rPr lang="el-GR" sz="1600" dirty="0"/>
              <a:t>Ω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Coils: (6.110 ± 0.023) m</a:t>
            </a:r>
            <a:r>
              <a:rPr lang="el-GR" sz="1600" dirty="0"/>
              <a:t>Ω</a:t>
            </a:r>
            <a:r>
              <a:rPr lang="en-US" sz="1600" dirty="0"/>
              <a:t>, busbars: </a:t>
            </a:r>
            <a:r>
              <a:rPr lang="en-GB" sz="1600" dirty="0"/>
              <a:t>(0.0375 </a:t>
            </a:r>
            <a:r>
              <a:rPr lang="en-US" sz="1600" dirty="0"/>
              <a:t>± 0.0044) m</a:t>
            </a:r>
            <a:r>
              <a:rPr lang="el-GR" sz="1600" dirty="0"/>
              <a:t>Ω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C000"/>
                </a:solidFill>
              </a:rPr>
              <a:t>Joints: Wide range, from 1.1 </a:t>
            </a:r>
            <a:r>
              <a:rPr lang="el-GR" sz="1600" dirty="0">
                <a:solidFill>
                  <a:srgbClr val="FFC000"/>
                </a:solidFill>
              </a:rPr>
              <a:t>µΩ</a:t>
            </a:r>
            <a:r>
              <a:rPr lang="en-GB" sz="1600" dirty="0">
                <a:solidFill>
                  <a:srgbClr val="FFC000"/>
                </a:solidFill>
              </a:rPr>
              <a:t> to 144 </a:t>
            </a:r>
            <a:r>
              <a:rPr lang="el-GR" sz="1600" dirty="0">
                <a:solidFill>
                  <a:srgbClr val="FFC000"/>
                </a:solidFill>
              </a:rPr>
              <a:t>µΩ</a:t>
            </a:r>
            <a:endParaRPr lang="en-US" sz="1600" dirty="0">
              <a:solidFill>
                <a:srgbClr val="FFC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Inductance, measurement: 3.08 </a:t>
            </a:r>
            <a:r>
              <a:rPr lang="en-US" sz="1600" dirty="0" err="1"/>
              <a:t>mH</a:t>
            </a:r>
            <a:r>
              <a:rPr lang="en-US" sz="1600" dirty="0"/>
              <a:t>, consistent with simulation (</a:t>
            </a:r>
            <a:r>
              <a:rPr lang="en-GB" sz="1600" dirty="0"/>
              <a:t>3.11 </a:t>
            </a:r>
            <a:r>
              <a:rPr lang="en-GB" sz="1600" dirty="0" err="1"/>
              <a:t>mH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Magnetic field (one measurement): Consistent with simulation, within experimental uncertainty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Next steps: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Improve joint connections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Add water cooling &amp; test at 400 A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1585BB4-BF80-4573-A545-638CC235340A}"/>
              </a:ext>
            </a:extLst>
          </p:cNvPr>
          <p:cNvGrpSpPr>
            <a:grpSpLocks noChangeAspect="1"/>
          </p:cNvGrpSpPr>
          <p:nvPr/>
        </p:nvGrpSpPr>
        <p:grpSpPr>
          <a:xfrm>
            <a:off x="9177248" y="977227"/>
            <a:ext cx="2392338" cy="2097727"/>
            <a:chOff x="9177248" y="977227"/>
            <a:chExt cx="2449602" cy="214793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3510C4-54A7-4F17-BE67-8264F61687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77248" y="977227"/>
              <a:ext cx="2449602" cy="2147939"/>
              <a:chOff x="9177248" y="977227"/>
              <a:chExt cx="2499250" cy="219147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35D387C-E782-4D7E-8D47-FCEE339466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485025" y="977227"/>
                <a:ext cx="2191473" cy="2191473"/>
                <a:chOff x="8451783" y="1514538"/>
                <a:chExt cx="3329539" cy="3329539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2F26A5DD-5239-446C-ADD8-1350EA9D45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451783" y="1514538"/>
                  <a:ext cx="3329539" cy="3329539"/>
                </a:xfrm>
                <a:prstGeom prst="rect">
                  <a:avLst/>
                </a:prstGeom>
              </p:spPr>
            </p:pic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1BC18713-4194-47CD-8E93-7DD420015788}"/>
                    </a:ext>
                  </a:extLst>
                </p:cNvPr>
                <p:cNvSpPr/>
                <p:nvPr/>
              </p:nvSpPr>
              <p:spPr>
                <a:xfrm>
                  <a:off x="9423400" y="2616200"/>
                  <a:ext cx="82550" cy="76200"/>
                </a:xfrm>
                <a:prstGeom prst="ellipse">
                  <a:avLst/>
                </a:prstGeom>
                <a:solidFill>
                  <a:schemeClr val="accent6"/>
                </a:solidFill>
                <a:ln w="34925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BC64E1B-3757-45A3-BA9E-99CA04960083}"/>
                  </a:ext>
                </a:extLst>
              </p:cNvPr>
              <p:cNvSpPr txBox="1"/>
              <p:nvPr/>
            </p:nvSpPr>
            <p:spPr>
              <a:xfrm rot="16200000">
                <a:off x="8595679" y="1849895"/>
                <a:ext cx="147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Magnetic field [T]</a:t>
                </a:r>
                <a:endParaRPr lang="en-GB" sz="1400" dirty="0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B8461B-2F8E-428D-AD31-E542A7953CA2}"/>
                </a:ext>
              </a:extLst>
            </p:cNvPr>
            <p:cNvSpPr txBox="1"/>
            <p:nvPr/>
          </p:nvSpPr>
          <p:spPr>
            <a:xfrm>
              <a:off x="9869620" y="1177237"/>
              <a:ext cx="8501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Simulation</a:t>
              </a:r>
              <a:endParaRPr lang="en-GB" sz="12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ADB7CD-62E9-46D5-A59A-CBF5ACD8E6A4}"/>
                </a:ext>
              </a:extLst>
            </p:cNvPr>
            <p:cNvSpPr txBox="1"/>
            <p:nvPr/>
          </p:nvSpPr>
          <p:spPr>
            <a:xfrm>
              <a:off x="10047730" y="2000580"/>
              <a:ext cx="1066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Measurement</a:t>
              </a:r>
              <a:endParaRPr lang="en-GB" sz="1200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86EE3AC-F80D-4054-B30E-D15FCEDABE22}"/>
                </a:ext>
              </a:extLst>
            </p:cNvPr>
            <p:cNvCxnSpPr>
              <a:cxnSpLocks/>
            </p:cNvCxnSpPr>
            <p:nvPr/>
          </p:nvCxnSpPr>
          <p:spPr>
            <a:xfrm>
              <a:off x="10273801" y="1404026"/>
              <a:ext cx="114962" cy="139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CA58482-9E6B-4E53-B12C-D958E44C8516}"/>
                </a:ext>
              </a:extLst>
            </p:cNvPr>
            <p:cNvCxnSpPr>
              <a:cxnSpLocks/>
            </p:cNvCxnSpPr>
            <p:nvPr/>
          </p:nvCxnSpPr>
          <p:spPr>
            <a:xfrm>
              <a:off x="10178869" y="1792039"/>
              <a:ext cx="186297" cy="2550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014F2C-3824-4DCC-AD99-FF38E58A06AB}"/>
              </a:ext>
            </a:extLst>
          </p:cNvPr>
          <p:cNvGrpSpPr/>
          <p:nvPr/>
        </p:nvGrpSpPr>
        <p:grpSpPr>
          <a:xfrm>
            <a:off x="6786046" y="1031081"/>
            <a:ext cx="1965521" cy="2113749"/>
            <a:chOff x="6915281" y="1045131"/>
            <a:chExt cx="1965521" cy="211374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E6D463-B77B-4D2A-BE3D-D077EAE41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5281" y="1045131"/>
              <a:ext cx="1965521" cy="183525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D2068A-6394-4BBB-8D5D-ABD8A7C19599}"/>
                </a:ext>
              </a:extLst>
            </p:cNvPr>
            <p:cNvSpPr txBox="1"/>
            <p:nvPr/>
          </p:nvSpPr>
          <p:spPr>
            <a:xfrm>
              <a:off x="7088588" y="2881881"/>
              <a:ext cx="16189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Simulation (H. da Silva)</a:t>
              </a:r>
              <a:endParaRPr lang="en-GB" sz="1200" dirty="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77639677-5DEA-4903-9C7B-BEA12B71D7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21097" y="3711949"/>
            <a:ext cx="3288137" cy="246610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1090E1-A9E3-4640-BB66-37ADB840A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150" y="943604"/>
            <a:ext cx="3098571" cy="203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1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16382</TotalTime>
  <Words>191</Words>
  <Application>Microsoft Office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1_Office Theme</vt:lpstr>
      <vt:lpstr>First Measurements on the NA60+ Demonstrator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Helder Filipe Pais Da Silva</dc:creator>
  <cp:lastModifiedBy>Matthias Mentink</cp:lastModifiedBy>
  <cp:revision>761</cp:revision>
  <cp:lastPrinted>2020-09-18T11:32:38Z</cp:lastPrinted>
  <dcterms:created xsi:type="dcterms:W3CDTF">2020-09-11T13:39:08Z</dcterms:created>
  <dcterms:modified xsi:type="dcterms:W3CDTF">2021-07-23T12:40:18Z</dcterms:modified>
</cp:coreProperties>
</file>