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56" r:id="rId2"/>
    <p:sldId id="293" r:id="rId3"/>
    <p:sldId id="292" r:id="rId4"/>
    <p:sldId id="314" r:id="rId5"/>
    <p:sldId id="317" r:id="rId6"/>
    <p:sldId id="294" r:id="rId7"/>
    <p:sldId id="295" r:id="rId8"/>
    <p:sldId id="296" r:id="rId9"/>
    <p:sldId id="318" r:id="rId10"/>
    <p:sldId id="312" r:id="rId11"/>
    <p:sldId id="297" r:id="rId12"/>
    <p:sldId id="315" r:id="rId13"/>
    <p:sldId id="298" r:id="rId14"/>
    <p:sldId id="300" r:id="rId15"/>
    <p:sldId id="313" r:id="rId16"/>
    <p:sldId id="310" r:id="rId17"/>
    <p:sldId id="319" r:id="rId18"/>
    <p:sldId id="301" r:id="rId19"/>
    <p:sldId id="302" r:id="rId20"/>
    <p:sldId id="303" r:id="rId21"/>
    <p:sldId id="309" r:id="rId22"/>
    <p:sldId id="321" r:id="rId23"/>
    <p:sldId id="304" r:id="rId24"/>
    <p:sldId id="306" r:id="rId25"/>
    <p:sldId id="307" r:id="rId26"/>
    <p:sldId id="323" r:id="rId27"/>
    <p:sldId id="308" r:id="rId28"/>
    <p:sldId id="311" r:id="rId29"/>
    <p:sldId id="322" r:id="rId30"/>
    <p:sldId id="324" r:id="rId31"/>
    <p:sldId id="260" r:id="rId3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59FF"/>
    <a:srgbClr val="F2E5FF"/>
    <a:srgbClr val="CC00CC"/>
    <a:srgbClr val="FFFFFF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napToGrid="0" snapToObjects="1">
      <p:cViewPr varScale="1">
        <p:scale>
          <a:sx n="189" d="100"/>
          <a:sy n="189" d="100"/>
        </p:scale>
        <p:origin x="174" y="13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20" d="100"/>
          <a:sy n="120" d="100"/>
        </p:scale>
        <p:origin x="2436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638A807-CD0A-45C9-B416-6FFF14A9AD4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1A2FEA-19AB-4781-B755-E5500F2A746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BD8216-1266-4500-9541-FE2AB5194AB9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9B7706-F613-4F4A-8CBB-19EE9206E85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888D30-6656-41AE-A195-C87C1B3A40A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94C55F-5144-4262-BE26-3A2E572550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5471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BA7519-3C40-4D22-9234-F9129873F222}" type="datetimeFigureOut">
              <a:rPr lang="en-US" smtClean="0"/>
              <a:t>5/26/2023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26D3A-7AEE-4130-80AF-11470FEA52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7522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15982"/>
            <a:ext cx="8461632" cy="1418697"/>
          </a:xfrm>
        </p:spPr>
        <p:txBody>
          <a:bodyPr/>
          <a:lstStyle>
            <a:lvl1pPr algn="l">
              <a:defRPr baseline="30000"/>
            </a:lvl1pPr>
          </a:lstStyle>
          <a:p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2679086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20-24 June 2022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endParaRPr kumimoji="0"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062326"/>
            <a:ext cx="3954162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endParaRPr kumimoji="0"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25527B-49FA-46D7-9F76-C2EED3D4226A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457200" y="4739296"/>
            <a:ext cx="2743200" cy="27384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BTTB Workshop, 20-24 June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05CC3E-A686-447C-AE29-6BF009BA638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Session ..., Author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7FEE90-BB37-4F8A-B7B3-09231E4A176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F23E95-FA41-44DD-9EC1-D3B860CF3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A10D7410-7738-4ED4-B694-21956E6A264D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2256471" y="4706821"/>
            <a:ext cx="2743200" cy="27384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BTTB Workshop, 20-24 June 2022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AD093127-CB30-47BB-B603-1C6874E9A53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5251622" y="4706821"/>
            <a:ext cx="2607662" cy="273844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B. Gkotse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81FA04-5206-4513-A33E-C4EFCEBBB0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l="32604" t="18471" b="6605"/>
          <a:stretch/>
        </p:blipFill>
        <p:spPr bwMode="auto">
          <a:xfrm>
            <a:off x="539407" y="4526131"/>
            <a:ext cx="1575839" cy="587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2">
            <a:extLst>
              <a:ext uri="{FF2B5EF4-FFF2-40B4-BE49-F238E27FC236}">
                <a16:creationId xmlns:a16="http://schemas.microsoft.com/office/drawing/2014/main" id="{0B4596CF-F516-4AAD-BE5E-E7410825F827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457200" y="4739296"/>
            <a:ext cx="2743200" cy="27384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IEF Workshop, 6-9 December 2021, https://indico.cern.ch/event/1063281/</a:t>
            </a:r>
            <a:endParaRPr lang="en-US" dirty="0"/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B84BD136-4142-43CD-8D14-0B3DAD629E7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607730" y="4755609"/>
            <a:ext cx="4251554" cy="273844"/>
          </a:xfrm>
        </p:spPr>
        <p:txBody>
          <a:bodyPr/>
          <a:lstStyle/>
          <a:p>
            <a:r>
              <a:rPr lang="en-US"/>
              <a:t>Session ..., Author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>
            <a:normAutofit/>
          </a:bodyPr>
          <a:lstStyle>
            <a:lvl1pPr>
              <a:defRPr sz="3200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FD139279-6EE7-48C2-B1AA-39412FB4E183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457200" y="4739296"/>
            <a:ext cx="2743200" cy="27384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IEF Workshop, 6-9 December 2021, https://indico.cern.ch/event/1063281/</a:t>
            </a:r>
            <a:endParaRPr lang="en-US" dirty="0"/>
          </a:p>
        </p:txBody>
      </p:sp>
      <p:sp>
        <p:nvSpPr>
          <p:cNvPr id="13" name="Footer Placeholder 3">
            <a:extLst>
              <a:ext uri="{FF2B5EF4-FFF2-40B4-BE49-F238E27FC236}">
                <a16:creationId xmlns:a16="http://schemas.microsoft.com/office/drawing/2014/main" id="{DBC1E041-B416-4EC8-9D87-9289C3CC5EC7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3607730" y="4755609"/>
            <a:ext cx="4251554" cy="273844"/>
          </a:xfrm>
        </p:spPr>
        <p:txBody>
          <a:bodyPr/>
          <a:lstStyle/>
          <a:p>
            <a:r>
              <a:rPr lang="en-US"/>
              <a:t>Session ..., Author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1085A726-13BE-4623-8EA6-F3270DF54335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457200" y="4739296"/>
            <a:ext cx="2743200" cy="273844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IEF Workshop, 6-9 December 2021, https://indico.cern.ch/event/1063281/</a:t>
            </a:r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1B678F68-3545-4ED8-8938-D3CF9A211C5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607730" y="4755609"/>
            <a:ext cx="4251554" cy="273844"/>
          </a:xfrm>
        </p:spPr>
        <p:txBody>
          <a:bodyPr/>
          <a:lstStyle/>
          <a:p>
            <a:r>
              <a:rPr lang="en-US"/>
              <a:t>Session ..., Author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545163" y="4755609"/>
            <a:ext cx="273647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IEF Workshop, 6-9 December 2021, https://indico.cern.ch/event/1063281/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07730" y="4755609"/>
            <a:ext cx="42515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Session ..., Author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80" r:id="rId3"/>
    <p:sldLayoutId id="2147483679" r:id="rId4"/>
    <p:sldLayoutId id="2147483664" r:id="rId5"/>
    <p:sldLayoutId id="2147483665" r:id="rId6"/>
    <p:sldLayoutId id="2147483667" r:id="rId7"/>
    <p:sldLayoutId id="2147483674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irrad1/irrad-data-manager" TargetMode="External"/><Relationship Id="rId2" Type="http://schemas.openxmlformats.org/officeDocument/2006/relationships/hyperlink" Target="https://edms.cern.ch/document/2664569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s-irrad.web.cern.ch/ps-irrad/" TargetMode="External"/><Relationship Id="rId5" Type="http://schemas.openxmlformats.org/officeDocument/2006/relationships/hyperlink" Target="https://irrad-data-manager.web.cern.ch/" TargetMode="External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jp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hyperlink" Target="https://timber.cern.ch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hyperlink" Target="https://ps-irrad.web.cern.ch/ps-irrad/safety.php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png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4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0.jpeg"/><Relationship Id="rId4" Type="http://schemas.openxmlformats.org/officeDocument/2006/relationships/image" Target="../media/image5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3.png"/><Relationship Id="rId5" Type="http://schemas.openxmlformats.org/officeDocument/2006/relationships/hyperlink" Target="https://irradiation-facilities.web.cern.ch/" TargetMode="External"/><Relationship Id="rId4" Type="http://schemas.openxmlformats.org/officeDocument/2006/relationships/hyperlink" Target="https://test-beam-facilities.web.cern.ch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hyperlink" Target="https://radnext-ta-portal.web.cern.ch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vent/1104064/contributions/4797462/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microsoft.com/office/2007/relationships/hdphoto" Target="../media/hdphoto1.wdp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cern.ch/ps-irrad" TargetMode="External"/><Relationship Id="rId5" Type="http://schemas.openxmlformats.org/officeDocument/2006/relationships/image" Target="../media/image15.jpeg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83989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0E658-7C4D-4CA3-800C-28A2DCE3C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Instrumentation Upgrade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3AB0B2-19C0-4940-84E4-A4ED660F2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EADC1B-18B9-4E27-9B24-82C8CD16855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6836FF-AF3A-46BD-9A68-108D59F92AE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441FCA5-7E77-4C26-A777-A56B150130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588" y="2693662"/>
            <a:ext cx="1460452" cy="158879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0DEBEC5-E6B9-4A1C-9E6E-049B381A0F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3231" y="2623853"/>
            <a:ext cx="1349138" cy="179590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1CD76B3-F380-4489-9C1D-C7BFDEE142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8154" y="1291752"/>
            <a:ext cx="3465229" cy="260231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E44B5A9-2880-4558-B95E-5FEDFF9938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396" y="812214"/>
            <a:ext cx="3201444" cy="1780698"/>
          </a:xfrm>
          <a:prstGeom prst="rect">
            <a:avLst/>
          </a:prstGeom>
        </p:spPr>
      </p:pic>
      <p:pic>
        <p:nvPicPr>
          <p:cNvPr id="24" name="Picture 23" descr="A picture containing indoor&#10;&#10;Description automatically generated">
            <a:extLst>
              <a:ext uri="{FF2B5EF4-FFF2-40B4-BE49-F238E27FC236}">
                <a16:creationId xmlns:a16="http://schemas.microsoft.com/office/drawing/2014/main" id="{69F59A2D-86F0-414F-9867-51E72B3C688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007" r="29398"/>
          <a:stretch/>
        </p:blipFill>
        <p:spPr>
          <a:xfrm rot="5400000">
            <a:off x="3715997" y="1012493"/>
            <a:ext cx="1576524" cy="1378493"/>
          </a:xfrm>
          <a:prstGeom prst="rect">
            <a:avLst/>
          </a:prstGeom>
        </p:spPr>
      </p:pic>
      <p:pic>
        <p:nvPicPr>
          <p:cNvPr id="25" name="Picture 24" descr="A picture containing indoor&#10;&#10;Description automatically generated">
            <a:extLst>
              <a:ext uri="{FF2B5EF4-FFF2-40B4-BE49-F238E27FC236}">
                <a16:creationId xmlns:a16="http://schemas.microsoft.com/office/drawing/2014/main" id="{C9FD8FAE-C02D-44C9-8F1E-278CDCD81A1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7292" t="28804" r="24600"/>
          <a:stretch/>
        </p:blipFill>
        <p:spPr>
          <a:xfrm rot="5400000">
            <a:off x="3268787" y="2870784"/>
            <a:ext cx="1760163" cy="1266301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CEAE4032-AFB0-43A6-A8D1-6E62DEB14D50}"/>
              </a:ext>
            </a:extLst>
          </p:cNvPr>
          <p:cNvSpPr/>
          <p:nvPr/>
        </p:nvSpPr>
        <p:spPr bwMode="auto">
          <a:xfrm>
            <a:off x="4522718" y="2217575"/>
            <a:ext cx="737775" cy="24291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B050"/>
                </a:solidFill>
                <a:latin typeface="Calibri" pitchFamily="34" charset="0"/>
              </a:rPr>
              <a:t>XION02</a:t>
            </a:r>
            <a:endParaRPr lang="en-GB" sz="1400" b="1" dirty="0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C51244F-FF62-44D3-88A4-15B11364872D}"/>
              </a:ext>
            </a:extLst>
          </p:cNvPr>
          <p:cNvSpPr/>
          <p:nvPr/>
        </p:nvSpPr>
        <p:spPr bwMode="auto">
          <a:xfrm>
            <a:off x="468900" y="4115914"/>
            <a:ext cx="1501050" cy="242915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b="1" dirty="0">
                <a:solidFill>
                  <a:srgbClr val="00B050"/>
                </a:solidFill>
                <a:latin typeface="Calibri" pitchFamily="34" charset="0"/>
              </a:rPr>
              <a:t>XION01 and BCT01</a:t>
            </a:r>
            <a:endParaRPr lang="en-GB" sz="1400" b="1" dirty="0">
              <a:solidFill>
                <a:srgbClr val="00B05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8132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10AF1D-C525-43A2-BF54-8784EF03F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IRRAD Technical Area Upgrade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2FE1F4-5C83-49EF-9750-8111124268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1DC697-7CF6-4241-A1E1-44D9CF722253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32B879-2496-46D5-9BF6-38FF5096696E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4901F49-F547-4B14-BCC0-6FE4323BA4F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020" t="4465" r="10935" b="14020"/>
          <a:stretch/>
        </p:blipFill>
        <p:spPr bwMode="auto">
          <a:xfrm>
            <a:off x="269624" y="1416623"/>
            <a:ext cx="1300133" cy="253201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B257066-7319-4A93-8CD3-DB7FB0E66C5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045" t="3707" r="12065" b="23463"/>
          <a:stretch/>
        </p:blipFill>
        <p:spPr>
          <a:xfrm>
            <a:off x="3329912" y="1405083"/>
            <a:ext cx="1171848" cy="255509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5138B2F-439E-4E4C-BB6A-44FAAA851BB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203" t="5983" r="9993" b="9742"/>
          <a:stretch/>
        </p:blipFill>
        <p:spPr bwMode="auto">
          <a:xfrm>
            <a:off x="4684274" y="1416623"/>
            <a:ext cx="4190102" cy="2542029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A3411B9-E2EA-47AE-9349-39775CDDB72B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60959" y="774225"/>
            <a:ext cx="8860243" cy="530316"/>
          </a:xfrm>
        </p:spPr>
        <p:txBody>
          <a:bodyPr>
            <a:normAutofit/>
          </a:bodyPr>
          <a:lstStyle/>
          <a:p>
            <a:pPr marL="36512" lvl="1" indent="0">
              <a:buSzPct val="80000"/>
              <a:buNone/>
              <a:defRPr/>
            </a:pPr>
            <a:r>
              <a:rPr lang="en-GB" sz="1800" dirty="0"/>
              <a:t>Completing and equipping the new </a:t>
            </a:r>
            <a:r>
              <a:rPr lang="en-GB" sz="1800" b="1" dirty="0">
                <a:solidFill>
                  <a:srgbClr val="FF0000"/>
                </a:solidFill>
              </a:rPr>
              <a:t>IRRAD Technical Area &amp; Measurement Lab</a:t>
            </a:r>
            <a:endParaRPr lang="en-GB" sz="1800" dirty="0"/>
          </a:p>
          <a:p>
            <a:pPr marL="266700" lvl="1" indent="-230188">
              <a:buSzPct val="80000"/>
              <a:defRPr/>
            </a:pPr>
            <a:endParaRPr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C3219A2-019D-4B11-AC91-4E84828E779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326" t="4744" r="9548" b="12512"/>
          <a:stretch/>
        </p:blipFill>
        <p:spPr bwMode="auto">
          <a:xfrm>
            <a:off x="1832670" y="1405083"/>
            <a:ext cx="1314728" cy="2555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616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A1F4A5-81EE-4B93-AA17-224E8E5C86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IRRAD Data Manager (IDM) Upgrades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DC597E-51C0-43CE-9D90-4EAB27411A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4097" y="849104"/>
            <a:ext cx="5244070" cy="3293373"/>
          </a:xfrm>
        </p:spPr>
        <p:txBody>
          <a:bodyPr>
            <a:normAutofit/>
          </a:bodyPr>
          <a:lstStyle/>
          <a:p>
            <a:r>
              <a:rPr lang="en-US" b="1" dirty="0"/>
              <a:t>The IRRAD platform to register your irradiation experiment and samples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Upgrades: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Several improvements and bug fixing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New User Interface style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Documentation finalized: </a:t>
            </a:r>
            <a:r>
              <a:rPr lang="en-US" sz="1300" dirty="0">
                <a:hlinkClick r:id="rId2"/>
              </a:rPr>
              <a:t>https://edms.cern.ch/document/2664569/</a:t>
            </a:r>
            <a:r>
              <a:rPr lang="en-US" dirty="0"/>
              <a:t>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1600" dirty="0"/>
              <a:t>GitLab repository                  </a:t>
            </a:r>
            <a:r>
              <a:rPr lang="en-GB" sz="1200" dirty="0">
                <a:hlinkClick r:id="rId3"/>
              </a:rPr>
              <a:t>https://gitlab.cern.ch/irrad1/irrad-data-manager</a:t>
            </a:r>
            <a:endParaRPr lang="en-GB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E58A7B-044C-4F75-B49A-A33794D6D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9D131E-BF0C-46E9-B643-3A204CFD954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7674BA-B5EA-4175-949E-EA55A92D21C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341C8D-EE3B-4918-AD27-2A67081E85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4057" y="1620787"/>
            <a:ext cx="3977294" cy="2364686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11" name="Rectangle 15">
            <a:extLst>
              <a:ext uri="{FF2B5EF4-FFF2-40B4-BE49-F238E27FC236}">
                <a16:creationId xmlns:a16="http://schemas.microsoft.com/office/drawing/2014/main" id="{64CB6AEF-9EA9-4702-A6AE-45325A7A2BD0}"/>
              </a:ext>
            </a:extLst>
          </p:cNvPr>
          <p:cNvSpPr/>
          <p:nvPr/>
        </p:nvSpPr>
        <p:spPr bwMode="auto">
          <a:xfrm>
            <a:off x="6933294" y="3969557"/>
            <a:ext cx="2504163" cy="410369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/>
          <a:p>
            <a:pPr defTabSz="457200">
              <a:defRPr/>
            </a:pPr>
            <a:r>
              <a:rPr lang="en-GB" sz="1000" b="1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A. Nunez, Technical Student</a:t>
            </a:r>
          </a:p>
          <a:p>
            <a:pPr defTabSz="457200">
              <a:defRPr/>
            </a:pPr>
            <a:r>
              <a:rPr lang="en-GB" sz="1000" b="1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 (</a:t>
            </a:r>
            <a:r>
              <a:rPr lang="en-GB" sz="1000" b="1" dirty="0">
                <a:solidFill>
                  <a:srgbClr val="FF0000"/>
                </a:solidFill>
                <a:latin typeface="Open Sans" panose="020B0606030504020204" pitchFamily="34" charset="0"/>
              </a:rPr>
              <a:t>Spain</a:t>
            </a:r>
            <a:r>
              <a:rPr lang="en-GB" sz="1000" b="1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)</a:t>
            </a:r>
            <a:endParaRPr lang="en-GB" sz="1000" b="1" dirty="0">
              <a:solidFill>
                <a:srgbClr val="FF0000"/>
              </a:solidFill>
              <a:latin typeface="Helvetica"/>
              <a:ea typeface="Helvetica"/>
              <a:cs typeface="Helvetica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F44785-A0B6-47FD-9AD3-EED7C6C44FAC}"/>
              </a:ext>
            </a:extLst>
          </p:cNvPr>
          <p:cNvSpPr txBox="1"/>
          <p:nvPr/>
        </p:nvSpPr>
        <p:spPr>
          <a:xfrm>
            <a:off x="259816" y="3644147"/>
            <a:ext cx="4361803" cy="738664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GB" sz="1400" dirty="0"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Register your experiment at:</a:t>
            </a:r>
          </a:p>
          <a:p>
            <a:r>
              <a:rPr lang="en-GB" sz="1400" dirty="0">
                <a:hlinkClick r:id="rId5"/>
              </a:rPr>
              <a:t>https://irrad-data-manager.web.cern.ch</a:t>
            </a:r>
            <a:endParaRPr lang="en-GB" sz="1400" dirty="0"/>
          </a:p>
          <a:p>
            <a:r>
              <a:rPr lang="en-GB" sz="1400" dirty="0"/>
              <a:t>More details at: </a:t>
            </a:r>
            <a:r>
              <a:rPr lang="en-GB" sz="1400" dirty="0">
                <a:hlinkClick r:id="rId6"/>
              </a:rPr>
              <a:t>https://ps-irrad.web.cern.ch/ps-irrad/</a:t>
            </a:r>
            <a:r>
              <a:rPr lang="en-GB" sz="1400" dirty="0"/>
              <a:t>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7D13C9-7685-4017-BAA5-6B3A54677131}"/>
              </a:ext>
            </a:extLst>
          </p:cNvPr>
          <p:cNvSpPr txBox="1"/>
          <p:nvPr/>
        </p:nvSpPr>
        <p:spPr>
          <a:xfrm>
            <a:off x="4879777" y="3997555"/>
            <a:ext cx="23999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IRRAD Data Manager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5755263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EED26F-E80D-4009-95DB-79B78E90F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IRRAD Shuttle Control System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941DA0-F874-4065-BF8F-3342F2875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A06ABB-3B47-479B-AD63-D1813AF7CCA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095D12-8679-4DEA-A362-17CC59A6B1A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sp>
        <p:nvSpPr>
          <p:cNvPr id="7" name="TextBox 16">
            <a:extLst>
              <a:ext uri="{FF2B5EF4-FFF2-40B4-BE49-F238E27FC236}">
                <a16:creationId xmlns:a16="http://schemas.microsoft.com/office/drawing/2014/main" id="{8B0B6690-2B09-4AF5-874D-10757522E777}"/>
              </a:ext>
            </a:extLst>
          </p:cNvPr>
          <p:cNvSpPr>
            <a:spLocks/>
          </p:cNvSpPr>
          <p:nvPr/>
        </p:nvSpPr>
        <p:spPr bwMode="auto">
          <a:xfrm>
            <a:off x="240688" y="854671"/>
            <a:ext cx="6322810" cy="951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US" sz="1600" dirty="0"/>
              <a:t>Python-based </a:t>
            </a:r>
            <a:r>
              <a:rPr lang="en-US" sz="1600" b="1" dirty="0">
                <a:solidFill>
                  <a:srgbClr val="FF0000"/>
                </a:solidFill>
              </a:rPr>
              <a:t>IRRAD Shuttle Motor Control Application</a:t>
            </a:r>
            <a:endParaRPr lang="en-GB" sz="1600" b="1" dirty="0">
              <a:solidFill>
                <a:srgbClr val="FF0000"/>
              </a:solidFill>
            </a:endParaRP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GB" sz="1600" dirty="0"/>
              <a:t>based on </a:t>
            </a:r>
            <a:r>
              <a:rPr lang="en-GB" sz="1600" dirty="0" err="1"/>
              <a:t>pyQT</a:t>
            </a:r>
            <a:r>
              <a:rPr lang="en-GB" sz="1600" dirty="0"/>
              <a:t> (python) as for the IRRAD Tables (2020)</a:t>
            </a:r>
            <a:endParaRPr dirty="0"/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  <a:defRPr/>
            </a:pPr>
            <a:r>
              <a:rPr lang="en-GB" sz="1600" dirty="0"/>
              <a:t>compatible with Windows and Linux</a:t>
            </a:r>
          </a:p>
        </p:txBody>
      </p:sp>
      <p:sp>
        <p:nvSpPr>
          <p:cNvPr id="8" name="Rectangle 15">
            <a:extLst>
              <a:ext uri="{FF2B5EF4-FFF2-40B4-BE49-F238E27FC236}">
                <a16:creationId xmlns:a16="http://schemas.microsoft.com/office/drawing/2014/main" id="{86A065C2-B0A4-4347-965B-63D34F1786A3}"/>
              </a:ext>
            </a:extLst>
          </p:cNvPr>
          <p:cNvSpPr/>
          <p:nvPr/>
        </p:nvSpPr>
        <p:spPr bwMode="auto">
          <a:xfrm>
            <a:off x="1403648" y="5467388"/>
            <a:ext cx="2088232" cy="256480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/>
          <a:p>
            <a:pPr algn="r" defTabSz="457200">
              <a:defRPr/>
            </a:pPr>
            <a:r>
              <a:rPr lang="en-US" sz="1000" b="1" dirty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IRRAD SHUTTLE INTERFACE</a:t>
            </a:r>
            <a:endParaRPr lang="en-GB" sz="1000" b="1" dirty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C66D0B8-2355-4DD8-941C-03E7944ECB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4006" y="1903445"/>
            <a:ext cx="4501698" cy="24904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42F560-5FB1-4818-B2C3-677D49519F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81669" y="710037"/>
            <a:ext cx="1882960" cy="1827579"/>
          </a:xfrm>
          <a:prstGeom prst="rect">
            <a:avLst/>
          </a:prstGeom>
        </p:spPr>
      </p:pic>
      <p:pic>
        <p:nvPicPr>
          <p:cNvPr id="11" name="Picture 10" descr="A collage of people&#10;&#10;Description automatically generated with medium confidence">
            <a:extLst>
              <a:ext uri="{FF2B5EF4-FFF2-40B4-BE49-F238E27FC236}">
                <a16:creationId xmlns:a16="http://schemas.microsoft.com/office/drawing/2014/main" id="{8B84BEAB-3DE4-416E-B87F-C36C88C4EF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705006" y="2852569"/>
            <a:ext cx="2342113" cy="1539299"/>
          </a:xfrm>
          <a:prstGeom prst="rect">
            <a:avLst/>
          </a:prstGeom>
        </p:spPr>
      </p:pic>
      <p:sp>
        <p:nvSpPr>
          <p:cNvPr id="12" name="Rectangle 15">
            <a:extLst>
              <a:ext uri="{FF2B5EF4-FFF2-40B4-BE49-F238E27FC236}">
                <a16:creationId xmlns:a16="http://schemas.microsoft.com/office/drawing/2014/main" id="{9A1081AA-D6F4-4284-A9FB-6344F39714A3}"/>
              </a:ext>
            </a:extLst>
          </p:cNvPr>
          <p:cNvSpPr/>
          <p:nvPr/>
        </p:nvSpPr>
        <p:spPr bwMode="auto">
          <a:xfrm>
            <a:off x="5631375" y="2642700"/>
            <a:ext cx="2743200" cy="225703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/>
          <a:p>
            <a:pPr>
              <a:defRPr/>
            </a:pPr>
            <a:r>
              <a:rPr lang="en-US" sz="800" dirty="0"/>
              <a:t>IRRAD Remote Summer Students’ team</a:t>
            </a:r>
            <a:endParaRPr lang="en-GB" sz="800" dirty="0"/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0D0AE5E8-0674-4701-AA12-CC3EDC9EB35F}"/>
              </a:ext>
            </a:extLst>
          </p:cNvPr>
          <p:cNvSpPr/>
          <p:nvPr/>
        </p:nvSpPr>
        <p:spPr bwMode="auto">
          <a:xfrm>
            <a:off x="8068702" y="2743995"/>
            <a:ext cx="1261452" cy="564257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/>
          <a:p>
            <a:pPr defTabSz="457200">
              <a:defRPr/>
            </a:pPr>
            <a:r>
              <a:rPr lang="en-GB" sz="1000" b="1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Aseel </a:t>
            </a:r>
          </a:p>
          <a:p>
            <a:pPr defTabSz="457200">
              <a:defRPr/>
            </a:pPr>
            <a:r>
              <a:rPr lang="en-GB" sz="1000" b="1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Abdulhalim (Palestine) </a:t>
            </a:r>
            <a:endParaRPr lang="en-GB" sz="1000" b="1" dirty="0">
              <a:solidFill>
                <a:srgbClr val="FF0000"/>
              </a:solidFill>
              <a:latin typeface="Helvetica"/>
              <a:ea typeface="Helvetica"/>
              <a:cs typeface="Helvetica"/>
            </a:endParaRPr>
          </a:p>
        </p:txBody>
      </p:sp>
      <p:sp>
        <p:nvSpPr>
          <p:cNvPr id="14" name="Rectangle 15">
            <a:extLst>
              <a:ext uri="{FF2B5EF4-FFF2-40B4-BE49-F238E27FC236}">
                <a16:creationId xmlns:a16="http://schemas.microsoft.com/office/drawing/2014/main" id="{712B3EB0-13E9-4606-9E41-66682E6C9357}"/>
              </a:ext>
            </a:extLst>
          </p:cNvPr>
          <p:cNvSpPr/>
          <p:nvPr/>
        </p:nvSpPr>
        <p:spPr bwMode="auto">
          <a:xfrm>
            <a:off x="6074612" y="2473505"/>
            <a:ext cx="1602899" cy="225703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/>
          <a:p>
            <a:pPr defTabSz="457200">
              <a:defRPr/>
            </a:pPr>
            <a:r>
              <a:rPr lang="en-US" sz="800" dirty="0"/>
              <a:t>IRRAD SHUTTLE</a:t>
            </a:r>
            <a:endParaRPr lang="en-GB" sz="800" dirty="0"/>
          </a:p>
        </p:txBody>
      </p:sp>
      <p:sp>
        <p:nvSpPr>
          <p:cNvPr id="15" name="Rectangle 15">
            <a:extLst>
              <a:ext uri="{FF2B5EF4-FFF2-40B4-BE49-F238E27FC236}">
                <a16:creationId xmlns:a16="http://schemas.microsoft.com/office/drawing/2014/main" id="{F6A2F44E-C9FA-4AC6-AB60-C80B29772BEA}"/>
              </a:ext>
            </a:extLst>
          </p:cNvPr>
          <p:cNvSpPr/>
          <p:nvPr/>
        </p:nvSpPr>
        <p:spPr bwMode="auto">
          <a:xfrm>
            <a:off x="4887278" y="3787201"/>
            <a:ext cx="1261452" cy="564257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/>
          <a:p>
            <a:pPr defTabSz="457200">
              <a:defRPr/>
            </a:pPr>
            <a:r>
              <a:rPr lang="en-GB" sz="1000" b="1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Tymoteusz Ciesielski</a:t>
            </a:r>
          </a:p>
          <a:p>
            <a:pPr defTabSz="457200">
              <a:defRPr/>
            </a:pPr>
            <a:r>
              <a:rPr lang="en-GB" sz="1000" b="1" i="0" dirty="0">
                <a:solidFill>
                  <a:srgbClr val="FF0000"/>
                </a:solidFill>
                <a:effectLst/>
                <a:latin typeface="Open Sans" panose="020B0606030504020204" pitchFamily="34" charset="0"/>
              </a:rPr>
              <a:t> (Poland)</a:t>
            </a:r>
            <a:endParaRPr lang="en-GB" sz="1000" b="1" dirty="0">
              <a:solidFill>
                <a:srgbClr val="FF0000"/>
              </a:solidFill>
              <a:latin typeface="Helvetica"/>
              <a:ea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87999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B34BA-6B9A-4A4E-AECA-1702B1A43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IRRAD Beam Profile Monitors Upgrade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65DEFB-B7AD-465D-86A9-90D64936B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D61C2C-A705-4CF8-9CB8-3E105534E1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C800F0-7690-425B-8817-3875B6A1FC0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2266DB4-A90A-4723-B71C-4AC77D8D9BFF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60960" y="774224"/>
            <a:ext cx="8854440" cy="2803455"/>
          </a:xfrm>
        </p:spPr>
        <p:txBody>
          <a:bodyPr>
            <a:normAutofit/>
          </a:bodyPr>
          <a:lstStyle/>
          <a:p>
            <a:pPr marL="36512" lvl="1" indent="0">
              <a:buSzPct val="80000"/>
              <a:buNone/>
              <a:defRPr/>
            </a:pPr>
            <a:r>
              <a:rPr lang="en-GB" sz="2000" b="1" dirty="0"/>
              <a:t>Innovative Beam Profile Monitors:</a:t>
            </a:r>
            <a:endParaRPr dirty="0"/>
          </a:p>
          <a:p>
            <a:pPr marL="550862" lvl="1" indent="-285750">
              <a:spcBef>
                <a:spcPts val="1200"/>
              </a:spcBef>
              <a:buFont typeface="Courier New" panose="02070309020205020404" pitchFamily="49" charset="0"/>
              <a:buChar char="o"/>
              <a:defRPr/>
            </a:pPr>
            <a:r>
              <a:rPr lang="en-GB" sz="1600" dirty="0"/>
              <a:t>new </a:t>
            </a:r>
            <a:r>
              <a:rPr lang="en-GB" sz="1600" b="1" dirty="0">
                <a:solidFill>
                  <a:srgbClr val="FF0000"/>
                </a:solidFill>
              </a:rPr>
              <a:t>mini-BPM </a:t>
            </a:r>
            <a:r>
              <a:rPr lang="en-GB" sz="1600" b="1" dirty="0"/>
              <a:t>Al/Kapton (0.3/25</a:t>
            </a:r>
            <a:r>
              <a:rPr lang="en-GB" sz="1600" b="1" dirty="0">
                <a:latin typeface="Symbol" panose="05050102010706020507" pitchFamily="18" charset="2"/>
              </a:rPr>
              <a:t>m</a:t>
            </a:r>
            <a:r>
              <a:rPr lang="en-GB" sz="1600" b="1" dirty="0"/>
              <a:t>m) </a:t>
            </a:r>
            <a:r>
              <a:rPr lang="en-GB" sz="1600" dirty="0"/>
              <a:t>produced, tested in IRRAD, now operational</a:t>
            </a:r>
          </a:p>
          <a:p>
            <a:pPr marL="550862" lvl="1" indent="-285750">
              <a:spcBef>
                <a:spcPts val="1200"/>
              </a:spcBef>
              <a:buFont typeface="Courier New" panose="02070309020205020404" pitchFamily="49" charset="0"/>
              <a:buChar char="o"/>
              <a:defRPr/>
            </a:pPr>
            <a:r>
              <a:rPr lang="en-GB" sz="1600" dirty="0"/>
              <a:t>large pattern </a:t>
            </a:r>
            <a:r>
              <a:rPr lang="en-GB" sz="1600" b="1" dirty="0">
                <a:solidFill>
                  <a:srgbClr val="FF0000"/>
                </a:solidFill>
              </a:rPr>
              <a:t>micro-BPM</a:t>
            </a:r>
            <a:r>
              <a:rPr lang="en-GB" sz="1600" b="1" dirty="0"/>
              <a:t> Al/Kapton (0.2/25</a:t>
            </a:r>
            <a:r>
              <a:rPr lang="en-GB" sz="1600" b="1" dirty="0">
                <a:latin typeface="Symbol" panose="05050102010706020507" pitchFamily="18" charset="2"/>
              </a:rPr>
              <a:t>m</a:t>
            </a:r>
            <a:r>
              <a:rPr lang="en-GB" sz="1600" b="1" dirty="0"/>
              <a:t>m): </a:t>
            </a:r>
            <a:r>
              <a:rPr lang="en-GB" sz="1600" dirty="0"/>
              <a:t>first prototype tested, new production ongoing</a:t>
            </a:r>
          </a:p>
        </p:txBody>
      </p:sp>
      <p:sp>
        <p:nvSpPr>
          <p:cNvPr id="14" name="GIF  User Tech.Coordinator">
            <a:extLst>
              <a:ext uri="{FF2B5EF4-FFF2-40B4-BE49-F238E27FC236}">
                <a16:creationId xmlns:a16="http://schemas.microsoft.com/office/drawing/2014/main" id="{0B3CD79E-BD33-4AC5-BC30-473A6A0B2ED0}"/>
              </a:ext>
            </a:extLst>
          </p:cNvPr>
          <p:cNvSpPr>
            <a:spLocks/>
          </p:cNvSpPr>
          <p:nvPr/>
        </p:nvSpPr>
        <p:spPr bwMode="auto">
          <a:xfrm>
            <a:off x="683909" y="4198554"/>
            <a:ext cx="1644947" cy="225703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marL="0" marR="0" lvl="0" indent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800" dirty="0">
                <a:latin typeface="+mn-lt"/>
                <a:ea typeface="+mn-ea"/>
                <a:cs typeface="+mn-cs"/>
              </a:rPr>
              <a:t>40channel micro-BPM device</a:t>
            </a:r>
            <a:endParaRPr sz="800" dirty="0">
              <a:latin typeface="+mn-lt"/>
              <a:ea typeface="+mn-ea"/>
              <a:cs typeface="+mn-cs"/>
            </a:endParaRPr>
          </a:p>
        </p:txBody>
      </p:sp>
      <p:pic>
        <p:nvPicPr>
          <p:cNvPr id="15" name="Picture 14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473787C6-1BED-43AE-AC12-098C348FD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83909" y="2205133"/>
            <a:ext cx="2623116" cy="1967338"/>
          </a:xfrm>
          <a:prstGeom prst="rect">
            <a:avLst/>
          </a:prstGeom>
        </p:spPr>
      </p:pic>
      <p:pic>
        <p:nvPicPr>
          <p:cNvPr id="9" name="Picture 8" descr="A picture containing indoor&#10;&#10;Description automatically generated">
            <a:extLst>
              <a:ext uri="{FF2B5EF4-FFF2-40B4-BE49-F238E27FC236}">
                <a16:creationId xmlns:a16="http://schemas.microsoft.com/office/drawing/2014/main" id="{48E55A39-84D3-4630-A61D-7D8B01C33C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125" t="70312" r="48168"/>
          <a:stretch/>
        </p:blipFill>
        <p:spPr bwMode="auto">
          <a:xfrm rot="5400000">
            <a:off x="6240253" y="2657423"/>
            <a:ext cx="2032975" cy="1187495"/>
          </a:xfrm>
          <a:prstGeom prst="rect">
            <a:avLst/>
          </a:prstGeom>
        </p:spPr>
      </p:pic>
      <p:sp>
        <p:nvSpPr>
          <p:cNvPr id="10" name="GIF  User Tech.Coordinator">
            <a:extLst>
              <a:ext uri="{FF2B5EF4-FFF2-40B4-BE49-F238E27FC236}">
                <a16:creationId xmlns:a16="http://schemas.microsoft.com/office/drawing/2014/main" id="{1E04E6CC-1B6C-4139-9CFB-1F33E2A82D75}"/>
              </a:ext>
            </a:extLst>
          </p:cNvPr>
          <p:cNvSpPr>
            <a:spLocks/>
          </p:cNvSpPr>
          <p:nvPr/>
        </p:nvSpPr>
        <p:spPr bwMode="auto">
          <a:xfrm>
            <a:off x="6048078" y="4238102"/>
            <a:ext cx="1644947" cy="225703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marL="0" marR="0" lvl="0" indent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800" dirty="0">
                <a:latin typeface="+mn-lt"/>
                <a:ea typeface="+mn-ea"/>
                <a:cs typeface="+mn-cs"/>
              </a:rPr>
              <a:t>New mini-BPMs</a:t>
            </a:r>
            <a:endParaRPr sz="800" dirty="0"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481618-0A0E-0268-E058-C07CCC32F0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70146" y="3668513"/>
            <a:ext cx="1175387" cy="5281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BDC28E3-A97F-F93D-993F-1E87C5BB2C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3251" y="3432759"/>
            <a:ext cx="1759789" cy="956407"/>
          </a:xfrm>
          <a:prstGeom prst="rect">
            <a:avLst/>
          </a:prstGeom>
        </p:spPr>
      </p:pic>
      <p:pic>
        <p:nvPicPr>
          <p:cNvPr id="13" name="Picture 12" descr="A 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28D003FF-F92F-1A38-C2A8-36A47F4796F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6683" t="3874" r="13214" b="3051"/>
          <a:stretch/>
        </p:blipFill>
        <p:spPr>
          <a:xfrm rot="5400000">
            <a:off x="4619203" y="2333344"/>
            <a:ext cx="2034910" cy="1837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23713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B34BA-6B9A-4A4E-AECA-1702B1A43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Ultra Thin Beam Position Monitors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65DEFB-B7AD-465D-86A9-90D64936B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D61C2C-A705-4CF8-9CB8-3E105534E170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C800F0-7690-425B-8817-3875B6A1FC0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2266DB4-A90A-4723-B71C-4AC77D8D9BFF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416743" y="774224"/>
            <a:ext cx="3894822" cy="2803455"/>
          </a:xfrm>
        </p:spPr>
        <p:txBody>
          <a:bodyPr>
            <a:normAutofit/>
          </a:bodyPr>
          <a:lstStyle/>
          <a:p>
            <a:pPr marL="36512" lvl="1" indent="0">
              <a:buSzPct val="80000"/>
              <a:buNone/>
              <a:defRPr/>
            </a:pPr>
            <a:r>
              <a:rPr lang="en-GB" sz="1600" dirty="0"/>
              <a:t>Support the development of </a:t>
            </a:r>
            <a:r>
              <a:rPr lang="en-GB" sz="1600" b="1" dirty="0">
                <a:solidFill>
                  <a:srgbClr val="FF9933"/>
                </a:solidFill>
              </a:rPr>
              <a:t>nano-BPM</a:t>
            </a:r>
            <a:r>
              <a:rPr lang="en-GB" sz="1600" dirty="0"/>
              <a:t> for AD </a:t>
            </a:r>
            <a:r>
              <a:rPr lang="en-GB" sz="1600" b="1" dirty="0">
                <a:solidFill>
                  <a:srgbClr val="FF9933"/>
                </a:solidFill>
              </a:rPr>
              <a:t>Al/Parylene </a:t>
            </a:r>
            <a:r>
              <a:rPr lang="en-GB" sz="1600" dirty="0"/>
              <a:t>(</a:t>
            </a:r>
            <a:r>
              <a:rPr lang="en-GB" sz="1600" b="1" dirty="0">
                <a:solidFill>
                  <a:srgbClr val="FF9933"/>
                </a:solidFill>
              </a:rPr>
              <a:t>10/100nm</a:t>
            </a:r>
            <a:r>
              <a:rPr lang="en-GB" sz="1600" dirty="0"/>
              <a:t>) for keV range</a:t>
            </a:r>
            <a:endParaRPr dirty="0"/>
          </a:p>
        </p:txBody>
      </p:sp>
      <p:pic>
        <p:nvPicPr>
          <p:cNvPr id="8" name="Picture 7" descr="A picture containing indoor&#10;&#10;Description automatically generated">
            <a:extLst>
              <a:ext uri="{FF2B5EF4-FFF2-40B4-BE49-F238E27FC236}">
                <a16:creationId xmlns:a16="http://schemas.microsoft.com/office/drawing/2014/main" id="{0397ECFD-AF00-499B-B0DA-7551706945B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051" r="18867"/>
          <a:stretch/>
        </p:blipFill>
        <p:spPr bwMode="auto">
          <a:xfrm rot="5400000">
            <a:off x="4094953" y="1305149"/>
            <a:ext cx="3391640" cy="238657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A22C6B9-67F7-4D43-831A-781790D00C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492735" y="1898262"/>
            <a:ext cx="1962937" cy="17907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 descr="A picture containing logo&#10;&#10;Description automatically generated">
            <a:extLst>
              <a:ext uri="{FF2B5EF4-FFF2-40B4-BE49-F238E27FC236}">
                <a16:creationId xmlns:a16="http://schemas.microsoft.com/office/drawing/2014/main" id="{733F83AF-C945-45FB-8365-2666F529BE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1399051" y="4004631"/>
            <a:ext cx="760886" cy="344304"/>
          </a:xfrm>
          <a:prstGeom prst="rect">
            <a:avLst/>
          </a:prstGeom>
        </p:spPr>
      </p:pic>
      <p:sp>
        <p:nvSpPr>
          <p:cNvPr id="11" name="GIF  User Tech.Coordinator">
            <a:extLst>
              <a:ext uri="{FF2B5EF4-FFF2-40B4-BE49-F238E27FC236}">
                <a16:creationId xmlns:a16="http://schemas.microsoft.com/office/drawing/2014/main" id="{37BE3EEA-0149-4826-8BF8-A6472423E081}"/>
              </a:ext>
            </a:extLst>
          </p:cNvPr>
          <p:cNvSpPr>
            <a:spLocks/>
          </p:cNvSpPr>
          <p:nvPr/>
        </p:nvSpPr>
        <p:spPr bwMode="auto">
          <a:xfrm>
            <a:off x="5292080" y="1595202"/>
            <a:ext cx="674767" cy="22659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wrap="square" lIns="36000" tIns="36000" rIns="36000" bIns="3600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marL="0" marR="0" lvl="0" indent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1" dirty="0">
                <a:solidFill>
                  <a:srgbClr val="FF0000"/>
                </a:solidFill>
              </a:rPr>
              <a:t>m</a:t>
            </a:r>
            <a:r>
              <a:rPr lang="en-US" sz="1000" b="1" i="0" u="none" strike="noStrike" cap="none" spc="0" dirty="0">
                <a:ln>
                  <a:noFill/>
                </a:ln>
                <a:solidFill>
                  <a:srgbClr val="FF0000"/>
                </a:solidFill>
                <a:latin typeface="Helvetica"/>
                <a:cs typeface="Helvetica"/>
              </a:rPr>
              <a:t>ini-BPM</a:t>
            </a:r>
            <a:endParaRPr sz="1000" b="1" i="0" u="none" strike="noStrike" cap="none" spc="0" dirty="0">
              <a:ln>
                <a:noFill/>
              </a:ln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2" name="GIF  User Tech.Coordinator">
            <a:extLst>
              <a:ext uri="{FF2B5EF4-FFF2-40B4-BE49-F238E27FC236}">
                <a16:creationId xmlns:a16="http://schemas.microsoft.com/office/drawing/2014/main" id="{3CB36A25-DC60-4504-9665-8B4BE472D5DC}"/>
              </a:ext>
            </a:extLst>
          </p:cNvPr>
          <p:cNvSpPr>
            <a:spLocks/>
          </p:cNvSpPr>
          <p:nvPr/>
        </p:nvSpPr>
        <p:spPr bwMode="auto">
          <a:xfrm>
            <a:off x="6084168" y="2151419"/>
            <a:ext cx="720080" cy="224613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wrap="square" lIns="36000" tIns="36000" rIns="36000" bIns="3600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marL="0" marR="0" lvl="0" indent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1" i="0" u="none" strike="noStrike" cap="none" spc="0" dirty="0">
                <a:ln>
                  <a:noFill/>
                </a:ln>
                <a:solidFill>
                  <a:srgbClr val="FF9933"/>
                </a:solidFill>
                <a:latin typeface="Helvetica"/>
                <a:cs typeface="Helvetica"/>
              </a:rPr>
              <a:t>nano-BPM</a:t>
            </a:r>
            <a:endParaRPr sz="1000" b="1" i="0" u="none" strike="noStrike" cap="none" spc="0" dirty="0">
              <a:ln>
                <a:noFill/>
              </a:ln>
              <a:solidFill>
                <a:srgbClr val="FF9933"/>
              </a:solidFill>
              <a:latin typeface="Helvetica"/>
              <a:cs typeface="Helvetica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D572469-A242-46D0-9318-8532A304B0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141033" y="2428841"/>
            <a:ext cx="557111" cy="267108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3B3C04B9-D8AE-4BD9-B541-5CD95922C60D}"/>
              </a:ext>
            </a:extLst>
          </p:cNvPr>
          <p:cNvSpPr/>
          <p:nvPr/>
        </p:nvSpPr>
        <p:spPr>
          <a:xfrm>
            <a:off x="7548580" y="2683913"/>
            <a:ext cx="1374550" cy="729260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See N. Minafra’ s presentation on Wednesday</a:t>
            </a:r>
            <a:endParaRPr lang="en-GB" sz="12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D96A34A-E101-4747-B61F-1FD53BA3BD79}"/>
              </a:ext>
            </a:extLst>
          </p:cNvPr>
          <p:cNvGrpSpPr/>
          <p:nvPr/>
        </p:nvGrpSpPr>
        <p:grpSpPr>
          <a:xfrm>
            <a:off x="4597483" y="802620"/>
            <a:ext cx="2386579" cy="3391640"/>
            <a:chOff x="4597483" y="802620"/>
            <a:chExt cx="2386579" cy="3391640"/>
          </a:xfrm>
        </p:grpSpPr>
        <p:pic>
          <p:nvPicPr>
            <p:cNvPr id="19" name="Picture 18" descr="A picture containing indoor&#10;&#10;Description automatically generated">
              <a:extLst>
                <a:ext uri="{FF2B5EF4-FFF2-40B4-BE49-F238E27FC236}">
                  <a16:creationId xmlns:a16="http://schemas.microsoft.com/office/drawing/2014/main" id="{5FB9157B-DDCF-4ABD-AE3A-E5FC11A564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2051" r="18867"/>
            <a:stretch/>
          </p:blipFill>
          <p:spPr bwMode="auto">
            <a:xfrm rot="5400000">
              <a:off x="4094953" y="1305150"/>
              <a:ext cx="3391640" cy="2386579"/>
            </a:xfrm>
            <a:prstGeom prst="rect">
              <a:avLst/>
            </a:prstGeom>
          </p:spPr>
        </p:pic>
        <p:sp>
          <p:nvSpPr>
            <p:cNvPr id="20" name="GIF  User Tech.Coordinator">
              <a:extLst>
                <a:ext uri="{FF2B5EF4-FFF2-40B4-BE49-F238E27FC236}">
                  <a16:creationId xmlns:a16="http://schemas.microsoft.com/office/drawing/2014/main" id="{D08E3744-51A1-411D-B59B-0570391052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1622" y="1624369"/>
              <a:ext cx="674767" cy="226591"/>
            </a:xfrm>
            <a:prstGeom prst="rect">
              <a:avLst/>
            </a:prstGeom>
            <a:solidFill>
              <a:schemeClr val="bg1"/>
            </a:solidFill>
            <a:ln w="12700">
              <a:miter lim="400000"/>
            </a:ln>
          </p:spPr>
          <p:txBody>
            <a:bodyPr wrap="square" lIns="36000" tIns="36000" rIns="36000" bIns="36000" anchor="ctr">
              <a:spAutoFit/>
            </a:bodyPr>
            <a:lstStyle>
              <a:lvl1pPr defTabSz="457200">
                <a:defRPr sz="1400">
                  <a:latin typeface="Helvetica"/>
                  <a:ea typeface="Helvetica"/>
                  <a:cs typeface="Helvetica"/>
                </a:defRPr>
              </a:lvl1pPr>
            </a:lstStyle>
            <a:p>
              <a:pPr marL="0" marR="0" lvl="0" indent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000" b="1" dirty="0">
                  <a:solidFill>
                    <a:srgbClr val="FF0000"/>
                  </a:solidFill>
                </a:rPr>
                <a:t>m</a:t>
              </a:r>
              <a:r>
                <a:rPr lang="en-US" sz="1000" b="1" i="0" u="none" strike="noStrike" cap="none" spc="0" dirty="0">
                  <a:ln>
                    <a:noFill/>
                  </a:ln>
                  <a:solidFill>
                    <a:srgbClr val="FF0000"/>
                  </a:solidFill>
                  <a:latin typeface="Helvetica"/>
                  <a:cs typeface="Helvetica"/>
                </a:rPr>
                <a:t>ini-BPM</a:t>
              </a:r>
              <a:endParaRPr sz="1000" b="1" i="0" u="none" strike="noStrike" cap="none" spc="0" dirty="0">
                <a:ln>
                  <a:noFill/>
                </a:ln>
                <a:solidFill>
                  <a:srgbClr val="FF0000"/>
                </a:solidFill>
                <a:latin typeface="Helvetica"/>
                <a:cs typeface="Helvetica"/>
              </a:endParaRPr>
            </a:p>
          </p:txBody>
        </p:sp>
        <p:sp>
          <p:nvSpPr>
            <p:cNvPr id="21" name="GIF  User Tech.Coordinator">
              <a:extLst>
                <a:ext uri="{FF2B5EF4-FFF2-40B4-BE49-F238E27FC236}">
                  <a16:creationId xmlns:a16="http://schemas.microsoft.com/office/drawing/2014/main" id="{ED1DBEDA-CBD0-4CED-9EF9-FF4F78F8F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84168" y="2151420"/>
              <a:ext cx="720080" cy="224613"/>
            </a:xfrm>
            <a:prstGeom prst="rect">
              <a:avLst/>
            </a:prstGeom>
            <a:solidFill>
              <a:schemeClr val="bg1"/>
            </a:solidFill>
            <a:ln w="12700">
              <a:miter lim="400000"/>
            </a:ln>
          </p:spPr>
          <p:txBody>
            <a:bodyPr wrap="square" lIns="36000" tIns="36000" rIns="36000" bIns="36000" anchor="ctr">
              <a:spAutoFit/>
            </a:bodyPr>
            <a:lstStyle>
              <a:lvl1pPr defTabSz="457200">
                <a:defRPr sz="1400">
                  <a:latin typeface="Helvetica"/>
                  <a:ea typeface="Helvetica"/>
                  <a:cs typeface="Helvetica"/>
                </a:defRPr>
              </a:lvl1pPr>
            </a:lstStyle>
            <a:p>
              <a:pPr marL="0" marR="0" lvl="0" indent="0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000" b="1" i="0" u="none" strike="noStrike" cap="none" spc="0" dirty="0">
                  <a:ln>
                    <a:noFill/>
                  </a:ln>
                  <a:solidFill>
                    <a:srgbClr val="FF9933"/>
                  </a:solidFill>
                  <a:latin typeface="Helvetica"/>
                  <a:cs typeface="Helvetica"/>
                </a:rPr>
                <a:t>nano-BPM</a:t>
              </a:r>
              <a:endParaRPr sz="1000" b="1" i="0" u="none" strike="noStrike" cap="none" spc="0" dirty="0">
                <a:ln>
                  <a:noFill/>
                </a:ln>
                <a:solidFill>
                  <a:srgbClr val="FF9933"/>
                </a:solidFill>
                <a:latin typeface="Helvetica"/>
                <a:cs typeface="Helvetica"/>
              </a:endParaRPr>
            </a:p>
          </p:txBody>
        </p:sp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DBA7F4E5-62E8-4BEB-A62E-055F78776B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 bwMode="auto">
            <a:xfrm>
              <a:off x="6141033" y="2428842"/>
              <a:ext cx="557111" cy="267108"/>
            </a:xfrm>
            <a:prstGeom prst="rect">
              <a:avLst/>
            </a:prstGeom>
          </p:spPr>
        </p:pic>
      </p:grp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5D637C5-4E59-4834-90D0-0ED23A90C8A9}"/>
              </a:ext>
            </a:extLst>
          </p:cNvPr>
          <p:cNvCxnSpPr>
            <a:cxnSpLocks/>
          </p:cNvCxnSpPr>
          <p:nvPr/>
        </p:nvCxnSpPr>
        <p:spPr>
          <a:xfrm flipH="1" flipV="1">
            <a:off x="3496235" y="1863029"/>
            <a:ext cx="1853249" cy="708721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0DFC118-1950-4636-B7CC-6CE55A66246C}"/>
              </a:ext>
            </a:extLst>
          </p:cNvPr>
          <p:cNvCxnSpPr>
            <a:cxnSpLocks/>
          </p:cNvCxnSpPr>
          <p:nvPr/>
        </p:nvCxnSpPr>
        <p:spPr>
          <a:xfrm flipH="1">
            <a:off x="3496235" y="2793636"/>
            <a:ext cx="1853249" cy="932647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B865AF4F-E69A-46CB-8588-B0C4D557A8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8006403" y="3818976"/>
            <a:ext cx="969292" cy="411992"/>
          </a:xfrm>
          <a:prstGeom prst="rect">
            <a:avLst/>
          </a:prstGeom>
        </p:spPr>
      </p:pic>
      <p:sp>
        <p:nvSpPr>
          <p:cNvPr id="25" name="GIF  User Tech.Coordinator">
            <a:extLst>
              <a:ext uri="{FF2B5EF4-FFF2-40B4-BE49-F238E27FC236}">
                <a16:creationId xmlns:a16="http://schemas.microsoft.com/office/drawing/2014/main" id="{CBA309C1-D10E-4833-B1E1-9B1335EAEA54}"/>
              </a:ext>
            </a:extLst>
          </p:cNvPr>
          <p:cNvSpPr>
            <a:spLocks/>
          </p:cNvSpPr>
          <p:nvPr/>
        </p:nvSpPr>
        <p:spPr bwMode="auto">
          <a:xfrm>
            <a:off x="7140510" y="3721227"/>
            <a:ext cx="985364" cy="564257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marL="0" marR="0" lvl="0" indent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b="1" i="0" u="none" strike="noStrike" cap="none" spc="0" dirty="0">
                <a:ln>
                  <a:noFill/>
                </a:ln>
                <a:solidFill>
                  <a:srgbClr val="000000"/>
                </a:solidFill>
                <a:latin typeface="Helvetica"/>
                <a:cs typeface="Helvetica"/>
              </a:rPr>
              <a:t>© N. Minafra,                             M. Doser,                                            R. Caravita</a:t>
            </a:r>
            <a:endParaRPr sz="1000" b="1" i="0" u="none" strike="noStrike" cap="none" spc="0" dirty="0">
              <a:ln>
                <a:noFill/>
              </a:ln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6B157DF-919A-4A74-A7A5-6AC75D755FAA}"/>
              </a:ext>
            </a:extLst>
          </p:cNvPr>
          <p:cNvSpPr txBox="1"/>
          <p:nvPr/>
        </p:nvSpPr>
        <p:spPr>
          <a:xfrm>
            <a:off x="4514000" y="4206451"/>
            <a:ext cx="23999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IRRAD Experiment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12802583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AD6371-5052-45E9-A898-7B8EC58B42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 Software Architecture Upgrade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EAF9FC-FAC0-4DA1-ACBF-A55F5BFA7C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41949"/>
            <a:ext cx="4246826" cy="1438019"/>
          </a:xfrm>
        </p:spPr>
        <p:txBody>
          <a:bodyPr>
            <a:normAutofit fontScale="92500" lnSpcReduction="20000"/>
          </a:bodyPr>
          <a:lstStyle/>
          <a:p>
            <a:pPr marL="36576" indent="0">
              <a:buNone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Beam Profile Monitor (BPM) data: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logged in NXCALS (CERN Logging System)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published in Timber in real-time (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https://timber.cern.ch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– accessible only from CERN)</a:t>
            </a:r>
          </a:p>
          <a:p>
            <a:pPr marL="36576" indent="0">
              <a:buNone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Allowing for further beam corrections by CERN Control Center (CCC)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B5437D-686A-4891-902B-520206154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CF6E6E-EC82-42B9-95DD-294D17BEB7EA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B99CDA-7736-4698-A369-2A4B3FB37C6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0C5D3A-4451-4504-A895-C37827B68E8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964"/>
          <a:stretch/>
        </p:blipFill>
        <p:spPr>
          <a:xfrm>
            <a:off x="784629" y="2175979"/>
            <a:ext cx="3093832" cy="21818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B5C31EB-5CB7-4FFE-BBF0-2C2ED860459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570" b="1113"/>
          <a:stretch/>
        </p:blipFill>
        <p:spPr>
          <a:xfrm>
            <a:off x="4667241" y="814046"/>
            <a:ext cx="4016813" cy="3515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2717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FE36A-6313-468A-86E4-E0FD1795F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7E9E9A-A98E-4E8F-84AB-ABDDE7870E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324850" cy="3420633"/>
          </a:xfrm>
        </p:spPr>
        <p:txBody>
          <a:bodyPr>
            <a:normAutofit/>
          </a:bodyPr>
          <a:lstStyle/>
          <a:p>
            <a:pPr>
              <a:buClr>
                <a:schemeClr val="bg1">
                  <a:lumMod val="85000"/>
                </a:schemeClr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CERN Irradiation Facilities and Long Shutdown 2 (LS2) Upgrades</a:t>
            </a:r>
          </a:p>
          <a:p>
            <a:pPr>
              <a:buClr>
                <a:schemeClr val="bg1">
                  <a:lumMod val="85000"/>
                </a:schemeClr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IRRAD Upgrades:</a:t>
            </a:r>
          </a:p>
          <a:p>
            <a:pPr lvl="1">
              <a:buClr>
                <a:schemeClr val="bg1">
                  <a:lumMod val="8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T8 Beam Instrumentation</a:t>
            </a:r>
          </a:p>
          <a:p>
            <a:pPr lvl="1">
              <a:buClr>
                <a:schemeClr val="bg1">
                  <a:lumMod val="8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Technical Area</a:t>
            </a:r>
          </a:p>
          <a:p>
            <a:pPr lvl="1">
              <a:buClr>
                <a:schemeClr val="bg1">
                  <a:lumMod val="8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IRRAD Software and Hardware Infrastructure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Beam Commissioning and IRRAD runs 2021-22</a:t>
            </a:r>
          </a:p>
          <a:p>
            <a:pPr>
              <a:buClr>
                <a:schemeClr val="bg1">
                  <a:lumMod val="85000"/>
                </a:schemeClr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European Projects associated to IRRAD</a:t>
            </a:r>
          </a:p>
          <a:p>
            <a:pPr>
              <a:buClr>
                <a:schemeClr val="bg1">
                  <a:lumMod val="85000"/>
                </a:schemeClr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Summary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5035A7-D424-4FD0-8248-E38C805C2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DF27D4-B12E-4C4F-B938-9E126E8CC58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F3E10-3F9B-4516-9F11-88E3D25DD96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3111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61607-9554-4943-A570-84E8ED762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IRRAD Restart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87FD18-FADD-4A10-A743-1FBE0FCDE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A8F1E3-919A-407F-9FCF-97DEF8AF8B9E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321BF6-2978-45F7-9C1C-CD4D566477C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973BD145-AE70-4557-B4F5-1F7F0198B4F1}"/>
              </a:ext>
            </a:extLst>
          </p:cNvPr>
          <p:cNvSpPr>
            <a:spLocks/>
          </p:cNvSpPr>
          <p:nvPr/>
        </p:nvSpPr>
        <p:spPr bwMode="auto">
          <a:xfrm>
            <a:off x="59252" y="885972"/>
            <a:ext cx="4572184" cy="333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dirty="0"/>
              <a:t>Complete </a:t>
            </a:r>
            <a:r>
              <a:rPr lang="en-GB" b="1" dirty="0"/>
              <a:t>LS2 activities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dirty="0"/>
              <a:t>Commission </a:t>
            </a:r>
            <a:r>
              <a:rPr lang="en-GB" b="1" dirty="0"/>
              <a:t>new Beam Instrumentation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dirty="0"/>
              <a:t>Update </a:t>
            </a:r>
            <a:r>
              <a:rPr lang="en-GB" b="1" dirty="0"/>
              <a:t>Safety Docs,</a:t>
            </a:r>
            <a:r>
              <a:rPr lang="en-GB" dirty="0"/>
              <a:t> </a:t>
            </a:r>
            <a:r>
              <a:rPr lang="en-GB" b="1" dirty="0"/>
              <a:t>Safety Trainings</a:t>
            </a:r>
          </a:p>
          <a:p>
            <a:pPr>
              <a:spcBef>
                <a:spcPts val="600"/>
              </a:spcBef>
              <a:defRPr/>
            </a:pPr>
            <a:r>
              <a:rPr lang="en-GB" sz="1400" dirty="0"/>
              <a:t>      (</a:t>
            </a:r>
            <a:r>
              <a:rPr lang="en-GB" sz="1400" dirty="0">
                <a:hlinkClick r:id="rId2"/>
              </a:rPr>
              <a:t>https://ps-irrad.web.cern.ch/ps-irrad/safety.php</a:t>
            </a:r>
            <a:r>
              <a:rPr lang="en-GB" sz="1400" dirty="0"/>
              <a:t> )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dirty="0"/>
              <a:t>Define </a:t>
            </a:r>
            <a:r>
              <a:rPr lang="en-GB" b="1" dirty="0"/>
              <a:t>COVID procedures </a:t>
            </a:r>
            <a:r>
              <a:rPr lang="en-GB" dirty="0"/>
              <a:t>and install air recirculation systems control rooms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b="1" dirty="0"/>
              <a:t>New IRRAD e-log </a:t>
            </a:r>
            <a:r>
              <a:rPr lang="en-GB" dirty="0"/>
              <a:t>from BE-OP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dirty="0"/>
              <a:t>Restoring BI signals to IRRAD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  <a:defRPr/>
            </a:pPr>
            <a:r>
              <a:rPr lang="en-GB" dirty="0"/>
              <a:t>…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F0D922-ECE3-4B8C-BCEF-2A14AD3076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9260" y="534963"/>
            <a:ext cx="4202742" cy="27084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3D5A237-7D08-479B-A5FD-4E5C292D55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145020"/>
            <a:ext cx="2224737" cy="2050121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7D32249-03C5-45CD-81BE-10159C55D207}"/>
              </a:ext>
            </a:extLst>
          </p:cNvPr>
          <p:cNvSpPr txBox="1"/>
          <p:nvPr/>
        </p:nvSpPr>
        <p:spPr>
          <a:xfrm>
            <a:off x="4484377" y="4210351"/>
            <a:ext cx="23999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/>
              <a:t>Mandatory Safety Training</a:t>
            </a:r>
            <a:endParaRPr lang="en-GB" sz="800" b="1" dirty="0"/>
          </a:p>
        </p:txBody>
      </p:sp>
    </p:spTree>
    <p:extLst>
      <p:ext uri="{BB962C8B-B14F-4D97-AF65-F5344CB8AC3E}">
        <p14:creationId xmlns:p14="http://schemas.microsoft.com/office/powerpoint/2010/main" val="13597597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0E658-7C4D-4CA3-800C-28A2DCE3C7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Commissioning 2021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3AB0B2-19C0-4940-84E4-A4ED660F2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EADC1B-18B9-4E27-9B24-82C8CD16855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6836FF-AF3A-46BD-9A68-108D59F92AE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81D010-CFD4-4A8A-A979-ED2EE6F4C9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8485" y="603302"/>
            <a:ext cx="1445455" cy="24228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A74396-8E5A-4EE9-8C01-FFB1BC87F5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87" y="941528"/>
            <a:ext cx="2348466" cy="20845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67413E7-EDF4-4F0A-A994-A82D492606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9914" y="965068"/>
            <a:ext cx="748543" cy="724397"/>
          </a:xfrm>
          <a:prstGeom prst="rect">
            <a:avLst/>
          </a:prstGeom>
        </p:spPr>
      </p:pic>
      <p:pic>
        <p:nvPicPr>
          <p:cNvPr id="11" name="Picture 10" descr="A circular object with a hole in it&#10;&#10;Description automatically generated with low confidence">
            <a:extLst>
              <a:ext uri="{FF2B5EF4-FFF2-40B4-BE49-F238E27FC236}">
                <a16:creationId xmlns:a16="http://schemas.microsoft.com/office/drawing/2014/main" id="{D8EDE26C-AFAC-4707-928D-B89FAB9E546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822" t="21593" r="8257" b="32743"/>
          <a:stretch/>
        </p:blipFill>
        <p:spPr>
          <a:xfrm>
            <a:off x="2459914" y="1879681"/>
            <a:ext cx="713173" cy="7243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D6E0DD8-A6B9-4119-8212-06BB6688AF19}"/>
              </a:ext>
            </a:extLst>
          </p:cNvPr>
          <p:cNvSpPr txBox="1"/>
          <p:nvPr/>
        </p:nvSpPr>
        <p:spPr>
          <a:xfrm>
            <a:off x="1985236" y="2626013"/>
            <a:ext cx="1674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accent6">
                    <a:lumMod val="50000"/>
                  </a:schemeClr>
                </a:solidFill>
              </a:rPr>
              <a:t>T08 BEAM</a:t>
            </a:r>
          </a:p>
          <a:p>
            <a:pPr algn="ctr"/>
            <a:r>
              <a:rPr lang="en-US" sz="1000" b="1" dirty="0">
                <a:solidFill>
                  <a:schemeClr val="accent6">
                    <a:lumMod val="50000"/>
                  </a:schemeClr>
                </a:solidFill>
              </a:rPr>
              <a:t> PROFILES</a:t>
            </a:r>
            <a:endParaRPr lang="en-GB" sz="1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7020A3-2665-4CEC-B1AD-1D59511C3C20}"/>
              </a:ext>
            </a:extLst>
          </p:cNvPr>
          <p:cNvSpPr txBox="1"/>
          <p:nvPr/>
        </p:nvSpPr>
        <p:spPr>
          <a:xfrm>
            <a:off x="7962439" y="2856559"/>
            <a:ext cx="109311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© M. Fraser (25/10)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EE7F1B-32BE-4A3D-A324-94CE2855FFC9}"/>
              </a:ext>
            </a:extLst>
          </p:cNvPr>
          <p:cNvSpPr txBox="1"/>
          <p:nvPr/>
        </p:nvSpPr>
        <p:spPr>
          <a:xfrm>
            <a:off x="4531695" y="787880"/>
            <a:ext cx="25446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sz="1000" dirty="0"/>
              <a:t>INTENSITY TRANSMISSION STUDIES</a:t>
            </a:r>
            <a:endParaRPr lang="en-GB" sz="10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157D5B8-6B02-498F-9FDD-5F972D94A1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9375" y="815112"/>
            <a:ext cx="3459181" cy="233742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4E12D0A-E9E2-4DA4-8D59-3863A9F58895}"/>
              </a:ext>
            </a:extLst>
          </p:cNvPr>
          <p:cNvSpPr txBox="1"/>
          <p:nvPr/>
        </p:nvSpPr>
        <p:spPr>
          <a:xfrm>
            <a:off x="-77966" y="3142839"/>
            <a:ext cx="9290389" cy="13029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22262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b="1" dirty="0"/>
              <a:t>Beam instrumentation commissioning &amp; tests </a:t>
            </a:r>
            <a:r>
              <a:rPr lang="en-GB" dirty="0"/>
              <a:t>in collaboration with SY-BI</a:t>
            </a:r>
          </a:p>
          <a:p>
            <a:pPr marL="322262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b="1" dirty="0"/>
              <a:t>Optics studies to reduce the proton beam losses</a:t>
            </a:r>
          </a:p>
          <a:p>
            <a:pPr marL="322262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GB" b="1" dirty="0"/>
              <a:t>High Energy Heavy Ion beam steered down T8 </a:t>
            </a:r>
            <a:r>
              <a:rPr lang="en-GB" dirty="0"/>
              <a:t>with several intensity flavours (</a:t>
            </a:r>
            <a:r>
              <a:rPr lang="en-GB" b="1" dirty="0"/>
              <a:t>CHIMERA</a:t>
            </a:r>
            <a:r>
              <a:rPr lang="en-GB" dirty="0"/>
              <a:t>) – 2 weeks of HI run Nov.-Dec. 2022</a:t>
            </a:r>
          </a:p>
        </p:txBody>
      </p:sp>
    </p:spTree>
    <p:extLst>
      <p:ext uri="{BB962C8B-B14F-4D97-AF65-F5344CB8AC3E}">
        <p14:creationId xmlns:p14="http://schemas.microsoft.com/office/powerpoint/2010/main" val="2711124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D4134-1BAD-4387-BD3B-CC5A6D6FB0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US" sz="4200" dirty="0"/>
              <a:t>10th Beam Telescopes and Test Beams Workshop</a:t>
            </a:r>
            <a:endParaRPr lang="en-GB" sz="42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848234-C4F7-4B9C-A307-C3001BDE9599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62947" y="2175233"/>
            <a:ext cx="2743200" cy="314740"/>
          </a:xfrm>
        </p:spPr>
        <p:txBody>
          <a:bodyPr/>
          <a:lstStyle/>
          <a:p>
            <a:r>
              <a:rPr lang="en-US" dirty="0"/>
              <a:t>20-24 June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57930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58930-1BA3-445B-BE21-6DCE298D3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IRRAD User Run 2021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15E6D5-F0E6-4D2C-8B7D-30C279FFC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3E69B8-182B-438C-B9D5-0593AA14FA3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C67F26-BFCF-45B4-8EB6-A8632F344A2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EF44CF5-02BF-46F9-B0F2-669250EE2B86}"/>
              </a:ext>
            </a:extLst>
          </p:cNvPr>
          <p:cNvSpPr txBox="1">
            <a:spLocks/>
          </p:cNvSpPr>
          <p:nvPr/>
        </p:nvSpPr>
        <p:spPr>
          <a:xfrm>
            <a:off x="118743" y="799102"/>
            <a:ext cx="7791770" cy="1447937"/>
          </a:xfrm>
          <a:prstGeom prst="rect">
            <a:avLst/>
          </a:prstGeom>
        </p:spPr>
        <p:txBody>
          <a:bodyPr>
            <a:normAutofit/>
          </a:bodyPr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marR="0" indent="-2286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12775" lvl="1" indent="-342900">
              <a:spcBef>
                <a:spcPts val="600"/>
              </a:spcBef>
              <a:buClr>
                <a:schemeClr val="tx2"/>
              </a:buClr>
            </a:pPr>
            <a:r>
              <a:rPr lang="en-GB" sz="1800" dirty="0"/>
              <a:t>8 weeks run</a:t>
            </a:r>
          </a:p>
          <a:p>
            <a:pPr marL="612775" lvl="1" indent="-342900">
              <a:spcBef>
                <a:spcPts val="600"/>
              </a:spcBef>
              <a:buClr>
                <a:schemeClr val="tx2"/>
              </a:buClr>
            </a:pPr>
            <a:r>
              <a:rPr lang="en-GB" sz="1800" dirty="0"/>
              <a:t>18 experiments completed</a:t>
            </a:r>
          </a:p>
          <a:p>
            <a:pPr marL="612775" lvl="1" indent="-342900">
              <a:spcBef>
                <a:spcPts val="600"/>
              </a:spcBef>
              <a:buClr>
                <a:schemeClr val="tx2"/>
              </a:buClr>
            </a:pPr>
            <a:r>
              <a:rPr lang="en-GB" sz="1800" dirty="0"/>
              <a:t>190 samples irradiated</a:t>
            </a:r>
          </a:p>
          <a:p>
            <a:pPr marL="269875" lvl="1" indent="0">
              <a:spcBef>
                <a:spcPts val="600"/>
              </a:spcBef>
              <a:buClr>
                <a:schemeClr val="tx2"/>
              </a:buClr>
              <a:buNone/>
            </a:pPr>
            <a:r>
              <a:rPr lang="en-GB" sz="1800" dirty="0"/>
              <a:t>Priority was given to beam commissioning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29A2103-49EB-4BDE-8A53-A1A564525E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3108"/>
          <a:stretch/>
        </p:blipFill>
        <p:spPr>
          <a:xfrm>
            <a:off x="6103835" y="767382"/>
            <a:ext cx="2332253" cy="3361572"/>
          </a:xfrm>
          <a:prstGeom prst="rect">
            <a:avLst/>
          </a:prstGeom>
        </p:spPr>
      </p:pic>
      <p:pic>
        <p:nvPicPr>
          <p:cNvPr id="12" name="Picture 11" descr="A picture containing text, bicycle&#10;&#10;Description automatically generated">
            <a:extLst>
              <a:ext uri="{FF2B5EF4-FFF2-40B4-BE49-F238E27FC236}">
                <a16:creationId xmlns:a16="http://schemas.microsoft.com/office/drawing/2014/main" id="{B70AFAD7-B340-4D1B-9ED6-9163C866F2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4987" y="2189356"/>
            <a:ext cx="2586131" cy="193959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5EC02F6-BD20-47B5-B745-1E556FC05C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1729" y="2645299"/>
            <a:ext cx="2592383" cy="148365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AC403C4-4B53-47DE-A03C-37E530161795}"/>
              </a:ext>
            </a:extLst>
          </p:cNvPr>
          <p:cNvSpPr txBox="1"/>
          <p:nvPr/>
        </p:nvSpPr>
        <p:spPr>
          <a:xfrm>
            <a:off x="66993" y="4111125"/>
            <a:ext cx="2399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Dosimetry &amp; alignment verification measurements in IRRAD Zone 3</a:t>
            </a:r>
            <a:endParaRPr lang="en-GB" sz="8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103AEA2-9173-4CD8-8A3B-1A0E3554D699}"/>
              </a:ext>
            </a:extLst>
          </p:cNvPr>
          <p:cNvSpPr txBox="1"/>
          <p:nvPr/>
        </p:nvSpPr>
        <p:spPr>
          <a:xfrm>
            <a:off x="2927146" y="4128954"/>
            <a:ext cx="23999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Samples installed in IRRAD Zone 2</a:t>
            </a:r>
            <a:endParaRPr lang="en-GB" sz="8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6AEAC07-411E-4AA3-8485-879C6A927DD4}"/>
              </a:ext>
            </a:extLst>
          </p:cNvPr>
          <p:cNvSpPr txBox="1"/>
          <p:nvPr/>
        </p:nvSpPr>
        <p:spPr>
          <a:xfrm>
            <a:off x="6023773" y="4137436"/>
            <a:ext cx="23999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Samples installed in IRRAD Zone 3</a:t>
            </a:r>
          </a:p>
        </p:txBody>
      </p:sp>
    </p:spTree>
    <p:extLst>
      <p:ext uri="{BB962C8B-B14F-4D97-AF65-F5344CB8AC3E}">
        <p14:creationId xmlns:p14="http://schemas.microsoft.com/office/powerpoint/2010/main" val="42452930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96B85D-12B6-4F1B-BA4B-8C9C75970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IRRAD Run 2022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40532F-5E2A-4D9A-AD0F-0F50DF387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8316" y="805622"/>
            <a:ext cx="4008939" cy="3203145"/>
          </a:xfrm>
        </p:spPr>
        <p:txBody>
          <a:bodyPr>
            <a:normAutofit/>
          </a:bodyPr>
          <a:lstStyle/>
          <a:p>
            <a:r>
              <a:rPr lang="en-US" sz="1200" dirty="0">
                <a:effectLst/>
                <a:ea typeface="Times New Roman" panose="02020603050405020304" pitchFamily="18" charset="0"/>
              </a:rPr>
              <a:t>From March to December</a:t>
            </a:r>
          </a:p>
          <a:p>
            <a:r>
              <a:rPr lang="en-US" sz="1200" dirty="0">
                <a:effectLst/>
                <a:ea typeface="Times New Roman" panose="02020603050405020304" pitchFamily="18" charset="0"/>
              </a:rPr>
              <a:t>18 experiments registered in IDM, and more being discussed</a:t>
            </a:r>
            <a:endParaRPr lang="en-GB" sz="1200" dirty="0">
              <a:effectLst/>
              <a:ea typeface="Times New Roman" panose="02020603050405020304" pitchFamily="18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200" dirty="0">
                <a:ea typeface="Calibri" panose="020F0502020204030204" pitchFamily="34" charset="0"/>
              </a:rPr>
              <a:t>7</a:t>
            </a:r>
            <a:r>
              <a:rPr lang="en-GB" sz="1200" dirty="0">
                <a:effectLst/>
                <a:ea typeface="Calibri" panose="020F0502020204030204" pitchFamily="34" charset="0"/>
              </a:rPr>
              <a:t> completed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200" dirty="0">
                <a:ea typeface="Calibri" panose="020F0502020204030204" pitchFamily="34" charset="0"/>
              </a:rPr>
              <a:t>5</a:t>
            </a:r>
            <a:r>
              <a:rPr lang="en-GB" sz="1200" dirty="0">
                <a:effectLst/>
                <a:ea typeface="Calibri" panose="020F0502020204030204" pitchFamily="34" charset="0"/>
              </a:rPr>
              <a:t> ongoing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200" dirty="0">
                <a:ea typeface="Calibri" panose="020F0502020204030204" pitchFamily="34" charset="0"/>
              </a:rPr>
              <a:t>6</a:t>
            </a:r>
            <a:r>
              <a:rPr lang="en-GB" sz="1200" dirty="0">
                <a:effectLst/>
                <a:ea typeface="Calibri" panose="020F0502020204030204" pitchFamily="34" charset="0"/>
              </a:rPr>
              <a:t> being prepared and scheduled</a:t>
            </a:r>
          </a:p>
          <a:p>
            <a:r>
              <a:rPr lang="en-GB" sz="1200" dirty="0">
                <a:ea typeface="Calibri" panose="020F0502020204030204" pitchFamily="34" charset="0"/>
              </a:rPr>
              <a:t>~300</a:t>
            </a:r>
            <a:r>
              <a:rPr lang="en-GB" sz="1200" dirty="0">
                <a:effectLst/>
                <a:ea typeface="Calibri" panose="020F0502020204030204" pitchFamily="34" charset="0"/>
              </a:rPr>
              <a:t> samples registered in IDM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200" dirty="0">
                <a:effectLst/>
                <a:ea typeface="Calibri" panose="020F0502020204030204" pitchFamily="34" charset="0"/>
              </a:rPr>
              <a:t>231 </a:t>
            </a:r>
            <a:r>
              <a:rPr lang="en-GB" sz="1200">
                <a:effectLst/>
                <a:ea typeface="Calibri" panose="020F0502020204030204" pitchFamily="34" charset="0"/>
              </a:rPr>
              <a:t>being irradiated</a:t>
            </a:r>
            <a:endParaRPr lang="en-GB" sz="1200" dirty="0">
              <a:effectLst/>
              <a:ea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1CFC88-84D5-4C2F-80E4-E8332ECD8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02BE21-D1CC-4859-86E1-52EC5BE9EB0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898547-C26C-4B9C-8DDD-46FB6DE892DD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B58896-ECBB-4FAE-A732-02DE2A06AD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601" r="2220"/>
          <a:stretch/>
        </p:blipFill>
        <p:spPr>
          <a:xfrm rot="5400000">
            <a:off x="3598823" y="1246021"/>
            <a:ext cx="3508643" cy="2251779"/>
          </a:xfrm>
          <a:prstGeom prst="rect">
            <a:avLst/>
          </a:prstGeom>
        </p:spPr>
      </p:pic>
      <p:pic>
        <p:nvPicPr>
          <p:cNvPr id="10" name="Picture 9" descr="A close-up of a circuit board&#10;&#10;Description automatically generated with medium confidence">
            <a:extLst>
              <a:ext uri="{FF2B5EF4-FFF2-40B4-BE49-F238E27FC236}">
                <a16:creationId xmlns:a16="http://schemas.microsoft.com/office/drawing/2014/main" id="{4B032C66-6714-48ED-A832-46DDBFD110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630256" y="1585813"/>
            <a:ext cx="3523340" cy="1586900"/>
          </a:xfrm>
          <a:prstGeom prst="rect">
            <a:avLst/>
          </a:prstGeom>
        </p:spPr>
      </p:pic>
      <p:pic>
        <p:nvPicPr>
          <p:cNvPr id="12" name="Picture 11" descr="A person working on a machine&#10;&#10;Description automatically generated with low confidence">
            <a:extLst>
              <a:ext uri="{FF2B5EF4-FFF2-40B4-BE49-F238E27FC236}">
                <a16:creationId xmlns:a16="http://schemas.microsoft.com/office/drawing/2014/main" id="{761CAB70-13DA-48C2-B15E-536FB2467A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096" y="2688422"/>
            <a:ext cx="3476749" cy="156591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8B50B29-874C-402C-B6F3-0B4A9D1191B6}"/>
              </a:ext>
            </a:extLst>
          </p:cNvPr>
          <p:cNvSpPr txBox="1"/>
          <p:nvPr/>
        </p:nvSpPr>
        <p:spPr>
          <a:xfrm>
            <a:off x="4145862" y="4133845"/>
            <a:ext cx="23999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/>
              <a:t>IRRAD cold-box with VORTEX system for long-run experiments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AB8007-87DC-448A-8013-6DE561E5F866}"/>
              </a:ext>
            </a:extLst>
          </p:cNvPr>
          <p:cNvSpPr txBox="1"/>
          <p:nvPr/>
        </p:nvSpPr>
        <p:spPr>
          <a:xfrm>
            <a:off x="6479034" y="4144113"/>
            <a:ext cx="23999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IRRAD Zone 2 samples and micro-BPM2</a:t>
            </a:r>
            <a:endParaRPr lang="en-GB" sz="8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A7E1C1-177F-4FAB-9916-6C727DAB1BC5}"/>
              </a:ext>
            </a:extLst>
          </p:cNvPr>
          <p:cNvSpPr txBox="1"/>
          <p:nvPr/>
        </p:nvSpPr>
        <p:spPr>
          <a:xfrm>
            <a:off x="441483" y="4239644"/>
            <a:ext cx="23999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IRRAD Zone 2 samples setup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2789135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FE36A-6313-468A-86E4-E0FD1795F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7E9E9A-A98E-4E8F-84AB-ABDDE7870E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324850" cy="3420633"/>
          </a:xfrm>
        </p:spPr>
        <p:txBody>
          <a:bodyPr>
            <a:normAutofit/>
          </a:bodyPr>
          <a:lstStyle/>
          <a:p>
            <a:pPr>
              <a:buClr>
                <a:schemeClr val="bg1">
                  <a:lumMod val="85000"/>
                </a:schemeClr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CERN Irradiation Facilities and Long Shutdown 2 (LS2) Upgrades</a:t>
            </a:r>
          </a:p>
          <a:p>
            <a:pPr>
              <a:buClr>
                <a:schemeClr val="bg1">
                  <a:lumMod val="85000"/>
                </a:schemeClr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IRRAD Upgrades:</a:t>
            </a:r>
          </a:p>
          <a:p>
            <a:pPr lvl="1">
              <a:buClr>
                <a:schemeClr val="bg1">
                  <a:lumMod val="8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T8 Beam Instrumentation</a:t>
            </a:r>
          </a:p>
          <a:p>
            <a:pPr lvl="1">
              <a:buClr>
                <a:schemeClr val="bg1">
                  <a:lumMod val="8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Technical Area</a:t>
            </a:r>
          </a:p>
          <a:p>
            <a:pPr lvl="1">
              <a:buClr>
                <a:schemeClr val="bg1">
                  <a:lumMod val="8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IRRAD Software and Hardware Infrastructure</a:t>
            </a:r>
          </a:p>
          <a:p>
            <a:pPr>
              <a:buClr>
                <a:schemeClr val="bg1">
                  <a:lumMod val="85000"/>
                </a:schemeClr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IRRAD Commissioning and Runs 2021-22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European Projects associated to IRRAD</a:t>
            </a:r>
          </a:p>
          <a:p>
            <a:pPr>
              <a:buClr>
                <a:schemeClr val="bg1">
                  <a:lumMod val="85000"/>
                </a:schemeClr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Summary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5035A7-D424-4FD0-8248-E38C805C2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DF27D4-B12E-4C4F-B938-9E126E8CC58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F3E10-3F9B-4516-9F11-88E3D25DD96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01891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DF51F-7207-4264-AAE9-316A8E19F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European Projects Associated to IRRAD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CAAA13-1FCB-4303-BA82-564865E9A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F75677-BDB5-4A0E-A910-502D06E72F4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54B950-E74B-4066-B21F-B5B03287F4F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49513BC-1CC3-4A8F-B49B-0222E4B24D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082602" y="2657804"/>
            <a:ext cx="2914135" cy="1455502"/>
          </a:xfrm>
          <a:prstGeom prst="rect">
            <a:avLst/>
          </a:prstGeom>
        </p:spPr>
      </p:pic>
      <p:pic>
        <p:nvPicPr>
          <p:cNvPr id="9" name="Picture 7">
            <a:extLst>
              <a:ext uri="{FF2B5EF4-FFF2-40B4-BE49-F238E27FC236}">
                <a16:creationId xmlns:a16="http://schemas.microsoft.com/office/drawing/2014/main" id="{1569815E-5E85-4F6B-8912-4D4929DB15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700387" y="1044545"/>
            <a:ext cx="3375413" cy="1019745"/>
          </a:xfrm>
          <a:prstGeom prst="rect">
            <a:avLst/>
          </a:prstGeom>
        </p:spPr>
      </p:pic>
      <p:pic>
        <p:nvPicPr>
          <p:cNvPr id="1026" name="Picture 2" descr="home">
            <a:extLst>
              <a:ext uri="{FF2B5EF4-FFF2-40B4-BE49-F238E27FC236}">
                <a16:creationId xmlns:a16="http://schemas.microsoft.com/office/drawing/2014/main" id="{F4EF48AF-8CB3-4641-A5D0-CAE0853A08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974" b="25229"/>
          <a:stretch/>
        </p:blipFill>
        <p:spPr bwMode="auto">
          <a:xfrm>
            <a:off x="339402" y="989968"/>
            <a:ext cx="2743200" cy="122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B2C3D08-C844-EAB0-18AA-E655CC27D71C}"/>
              </a:ext>
            </a:extLst>
          </p:cNvPr>
          <p:cNvSpPr txBox="1"/>
          <p:nvPr/>
        </p:nvSpPr>
        <p:spPr>
          <a:xfrm>
            <a:off x="339402" y="2234845"/>
            <a:ext cx="1833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Started April 2021</a:t>
            </a:r>
            <a:endParaRPr lang="en-GB" sz="1400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4B9400-6303-1A7F-9E96-3C8A01B394BB}"/>
              </a:ext>
            </a:extLst>
          </p:cNvPr>
          <p:cNvSpPr txBox="1"/>
          <p:nvPr/>
        </p:nvSpPr>
        <p:spPr>
          <a:xfrm>
            <a:off x="5813801" y="2263172"/>
            <a:ext cx="1833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Started June 2021</a:t>
            </a:r>
            <a:endParaRPr lang="en-GB" sz="1400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1DC0E8-D7C8-7A6A-6CA5-60A187B66E24}"/>
              </a:ext>
            </a:extLst>
          </p:cNvPr>
          <p:cNvSpPr txBox="1"/>
          <p:nvPr/>
        </p:nvSpPr>
        <p:spPr>
          <a:xfrm>
            <a:off x="3082602" y="4106169"/>
            <a:ext cx="25172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To start September 2022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20211720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8BE511-B733-4364-A855-0C1BEF967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AIDAinnova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335136-AA04-4DC7-BE40-6F99F7809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83C10C-8C10-492D-B06C-8FDF76D3CF9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EA3ACA-E728-4D21-AECB-1CCD232EE16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2D2D998D-2F40-463A-B62A-F53DA98651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994206"/>
            <a:ext cx="8556835" cy="1707220"/>
          </a:xfrm>
        </p:spPr>
        <p:txBody>
          <a:bodyPr/>
          <a:lstStyle/>
          <a:p>
            <a:pPr marL="266700" marR="0" lvl="1" indent="-230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Advancement and Innovation for Detectors at Accelerators</a:t>
            </a:r>
          </a:p>
          <a:p>
            <a:pPr marL="266700" marR="0" lvl="1" indent="-23018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80000"/>
              <a:buFont typeface="Arial"/>
              <a:buChar char="•"/>
              <a:tabLst/>
              <a:defRPr/>
            </a:pPr>
            <a:r>
              <a:rPr lang="en-GB" sz="1800" dirty="0">
                <a:solidFill>
                  <a:srgbClr val="0055A0"/>
                </a:solidFill>
                <a:latin typeface="Arial"/>
              </a:rPr>
              <a:t>Leading Task 4.3: </a:t>
            </a:r>
            <a:r>
              <a:rPr kumimoji="0" lang="en-GB" sz="180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Common tools for irradiation facilities quality control</a:t>
            </a:r>
          </a:p>
          <a:p>
            <a:pPr marL="550862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Generalisation of IRRAD Data Manager for ENEA-FNG and GIF</a:t>
            </a:r>
            <a:r>
              <a:rPr kumimoji="0" lang="en-GB" sz="1400" b="0" i="0" u="none" strike="noStrike" kern="1200" cap="none" spc="0" normalizeH="0" baseline="3000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++</a:t>
            </a:r>
          </a:p>
          <a:p>
            <a:pPr marL="550862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GB" sz="1400" b="0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Prototype of integrated system for induced activation and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 </a:t>
            </a:r>
            <a:r>
              <a:rPr kumimoji="0" lang="en-GB" sz="1400" b="0" i="0" u="none" strike="noStrike" kern="1200" cap="none" spc="0" normalizeH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traceability data management</a:t>
            </a:r>
          </a:p>
          <a:p>
            <a:pPr marL="550862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0"/>
              </a:buClr>
              <a:buSzPct val="90000"/>
              <a:buFont typeface="Courier New" panose="02070309020205020404" pitchFamily="49" charset="0"/>
              <a:buChar char="o"/>
              <a:tabLst/>
              <a:defRPr/>
            </a:pPr>
            <a:r>
              <a:rPr lang="en-GB" sz="1400" dirty="0">
                <a:solidFill>
                  <a:srgbClr val="0055A0"/>
                </a:solidFill>
                <a:latin typeface="Arial"/>
              </a:rPr>
              <a:t>Dosimetry calibration set for cross-comparison of irradiation facilities by evaluation of Non-Ionizing Energy Loss (NIEL)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FCFE9D8-0330-4FBD-8DF3-B2A75E76C12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80" t="1435" r="2312" b="29582"/>
          <a:stretch/>
        </p:blipFill>
        <p:spPr bwMode="auto">
          <a:xfrm>
            <a:off x="901362" y="2815181"/>
            <a:ext cx="1721842" cy="1183476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GIF  User Tech.Coordinator">
            <a:extLst>
              <a:ext uri="{FF2B5EF4-FFF2-40B4-BE49-F238E27FC236}">
                <a16:creationId xmlns:a16="http://schemas.microsoft.com/office/drawing/2014/main" id="{704E2B15-3721-4B0B-88E4-8D0C5299D228}"/>
              </a:ext>
            </a:extLst>
          </p:cNvPr>
          <p:cNvSpPr>
            <a:spLocks/>
          </p:cNvSpPr>
          <p:nvPr/>
        </p:nvSpPr>
        <p:spPr bwMode="auto">
          <a:xfrm>
            <a:off x="890089" y="3998818"/>
            <a:ext cx="1692121" cy="410369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>
              <a:defRPr/>
            </a:pPr>
            <a:r>
              <a:rPr lang="en-US" sz="1000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RFID measurements after irradiation experiment</a:t>
            </a:r>
            <a:endParaRPr sz="1000" dirty="0">
              <a:solidFill>
                <a:srgbClr val="0055A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A2870B5-9BDF-4067-91C3-2694B9D2A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921" y="2591376"/>
            <a:ext cx="2743200" cy="1630960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GIF  User Tech.Coordinator">
            <a:extLst>
              <a:ext uri="{FF2B5EF4-FFF2-40B4-BE49-F238E27FC236}">
                <a16:creationId xmlns:a16="http://schemas.microsoft.com/office/drawing/2014/main" id="{361C3418-FB8F-4574-87D7-C268819AA47E}"/>
              </a:ext>
            </a:extLst>
          </p:cNvPr>
          <p:cNvSpPr>
            <a:spLocks/>
          </p:cNvSpPr>
          <p:nvPr/>
        </p:nvSpPr>
        <p:spPr bwMode="auto">
          <a:xfrm>
            <a:off x="2828967" y="4211990"/>
            <a:ext cx="2016224" cy="256480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marL="0" marR="0" lvl="0" indent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IRRAD Data Manager</a:t>
            </a:r>
            <a:endParaRPr sz="1000" dirty="0">
              <a:solidFill>
                <a:srgbClr val="0055A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2B44B9C-7445-4225-9B84-39D29888AE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6761941" y="235597"/>
            <a:ext cx="1674147" cy="644855"/>
          </a:xfrm>
          <a:prstGeom prst="rect">
            <a:avLst/>
          </a:prstGeom>
        </p:spPr>
      </p:pic>
      <p:pic>
        <p:nvPicPr>
          <p:cNvPr id="7" name="Picture 6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BAD3CB13-73A0-53CA-07EF-7289C8C7A9C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47" r="2145" b="30236"/>
          <a:stretch/>
        </p:blipFill>
        <p:spPr>
          <a:xfrm>
            <a:off x="5876832" y="2495107"/>
            <a:ext cx="1905668" cy="1914080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GIF  User Tech.Coordinator">
            <a:extLst>
              <a:ext uri="{FF2B5EF4-FFF2-40B4-BE49-F238E27FC236}">
                <a16:creationId xmlns:a16="http://schemas.microsoft.com/office/drawing/2014/main" id="{E8120BA3-263C-312C-436D-EC4655786CAC}"/>
              </a:ext>
            </a:extLst>
          </p:cNvPr>
          <p:cNvSpPr>
            <a:spLocks/>
          </p:cNvSpPr>
          <p:nvPr/>
        </p:nvSpPr>
        <p:spPr bwMode="auto">
          <a:xfrm>
            <a:off x="7827137" y="4188958"/>
            <a:ext cx="1361500" cy="256480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marL="0" marR="0" lvl="0" indent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IDM for ENEA-FNG</a:t>
            </a:r>
            <a:endParaRPr sz="1000" dirty="0">
              <a:solidFill>
                <a:srgbClr val="0055A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51541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E3407-46F5-466E-BF20-01B489E29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Irradiation and Test Beam Facilities DBs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BC2095-C9E6-4D29-8AAF-4D0E9AD21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454" y="880452"/>
            <a:ext cx="8229600" cy="889287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Two separate but similar platforms for researching information about the test beam and irradiation facilities</a:t>
            </a:r>
          </a:p>
          <a:p>
            <a:r>
              <a:rPr lang="en-GB" sz="1800" dirty="0"/>
              <a:t>Maintained by the facility coordinators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9896E6-E09A-417E-B5AB-B2CEBCBEBB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1D3043-C26E-4F05-9EAB-A13646859499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DF199D-6ADC-4CD9-AB17-39E9C96A7C7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01E4672-3264-4410-A1A5-D5412AF8E2C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86"/>
          <a:stretch/>
        </p:blipFill>
        <p:spPr>
          <a:xfrm>
            <a:off x="4950997" y="1747849"/>
            <a:ext cx="3390707" cy="2490469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C8A175F-A78E-482A-A077-471911F411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4053" y="1747511"/>
            <a:ext cx="3377346" cy="2513036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GIF  User Tech.Coordinator">
            <a:extLst>
              <a:ext uri="{FF2B5EF4-FFF2-40B4-BE49-F238E27FC236}">
                <a16:creationId xmlns:a16="http://schemas.microsoft.com/office/drawing/2014/main" id="{9639B991-6C47-44ED-AB09-31339D396C47}"/>
              </a:ext>
            </a:extLst>
          </p:cNvPr>
          <p:cNvSpPr>
            <a:spLocks/>
          </p:cNvSpPr>
          <p:nvPr/>
        </p:nvSpPr>
        <p:spPr bwMode="auto">
          <a:xfrm>
            <a:off x="4908526" y="4202995"/>
            <a:ext cx="2306661" cy="256480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marL="0" marR="0" lvl="0" indent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GB" sz="1000" dirty="0">
                <a:solidFill>
                  <a:srgbClr val="0055A0"/>
                </a:solidFill>
                <a:latin typeface="Arial"/>
                <a:ea typeface="+mn-ea"/>
                <a:cs typeface="+mn-cs"/>
                <a:hlinkClick r:id="rId4"/>
              </a:rPr>
              <a:t>https://test-beam-facilities.web.cern.ch/</a:t>
            </a:r>
            <a:r>
              <a:rPr lang="en-GB" sz="1000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 </a:t>
            </a:r>
            <a:endParaRPr sz="1000" dirty="0">
              <a:solidFill>
                <a:srgbClr val="0055A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3" name="GIF  User Tech.Coordinator">
            <a:extLst>
              <a:ext uri="{FF2B5EF4-FFF2-40B4-BE49-F238E27FC236}">
                <a16:creationId xmlns:a16="http://schemas.microsoft.com/office/drawing/2014/main" id="{96DB7ECB-9029-4526-99A9-0BFAE4E2C257}"/>
              </a:ext>
            </a:extLst>
          </p:cNvPr>
          <p:cNvSpPr>
            <a:spLocks/>
          </p:cNvSpPr>
          <p:nvPr/>
        </p:nvSpPr>
        <p:spPr bwMode="auto">
          <a:xfrm>
            <a:off x="959096" y="4212129"/>
            <a:ext cx="2791334" cy="256480"/>
          </a:xfrm>
          <a:prstGeom prst="rect">
            <a:avLst/>
          </a:prstGeom>
          <a:ln w="12700">
            <a:miter lim="400000"/>
          </a:ln>
        </p:spPr>
        <p:txBody>
          <a:bodyPr wrap="square" lIns="50800" tIns="50800" rIns="50800" bIns="50800" anchor="ctr">
            <a:spAutoFit/>
          </a:bodyPr>
          <a:lstStyle>
            <a:lvl1pPr defTabSz="457200">
              <a:defRPr sz="1400">
                <a:latin typeface="Helvetica"/>
                <a:ea typeface="Helvetica"/>
                <a:cs typeface="Helvetica"/>
              </a:defRPr>
            </a:lvl1pPr>
          </a:lstStyle>
          <a:p>
            <a:pPr marL="0" marR="0" lvl="0" indent="0" defTabSz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sz="1000" dirty="0">
                <a:solidFill>
                  <a:srgbClr val="0055A0"/>
                </a:solidFill>
                <a:latin typeface="Arial"/>
                <a:ea typeface="+mn-ea"/>
                <a:cs typeface="+mn-cs"/>
                <a:hlinkClick r:id="rId5"/>
              </a:rPr>
              <a:t>https://irradiation-facilities.web.cern.ch</a:t>
            </a:r>
            <a:r>
              <a:rPr lang="en-US" sz="1000" dirty="0">
                <a:solidFill>
                  <a:srgbClr val="0055A0"/>
                </a:solidFill>
                <a:latin typeface="Arial"/>
                <a:ea typeface="+mn-ea"/>
                <a:cs typeface="+mn-cs"/>
              </a:rPr>
              <a:t> </a:t>
            </a:r>
            <a:endParaRPr sz="1000" dirty="0">
              <a:solidFill>
                <a:srgbClr val="0055A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DF2BBAF-D819-48C9-A152-E308989AA6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6350" y="1211565"/>
            <a:ext cx="1677585" cy="441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09149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8FF6C-C144-4BA9-BA26-085DBA352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RADNEXT Facilities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18E43-9DE1-48AB-AEC3-27891B72B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905" y="768830"/>
            <a:ext cx="8767955" cy="2155474"/>
          </a:xfrm>
        </p:spPr>
        <p:txBody>
          <a:bodyPr numCol="1">
            <a:noAutofit/>
          </a:bodyPr>
          <a:lstStyle/>
          <a:p>
            <a:pPr marL="36576" indent="0">
              <a:buNone/>
            </a:pPr>
            <a:r>
              <a:rPr lang="en-GB" sz="1800" b="1" dirty="0">
                <a:solidFill>
                  <a:schemeClr val="tx1"/>
                </a:solidFill>
              </a:rPr>
              <a:t>Accessibility</a:t>
            </a:r>
            <a:r>
              <a:rPr lang="en-GB" sz="1800" dirty="0">
                <a:solidFill>
                  <a:schemeClr val="tx1"/>
                </a:solidFill>
              </a:rPr>
              <a:t> </a:t>
            </a:r>
            <a:r>
              <a:rPr lang="en-GB" sz="1800" b="1" dirty="0">
                <a:solidFill>
                  <a:schemeClr val="tx1"/>
                </a:solidFill>
              </a:rPr>
              <a:t>to irradiation facilities </a:t>
            </a:r>
            <a:r>
              <a:rPr lang="en-GB" sz="1800" dirty="0">
                <a:solidFill>
                  <a:schemeClr val="tx1"/>
                </a:solidFill>
              </a:rPr>
              <a:t>for research on radiation effects in electronics</a:t>
            </a:r>
          </a:p>
          <a:p>
            <a:pPr marL="139382" indent="-285750">
              <a:buClr>
                <a:srgbClr val="0055A0"/>
              </a:buClr>
              <a:buFont typeface="Arial" panose="020B0604020202020204" pitchFamily="34" charset="0"/>
              <a:buChar char="•"/>
              <a:defRPr/>
            </a:pPr>
            <a:r>
              <a:rPr lang="en-GB" sz="1400" dirty="0">
                <a:solidFill>
                  <a:srgbClr val="0055A0"/>
                </a:solidFill>
                <a:latin typeface="Arial"/>
              </a:rPr>
              <a:t>A </a:t>
            </a:r>
            <a:r>
              <a:rPr lang="en-GB" sz="1400" b="1" dirty="0">
                <a:solidFill>
                  <a:srgbClr val="0055A0"/>
                </a:solidFill>
                <a:latin typeface="Arial"/>
              </a:rPr>
              <a:t>network of irradiation facilities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 </a:t>
            </a:r>
          </a:p>
          <a:p>
            <a:pPr marL="139382" indent="-285750">
              <a:buClr>
                <a:srgbClr val="0055A0"/>
              </a:buClr>
              <a:buFont typeface="Arial" panose="020B0604020202020204" pitchFamily="34" charset="0"/>
              <a:buChar char="•"/>
              <a:defRPr/>
            </a:pPr>
            <a:r>
              <a:rPr lang="en-GB" sz="1400" b="1" dirty="0">
                <a:solidFill>
                  <a:srgbClr val="0055A0"/>
                </a:solidFill>
                <a:latin typeface="Arial"/>
              </a:rPr>
              <a:t>Transnational access </a:t>
            </a:r>
            <a:r>
              <a:rPr lang="en-GB" sz="1400" dirty="0">
                <a:solidFill>
                  <a:srgbClr val="0055A0"/>
                </a:solidFill>
                <a:latin typeface="Arial"/>
              </a:rPr>
              <a:t>to irradiation facilities</a:t>
            </a:r>
          </a:p>
          <a:p>
            <a:pPr marL="0" indent="0">
              <a:buClr>
                <a:srgbClr val="0055A0"/>
              </a:buClr>
              <a:buNone/>
              <a:defRPr/>
            </a:pPr>
            <a:r>
              <a:rPr lang="en-GB" sz="1800" b="1" dirty="0">
                <a:solidFill>
                  <a:srgbClr val="0055A0"/>
                </a:solidFill>
                <a:latin typeface="Arial"/>
              </a:rPr>
              <a:t>RADNEXT Facilities included in the                                                                      irradiation facilities DB</a:t>
            </a:r>
          </a:p>
          <a:p>
            <a:pPr marL="0" indent="0">
              <a:buClr>
                <a:srgbClr val="0055A0"/>
              </a:buClr>
              <a:buNone/>
              <a:defRPr/>
            </a:pPr>
            <a:endParaRPr lang="en-GB" sz="14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A73F9F-4091-4EF6-A30C-34F978C31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C1A00C-4771-45FA-BC16-A28220A6F39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1727BC-F04D-4C96-ABBD-1F78FA32B73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13" name="Picture 7">
            <a:extLst>
              <a:ext uri="{FF2B5EF4-FFF2-40B4-BE49-F238E27FC236}">
                <a16:creationId xmlns:a16="http://schemas.microsoft.com/office/drawing/2014/main" id="{AEC8D60C-BEEF-4491-B5FB-27742D01D9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051949" y="175120"/>
            <a:ext cx="1669717" cy="5044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D9228D5-81F1-4A0C-8A0C-2BD5C6C516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580" r="827"/>
          <a:stretch/>
        </p:blipFill>
        <p:spPr>
          <a:xfrm>
            <a:off x="419589" y="2245566"/>
            <a:ext cx="4152412" cy="2048951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F27331C-7767-4056-BDD2-ECF21CDD97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7344" y="1254048"/>
            <a:ext cx="2656014" cy="304046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Arrow: Left-Right 14">
            <a:extLst>
              <a:ext uri="{FF2B5EF4-FFF2-40B4-BE49-F238E27FC236}">
                <a16:creationId xmlns:a16="http://schemas.microsoft.com/office/drawing/2014/main" id="{2CCD0680-FD86-43C4-A2AB-8142826A7A50}"/>
              </a:ext>
            </a:extLst>
          </p:cNvPr>
          <p:cNvSpPr/>
          <p:nvPr/>
        </p:nvSpPr>
        <p:spPr>
          <a:xfrm>
            <a:off x="4905199" y="3126151"/>
            <a:ext cx="633643" cy="287780"/>
          </a:xfrm>
          <a:prstGeom prst="leftRightArrow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91865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18FF6C-C144-4BA9-BA26-085DBA352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RADNEXT Facilities and Transnational Access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318E43-9DE1-48AB-AEC3-27891B72B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976" y="802870"/>
            <a:ext cx="8304824" cy="1390364"/>
          </a:xfrm>
        </p:spPr>
        <p:txBody>
          <a:bodyPr numCol="1">
            <a:noAutofit/>
          </a:bodyPr>
          <a:lstStyle/>
          <a:p>
            <a:pPr marL="0" indent="-146368">
              <a:buClr>
                <a:srgbClr val="0055A0"/>
              </a:buClr>
              <a:buNone/>
              <a:defRPr/>
            </a:pPr>
            <a:r>
              <a:rPr lang="en-GB" sz="1800" dirty="0">
                <a:solidFill>
                  <a:srgbClr val="0055A0"/>
                </a:solidFill>
                <a:latin typeface="Arial"/>
              </a:rPr>
              <a:t>Transnational Access provides </a:t>
            </a:r>
            <a:r>
              <a:rPr lang="en-GB" sz="1800" b="1" dirty="0">
                <a:solidFill>
                  <a:srgbClr val="0055A0"/>
                </a:solidFill>
                <a:latin typeface="Arial"/>
              </a:rPr>
              <a:t>beam time </a:t>
            </a:r>
            <a:r>
              <a:rPr lang="en-GB" sz="1800" dirty="0">
                <a:solidFill>
                  <a:srgbClr val="0055A0"/>
                </a:solidFill>
                <a:latin typeface="Arial"/>
              </a:rPr>
              <a:t>for experiments:</a:t>
            </a:r>
          </a:p>
          <a:p>
            <a:pPr marL="139382" indent="-285750">
              <a:buClr>
                <a:srgbClr val="0055A0"/>
              </a:buClr>
              <a:defRPr/>
            </a:pPr>
            <a:r>
              <a:rPr lang="en-GB" sz="1600" b="1" dirty="0">
                <a:solidFill>
                  <a:srgbClr val="0055A0"/>
                </a:solidFill>
                <a:latin typeface="Arial"/>
              </a:rPr>
              <a:t>Calls open </a:t>
            </a:r>
            <a:r>
              <a:rPr lang="en-GB" sz="1600" dirty="0">
                <a:solidFill>
                  <a:srgbClr val="0055A0"/>
                </a:solidFill>
                <a:latin typeface="Arial"/>
              </a:rPr>
              <a:t>every </a:t>
            </a:r>
            <a:r>
              <a:rPr lang="en-GB" sz="1600" b="1" dirty="0">
                <a:solidFill>
                  <a:srgbClr val="0055A0"/>
                </a:solidFill>
                <a:latin typeface="Arial"/>
              </a:rPr>
              <a:t>3 months </a:t>
            </a:r>
            <a:r>
              <a:rPr lang="en-GB" sz="1600" dirty="0">
                <a:solidFill>
                  <a:srgbClr val="0055A0"/>
                </a:solidFill>
                <a:latin typeface="Arial"/>
              </a:rPr>
              <a:t>(call currently open)</a:t>
            </a:r>
          </a:p>
          <a:p>
            <a:pPr marL="139382" indent="-285750">
              <a:buClr>
                <a:srgbClr val="0055A0"/>
              </a:buClr>
              <a:defRPr/>
            </a:pPr>
            <a:r>
              <a:rPr lang="en-GB" sz="1600" dirty="0">
                <a:solidFill>
                  <a:srgbClr val="0055A0"/>
                </a:solidFill>
                <a:latin typeface="Arial"/>
              </a:rPr>
              <a:t>A </a:t>
            </a:r>
            <a:r>
              <a:rPr lang="en-GB" sz="1600" b="1" dirty="0">
                <a:solidFill>
                  <a:srgbClr val="0055A0"/>
                </a:solidFill>
                <a:latin typeface="Arial"/>
              </a:rPr>
              <a:t>dedicated web portal </a:t>
            </a:r>
            <a:r>
              <a:rPr lang="en-GB" sz="1600" dirty="0">
                <a:solidFill>
                  <a:srgbClr val="0055A0"/>
                </a:solidFill>
                <a:latin typeface="Arial"/>
              </a:rPr>
              <a:t>for proposal submission was developed</a:t>
            </a:r>
          </a:p>
          <a:p>
            <a:pPr marL="139382" indent="-285750">
              <a:buClr>
                <a:srgbClr val="0055A0"/>
              </a:buClr>
              <a:defRPr/>
            </a:pPr>
            <a:r>
              <a:rPr lang="en-GB" sz="1600" dirty="0">
                <a:solidFill>
                  <a:srgbClr val="0055A0"/>
                </a:solidFill>
                <a:latin typeface="Arial"/>
              </a:rPr>
              <a:t>(</a:t>
            </a:r>
            <a:r>
              <a:rPr lang="en-GB" sz="1600" dirty="0">
                <a:solidFill>
                  <a:srgbClr val="0055A0"/>
                </a:solidFill>
                <a:latin typeface="Arial"/>
                <a:hlinkClick r:id="rId2"/>
              </a:rPr>
              <a:t>https://radnext-ta-portal.web.cern.ch</a:t>
            </a:r>
            <a:r>
              <a:rPr lang="en-GB" sz="1600" dirty="0">
                <a:solidFill>
                  <a:srgbClr val="0055A0"/>
                </a:solidFill>
                <a:latin typeface="Arial"/>
              </a:rPr>
              <a:t>)</a:t>
            </a:r>
          </a:p>
          <a:p>
            <a:pPr marL="139382" indent="-285750">
              <a:buClr>
                <a:srgbClr val="0055A0"/>
              </a:buClr>
              <a:defRPr/>
            </a:pPr>
            <a:r>
              <a:rPr lang="en-GB" sz="1600" dirty="0">
                <a:solidFill>
                  <a:srgbClr val="0055A0"/>
                </a:solidFill>
                <a:latin typeface="Arial"/>
              </a:rPr>
              <a:t>Beam time assigned after </a:t>
            </a:r>
            <a:r>
              <a:rPr lang="en-GB" sz="1600" b="1" dirty="0">
                <a:solidFill>
                  <a:srgbClr val="0055A0"/>
                </a:solidFill>
                <a:latin typeface="Arial"/>
              </a:rPr>
              <a:t>review</a:t>
            </a:r>
            <a:r>
              <a:rPr lang="en-GB" sz="1600" dirty="0">
                <a:solidFill>
                  <a:srgbClr val="0055A0"/>
                </a:solidFill>
                <a:latin typeface="Arial"/>
              </a:rPr>
              <a:t> of the proposals and </a:t>
            </a:r>
            <a:r>
              <a:rPr lang="en-GB" sz="1600" b="1" dirty="0">
                <a:solidFill>
                  <a:srgbClr val="0055A0"/>
                </a:solidFill>
                <a:latin typeface="Arial"/>
              </a:rPr>
              <a:t>facility availability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A73F9F-4091-4EF6-A30C-34F978C319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C1A00C-4771-45FA-BC16-A28220A6F39B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1727BC-F04D-4C96-ABBD-1F78FA32B73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82BF1E3-A682-4315-A359-17B4501B64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7200" y="2338214"/>
            <a:ext cx="4308176" cy="1884827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9335074-C987-4CA3-A518-39911F3627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614" y="2338214"/>
            <a:ext cx="3124457" cy="1840104"/>
          </a:xfrm>
          <a:prstGeom prst="rect">
            <a:avLst/>
          </a:prstGeom>
          <a:ln>
            <a:solidFill>
              <a:schemeClr val="bg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84CC1E0-BC64-4AFA-A62A-EBE4C06751FD}"/>
              </a:ext>
            </a:extLst>
          </p:cNvPr>
          <p:cNvSpPr txBox="1"/>
          <p:nvPr/>
        </p:nvSpPr>
        <p:spPr>
          <a:xfrm>
            <a:off x="441483" y="4223041"/>
            <a:ext cx="23999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Irradiation Experiment Proposal form</a:t>
            </a:r>
            <a:endParaRPr lang="en-GB" sz="8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9922B1-103A-4408-B6E7-6D05F9309C63}"/>
              </a:ext>
            </a:extLst>
          </p:cNvPr>
          <p:cNvSpPr txBox="1"/>
          <p:nvPr/>
        </p:nvSpPr>
        <p:spPr>
          <a:xfrm>
            <a:off x="3799680" y="4228151"/>
            <a:ext cx="23999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Proposals’ view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6229134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A6BBD-206D-4BF9-84D1-BB1130DAFD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EURO-LABS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BBCDE0-1140-4CB8-909F-E6308973DD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4453" y="874532"/>
            <a:ext cx="5551059" cy="3203145"/>
          </a:xfrm>
        </p:spPr>
        <p:txBody>
          <a:bodyPr/>
          <a:lstStyle/>
          <a:p>
            <a:r>
              <a:rPr lang="en-GB" sz="1800" dirty="0"/>
              <a:t>A consortium of thirty-nine Research Infrastructures (RIs) from twelve countries in Europe </a:t>
            </a:r>
          </a:p>
          <a:p>
            <a:r>
              <a:rPr lang="en-GB" sz="1800" dirty="0"/>
              <a:t>First joint EU proposal between Nuclear Physics, HEP accelerators and HEP detectors</a:t>
            </a:r>
          </a:p>
          <a:p>
            <a:r>
              <a:rPr lang="en-US" sz="1800" dirty="0"/>
              <a:t>Transnational Access to IRRAD and GIF++</a:t>
            </a:r>
          </a:p>
          <a:p>
            <a:r>
              <a:rPr lang="en-US" sz="1800" b="1" dirty="0"/>
              <a:t>Foreseen to start 1</a:t>
            </a:r>
            <a:r>
              <a:rPr lang="en-US" sz="1800" b="1" baseline="30000" dirty="0"/>
              <a:t>st</a:t>
            </a:r>
            <a:r>
              <a:rPr lang="en-US" sz="1800" b="1" dirty="0"/>
              <a:t> September 2022</a:t>
            </a:r>
            <a:endParaRPr lang="en-GB" sz="1800" b="1" dirty="0"/>
          </a:p>
          <a:p>
            <a:endParaRPr lang="en-GB" dirty="0">
              <a:solidFill>
                <a:srgbClr val="000000"/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3A79F6-2F5B-427F-A8E5-ECE03D489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F31492-411A-48F6-A3C4-AA27326E6A8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03739B-8495-479E-B875-8162D680EA3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3D115E80-14F7-4F15-9311-805B402242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599" r="2589" b="1639"/>
          <a:stretch/>
        </p:blipFill>
        <p:spPr>
          <a:xfrm>
            <a:off x="6149775" y="757157"/>
            <a:ext cx="2333334" cy="24995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29E11A41-85DA-44C6-BC20-AE9B2D352D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7548" y="3305328"/>
            <a:ext cx="1725441" cy="816900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E2CFA20-3314-4864-B56B-35768F3705CE}"/>
              </a:ext>
            </a:extLst>
          </p:cNvPr>
          <p:cNvSpPr txBox="1"/>
          <p:nvPr/>
        </p:nvSpPr>
        <p:spPr>
          <a:xfrm>
            <a:off x="4675820" y="4170899"/>
            <a:ext cx="5381625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*Paolo </a:t>
            </a:r>
            <a:r>
              <a:rPr lang="en-GB" sz="800" b="0" i="0" dirty="0" err="1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Giacomelli</a:t>
            </a:r>
            <a:r>
              <a:rPr lang="en-GB" sz="800" b="0" i="0" dirty="0">
                <a:solidFill>
                  <a:srgbClr val="555555"/>
                </a:solidFill>
                <a:effectLst/>
                <a:latin typeface="Roboto" panose="02000000000000000000" pitchFamily="2" charset="0"/>
              </a:rPr>
              <a:t> </a:t>
            </a:r>
            <a:r>
              <a:rPr lang="en-GB" sz="800" dirty="0">
                <a:hlinkClick r:id="rId4"/>
              </a:rPr>
              <a:t>https://indico.cern.ch/event/1104064/contributions/4797462/</a:t>
            </a:r>
            <a:r>
              <a:rPr lang="en-GB" sz="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691548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FC69CB-768B-4FCE-A383-CC1157FF0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C54E6-EFD1-4990-B769-C9BA85B6EA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T8 Beam Instrumentation and IRRAD Upgrades</a:t>
            </a:r>
          </a:p>
          <a:p>
            <a:r>
              <a:rPr lang="en-US" dirty="0"/>
              <a:t>Beam commissioning completed </a:t>
            </a:r>
          </a:p>
          <a:p>
            <a:r>
              <a:rPr lang="en-US" dirty="0"/>
              <a:t>IRRAD Run 2022 ongoing</a:t>
            </a:r>
          </a:p>
          <a:p>
            <a:r>
              <a:rPr lang="en-US" dirty="0"/>
              <a:t>Irradiation and Test Beam Facilities DBs fully functional and being kept updated in the best effort</a:t>
            </a:r>
          </a:p>
          <a:p>
            <a:r>
              <a:rPr lang="en-US" dirty="0"/>
              <a:t>New European projects and Transnational Access: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RADNEXT network already available  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IRRAD and GIF++ available soon through EURO-LABS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594B06-6330-4788-8692-6674C72AA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69ED9D-504F-4713-BA87-11A3D1EBC14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99173E-F548-467F-80AC-4EA80721EFD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386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3C2CF-9751-4BE6-B689-B5066C070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7706"/>
            <a:ext cx="8226854" cy="1531237"/>
          </a:xfrm>
        </p:spPr>
        <p:txBody>
          <a:bodyPr>
            <a:noAutofit/>
          </a:bodyPr>
          <a:lstStyle/>
          <a:p>
            <a:r>
              <a:rPr kumimoji="0" lang="en-GB" sz="3800" dirty="0"/>
              <a:t>Commissioning and First Run for the CERN Proton Irradiation Facility (IRRAD) after the Long Shutdown 2</a:t>
            </a:r>
            <a:endParaRPr lang="en-GB" sz="3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1A4694-8C7D-4EAF-AAD9-5F18C08C4F97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199" y="2776958"/>
            <a:ext cx="7063892" cy="652527"/>
          </a:xfrm>
        </p:spPr>
        <p:txBody>
          <a:bodyPr/>
          <a:lstStyle/>
          <a:p>
            <a:r>
              <a:rPr kumimoji="0" lang="en-US" sz="1800" dirty="0"/>
              <a:t>Blerina Gkotse (CERN EP-DT) on behalf of the IRRAD Team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D01E1B-729A-4487-A3D8-19AA3D5E80E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/>
              <a:t>BTTB Workshop, 20-24 June 2022</a:t>
            </a:r>
          </a:p>
        </p:txBody>
      </p:sp>
    </p:spTree>
    <p:extLst>
      <p:ext uri="{BB962C8B-B14F-4D97-AF65-F5344CB8AC3E}">
        <p14:creationId xmlns:p14="http://schemas.microsoft.com/office/powerpoint/2010/main" val="9171924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94446A-4ADF-0EEC-2B1C-8AB0746FD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BA0D17-86A6-8D8D-2713-DFF5BDCB44DD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D9C3C1-2079-90A8-C4D2-4BD1D6151EB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02D1BEA-DC8D-A07E-712E-A135BC5A98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84893"/>
            <a:ext cx="9144000" cy="377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35373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8171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FE36A-6313-468A-86E4-E0FD1795F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7E9E9A-A98E-4E8F-84AB-ABDDE7870E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324850" cy="343015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CERN Irradiation Facilities and Long Shutdown 2 (LS2) Upgrades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IRRAD Upgrades: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T8 Beam Instrumentation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Technical Area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IRRAD Software and Hardware Infrastructure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Beam Commissioning and IRRAD runs 2021-22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European Projects associated to IRRAD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Summary</a:t>
            </a:r>
          </a:p>
          <a:p>
            <a:pPr lvl="1"/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5035A7-D424-4FD0-8248-E38C805C2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DF27D4-B12E-4C4F-B938-9E126E8CC58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F3E10-3F9B-4516-9F11-88E3D25DD96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460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FE36A-6313-468A-86E4-E0FD1795F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7E9E9A-A98E-4E8F-84AB-ABDDE7870E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324850" cy="342063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CERN Irradiation Facilities and Long Shutdown 2 (LS2) Upgrades</a:t>
            </a:r>
          </a:p>
          <a:p>
            <a:pPr>
              <a:buClr>
                <a:schemeClr val="bg1">
                  <a:lumMod val="85000"/>
                </a:schemeClr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IRRAD Upgrades:</a:t>
            </a:r>
          </a:p>
          <a:p>
            <a:pPr lvl="1">
              <a:buClr>
                <a:schemeClr val="bg1">
                  <a:lumMod val="8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T8 Beam Instrumentation</a:t>
            </a:r>
          </a:p>
          <a:p>
            <a:pPr lvl="1">
              <a:buClr>
                <a:schemeClr val="bg1">
                  <a:lumMod val="8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Technical Area</a:t>
            </a:r>
          </a:p>
          <a:p>
            <a:pPr lvl="1">
              <a:buClr>
                <a:schemeClr val="bg1">
                  <a:lumMod val="85000"/>
                </a:schemeClr>
              </a:buClr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IRRAD Software and Hardware Infrastructure</a:t>
            </a:r>
          </a:p>
          <a:p>
            <a:pPr>
              <a:buClr>
                <a:schemeClr val="bg1">
                  <a:lumMod val="85000"/>
                </a:schemeClr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IRRAD Commissioning and runs 2021-22</a:t>
            </a:r>
          </a:p>
          <a:p>
            <a:pPr>
              <a:buClr>
                <a:schemeClr val="bg1">
                  <a:lumMod val="85000"/>
                </a:schemeClr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European Projects associated to IRRAD</a:t>
            </a:r>
          </a:p>
          <a:p>
            <a:pPr>
              <a:buClr>
                <a:schemeClr val="bg1">
                  <a:lumMod val="85000"/>
                </a:schemeClr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Summary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5035A7-D424-4FD0-8248-E38C805C2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DF27D4-B12E-4C4F-B938-9E126E8CC58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F3E10-3F9B-4516-9F11-88E3D25DD96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312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02AA9-23A6-488D-86E5-B02C387087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Irradiation Facilities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FCB29A-721E-48F5-8661-9493744403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DE707C-FA74-4F82-B20A-0CFACC70AC56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A45B1AA-B303-4D8A-AC90-BF7DF0C8EB2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13680B-0B64-4CCA-9556-DEA5887180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71" b="27049"/>
          <a:stretch/>
        </p:blipFill>
        <p:spPr>
          <a:xfrm>
            <a:off x="1199537" y="927442"/>
            <a:ext cx="6337162" cy="3406881"/>
          </a:xfrm>
          <a:prstGeom prst="rect">
            <a:avLst/>
          </a:prstGeom>
        </p:spPr>
      </p:pic>
      <p:sp>
        <p:nvSpPr>
          <p:cNvPr id="10" name="TextBox 21">
            <a:extLst>
              <a:ext uri="{FF2B5EF4-FFF2-40B4-BE49-F238E27FC236}">
                <a16:creationId xmlns:a16="http://schemas.microsoft.com/office/drawing/2014/main" id="{E41ACE68-BF6B-4050-8E45-325C63E60559}"/>
              </a:ext>
            </a:extLst>
          </p:cNvPr>
          <p:cNvSpPr txBox="1"/>
          <p:nvPr/>
        </p:nvSpPr>
        <p:spPr>
          <a:xfrm>
            <a:off x="7719219" y="3221303"/>
            <a:ext cx="1518395" cy="830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>
            <a:spAutoFit/>
          </a:bodyPr>
          <a:lstStyle/>
          <a:p>
            <a:pPr defTabSz="914367">
              <a:defRPr sz="19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200" dirty="0">
                <a:solidFill>
                  <a:srgbClr val="FF0000"/>
                </a:solidFill>
                <a:latin typeface="+mj-lt"/>
              </a:rPr>
              <a:t>IRRAD</a:t>
            </a:r>
          </a:p>
          <a:p>
            <a:pPr defTabSz="914367">
              <a:defRPr sz="19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200" dirty="0">
                <a:solidFill>
                  <a:srgbClr val="FF0000"/>
                </a:solidFill>
                <a:latin typeface="+mj-lt"/>
              </a:rPr>
              <a:t>(protons)</a:t>
            </a:r>
          </a:p>
          <a:p>
            <a:pPr defTabSz="914367">
              <a:defRPr sz="19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Helvetica"/>
                <a:cs typeface="Helvetica"/>
              </a:rPr>
              <a:t>CHARM</a:t>
            </a:r>
          </a:p>
          <a:p>
            <a:pPr defTabSz="914367">
              <a:defRPr sz="19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200" dirty="0">
                <a:solidFill>
                  <a:schemeClr val="bg1">
                    <a:lumMod val="50000"/>
                  </a:schemeClr>
                </a:solidFill>
                <a:latin typeface="+mj-lt"/>
                <a:ea typeface="Helvetica"/>
                <a:cs typeface="Helvetica"/>
              </a:rPr>
              <a:t>(mixed field)</a:t>
            </a:r>
          </a:p>
        </p:txBody>
      </p:sp>
      <p:sp>
        <p:nvSpPr>
          <p:cNvPr id="11" name="Rounded Rectangle 27">
            <a:extLst>
              <a:ext uri="{FF2B5EF4-FFF2-40B4-BE49-F238E27FC236}">
                <a16:creationId xmlns:a16="http://schemas.microsoft.com/office/drawing/2014/main" id="{D7334843-D612-463B-8455-8C95E0CE0CAE}"/>
              </a:ext>
            </a:extLst>
          </p:cNvPr>
          <p:cNvSpPr/>
          <p:nvPr/>
        </p:nvSpPr>
        <p:spPr>
          <a:xfrm>
            <a:off x="6101152" y="3290391"/>
            <a:ext cx="1596840" cy="463854"/>
          </a:xfrm>
          <a:prstGeom prst="roundRect">
            <a:avLst/>
          </a:prstGeom>
          <a:ln w="38100">
            <a:solidFill>
              <a:srgbClr val="FF0000"/>
            </a:solidFill>
          </a:ln>
        </p:spPr>
        <p:txBody>
          <a:bodyPr lIns="45719" tIns="45719" rIns="45719" bIns="45719" anchor="ctr"/>
          <a:lstStyle/>
          <a:p>
            <a:pPr defTabSz="914367"/>
            <a:endParaRPr lang="en-GB" sz="1266">
              <a:solidFill>
                <a:srgbClr val="FFFFFF"/>
              </a:solidFill>
              <a:latin typeface="Arial"/>
              <a:ea typeface="Arial"/>
              <a:cs typeface="Arial"/>
              <a:sym typeface="Helvetica Neue Medium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6B44EAA-7F8E-47BB-8E7F-AA0238D6334A}"/>
              </a:ext>
            </a:extLst>
          </p:cNvPr>
          <p:cNvGrpSpPr/>
          <p:nvPr/>
        </p:nvGrpSpPr>
        <p:grpSpPr>
          <a:xfrm>
            <a:off x="329771" y="685831"/>
            <a:ext cx="8009000" cy="3750705"/>
            <a:chOff x="-216598" y="1990275"/>
            <a:chExt cx="14305040" cy="7799291"/>
          </a:xfrm>
        </p:grpSpPr>
        <p:pic>
          <p:nvPicPr>
            <p:cNvPr id="22" name="Picture 10" descr="Picture 10">
              <a:extLst>
                <a:ext uri="{FF2B5EF4-FFF2-40B4-BE49-F238E27FC236}">
                  <a16:creationId xmlns:a16="http://schemas.microsoft.com/office/drawing/2014/main" id="{ACF82921-8BDE-4A62-91A3-B0EABD204B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grayscl/>
            </a:blip>
            <a:srcRect l="3075" r="11893"/>
            <a:stretch/>
          </p:blipFill>
          <p:spPr>
            <a:xfrm>
              <a:off x="-216598" y="1990275"/>
              <a:ext cx="3865785" cy="2761357"/>
            </a:xfrm>
            <a:prstGeom prst="rect">
              <a:avLst/>
            </a:prstGeom>
            <a:ln w="12700">
              <a:miter lim="400000"/>
            </a:ln>
          </p:spPr>
        </p:pic>
        <p:pic>
          <p:nvPicPr>
            <p:cNvPr id="23" name="Picture 11" descr="Picture 11">
              <a:extLst>
                <a:ext uri="{FF2B5EF4-FFF2-40B4-BE49-F238E27FC236}">
                  <a16:creationId xmlns:a16="http://schemas.microsoft.com/office/drawing/2014/main" id="{1F142675-4865-41A2-8FE4-6E4CCF1CB9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grayscl/>
            </a:blip>
            <a:srcRect b="4284"/>
            <a:stretch/>
          </p:blipFill>
          <p:spPr>
            <a:xfrm>
              <a:off x="11549250" y="8872633"/>
              <a:ext cx="2539192" cy="9169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4" name="Group 47">
              <a:extLst>
                <a:ext uri="{FF2B5EF4-FFF2-40B4-BE49-F238E27FC236}">
                  <a16:creationId xmlns:a16="http://schemas.microsoft.com/office/drawing/2014/main" id="{F8FC6A13-4280-4030-B854-8C6E37586724}"/>
                </a:ext>
              </a:extLst>
            </p:cNvPr>
            <p:cNvGrpSpPr/>
            <p:nvPr/>
          </p:nvGrpSpPr>
          <p:grpSpPr>
            <a:xfrm>
              <a:off x="-204479" y="5081667"/>
              <a:ext cx="3919121" cy="4086747"/>
              <a:chOff x="-162433" y="-1530799"/>
              <a:chExt cx="3919120" cy="4086746"/>
            </a:xfrm>
          </p:grpSpPr>
          <p:pic>
            <p:nvPicPr>
              <p:cNvPr id="27" name="Picture 7" descr="Picture 7">
                <a:extLst>
                  <a:ext uri="{FF2B5EF4-FFF2-40B4-BE49-F238E27FC236}">
                    <a16:creationId xmlns:a16="http://schemas.microsoft.com/office/drawing/2014/main" id="{E377D1EF-AB2D-4FBC-BF61-5345427A04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grayscl/>
              </a:blip>
              <a:stretch>
                <a:fillRect/>
              </a:stretch>
            </p:blipFill>
            <p:spPr>
              <a:xfrm>
                <a:off x="-162433" y="-591488"/>
                <a:ext cx="3919120" cy="314743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8" name="TextBox 36">
                <a:extLst>
                  <a:ext uri="{FF2B5EF4-FFF2-40B4-BE49-F238E27FC236}">
                    <a16:creationId xmlns:a16="http://schemas.microsoft.com/office/drawing/2014/main" id="{9B24A797-30DB-4A75-8B76-519E4092708F}"/>
                  </a:ext>
                </a:extLst>
              </p:cNvPr>
              <p:cNvSpPr txBox="1"/>
              <p:nvPr/>
            </p:nvSpPr>
            <p:spPr>
              <a:xfrm>
                <a:off x="150826" y="-1530799"/>
                <a:ext cx="1658425" cy="13439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spAutoFit/>
              </a:bodyPr>
              <a:lstStyle>
                <a:lvl1pPr algn="l" defTabSz="1300480">
                  <a:defRPr sz="1800">
                    <a:solidFill>
                      <a:srgbClr val="FFFFFF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rPr sz="12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CALLAB</a:t>
                </a:r>
                <a:endParaRPr lang="en-US" sz="1200" dirty="0">
                  <a:solidFill>
                    <a:schemeClr val="bg1">
                      <a:lumMod val="50000"/>
                    </a:schemeClr>
                  </a:solidFill>
                  <a:latin typeface="+mj-lt"/>
                </a:endParaRPr>
              </a:p>
              <a:p>
                <a:r>
                  <a:rPr sz="1200" dirty="0">
                    <a:solidFill>
                      <a:schemeClr val="bg1">
                        <a:lumMod val="50000"/>
                      </a:schemeClr>
                    </a:solidFill>
                    <a:latin typeface="+mj-lt"/>
                  </a:rPr>
                  <a:t>(irradiation sources)</a:t>
                </a:r>
              </a:p>
            </p:txBody>
          </p:sp>
        </p:grpSp>
        <p:sp>
          <p:nvSpPr>
            <p:cNvPr id="25" name="TextBox 21">
              <a:extLst>
                <a:ext uri="{FF2B5EF4-FFF2-40B4-BE49-F238E27FC236}">
                  <a16:creationId xmlns:a16="http://schemas.microsoft.com/office/drawing/2014/main" id="{06FFF508-B055-44D7-89FF-F4D0E27B3B76}"/>
                </a:ext>
              </a:extLst>
            </p:cNvPr>
            <p:cNvSpPr txBox="1"/>
            <p:nvPr/>
          </p:nvSpPr>
          <p:spPr>
            <a:xfrm>
              <a:off x="-53275" y="3502375"/>
              <a:ext cx="1690204" cy="91922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>
              <a:spAutoFit/>
            </a:bodyPr>
            <a:lstStyle/>
            <a:p>
              <a:pPr defTabSz="914367">
                <a:defRPr sz="19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2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CERF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  <a:p>
              <a:pPr defTabSz="914367">
                <a:defRPr sz="19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2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(mixed </a:t>
              </a:r>
              <a:endParaRPr lang="en-US" sz="1200" dirty="0">
                <a:solidFill>
                  <a:schemeClr val="bg1">
                    <a:lumMod val="50000"/>
                  </a:schemeClr>
                </a:solidFill>
                <a:latin typeface="+mj-lt"/>
              </a:endParaRPr>
            </a:p>
            <a:p>
              <a:pPr defTabSz="914367">
                <a:defRPr sz="19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200" dirty="0">
                  <a:solidFill>
                    <a:schemeClr val="bg1">
                      <a:lumMod val="50000"/>
                    </a:schemeClr>
                  </a:solidFill>
                  <a:latin typeface="+mj-lt"/>
                </a:rPr>
                <a:t>field)</a:t>
              </a:r>
            </a:p>
          </p:txBody>
        </p:sp>
        <p:sp>
          <p:nvSpPr>
            <p:cNvPr id="26" name="TextBox 26">
              <a:extLst>
                <a:ext uri="{FF2B5EF4-FFF2-40B4-BE49-F238E27FC236}">
                  <a16:creationId xmlns:a16="http://schemas.microsoft.com/office/drawing/2014/main" id="{47084227-C359-43E7-A4E1-D6CF8BE48B40}"/>
                </a:ext>
              </a:extLst>
            </p:cNvPr>
            <p:cNvSpPr txBox="1"/>
            <p:nvPr/>
          </p:nvSpPr>
          <p:spPr>
            <a:xfrm>
              <a:off x="8614632" y="8844572"/>
              <a:ext cx="1561841" cy="76799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 algn="l" defTabSz="1300480">
                <a:defRPr sz="2200">
                  <a:solidFill>
                    <a:srgbClr val="272727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defTabSz="914367">
                <a:defRPr sz="19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200" dirty="0">
                  <a:solidFill>
                    <a:schemeClr val="bg1">
                      <a:lumMod val="50000"/>
                    </a:schemeClr>
                  </a:solidFill>
                  <a:latin typeface="+mn-lt"/>
                </a:rPr>
                <a:t>VESPER (electrons)</a:t>
              </a:r>
            </a:p>
          </p:txBody>
        </p:sp>
      </p:grpSp>
      <p:pic>
        <p:nvPicPr>
          <p:cNvPr id="29" name="GIF_Bunker_Layout_1.jpg" descr="GIF_Bunker_Layout_1.jpg">
            <a:extLst>
              <a:ext uri="{FF2B5EF4-FFF2-40B4-BE49-F238E27FC236}">
                <a16:creationId xmlns:a16="http://schemas.microsoft.com/office/drawing/2014/main" id="{6B706693-1027-470C-A3F0-FDD0E8280B8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grayscl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6853" b="97462" l="7039" r="94962">
                        <a14:backgroundMark x1="22843" y1="12183" x2="22843" y2="12183"/>
                        <a14:backgroundMark x1="87509" y1="20812" x2="87509" y2="20812"/>
                        <a14:backgroundMark x1="78330" y1="79103" x2="78330" y2="79103"/>
                        <a14:backgroundMark x1="13872" y1="87986" x2="13872" y2="87986"/>
                        <a14:backgroundMark x1="97861" y1="76396" x2="97861" y2="76396"/>
                        <a14:backgroundMark x1="2761" y1="28765" x2="2761" y2="28765"/>
                      </a14:backgroundRemoval>
                    </a14:imgEffect>
                  </a14:imgLayer>
                </a14:imgProps>
              </a:ext>
            </a:extLst>
          </a:blip>
          <a:srcRect l="6880" t="7104" r="4777" b="2351"/>
          <a:stretch/>
        </p:blipFill>
        <p:spPr>
          <a:xfrm>
            <a:off x="5537488" y="268420"/>
            <a:ext cx="1800343" cy="1505206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TextBox 21">
            <a:extLst>
              <a:ext uri="{FF2B5EF4-FFF2-40B4-BE49-F238E27FC236}">
                <a16:creationId xmlns:a16="http://schemas.microsoft.com/office/drawing/2014/main" id="{F3D50603-B57F-456D-A410-8400869EA716}"/>
              </a:ext>
            </a:extLst>
          </p:cNvPr>
          <p:cNvSpPr txBox="1"/>
          <p:nvPr/>
        </p:nvSpPr>
        <p:spPr>
          <a:xfrm>
            <a:off x="4855329" y="1175287"/>
            <a:ext cx="937763" cy="6463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>
            <a:spAutoFit/>
          </a:bodyPr>
          <a:lstStyle/>
          <a:p>
            <a:pPr defTabSz="914367">
              <a:defRPr sz="19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Helvetica"/>
              </a:rPr>
              <a:t>GIF++</a:t>
            </a:r>
          </a:p>
          <a:p>
            <a:pPr defTabSz="914367">
              <a:defRPr sz="19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200" dirty="0">
                <a:solidFill>
                  <a:schemeClr val="bg1">
                    <a:lumMod val="50000"/>
                  </a:schemeClr>
                </a:solidFill>
                <a:latin typeface="+mj-lt"/>
                <a:cs typeface="Helvetica"/>
              </a:rPr>
              <a:t>(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latin typeface="+mj-lt"/>
                <a:cs typeface="Helvetica"/>
              </a:rPr>
              <a:t>gamma + muons</a:t>
            </a:r>
            <a:r>
              <a:rPr sz="1200" dirty="0">
                <a:solidFill>
                  <a:schemeClr val="bg1">
                    <a:lumMod val="50000"/>
                  </a:schemeClr>
                </a:solidFill>
                <a:latin typeface="+mj-lt"/>
                <a:cs typeface="Helvetica"/>
              </a:rPr>
              <a:t>)</a:t>
            </a:r>
          </a:p>
        </p:txBody>
      </p:sp>
      <p:pic>
        <p:nvPicPr>
          <p:cNvPr id="19" name="Picture 14" descr="Picture 14">
            <a:extLst>
              <a:ext uri="{FF2B5EF4-FFF2-40B4-BE49-F238E27FC236}">
                <a16:creationId xmlns:a16="http://schemas.microsoft.com/office/drawing/2014/main" id="{D04112D9-2B4C-4DE1-AFF9-4988B21004F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53435" y="2121154"/>
            <a:ext cx="1924982" cy="113234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6BA31B9B-6A6D-4D6D-AEE6-6BE872464558}"/>
              </a:ext>
            </a:extLst>
          </p:cNvPr>
          <p:cNvSpPr/>
          <p:nvPr/>
        </p:nvSpPr>
        <p:spPr>
          <a:xfrm>
            <a:off x="7323070" y="669392"/>
            <a:ext cx="1221229" cy="422119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Presentation from M. Jaekel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7411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D5FDCE-E050-4314-87D1-19153556E5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2557"/>
            <a:ext cx="8226854" cy="705332"/>
          </a:xfrm>
        </p:spPr>
        <p:txBody>
          <a:bodyPr/>
          <a:lstStyle/>
          <a:p>
            <a:r>
              <a:rPr lang="en-US" dirty="0"/>
              <a:t>Long Shutdown 2 Upgrades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8E9D7D-1D3B-4CD6-83B5-EB03B3D24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BF516B-ED71-4792-8CE0-16B3A4677422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CD6D64-0613-4547-A311-6759FE0F1ED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FA8B7CB-FF56-4308-A73E-BEA17DBB30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350" y="772500"/>
            <a:ext cx="7085045" cy="367005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00C001C-1967-40AA-8395-594C331558B7}"/>
              </a:ext>
            </a:extLst>
          </p:cNvPr>
          <p:cNvSpPr/>
          <p:nvPr/>
        </p:nvSpPr>
        <p:spPr bwMode="auto">
          <a:xfrm rot="882216">
            <a:off x="950573" y="1810460"/>
            <a:ext cx="3565097" cy="992194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ECC3F6F-97D7-4B17-AB76-DF97B3F54089}"/>
              </a:ext>
            </a:extLst>
          </p:cNvPr>
          <p:cNvGrpSpPr/>
          <p:nvPr/>
        </p:nvGrpSpPr>
        <p:grpSpPr>
          <a:xfrm>
            <a:off x="1880286" y="2159094"/>
            <a:ext cx="5043727" cy="1853182"/>
            <a:chOff x="1643031" y="3297786"/>
            <a:chExt cx="5710462" cy="2889577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678E113C-4CDD-48CC-B7DA-F597F37DE8DA}"/>
                </a:ext>
              </a:extLst>
            </p:cNvPr>
            <p:cNvCxnSpPr/>
            <p:nvPr/>
          </p:nvCxnSpPr>
          <p:spPr bwMode="auto">
            <a:xfrm>
              <a:off x="1643031" y="3847911"/>
              <a:ext cx="2088232" cy="557865"/>
            </a:xfrm>
            <a:prstGeom prst="straightConnector1">
              <a:avLst/>
            </a:prstGeom>
            <a:ln w="31750">
              <a:solidFill>
                <a:srgbClr val="7030A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GIF  User Tech.Coordinator">
              <a:extLst>
                <a:ext uri="{FF2B5EF4-FFF2-40B4-BE49-F238E27FC236}">
                  <a16:creationId xmlns:a16="http://schemas.microsoft.com/office/drawing/2014/main" id="{6FF99938-2C8B-4607-87BE-32C4225A5B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817714" y="3297786"/>
              <a:ext cx="630225" cy="593264"/>
            </a:xfrm>
            <a:prstGeom prst="rect">
              <a:avLst/>
            </a:prstGeom>
            <a:solidFill>
              <a:schemeClr val="bg1"/>
            </a:solidFill>
            <a:ln w="12700">
              <a:miter lim="400000"/>
            </a:ln>
          </p:spPr>
          <p:txBody>
            <a:bodyPr wrap="square" lIns="36000" tIns="36000" rIns="36000" bIns="36000" anchor="ctr">
              <a:spAutoFit/>
            </a:bodyPr>
            <a:lstStyle>
              <a:lvl1pPr defTabSz="457200">
                <a:defRPr sz="1400">
                  <a:latin typeface="Helvetica"/>
                  <a:ea typeface="Helvetica"/>
                  <a:cs typeface="Helvetica"/>
                </a:defRPr>
              </a:lvl1pPr>
            </a:lstStyle>
            <a:p>
              <a:pPr algn="ctr">
                <a:defRPr/>
              </a:pPr>
              <a:r>
                <a:rPr lang="en-US" sz="2000" b="1" dirty="0">
                  <a:solidFill>
                    <a:srgbClr val="7030A0"/>
                  </a:solidFill>
                </a:rPr>
                <a:t>T08</a:t>
              </a:r>
              <a:endParaRPr sz="2000" b="1" dirty="0">
                <a:solidFill>
                  <a:srgbClr val="7030A0"/>
                </a:solidFill>
              </a:endParaRPr>
            </a:p>
          </p:txBody>
        </p:sp>
        <p:sp>
          <p:nvSpPr>
            <p:cNvPr id="15" name="GIF  User Tech.Coordinator">
              <a:extLst>
                <a:ext uri="{FF2B5EF4-FFF2-40B4-BE49-F238E27FC236}">
                  <a16:creationId xmlns:a16="http://schemas.microsoft.com/office/drawing/2014/main" id="{AE4E3887-FAC9-468C-B765-CBE12FF28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6067" y="5594099"/>
              <a:ext cx="1019253" cy="593264"/>
            </a:xfrm>
            <a:prstGeom prst="rect">
              <a:avLst/>
            </a:prstGeom>
            <a:solidFill>
              <a:schemeClr val="bg1"/>
            </a:solidFill>
            <a:ln w="12700">
              <a:miter lim="400000"/>
            </a:ln>
          </p:spPr>
          <p:txBody>
            <a:bodyPr wrap="square" lIns="36000" tIns="36000" rIns="36000" bIns="36000" anchor="ctr">
              <a:spAutoFit/>
            </a:bodyPr>
            <a:lstStyle>
              <a:lvl1pPr defTabSz="457200">
                <a:defRPr sz="1400">
                  <a:latin typeface="Helvetica"/>
                  <a:ea typeface="Helvetica"/>
                  <a:cs typeface="Helvetica"/>
                </a:defRPr>
              </a:lvl1pPr>
            </a:lstStyle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2000" b="1" dirty="0">
                  <a:solidFill>
                    <a:srgbClr val="7030A0"/>
                  </a:solidFill>
                </a:rPr>
                <a:t>IRRAD</a:t>
              </a:r>
              <a:endParaRPr sz="2000" b="1" i="0" u="none" strike="noStrike" cap="none" spc="0" dirty="0">
                <a:ln>
                  <a:noFill/>
                </a:ln>
                <a:solidFill>
                  <a:srgbClr val="7030A0"/>
                </a:solidFill>
                <a:latin typeface="Helvetica"/>
                <a:cs typeface="Helvetica"/>
              </a:endParaRPr>
            </a:p>
          </p:txBody>
        </p:sp>
        <p:sp>
          <p:nvSpPr>
            <p:cNvPr id="16" name="GIF  User Tech.Coordinator">
              <a:extLst>
                <a:ext uri="{FF2B5EF4-FFF2-40B4-BE49-F238E27FC236}">
                  <a16:creationId xmlns:a16="http://schemas.microsoft.com/office/drawing/2014/main" id="{800B5210-B3C0-4B81-85FD-FF2A2E506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4065" y="4163699"/>
              <a:ext cx="1219428" cy="593264"/>
            </a:xfrm>
            <a:prstGeom prst="rect">
              <a:avLst/>
            </a:prstGeom>
            <a:solidFill>
              <a:schemeClr val="bg1"/>
            </a:solidFill>
            <a:ln w="12700">
              <a:miter lim="400000"/>
            </a:ln>
          </p:spPr>
          <p:txBody>
            <a:bodyPr wrap="square" lIns="36000" tIns="36000" rIns="36000" bIns="36000" anchor="ctr">
              <a:spAutoFit/>
            </a:bodyPr>
            <a:lstStyle>
              <a:lvl1pPr defTabSz="457200">
                <a:defRPr sz="1400">
                  <a:latin typeface="Helvetica"/>
                  <a:ea typeface="Helvetica"/>
                  <a:cs typeface="Helvetica"/>
                </a:defRPr>
              </a:lvl1pPr>
            </a:lstStyle>
            <a:p>
              <a:pPr marL="0" marR="0" lvl="0" indent="0" algn="ctr" defTabSz="45720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2000" b="1" dirty="0">
                  <a:solidFill>
                    <a:srgbClr val="7030A0"/>
                  </a:solidFill>
                </a:rPr>
                <a:t>CHARM</a:t>
              </a:r>
              <a:endParaRPr sz="2000" b="1" dirty="0">
                <a:solidFill>
                  <a:srgbClr val="7030A0"/>
                </a:solidFill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E287C44B-EFC4-4BBF-A2FD-C1486802759B}"/>
              </a:ext>
            </a:extLst>
          </p:cNvPr>
          <p:cNvSpPr/>
          <p:nvPr/>
        </p:nvSpPr>
        <p:spPr>
          <a:xfrm>
            <a:off x="1172783" y="2955322"/>
            <a:ext cx="1358470" cy="422119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Presentation from D. Banerjee</a:t>
            </a:r>
            <a:endParaRPr lang="en-GB" sz="12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C5153825-2C7D-4081-8581-7A8D0732F8DE}"/>
              </a:ext>
            </a:extLst>
          </p:cNvPr>
          <p:cNvGrpSpPr/>
          <p:nvPr/>
        </p:nvGrpSpPr>
        <p:grpSpPr>
          <a:xfrm>
            <a:off x="1537499" y="553604"/>
            <a:ext cx="7233590" cy="3851921"/>
            <a:chOff x="1537499" y="553604"/>
            <a:chExt cx="7233590" cy="3851921"/>
          </a:xfrm>
        </p:grpSpPr>
        <p:sp>
          <p:nvSpPr>
            <p:cNvPr id="17" name="Rounded Rectangle 27">
              <a:extLst>
                <a:ext uri="{FF2B5EF4-FFF2-40B4-BE49-F238E27FC236}">
                  <a16:creationId xmlns:a16="http://schemas.microsoft.com/office/drawing/2014/main" id="{F7BAD2D0-D09A-4C47-8947-9076DC0BE759}"/>
                </a:ext>
              </a:extLst>
            </p:cNvPr>
            <p:cNvSpPr/>
            <p:nvPr/>
          </p:nvSpPr>
          <p:spPr>
            <a:xfrm rot="511375">
              <a:off x="4360190" y="2967823"/>
              <a:ext cx="1402371" cy="582788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txBody>
            <a:bodyPr lIns="45719" tIns="45719" rIns="45719" bIns="45719" anchor="ctr"/>
            <a:lstStyle/>
            <a:p>
              <a:pPr defTabSz="914367"/>
              <a:endParaRPr lang="en-GB" sz="1266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 Medium"/>
              </a:endParaRPr>
            </a:p>
          </p:txBody>
        </p:sp>
        <p:sp>
          <p:nvSpPr>
            <p:cNvPr id="19" name="Rounded Rectangle 27">
              <a:extLst>
                <a:ext uri="{FF2B5EF4-FFF2-40B4-BE49-F238E27FC236}">
                  <a16:creationId xmlns:a16="http://schemas.microsoft.com/office/drawing/2014/main" id="{2671EFAC-7151-4ED2-99CA-51A20500D5AA}"/>
                </a:ext>
              </a:extLst>
            </p:cNvPr>
            <p:cNvSpPr/>
            <p:nvPr/>
          </p:nvSpPr>
          <p:spPr>
            <a:xfrm rot="511375">
              <a:off x="2869341" y="3043586"/>
              <a:ext cx="1402371" cy="821030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txBody>
            <a:bodyPr lIns="45719" tIns="45719" rIns="45719" bIns="45719" anchor="ctr"/>
            <a:lstStyle/>
            <a:p>
              <a:pPr defTabSz="914367"/>
              <a:endParaRPr lang="en-GB" sz="1266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 Medium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A5803F9-F9A5-4F71-966A-0B04822E137B}"/>
                </a:ext>
              </a:extLst>
            </p:cNvPr>
            <p:cNvSpPr txBox="1"/>
            <p:nvPr/>
          </p:nvSpPr>
          <p:spPr>
            <a:xfrm>
              <a:off x="7299903" y="871110"/>
              <a:ext cx="1471186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</a:rPr>
                <a:t>IRRAD Software and Hardware Infrastructure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A8AB43A-AC75-4BD3-93C2-68D24651D8EA}"/>
                </a:ext>
              </a:extLst>
            </p:cNvPr>
            <p:cNvCxnSpPr>
              <a:cxnSpLocks/>
              <a:stCxn id="17" idx="0"/>
              <a:endCxn id="10" idx="1"/>
            </p:cNvCxnSpPr>
            <p:nvPr/>
          </p:nvCxnSpPr>
          <p:spPr>
            <a:xfrm flipV="1">
              <a:off x="5104562" y="1148109"/>
              <a:ext cx="2195341" cy="18229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3676F68-F479-4307-9A13-1A15863D972A}"/>
                </a:ext>
              </a:extLst>
            </p:cNvPr>
            <p:cNvSpPr txBox="1"/>
            <p:nvPr/>
          </p:nvSpPr>
          <p:spPr>
            <a:xfrm>
              <a:off x="5238630" y="553604"/>
              <a:ext cx="192720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</a:rPr>
                <a:t>T8 Beam Instrumentation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5ED8BC0-42E2-47B7-A27B-8C72F29C887D}"/>
                </a:ext>
              </a:extLst>
            </p:cNvPr>
            <p:cNvSpPr txBox="1"/>
            <p:nvPr/>
          </p:nvSpPr>
          <p:spPr>
            <a:xfrm>
              <a:off x="1537499" y="4159304"/>
              <a:ext cx="203502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rgbClr val="FF0000"/>
                  </a:solidFill>
                </a:rPr>
                <a:t>Technical Area</a:t>
              </a:r>
              <a:endParaRPr lang="en-GB" sz="1000" dirty="0">
                <a:solidFill>
                  <a:srgbClr val="FF0000"/>
                </a:solidFill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011C317-B098-4BDD-B213-846875B8CF9B}"/>
                </a:ext>
              </a:extLst>
            </p:cNvPr>
            <p:cNvCxnSpPr>
              <a:cxnSpLocks/>
              <a:stCxn id="25" idx="0"/>
            </p:cNvCxnSpPr>
            <p:nvPr/>
          </p:nvCxnSpPr>
          <p:spPr>
            <a:xfrm flipV="1">
              <a:off x="2555012" y="3714838"/>
              <a:ext cx="301314" cy="44446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7E89B7EA-A971-400C-B2B1-B6D9A2F5156F}"/>
                </a:ext>
              </a:extLst>
            </p:cNvPr>
            <p:cNvCxnSpPr>
              <a:cxnSpLocks/>
              <a:stCxn id="20" idx="0"/>
              <a:endCxn id="24" idx="1"/>
            </p:cNvCxnSpPr>
            <p:nvPr/>
          </p:nvCxnSpPr>
          <p:spPr>
            <a:xfrm flipV="1">
              <a:off x="3789864" y="676715"/>
              <a:ext cx="1448766" cy="195711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ounded Rectangle 27">
              <a:extLst>
                <a:ext uri="{FF2B5EF4-FFF2-40B4-BE49-F238E27FC236}">
                  <a16:creationId xmlns:a16="http://schemas.microsoft.com/office/drawing/2014/main" id="{FF38FBD3-9BA9-428F-800D-1C3A01599E3D}"/>
                </a:ext>
              </a:extLst>
            </p:cNvPr>
            <p:cNvSpPr/>
            <p:nvPr/>
          </p:nvSpPr>
          <p:spPr>
            <a:xfrm rot="511375">
              <a:off x="3125318" y="2631703"/>
              <a:ext cx="1271982" cy="385350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txBody>
            <a:bodyPr lIns="45719" tIns="45719" rIns="45719" bIns="45719" anchor="ctr"/>
            <a:lstStyle/>
            <a:p>
              <a:pPr defTabSz="914367"/>
              <a:endParaRPr lang="en-GB" sz="1266" dirty="0">
                <a:solidFill>
                  <a:srgbClr val="FFFFFF"/>
                </a:solidFill>
                <a:latin typeface="Arial"/>
                <a:ea typeface="Arial"/>
                <a:cs typeface="Arial"/>
                <a:sym typeface="Helvetica Neue Medium"/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DAE05126-073C-4965-B1DB-BB0C167E45DF}"/>
              </a:ext>
            </a:extLst>
          </p:cNvPr>
          <p:cNvSpPr/>
          <p:nvPr/>
        </p:nvSpPr>
        <p:spPr bwMode="auto">
          <a:xfrm rot="540000">
            <a:off x="4235496" y="1997269"/>
            <a:ext cx="1584934" cy="868987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4693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2FD87-A59A-4657-9FCC-D162FEB9B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Proton Irradiation Facility (IRRAD)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7E435C-1498-4F6F-BEF9-C786B0E16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540ED2-FF90-4390-A523-5250F92E0D5F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563FA9-FCAF-4D45-AD21-7BF251911EE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  <p:pic>
        <p:nvPicPr>
          <p:cNvPr id="7" name="Shape 129">
            <a:extLst>
              <a:ext uri="{FF2B5EF4-FFF2-40B4-BE49-F238E27FC236}">
                <a16:creationId xmlns:a16="http://schemas.microsoft.com/office/drawing/2014/main" id="{4784AF14-235A-417C-A8FF-0E5E355E65F3}"/>
              </a:ext>
            </a:extLst>
          </p:cNvPr>
          <p:cNvPicPr preferRelativeResize="0"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40" b="3809"/>
          <a:stretch/>
        </p:blipFill>
        <p:spPr>
          <a:xfrm>
            <a:off x="168676" y="1012134"/>
            <a:ext cx="8824836" cy="340759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130">
            <a:extLst>
              <a:ext uri="{FF2B5EF4-FFF2-40B4-BE49-F238E27FC236}">
                <a16:creationId xmlns:a16="http://schemas.microsoft.com/office/drawing/2014/main" id="{62299828-6B2F-4367-A37F-F3A3F59F14F5}"/>
              </a:ext>
            </a:extLst>
          </p:cNvPr>
          <p:cNvSpPr/>
          <p:nvPr/>
        </p:nvSpPr>
        <p:spPr>
          <a:xfrm rot="10142935">
            <a:off x="7910232" y="2346860"/>
            <a:ext cx="973780" cy="352007"/>
          </a:xfrm>
          <a:prstGeom prst="rightArrow">
            <a:avLst>
              <a:gd name="adj1" fmla="val 67751"/>
              <a:gd name="adj2" fmla="val 56930"/>
            </a:avLst>
          </a:prstGeom>
          <a:solidFill>
            <a:srgbClr val="FF0000"/>
          </a:solidFill>
          <a:ln w="19050" cap="flat" cmpd="sng">
            <a:noFill/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4C3456-D370-4947-BE38-83C0171B62E1}"/>
              </a:ext>
            </a:extLst>
          </p:cNvPr>
          <p:cNvSpPr txBox="1"/>
          <p:nvPr/>
        </p:nvSpPr>
        <p:spPr>
          <a:xfrm rot="20921491">
            <a:off x="8010426" y="2275092"/>
            <a:ext cx="100111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dirty="0">
                <a:solidFill>
                  <a:schemeClr val="bg1"/>
                </a:solidFill>
                <a:latin typeface="Calibri" panose="020F0502020204030204" pitchFamily="34" charset="0"/>
              </a:rPr>
              <a:t>BEAM</a:t>
            </a:r>
          </a:p>
        </p:txBody>
      </p:sp>
      <p:sp>
        <p:nvSpPr>
          <p:cNvPr id="11" name="Shape 138">
            <a:extLst>
              <a:ext uri="{FF2B5EF4-FFF2-40B4-BE49-F238E27FC236}">
                <a16:creationId xmlns:a16="http://schemas.microsoft.com/office/drawing/2014/main" id="{1EAEE18C-6D94-4774-B531-55D533E7A062}"/>
              </a:ext>
            </a:extLst>
          </p:cNvPr>
          <p:cNvSpPr/>
          <p:nvPr/>
        </p:nvSpPr>
        <p:spPr>
          <a:xfrm rot="20784320">
            <a:off x="4180491" y="3549907"/>
            <a:ext cx="491390" cy="251401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 anchor="ctr" anchorCtr="0">
            <a:noAutofit/>
          </a:bodyPr>
          <a:lstStyle/>
          <a:p>
            <a:pPr algn="ctr">
              <a:buClr>
                <a:srgbClr val="FF0000"/>
              </a:buClr>
              <a:buSzPct val="25000"/>
            </a:pPr>
            <a:r>
              <a:rPr lang="en-US" b="1" dirty="0">
                <a:solidFill>
                  <a:schemeClr val="bg1"/>
                </a:solidFill>
                <a:latin typeface="Calibri"/>
                <a:ea typeface="Calibri"/>
                <a:cs typeface="Calibri"/>
                <a:sym typeface="Calibri"/>
              </a:rPr>
              <a:t>30m</a:t>
            </a:r>
          </a:p>
        </p:txBody>
      </p:sp>
      <p:grpSp>
        <p:nvGrpSpPr>
          <p:cNvPr id="12" name="Group 147">
            <a:extLst>
              <a:ext uri="{FF2B5EF4-FFF2-40B4-BE49-F238E27FC236}">
                <a16:creationId xmlns:a16="http://schemas.microsoft.com/office/drawing/2014/main" id="{6D6CAE27-006A-4312-AAAC-25D597A33D73}"/>
              </a:ext>
            </a:extLst>
          </p:cNvPr>
          <p:cNvGrpSpPr>
            <a:grpSpLocks/>
          </p:cNvGrpSpPr>
          <p:nvPr/>
        </p:nvGrpSpPr>
        <p:grpSpPr bwMode="auto">
          <a:xfrm rot="16380421">
            <a:off x="9182590" y="2114936"/>
            <a:ext cx="96605" cy="271948"/>
            <a:chOff x="2857488" y="2790023"/>
            <a:chExt cx="113417" cy="281787"/>
          </a:xfrm>
          <a:solidFill>
            <a:schemeClr val="accent5"/>
          </a:solidFill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932142A-CF73-456B-B3C6-8B86C8ECBCFD}"/>
                </a:ext>
              </a:extLst>
            </p:cNvPr>
            <p:cNvSpPr/>
            <p:nvPr/>
          </p:nvSpPr>
          <p:spPr>
            <a:xfrm>
              <a:off x="2857488" y="3000371"/>
              <a:ext cx="71437" cy="7143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65B8AA6-0E59-48AD-A802-C067345BF570}"/>
                </a:ext>
              </a:extLst>
            </p:cNvPr>
            <p:cNvSpPr/>
            <p:nvPr/>
          </p:nvSpPr>
          <p:spPr>
            <a:xfrm>
              <a:off x="2857488" y="2825300"/>
              <a:ext cx="94857" cy="113159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2C98095-8BD1-439E-8908-20E83E732721}"/>
                </a:ext>
              </a:extLst>
            </p:cNvPr>
            <p:cNvSpPr/>
            <p:nvPr/>
          </p:nvSpPr>
          <p:spPr>
            <a:xfrm>
              <a:off x="2891910" y="2790023"/>
              <a:ext cx="71439" cy="7143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A4876A58-9FF6-482A-A6E8-89C9FF924353}"/>
                </a:ext>
              </a:extLst>
            </p:cNvPr>
            <p:cNvSpPr/>
            <p:nvPr/>
          </p:nvSpPr>
          <p:spPr>
            <a:xfrm>
              <a:off x="2899466" y="2933841"/>
              <a:ext cx="71439" cy="71438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BB58BE25-C81B-462A-9763-BE765284FD98}"/>
              </a:ext>
            </a:extLst>
          </p:cNvPr>
          <p:cNvSpPr/>
          <p:nvPr/>
        </p:nvSpPr>
        <p:spPr bwMode="auto">
          <a:xfrm>
            <a:off x="5251622" y="2232600"/>
            <a:ext cx="896986" cy="392236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/>
              <a:t>Tracking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/>
              <a:t>detectors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1B50DE6-E85F-4934-A59A-F7460EE45B85}"/>
              </a:ext>
            </a:extLst>
          </p:cNvPr>
          <p:cNvSpPr/>
          <p:nvPr/>
        </p:nvSpPr>
        <p:spPr bwMode="auto">
          <a:xfrm>
            <a:off x="3476139" y="2692290"/>
            <a:ext cx="1544947" cy="392237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/>
              <a:t>Electronics/full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/>
              <a:t>detector systems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0989FBB-9649-4C0C-A04A-95FE167E3F38}"/>
              </a:ext>
            </a:extLst>
          </p:cNvPr>
          <p:cNvSpPr/>
          <p:nvPr/>
        </p:nvSpPr>
        <p:spPr bwMode="auto">
          <a:xfrm>
            <a:off x="159581" y="2695321"/>
            <a:ext cx="1147589" cy="372811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/>
              <a:t>Calorimetry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 dirty="0"/>
              <a:t>detectors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EA1B5EA-341C-499C-A1E2-FEB6C557C89B}"/>
              </a:ext>
            </a:extLst>
          </p:cNvPr>
          <p:cNvSpPr/>
          <p:nvPr/>
        </p:nvSpPr>
        <p:spPr bwMode="auto">
          <a:xfrm>
            <a:off x="6224914" y="965098"/>
            <a:ext cx="1660750" cy="252469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b="1" dirty="0">
                <a:solidFill>
                  <a:srgbClr val="FF0000"/>
                </a:solidFill>
                <a:latin typeface="Calibri" pitchFamily="34" charset="0"/>
              </a:rPr>
              <a:t>IRRAD Tables</a:t>
            </a:r>
            <a:endParaRPr kumimoji="0" lang="en-GB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DC82C4E-C91F-45EE-B5B8-6F8BE9CE85C2}"/>
              </a:ext>
            </a:extLst>
          </p:cNvPr>
          <p:cNvGrpSpPr/>
          <p:nvPr/>
        </p:nvGrpSpPr>
        <p:grpSpPr>
          <a:xfrm>
            <a:off x="3425124" y="1151638"/>
            <a:ext cx="1670217" cy="1474811"/>
            <a:chOff x="3922926" y="1955359"/>
            <a:chExt cx="1730624" cy="1731453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FE7D7C1-1E6D-4350-B3B0-4876B0F23DE9}"/>
                </a:ext>
              </a:extLst>
            </p:cNvPr>
            <p:cNvSpPr/>
            <p:nvPr/>
          </p:nvSpPr>
          <p:spPr bwMode="auto">
            <a:xfrm>
              <a:off x="3923503" y="1955359"/>
              <a:ext cx="1730047" cy="289338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000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</a:rPr>
                <a:t>Shuttle System</a:t>
              </a:r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1C7193A9-05D7-4392-B415-BA6DE516F61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07" t="7588" r="26030" b="2436"/>
            <a:stretch/>
          </p:blipFill>
          <p:spPr>
            <a:xfrm>
              <a:off x="3922926" y="2277287"/>
              <a:ext cx="1720100" cy="1409525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C52B928-51D0-4124-A919-063503D69F60}"/>
              </a:ext>
            </a:extLst>
          </p:cNvPr>
          <p:cNvGrpSpPr/>
          <p:nvPr/>
        </p:nvGrpSpPr>
        <p:grpSpPr>
          <a:xfrm>
            <a:off x="1174476" y="1202274"/>
            <a:ext cx="1800531" cy="2285433"/>
            <a:chOff x="1401059" y="4355989"/>
            <a:chExt cx="1865651" cy="2683137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EA2479A-F56B-46DE-846B-A3B64549C4B2}"/>
                </a:ext>
              </a:extLst>
            </p:cNvPr>
            <p:cNvSpPr/>
            <p:nvPr/>
          </p:nvSpPr>
          <p:spPr bwMode="auto">
            <a:xfrm>
              <a:off x="1401059" y="4355989"/>
              <a:ext cx="1865651" cy="590689"/>
            </a:xfrm>
            <a:prstGeom prst="rect">
              <a:avLst/>
            </a:prstGeom>
            <a:solidFill>
              <a:schemeClr val="bg1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b="1" i="0" u="none" strike="noStrike" cap="none" normalizeH="0" baseline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</a:rPr>
                <a:t>Cryostat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b="1" i="0" u="none" strike="noStrike" cap="none" normalizeH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</a:rPr>
                <a:t> with </a:t>
              </a:r>
              <a:r>
                <a:rPr lang="en-GB" b="1" dirty="0">
                  <a:solidFill>
                    <a:srgbClr val="FF0000"/>
                  </a:solidFill>
                  <a:latin typeface="Calibri" pitchFamily="34" charset="0"/>
                </a:rPr>
                <a:t>LHe</a:t>
              </a:r>
              <a:r>
                <a:rPr kumimoji="0" lang="en-GB" b="1" i="0" u="none" strike="noStrike" cap="none" normalizeH="0" dirty="0">
                  <a:ln>
                    <a:noFill/>
                  </a:ln>
                  <a:solidFill>
                    <a:srgbClr val="FF0000"/>
                  </a:solidFill>
                  <a:effectLst/>
                  <a:latin typeface="Calibri" pitchFamily="34" charset="0"/>
                </a:rPr>
                <a:t> 1.9 K</a:t>
              </a: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375EDD82-5B5A-4ED3-BDAD-34981DF7CD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524" t="1631" r="3622" b="2181"/>
            <a:stretch/>
          </p:blipFill>
          <p:spPr>
            <a:xfrm>
              <a:off x="1631676" y="4986241"/>
              <a:ext cx="1434763" cy="205288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id="{6B34D7D0-9256-431C-9EFF-CA53E6C9F07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02" t="6488" r="16919"/>
          <a:stretch/>
        </p:blipFill>
        <p:spPr>
          <a:xfrm>
            <a:off x="6324693" y="1246622"/>
            <a:ext cx="1011547" cy="1448446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F6E09171-ACA1-4F47-8DF3-F6E3B3B8CF71}"/>
              </a:ext>
            </a:extLst>
          </p:cNvPr>
          <p:cNvSpPr/>
          <p:nvPr/>
        </p:nvSpPr>
        <p:spPr bwMode="auto">
          <a:xfrm>
            <a:off x="6739681" y="3671109"/>
            <a:ext cx="1748482" cy="591098"/>
          </a:xfrm>
          <a:prstGeom prst="rect">
            <a:avLst/>
          </a:prstGeom>
          <a:solidFill>
            <a:schemeClr val="bg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b="1" dirty="0">
                <a:solidFill>
                  <a:srgbClr val="FF0000"/>
                </a:solidFill>
                <a:latin typeface="Calibri" pitchFamily="34" charset="0"/>
              </a:rPr>
              <a:t>Beam Profile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b="1" dirty="0">
                <a:solidFill>
                  <a:srgbClr val="FF0000"/>
                </a:solidFill>
                <a:latin typeface="Calibri" pitchFamily="34" charset="0"/>
              </a:rPr>
              <a:t> Monitors (BPM)</a:t>
            </a:r>
            <a:endParaRPr kumimoji="0" lang="en-GB" sz="20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Calibri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68553E4-1F77-4424-B47A-D1CC5FB1FFC9}"/>
              </a:ext>
            </a:extLst>
          </p:cNvPr>
          <p:cNvSpPr txBox="1"/>
          <p:nvPr/>
        </p:nvSpPr>
        <p:spPr>
          <a:xfrm>
            <a:off x="7283659" y="617532"/>
            <a:ext cx="1847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>
                <a:hlinkClick r:id="rId6"/>
              </a:rPr>
              <a:t>cern.ch/</a:t>
            </a:r>
            <a:r>
              <a:rPr lang="en-US" dirty="0" err="1">
                <a:hlinkClick r:id="rId6"/>
              </a:rPr>
              <a:t>ps-irrad</a:t>
            </a:r>
            <a:r>
              <a:rPr lang="en-US" dirty="0"/>
              <a:t> </a:t>
            </a:r>
            <a:endParaRPr lang="en-GB" b="1" u="sng" dirty="0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107217A-9C1D-408A-8316-91D851B46F52}"/>
              </a:ext>
            </a:extLst>
          </p:cNvPr>
          <p:cNvCxnSpPr>
            <a:cxnSpLocks/>
          </p:cNvCxnSpPr>
          <p:nvPr/>
        </p:nvCxnSpPr>
        <p:spPr>
          <a:xfrm flipH="1">
            <a:off x="364209" y="2911926"/>
            <a:ext cx="7166891" cy="1478750"/>
          </a:xfrm>
          <a:prstGeom prst="straightConnector1">
            <a:avLst/>
          </a:prstGeom>
          <a:ln w="381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Shape 57">
            <a:extLst>
              <a:ext uri="{FF2B5EF4-FFF2-40B4-BE49-F238E27FC236}">
                <a16:creationId xmlns:a16="http://schemas.microsoft.com/office/drawing/2014/main" id="{B67633A9-A8BF-1B7F-F395-72861D40C44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3042" t="28749" r="2100" b="29893"/>
          <a:stretch/>
        </p:blipFill>
        <p:spPr>
          <a:xfrm>
            <a:off x="6739681" y="2762929"/>
            <a:ext cx="1748482" cy="91267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65B1003-C029-669F-1B81-243D42D21ED5}"/>
              </a:ext>
            </a:extLst>
          </p:cNvPr>
          <p:cNvSpPr txBox="1"/>
          <p:nvPr/>
        </p:nvSpPr>
        <p:spPr>
          <a:xfrm>
            <a:off x="168675" y="721056"/>
            <a:ext cx="50829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24 GeV/c, 400 msec, 5e11 p/spills, 12x12 mm</a:t>
            </a:r>
            <a:r>
              <a:rPr lang="en-US" sz="1600" baseline="30000" dirty="0"/>
              <a:t>2</a:t>
            </a:r>
            <a:r>
              <a:rPr lang="en-US" sz="1600" dirty="0"/>
              <a:t> FWHM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2195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43 0.03982 L -0.98004 0.26914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726" y="114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FE36A-6313-468A-86E4-E0FD1795FD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7E9E9A-A98E-4E8F-84AB-ABDDE7870E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94205"/>
            <a:ext cx="8324850" cy="3449208"/>
          </a:xfrm>
        </p:spPr>
        <p:txBody>
          <a:bodyPr>
            <a:normAutofit/>
          </a:bodyPr>
          <a:lstStyle/>
          <a:p>
            <a:pPr>
              <a:buClr>
                <a:schemeClr val="bg1">
                  <a:lumMod val="85000"/>
                </a:schemeClr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CERN Irradiation Facilities and Long Shutdown 2 (LS2) Upgrades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IRRAD Upgrades: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T8 Beam Instrumentation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Technical Area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IRRAD Software and Hardware Infrastructure</a:t>
            </a:r>
          </a:p>
          <a:p>
            <a:pPr>
              <a:buClr>
                <a:schemeClr val="bg1">
                  <a:lumMod val="85000"/>
                </a:schemeClr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Beam Commissioning and IRRAD runs 2021-22</a:t>
            </a:r>
          </a:p>
          <a:p>
            <a:pPr>
              <a:buClr>
                <a:schemeClr val="bg1">
                  <a:lumMod val="85000"/>
                </a:schemeClr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European Projects associated to IRRAD</a:t>
            </a:r>
          </a:p>
          <a:p>
            <a:pPr>
              <a:buClr>
                <a:schemeClr val="bg1">
                  <a:lumMod val="85000"/>
                </a:schemeClr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Summary </a:t>
            </a:r>
            <a:endParaRPr lang="en-US" dirty="0"/>
          </a:p>
          <a:p>
            <a:pPr lvl="1"/>
            <a:endParaRPr lang="en-US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5035A7-D424-4FD0-8248-E38C805C2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DF27D4-B12E-4C4F-B938-9E126E8CC58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/>
              <a:t>BTTB Workshop, 20-24 June 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2F3E10-3F9B-4516-9F11-88E3D25DD96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B. Gkotse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43576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4561</TotalTime>
  <Words>1473</Words>
  <Application>Microsoft Office PowerPoint</Application>
  <PresentationFormat>On-screen Show (16:9)</PresentationFormat>
  <Paragraphs>301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Arial</vt:lpstr>
      <vt:lpstr>Calibri</vt:lpstr>
      <vt:lpstr>Courier New</vt:lpstr>
      <vt:lpstr>Helvetica</vt:lpstr>
      <vt:lpstr>Open Sans</vt:lpstr>
      <vt:lpstr>Roboto</vt:lpstr>
      <vt:lpstr>Symbol</vt:lpstr>
      <vt:lpstr>Wingdings</vt:lpstr>
      <vt:lpstr>CERNCorporate16-9</vt:lpstr>
      <vt:lpstr>PowerPoint Presentation</vt:lpstr>
      <vt:lpstr>10th Beam Telescopes and Test Beams Workshop</vt:lpstr>
      <vt:lpstr>Commissioning and First Run for the CERN Proton Irradiation Facility (IRRAD) after the Long Shutdown 2</vt:lpstr>
      <vt:lpstr>Outline</vt:lpstr>
      <vt:lpstr>Outline</vt:lpstr>
      <vt:lpstr>CERN Irradiation Facilities</vt:lpstr>
      <vt:lpstr>Long Shutdown 2 Upgrades</vt:lpstr>
      <vt:lpstr>CERN Proton Irradiation Facility (IRRAD)</vt:lpstr>
      <vt:lpstr>Outline</vt:lpstr>
      <vt:lpstr>Beam Instrumentation Upgrade</vt:lpstr>
      <vt:lpstr>IRRAD Technical Area Upgrade</vt:lpstr>
      <vt:lpstr>IRRAD Data Manager (IDM) Upgrades</vt:lpstr>
      <vt:lpstr>IRRAD Shuttle Control System</vt:lpstr>
      <vt:lpstr>IRRAD Beam Profile Monitors Upgrade</vt:lpstr>
      <vt:lpstr>Ultra Thin Beam Position Monitors</vt:lpstr>
      <vt:lpstr>BPM Software Architecture Upgrade</vt:lpstr>
      <vt:lpstr>Outline</vt:lpstr>
      <vt:lpstr>IRRAD Restart</vt:lpstr>
      <vt:lpstr>Beam Commissioning 2021</vt:lpstr>
      <vt:lpstr>IRRAD User Run 2021</vt:lpstr>
      <vt:lpstr>IRRAD Run 2022</vt:lpstr>
      <vt:lpstr>Outline</vt:lpstr>
      <vt:lpstr>European Projects Associated to IRRAD</vt:lpstr>
      <vt:lpstr>AIDAinnova </vt:lpstr>
      <vt:lpstr>Irradiation and Test Beam Facilities DBs</vt:lpstr>
      <vt:lpstr>RADNEXT Facilities</vt:lpstr>
      <vt:lpstr>RADNEXT Facilities and Transnational Access</vt:lpstr>
      <vt:lpstr>EURO-LABS</vt:lpstr>
      <vt:lpstr>Summary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Blerina Gkotse</cp:lastModifiedBy>
  <cp:revision>254</cp:revision>
  <dcterms:created xsi:type="dcterms:W3CDTF">2021-07-26T15:55:39Z</dcterms:created>
  <dcterms:modified xsi:type="dcterms:W3CDTF">2023-05-26T09:51:57Z</dcterms:modified>
</cp:coreProperties>
</file>