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60" r:id="rId1"/>
  </p:sldMasterIdLst>
  <p:notesMasterIdLst>
    <p:notesMasterId r:id="rId35"/>
  </p:notesMasterIdLst>
  <p:handoutMasterIdLst>
    <p:handoutMasterId r:id="rId36"/>
  </p:handoutMasterIdLst>
  <p:sldIdLst>
    <p:sldId id="336" r:id="rId2"/>
    <p:sldId id="302" r:id="rId3"/>
    <p:sldId id="405" r:id="rId4"/>
    <p:sldId id="303" r:id="rId5"/>
    <p:sldId id="406" r:id="rId6"/>
    <p:sldId id="398" r:id="rId7"/>
    <p:sldId id="374" r:id="rId8"/>
    <p:sldId id="390" r:id="rId9"/>
    <p:sldId id="392" r:id="rId10"/>
    <p:sldId id="403" r:id="rId11"/>
    <p:sldId id="404" r:id="rId12"/>
    <p:sldId id="407" r:id="rId13"/>
    <p:sldId id="313" r:id="rId14"/>
    <p:sldId id="353" r:id="rId15"/>
    <p:sldId id="394" r:id="rId16"/>
    <p:sldId id="352" r:id="rId17"/>
    <p:sldId id="408" r:id="rId18"/>
    <p:sldId id="393" r:id="rId19"/>
    <p:sldId id="395" r:id="rId20"/>
    <p:sldId id="317" r:id="rId21"/>
    <p:sldId id="344" r:id="rId22"/>
    <p:sldId id="357" r:id="rId23"/>
    <p:sldId id="369" r:id="rId24"/>
    <p:sldId id="368" r:id="rId25"/>
    <p:sldId id="363" r:id="rId26"/>
    <p:sldId id="396" r:id="rId27"/>
    <p:sldId id="370" r:id="rId28"/>
    <p:sldId id="358" r:id="rId29"/>
    <p:sldId id="384" r:id="rId30"/>
    <p:sldId id="386" r:id="rId31"/>
    <p:sldId id="397" r:id="rId32"/>
    <p:sldId id="402" r:id="rId33"/>
    <p:sldId id="259" r:id="rId34"/>
  </p:sldIdLst>
  <p:sldSz cx="9144000" cy="6858000" type="screen4x3"/>
  <p:notesSz cx="9872663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EE861E"/>
    <a:srgbClr val="F09234"/>
    <a:srgbClr val="000204"/>
    <a:srgbClr val="866600"/>
    <a:srgbClr val="765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1970" autoAdjust="0"/>
  </p:normalViewPr>
  <p:slideViewPr>
    <p:cSldViewPr snapToGrid="0" snapToObjects="1">
      <p:cViewPr varScale="1">
        <p:scale>
          <a:sx n="79" d="100"/>
          <a:sy n="79" d="100"/>
        </p:scale>
        <p:origin x="682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a\agerbers\Desktop\Conferences\Test%20beam%20workshop%20at%20CERN%20January%202019\radiation%20length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Sheet1!$D$1</c:f>
              <c:strCache>
                <c:ptCount val="1"/>
                <c:pt idx="0">
                  <c:v>Xe^-X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Sheet1!$A$2:$A$271</c:f>
              <c:numCache>
                <c:formatCode>General</c:formatCode>
                <c:ptCount val="270"/>
                <c:pt idx="0">
                  <c:v>0</c:v>
                </c:pt>
                <c:pt idx="1">
                  <c:v>0.02</c:v>
                </c:pt>
                <c:pt idx="2">
                  <c:v>0.04</c:v>
                </c:pt>
                <c:pt idx="3">
                  <c:v>0.06</c:v>
                </c:pt>
                <c:pt idx="4">
                  <c:v>0.08</c:v>
                </c:pt>
                <c:pt idx="5">
                  <c:v>0.1</c:v>
                </c:pt>
                <c:pt idx="6">
                  <c:v>0.12000000000000001</c:v>
                </c:pt>
                <c:pt idx="7">
                  <c:v>0.14000000000000001</c:v>
                </c:pt>
                <c:pt idx="8">
                  <c:v>0.16</c:v>
                </c:pt>
                <c:pt idx="9">
                  <c:v>0.18</c:v>
                </c:pt>
                <c:pt idx="10">
                  <c:v>0.19999999999999998</c:v>
                </c:pt>
                <c:pt idx="11">
                  <c:v>0.21999999999999997</c:v>
                </c:pt>
                <c:pt idx="12">
                  <c:v>0.23999999999999996</c:v>
                </c:pt>
                <c:pt idx="13">
                  <c:v>0.25999999999999995</c:v>
                </c:pt>
                <c:pt idx="14">
                  <c:v>0.27999999999999997</c:v>
                </c:pt>
                <c:pt idx="15">
                  <c:v>0.3</c:v>
                </c:pt>
                <c:pt idx="16">
                  <c:v>0.32</c:v>
                </c:pt>
                <c:pt idx="17">
                  <c:v>0.34</c:v>
                </c:pt>
                <c:pt idx="18">
                  <c:v>0.36000000000000004</c:v>
                </c:pt>
                <c:pt idx="19">
                  <c:v>0.38000000000000006</c:v>
                </c:pt>
                <c:pt idx="20">
                  <c:v>0.40000000000000008</c:v>
                </c:pt>
                <c:pt idx="21">
                  <c:v>0.4200000000000001</c:v>
                </c:pt>
                <c:pt idx="22">
                  <c:v>0.44000000000000011</c:v>
                </c:pt>
                <c:pt idx="23">
                  <c:v>0.46000000000000013</c:v>
                </c:pt>
                <c:pt idx="24">
                  <c:v>0.48000000000000015</c:v>
                </c:pt>
                <c:pt idx="25">
                  <c:v>0.50000000000000011</c:v>
                </c:pt>
                <c:pt idx="26">
                  <c:v>0.52000000000000013</c:v>
                </c:pt>
                <c:pt idx="27">
                  <c:v>0.54000000000000015</c:v>
                </c:pt>
                <c:pt idx="28">
                  <c:v>0.56000000000000016</c:v>
                </c:pt>
                <c:pt idx="29">
                  <c:v>0.58000000000000018</c:v>
                </c:pt>
                <c:pt idx="30">
                  <c:v>0.6000000000000002</c:v>
                </c:pt>
                <c:pt idx="31">
                  <c:v>0.62000000000000022</c:v>
                </c:pt>
                <c:pt idx="32">
                  <c:v>0.64000000000000024</c:v>
                </c:pt>
                <c:pt idx="33">
                  <c:v>0.66000000000000025</c:v>
                </c:pt>
                <c:pt idx="34">
                  <c:v>0.68000000000000027</c:v>
                </c:pt>
                <c:pt idx="35">
                  <c:v>0.70000000000000029</c:v>
                </c:pt>
                <c:pt idx="36">
                  <c:v>0.72000000000000031</c:v>
                </c:pt>
                <c:pt idx="37">
                  <c:v>0.74000000000000032</c:v>
                </c:pt>
                <c:pt idx="38">
                  <c:v>0.76000000000000034</c:v>
                </c:pt>
                <c:pt idx="39">
                  <c:v>0.78000000000000036</c:v>
                </c:pt>
                <c:pt idx="40">
                  <c:v>0.80000000000000038</c:v>
                </c:pt>
                <c:pt idx="41">
                  <c:v>0.8200000000000004</c:v>
                </c:pt>
                <c:pt idx="42">
                  <c:v>0.84000000000000041</c:v>
                </c:pt>
                <c:pt idx="43">
                  <c:v>0.86000000000000043</c:v>
                </c:pt>
                <c:pt idx="44">
                  <c:v>0.88000000000000045</c:v>
                </c:pt>
                <c:pt idx="45">
                  <c:v>0.90000000000000047</c:v>
                </c:pt>
                <c:pt idx="46">
                  <c:v>0.92000000000000048</c:v>
                </c:pt>
                <c:pt idx="47">
                  <c:v>0.9400000000000005</c:v>
                </c:pt>
                <c:pt idx="48">
                  <c:v>0.96000000000000052</c:v>
                </c:pt>
                <c:pt idx="49">
                  <c:v>0.98000000000000054</c:v>
                </c:pt>
                <c:pt idx="50">
                  <c:v>1.0000000000000004</c:v>
                </c:pt>
                <c:pt idx="51">
                  <c:v>1.0200000000000005</c:v>
                </c:pt>
                <c:pt idx="52">
                  <c:v>1.0400000000000005</c:v>
                </c:pt>
                <c:pt idx="53">
                  <c:v>1.0600000000000005</c:v>
                </c:pt>
                <c:pt idx="54">
                  <c:v>1.0800000000000005</c:v>
                </c:pt>
                <c:pt idx="55">
                  <c:v>1.1000000000000005</c:v>
                </c:pt>
                <c:pt idx="56">
                  <c:v>1.1200000000000006</c:v>
                </c:pt>
                <c:pt idx="57">
                  <c:v>1.1400000000000006</c:v>
                </c:pt>
                <c:pt idx="58">
                  <c:v>1.1600000000000006</c:v>
                </c:pt>
                <c:pt idx="59">
                  <c:v>1.1800000000000006</c:v>
                </c:pt>
                <c:pt idx="60">
                  <c:v>1.2000000000000006</c:v>
                </c:pt>
                <c:pt idx="61">
                  <c:v>1.2200000000000006</c:v>
                </c:pt>
                <c:pt idx="62">
                  <c:v>1.2400000000000007</c:v>
                </c:pt>
                <c:pt idx="63">
                  <c:v>1.2600000000000007</c:v>
                </c:pt>
                <c:pt idx="64">
                  <c:v>1.2800000000000007</c:v>
                </c:pt>
                <c:pt idx="65">
                  <c:v>1.3000000000000007</c:v>
                </c:pt>
                <c:pt idx="66">
                  <c:v>1.3200000000000007</c:v>
                </c:pt>
                <c:pt idx="67">
                  <c:v>1.3400000000000007</c:v>
                </c:pt>
                <c:pt idx="68">
                  <c:v>1.3600000000000008</c:v>
                </c:pt>
                <c:pt idx="69">
                  <c:v>1.3800000000000008</c:v>
                </c:pt>
                <c:pt idx="70">
                  <c:v>1.4000000000000008</c:v>
                </c:pt>
                <c:pt idx="71">
                  <c:v>1.4200000000000008</c:v>
                </c:pt>
                <c:pt idx="72">
                  <c:v>1.4400000000000008</c:v>
                </c:pt>
                <c:pt idx="73">
                  <c:v>1.4600000000000009</c:v>
                </c:pt>
                <c:pt idx="74">
                  <c:v>1.4800000000000009</c:v>
                </c:pt>
                <c:pt idx="75">
                  <c:v>1.5000000000000009</c:v>
                </c:pt>
                <c:pt idx="76">
                  <c:v>1.5200000000000009</c:v>
                </c:pt>
                <c:pt idx="77">
                  <c:v>1.5400000000000009</c:v>
                </c:pt>
                <c:pt idx="78">
                  <c:v>1.5600000000000009</c:v>
                </c:pt>
                <c:pt idx="79">
                  <c:v>1.580000000000001</c:v>
                </c:pt>
                <c:pt idx="80">
                  <c:v>1.600000000000001</c:v>
                </c:pt>
                <c:pt idx="81">
                  <c:v>1.620000000000001</c:v>
                </c:pt>
                <c:pt idx="82">
                  <c:v>1.640000000000001</c:v>
                </c:pt>
                <c:pt idx="83">
                  <c:v>1.660000000000001</c:v>
                </c:pt>
                <c:pt idx="84">
                  <c:v>1.680000000000001</c:v>
                </c:pt>
                <c:pt idx="85">
                  <c:v>1.7000000000000011</c:v>
                </c:pt>
                <c:pt idx="86">
                  <c:v>1.7200000000000011</c:v>
                </c:pt>
                <c:pt idx="87">
                  <c:v>1.7400000000000011</c:v>
                </c:pt>
                <c:pt idx="88">
                  <c:v>1.7600000000000011</c:v>
                </c:pt>
                <c:pt idx="89">
                  <c:v>1.7800000000000011</c:v>
                </c:pt>
                <c:pt idx="90">
                  <c:v>1.8000000000000012</c:v>
                </c:pt>
                <c:pt idx="91">
                  <c:v>1.8200000000000012</c:v>
                </c:pt>
                <c:pt idx="92">
                  <c:v>1.8400000000000012</c:v>
                </c:pt>
                <c:pt idx="93">
                  <c:v>1.8600000000000012</c:v>
                </c:pt>
                <c:pt idx="94">
                  <c:v>1.8800000000000012</c:v>
                </c:pt>
                <c:pt idx="95">
                  <c:v>1.9000000000000012</c:v>
                </c:pt>
                <c:pt idx="96">
                  <c:v>1.9200000000000013</c:v>
                </c:pt>
                <c:pt idx="97">
                  <c:v>1.9400000000000013</c:v>
                </c:pt>
                <c:pt idx="98">
                  <c:v>1.9600000000000013</c:v>
                </c:pt>
                <c:pt idx="99">
                  <c:v>1.9800000000000013</c:v>
                </c:pt>
                <c:pt idx="100">
                  <c:v>2.0000000000000013</c:v>
                </c:pt>
                <c:pt idx="101">
                  <c:v>2.0200000000000014</c:v>
                </c:pt>
                <c:pt idx="102">
                  <c:v>2.0400000000000014</c:v>
                </c:pt>
                <c:pt idx="103">
                  <c:v>2.0600000000000014</c:v>
                </c:pt>
                <c:pt idx="104">
                  <c:v>2.0800000000000014</c:v>
                </c:pt>
                <c:pt idx="105">
                  <c:v>2.1000000000000014</c:v>
                </c:pt>
                <c:pt idx="106">
                  <c:v>2.1200000000000014</c:v>
                </c:pt>
                <c:pt idx="107">
                  <c:v>2.1400000000000015</c:v>
                </c:pt>
                <c:pt idx="108">
                  <c:v>2.1600000000000015</c:v>
                </c:pt>
                <c:pt idx="109">
                  <c:v>2.1800000000000015</c:v>
                </c:pt>
                <c:pt idx="110">
                  <c:v>2.2000000000000015</c:v>
                </c:pt>
                <c:pt idx="111">
                  <c:v>2.2200000000000015</c:v>
                </c:pt>
                <c:pt idx="112">
                  <c:v>2.2400000000000015</c:v>
                </c:pt>
                <c:pt idx="113">
                  <c:v>2.2600000000000016</c:v>
                </c:pt>
                <c:pt idx="114">
                  <c:v>2.2800000000000016</c:v>
                </c:pt>
                <c:pt idx="115">
                  <c:v>2.3000000000000016</c:v>
                </c:pt>
                <c:pt idx="116">
                  <c:v>2.3200000000000016</c:v>
                </c:pt>
                <c:pt idx="117">
                  <c:v>2.3400000000000016</c:v>
                </c:pt>
                <c:pt idx="118">
                  <c:v>2.3600000000000017</c:v>
                </c:pt>
                <c:pt idx="119">
                  <c:v>2.3800000000000017</c:v>
                </c:pt>
                <c:pt idx="120">
                  <c:v>2.4000000000000017</c:v>
                </c:pt>
                <c:pt idx="121">
                  <c:v>2.4200000000000017</c:v>
                </c:pt>
                <c:pt idx="122">
                  <c:v>2.4400000000000017</c:v>
                </c:pt>
                <c:pt idx="123">
                  <c:v>2.4600000000000017</c:v>
                </c:pt>
                <c:pt idx="124">
                  <c:v>2.4800000000000018</c:v>
                </c:pt>
                <c:pt idx="125">
                  <c:v>2.5000000000000018</c:v>
                </c:pt>
                <c:pt idx="126">
                  <c:v>2.5200000000000018</c:v>
                </c:pt>
                <c:pt idx="127">
                  <c:v>2.5400000000000018</c:v>
                </c:pt>
                <c:pt idx="128">
                  <c:v>2.5600000000000018</c:v>
                </c:pt>
                <c:pt idx="129">
                  <c:v>2.5800000000000018</c:v>
                </c:pt>
                <c:pt idx="130">
                  <c:v>2.6000000000000019</c:v>
                </c:pt>
                <c:pt idx="131">
                  <c:v>2.6200000000000019</c:v>
                </c:pt>
                <c:pt idx="132">
                  <c:v>2.6400000000000019</c:v>
                </c:pt>
                <c:pt idx="133">
                  <c:v>2.6600000000000019</c:v>
                </c:pt>
                <c:pt idx="134">
                  <c:v>2.6800000000000019</c:v>
                </c:pt>
                <c:pt idx="135">
                  <c:v>2.700000000000002</c:v>
                </c:pt>
                <c:pt idx="136">
                  <c:v>2.720000000000002</c:v>
                </c:pt>
                <c:pt idx="137">
                  <c:v>2.740000000000002</c:v>
                </c:pt>
                <c:pt idx="138">
                  <c:v>2.760000000000002</c:v>
                </c:pt>
                <c:pt idx="139">
                  <c:v>2.780000000000002</c:v>
                </c:pt>
                <c:pt idx="140">
                  <c:v>2.800000000000002</c:v>
                </c:pt>
                <c:pt idx="141">
                  <c:v>2.8200000000000021</c:v>
                </c:pt>
                <c:pt idx="142">
                  <c:v>2.8400000000000021</c:v>
                </c:pt>
                <c:pt idx="143">
                  <c:v>2.8600000000000021</c:v>
                </c:pt>
                <c:pt idx="144">
                  <c:v>2.8800000000000021</c:v>
                </c:pt>
                <c:pt idx="145">
                  <c:v>2.9000000000000021</c:v>
                </c:pt>
                <c:pt idx="146">
                  <c:v>2.9200000000000021</c:v>
                </c:pt>
                <c:pt idx="147">
                  <c:v>2.9400000000000022</c:v>
                </c:pt>
                <c:pt idx="148">
                  <c:v>2.9600000000000022</c:v>
                </c:pt>
                <c:pt idx="149">
                  <c:v>2.9800000000000022</c:v>
                </c:pt>
                <c:pt idx="150">
                  <c:v>3.0000000000000022</c:v>
                </c:pt>
                <c:pt idx="151">
                  <c:v>3.0200000000000022</c:v>
                </c:pt>
                <c:pt idx="152">
                  <c:v>3.0400000000000023</c:v>
                </c:pt>
                <c:pt idx="153">
                  <c:v>3.0600000000000023</c:v>
                </c:pt>
                <c:pt idx="154">
                  <c:v>3.0800000000000023</c:v>
                </c:pt>
                <c:pt idx="155">
                  <c:v>3.1000000000000023</c:v>
                </c:pt>
                <c:pt idx="156">
                  <c:v>3.1200000000000023</c:v>
                </c:pt>
                <c:pt idx="157">
                  <c:v>3.1400000000000023</c:v>
                </c:pt>
                <c:pt idx="158">
                  <c:v>3.1600000000000024</c:v>
                </c:pt>
                <c:pt idx="159">
                  <c:v>3.1800000000000024</c:v>
                </c:pt>
                <c:pt idx="160">
                  <c:v>3.2000000000000024</c:v>
                </c:pt>
                <c:pt idx="161">
                  <c:v>3.2200000000000024</c:v>
                </c:pt>
                <c:pt idx="162">
                  <c:v>3.2400000000000024</c:v>
                </c:pt>
                <c:pt idx="163">
                  <c:v>3.2600000000000025</c:v>
                </c:pt>
                <c:pt idx="164">
                  <c:v>3.2800000000000025</c:v>
                </c:pt>
                <c:pt idx="165">
                  <c:v>3.3000000000000025</c:v>
                </c:pt>
                <c:pt idx="166">
                  <c:v>3.3200000000000025</c:v>
                </c:pt>
                <c:pt idx="167">
                  <c:v>3.3400000000000025</c:v>
                </c:pt>
                <c:pt idx="168">
                  <c:v>3.3600000000000025</c:v>
                </c:pt>
                <c:pt idx="169">
                  <c:v>3.3800000000000026</c:v>
                </c:pt>
                <c:pt idx="170">
                  <c:v>3.4000000000000026</c:v>
                </c:pt>
                <c:pt idx="171">
                  <c:v>3.4200000000000026</c:v>
                </c:pt>
                <c:pt idx="172">
                  <c:v>3.4400000000000026</c:v>
                </c:pt>
                <c:pt idx="173">
                  <c:v>3.4600000000000026</c:v>
                </c:pt>
                <c:pt idx="174">
                  <c:v>3.4800000000000026</c:v>
                </c:pt>
                <c:pt idx="175">
                  <c:v>3.5000000000000027</c:v>
                </c:pt>
                <c:pt idx="176">
                  <c:v>3.5200000000000027</c:v>
                </c:pt>
                <c:pt idx="177">
                  <c:v>3.5400000000000027</c:v>
                </c:pt>
                <c:pt idx="178">
                  <c:v>3.5600000000000027</c:v>
                </c:pt>
                <c:pt idx="179">
                  <c:v>3.5800000000000027</c:v>
                </c:pt>
                <c:pt idx="180">
                  <c:v>3.6000000000000028</c:v>
                </c:pt>
                <c:pt idx="181">
                  <c:v>3.6200000000000028</c:v>
                </c:pt>
                <c:pt idx="182">
                  <c:v>3.6400000000000028</c:v>
                </c:pt>
                <c:pt idx="183">
                  <c:v>3.6600000000000028</c:v>
                </c:pt>
                <c:pt idx="184">
                  <c:v>3.6800000000000028</c:v>
                </c:pt>
                <c:pt idx="185">
                  <c:v>3.7000000000000028</c:v>
                </c:pt>
                <c:pt idx="186">
                  <c:v>3.7200000000000029</c:v>
                </c:pt>
                <c:pt idx="187">
                  <c:v>3.7400000000000029</c:v>
                </c:pt>
                <c:pt idx="188">
                  <c:v>3.7600000000000029</c:v>
                </c:pt>
                <c:pt idx="189">
                  <c:v>3.7800000000000029</c:v>
                </c:pt>
                <c:pt idx="190">
                  <c:v>3.8000000000000029</c:v>
                </c:pt>
                <c:pt idx="191">
                  <c:v>3.8200000000000029</c:v>
                </c:pt>
                <c:pt idx="192">
                  <c:v>3.840000000000003</c:v>
                </c:pt>
                <c:pt idx="193">
                  <c:v>3.860000000000003</c:v>
                </c:pt>
                <c:pt idx="194">
                  <c:v>3.880000000000003</c:v>
                </c:pt>
                <c:pt idx="195">
                  <c:v>3.900000000000003</c:v>
                </c:pt>
                <c:pt idx="196">
                  <c:v>3.920000000000003</c:v>
                </c:pt>
                <c:pt idx="197">
                  <c:v>3.9400000000000031</c:v>
                </c:pt>
                <c:pt idx="198">
                  <c:v>3.9600000000000031</c:v>
                </c:pt>
                <c:pt idx="199">
                  <c:v>3.9800000000000031</c:v>
                </c:pt>
                <c:pt idx="200">
                  <c:v>4.0000000000000027</c:v>
                </c:pt>
                <c:pt idx="201">
                  <c:v>4.0200000000000022</c:v>
                </c:pt>
                <c:pt idx="202">
                  <c:v>4.0400000000000018</c:v>
                </c:pt>
                <c:pt idx="203">
                  <c:v>4.0600000000000014</c:v>
                </c:pt>
                <c:pt idx="204">
                  <c:v>4.080000000000001</c:v>
                </c:pt>
                <c:pt idx="205">
                  <c:v>4.1000000000000005</c:v>
                </c:pt>
                <c:pt idx="206">
                  <c:v>4.12</c:v>
                </c:pt>
                <c:pt idx="207">
                  <c:v>4.1399999999999997</c:v>
                </c:pt>
                <c:pt idx="208">
                  <c:v>4.1599999999999993</c:v>
                </c:pt>
                <c:pt idx="209">
                  <c:v>4.1799999999999988</c:v>
                </c:pt>
                <c:pt idx="210">
                  <c:v>4.1999999999999984</c:v>
                </c:pt>
                <c:pt idx="211">
                  <c:v>4.219999999999998</c:v>
                </c:pt>
                <c:pt idx="212">
                  <c:v>4.2399999999999975</c:v>
                </c:pt>
                <c:pt idx="213">
                  <c:v>4.2599999999999971</c:v>
                </c:pt>
                <c:pt idx="214">
                  <c:v>4.2799999999999967</c:v>
                </c:pt>
                <c:pt idx="215">
                  <c:v>4.2999999999999963</c:v>
                </c:pt>
                <c:pt idx="216">
                  <c:v>4.3199999999999958</c:v>
                </c:pt>
                <c:pt idx="217">
                  <c:v>4.3399999999999954</c:v>
                </c:pt>
                <c:pt idx="218">
                  <c:v>4.359999999999995</c:v>
                </c:pt>
                <c:pt idx="219">
                  <c:v>4.3799999999999946</c:v>
                </c:pt>
                <c:pt idx="220">
                  <c:v>4.3999999999999941</c:v>
                </c:pt>
                <c:pt idx="221">
                  <c:v>4.4199999999999937</c:v>
                </c:pt>
                <c:pt idx="222">
                  <c:v>4.4399999999999933</c:v>
                </c:pt>
                <c:pt idx="223">
                  <c:v>4.4599999999999929</c:v>
                </c:pt>
                <c:pt idx="224">
                  <c:v>4.4799999999999924</c:v>
                </c:pt>
                <c:pt idx="225">
                  <c:v>4.499999999999992</c:v>
                </c:pt>
                <c:pt idx="226">
                  <c:v>4.5199999999999916</c:v>
                </c:pt>
                <c:pt idx="227">
                  <c:v>4.5399999999999912</c:v>
                </c:pt>
                <c:pt idx="228">
                  <c:v>4.5599999999999907</c:v>
                </c:pt>
                <c:pt idx="229">
                  <c:v>4.5799999999999903</c:v>
                </c:pt>
                <c:pt idx="230">
                  <c:v>4.5999999999999899</c:v>
                </c:pt>
                <c:pt idx="231">
                  <c:v>4.6199999999999894</c:v>
                </c:pt>
                <c:pt idx="232">
                  <c:v>4.639999999999989</c:v>
                </c:pt>
                <c:pt idx="233">
                  <c:v>4.6599999999999886</c:v>
                </c:pt>
                <c:pt idx="234">
                  <c:v>4.6799999999999882</c:v>
                </c:pt>
                <c:pt idx="235">
                  <c:v>4.6999999999999877</c:v>
                </c:pt>
                <c:pt idx="236">
                  <c:v>4.7199999999999873</c:v>
                </c:pt>
                <c:pt idx="237">
                  <c:v>4.7399999999999869</c:v>
                </c:pt>
                <c:pt idx="238">
                  <c:v>4.7599999999999865</c:v>
                </c:pt>
                <c:pt idx="239">
                  <c:v>4.779999999999986</c:v>
                </c:pt>
                <c:pt idx="240">
                  <c:v>4.7999999999999856</c:v>
                </c:pt>
                <c:pt idx="241">
                  <c:v>4.8199999999999852</c:v>
                </c:pt>
                <c:pt idx="242">
                  <c:v>4.8399999999999848</c:v>
                </c:pt>
                <c:pt idx="243">
                  <c:v>4.8599999999999843</c:v>
                </c:pt>
                <c:pt idx="244">
                  <c:v>4.8799999999999839</c:v>
                </c:pt>
                <c:pt idx="245">
                  <c:v>4.8999999999999835</c:v>
                </c:pt>
                <c:pt idx="246">
                  <c:v>4.9199999999999831</c:v>
                </c:pt>
                <c:pt idx="247">
                  <c:v>4.9399999999999826</c:v>
                </c:pt>
                <c:pt idx="248">
                  <c:v>4.9599999999999822</c:v>
                </c:pt>
                <c:pt idx="249">
                  <c:v>4.9799999999999818</c:v>
                </c:pt>
                <c:pt idx="250">
                  <c:v>4.9999999999999813</c:v>
                </c:pt>
                <c:pt idx="251">
                  <c:v>5.0199999999999809</c:v>
                </c:pt>
                <c:pt idx="252">
                  <c:v>5.0399999999999805</c:v>
                </c:pt>
                <c:pt idx="253">
                  <c:v>5.0599999999999801</c:v>
                </c:pt>
                <c:pt idx="254">
                  <c:v>5.0799999999999796</c:v>
                </c:pt>
                <c:pt idx="255">
                  <c:v>5.0999999999999792</c:v>
                </c:pt>
                <c:pt idx="256">
                  <c:v>5.1199999999999788</c:v>
                </c:pt>
                <c:pt idx="257">
                  <c:v>5.1399999999999784</c:v>
                </c:pt>
                <c:pt idx="258">
                  <c:v>5.1599999999999779</c:v>
                </c:pt>
                <c:pt idx="259">
                  <c:v>5.1799999999999775</c:v>
                </c:pt>
                <c:pt idx="260">
                  <c:v>5.1999999999999771</c:v>
                </c:pt>
                <c:pt idx="261">
                  <c:v>5.2199999999999767</c:v>
                </c:pt>
                <c:pt idx="262">
                  <c:v>5.2399999999999762</c:v>
                </c:pt>
                <c:pt idx="263">
                  <c:v>5.2599999999999758</c:v>
                </c:pt>
                <c:pt idx="264">
                  <c:v>5.2799999999999754</c:v>
                </c:pt>
                <c:pt idx="265">
                  <c:v>5.299999999999975</c:v>
                </c:pt>
                <c:pt idx="266">
                  <c:v>5.3199999999999745</c:v>
                </c:pt>
                <c:pt idx="267">
                  <c:v>5.3399999999999741</c:v>
                </c:pt>
                <c:pt idx="268">
                  <c:v>5.3599999999999737</c:v>
                </c:pt>
                <c:pt idx="269">
                  <c:v>5.3799999999999732</c:v>
                </c:pt>
              </c:numCache>
            </c:numRef>
          </c:xVal>
          <c:yVal>
            <c:numRef>
              <c:f>Sheet1!$D$2:$D$271</c:f>
              <c:numCache>
                <c:formatCode>General</c:formatCode>
                <c:ptCount val="270"/>
                <c:pt idx="0">
                  <c:v>0</c:v>
                </c:pt>
                <c:pt idx="1">
                  <c:v>1.9603973466135106E-2</c:v>
                </c:pt>
                <c:pt idx="2">
                  <c:v>3.8431577566092931E-2</c:v>
                </c:pt>
                <c:pt idx="3">
                  <c:v>5.6505872015054921E-2</c:v>
                </c:pt>
                <c:pt idx="4">
                  <c:v>7.3849307710930859E-2</c:v>
                </c:pt>
                <c:pt idx="5">
                  <c:v>9.048374180359596E-2</c:v>
                </c:pt>
                <c:pt idx="6">
                  <c:v>0.1064304524060589</c:v>
                </c:pt>
                <c:pt idx="7">
                  <c:v>0.12171015295583283</c:v>
                </c:pt>
                <c:pt idx="8">
                  <c:v>0.13634300623459381</c:v>
                </c:pt>
                <c:pt idx="9">
                  <c:v>0.15034863805402895</c:v>
                </c:pt>
                <c:pt idx="10">
                  <c:v>0.16374615061559636</c:v>
                </c:pt>
                <c:pt idx="11">
                  <c:v>0.17655413555174523</c:v>
                </c:pt>
                <c:pt idx="12">
                  <c:v>0.18879068665597282</c:v>
                </c:pt>
                <c:pt idx="13">
                  <c:v>0.20047341230892721</c:v>
                </c:pt>
                <c:pt idx="14">
                  <c:v>0.2116194476076031</c:v>
                </c:pt>
                <c:pt idx="15">
                  <c:v>0.22224546620451535</c:v>
                </c:pt>
                <c:pt idx="16">
                  <c:v>0.23236769186358111</c:v>
                </c:pt>
                <c:pt idx="17">
                  <c:v>0.24200190973928731</c:v>
                </c:pt>
                <c:pt idx="18">
                  <c:v>0.25116347738557121</c:v>
                </c:pt>
                <c:pt idx="19">
                  <c:v>0.25986733550069524</c:v>
                </c:pt>
                <c:pt idx="20">
                  <c:v>0.26812801841425576</c:v>
                </c:pt>
                <c:pt idx="21">
                  <c:v>0.27595966432232388</c:v>
                </c:pt>
                <c:pt idx="22">
                  <c:v>0.28337602527658223</c:v>
                </c:pt>
                <c:pt idx="23">
                  <c:v>0.29039047693318598</c:v>
                </c:pt>
                <c:pt idx="24">
                  <c:v>0.29701602806694766</c:v>
                </c:pt>
                <c:pt idx="25">
                  <c:v>0.30326532985631671</c:v>
                </c:pt>
                <c:pt idx="26">
                  <c:v>0.3091506849445011</c:v>
                </c:pt>
                <c:pt idx="27">
                  <c:v>0.31468405628195445</c:v>
                </c:pt>
                <c:pt idx="28">
                  <c:v>0.31987707575533636</c:v>
                </c:pt>
                <c:pt idx="29">
                  <c:v>0.32474105260793323</c:v>
                </c:pt>
                <c:pt idx="30">
                  <c:v>0.3292869816564159</c:v>
                </c:pt>
                <c:pt idx="31">
                  <c:v>0.33352555130869821</c:v>
                </c:pt>
                <c:pt idx="32">
                  <c:v>0.33746715138755112</c:v>
                </c:pt>
                <c:pt idx="33">
                  <c:v>0.34112188076452149</c:v>
                </c:pt>
                <c:pt idx="34">
                  <c:v>0.34449955480860095</c:v>
                </c:pt>
                <c:pt idx="35">
                  <c:v>0.34760971265398671</c:v>
                </c:pt>
                <c:pt idx="36">
                  <c:v>0.35046162429117966</c:v>
                </c:pt>
                <c:pt idx="37">
                  <c:v>0.35306429748556545</c:v>
                </c:pt>
                <c:pt idx="38">
                  <c:v>0.35542648452753106</c:v>
                </c:pt>
                <c:pt idx="39">
                  <c:v>0.3575566888180744</c:v>
                </c:pt>
                <c:pt idx="40">
                  <c:v>0.35946317129377731</c:v>
                </c:pt>
                <c:pt idx="41">
                  <c:v>0.3611539566949194</c:v>
                </c:pt>
                <c:pt idx="42">
                  <c:v>0.36263683968042698</c:v>
                </c:pt>
                <c:pt idx="43">
                  <c:v>0.36391939079326402</c:v>
                </c:pt>
                <c:pt idx="44">
                  <c:v>0.36500896227979163</c:v>
                </c:pt>
                <c:pt idx="45">
                  <c:v>0.36591269376653923</c:v>
                </c:pt>
                <c:pt idx="46">
                  <c:v>0.36663751779775305</c:v>
                </c:pt>
                <c:pt idx="47">
                  <c:v>0.36719016523700987</c:v>
                </c:pt>
                <c:pt idx="48">
                  <c:v>0.36757717053610756</c:v>
                </c:pt>
                <c:pt idx="49">
                  <c:v>0.36780487687437158</c:v>
                </c:pt>
                <c:pt idx="50">
                  <c:v>0.36787944117144233</c:v>
                </c:pt>
                <c:pt idx="51">
                  <c:v>0.36780683897653987</c:v>
                </c:pt>
                <c:pt idx="52">
                  <c:v>0.36759286923713136</c:v>
                </c:pt>
                <c:pt idx="53">
                  <c:v>0.36724315894986093</c:v>
                </c:pt>
                <c:pt idx="54">
                  <c:v>0.36676316769653428</c:v>
                </c:pt>
                <c:pt idx="55">
                  <c:v>0.36615819206788752</c:v>
                </c:pt>
                <c:pt idx="56">
                  <c:v>0.36543336997780418</c:v>
                </c:pt>
                <c:pt idx="57">
                  <c:v>0.36459368487058641</c:v>
                </c:pt>
                <c:pt idx="58">
                  <c:v>0.36364396982382208</c:v>
                </c:pt>
                <c:pt idx="59">
                  <c:v>0.36258891154933481</c:v>
                </c:pt>
                <c:pt idx="60">
                  <c:v>0.36143305429464251</c:v>
                </c:pt>
                <c:pt idx="61">
                  <c:v>0.36018080364729732</c:v>
                </c:pt>
                <c:pt idx="62">
                  <c:v>0.35883643024442274</c:v>
                </c:pt>
                <c:pt idx="63">
                  <c:v>0.35740407338971059</c:v>
                </c:pt>
                <c:pt idx="64">
                  <c:v>0.35588774458008843</c:v>
                </c:pt>
                <c:pt idx="65">
                  <c:v>0.35429133094421633</c:v>
                </c:pt>
                <c:pt idx="66">
                  <c:v>0.35261859859492239</c:v>
                </c:pt>
                <c:pt idx="67">
                  <c:v>0.35087319589763677</c:v>
                </c:pt>
                <c:pt idx="68">
                  <c:v>0.34905865665683589</c:v>
                </c:pt>
                <c:pt idx="69">
                  <c:v>0.3471784032224639</c:v>
                </c:pt>
                <c:pt idx="70">
                  <c:v>0.34523574951824898</c:v>
                </c:pt>
                <c:pt idx="71">
                  <c:v>0.34323390399379167</c:v>
                </c:pt>
                <c:pt idx="72">
                  <c:v>0.34117597250225523</c:v>
                </c:pt>
                <c:pt idx="73">
                  <c:v>0.33906496110544782</c:v>
                </c:pt>
                <c:pt idx="74">
                  <c:v>0.33690377880804279</c:v>
                </c:pt>
                <c:pt idx="75">
                  <c:v>0.33469524022264463</c:v>
                </c:pt>
                <c:pt idx="76">
                  <c:v>0.33244206816736632</c:v>
                </c:pt>
                <c:pt idx="77">
                  <c:v>0.33014689619754595</c:v>
                </c:pt>
                <c:pt idx="78">
                  <c:v>0.32781227107319288</c:v>
                </c:pt>
                <c:pt idx="79">
                  <c:v>0.32544065516371579</c:v>
                </c:pt>
                <c:pt idx="80">
                  <c:v>0.32303442879144856</c:v>
                </c:pt>
                <c:pt idx="81">
                  <c:v>0.32059589251545567</c:v>
                </c:pt>
                <c:pt idx="82">
                  <c:v>0.31812726935706259</c:v>
                </c:pt>
                <c:pt idx="83">
                  <c:v>0.31563070696852397</c:v>
                </c:pt>
                <c:pt idx="84">
                  <c:v>0.31310827974620864</c:v>
                </c:pt>
                <c:pt idx="85">
                  <c:v>0.31056199088964875</c:v>
                </c:pt>
                <c:pt idx="86">
                  <c:v>0.30799377440776821</c:v>
                </c:pt>
                <c:pt idx="87">
                  <c:v>0.30540549707357439</c:v>
                </c:pt>
                <c:pt idx="88">
                  <c:v>0.30279896032856879</c:v>
                </c:pt>
                <c:pt idx="89">
                  <c:v>0.30017590213809986</c:v>
                </c:pt>
                <c:pt idx="90">
                  <c:v>0.29753799879885562</c:v>
                </c:pt>
                <c:pt idx="91">
                  <c:v>0.29488686669966285</c:v>
                </c:pt>
                <c:pt idx="92">
                  <c:v>0.29222406403673395</c:v>
                </c:pt>
                <c:pt idx="93">
                  <c:v>0.2895510924844748</c:v>
                </c:pt>
                <c:pt idx="94">
                  <c:v>0.28686939882294149</c:v>
                </c:pt>
                <c:pt idx="95">
                  <c:v>0.28418037652300643</c:v>
                </c:pt>
                <c:pt idx="96">
                  <c:v>0.28148536729027213</c:v>
                </c:pt>
                <c:pt idx="97">
                  <c:v>0.27878566256874349</c:v>
                </c:pt>
                <c:pt idx="98">
                  <c:v>0.276082505005248</c:v>
                </c:pt>
                <c:pt idx="99">
                  <c:v>0.27337708987556758</c:v>
                </c:pt>
                <c:pt idx="100">
                  <c:v>0.27067056647322518</c:v>
                </c:pt>
                <c:pt idx="101">
                  <c:v>0.26796403946184572</c:v>
                </c:pt>
                <c:pt idx="102">
                  <c:v>0.26525857019198867</c:v>
                </c:pt>
                <c:pt idx="103">
                  <c:v>0.26255517798333056</c:v>
                </c:pt>
                <c:pt idx="104">
                  <c:v>0.25985484137305126</c:v>
                </c:pt>
                <c:pt idx="105">
                  <c:v>0.25715849933126184</c:v>
                </c:pt>
                <c:pt idx="106">
                  <c:v>0.25446705244428808</c:v>
                </c:pt>
                <c:pt idx="107">
                  <c:v>0.25178136406660728</c:v>
                </c:pt>
                <c:pt idx="108">
                  <c:v>0.24910226144221487</c:v>
                </c:pt>
                <c:pt idx="109">
                  <c:v>0.24643053679618052</c:v>
                </c:pt>
                <c:pt idx="110">
                  <c:v>0.24376694839713434</c:v>
                </c:pt>
                <c:pt idx="111">
                  <c:v>0.24111222159140652</c:v>
                </c:pt>
                <c:pt idx="112">
                  <c:v>0.2384670498095261</c:v>
                </c:pt>
                <c:pt idx="113">
                  <c:v>0.23583209554576873</c:v>
                </c:pt>
                <c:pt idx="114">
                  <c:v>0.23320799131142519</c:v>
                </c:pt>
                <c:pt idx="115">
                  <c:v>0.23059534056244838</c:v>
                </c:pt>
                <c:pt idx="116">
                  <c:v>0.22799471860211856</c:v>
                </c:pt>
                <c:pt idx="117">
                  <c:v>0.22540667345935347</c:v>
                </c:pt>
                <c:pt idx="118">
                  <c:v>0.22283172674327331</c:v>
                </c:pt>
                <c:pt idx="119">
                  <c:v>0.22027037447461678</c:v>
                </c:pt>
                <c:pt idx="120">
                  <c:v>0.21772308789458977</c:v>
                </c:pt>
                <c:pt idx="121">
                  <c:v>0.2151903142517147</c:v>
                </c:pt>
                <c:pt idx="122">
                  <c:v>0.21267247756723415</c:v>
                </c:pt>
                <c:pt idx="123">
                  <c:v>0.21016997937961002</c:v>
                </c:pt>
                <c:pt idx="124">
                  <c:v>0.20768319946864575</c:v>
                </c:pt>
                <c:pt idx="125">
                  <c:v>0.20521249655974677</c:v>
                </c:pt>
                <c:pt idx="126">
                  <c:v>0.20275820900882149</c:v>
                </c:pt>
                <c:pt idx="127">
                  <c:v>0.20032065546831415</c:v>
                </c:pt>
                <c:pt idx="128">
                  <c:v>0.19790013553484712</c:v>
                </c:pt>
                <c:pt idx="129">
                  <c:v>0.19549693037894111</c:v>
                </c:pt>
                <c:pt idx="130">
                  <c:v>0.19311130335726787</c:v>
                </c:pt>
                <c:pt idx="131">
                  <c:v>0.19074350060788101</c:v>
                </c:pt>
                <c:pt idx="132">
                  <c:v>0.18839375162885899</c:v>
                </c:pt>
                <c:pt idx="133">
                  <c:v>0.18606226984078306</c:v>
                </c:pt>
                <c:pt idx="134">
                  <c:v>0.1837492531334646</c:v>
                </c:pt>
                <c:pt idx="135">
                  <c:v>0.18145488439732413</c:v>
                </c:pt>
                <c:pt idx="136">
                  <c:v>0.17917933203981584</c:v>
                </c:pt>
                <c:pt idx="137">
                  <c:v>0.17692275048728143</c:v>
                </c:pt>
                <c:pt idx="138">
                  <c:v>0.17468528067260816</c:v>
                </c:pt>
                <c:pt idx="139">
                  <c:v>0.17246705050905586</c:v>
                </c:pt>
                <c:pt idx="140">
                  <c:v>0.17026817535061009</c:v>
                </c:pt>
                <c:pt idx="141">
                  <c:v>0.16808875843920876</c:v>
                </c:pt>
                <c:pt idx="142">
                  <c:v>0.16592889133918209</c:v>
                </c:pt>
                <c:pt idx="143">
                  <c:v>0.1637886543592364</c:v>
                </c:pt>
                <c:pt idx="144">
                  <c:v>0.16166811696230488</c:v>
                </c:pt>
                <c:pt idx="145">
                  <c:v>0.15956733816358074</c:v>
                </c:pt>
                <c:pt idx="146">
                  <c:v>0.15748636691703935</c:v>
                </c:pt>
                <c:pt idx="147">
                  <c:v>0.15542524249074985</c:v>
                </c:pt>
                <c:pt idx="148">
                  <c:v>0.15338399483126824</c:v>
                </c:pt>
                <c:pt idx="149">
                  <c:v>0.15136264491739732</c:v>
                </c:pt>
                <c:pt idx="150">
                  <c:v>0.1493612051035916</c:v>
                </c:pt>
                <c:pt idx="151">
                  <c:v>0.14737967945327893</c:v>
                </c:pt>
                <c:pt idx="152">
                  <c:v>0.14541806406236282</c:v>
                </c:pt>
                <c:pt idx="153">
                  <c:v>0.14347634737316456</c:v>
                </c:pt>
                <c:pt idx="154">
                  <c:v>0.14155451047905596</c:v>
                </c:pt>
                <c:pt idx="155">
                  <c:v>0.13965252742002898</c:v>
                </c:pt>
                <c:pt idx="156">
                  <c:v>0.13777036546944152</c:v>
                </c:pt>
                <c:pt idx="157">
                  <c:v>0.13590798541217272</c:v>
                </c:pt>
                <c:pt idx="158">
                  <c:v>0.13406534181441576</c:v>
                </c:pt>
                <c:pt idx="159">
                  <c:v>0.13224238328533047</c:v>
                </c:pt>
                <c:pt idx="160">
                  <c:v>0.13043905273077167</c:v>
                </c:pt>
                <c:pt idx="161">
                  <c:v>0.12865528759930536</c:v>
                </c:pt>
                <c:pt idx="162">
                  <c:v>0.1268910201207179</c:v>
                </c:pt>
                <c:pt idx="163">
                  <c:v>0.12514617753721952</c:v>
                </c:pt>
                <c:pt idx="164">
                  <c:v>0.12342068232753775</c:v>
                </c:pt>
                <c:pt idx="165">
                  <c:v>0.1217144524240918</c:v>
                </c:pt>
                <c:pt idx="166">
                  <c:v>0.1200274014234339</c:v>
                </c:pt>
                <c:pt idx="167">
                  <c:v>0.11835943879013923</c:v>
                </c:pt>
                <c:pt idx="168">
                  <c:v>0.11671047005432136</c:v>
                </c:pt>
                <c:pt idx="169">
                  <c:v>0.11508039700294556</c:v>
                </c:pt>
                <c:pt idx="170">
                  <c:v>0.11346911786510848</c:v>
                </c:pt>
                <c:pt idx="171">
                  <c:v>0.11187652749144755</c:v>
                </c:pt>
                <c:pt idx="172">
                  <c:v>0.11030251752784084</c:v>
                </c:pt>
                <c:pt idx="173">
                  <c:v>0.10874697658355208</c:v>
                </c:pt>
                <c:pt idx="174">
                  <c:v>0.10720979039397353</c:v>
                </c:pt>
                <c:pt idx="175">
                  <c:v>0.10569084197811456</c:v>
                </c:pt>
                <c:pt idx="176">
                  <c:v>0.10419001179097964</c:v>
                </c:pt>
                <c:pt idx="177">
                  <c:v>0.10270717787097737</c:v>
                </c:pt>
                <c:pt idx="178">
                  <c:v>0.10124221598249664</c:v>
                </c:pt>
                <c:pt idx="179">
                  <c:v>9.9794999753784128E-2</c:v>
                </c:pt>
                <c:pt idx="180">
                  <c:v>9.8365400810253023E-2</c:v>
                </c:pt>
                <c:pt idx="181">
                  <c:v>9.6953288903350004E-2</c:v>
                </c:pt>
                <c:pt idx="182">
                  <c:v>9.5558532035104005E-2</c:v>
                </c:pt>
                <c:pt idx="183">
                  <c:v>9.4180996578477214E-2</c:v>
                </c:pt>
                <c:pt idx="184">
                  <c:v>9.282054739363596E-2</c:v>
                </c:pt>
                <c:pt idx="185">
                  <c:v>9.147704794025556E-2</c:v>
                </c:pt>
                <c:pt idx="186">
                  <c:v>9.0150360385970768E-2</c:v>
                </c:pt>
                <c:pt idx="187">
                  <c:v>8.8840345711080515E-2</c:v>
                </c:pt>
                <c:pt idx="188">
                  <c:v>8.7546863809612546E-2</c:v>
                </c:pt>
                <c:pt idx="189">
                  <c:v>8.626977358685127E-2</c:v>
                </c:pt>
                <c:pt idx="190">
                  <c:v>8.5008933053429089E-2</c:v>
                </c:pt>
                <c:pt idx="191">
                  <c:v>8.3764199416079183E-2</c:v>
                </c:pt>
                <c:pt idx="192">
                  <c:v>8.2535429165145113E-2</c:v>
                </c:pt>
                <c:pt idx="193">
                  <c:v>8.132247815893974E-2</c:v>
                </c:pt>
                <c:pt idx="194">
                  <c:v>8.0125201705044558E-2</c:v>
                </c:pt>
                <c:pt idx="195">
                  <c:v>7.8943454638636945E-2</c:v>
                </c:pt>
                <c:pt idx="196">
                  <c:v>7.7777091397931347E-2</c:v>
                </c:pt>
                <c:pt idx="197">
                  <c:v>7.6625966096818265E-2</c:v>
                </c:pt>
                <c:pt idx="198">
                  <c:v>7.54899325947819E-2</c:v>
                </c:pt>
                <c:pt idx="199">
                  <c:v>7.4368844564176265E-2</c:v>
                </c:pt>
                <c:pt idx="200">
                  <c:v>7.3262555554936576E-2</c:v>
                </c:pt>
                <c:pt idx="201">
                  <c:v>7.2170919056801369E-2</c:v>
                </c:pt>
                <c:pt idx="202">
                  <c:v>7.1093788559118409E-2</c:v>
                </c:pt>
                <c:pt idx="203">
                  <c:v>7.0031017608305782E-2</c:v>
                </c:pt>
                <c:pt idx="204">
                  <c:v>6.8982459863037485E-2</c:v>
                </c:pt>
                <c:pt idx="205">
                  <c:v>6.794796914722108E-2</c:v>
                </c:pt>
                <c:pt idx="206">
                  <c:v>6.692739950083347E-2</c:v>
                </c:pt>
                <c:pt idx="207">
                  <c:v>6.5920605228678431E-2</c:v>
                </c:pt>
                <c:pt idx="208">
                  <c:v>6.4927440947128615E-2</c:v>
                </c:pt>
                <c:pt idx="209">
                  <c:v>6.3947761628912705E-2</c:v>
                </c:pt>
                <c:pt idx="210">
                  <c:v>6.2981422646006452E-2</c:v>
                </c:pt>
                <c:pt idx="211">
                  <c:v>6.2028279810685608E-2</c:v>
                </c:pt>
                <c:pt idx="212">
                  <c:v>6.108818941479649E-2</c:v>
                </c:pt>
                <c:pt idx="213">
                  <c:v>6.0161008267298588E-2</c:v>
                </c:pt>
                <c:pt idx="214">
                  <c:v>5.9246593730132434E-2</c:v>
                </c:pt>
                <c:pt idx="215">
                  <c:v>5.8344803752464175E-2</c:v>
                </c:pt>
                <c:pt idx="216">
                  <c:v>5.7455496903357273E-2</c:v>
                </c:pt>
                <c:pt idx="217">
                  <c:v>5.6578532402919962E-2</c:v>
                </c:pt>
                <c:pt idx="218">
                  <c:v>5.571377015197615E-2</c:v>
                </c:pt>
                <c:pt idx="219">
                  <c:v>5.4861070760306031E-2</c:v>
                </c:pt>
                <c:pt idx="220">
                  <c:v>5.4020295573501381E-2</c:v>
                </c:pt>
                <c:pt idx="221">
                  <c:v>5.3191306698479338E-2</c:v>
                </c:pt>
                <c:pt idx="222">
                  <c:v>5.2373967027697227E-2</c:v>
                </c:pt>
                <c:pt idx="223">
                  <c:v>5.1568140262109957E-2</c:v>
                </c:pt>
                <c:pt idx="224">
                  <c:v>5.0773690932910218E-2</c:v>
                </c:pt>
                <c:pt idx="225">
                  <c:v>4.9990484422090684E-2</c:v>
                </c:pt>
                <c:pt idx="226">
                  <c:v>4.9218386981866417E-2</c:v>
                </c:pt>
                <c:pt idx="227">
                  <c:v>4.8457265752994416E-2</c:v>
                </c:pt>
                <c:pt idx="228">
                  <c:v>4.7706988782026553E-2</c:v>
                </c:pt>
                <c:pt idx="229">
                  <c:v>4.6967425037530784E-2</c:v>
                </c:pt>
                <c:pt idx="230">
                  <c:v>4.6238444425314842E-2</c:v>
                </c:pt>
                <c:pt idx="231">
                  <c:v>4.5519917802685501E-2</c:v>
                </c:pt>
                <c:pt idx="232">
                  <c:v>4.4811716991775663E-2</c:v>
                </c:pt>
                <c:pt idx="233">
                  <c:v>4.4113714791970508E-2</c:v>
                </c:pt>
                <c:pt idx="234">
                  <c:v>4.3425784991463386E-2</c:v>
                </c:pt>
                <c:pt idx="235">
                  <c:v>4.2747802377970753E-2</c:v>
                </c:pt>
                <c:pt idx="236">
                  <c:v>4.2079642748635092E-2</c:v>
                </c:pt>
                <c:pt idx="237">
                  <c:v>4.1421182919143831E-2</c:v>
                </c:pt>
                <c:pt idx="238">
                  <c:v>4.0772300732091198E-2</c:v>
                </c:pt>
                <c:pt idx="239">
                  <c:v>4.0132875064609684E-2</c:v>
                </c:pt>
                <c:pt idx="240">
                  <c:v>3.9502785835296594E-2</c:v>
                </c:pt>
                <c:pt idx="241">
                  <c:v>3.8881914010460608E-2</c:v>
                </c:pt>
                <c:pt idx="242">
                  <c:v>3.8270141609712718E-2</c:v>
                </c:pt>
                <c:pt idx="243">
                  <c:v>3.7667351710924807E-2</c:v>
                </c:pt>
                <c:pt idx="244">
                  <c:v>3.7073428454579005E-2</c:v>
                </c:pt>
                <c:pt idx="245">
                  <c:v>3.6488257047529747E-2</c:v>
                </c:pt>
                <c:pt idx="246">
                  <c:v>3.5911723766200311E-2</c:v>
                </c:pt>
                <c:pt idx="247">
                  <c:v>3.5343715959234523E-2</c:v>
                </c:pt>
                <c:pt idx="248">
                  <c:v>3.4784122049624194E-2</c:v>
                </c:pt>
                <c:pt idx="249">
                  <c:v>3.4232831536331831E-2</c:v>
                </c:pt>
                <c:pt idx="250">
                  <c:v>3.3689734995427836E-2</c:v>
                </c:pt>
                <c:pt idx="251">
                  <c:v>3.3154724080760846E-2</c:v>
                </c:pt>
                <c:pt idx="252">
                  <c:v>3.262769152417911E-2</c:v>
                </c:pt>
                <c:pt idx="253">
                  <c:v>3.2108531135320625E-2</c:v>
                </c:pt>
                <c:pt idx="254">
                  <c:v>3.1597137800988787E-2</c:v>
                </c:pt>
                <c:pt idx="255">
                  <c:v>3.1093407484130264E-2</c:v>
                </c:pt>
                <c:pt idx="256">
                  <c:v>3.0597237222430951E-2</c:v>
                </c:pt>
                <c:pt idx="257">
                  <c:v>3.0108525126545615E-2</c:v>
                </c:pt>
                <c:pt idx="258">
                  <c:v>2.9627170377976214E-2</c:v>
                </c:pt>
                <c:pt idx="259">
                  <c:v>2.915307322661358E-2</c:v>
                </c:pt>
                <c:pt idx="260">
                  <c:v>2.8686134987956548E-2</c:v>
                </c:pt>
                <c:pt idx="261">
                  <c:v>2.8226258040022333E-2</c:v>
                </c:pt>
                <c:pt idx="262">
                  <c:v>2.7773345819961451E-2</c:v>
                </c:pt>
                <c:pt idx="263">
                  <c:v>2.7327302820390049E-2</c:v>
                </c:pt>
                <c:pt idx="264">
                  <c:v>2.6888034585452268E-2</c:v>
                </c:pt>
                <c:pt idx="265">
                  <c:v>2.6455447706624682E-2</c:v>
                </c:pt>
                <c:pt idx="266">
                  <c:v>2.6029449818274555E-2</c:v>
                </c:pt>
                <c:pt idx="267">
                  <c:v>2.5609949592983423E-2</c:v>
                </c:pt>
                <c:pt idx="268">
                  <c:v>2.5196856736646903E-2</c:v>
                </c:pt>
                <c:pt idx="269">
                  <c:v>2.4790081983361544E-2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CC1C-4899-9EBE-5482DA264C1A}"/>
            </c:ext>
          </c:extLst>
        </c:ser>
        <c:ser>
          <c:idx val="1"/>
          <c:order val="1"/>
          <c:tx>
            <c:strRef>
              <c:f>Sheet1!$E$1</c:f>
              <c:strCache>
                <c:ptCount val="1"/>
                <c:pt idx="0">
                  <c:v>X^2e^-X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Sheet1!$A$2:$A$271</c:f>
              <c:numCache>
                <c:formatCode>General</c:formatCode>
                <c:ptCount val="270"/>
                <c:pt idx="0">
                  <c:v>0</c:v>
                </c:pt>
                <c:pt idx="1">
                  <c:v>0.02</c:v>
                </c:pt>
                <c:pt idx="2">
                  <c:v>0.04</c:v>
                </c:pt>
                <c:pt idx="3">
                  <c:v>0.06</c:v>
                </c:pt>
                <c:pt idx="4">
                  <c:v>0.08</c:v>
                </c:pt>
                <c:pt idx="5">
                  <c:v>0.1</c:v>
                </c:pt>
                <c:pt idx="6">
                  <c:v>0.12000000000000001</c:v>
                </c:pt>
                <c:pt idx="7">
                  <c:v>0.14000000000000001</c:v>
                </c:pt>
                <c:pt idx="8">
                  <c:v>0.16</c:v>
                </c:pt>
                <c:pt idx="9">
                  <c:v>0.18</c:v>
                </c:pt>
                <c:pt idx="10">
                  <c:v>0.19999999999999998</c:v>
                </c:pt>
                <c:pt idx="11">
                  <c:v>0.21999999999999997</c:v>
                </c:pt>
                <c:pt idx="12">
                  <c:v>0.23999999999999996</c:v>
                </c:pt>
                <c:pt idx="13">
                  <c:v>0.25999999999999995</c:v>
                </c:pt>
                <c:pt idx="14">
                  <c:v>0.27999999999999997</c:v>
                </c:pt>
                <c:pt idx="15">
                  <c:v>0.3</c:v>
                </c:pt>
                <c:pt idx="16">
                  <c:v>0.32</c:v>
                </c:pt>
                <c:pt idx="17">
                  <c:v>0.34</c:v>
                </c:pt>
                <c:pt idx="18">
                  <c:v>0.36000000000000004</c:v>
                </c:pt>
                <c:pt idx="19">
                  <c:v>0.38000000000000006</c:v>
                </c:pt>
                <c:pt idx="20">
                  <c:v>0.40000000000000008</c:v>
                </c:pt>
                <c:pt idx="21">
                  <c:v>0.4200000000000001</c:v>
                </c:pt>
                <c:pt idx="22">
                  <c:v>0.44000000000000011</c:v>
                </c:pt>
                <c:pt idx="23">
                  <c:v>0.46000000000000013</c:v>
                </c:pt>
                <c:pt idx="24">
                  <c:v>0.48000000000000015</c:v>
                </c:pt>
                <c:pt idx="25">
                  <c:v>0.50000000000000011</c:v>
                </c:pt>
                <c:pt idx="26">
                  <c:v>0.52000000000000013</c:v>
                </c:pt>
                <c:pt idx="27">
                  <c:v>0.54000000000000015</c:v>
                </c:pt>
                <c:pt idx="28">
                  <c:v>0.56000000000000016</c:v>
                </c:pt>
                <c:pt idx="29">
                  <c:v>0.58000000000000018</c:v>
                </c:pt>
                <c:pt idx="30">
                  <c:v>0.6000000000000002</c:v>
                </c:pt>
                <c:pt idx="31">
                  <c:v>0.62000000000000022</c:v>
                </c:pt>
                <c:pt idx="32">
                  <c:v>0.64000000000000024</c:v>
                </c:pt>
                <c:pt idx="33">
                  <c:v>0.66000000000000025</c:v>
                </c:pt>
                <c:pt idx="34">
                  <c:v>0.68000000000000027</c:v>
                </c:pt>
                <c:pt idx="35">
                  <c:v>0.70000000000000029</c:v>
                </c:pt>
                <c:pt idx="36">
                  <c:v>0.72000000000000031</c:v>
                </c:pt>
                <c:pt idx="37">
                  <c:v>0.74000000000000032</c:v>
                </c:pt>
                <c:pt idx="38">
                  <c:v>0.76000000000000034</c:v>
                </c:pt>
                <c:pt idx="39">
                  <c:v>0.78000000000000036</c:v>
                </c:pt>
                <c:pt idx="40">
                  <c:v>0.80000000000000038</c:v>
                </c:pt>
                <c:pt idx="41">
                  <c:v>0.8200000000000004</c:v>
                </c:pt>
                <c:pt idx="42">
                  <c:v>0.84000000000000041</c:v>
                </c:pt>
                <c:pt idx="43">
                  <c:v>0.86000000000000043</c:v>
                </c:pt>
                <c:pt idx="44">
                  <c:v>0.88000000000000045</c:v>
                </c:pt>
                <c:pt idx="45">
                  <c:v>0.90000000000000047</c:v>
                </c:pt>
                <c:pt idx="46">
                  <c:v>0.92000000000000048</c:v>
                </c:pt>
                <c:pt idx="47">
                  <c:v>0.9400000000000005</c:v>
                </c:pt>
                <c:pt idx="48">
                  <c:v>0.96000000000000052</c:v>
                </c:pt>
                <c:pt idx="49">
                  <c:v>0.98000000000000054</c:v>
                </c:pt>
                <c:pt idx="50">
                  <c:v>1.0000000000000004</c:v>
                </c:pt>
                <c:pt idx="51">
                  <c:v>1.0200000000000005</c:v>
                </c:pt>
                <c:pt idx="52">
                  <c:v>1.0400000000000005</c:v>
                </c:pt>
                <c:pt idx="53">
                  <c:v>1.0600000000000005</c:v>
                </c:pt>
                <c:pt idx="54">
                  <c:v>1.0800000000000005</c:v>
                </c:pt>
                <c:pt idx="55">
                  <c:v>1.1000000000000005</c:v>
                </c:pt>
                <c:pt idx="56">
                  <c:v>1.1200000000000006</c:v>
                </c:pt>
                <c:pt idx="57">
                  <c:v>1.1400000000000006</c:v>
                </c:pt>
                <c:pt idx="58">
                  <c:v>1.1600000000000006</c:v>
                </c:pt>
                <c:pt idx="59">
                  <c:v>1.1800000000000006</c:v>
                </c:pt>
                <c:pt idx="60">
                  <c:v>1.2000000000000006</c:v>
                </c:pt>
                <c:pt idx="61">
                  <c:v>1.2200000000000006</c:v>
                </c:pt>
                <c:pt idx="62">
                  <c:v>1.2400000000000007</c:v>
                </c:pt>
                <c:pt idx="63">
                  <c:v>1.2600000000000007</c:v>
                </c:pt>
                <c:pt idx="64">
                  <c:v>1.2800000000000007</c:v>
                </c:pt>
                <c:pt idx="65">
                  <c:v>1.3000000000000007</c:v>
                </c:pt>
                <c:pt idx="66">
                  <c:v>1.3200000000000007</c:v>
                </c:pt>
                <c:pt idx="67">
                  <c:v>1.3400000000000007</c:v>
                </c:pt>
                <c:pt idx="68">
                  <c:v>1.3600000000000008</c:v>
                </c:pt>
                <c:pt idx="69">
                  <c:v>1.3800000000000008</c:v>
                </c:pt>
                <c:pt idx="70">
                  <c:v>1.4000000000000008</c:v>
                </c:pt>
                <c:pt idx="71">
                  <c:v>1.4200000000000008</c:v>
                </c:pt>
                <c:pt idx="72">
                  <c:v>1.4400000000000008</c:v>
                </c:pt>
                <c:pt idx="73">
                  <c:v>1.4600000000000009</c:v>
                </c:pt>
                <c:pt idx="74">
                  <c:v>1.4800000000000009</c:v>
                </c:pt>
                <c:pt idx="75">
                  <c:v>1.5000000000000009</c:v>
                </c:pt>
                <c:pt idx="76">
                  <c:v>1.5200000000000009</c:v>
                </c:pt>
                <c:pt idx="77">
                  <c:v>1.5400000000000009</c:v>
                </c:pt>
                <c:pt idx="78">
                  <c:v>1.5600000000000009</c:v>
                </c:pt>
                <c:pt idx="79">
                  <c:v>1.580000000000001</c:v>
                </c:pt>
                <c:pt idx="80">
                  <c:v>1.600000000000001</c:v>
                </c:pt>
                <c:pt idx="81">
                  <c:v>1.620000000000001</c:v>
                </c:pt>
                <c:pt idx="82">
                  <c:v>1.640000000000001</c:v>
                </c:pt>
                <c:pt idx="83">
                  <c:v>1.660000000000001</c:v>
                </c:pt>
                <c:pt idx="84">
                  <c:v>1.680000000000001</c:v>
                </c:pt>
                <c:pt idx="85">
                  <c:v>1.7000000000000011</c:v>
                </c:pt>
                <c:pt idx="86">
                  <c:v>1.7200000000000011</c:v>
                </c:pt>
                <c:pt idx="87">
                  <c:v>1.7400000000000011</c:v>
                </c:pt>
                <c:pt idx="88">
                  <c:v>1.7600000000000011</c:v>
                </c:pt>
                <c:pt idx="89">
                  <c:v>1.7800000000000011</c:v>
                </c:pt>
                <c:pt idx="90">
                  <c:v>1.8000000000000012</c:v>
                </c:pt>
                <c:pt idx="91">
                  <c:v>1.8200000000000012</c:v>
                </c:pt>
                <c:pt idx="92">
                  <c:v>1.8400000000000012</c:v>
                </c:pt>
                <c:pt idx="93">
                  <c:v>1.8600000000000012</c:v>
                </c:pt>
                <c:pt idx="94">
                  <c:v>1.8800000000000012</c:v>
                </c:pt>
                <c:pt idx="95">
                  <c:v>1.9000000000000012</c:v>
                </c:pt>
                <c:pt idx="96">
                  <c:v>1.9200000000000013</c:v>
                </c:pt>
                <c:pt idx="97">
                  <c:v>1.9400000000000013</c:v>
                </c:pt>
                <c:pt idx="98">
                  <c:v>1.9600000000000013</c:v>
                </c:pt>
                <c:pt idx="99">
                  <c:v>1.9800000000000013</c:v>
                </c:pt>
                <c:pt idx="100">
                  <c:v>2.0000000000000013</c:v>
                </c:pt>
                <c:pt idx="101">
                  <c:v>2.0200000000000014</c:v>
                </c:pt>
                <c:pt idx="102">
                  <c:v>2.0400000000000014</c:v>
                </c:pt>
                <c:pt idx="103">
                  <c:v>2.0600000000000014</c:v>
                </c:pt>
                <c:pt idx="104">
                  <c:v>2.0800000000000014</c:v>
                </c:pt>
                <c:pt idx="105">
                  <c:v>2.1000000000000014</c:v>
                </c:pt>
                <c:pt idx="106">
                  <c:v>2.1200000000000014</c:v>
                </c:pt>
                <c:pt idx="107">
                  <c:v>2.1400000000000015</c:v>
                </c:pt>
                <c:pt idx="108">
                  <c:v>2.1600000000000015</c:v>
                </c:pt>
                <c:pt idx="109">
                  <c:v>2.1800000000000015</c:v>
                </c:pt>
                <c:pt idx="110">
                  <c:v>2.2000000000000015</c:v>
                </c:pt>
                <c:pt idx="111">
                  <c:v>2.2200000000000015</c:v>
                </c:pt>
                <c:pt idx="112">
                  <c:v>2.2400000000000015</c:v>
                </c:pt>
                <c:pt idx="113">
                  <c:v>2.2600000000000016</c:v>
                </c:pt>
                <c:pt idx="114">
                  <c:v>2.2800000000000016</c:v>
                </c:pt>
                <c:pt idx="115">
                  <c:v>2.3000000000000016</c:v>
                </c:pt>
                <c:pt idx="116">
                  <c:v>2.3200000000000016</c:v>
                </c:pt>
                <c:pt idx="117">
                  <c:v>2.3400000000000016</c:v>
                </c:pt>
                <c:pt idx="118">
                  <c:v>2.3600000000000017</c:v>
                </c:pt>
                <c:pt idx="119">
                  <c:v>2.3800000000000017</c:v>
                </c:pt>
                <c:pt idx="120">
                  <c:v>2.4000000000000017</c:v>
                </c:pt>
                <c:pt idx="121">
                  <c:v>2.4200000000000017</c:v>
                </c:pt>
                <c:pt idx="122">
                  <c:v>2.4400000000000017</c:v>
                </c:pt>
                <c:pt idx="123">
                  <c:v>2.4600000000000017</c:v>
                </c:pt>
                <c:pt idx="124">
                  <c:v>2.4800000000000018</c:v>
                </c:pt>
                <c:pt idx="125">
                  <c:v>2.5000000000000018</c:v>
                </c:pt>
                <c:pt idx="126">
                  <c:v>2.5200000000000018</c:v>
                </c:pt>
                <c:pt idx="127">
                  <c:v>2.5400000000000018</c:v>
                </c:pt>
                <c:pt idx="128">
                  <c:v>2.5600000000000018</c:v>
                </c:pt>
                <c:pt idx="129">
                  <c:v>2.5800000000000018</c:v>
                </c:pt>
                <c:pt idx="130">
                  <c:v>2.6000000000000019</c:v>
                </c:pt>
                <c:pt idx="131">
                  <c:v>2.6200000000000019</c:v>
                </c:pt>
                <c:pt idx="132">
                  <c:v>2.6400000000000019</c:v>
                </c:pt>
                <c:pt idx="133">
                  <c:v>2.6600000000000019</c:v>
                </c:pt>
                <c:pt idx="134">
                  <c:v>2.6800000000000019</c:v>
                </c:pt>
                <c:pt idx="135">
                  <c:v>2.700000000000002</c:v>
                </c:pt>
                <c:pt idx="136">
                  <c:v>2.720000000000002</c:v>
                </c:pt>
                <c:pt idx="137">
                  <c:v>2.740000000000002</c:v>
                </c:pt>
                <c:pt idx="138">
                  <c:v>2.760000000000002</c:v>
                </c:pt>
                <c:pt idx="139">
                  <c:v>2.780000000000002</c:v>
                </c:pt>
                <c:pt idx="140">
                  <c:v>2.800000000000002</c:v>
                </c:pt>
                <c:pt idx="141">
                  <c:v>2.8200000000000021</c:v>
                </c:pt>
                <c:pt idx="142">
                  <c:v>2.8400000000000021</c:v>
                </c:pt>
                <c:pt idx="143">
                  <c:v>2.8600000000000021</c:v>
                </c:pt>
                <c:pt idx="144">
                  <c:v>2.8800000000000021</c:v>
                </c:pt>
                <c:pt idx="145">
                  <c:v>2.9000000000000021</c:v>
                </c:pt>
                <c:pt idx="146">
                  <c:v>2.9200000000000021</c:v>
                </c:pt>
                <c:pt idx="147">
                  <c:v>2.9400000000000022</c:v>
                </c:pt>
                <c:pt idx="148">
                  <c:v>2.9600000000000022</c:v>
                </c:pt>
                <c:pt idx="149">
                  <c:v>2.9800000000000022</c:v>
                </c:pt>
                <c:pt idx="150">
                  <c:v>3.0000000000000022</c:v>
                </c:pt>
                <c:pt idx="151">
                  <c:v>3.0200000000000022</c:v>
                </c:pt>
                <c:pt idx="152">
                  <c:v>3.0400000000000023</c:v>
                </c:pt>
                <c:pt idx="153">
                  <c:v>3.0600000000000023</c:v>
                </c:pt>
                <c:pt idx="154">
                  <c:v>3.0800000000000023</c:v>
                </c:pt>
                <c:pt idx="155">
                  <c:v>3.1000000000000023</c:v>
                </c:pt>
                <c:pt idx="156">
                  <c:v>3.1200000000000023</c:v>
                </c:pt>
                <c:pt idx="157">
                  <c:v>3.1400000000000023</c:v>
                </c:pt>
                <c:pt idx="158">
                  <c:v>3.1600000000000024</c:v>
                </c:pt>
                <c:pt idx="159">
                  <c:v>3.1800000000000024</c:v>
                </c:pt>
                <c:pt idx="160">
                  <c:v>3.2000000000000024</c:v>
                </c:pt>
                <c:pt idx="161">
                  <c:v>3.2200000000000024</c:v>
                </c:pt>
                <c:pt idx="162">
                  <c:v>3.2400000000000024</c:v>
                </c:pt>
                <c:pt idx="163">
                  <c:v>3.2600000000000025</c:v>
                </c:pt>
                <c:pt idx="164">
                  <c:v>3.2800000000000025</c:v>
                </c:pt>
                <c:pt idx="165">
                  <c:v>3.3000000000000025</c:v>
                </c:pt>
                <c:pt idx="166">
                  <c:v>3.3200000000000025</c:v>
                </c:pt>
                <c:pt idx="167">
                  <c:v>3.3400000000000025</c:v>
                </c:pt>
                <c:pt idx="168">
                  <c:v>3.3600000000000025</c:v>
                </c:pt>
                <c:pt idx="169">
                  <c:v>3.3800000000000026</c:v>
                </c:pt>
                <c:pt idx="170">
                  <c:v>3.4000000000000026</c:v>
                </c:pt>
                <c:pt idx="171">
                  <c:v>3.4200000000000026</c:v>
                </c:pt>
                <c:pt idx="172">
                  <c:v>3.4400000000000026</c:v>
                </c:pt>
                <c:pt idx="173">
                  <c:v>3.4600000000000026</c:v>
                </c:pt>
                <c:pt idx="174">
                  <c:v>3.4800000000000026</c:v>
                </c:pt>
                <c:pt idx="175">
                  <c:v>3.5000000000000027</c:v>
                </c:pt>
                <c:pt idx="176">
                  <c:v>3.5200000000000027</c:v>
                </c:pt>
                <c:pt idx="177">
                  <c:v>3.5400000000000027</c:v>
                </c:pt>
                <c:pt idx="178">
                  <c:v>3.5600000000000027</c:v>
                </c:pt>
                <c:pt idx="179">
                  <c:v>3.5800000000000027</c:v>
                </c:pt>
                <c:pt idx="180">
                  <c:v>3.6000000000000028</c:v>
                </c:pt>
                <c:pt idx="181">
                  <c:v>3.6200000000000028</c:v>
                </c:pt>
                <c:pt idx="182">
                  <c:v>3.6400000000000028</c:v>
                </c:pt>
                <c:pt idx="183">
                  <c:v>3.6600000000000028</c:v>
                </c:pt>
                <c:pt idx="184">
                  <c:v>3.6800000000000028</c:v>
                </c:pt>
                <c:pt idx="185">
                  <c:v>3.7000000000000028</c:v>
                </c:pt>
                <c:pt idx="186">
                  <c:v>3.7200000000000029</c:v>
                </c:pt>
                <c:pt idx="187">
                  <c:v>3.7400000000000029</c:v>
                </c:pt>
                <c:pt idx="188">
                  <c:v>3.7600000000000029</c:v>
                </c:pt>
                <c:pt idx="189">
                  <c:v>3.7800000000000029</c:v>
                </c:pt>
                <c:pt idx="190">
                  <c:v>3.8000000000000029</c:v>
                </c:pt>
                <c:pt idx="191">
                  <c:v>3.8200000000000029</c:v>
                </c:pt>
                <c:pt idx="192">
                  <c:v>3.840000000000003</c:v>
                </c:pt>
                <c:pt idx="193">
                  <c:v>3.860000000000003</c:v>
                </c:pt>
                <c:pt idx="194">
                  <c:v>3.880000000000003</c:v>
                </c:pt>
                <c:pt idx="195">
                  <c:v>3.900000000000003</c:v>
                </c:pt>
                <c:pt idx="196">
                  <c:v>3.920000000000003</c:v>
                </c:pt>
                <c:pt idx="197">
                  <c:v>3.9400000000000031</c:v>
                </c:pt>
                <c:pt idx="198">
                  <c:v>3.9600000000000031</c:v>
                </c:pt>
                <c:pt idx="199">
                  <c:v>3.9800000000000031</c:v>
                </c:pt>
                <c:pt idx="200">
                  <c:v>4.0000000000000027</c:v>
                </c:pt>
                <c:pt idx="201">
                  <c:v>4.0200000000000022</c:v>
                </c:pt>
                <c:pt idx="202">
                  <c:v>4.0400000000000018</c:v>
                </c:pt>
                <c:pt idx="203">
                  <c:v>4.0600000000000014</c:v>
                </c:pt>
                <c:pt idx="204">
                  <c:v>4.080000000000001</c:v>
                </c:pt>
                <c:pt idx="205">
                  <c:v>4.1000000000000005</c:v>
                </c:pt>
                <c:pt idx="206">
                  <c:v>4.12</c:v>
                </c:pt>
                <c:pt idx="207">
                  <c:v>4.1399999999999997</c:v>
                </c:pt>
                <c:pt idx="208">
                  <c:v>4.1599999999999993</c:v>
                </c:pt>
                <c:pt idx="209">
                  <c:v>4.1799999999999988</c:v>
                </c:pt>
                <c:pt idx="210">
                  <c:v>4.1999999999999984</c:v>
                </c:pt>
                <c:pt idx="211">
                  <c:v>4.219999999999998</c:v>
                </c:pt>
                <c:pt idx="212">
                  <c:v>4.2399999999999975</c:v>
                </c:pt>
                <c:pt idx="213">
                  <c:v>4.2599999999999971</c:v>
                </c:pt>
                <c:pt idx="214">
                  <c:v>4.2799999999999967</c:v>
                </c:pt>
                <c:pt idx="215">
                  <c:v>4.2999999999999963</c:v>
                </c:pt>
                <c:pt idx="216">
                  <c:v>4.3199999999999958</c:v>
                </c:pt>
                <c:pt idx="217">
                  <c:v>4.3399999999999954</c:v>
                </c:pt>
                <c:pt idx="218">
                  <c:v>4.359999999999995</c:v>
                </c:pt>
                <c:pt idx="219">
                  <c:v>4.3799999999999946</c:v>
                </c:pt>
                <c:pt idx="220">
                  <c:v>4.3999999999999941</c:v>
                </c:pt>
                <c:pt idx="221">
                  <c:v>4.4199999999999937</c:v>
                </c:pt>
                <c:pt idx="222">
                  <c:v>4.4399999999999933</c:v>
                </c:pt>
                <c:pt idx="223">
                  <c:v>4.4599999999999929</c:v>
                </c:pt>
                <c:pt idx="224">
                  <c:v>4.4799999999999924</c:v>
                </c:pt>
                <c:pt idx="225">
                  <c:v>4.499999999999992</c:v>
                </c:pt>
                <c:pt idx="226">
                  <c:v>4.5199999999999916</c:v>
                </c:pt>
                <c:pt idx="227">
                  <c:v>4.5399999999999912</c:v>
                </c:pt>
                <c:pt idx="228">
                  <c:v>4.5599999999999907</c:v>
                </c:pt>
                <c:pt idx="229">
                  <c:v>4.5799999999999903</c:v>
                </c:pt>
                <c:pt idx="230">
                  <c:v>4.5999999999999899</c:v>
                </c:pt>
                <c:pt idx="231">
                  <c:v>4.6199999999999894</c:v>
                </c:pt>
                <c:pt idx="232">
                  <c:v>4.639999999999989</c:v>
                </c:pt>
                <c:pt idx="233">
                  <c:v>4.6599999999999886</c:v>
                </c:pt>
                <c:pt idx="234">
                  <c:v>4.6799999999999882</c:v>
                </c:pt>
                <c:pt idx="235">
                  <c:v>4.6999999999999877</c:v>
                </c:pt>
                <c:pt idx="236">
                  <c:v>4.7199999999999873</c:v>
                </c:pt>
                <c:pt idx="237">
                  <c:v>4.7399999999999869</c:v>
                </c:pt>
                <c:pt idx="238">
                  <c:v>4.7599999999999865</c:v>
                </c:pt>
                <c:pt idx="239">
                  <c:v>4.779999999999986</c:v>
                </c:pt>
                <c:pt idx="240">
                  <c:v>4.7999999999999856</c:v>
                </c:pt>
                <c:pt idx="241">
                  <c:v>4.8199999999999852</c:v>
                </c:pt>
                <c:pt idx="242">
                  <c:v>4.8399999999999848</c:v>
                </c:pt>
                <c:pt idx="243">
                  <c:v>4.8599999999999843</c:v>
                </c:pt>
                <c:pt idx="244">
                  <c:v>4.8799999999999839</c:v>
                </c:pt>
                <c:pt idx="245">
                  <c:v>4.8999999999999835</c:v>
                </c:pt>
                <c:pt idx="246">
                  <c:v>4.9199999999999831</c:v>
                </c:pt>
                <c:pt idx="247">
                  <c:v>4.9399999999999826</c:v>
                </c:pt>
                <c:pt idx="248">
                  <c:v>4.9599999999999822</c:v>
                </c:pt>
                <c:pt idx="249">
                  <c:v>4.9799999999999818</c:v>
                </c:pt>
                <c:pt idx="250">
                  <c:v>4.9999999999999813</c:v>
                </c:pt>
                <c:pt idx="251">
                  <c:v>5.0199999999999809</c:v>
                </c:pt>
                <c:pt idx="252">
                  <c:v>5.0399999999999805</c:v>
                </c:pt>
                <c:pt idx="253">
                  <c:v>5.0599999999999801</c:v>
                </c:pt>
                <c:pt idx="254">
                  <c:v>5.0799999999999796</c:v>
                </c:pt>
                <c:pt idx="255">
                  <c:v>5.0999999999999792</c:v>
                </c:pt>
                <c:pt idx="256">
                  <c:v>5.1199999999999788</c:v>
                </c:pt>
                <c:pt idx="257">
                  <c:v>5.1399999999999784</c:v>
                </c:pt>
                <c:pt idx="258">
                  <c:v>5.1599999999999779</c:v>
                </c:pt>
                <c:pt idx="259">
                  <c:v>5.1799999999999775</c:v>
                </c:pt>
                <c:pt idx="260">
                  <c:v>5.1999999999999771</c:v>
                </c:pt>
                <c:pt idx="261">
                  <c:v>5.2199999999999767</c:v>
                </c:pt>
                <c:pt idx="262">
                  <c:v>5.2399999999999762</c:v>
                </c:pt>
                <c:pt idx="263">
                  <c:v>5.2599999999999758</c:v>
                </c:pt>
                <c:pt idx="264">
                  <c:v>5.2799999999999754</c:v>
                </c:pt>
                <c:pt idx="265">
                  <c:v>5.299999999999975</c:v>
                </c:pt>
                <c:pt idx="266">
                  <c:v>5.3199999999999745</c:v>
                </c:pt>
                <c:pt idx="267">
                  <c:v>5.3399999999999741</c:v>
                </c:pt>
                <c:pt idx="268">
                  <c:v>5.3599999999999737</c:v>
                </c:pt>
                <c:pt idx="269">
                  <c:v>5.3799999999999732</c:v>
                </c:pt>
              </c:numCache>
            </c:numRef>
          </c:xVal>
          <c:yVal>
            <c:numRef>
              <c:f>Sheet1!$H$2:$H$271</c:f>
              <c:numCache>
                <c:formatCode>General</c:formatCode>
                <c:ptCount val="270"/>
                <c:pt idx="0">
                  <c:v>0</c:v>
                </c:pt>
                <c:pt idx="1">
                  <c:v>2.6644562419294177E-4</c:v>
                </c:pt>
                <c:pt idx="2">
                  <c:v>1.0446785893692473E-3</c:v>
                </c:pt>
                <c:pt idx="3">
                  <c:v>2.3039832764963448E-3</c:v>
                </c:pt>
                <c:pt idx="4">
                  <c:v>4.0148646238980764E-3</c:v>
                </c:pt>
                <c:pt idx="5">
                  <c:v>6.1490077778923761E-3</c:v>
                </c:pt>
                <c:pt idx="6">
                  <c:v>8.6792389431019582E-3</c:v>
                </c:pt>
                <c:pt idx="7">
                  <c:v>1.15794873991584E-2</c:v>
                </c:pt>
                <c:pt idx="8">
                  <c:v>1.4824748651398989E-2</c:v>
                </c:pt>
                <c:pt idx="9">
                  <c:v>1.8391048684012489E-2</c:v>
                </c:pt>
                <c:pt idx="10">
                  <c:v>2.2255409284924674E-2</c:v>
                </c:pt>
                <c:pt idx="11">
                  <c:v>2.6395814412528237E-2</c:v>
                </c:pt>
                <c:pt idx="12">
                  <c:v>3.0791177575154184E-2</c:v>
                </c:pt>
                <c:pt idx="13">
                  <c:v>3.5421310194954765E-2</c:v>
                </c:pt>
                <c:pt idx="14">
                  <c:v>4.0266890928620201E-2</c:v>
                </c:pt>
                <c:pt idx="15">
                  <c:v>4.5309435918085728E-2</c:v>
                </c:pt>
                <c:pt idx="16">
                  <c:v>5.0531269945099475E-2</c:v>
                </c:pt>
                <c:pt idx="17">
                  <c:v>5.591549846421872E-2</c:v>
                </c:pt>
                <c:pt idx="18">
                  <c:v>6.144598048948044E-2</c:v>
                </c:pt>
                <c:pt idx="19">
                  <c:v>6.7107302310652983E-2</c:v>
                </c:pt>
                <c:pt idx="20">
                  <c:v>7.2884752015620391E-2</c:v>
                </c:pt>
                <c:pt idx="21">
                  <c:v>7.8764294796078285E-2</c:v>
                </c:pt>
                <c:pt idx="22">
                  <c:v>8.4732549014331346E-2</c:v>
                </c:pt>
                <c:pt idx="23">
                  <c:v>9.0776763009579042E-2</c:v>
                </c:pt>
                <c:pt idx="24">
                  <c:v>9.688479262265591E-2</c:v>
                </c:pt>
                <c:pt idx="25">
                  <c:v>0.10304507941875804</c:v>
                </c:pt>
                <c:pt idx="26">
                  <c:v>0.10924662958823965</c:v>
                </c:pt>
                <c:pt idx="27">
                  <c:v>0.11547899350609778</c:v>
                </c:pt>
                <c:pt idx="28">
                  <c:v>0.12173224593128881</c:v>
                </c:pt>
                <c:pt idx="29">
                  <c:v>0.12799696682752718</c:v>
                </c:pt>
                <c:pt idx="30">
                  <c:v>0.13426422278771438</c:v>
                </c:pt>
                <c:pt idx="31">
                  <c:v>0.14052554904462908</c:v>
                </c:pt>
                <c:pt idx="32">
                  <c:v>0.14677293205097897</c:v>
                </c:pt>
                <c:pt idx="33">
                  <c:v>0.15299879261237542</c:v>
                </c:pt>
                <c:pt idx="34">
                  <c:v>0.15919596955723675</c:v>
                </c:pt>
                <c:pt idx="35">
                  <c:v>0.16535770392806048</c:v>
                </c:pt>
                <c:pt idx="36">
                  <c:v>0.17147762367893193</c:v>
                </c:pt>
                <c:pt idx="37">
                  <c:v>0.17754972886454429</c:v>
                </c:pt>
                <c:pt idx="38">
                  <c:v>0.18356837730641098</c:v>
                </c:pt>
                <c:pt idx="39">
                  <c:v>0.1895282707223408</c:v>
                </c:pt>
                <c:pt idx="40">
                  <c:v>0.19542444130562728</c:v>
                </c:pt>
                <c:pt idx="41">
                  <c:v>0.20125223874077641</c:v>
                </c:pt>
                <c:pt idx="42">
                  <c:v>0.20700731764295549</c:v>
                </c:pt>
                <c:pt idx="43">
                  <c:v>0.21268562540870145</c:v>
                </c:pt>
                <c:pt idx="44">
                  <c:v>0.21828339046576728</c:v>
                </c:pt>
                <c:pt idx="45">
                  <c:v>0.22379711091031881</c:v>
                </c:pt>
                <c:pt idx="46">
                  <c:v>0.22922354352002139</c:v>
                </c:pt>
                <c:pt idx="47">
                  <c:v>0.23455969313187014</c:v>
                </c:pt>
                <c:pt idx="48">
                  <c:v>0.23980280237392643</c:v>
                </c:pt>
                <c:pt idx="49">
                  <c:v>0.24495034174042424</c:v>
                </c:pt>
                <c:pt idx="50">
                  <c:v>0.25000000000000017</c:v>
                </c:pt>
                <c:pt idx="51">
                  <c:v>0.25494967492708726</c:v>
                </c:pt>
                <c:pt idx="52">
                  <c:v>0.25979746434678835</c:v>
                </c:pt>
                <c:pt idx="53">
                  <c:v>0.26454165748381564</c:v>
                </c:pt>
                <c:pt idx="54">
                  <c:v>0.26918072660634318</c:v>
                </c:pt>
                <c:pt idx="55">
                  <c:v>0.27371331895587792</c:v>
                </c:pt>
                <c:pt idx="56">
                  <c:v>0.27813824895450079</c:v>
                </c:pt>
                <c:pt idx="57">
                  <c:v>0.28245449068107215</c:v>
                </c:pt>
                <c:pt idx="58">
                  <c:v>0.28666117060823365</c:v>
                </c:pt>
                <c:pt idx="59">
                  <c:v>0.29075756059226388</c:v>
                </c:pt>
                <c:pt idx="60">
                  <c:v>0.29474307110807363</c:v>
                </c:pt>
                <c:pt idx="61">
                  <c:v>0.29861724472183843</c:v>
                </c:pt>
                <c:pt idx="62">
                  <c:v>0.3023797497939833</c:v>
                </c:pt>
                <c:pt idx="63">
                  <c:v>0.30603037440543562</c:v>
                </c:pt>
                <c:pt idx="64">
                  <c:v>0.3095690205002653</c:v>
                </c:pt>
                <c:pt idx="65">
                  <c:v>0.31299569823802598</c:v>
                </c:pt>
                <c:pt idx="66">
                  <c:v>0.31631052054929992</c:v>
                </c:pt>
                <c:pt idx="67">
                  <c:v>0.31951369788813572</c:v>
                </c:pt>
                <c:pt idx="68">
                  <c:v>0.32260553317524493</c:v>
                </c:pt>
                <c:pt idx="69">
                  <c:v>0.32558641692600276</c:v>
                </c:pt>
                <c:pt idx="70">
                  <c:v>0.32845682255746345</c:v>
                </c:pt>
                <c:pt idx="71">
                  <c:v>0.3312173018687703</c:v>
                </c:pt>
                <c:pt idx="72">
                  <c:v>0.3338684806895007</c:v>
                </c:pt>
                <c:pt idx="73">
                  <c:v>0.33641105469064103</c:v>
                </c:pt>
                <c:pt idx="74">
                  <c:v>0.33884578535304288</c:v>
                </c:pt>
                <c:pt idx="75">
                  <c:v>0.34117349608835651</c:v>
                </c:pt>
                <c:pt idx="76">
                  <c:v>0.34339506850758439</c:v>
                </c:pt>
                <c:pt idx="77">
                  <c:v>0.34551143883253865</c:v>
                </c:pt>
                <c:pt idx="78">
                  <c:v>0.34752359444561909</c:v>
                </c:pt>
                <c:pt idx="79">
                  <c:v>0.34943257057346749</c:v>
                </c:pt>
                <c:pt idx="80">
                  <c:v>0.35123944710017707</c:v>
                </c:pt>
                <c:pt idx="81">
                  <c:v>0.35294534550586609</c:v>
                </c:pt>
                <c:pt idx="82">
                  <c:v>0.35455142592654598</c:v>
                </c:pt>
                <c:pt idx="83">
                  <c:v>0.35605888433133176</c:v>
                </c:pt>
                <c:pt idx="84">
                  <c:v>0.35746894981316019</c:v>
                </c:pt>
                <c:pt idx="85">
                  <c:v>0.35878288198929348</c:v>
                </c:pt>
                <c:pt idx="86">
                  <c:v>0.36000196850799521</c:v>
                </c:pt>
                <c:pt idx="87">
                  <c:v>0.36112752265787096</c:v>
                </c:pt>
                <c:pt idx="88">
                  <c:v>0.36216088107647382</c:v>
                </c:pt>
                <c:pt idx="89">
                  <c:v>0.3631034015548677</c:v>
                </c:pt>
                <c:pt idx="90">
                  <c:v>0.36395646093494954</c:v>
                </c:pt>
                <c:pt idx="91">
                  <c:v>0.36472145309641807</c:v>
                </c:pt>
                <c:pt idx="92">
                  <c:v>0.36539978703037318</c:v>
                </c:pt>
                <c:pt idx="93">
                  <c:v>0.36599288499662103</c:v>
                </c:pt>
                <c:pt idx="94">
                  <c:v>0.36650218076184538</c:v>
                </c:pt>
                <c:pt idx="95">
                  <c:v>0.36692911791589083</c:v>
                </c:pt>
                <c:pt idx="96">
                  <c:v>0.36727514826348834</c:v>
                </c:pt>
                <c:pt idx="97">
                  <c:v>0.36754173028883258</c:v>
                </c:pt>
                <c:pt idx="98">
                  <c:v>0.36773032769049763</c:v>
                </c:pt>
                <c:pt idx="99">
                  <c:v>0.36784240798425677</c:v>
                </c:pt>
                <c:pt idx="100">
                  <c:v>0.36787944117144233</c:v>
                </c:pt>
                <c:pt idx="101">
                  <c:v>0.36784289847055723</c:v>
                </c:pt>
                <c:pt idx="102">
                  <c:v>0.36773425110991492</c:v>
                </c:pt>
                <c:pt idx="103">
                  <c:v>0.36755496917915803</c:v>
                </c:pt>
                <c:pt idx="104">
                  <c:v>0.36730652053756624</c:v>
                </c:pt>
                <c:pt idx="105">
                  <c:v>0.36699036977713279</c:v>
                </c:pt>
                <c:pt idx="106">
                  <c:v>0.36660797723844718</c:v>
                </c:pt>
                <c:pt idx="107">
                  <c:v>0.3661607980774863</c:v>
                </c:pt>
                <c:pt idx="108">
                  <c:v>0.36565028138147088</c:v>
                </c:pt>
                <c:pt idx="109">
                  <c:v>0.36507786933200403</c:v>
                </c:pt>
                <c:pt idx="110">
                  <c:v>0.36444499641376454</c:v>
                </c:pt>
                <c:pt idx="111">
                  <c:v>0.36375308866707795</c:v>
                </c:pt>
                <c:pt idx="112">
                  <c:v>0.36300356298274511</c:v>
                </c:pt>
                <c:pt idx="113">
                  <c:v>0.36219782643755677</c:v>
                </c:pt>
                <c:pt idx="114">
                  <c:v>0.36133727566897111</c:v>
                </c:pt>
                <c:pt idx="115">
                  <c:v>0.3604232962874816</c:v>
                </c:pt>
                <c:pt idx="116">
                  <c:v>0.35945726232524822</c:v>
                </c:pt>
                <c:pt idx="117">
                  <c:v>0.35844053571960827</c:v>
                </c:pt>
                <c:pt idx="118">
                  <c:v>0.35737446583013116</c:v>
                </c:pt>
                <c:pt idx="119">
                  <c:v>0.35626038898792112</c:v>
                </c:pt>
                <c:pt idx="120">
                  <c:v>0.35509962807591322</c:v>
                </c:pt>
                <c:pt idx="121">
                  <c:v>0.35389349213895094</c:v>
                </c:pt>
                <c:pt idx="122">
                  <c:v>0.35264327602246998</c:v>
                </c:pt>
                <c:pt idx="123">
                  <c:v>0.351350260038652</c:v>
                </c:pt>
                <c:pt idx="124">
                  <c:v>0.3500157096589504</c:v>
                </c:pt>
                <c:pt idx="125">
                  <c:v>0.3486408752319215</c:v>
                </c:pt>
                <c:pt idx="126">
                  <c:v>0.34722699172533605</c:v>
                </c:pt>
                <c:pt idx="127">
                  <c:v>0.34577527849157269</c:v>
                </c:pt>
                <c:pt idx="128">
                  <c:v>0.34428693905533286</c:v>
                </c:pt>
                <c:pt idx="129">
                  <c:v>0.34276316092274645</c:v>
                </c:pt>
                <c:pt idx="130">
                  <c:v>0.34120511541096749</c:v>
                </c:pt>
                <c:pt idx="131">
                  <c:v>0.33961395749739104</c:v>
                </c:pt>
                <c:pt idx="132">
                  <c:v>0.33799082568764999</c:v>
                </c:pt>
                <c:pt idx="133">
                  <c:v>0.33633684190157959</c:v>
                </c:pt>
                <c:pt idx="134">
                  <c:v>0.33465311137636439</c:v>
                </c:pt>
                <c:pt idx="135">
                  <c:v>0.33294072258610879</c:v>
                </c:pt>
                <c:pt idx="136">
                  <c:v>0.33120074717709774</c:v>
                </c:pt>
                <c:pt idx="137">
                  <c:v>0.32943423991804127</c:v>
                </c:pt>
                <c:pt idx="138">
                  <c:v>0.32764223866461728</c:v>
                </c:pt>
                <c:pt idx="139">
                  <c:v>0.3258257643376532</c:v>
                </c:pt>
                <c:pt idx="140">
                  <c:v>0.32398582091430944</c:v>
                </c:pt>
                <c:pt idx="141">
                  <c:v>0.32212339543164814</c:v>
                </c:pt>
                <c:pt idx="142">
                  <c:v>0.32023945800199477</c:v>
                </c:pt>
                <c:pt idx="143">
                  <c:v>0.31833496183951754</c:v>
                </c:pt>
                <c:pt idx="144">
                  <c:v>0.31641084329747421</c:v>
                </c:pt>
                <c:pt idx="145">
                  <c:v>0.31446802191559009</c:v>
                </c:pt>
                <c:pt idx="146">
                  <c:v>0.31250740047705422</c:v>
                </c:pt>
                <c:pt idx="147">
                  <c:v>0.31052986507463809</c:v>
                </c:pt>
                <c:pt idx="148">
                  <c:v>0.30853628518545684</c:v>
                </c:pt>
                <c:pt idx="149">
                  <c:v>0.30652751375391296</c:v>
                </c:pt>
                <c:pt idx="150">
                  <c:v>0.30450438728237844</c:v>
                </c:pt>
                <c:pt idx="151">
                  <c:v>0.30246772592918536</c:v>
                </c:pt>
                <c:pt idx="152">
                  <c:v>0.30041833361351505</c:v>
                </c:pt>
                <c:pt idx="153">
                  <c:v>0.29835699812678573</c:v>
                </c:pt>
                <c:pt idx="154">
                  <c:v>0.29628449125015793</c:v>
                </c:pt>
                <c:pt idx="155">
                  <c:v>0.29420156887778887</c:v>
                </c:pt>
                <c:pt idx="156">
                  <c:v>0.2921089711454809</c:v>
                </c:pt>
                <c:pt idx="157">
                  <c:v>0.29000742256438333</c:v>
                </c:pt>
                <c:pt idx="158">
                  <c:v>0.28789763215941916</c:v>
                </c:pt>
                <c:pt idx="159">
                  <c:v>0.28578029361212109</c:v>
                </c:pt>
                <c:pt idx="160">
                  <c:v>0.28365608540757453</c:v>
                </c:pt>
                <c:pt idx="161">
                  <c:v>0.28152567098517339</c:v>
                </c:pt>
                <c:pt idx="162">
                  <c:v>0.27938969889291088</c:v>
                </c:pt>
                <c:pt idx="163">
                  <c:v>0.27724880294493492</c:v>
                </c:pt>
                <c:pt idx="164">
                  <c:v>0.27510360238210935</c:v>
                </c:pt>
                <c:pt idx="165">
                  <c:v>0.27295470203533295</c:v>
                </c:pt>
                <c:pt idx="166">
                  <c:v>0.27080269249137839</c:v>
                </c:pt>
                <c:pt idx="167">
                  <c:v>0.26864815026102173</c:v>
                </c:pt>
                <c:pt idx="168">
                  <c:v>0.26649163794924352</c:v>
                </c:pt>
                <c:pt idx="169">
                  <c:v>0.26433370442729115</c:v>
                </c:pt>
                <c:pt idx="170">
                  <c:v>0.26217488500640196</c:v>
                </c:pt>
                <c:pt idx="171">
                  <c:v>0.26001570161299137</c:v>
                </c:pt>
                <c:pt idx="172">
                  <c:v>0.25785666296512522</c:v>
                </c:pt>
                <c:pt idx="173">
                  <c:v>0.25569826475009549</c:v>
                </c:pt>
                <c:pt idx="174">
                  <c:v>0.25354098980293222</c:v>
                </c:pt>
                <c:pt idx="175">
                  <c:v>0.25138530828568978</c:v>
                </c:pt>
                <c:pt idx="176">
                  <c:v>0.24923167786735137</c:v>
                </c:pt>
                <c:pt idx="177">
                  <c:v>0.24708054390420531</c:v>
                </c:pt>
                <c:pt idx="178">
                  <c:v>0.24493233962055067</c:v>
                </c:pt>
                <c:pt idx="179">
                  <c:v>0.24278748628959895</c:v>
                </c:pt>
                <c:pt idx="180">
                  <c:v>0.24064639341444155</c:v>
                </c:pt>
                <c:pt idx="181">
                  <c:v>0.23850945890896144</c:v>
                </c:pt>
                <c:pt idx="182">
                  <c:v>0.23637706927857294</c:v>
                </c:pt>
                <c:pt idx="183">
                  <c:v>0.23424959980067614</c:v>
                </c:pt>
                <c:pt idx="184">
                  <c:v>0.23212741470472306</c:v>
                </c:pt>
                <c:pt idx="185">
                  <c:v>0.2300108673517933</c:v>
                </c:pt>
                <c:pt idx="186">
                  <c:v>0.22790030041358342</c:v>
                </c:pt>
                <c:pt idx="187">
                  <c:v>0.22579604605072065</c:v>
                </c:pt>
                <c:pt idx="188">
                  <c:v>0.2236984260903139</c:v>
                </c:pt>
                <c:pt idx="189">
                  <c:v>0.22160775220266138</c:v>
                </c:pt>
                <c:pt idx="190">
                  <c:v>0.21952432607703659</c:v>
                </c:pt>
                <c:pt idx="191">
                  <c:v>0.21744843959648141</c:v>
                </c:pt>
                <c:pt idx="192">
                  <c:v>0.21538037501153556</c:v>
                </c:pt>
                <c:pt idx="193">
                  <c:v>0.21332040511283906</c:v>
                </c:pt>
                <c:pt idx="194">
                  <c:v>0.2112687934025454</c:v>
                </c:pt>
                <c:pt idx="195">
                  <c:v>0.20922579426448823</c:v>
                </c:pt>
                <c:pt idx="196">
                  <c:v>0.20719165313304738</c:v>
                </c:pt>
                <c:pt idx="197">
                  <c:v>0.20516660666066366</c:v>
                </c:pt>
                <c:pt idx="198">
                  <c:v>0.20315088288395408</c:v>
                </c:pt>
                <c:pt idx="199">
                  <c:v>0.20114470138838428</c:v>
                </c:pt>
                <c:pt idx="200">
                  <c:v>0.1991482734714555</c:v>
                </c:pt>
                <c:pt idx="201">
                  <c:v>0.19716180230436836</c:v>
                </c:pt>
                <c:pt idx="202">
                  <c:v>0.19518548309212688</c:v>
                </c:pt>
                <c:pt idx="203">
                  <c:v>0.19321950323205042</c:v>
                </c:pt>
                <c:pt idx="204">
                  <c:v>0.19126404247066231</c:v>
                </c:pt>
                <c:pt idx="205">
                  <c:v>0.18931927305892665</c:v>
                </c:pt>
                <c:pt idx="206">
                  <c:v>0.18738535990580865</c:v>
                </c:pt>
                <c:pt idx="207">
                  <c:v>0.18546246073013375</c:v>
                </c:pt>
                <c:pt idx="208">
                  <c:v>0.18355072621072457</c:v>
                </c:pt>
                <c:pt idx="209">
                  <c:v>0.18165030013479666</c:v>
                </c:pt>
                <c:pt idx="210">
                  <c:v>0.17976131954459518</c:v>
                </c:pt>
                <c:pt idx="211">
                  <c:v>0.17788391488225747</c:v>
                </c:pt>
                <c:pt idx="212">
                  <c:v>0.17601821013288774</c:v>
                </c:pt>
                <c:pt idx="213">
                  <c:v>0.17416432296583223</c:v>
                </c:pt>
                <c:pt idx="214">
                  <c:v>0.17232236487414451</c:v>
                </c:pt>
                <c:pt idx="215">
                  <c:v>0.17049244131223226</c:v>
                </c:pt>
                <c:pt idx="216">
                  <c:v>0.16867465183167935</c:v>
                </c:pt>
                <c:pt idx="217">
                  <c:v>0.16686909021523624</c:v>
                </c:pt>
                <c:pt idx="218">
                  <c:v>0.16507584460897601</c:v>
                </c:pt>
                <c:pt idx="219">
                  <c:v>0.16329499765261243</c:v>
                </c:pt>
                <c:pt idx="220">
                  <c:v>0.16152662660797878</c:v>
                </c:pt>
                <c:pt idx="221">
                  <c:v>0.15977080348566725</c:v>
                </c:pt>
                <c:pt idx="222">
                  <c:v>0.15802759516982962</c:v>
                </c:pt>
                <c:pt idx="223">
                  <c:v>0.15629706354114142</c:v>
                </c:pt>
                <c:pt idx="224">
                  <c:v>0.15457926559793245</c:v>
                </c:pt>
                <c:pt idx="225">
                  <c:v>0.15287425357548812</c:v>
                </c:pt>
                <c:pt idx="226">
                  <c:v>0.15118207506352593</c:v>
                </c:pt>
                <c:pt idx="227">
                  <c:v>0.149502773121854</c:v>
                </c:pt>
                <c:pt idx="228">
                  <c:v>0.14783638639421756</c:v>
                </c:pt>
                <c:pt idx="229">
                  <c:v>0.14618294922034175</c:v>
                </c:pt>
                <c:pt idx="230">
                  <c:v>0.1445424917461785</c:v>
                </c:pt>
                <c:pt idx="231">
                  <c:v>0.14291504003236741</c:v>
                </c:pt>
                <c:pt idx="232">
                  <c:v>0.1413006161609198</c:v>
                </c:pt>
                <c:pt idx="233">
                  <c:v>0.13969923834013645</c:v>
                </c:pt>
                <c:pt idx="234">
                  <c:v>0.13811092100777109</c:v>
                </c:pt>
                <c:pt idx="235">
                  <c:v>0.13653567493245028</c:v>
                </c:pt>
                <c:pt idx="236">
                  <c:v>0.13497350731336225</c:v>
                </c:pt>
                <c:pt idx="237">
                  <c:v>0.13342442187822812</c:v>
                </c:pt>
                <c:pt idx="238">
                  <c:v>0.13188841897956766</c:v>
                </c:pt>
                <c:pt idx="239">
                  <c:v>0.13036549568927469</c:v>
                </c:pt>
                <c:pt idx="240">
                  <c:v>0.12885564589151496</c:v>
                </c:pt>
                <c:pt idx="241">
                  <c:v>0.12735886037396202</c:v>
                </c:pt>
                <c:pt idx="242">
                  <c:v>0.12587512691738575</c:v>
                </c:pt>
                <c:pt idx="243">
                  <c:v>0.12440443038360853</c:v>
                </c:pt>
                <c:pt idx="244">
                  <c:v>0.12294675280184512</c:v>
                </c:pt>
                <c:pt idx="245">
                  <c:v>0.12150207345344205</c:v>
                </c:pt>
                <c:pt idx="246">
                  <c:v>0.12007036895503244</c:v>
                </c:pt>
                <c:pt idx="247">
                  <c:v>0.11865161334012297</c:v>
                </c:pt>
                <c:pt idx="248">
                  <c:v>0.11724577813912947</c:v>
                </c:pt>
                <c:pt idx="249">
                  <c:v>0.11585283245787824</c:v>
                </c:pt>
                <c:pt idx="250">
                  <c:v>0.11447274305458995</c:v>
                </c:pt>
                <c:pt idx="251">
                  <c:v>0.11310547441536328</c:v>
                </c:pt>
                <c:pt idx="252">
                  <c:v>0.11175098882817612</c:v>
                </c:pt>
                <c:pt idx="253">
                  <c:v>0.11040924645542131</c:v>
                </c:pt>
                <c:pt idx="254">
                  <c:v>0.10908020540499473</c:v>
                </c:pt>
                <c:pt idx="255">
                  <c:v>0.10776382179995389</c:v>
                </c:pt>
                <c:pt idx="256">
                  <c:v>0.10646004984676409</c:v>
                </c:pt>
                <c:pt idx="257">
                  <c:v>0.10516884190215069</c:v>
                </c:pt>
                <c:pt idx="258">
                  <c:v>0.10389014853857514</c:v>
                </c:pt>
                <c:pt idx="259">
                  <c:v>0.10262391860835285</c:v>
                </c:pt>
                <c:pt idx="260">
                  <c:v>0.10137009930643075</c:v>
                </c:pt>
                <c:pt idx="261">
                  <c:v>0.10012863623184287</c:v>
                </c:pt>
                <c:pt idx="262">
                  <c:v>9.8899473447861916E-2</c:v>
                </c:pt>
                <c:pt idx="263">
                  <c:v>9.7682553540864553E-2</c:v>
                </c:pt>
                <c:pt idx="264">
                  <c:v>9.647781767792904E-2</c:v>
                </c:pt>
                <c:pt idx="265">
                  <c:v>9.5285205663182534E-2</c:v>
                </c:pt>
                <c:pt idx="266">
                  <c:v>9.4104655992916647E-2</c:v>
                </c:pt>
                <c:pt idx="267">
                  <c:v>9.2936105909488781E-2</c:v>
                </c:pt>
                <c:pt idx="268">
                  <c:v>9.1779491454027209E-2</c:v>
                </c:pt>
                <c:pt idx="269">
                  <c:v>9.06347475179579E-2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CC1C-4899-9EBE-5482DA264C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7141224"/>
        <c:axId val="427134664"/>
      </c:scatterChart>
      <c:valAx>
        <c:axId val="427141224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427134664"/>
        <c:crosses val="autoZero"/>
        <c:crossBetween val="midCat"/>
      </c:valAx>
      <c:valAx>
        <c:axId val="42713466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42714122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92225" y="0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9C5107-DF5D-460A-B66B-44F2EE78C864}" type="datetime1">
              <a:rPr lang="en-US" smtClean="0"/>
              <a:t>6/20/2022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456611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92225" y="6456611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59B075-5ECA-994D-9CF4-E0E952A3AD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88311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92225" y="0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9E487B-A843-4952-8D80-DB02A2C111DD}" type="datetime1">
              <a:rPr lang="en-US" smtClean="0"/>
              <a:t>6/20/2022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36913" y="509588"/>
            <a:ext cx="3398837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7267" y="3228895"/>
            <a:ext cx="789813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456611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92225" y="6456611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21BB37-7AA6-A640-9CEA-40428FDE6D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2015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1BB37-7AA6-A640-9CEA-40428FDE6D2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70830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1BB37-7AA6-A640-9CEA-40428FDE6D2A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0597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1BB37-7AA6-A640-9CEA-40428FDE6D2A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80939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1BB37-7AA6-A640-9CEA-40428FDE6D2A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64282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1BB37-7AA6-A640-9CEA-40428FDE6D2A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90941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303"/>
          <a:stretch/>
        </p:blipFill>
        <p:spPr>
          <a:xfrm>
            <a:off x="216000" y="5471818"/>
            <a:ext cx="137467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/>
              <a:t>Author and Affiliation</a:t>
            </a:r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016F30B0-67C4-4515-9221-422343673B3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2097" y="5662146"/>
            <a:ext cx="2775687" cy="771525"/>
          </a:xfrm>
          <a:prstGeom prst="rect">
            <a:avLst/>
          </a:prstGeom>
          <a:effectLst>
            <a:softEdge rad="0"/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D7E50B6-840A-43E0-8D52-17881B0724C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158"/>
          <a:stretch/>
        </p:blipFill>
        <p:spPr>
          <a:xfrm>
            <a:off x="2892443" y="5595936"/>
            <a:ext cx="3029654" cy="88986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Jan 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Alexander Gerbershagen - Beam Generation for Test Beams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Jan 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Alexander Gerbershagen - Beam Generation for Test Beams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Jan 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Alexander Gerbershagen - Beam Generation for Test Beams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Jan 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Alexander Gerbershagen - Beam Generation for Test Beams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Jan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Alexander Gerbershagen - Beam Generation for Test Beams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0066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487"/>
          <a:stretch/>
        </p:blipFill>
        <p:spPr>
          <a:xfrm>
            <a:off x="396000" y="6335170"/>
            <a:ext cx="489825" cy="43282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1769241" y="6356350"/>
            <a:ext cx="2405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/>
              <a:t>14 Jan 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GB"/>
              <a:t>Alexander Gerbershagen - Beam Generation for Test Beams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Slide text first level</a:t>
            </a:r>
          </a:p>
          <a:p>
            <a:pPr lvl="1" eaLnBrk="1" latinLnBrk="0" hangingPunct="1"/>
            <a:r>
              <a:rPr kumimoji="0" lang="fr-CH" dirty="0"/>
              <a:t>Slide text second level</a:t>
            </a:r>
          </a:p>
          <a:p>
            <a:pPr lvl="2" eaLnBrk="1" latinLnBrk="0" hangingPunct="1"/>
            <a:r>
              <a:rPr kumimoji="0" lang="fr-CH" dirty="0"/>
              <a:t>Slide text third level</a:t>
            </a:r>
          </a:p>
          <a:p>
            <a:pPr lvl="3" eaLnBrk="1" latinLnBrk="0" hangingPunct="1"/>
            <a:r>
              <a:rPr kumimoji="0" lang="fr-CH" dirty="0"/>
              <a:t>Slide text fourth level</a:t>
            </a:r>
          </a:p>
          <a:p>
            <a:pPr lvl="4" eaLnBrk="1" latinLnBrk="0" hangingPunct="1"/>
            <a:r>
              <a:rPr kumimoji="0" lang="fr-CH" dirty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/>
              <a:t>Slide Title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AD024C04-C726-4D53-B76D-687143152391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hq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328" y="6438123"/>
            <a:ext cx="816388" cy="226921"/>
          </a:xfrm>
          <a:prstGeom prst="rect">
            <a:avLst/>
          </a:prstGeom>
          <a:effectLst>
            <a:softEdge rad="0"/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  <p:sldLayoutId id="2147483688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Relationship Id="rId4" Type="http://schemas.openxmlformats.org/officeDocument/2006/relationships/hyperlink" Target="mailto:irradiations.partrec@umcg.nl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7.wmf"/><Relationship Id="rId5" Type="http://schemas.openxmlformats.org/officeDocument/2006/relationships/image" Target="../media/image12.png"/><Relationship Id="rId4" Type="http://schemas.openxmlformats.org/officeDocument/2006/relationships/image" Target="../media/image14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sps.coordinator@cern.ch" TargetMode="External"/><Relationship Id="rId2" Type="http://schemas.openxmlformats.org/officeDocument/2006/relationships/hyperlink" Target="mailto:sba-physicists@cern.ch" TargetMode="Externa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Generation for Test Beams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Alexander Gerbershagen</a:t>
            </a:r>
          </a:p>
          <a:p>
            <a:endParaRPr lang="en-US" dirty="0"/>
          </a:p>
          <a:p>
            <a:r>
              <a:rPr lang="en-US" dirty="0"/>
              <a:t>					</a:t>
            </a:r>
          </a:p>
        </p:txBody>
      </p:sp>
      <p:pic>
        <p:nvPicPr>
          <p:cNvPr id="4" name="Picture 3" descr="8209597X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76" b="43030"/>
          <a:stretch/>
        </p:blipFill>
        <p:spPr>
          <a:xfrm>
            <a:off x="0" y="1"/>
            <a:ext cx="9144000" cy="30599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7572" y="5595936"/>
            <a:ext cx="933691" cy="933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9520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15B29B-92F7-428E-BE75-3B0FB92211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PARTREC – Accelerator and Facility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108AFC-9A0E-47B2-AD61-BD8CF9C6D0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60001"/>
            <a:ext cx="4682359" cy="2628828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sz="1300" dirty="0"/>
              <a:t>Superconducting AGOR cyclotron is a multi-particle, variable energy AVF-cyclotron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sz="1300" dirty="0"/>
              <a:t>Operational since 1996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US" altLang="en-US" sz="1300" dirty="0"/>
              <a:t>3 halfwave RF cavities, 24 - 62 MHz; h = 2, 3 or 4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sz="1300" dirty="0"/>
              <a:t>Three external ion sources (two ECR sources for heavy ions, multi-cusp source for light ions) are axially injected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sz="1300" dirty="0"/>
              <a:t>Extraction </a:t>
            </a:r>
          </a:p>
          <a:p>
            <a:pPr marL="742950" lvl="1" indent="-285750">
              <a:lnSpc>
                <a:spcPct val="110000"/>
              </a:lnSpc>
              <a:spcBef>
                <a:spcPts val="300"/>
              </a:spcBef>
            </a:pPr>
            <a:r>
              <a:rPr lang="en-US" altLang="en-US" sz="1300" dirty="0"/>
              <a:t>300 - 500 turns depending on harmonic mode</a:t>
            </a:r>
          </a:p>
          <a:p>
            <a:pPr marL="742950" lvl="1" indent="-285750">
              <a:lnSpc>
                <a:spcPct val="110000"/>
              </a:lnSpc>
              <a:spcBef>
                <a:spcPts val="300"/>
              </a:spcBef>
            </a:pPr>
            <a:r>
              <a:rPr lang="en-US" altLang="en-US" sz="1300" dirty="0"/>
              <a:t>extraction radius 870 - 890 mm depending on E/A</a:t>
            </a:r>
          </a:p>
          <a:p>
            <a:pPr marL="742950" lvl="1" indent="-285750">
              <a:lnSpc>
                <a:spcPct val="110000"/>
              </a:lnSpc>
              <a:spcBef>
                <a:spcPts val="300"/>
              </a:spcBef>
            </a:pPr>
            <a:r>
              <a:rPr lang="en-US" altLang="en-US" sz="1300" dirty="0"/>
              <a:t>turn separation at extraction 2 - 3 mm ~ beamwidth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endParaRPr lang="en-GB" sz="1300" dirty="0"/>
          </a:p>
          <a:p>
            <a:pPr>
              <a:lnSpc>
                <a:spcPct val="110000"/>
              </a:lnSpc>
              <a:spcBef>
                <a:spcPts val="300"/>
              </a:spcBef>
            </a:pPr>
            <a:endParaRPr lang="en-GB" sz="1300" dirty="0"/>
          </a:p>
          <a:p>
            <a:pPr>
              <a:lnSpc>
                <a:spcPct val="110000"/>
              </a:lnSpc>
              <a:spcBef>
                <a:spcPts val="300"/>
              </a:spcBef>
            </a:pPr>
            <a:endParaRPr lang="en-GB" sz="13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DDE4AB-2DF5-479A-B6AB-5DFA44128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Jan 2019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9D43B7-9921-40A0-AAC4-8CBB214E05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Alexander Gerbershagen - Beam Generation for Test Beams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6D1646-0ADC-4682-8EAF-C08592E22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10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CE8FF1C-3816-48C1-B548-3C940A7042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0008" y="1054326"/>
            <a:ext cx="3641309" cy="5019102"/>
          </a:xfrm>
          <a:prstGeom prst="rect">
            <a:avLst/>
          </a:prstGeom>
        </p:spPr>
      </p:pic>
      <p:graphicFrame>
        <p:nvGraphicFramePr>
          <p:cNvPr id="8" name="Object 4">
            <a:extLst>
              <a:ext uri="{FF2B5EF4-FFF2-40B4-BE49-F238E27FC236}">
                <a16:creationId xmlns:a16="http://schemas.microsoft.com/office/drawing/2014/main" id="{D8ECA1CF-AAAE-48A1-9BB1-B11F86601EC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6809729"/>
              </p:ext>
            </p:extLst>
          </p:nvPr>
        </p:nvGraphicFramePr>
        <p:xfrm>
          <a:off x="2036608" y="3888829"/>
          <a:ext cx="1877386" cy="23625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3" imgW="6190476" imgH="7621064" progId="Paint.Picture">
                  <p:embed/>
                </p:oleObj>
              </mc:Choice>
              <mc:Fallback>
                <p:oleObj name="Bitmap Image" r:id="rId3" imgW="6190476" imgH="7621064" progId="Paint.Picture">
                  <p:embed/>
                  <p:pic>
                    <p:nvPicPr>
                      <p:cNvPr id="8" name="Object 4">
                        <a:extLst>
                          <a:ext uri="{FF2B5EF4-FFF2-40B4-BE49-F238E27FC236}">
                            <a16:creationId xmlns:a16="http://schemas.microsoft.com/office/drawing/2014/main" id="{D8ECA1CF-AAAE-48A1-9BB1-B11F86601EC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5168" t="8398" r="5240"/>
                      <a:stretch>
                        <a:fillRect/>
                      </a:stretch>
                    </p:blipFill>
                    <p:spPr bwMode="auto">
                      <a:xfrm>
                        <a:off x="2036608" y="3888829"/>
                        <a:ext cx="1877386" cy="236252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518385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C3A21A-D3AC-49AE-9E24-50EAF07E28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PARTREC – Beam Delivery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D91E73-791C-483A-B93B-B21C53AD6A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Jan 2019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F20342-0C58-4BC9-B0B0-BA8E21DE9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Alexander Gerbershagen - Beam Generation for Test Beams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68D108-8C1E-41D1-BF41-F1A1B802B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11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40B3646-74D6-46A2-9E0C-4D31A4E92F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125" y="1766072"/>
            <a:ext cx="3715489" cy="338557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040933A-1EBA-403C-A996-AF5ECC6DB049}"/>
              </a:ext>
            </a:extLst>
          </p:cNvPr>
          <p:cNvSpPr txBox="1"/>
          <p:nvPr/>
        </p:nvSpPr>
        <p:spPr>
          <a:xfrm>
            <a:off x="5706096" y="915000"/>
            <a:ext cx="32082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AGOR can deliver beams of all elements up to Xe</a:t>
            </a:r>
          </a:p>
          <a:p>
            <a:pPr algn="ctr"/>
            <a:endParaRPr lang="en-GB" dirty="0"/>
          </a:p>
        </p:txBody>
      </p:sp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77AB08AB-581B-432A-9102-9E746B33B2FE}"/>
              </a:ext>
            </a:extLst>
          </p:cNvPr>
          <p:cNvGraphicFramePr>
            <a:graphicFrameLocks noGrp="1"/>
          </p:cNvGraphicFramePr>
          <p:nvPr/>
        </p:nvGraphicFramePr>
        <p:xfrm>
          <a:off x="514920" y="1344423"/>
          <a:ext cx="4856485" cy="304854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618829">
                  <a:extLst>
                    <a:ext uri="{9D8B030D-6E8A-4147-A177-3AD203B41FA5}">
                      <a16:colId xmlns:a16="http://schemas.microsoft.com/office/drawing/2014/main" val="681144669"/>
                    </a:ext>
                  </a:extLst>
                </a:gridCol>
                <a:gridCol w="1633235">
                  <a:extLst>
                    <a:ext uri="{9D8B030D-6E8A-4147-A177-3AD203B41FA5}">
                      <a16:colId xmlns:a16="http://schemas.microsoft.com/office/drawing/2014/main" val="238860017"/>
                    </a:ext>
                  </a:extLst>
                </a:gridCol>
                <a:gridCol w="1604421">
                  <a:extLst>
                    <a:ext uri="{9D8B030D-6E8A-4147-A177-3AD203B41FA5}">
                      <a16:colId xmlns:a16="http://schemas.microsoft.com/office/drawing/2014/main" val="1128725098"/>
                    </a:ext>
                  </a:extLst>
                </a:gridCol>
              </a:tblGrid>
              <a:tr h="271008">
                <a:tc>
                  <a:txBody>
                    <a:bodyPr/>
                    <a:lstStyle/>
                    <a:p>
                      <a:pPr algn="ctr"/>
                      <a:endParaRPr lang="en-GB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Protons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4909276"/>
                  </a:ext>
                </a:extLst>
              </a:tr>
              <a:tr h="46071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Kinetic energy (</a:t>
                      </a:r>
                      <a:r>
                        <a:rPr lang="en-GB" sz="1200" b="1" dirty="0"/>
                        <a:t>MeV/amu)</a:t>
                      </a:r>
                      <a:endParaRPr lang="en-GB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≤ 190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≤ 90 for C and O</a:t>
                      </a:r>
                    </a:p>
                    <a:p>
                      <a:pPr algn="ctr"/>
                      <a:r>
                        <a:rPr lang="en-GB" sz="1200" dirty="0"/>
                        <a:t>≤ 30 for all up to Xe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5716294"/>
                  </a:ext>
                </a:extLst>
              </a:tr>
              <a:tr h="65042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Attainable flux </a:t>
                      </a:r>
                      <a:br>
                        <a:rPr lang="en-GB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(particles per 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/>
                        <a:t>&gt; </a:t>
                      </a:r>
                      <a:r>
                        <a:rPr lang="en-GB" sz="1200" dirty="0"/>
                        <a:t>10</a:t>
                      </a:r>
                      <a:r>
                        <a:rPr lang="en-GB" sz="1200" baseline="30000" dirty="0"/>
                        <a:t>13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≤ 10</a:t>
                      </a:r>
                      <a:r>
                        <a:rPr lang="en-GB" sz="1200" baseline="30000" dirty="0"/>
                        <a:t>13 </a:t>
                      </a:r>
                      <a:r>
                        <a:rPr lang="en-GB" sz="1200" dirty="0"/>
                        <a:t>for Ne</a:t>
                      </a:r>
                    </a:p>
                    <a:p>
                      <a:pPr algn="ctr"/>
                      <a:r>
                        <a:rPr lang="en-GB" sz="1200" dirty="0"/>
                        <a:t>≤ 10</a:t>
                      </a:r>
                      <a:r>
                        <a:rPr lang="en-GB" sz="1200" baseline="30000" dirty="0"/>
                        <a:t>11</a:t>
                      </a:r>
                      <a:r>
                        <a:rPr lang="en-GB" sz="1200" dirty="0"/>
                        <a:t> for heavier 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7620042"/>
                  </a:ext>
                </a:extLst>
              </a:tr>
              <a:tr h="840126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Field size (cm</a:t>
                      </a:r>
                      <a:r>
                        <a:rPr lang="en-GB" sz="1200" b="1" kern="1200" baseline="30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GB" sz="1200" b="1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≤ 10 x 10 (scanned beam)</a:t>
                      </a:r>
                      <a:br>
                        <a:rPr lang="en-GB" sz="1200" dirty="0"/>
                      </a:br>
                      <a:r>
                        <a:rPr lang="en-GB" sz="1200" dirty="0"/>
                        <a:t>≤ 8 x 8 (scattered beam)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≤ 7 x 7 for light ions (scanned beam)</a:t>
                      </a:r>
                      <a:br>
                        <a:rPr lang="en-GB" sz="1200" dirty="0"/>
                      </a:br>
                      <a:r>
                        <a:rPr lang="en-GB" sz="1200" dirty="0"/>
                        <a:t>≤ 3 x 3 for heavy ions (scanned beam)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574258"/>
                  </a:ext>
                </a:extLst>
              </a:tr>
              <a:tr h="65042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Field homogeneity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± 2 % (scattered beam)</a:t>
                      </a:r>
                    </a:p>
                    <a:p>
                      <a:pPr algn="ctr"/>
                      <a:r>
                        <a:rPr lang="en-GB" sz="1200" dirty="0"/>
                        <a:t>± 1 % (scanned beam)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± 2 % (scattered beam)</a:t>
                      </a:r>
                    </a:p>
                    <a:p>
                      <a:pPr algn="ctr"/>
                      <a:r>
                        <a:rPr lang="en-GB" sz="1200" dirty="0"/>
                        <a:t>± 1 % (scanned beam)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8390181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028332FF-6616-4969-B5AF-BDA99903E4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6209" y="4902317"/>
            <a:ext cx="1984551" cy="129660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2F7693E-3296-4743-8344-4F50287E661A}"/>
              </a:ext>
            </a:extLst>
          </p:cNvPr>
          <p:cNvSpPr txBox="1"/>
          <p:nvPr/>
        </p:nvSpPr>
        <p:spPr>
          <a:xfrm>
            <a:off x="5249298" y="5417252"/>
            <a:ext cx="343750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spcBef>
                <a:spcPts val="600"/>
              </a:spcBef>
            </a:pPr>
            <a:r>
              <a:rPr lang="en-GB" dirty="0"/>
              <a:t>Beam requests: </a:t>
            </a:r>
            <a:r>
              <a:rPr lang="en-GB" dirty="0">
                <a:hlinkClick r:id="rId4"/>
              </a:rPr>
              <a:t>irradiations.partrec@umcg.nl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161355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A0BDBB-8F91-4B5B-8655-085C6452C0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573" y="3071080"/>
            <a:ext cx="8226854" cy="715840"/>
          </a:xfrm>
        </p:spPr>
        <p:txBody>
          <a:bodyPr>
            <a:normAutofit/>
          </a:bodyPr>
          <a:lstStyle/>
          <a:p>
            <a:pPr algn="ctr"/>
            <a:r>
              <a:rPr lang="en-GB" sz="3600" dirty="0"/>
              <a:t>Targets and particle production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67E93B-81A1-4BF5-A0D0-53DE6C8821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Jan 2019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6A28CC-2BE2-4F64-8A5D-52F668E78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Alexander Gerbershagen - Beam Generation for Test Beams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A10FDA-567C-44A9-953A-73AFD828A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20246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Targets and particle production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118062"/>
            <a:ext cx="8154785" cy="4525963"/>
          </a:xfrm>
        </p:spPr>
        <p:txBody>
          <a:bodyPr>
            <a:normAutofit/>
          </a:bodyPr>
          <a:lstStyle/>
          <a:p>
            <a:r>
              <a:rPr lang="en-GB" sz="2000" dirty="0"/>
              <a:t>Principle taken from cosmic radiation</a:t>
            </a:r>
          </a:p>
          <a:p>
            <a:pPr lvl="1"/>
            <a:r>
              <a:rPr lang="en-GB" sz="2000" dirty="0"/>
              <a:t>Primary proton beam initiating hadronic cascade</a:t>
            </a:r>
          </a:p>
          <a:p>
            <a:pPr lvl="1"/>
            <a:r>
              <a:rPr lang="en-GB" sz="2000" dirty="0"/>
              <a:t>Always followed by an electro-magnetic cascade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clrChange>
              <a:clrFrom>
                <a:srgbClr val="EBEBEB"/>
              </a:clrFrom>
              <a:clrTo>
                <a:srgbClr val="EBEBE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1601" y="2410303"/>
            <a:ext cx="7449686" cy="3801091"/>
          </a:xfrm>
          <a:prstGeom prst="rect">
            <a:avLst/>
          </a:prstGeom>
          <a:noFill/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13</a:t>
            </a:fld>
            <a:endParaRPr lang="en-GB"/>
          </a:p>
        </p:txBody>
      </p:sp>
      <p:sp>
        <p:nvSpPr>
          <p:cNvPr id="8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dirty="0"/>
              <a:t>Alexander Gerbershagen - Beam Generation for Test Beams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Jan 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38763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Targets and particle production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118062"/>
            <a:ext cx="8154785" cy="4525963"/>
          </a:xfrm>
        </p:spPr>
        <p:txBody>
          <a:bodyPr>
            <a:normAutofit/>
          </a:bodyPr>
          <a:lstStyle/>
          <a:p>
            <a:r>
              <a:rPr lang="en-GB" sz="2000" dirty="0"/>
              <a:t>Principle taken from cosmic radiation</a:t>
            </a:r>
          </a:p>
          <a:p>
            <a:r>
              <a:rPr lang="en-GB" sz="2000" dirty="0"/>
              <a:t>Particles are produced in a large momentum range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6342" y="4216954"/>
            <a:ext cx="1359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 SPS beam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56924" y="6356350"/>
            <a:ext cx="729876" cy="365125"/>
          </a:xfrm>
        </p:spPr>
        <p:txBody>
          <a:bodyPr/>
          <a:lstStyle/>
          <a:p>
            <a:r>
              <a:rPr lang="en-GB" dirty="0"/>
              <a:t>12</a:t>
            </a:r>
          </a:p>
        </p:txBody>
      </p:sp>
      <p:pic>
        <p:nvPicPr>
          <p:cNvPr id="10" name="Picture 9" descr="20170331_170159.jpe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34909" y="2095876"/>
            <a:ext cx="6951891" cy="4174934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V="1">
            <a:off x="226342" y="4493953"/>
            <a:ext cx="2555742" cy="31023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dirty="0"/>
              <a:t>Alexander Gerbershagen - Beam Generation for Test Beams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Jan 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6456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Target length and production rates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94459"/>
            <a:ext cx="7499723" cy="5393051"/>
          </a:xfrm>
        </p:spPr>
        <p:txBody>
          <a:bodyPr>
            <a:noAutofit/>
          </a:bodyPr>
          <a:lstStyle/>
          <a:p>
            <a:r>
              <a:rPr lang="en-US" sz="1600" dirty="0"/>
              <a:t>Beryllium has </a:t>
            </a:r>
          </a:p>
          <a:p>
            <a:pPr lvl="1"/>
            <a:r>
              <a:rPr lang="en-US" sz="1300" dirty="0"/>
              <a:t>radiation length X</a:t>
            </a:r>
            <a:r>
              <a:rPr lang="en-US" sz="1300" baseline="-25000" dirty="0"/>
              <a:t>0</a:t>
            </a:r>
            <a:r>
              <a:rPr lang="en-US" sz="1300" dirty="0"/>
              <a:t> = 35.3 cm, </a:t>
            </a:r>
          </a:p>
          <a:p>
            <a:pPr lvl="1"/>
            <a:r>
              <a:rPr lang="en-US" sz="1300" dirty="0"/>
              <a:t>nuclear interaction length </a:t>
            </a:r>
            <a:r>
              <a:rPr lang="el-GR" sz="1300" dirty="0"/>
              <a:t>λ</a:t>
            </a:r>
            <a:r>
              <a:rPr lang="en-US" sz="1300" baseline="-25000" dirty="0"/>
              <a:t>I</a:t>
            </a:r>
            <a:r>
              <a:rPr lang="en-US" sz="1300" dirty="0"/>
              <a:t> = 42.1 cm,</a:t>
            </a:r>
          </a:p>
          <a:p>
            <a:pPr marL="460375" lvl="2" indent="0">
              <a:buNone/>
            </a:pPr>
            <a:r>
              <a:rPr lang="en-US" sz="1300" dirty="0"/>
              <a:t>=&gt; high X</a:t>
            </a:r>
            <a:r>
              <a:rPr lang="en-US" sz="1300" baseline="-25000" dirty="0"/>
              <a:t>0</a:t>
            </a:r>
            <a:r>
              <a:rPr lang="en-US" sz="1300" dirty="0"/>
              <a:t>/</a:t>
            </a:r>
            <a:r>
              <a:rPr lang="el-GR" sz="1300" dirty="0"/>
              <a:t>λ</a:t>
            </a:r>
            <a:r>
              <a:rPr lang="en-US" sz="1300" baseline="-25000" dirty="0"/>
              <a:t>I</a:t>
            </a:r>
            <a:r>
              <a:rPr lang="en-US" sz="1300" dirty="0"/>
              <a:t> ratio</a:t>
            </a:r>
          </a:p>
          <a:p>
            <a:pPr lvl="1"/>
            <a:r>
              <a:rPr lang="en-US" sz="1300" dirty="0"/>
              <a:t>low density (1.848 g/cm</a:t>
            </a:r>
            <a:r>
              <a:rPr lang="en-US" sz="1300" baseline="30000" dirty="0"/>
              <a:t>3</a:t>
            </a:r>
            <a:r>
              <a:rPr lang="en-US" sz="1300" dirty="0"/>
              <a:t>)</a:t>
            </a:r>
          </a:p>
          <a:p>
            <a:pPr lvl="1"/>
            <a:r>
              <a:rPr lang="en-US" sz="1300" dirty="0"/>
              <a:t>high melting point (1560 K)</a:t>
            </a:r>
          </a:p>
          <a:p>
            <a:r>
              <a:rPr lang="en-US" sz="1600" dirty="0"/>
              <a:t>The e/</a:t>
            </a:r>
            <a:r>
              <a:rPr lang="el-GR" sz="1600" dirty="0"/>
              <a:t>π</a:t>
            </a:r>
            <a:r>
              <a:rPr lang="en-US" sz="1600" dirty="0"/>
              <a:t> ratio increases approx. linearly with the target length</a:t>
            </a:r>
          </a:p>
          <a:p>
            <a:r>
              <a:rPr lang="en-US" sz="1600" dirty="0"/>
              <a:t>Hadrons </a:t>
            </a:r>
          </a:p>
          <a:p>
            <a:pPr lvl="1"/>
            <a:r>
              <a:rPr lang="en-US" sz="1300" dirty="0"/>
              <a:t>are produced via p + N -&gt; hadron (rate ~ L) </a:t>
            </a:r>
          </a:p>
          <a:p>
            <a:pPr lvl="1"/>
            <a:r>
              <a:rPr lang="en-US" sz="1300" dirty="0"/>
              <a:t>reabsorbed (rate ~ e</a:t>
            </a:r>
            <a:r>
              <a:rPr lang="en-US" sz="1300" baseline="30000" dirty="0"/>
              <a:t>-L</a:t>
            </a:r>
            <a:r>
              <a:rPr lang="en-US" sz="1300" dirty="0"/>
              <a:t>) </a:t>
            </a:r>
          </a:p>
          <a:p>
            <a:pPr marL="231775" lvl="1" indent="0">
              <a:buNone/>
            </a:pPr>
            <a:r>
              <a:rPr lang="en-US" sz="1300" dirty="0"/>
              <a:t>=&gt; Overall rate ~ Le</a:t>
            </a:r>
            <a:r>
              <a:rPr lang="en-US" sz="1300" baseline="30000" dirty="0"/>
              <a:t>-L </a:t>
            </a:r>
            <a:r>
              <a:rPr lang="en-US" sz="1300" dirty="0"/>
              <a:t>(maximum at L</a:t>
            </a:r>
            <a:r>
              <a:rPr lang="en-US" sz="1300" dirty="0">
                <a:cs typeface="Calibri" panose="020F0502020204030204" pitchFamily="34" charset="0"/>
              </a:rPr>
              <a:t>≈</a:t>
            </a:r>
            <a:r>
              <a:rPr lang="el-GR" sz="1300" dirty="0"/>
              <a:t> λ</a:t>
            </a:r>
            <a:r>
              <a:rPr lang="en-US" sz="1300" baseline="-25000" dirty="0"/>
              <a:t>I</a:t>
            </a:r>
            <a:r>
              <a:rPr lang="en-US" sz="1300" dirty="0"/>
              <a:t>)</a:t>
            </a:r>
            <a:endParaRPr lang="en-US" sz="1300" baseline="30000" dirty="0"/>
          </a:p>
          <a:p>
            <a:r>
              <a:rPr lang="en-US" sz="1600" dirty="0"/>
              <a:t>Electrons are mainly produced via </a:t>
            </a:r>
          </a:p>
          <a:p>
            <a:pPr lvl="1"/>
            <a:r>
              <a:rPr lang="en-US" sz="1300" dirty="0"/>
              <a:t>p + N -&gt; </a:t>
            </a:r>
            <a:r>
              <a:rPr lang="el-GR" sz="1300" dirty="0"/>
              <a:t>π</a:t>
            </a:r>
            <a:r>
              <a:rPr lang="en-US" sz="1300" baseline="30000" dirty="0"/>
              <a:t>0</a:t>
            </a:r>
            <a:r>
              <a:rPr lang="en-US" sz="1300" dirty="0"/>
              <a:t> -&gt; </a:t>
            </a:r>
            <a:r>
              <a:rPr lang="el-GR" sz="1300" dirty="0">
                <a:cs typeface="Calibri" panose="020F0502020204030204" pitchFamily="34" charset="0"/>
              </a:rPr>
              <a:t>γ γ</a:t>
            </a:r>
            <a:r>
              <a:rPr lang="en-US" sz="1300" dirty="0"/>
              <a:t> (rate ~ L) </a:t>
            </a:r>
          </a:p>
          <a:p>
            <a:pPr lvl="1"/>
            <a:r>
              <a:rPr lang="el-GR" sz="1300" dirty="0">
                <a:cs typeface="Calibri" panose="020F0502020204030204" pitchFamily="34" charset="0"/>
              </a:rPr>
              <a:t>γ</a:t>
            </a:r>
            <a:r>
              <a:rPr lang="en-US" sz="1300" dirty="0">
                <a:cs typeface="Calibri" panose="020F0502020204030204" pitchFamily="34" charset="0"/>
              </a:rPr>
              <a:t> converts to</a:t>
            </a:r>
            <a:r>
              <a:rPr lang="el-GR" sz="1300" dirty="0">
                <a:cs typeface="Calibri" panose="020F0502020204030204" pitchFamily="34" charset="0"/>
              </a:rPr>
              <a:t> </a:t>
            </a:r>
            <a:r>
              <a:rPr lang="en-US" sz="1300" dirty="0"/>
              <a:t>e</a:t>
            </a:r>
            <a:r>
              <a:rPr lang="en-US" sz="1300" baseline="30000" dirty="0"/>
              <a:t>+</a:t>
            </a:r>
            <a:r>
              <a:rPr lang="en-US" sz="1300" dirty="0"/>
              <a:t> + e</a:t>
            </a:r>
            <a:r>
              <a:rPr lang="en-US" sz="1300" baseline="30000" dirty="0"/>
              <a:t>-  </a:t>
            </a:r>
            <a:r>
              <a:rPr lang="en-US" sz="1300" dirty="0"/>
              <a:t>(rate also ~ L)</a:t>
            </a:r>
          </a:p>
          <a:p>
            <a:pPr lvl="1"/>
            <a:r>
              <a:rPr lang="en-US" sz="1300" dirty="0"/>
              <a:t>reabsorbed (rate ~ e</a:t>
            </a:r>
            <a:r>
              <a:rPr lang="en-US" sz="1300" baseline="30000" dirty="0"/>
              <a:t>-L</a:t>
            </a:r>
            <a:r>
              <a:rPr lang="en-US" sz="1300" dirty="0"/>
              <a:t>)  </a:t>
            </a:r>
          </a:p>
          <a:p>
            <a:pPr marL="231775" lvl="1" indent="0">
              <a:buNone/>
            </a:pPr>
            <a:r>
              <a:rPr lang="en-US" sz="1300" dirty="0"/>
              <a:t>=&gt; Overall rate ~ L</a:t>
            </a:r>
            <a:r>
              <a:rPr lang="en-US" sz="1300" baseline="30000" dirty="0"/>
              <a:t>2</a:t>
            </a:r>
            <a:r>
              <a:rPr lang="en-US" sz="1300" dirty="0"/>
              <a:t> e</a:t>
            </a:r>
            <a:r>
              <a:rPr lang="en-US" sz="1300" baseline="30000" dirty="0"/>
              <a:t>-L </a:t>
            </a:r>
            <a:r>
              <a:rPr lang="en-US" sz="1300" dirty="0"/>
              <a:t>(maximum at L </a:t>
            </a:r>
            <a:r>
              <a:rPr lang="en-US" sz="1300" dirty="0">
                <a:cs typeface="Calibri" panose="020F0502020204030204" pitchFamily="34" charset="0"/>
              </a:rPr>
              <a:t>≈</a:t>
            </a:r>
            <a:r>
              <a:rPr lang="el-GR" sz="1300" dirty="0"/>
              <a:t> </a:t>
            </a:r>
            <a:r>
              <a:rPr lang="en-US" sz="1300" dirty="0"/>
              <a:t>2</a:t>
            </a:r>
            <a:r>
              <a:rPr lang="el-GR" sz="1300" dirty="0"/>
              <a:t>λ</a:t>
            </a:r>
            <a:r>
              <a:rPr lang="en-US" sz="1300" baseline="-25000" dirty="0"/>
              <a:t>I</a:t>
            </a:r>
            <a:r>
              <a:rPr lang="en-US" sz="1300" dirty="0"/>
              <a:t>)</a:t>
            </a:r>
            <a:endParaRPr lang="en-US" sz="1300" baseline="30000" dirty="0"/>
          </a:p>
          <a:p>
            <a:pPr lvl="1"/>
            <a:endParaRPr lang="en-US" sz="1400" baseline="30000" dirty="0"/>
          </a:p>
          <a:p>
            <a:endParaRPr lang="en-US" sz="1400" baseline="30000" dirty="0"/>
          </a:p>
          <a:p>
            <a:pPr lvl="1"/>
            <a:endParaRPr lang="en-US" sz="1400" baseline="30000" dirty="0"/>
          </a:p>
          <a:p>
            <a:pPr lvl="1"/>
            <a:endParaRPr lang="en-US" sz="1400" baseline="30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15</a:t>
            </a:fld>
            <a:endParaRPr lang="en-GB"/>
          </a:p>
        </p:txBody>
      </p:sp>
      <p:grpSp>
        <p:nvGrpSpPr>
          <p:cNvPr id="13" name="Group 12"/>
          <p:cNvGrpSpPr/>
          <p:nvPr/>
        </p:nvGrpSpPr>
        <p:grpSpPr>
          <a:xfrm>
            <a:off x="4242419" y="3245711"/>
            <a:ext cx="4789424" cy="2994291"/>
            <a:chOff x="4369916" y="2973456"/>
            <a:chExt cx="4789424" cy="2994291"/>
          </a:xfrm>
        </p:grpSpPr>
        <p:graphicFrame>
          <p:nvGraphicFramePr>
            <p:cNvPr id="12" name="Chart 1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885168976"/>
                </p:ext>
              </p:extLst>
            </p:nvPr>
          </p:nvGraphicFramePr>
          <p:xfrm>
            <a:off x="4618716" y="2973456"/>
            <a:ext cx="4540624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pSp>
          <p:nvGrpSpPr>
            <p:cNvPr id="11" name="Group 10"/>
            <p:cNvGrpSpPr/>
            <p:nvPr/>
          </p:nvGrpSpPr>
          <p:grpSpPr>
            <a:xfrm>
              <a:off x="4369916" y="3525350"/>
              <a:ext cx="4598423" cy="2442397"/>
              <a:chOff x="3547778" y="3867547"/>
              <a:chExt cx="4598423" cy="2442397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5291452" y="4431727"/>
                <a:ext cx="1132041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1"/>
                <a:r>
                  <a:rPr lang="en-US" sz="2000" b="1" dirty="0"/>
                  <a:t>Le</a:t>
                </a:r>
                <a:r>
                  <a:rPr lang="en-US" sz="2000" b="1" baseline="30000" dirty="0"/>
                  <a:t>-L</a:t>
                </a:r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5814993" y="3867547"/>
                <a:ext cx="121700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1"/>
                <a:r>
                  <a:rPr lang="en-US" sz="2000" b="1" dirty="0">
                    <a:solidFill>
                      <a:srgbClr val="C00000"/>
                    </a:solidFill>
                  </a:rPr>
                  <a:t>L</a:t>
                </a:r>
                <a:r>
                  <a:rPr lang="en-US" sz="2000" b="1" baseline="30000" dirty="0">
                    <a:solidFill>
                      <a:srgbClr val="C00000"/>
                    </a:solidFill>
                  </a:rPr>
                  <a:t>2</a:t>
                </a:r>
                <a:r>
                  <a:rPr lang="en-US" sz="2000" b="1" dirty="0">
                    <a:solidFill>
                      <a:srgbClr val="C00000"/>
                    </a:solidFill>
                  </a:rPr>
                  <a:t>e</a:t>
                </a:r>
                <a:r>
                  <a:rPr lang="en-US" sz="2000" b="1" baseline="30000" dirty="0">
                    <a:solidFill>
                      <a:srgbClr val="C00000"/>
                    </a:solidFill>
                  </a:rPr>
                  <a:t>-L</a:t>
                </a:r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3598161" y="5971390"/>
                <a:ext cx="454804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1"/>
                <a:r>
                  <a:rPr lang="en-US" sz="1600" dirty="0"/>
                  <a:t>Length of beam propagation in material (L)</a:t>
                </a:r>
                <a:endParaRPr lang="en-US" sz="1600" baseline="30000" dirty="0"/>
              </a:p>
            </p:txBody>
          </p:sp>
          <p:sp>
            <p:nvSpPr>
              <p:cNvPr id="10" name="Rectangle 9"/>
              <p:cNvSpPr/>
              <p:nvPr/>
            </p:nvSpPr>
            <p:spPr>
              <a:xfrm rot="16200000">
                <a:off x="2698186" y="4779601"/>
                <a:ext cx="2037737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1"/>
                <a:r>
                  <a:rPr lang="en-US" sz="1600" dirty="0"/>
                  <a:t>Production rate</a:t>
                </a:r>
                <a:endParaRPr lang="en-US" sz="1600" baseline="30000" dirty="0"/>
              </a:p>
            </p:txBody>
          </p:sp>
        </p:grpSp>
      </p:grpSp>
      <p:sp>
        <p:nvSpPr>
          <p:cNvPr id="14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dirty="0"/>
              <a:t>Alexander Gerbershagen - Beam Generation for Test Beams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Jan 2019</a:t>
            </a:r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1219" y="1036280"/>
            <a:ext cx="4371499" cy="1965579"/>
          </a:xfrm>
          <a:prstGeom prst="rect">
            <a:avLst/>
          </a:prstGeom>
          <a:ln w="28575">
            <a:solidFill>
              <a:schemeClr val="tx1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680861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56924" y="6356350"/>
            <a:ext cx="729876" cy="365125"/>
          </a:xfrm>
        </p:spPr>
        <p:txBody>
          <a:bodyPr/>
          <a:lstStyle/>
          <a:p>
            <a:r>
              <a:rPr lang="en-GB" dirty="0"/>
              <a:t>14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2"/>
          <a:srcRect l="55898" t="31395" b="35116"/>
          <a:stretch/>
        </p:blipFill>
        <p:spPr>
          <a:xfrm>
            <a:off x="6158892" y="2428862"/>
            <a:ext cx="2794383" cy="785883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2"/>
          <a:srcRect b="75256"/>
          <a:stretch/>
        </p:blipFill>
        <p:spPr>
          <a:xfrm>
            <a:off x="457200" y="1475645"/>
            <a:ext cx="8226425" cy="753912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/>
          <a:srcRect t="23861" r="54903"/>
          <a:stretch/>
        </p:blipFill>
        <p:spPr>
          <a:xfrm>
            <a:off x="6025790" y="3112268"/>
            <a:ext cx="2918000" cy="1824673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457200" y="1163666"/>
            <a:ext cx="620344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Atherton </a:t>
            </a:r>
            <a:r>
              <a:rPr lang="en-US" sz="2200" dirty="0" err="1"/>
              <a:t>parameterisation</a:t>
            </a:r>
            <a:r>
              <a:rPr lang="en-US" sz="2200" dirty="0"/>
              <a:t> (CERN 80-07):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57199" y="2101920"/>
            <a:ext cx="6670921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/>
              <a:t>with primary momentum p</a:t>
            </a:r>
            <a:r>
              <a:rPr lang="en-US" sz="1400" baseline="-25000" dirty="0"/>
              <a:t>0</a:t>
            </a:r>
            <a:r>
              <a:rPr lang="en-US" sz="1400" dirty="0"/>
              <a:t> and production angle </a:t>
            </a:r>
            <a:r>
              <a:rPr lang="en-US" sz="1400" dirty="0">
                <a:latin typeface="Symbol" charset="2"/>
                <a:cs typeface="Symbol" charset="2"/>
              </a:rPr>
              <a:t>q</a:t>
            </a:r>
          </a:p>
          <a:p>
            <a:pPr>
              <a:lnSpc>
                <a:spcPct val="120000"/>
              </a:lnSpc>
            </a:pPr>
            <a:r>
              <a:rPr lang="en-US" sz="1400" dirty="0">
                <a:latin typeface="+mn-lt"/>
                <a:cs typeface="Symbol" charset="2"/>
              </a:rPr>
              <a:t>Flux per solid angle [</a:t>
            </a:r>
            <a:r>
              <a:rPr lang="en-US" sz="1400" dirty="0" err="1">
                <a:latin typeface="+mn-lt"/>
                <a:cs typeface="Symbol" charset="2"/>
              </a:rPr>
              <a:t>steradian</a:t>
            </a:r>
            <a:r>
              <a:rPr lang="en-US" sz="1400" dirty="0">
                <a:latin typeface="+mn-lt"/>
                <a:cs typeface="Symbol" charset="2"/>
              </a:rPr>
              <a:t>], per interacting proton, and per </a:t>
            </a:r>
            <a:r>
              <a:rPr lang="en-US" sz="1400" dirty="0" err="1">
                <a:latin typeface="+mn-lt"/>
                <a:cs typeface="Symbol" charset="2"/>
              </a:rPr>
              <a:t>dp</a:t>
            </a:r>
            <a:r>
              <a:rPr lang="en-US" sz="1400" dirty="0">
                <a:latin typeface="+mn-lt"/>
                <a:cs typeface="Symbol" charset="2"/>
              </a:rPr>
              <a:t> [GeV/c]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241077" y="4828368"/>
            <a:ext cx="1270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Symbol" charset="2"/>
                <a:cs typeface="Symbol" charset="2"/>
              </a:rPr>
              <a:t>q =</a:t>
            </a:r>
            <a:r>
              <a:rPr lang="en-US" dirty="0"/>
              <a:t> 0 </a:t>
            </a:r>
            <a:r>
              <a:rPr lang="en-US" dirty="0" err="1"/>
              <a:t>mrad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6177805" y="5050068"/>
            <a:ext cx="28818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Note: </a:t>
            </a:r>
            <a:r>
              <a:rPr lang="en-US" dirty="0">
                <a:cs typeface="Symbol" charset="2"/>
              </a:rPr>
              <a:t>Valid for primary interactions only! </a:t>
            </a:r>
            <a:r>
              <a:rPr lang="en-US" dirty="0"/>
              <a:t>Extrapolation for momenta below 60 GeV/c</a:t>
            </a:r>
          </a:p>
        </p:txBody>
      </p:sp>
      <p:sp>
        <p:nvSpPr>
          <p:cNvPr id="34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</p:spPr>
        <p:txBody>
          <a:bodyPr/>
          <a:lstStyle/>
          <a:p>
            <a:r>
              <a:rPr lang="en-GB" dirty="0"/>
              <a:t>Targets and hadron production</a:t>
            </a:r>
          </a:p>
        </p:txBody>
      </p:sp>
      <p:pic>
        <p:nvPicPr>
          <p:cNvPr id="35" name="Picture 34" descr="M2_Atherton_with_electrons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5"/>
          <a:stretch/>
        </p:blipFill>
        <p:spPr>
          <a:xfrm>
            <a:off x="126396" y="2639405"/>
            <a:ext cx="6103234" cy="3552315"/>
          </a:xfrm>
          <a:prstGeom prst="rect">
            <a:avLst/>
          </a:prstGeom>
        </p:spPr>
      </p:pic>
      <p:sp>
        <p:nvSpPr>
          <p:cNvPr id="14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dirty="0"/>
              <a:t>Alexander Gerbershagen - Beam Generation for Test Beams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Jan 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99458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A0BDBB-8F91-4B5B-8655-085C6452C0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573" y="3071080"/>
            <a:ext cx="8226854" cy="715840"/>
          </a:xfrm>
        </p:spPr>
        <p:txBody>
          <a:bodyPr>
            <a:normAutofit/>
          </a:bodyPr>
          <a:lstStyle/>
          <a:p>
            <a:pPr algn="ctr"/>
            <a:r>
              <a:rPr lang="en-GB" sz="3600" dirty="0"/>
              <a:t>Secondary / tertiary beam lines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67E93B-81A1-4BF5-A0D0-53DE6C8821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Jan 2019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6A28CC-2BE2-4F64-8A5D-52F668E78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Alexander Gerbershagen - Beam Generation for Test Beams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A10FDA-567C-44A9-953A-73AFD828A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45111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Beamlines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118062"/>
            <a:ext cx="8154785" cy="4525963"/>
          </a:xfrm>
        </p:spPr>
        <p:txBody>
          <a:bodyPr>
            <a:normAutofit/>
          </a:bodyPr>
          <a:lstStyle/>
          <a:p>
            <a:r>
              <a:rPr lang="en-GB" sz="2000" dirty="0"/>
              <a:t>Experiments and test beams require “clean” beams with high purity (one particle type) and small momentum spread</a:t>
            </a:r>
          </a:p>
          <a:p>
            <a:r>
              <a:rPr lang="en-GB" sz="2000" dirty="0"/>
              <a:t>Beam lines design (“optics”)</a:t>
            </a:r>
          </a:p>
          <a:p>
            <a:pPr marL="692150" lvl="1" indent="-457200">
              <a:buFont typeface="+mj-lt"/>
              <a:buAutoNum type="arabicPeriod"/>
            </a:pPr>
            <a:r>
              <a:rPr lang="en-GB" sz="2000" dirty="0"/>
              <a:t>Collect produced particles from target</a:t>
            </a:r>
          </a:p>
          <a:p>
            <a:pPr marL="692150" lvl="1" indent="-457200">
              <a:buFont typeface="+mj-lt"/>
              <a:buAutoNum type="arabicPeriod"/>
            </a:pPr>
            <a:r>
              <a:rPr lang="en-GB" sz="2000" dirty="0"/>
              <a:t>Select momentum</a:t>
            </a:r>
          </a:p>
          <a:p>
            <a:pPr marL="692150" lvl="1" indent="-457200">
              <a:buFont typeface="+mj-lt"/>
              <a:buAutoNum type="arabicPeriod"/>
            </a:pPr>
            <a:r>
              <a:rPr lang="en-GB" sz="2000" dirty="0"/>
              <a:t>Select particle type</a:t>
            </a:r>
          </a:p>
          <a:p>
            <a:pPr marL="692150" lvl="1" indent="-457200">
              <a:buFont typeface="+mj-lt"/>
              <a:buAutoNum type="arabicPeriod"/>
            </a:pPr>
            <a:r>
              <a:rPr lang="en-GB" sz="2000" dirty="0"/>
              <a:t>Transport beam to experiment</a:t>
            </a:r>
          </a:p>
          <a:p>
            <a:pPr marL="692150" lvl="1" indent="-457200">
              <a:buFont typeface="+mj-lt"/>
              <a:buAutoNum type="arabicPeriod"/>
            </a:pPr>
            <a:r>
              <a:rPr lang="en-GB" sz="2000" dirty="0"/>
              <a:t>Select beam spot size for experiment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56924" y="6356350"/>
            <a:ext cx="729876" cy="365125"/>
          </a:xfrm>
        </p:spPr>
        <p:txBody>
          <a:bodyPr/>
          <a:lstStyle/>
          <a:p>
            <a:r>
              <a:rPr lang="en-GB" dirty="0"/>
              <a:t>9</a:t>
            </a:r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dirty="0"/>
              <a:t>Alexander Gerbershagen - Beam Generation for Test Beams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Jan 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56138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 beamline design considerations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946" y="1103425"/>
            <a:ext cx="8226854" cy="3941541"/>
          </a:xfrm>
        </p:spPr>
        <p:txBody>
          <a:bodyPr>
            <a:normAutofit/>
          </a:bodyPr>
          <a:lstStyle/>
          <a:p>
            <a:r>
              <a:rPr lang="en-US" sz="2000" dirty="0"/>
              <a:t>NA beams were originally (end of 1970’s) designed for the fixed target experiments. Design considerations were</a:t>
            </a:r>
          </a:p>
          <a:p>
            <a:pPr lvl="2"/>
            <a:r>
              <a:rPr lang="en-GB" sz="2000" dirty="0"/>
              <a:t>Muon range (absorb underground)</a:t>
            </a:r>
          </a:p>
          <a:p>
            <a:pPr lvl="2"/>
            <a:r>
              <a:rPr lang="en-GB" sz="2000" dirty="0"/>
              <a:t>Charged pion lifetime</a:t>
            </a:r>
          </a:p>
          <a:p>
            <a:pPr lvl="2"/>
            <a:r>
              <a:rPr lang="en-GB" sz="2000" dirty="0"/>
              <a:t>Momentum selection (2∙10</a:t>
            </a:r>
            <a:r>
              <a:rPr lang="en-GB" sz="2000" baseline="30000" dirty="0"/>
              <a:t>-4</a:t>
            </a:r>
            <a:r>
              <a:rPr lang="en-GB" sz="2000" dirty="0"/>
              <a:t>)</a:t>
            </a:r>
          </a:p>
          <a:p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19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381" y="3069640"/>
            <a:ext cx="8022431" cy="3214688"/>
          </a:xfrm>
          <a:prstGeom prst="rect">
            <a:avLst/>
          </a:prstGeom>
        </p:spPr>
      </p:pic>
      <p:sp>
        <p:nvSpPr>
          <p:cNvPr id="7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dirty="0"/>
              <a:t>Alexander Gerbershagen - Beam Generation for Test Beams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Jan 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61584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50818"/>
            <a:ext cx="2971837" cy="4525963"/>
          </a:xfrm>
        </p:spPr>
        <p:txBody>
          <a:bodyPr>
            <a:normAutofit/>
          </a:bodyPr>
          <a:lstStyle/>
          <a:p>
            <a:pPr lvl="1">
              <a:lnSpc>
                <a:spcPct val="80000"/>
              </a:lnSpc>
              <a:defRPr/>
            </a:pPr>
            <a:r>
              <a:rPr lang="en-US" sz="2000" dirty="0"/>
              <a:t>Introduction: Purpose and users</a:t>
            </a:r>
          </a:p>
          <a:p>
            <a:pPr lvl="1">
              <a:lnSpc>
                <a:spcPct val="80000"/>
              </a:lnSpc>
              <a:defRPr/>
            </a:pPr>
            <a:endParaRPr lang="en-US" sz="2000" dirty="0"/>
          </a:p>
          <a:p>
            <a:pPr lvl="1">
              <a:lnSpc>
                <a:spcPct val="80000"/>
              </a:lnSpc>
              <a:defRPr/>
            </a:pPr>
            <a:r>
              <a:rPr lang="en-US" sz="2000" dirty="0"/>
              <a:t>Examples of test beam facilities</a:t>
            </a:r>
          </a:p>
          <a:p>
            <a:pPr lvl="1">
              <a:lnSpc>
                <a:spcPct val="80000"/>
              </a:lnSpc>
              <a:defRPr/>
            </a:pPr>
            <a:endParaRPr lang="en-US" sz="2000" dirty="0"/>
          </a:p>
          <a:p>
            <a:pPr lvl="1">
              <a:lnSpc>
                <a:spcPct val="80000"/>
              </a:lnSpc>
              <a:defRPr/>
            </a:pPr>
            <a:r>
              <a:rPr lang="en-US" sz="2000" dirty="0"/>
              <a:t>Targets and particle production</a:t>
            </a:r>
          </a:p>
          <a:p>
            <a:pPr lvl="1">
              <a:lnSpc>
                <a:spcPct val="80000"/>
              </a:lnSpc>
              <a:defRPr/>
            </a:pPr>
            <a:endParaRPr lang="en-US" sz="2000" dirty="0"/>
          </a:p>
          <a:p>
            <a:pPr lvl="1">
              <a:lnSpc>
                <a:spcPct val="80000"/>
              </a:lnSpc>
              <a:defRPr/>
            </a:pPr>
            <a:r>
              <a:rPr lang="en-US" sz="2000" dirty="0"/>
              <a:t>Secondary/tertiary beam lines</a:t>
            </a:r>
          </a:p>
          <a:p>
            <a:pPr marL="231775" lvl="1" indent="0">
              <a:lnSpc>
                <a:spcPct val="80000"/>
              </a:lnSpc>
              <a:buNone/>
              <a:defRPr/>
            </a:pPr>
            <a:endParaRPr lang="en-US" sz="2000" dirty="0"/>
          </a:p>
          <a:p>
            <a:pPr lvl="1">
              <a:lnSpc>
                <a:spcPct val="80000"/>
              </a:lnSpc>
              <a:defRPr/>
            </a:pPr>
            <a:endParaRPr lang="en-GB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2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011" y="1346662"/>
            <a:ext cx="6588989" cy="4612442"/>
          </a:xfrm>
          <a:prstGeom prst="rect">
            <a:avLst/>
          </a:prstGeom>
        </p:spPr>
      </p:pic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Alexander Gerbershagen - Beam Generation for Test Beams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Jan 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52389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H8blin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30299" y="2166002"/>
            <a:ext cx="6296025" cy="41148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NA secondary beamline - layout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8187"/>
            <a:ext cx="5527964" cy="3304308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None/>
              <a:defRPr/>
            </a:pPr>
            <a:r>
              <a:rPr lang="en-US" sz="1800" dirty="0">
                <a:solidFill>
                  <a:schemeClr val="tx1"/>
                </a:solidFill>
              </a:rPr>
              <a:t>Basic beam design</a:t>
            </a:r>
          </a:p>
          <a:p>
            <a:pPr>
              <a:lnSpc>
                <a:spcPct val="80000"/>
              </a:lnSpc>
              <a:defRPr/>
            </a:pPr>
            <a:r>
              <a:rPr lang="en-US" sz="1800" dirty="0">
                <a:solidFill>
                  <a:schemeClr val="tx1"/>
                </a:solidFill>
              </a:rPr>
              <a:t>momentum selection in the vertical plane</a:t>
            </a:r>
          </a:p>
          <a:p>
            <a:pPr>
              <a:lnSpc>
                <a:spcPct val="80000"/>
              </a:lnSpc>
              <a:defRPr/>
            </a:pPr>
            <a:r>
              <a:rPr lang="en-US" sz="1800" dirty="0">
                <a:solidFill>
                  <a:schemeClr val="tx1"/>
                </a:solidFill>
              </a:rPr>
              <a:t>two sets of bending magnets</a:t>
            </a:r>
          </a:p>
          <a:p>
            <a:pPr lvl="1">
              <a:lnSpc>
                <a:spcPct val="80000"/>
              </a:lnSpc>
              <a:defRPr/>
            </a:pPr>
            <a:r>
              <a:rPr lang="en-US" sz="1800" dirty="0">
                <a:solidFill>
                  <a:schemeClr val="tx1"/>
                </a:solidFill>
              </a:rPr>
              <a:t>Upstream BENDs</a:t>
            </a:r>
          </a:p>
          <a:p>
            <a:pPr marL="1162050" lvl="2">
              <a:lnSpc>
                <a:spcPct val="80000"/>
              </a:lnSpc>
              <a:defRPr/>
            </a:pPr>
            <a:r>
              <a:rPr lang="en-US" sz="1600" dirty="0">
                <a:solidFill>
                  <a:schemeClr val="tx1"/>
                </a:solidFill>
              </a:rPr>
              <a:t>Between the primary target and </a:t>
            </a:r>
            <a:br>
              <a:rPr lang="en-US" sz="1600" dirty="0">
                <a:solidFill>
                  <a:schemeClr val="tx1"/>
                </a:solidFill>
              </a:rPr>
            </a:br>
            <a:r>
              <a:rPr lang="en-US" sz="1600" dirty="0">
                <a:solidFill>
                  <a:schemeClr val="tx1"/>
                </a:solidFill>
              </a:rPr>
              <a:t>the momentum slit</a:t>
            </a:r>
          </a:p>
          <a:p>
            <a:pPr marL="1162050" lvl="2">
              <a:lnSpc>
                <a:spcPct val="80000"/>
              </a:lnSpc>
              <a:defRPr/>
            </a:pPr>
            <a:r>
              <a:rPr lang="en-US" sz="1600" dirty="0">
                <a:solidFill>
                  <a:schemeClr val="tx1"/>
                </a:solidFill>
              </a:rPr>
              <a:t>Vertical focus of monochromatic beam </a:t>
            </a:r>
            <a:br>
              <a:rPr lang="en-US" sz="1600" dirty="0">
                <a:solidFill>
                  <a:schemeClr val="tx1"/>
                </a:solidFill>
              </a:rPr>
            </a:br>
            <a:r>
              <a:rPr lang="en-US" sz="1600" dirty="0">
                <a:solidFill>
                  <a:schemeClr val="tx1"/>
                </a:solidFill>
              </a:rPr>
              <a:t>at the momentum slit</a:t>
            </a:r>
          </a:p>
          <a:p>
            <a:pPr lvl="1">
              <a:lnSpc>
                <a:spcPct val="80000"/>
              </a:lnSpc>
              <a:defRPr/>
            </a:pPr>
            <a:r>
              <a:rPr lang="en-US" sz="1800" dirty="0">
                <a:solidFill>
                  <a:schemeClr val="tx1"/>
                </a:solidFill>
              </a:rPr>
              <a:t>Downstream BENDs</a:t>
            </a:r>
          </a:p>
          <a:p>
            <a:pPr marL="1162050" lvl="2">
              <a:lnSpc>
                <a:spcPct val="80000"/>
              </a:lnSpc>
              <a:defRPr/>
            </a:pPr>
            <a:r>
              <a:rPr lang="en-US" sz="1600" dirty="0">
                <a:solidFill>
                  <a:schemeClr val="tx1"/>
                </a:solidFill>
              </a:rPr>
              <a:t>the main spectrometer for the beam momentum definition</a:t>
            </a:r>
          </a:p>
          <a:p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20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dirty="0"/>
              <a:t>Alexander Gerbershagen - Beam Generation for Test Beams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Jan 2019</a:t>
            </a:r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E93DCDA-A64E-849E-57E4-671F9C3BB6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241" y="4201349"/>
            <a:ext cx="2313432" cy="2083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1060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Line 17"/>
          <p:cNvSpPr>
            <a:spLocks noChangeShapeType="1"/>
          </p:cNvSpPr>
          <p:nvPr/>
        </p:nvSpPr>
        <p:spPr bwMode="auto">
          <a:xfrm>
            <a:off x="5789868" y="5040678"/>
            <a:ext cx="903998" cy="156566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8" name="Line 17"/>
          <p:cNvSpPr>
            <a:spLocks noChangeShapeType="1"/>
          </p:cNvSpPr>
          <p:nvPr/>
        </p:nvSpPr>
        <p:spPr bwMode="auto">
          <a:xfrm>
            <a:off x="5797312" y="5033629"/>
            <a:ext cx="910676" cy="53380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9" name="Line 17"/>
          <p:cNvSpPr>
            <a:spLocks noChangeShapeType="1"/>
          </p:cNvSpPr>
          <p:nvPr/>
        </p:nvSpPr>
        <p:spPr bwMode="auto">
          <a:xfrm flipV="1">
            <a:off x="5790636" y="4991876"/>
            <a:ext cx="930706" cy="36597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0" name="Line 17"/>
          <p:cNvSpPr>
            <a:spLocks noChangeShapeType="1"/>
          </p:cNvSpPr>
          <p:nvPr/>
        </p:nvSpPr>
        <p:spPr bwMode="auto">
          <a:xfrm flipV="1">
            <a:off x="5832073" y="4868119"/>
            <a:ext cx="889269" cy="164392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" name="Line 17"/>
          <p:cNvSpPr>
            <a:spLocks noChangeShapeType="1"/>
          </p:cNvSpPr>
          <p:nvPr/>
        </p:nvSpPr>
        <p:spPr bwMode="auto">
          <a:xfrm flipV="1">
            <a:off x="5853479" y="4757039"/>
            <a:ext cx="867863" cy="269709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2" name="Line 17"/>
          <p:cNvSpPr>
            <a:spLocks noChangeShapeType="1"/>
          </p:cNvSpPr>
          <p:nvPr/>
        </p:nvSpPr>
        <p:spPr bwMode="auto">
          <a:xfrm flipV="1">
            <a:off x="5803990" y="4673356"/>
            <a:ext cx="973521" cy="348342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3" name="Line 17"/>
          <p:cNvSpPr>
            <a:spLocks noChangeShapeType="1"/>
          </p:cNvSpPr>
          <p:nvPr/>
        </p:nvSpPr>
        <p:spPr bwMode="auto">
          <a:xfrm>
            <a:off x="5832073" y="5059894"/>
            <a:ext cx="868469" cy="245169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Secondary beamline - collimators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043248"/>
            <a:ext cx="7772401" cy="5041668"/>
          </a:xfrm>
        </p:spPr>
        <p:txBody>
          <a:bodyPr>
            <a:noAutofit/>
          </a:bodyPr>
          <a:lstStyle/>
          <a:p>
            <a:pPr lvl="1">
              <a:lnSpc>
                <a:spcPct val="80000"/>
              </a:lnSpc>
              <a:defRPr/>
            </a:pPr>
            <a:r>
              <a:rPr lang="en-US" sz="2000" dirty="0">
                <a:solidFill>
                  <a:schemeClr val="tx1"/>
                </a:solidFill>
              </a:rPr>
              <a:t>TAX (Target attenuator)</a:t>
            </a:r>
          </a:p>
          <a:p>
            <a:pPr lvl="2">
              <a:lnSpc>
                <a:spcPct val="80000"/>
              </a:lnSpc>
              <a:defRPr/>
            </a:pPr>
            <a:r>
              <a:rPr lang="en-US" sz="2000" dirty="0">
                <a:solidFill>
                  <a:schemeClr val="tx1"/>
                </a:solidFill>
              </a:rPr>
              <a:t>Define initial acceptance of the beam line</a:t>
            </a:r>
          </a:p>
          <a:p>
            <a:pPr lvl="1">
              <a:lnSpc>
                <a:spcPct val="80000"/>
              </a:lnSpc>
              <a:defRPr/>
            </a:pPr>
            <a:endParaRPr lang="en-US" sz="2000" dirty="0">
              <a:solidFill>
                <a:schemeClr val="tx1"/>
              </a:solidFill>
            </a:endParaRPr>
          </a:p>
          <a:p>
            <a:pPr lvl="1">
              <a:lnSpc>
                <a:spcPct val="80000"/>
              </a:lnSpc>
              <a:defRPr/>
            </a:pPr>
            <a:endParaRPr lang="en-US" sz="2000" dirty="0">
              <a:solidFill>
                <a:schemeClr val="tx1"/>
              </a:solidFill>
            </a:endParaRPr>
          </a:p>
          <a:p>
            <a:pPr lvl="1">
              <a:lnSpc>
                <a:spcPct val="80000"/>
              </a:lnSpc>
              <a:defRPr/>
            </a:pPr>
            <a:endParaRPr lang="en-US" sz="1800" dirty="0">
              <a:solidFill>
                <a:schemeClr val="tx1"/>
              </a:solidFill>
            </a:endParaRPr>
          </a:p>
          <a:p>
            <a:pPr lvl="1">
              <a:lnSpc>
                <a:spcPct val="80000"/>
              </a:lnSpc>
              <a:defRPr/>
            </a:pPr>
            <a:endParaRPr lang="en-US" sz="2000" dirty="0">
              <a:solidFill>
                <a:schemeClr val="tx1"/>
              </a:solidFill>
            </a:endParaRPr>
          </a:p>
          <a:p>
            <a:pPr lvl="1">
              <a:lnSpc>
                <a:spcPct val="80000"/>
              </a:lnSpc>
              <a:defRPr/>
            </a:pPr>
            <a:r>
              <a:rPr lang="en-US" sz="2000" dirty="0">
                <a:solidFill>
                  <a:schemeClr val="tx1"/>
                </a:solidFill>
              </a:rPr>
              <a:t>Acceptance collimators</a:t>
            </a:r>
          </a:p>
          <a:p>
            <a:pPr lvl="1">
              <a:lnSpc>
                <a:spcPct val="80000"/>
              </a:lnSpc>
              <a:defRPr/>
            </a:pPr>
            <a:r>
              <a:rPr lang="en-US" sz="2000" dirty="0">
                <a:solidFill>
                  <a:schemeClr val="tx1"/>
                </a:solidFill>
              </a:rPr>
              <a:t>Cleaning collimators</a:t>
            </a:r>
          </a:p>
          <a:p>
            <a:pPr lvl="2">
              <a:lnSpc>
                <a:spcPct val="80000"/>
              </a:lnSpc>
              <a:defRPr/>
            </a:pPr>
            <a:r>
              <a:rPr lang="en-US" sz="2000" dirty="0">
                <a:solidFill>
                  <a:schemeClr val="tx1"/>
                </a:solidFill>
              </a:rPr>
              <a:t>Absorb secondary particles produced on the jaws of  acceptance collimators</a:t>
            </a:r>
          </a:p>
          <a:p>
            <a:pPr lvl="1">
              <a:lnSpc>
                <a:spcPct val="80000"/>
              </a:lnSpc>
              <a:defRPr/>
            </a:pPr>
            <a:endParaRPr lang="en-US" sz="2000" dirty="0">
              <a:solidFill>
                <a:schemeClr val="tx1"/>
              </a:solidFill>
            </a:endParaRPr>
          </a:p>
          <a:p>
            <a:pPr lvl="1">
              <a:lnSpc>
                <a:spcPct val="80000"/>
              </a:lnSpc>
              <a:defRPr/>
            </a:pPr>
            <a:endParaRPr lang="en-US" sz="2000" dirty="0">
              <a:solidFill>
                <a:schemeClr val="tx1"/>
              </a:solidFill>
            </a:endParaRPr>
          </a:p>
          <a:p>
            <a:pPr lvl="1">
              <a:lnSpc>
                <a:spcPct val="80000"/>
              </a:lnSpc>
              <a:defRPr/>
            </a:pPr>
            <a:endParaRPr lang="en-US" sz="2000" dirty="0">
              <a:solidFill>
                <a:schemeClr val="tx1"/>
              </a:solidFill>
            </a:endParaRPr>
          </a:p>
          <a:p>
            <a:pPr lvl="1">
              <a:lnSpc>
                <a:spcPct val="80000"/>
              </a:lnSpc>
              <a:defRPr/>
            </a:pPr>
            <a:endParaRPr lang="en-US" sz="2000" dirty="0">
              <a:solidFill>
                <a:schemeClr val="tx1"/>
              </a:solidFill>
            </a:endParaRPr>
          </a:p>
          <a:p>
            <a:pPr lvl="1">
              <a:lnSpc>
                <a:spcPct val="80000"/>
              </a:lnSpc>
              <a:defRPr/>
            </a:pPr>
            <a:endParaRPr lang="en-US" sz="2000" dirty="0">
              <a:solidFill>
                <a:schemeClr val="tx1"/>
              </a:solidFill>
            </a:endParaRPr>
          </a:p>
          <a:p>
            <a:pPr lvl="1">
              <a:lnSpc>
                <a:spcPct val="80000"/>
              </a:lnSpc>
              <a:defRPr/>
            </a:pPr>
            <a:endParaRPr lang="en-US" sz="2000" dirty="0">
              <a:solidFill>
                <a:schemeClr val="tx1"/>
              </a:solidFill>
            </a:endParaRPr>
          </a:p>
          <a:p>
            <a:pPr lvl="1">
              <a:lnSpc>
                <a:spcPct val="80000"/>
              </a:lnSpc>
              <a:defRPr/>
            </a:pPr>
            <a:endParaRPr lang="en-US" sz="2000" dirty="0">
              <a:solidFill>
                <a:schemeClr val="tx1"/>
              </a:solidFill>
            </a:endParaRPr>
          </a:p>
          <a:p>
            <a:pPr lvl="1">
              <a:lnSpc>
                <a:spcPct val="80000"/>
              </a:lnSpc>
              <a:defRPr/>
            </a:pP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21</a:t>
            </a:fld>
            <a:endParaRPr lang="en-GB"/>
          </a:p>
        </p:txBody>
      </p:sp>
      <p:sp>
        <p:nvSpPr>
          <p:cNvPr id="29" name="Line 5"/>
          <p:cNvSpPr>
            <a:spLocks noChangeShapeType="1"/>
          </p:cNvSpPr>
          <p:nvPr/>
        </p:nvSpPr>
        <p:spPr bwMode="auto">
          <a:xfrm>
            <a:off x="920806" y="5655421"/>
            <a:ext cx="75159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0" name="Line 6"/>
          <p:cNvSpPr>
            <a:spLocks noChangeShapeType="1"/>
          </p:cNvSpPr>
          <p:nvPr/>
        </p:nvSpPr>
        <p:spPr bwMode="auto">
          <a:xfrm>
            <a:off x="4739644" y="4929996"/>
            <a:ext cx="3595722" cy="21805"/>
          </a:xfrm>
          <a:prstGeom prst="line">
            <a:avLst/>
          </a:prstGeom>
          <a:noFill/>
          <a:ln w="19050">
            <a:solidFill>
              <a:srgbClr val="C00000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1" name="Line 9"/>
          <p:cNvSpPr>
            <a:spLocks noChangeShapeType="1"/>
          </p:cNvSpPr>
          <p:nvPr/>
        </p:nvSpPr>
        <p:spPr bwMode="auto">
          <a:xfrm flipV="1">
            <a:off x="1778171" y="4929997"/>
            <a:ext cx="2855706" cy="725424"/>
          </a:xfrm>
          <a:prstGeom prst="line">
            <a:avLst/>
          </a:prstGeom>
          <a:noFill/>
          <a:ln w="19050">
            <a:solidFill>
              <a:srgbClr val="C0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" name="Line 10"/>
          <p:cNvSpPr>
            <a:spLocks noChangeShapeType="1"/>
          </p:cNvSpPr>
          <p:nvPr/>
        </p:nvSpPr>
        <p:spPr bwMode="auto">
          <a:xfrm flipV="1">
            <a:off x="1672404" y="5137261"/>
            <a:ext cx="1737247" cy="51816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3" name="Line 14"/>
          <p:cNvSpPr>
            <a:spLocks noChangeShapeType="1"/>
          </p:cNvSpPr>
          <p:nvPr/>
        </p:nvSpPr>
        <p:spPr bwMode="auto">
          <a:xfrm>
            <a:off x="4739644" y="5033629"/>
            <a:ext cx="1133869" cy="0"/>
          </a:xfrm>
          <a:prstGeom prst="line">
            <a:avLst/>
          </a:prstGeom>
          <a:noFill/>
          <a:ln w="19050">
            <a:solidFill>
              <a:srgbClr val="C00000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" name="Line 16"/>
          <p:cNvSpPr>
            <a:spLocks noChangeShapeType="1"/>
          </p:cNvSpPr>
          <p:nvPr/>
        </p:nvSpPr>
        <p:spPr bwMode="auto">
          <a:xfrm flipV="1">
            <a:off x="1672405" y="5137261"/>
            <a:ext cx="1631480" cy="518160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" name="Line 17"/>
          <p:cNvSpPr>
            <a:spLocks noChangeShapeType="1"/>
          </p:cNvSpPr>
          <p:nvPr/>
        </p:nvSpPr>
        <p:spPr bwMode="auto">
          <a:xfrm flipV="1">
            <a:off x="1672404" y="5050919"/>
            <a:ext cx="1740467" cy="604502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" name="Line 18"/>
          <p:cNvSpPr>
            <a:spLocks noChangeShapeType="1"/>
          </p:cNvSpPr>
          <p:nvPr/>
        </p:nvSpPr>
        <p:spPr bwMode="auto">
          <a:xfrm flipV="1">
            <a:off x="1672404" y="5033629"/>
            <a:ext cx="3067240" cy="621792"/>
          </a:xfrm>
          <a:prstGeom prst="line">
            <a:avLst/>
          </a:prstGeom>
          <a:noFill/>
          <a:ln w="19050">
            <a:solidFill>
              <a:srgbClr val="C0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" name="Line 19"/>
          <p:cNvSpPr>
            <a:spLocks noChangeShapeType="1"/>
          </p:cNvSpPr>
          <p:nvPr/>
        </p:nvSpPr>
        <p:spPr bwMode="auto">
          <a:xfrm flipV="1">
            <a:off x="1672404" y="5375005"/>
            <a:ext cx="1737247" cy="280416"/>
          </a:xfrm>
          <a:prstGeom prst="line">
            <a:avLst/>
          </a:prstGeom>
          <a:noFill/>
          <a:ln w="19050">
            <a:solidFill>
              <a:srgbClr val="CC00CC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8" name="AutoShape 20"/>
          <p:cNvSpPr>
            <a:spLocks noChangeArrowheads="1"/>
          </p:cNvSpPr>
          <p:nvPr/>
        </p:nvSpPr>
        <p:spPr bwMode="auto">
          <a:xfrm>
            <a:off x="4422344" y="4619101"/>
            <a:ext cx="528834" cy="569976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38100">
            <a:solidFill>
              <a:schemeClr val="accent2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9" name="AutoShape 22"/>
          <p:cNvSpPr>
            <a:spLocks noChangeArrowheads="1"/>
          </p:cNvSpPr>
          <p:nvPr/>
        </p:nvSpPr>
        <p:spPr bwMode="auto">
          <a:xfrm flipV="1">
            <a:off x="1460871" y="5344525"/>
            <a:ext cx="528834" cy="569976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38100">
            <a:solidFill>
              <a:schemeClr val="accent2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0" name="Rectangle 23"/>
          <p:cNvSpPr>
            <a:spLocks noChangeArrowheads="1"/>
          </p:cNvSpPr>
          <p:nvPr/>
        </p:nvSpPr>
        <p:spPr bwMode="auto">
          <a:xfrm>
            <a:off x="5721113" y="4258519"/>
            <a:ext cx="152400" cy="609600"/>
          </a:xfrm>
          <a:prstGeom prst="rect">
            <a:avLst/>
          </a:prstGeom>
          <a:solidFill>
            <a:srgbClr val="CC3300"/>
          </a:solidFill>
          <a:ln w="38100">
            <a:solidFill>
              <a:srgbClr val="CC33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" name="Rectangle 24"/>
          <p:cNvSpPr>
            <a:spLocks noChangeArrowheads="1"/>
          </p:cNvSpPr>
          <p:nvPr/>
        </p:nvSpPr>
        <p:spPr bwMode="auto">
          <a:xfrm>
            <a:off x="5721113" y="4984496"/>
            <a:ext cx="152400" cy="609600"/>
          </a:xfrm>
          <a:prstGeom prst="rect">
            <a:avLst/>
          </a:prstGeom>
          <a:solidFill>
            <a:srgbClr val="CC3300"/>
          </a:solidFill>
          <a:ln w="38100">
            <a:solidFill>
              <a:srgbClr val="CC33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2" name="TextBox 41"/>
          <p:cNvSpPr txBox="1"/>
          <p:nvPr/>
        </p:nvSpPr>
        <p:spPr>
          <a:xfrm>
            <a:off x="5695961" y="5626791"/>
            <a:ext cx="21817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Cleaning </a:t>
            </a:r>
            <a:br>
              <a:rPr lang="en-GB" sz="1400" dirty="0"/>
            </a:br>
            <a:r>
              <a:rPr lang="en-GB" sz="1400" dirty="0"/>
              <a:t>collimator</a:t>
            </a:r>
          </a:p>
        </p:txBody>
      </p:sp>
      <p:sp>
        <p:nvSpPr>
          <p:cNvPr id="43" name="Rectangle 23"/>
          <p:cNvSpPr>
            <a:spLocks noChangeArrowheads="1"/>
          </p:cNvSpPr>
          <p:nvPr/>
        </p:nvSpPr>
        <p:spPr bwMode="auto">
          <a:xfrm>
            <a:off x="3280394" y="4563720"/>
            <a:ext cx="152400" cy="609600"/>
          </a:xfrm>
          <a:prstGeom prst="rect">
            <a:avLst/>
          </a:prstGeom>
          <a:solidFill>
            <a:srgbClr val="CC3300"/>
          </a:solidFill>
          <a:ln w="38100">
            <a:solidFill>
              <a:srgbClr val="CC33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" name="Rectangle 24"/>
          <p:cNvSpPr>
            <a:spLocks noChangeArrowheads="1"/>
          </p:cNvSpPr>
          <p:nvPr/>
        </p:nvSpPr>
        <p:spPr bwMode="auto">
          <a:xfrm>
            <a:off x="3280394" y="5364513"/>
            <a:ext cx="152400" cy="609600"/>
          </a:xfrm>
          <a:prstGeom prst="rect">
            <a:avLst/>
          </a:prstGeom>
          <a:solidFill>
            <a:srgbClr val="CC3300"/>
          </a:solidFill>
          <a:ln w="38100">
            <a:solidFill>
              <a:srgbClr val="CC33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5" name="Rectangle 23"/>
          <p:cNvSpPr>
            <a:spLocks noChangeArrowheads="1"/>
          </p:cNvSpPr>
          <p:nvPr/>
        </p:nvSpPr>
        <p:spPr bwMode="auto">
          <a:xfrm>
            <a:off x="6625111" y="4258519"/>
            <a:ext cx="152400" cy="609600"/>
          </a:xfrm>
          <a:prstGeom prst="rect">
            <a:avLst/>
          </a:prstGeom>
          <a:solidFill>
            <a:srgbClr val="CC3300"/>
          </a:solidFill>
          <a:ln w="38100">
            <a:solidFill>
              <a:srgbClr val="CC33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6" name="Rectangle 24"/>
          <p:cNvSpPr>
            <a:spLocks noChangeArrowheads="1"/>
          </p:cNvSpPr>
          <p:nvPr/>
        </p:nvSpPr>
        <p:spPr bwMode="auto">
          <a:xfrm>
            <a:off x="6625111" y="4984496"/>
            <a:ext cx="152400" cy="609600"/>
          </a:xfrm>
          <a:prstGeom prst="rect">
            <a:avLst/>
          </a:prstGeom>
          <a:solidFill>
            <a:srgbClr val="CC3300"/>
          </a:solidFill>
          <a:ln w="38100">
            <a:solidFill>
              <a:srgbClr val="CC33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339" y="1852621"/>
            <a:ext cx="7768576" cy="1078650"/>
          </a:xfrm>
          <a:prstGeom prst="rect">
            <a:avLst/>
          </a:prstGeom>
        </p:spPr>
      </p:pic>
      <p:sp>
        <p:nvSpPr>
          <p:cNvPr id="54" name="TextBox 53"/>
          <p:cNvSpPr txBox="1"/>
          <p:nvPr/>
        </p:nvSpPr>
        <p:spPr>
          <a:xfrm>
            <a:off x="5390145" y="2399829"/>
            <a:ext cx="360408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Acceptance predefined by TAX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5015672" y="5633348"/>
            <a:ext cx="14430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Acceptance collimator</a:t>
            </a:r>
          </a:p>
        </p:txBody>
      </p:sp>
      <p:sp>
        <p:nvSpPr>
          <p:cNvPr id="55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dirty="0"/>
              <a:t>Alexander Gerbershagen - Beam Generation for Test Beams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Jan 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61577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Secondary beamline - intensities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043248"/>
            <a:ext cx="8538617" cy="3445624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None/>
              <a:defRPr/>
            </a:pPr>
            <a:r>
              <a:rPr lang="en-US" sz="2000" dirty="0">
                <a:solidFill>
                  <a:schemeClr val="tx1"/>
                </a:solidFill>
              </a:rPr>
              <a:t>Basic beam design</a:t>
            </a:r>
          </a:p>
          <a:p>
            <a:pPr>
              <a:lnSpc>
                <a:spcPct val="80000"/>
              </a:lnSpc>
              <a:defRPr/>
            </a:pPr>
            <a:r>
              <a:rPr lang="en-GB" sz="2000" dirty="0">
                <a:solidFill>
                  <a:schemeClr val="tx1"/>
                </a:solidFill>
              </a:rPr>
              <a:t>Selection of particle types</a:t>
            </a:r>
          </a:p>
          <a:p>
            <a:pPr>
              <a:lnSpc>
                <a:spcPct val="80000"/>
              </a:lnSpc>
              <a:defRPr/>
            </a:pPr>
            <a:endParaRPr lang="en-GB" sz="2000" dirty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  <a:defRPr/>
            </a:pPr>
            <a:endParaRPr lang="en-GB" sz="2000" dirty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  <a:defRPr/>
            </a:pPr>
            <a:endParaRPr lang="en-GB" sz="2000" dirty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  <a:defRPr/>
            </a:pPr>
            <a:endParaRPr lang="en-GB" sz="2000" dirty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  <a:defRPr/>
            </a:pPr>
            <a:endParaRPr lang="en-GB" sz="2000" dirty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  <a:defRPr/>
            </a:pPr>
            <a:endParaRPr lang="en-GB" sz="2000" dirty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  <a:defRPr/>
            </a:pPr>
            <a:endParaRPr lang="en-GB" sz="2000" dirty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  <a:defRPr/>
            </a:pPr>
            <a:r>
              <a:rPr lang="en-GB" sz="2000" dirty="0">
                <a:solidFill>
                  <a:schemeClr val="tx1"/>
                </a:solidFill>
              </a:rPr>
              <a:t>Intensities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22</a:t>
            </a:fld>
            <a:endParaRPr lang="en-GB"/>
          </a:p>
        </p:txBody>
      </p:sp>
      <p:grpSp>
        <p:nvGrpSpPr>
          <p:cNvPr id="10" name="Group 9"/>
          <p:cNvGrpSpPr/>
          <p:nvPr/>
        </p:nvGrpSpPr>
        <p:grpSpPr>
          <a:xfrm>
            <a:off x="925431" y="1798029"/>
            <a:ext cx="5125082" cy="1246357"/>
            <a:chOff x="725771" y="2366527"/>
            <a:chExt cx="5125082" cy="1246357"/>
          </a:xfrm>
        </p:grpSpPr>
        <p:cxnSp>
          <p:nvCxnSpPr>
            <p:cNvPr id="11" name="Straight Arrow Connector 10"/>
            <p:cNvCxnSpPr/>
            <p:nvPr/>
          </p:nvCxnSpPr>
          <p:spPr>
            <a:xfrm>
              <a:off x="725771" y="3297347"/>
              <a:ext cx="709967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>
              <a:endCxn id="15" idx="2"/>
            </p:cNvCxnSpPr>
            <p:nvPr/>
          </p:nvCxnSpPr>
          <p:spPr>
            <a:xfrm>
              <a:off x="1538281" y="3299876"/>
              <a:ext cx="2337667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4009941" y="3302404"/>
              <a:ext cx="1840912" cy="0"/>
            </a:xfrm>
            <a:prstGeom prst="straightConnector1">
              <a:avLst/>
            </a:prstGeom>
            <a:ln>
              <a:solidFill>
                <a:srgbClr val="008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val 13"/>
            <p:cNvSpPr/>
            <p:nvPr/>
          </p:nvSpPr>
          <p:spPr>
            <a:xfrm>
              <a:off x="1435738" y="2997587"/>
              <a:ext cx="102543" cy="615297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  <a:tileRect/>
            </a:gradFill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3875948" y="2992227"/>
              <a:ext cx="102543" cy="615297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  <a:tileRect/>
            </a:gradFill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54461" y="2366527"/>
              <a:ext cx="139018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FF0000"/>
                  </a:solidFill>
                </a:rPr>
                <a:t>Primary</a:t>
              </a:r>
            </a:p>
            <a:p>
              <a:pPr algn="ctr"/>
              <a:r>
                <a:rPr lang="en-US" dirty="0">
                  <a:solidFill>
                    <a:srgbClr val="FF0000"/>
                  </a:solidFill>
                </a:rPr>
                <a:t>Target (Be) 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216656" y="2366527"/>
              <a:ext cx="128753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008000"/>
                  </a:solidFill>
                </a:rPr>
                <a:t>Secondary</a:t>
              </a:r>
            </a:p>
            <a:p>
              <a:pPr algn="ctr"/>
              <a:r>
                <a:rPr lang="en-US" dirty="0">
                  <a:solidFill>
                    <a:srgbClr val="008000"/>
                  </a:solidFill>
                </a:rPr>
                <a:t>Target </a:t>
              </a: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142861" y="2744652"/>
            <a:ext cx="14358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i="1" dirty="0"/>
              <a:t>Primary beam</a:t>
            </a:r>
          </a:p>
          <a:p>
            <a:pPr algn="ctr"/>
            <a:r>
              <a:rPr lang="en-US" sz="1600" i="1" dirty="0"/>
              <a:t>400 </a:t>
            </a:r>
            <a:r>
              <a:rPr lang="en-US" sz="1600" i="1" dirty="0" err="1"/>
              <a:t>GeV</a:t>
            </a:r>
            <a:r>
              <a:rPr lang="en-US" sz="1600" i="1" dirty="0"/>
              <a:t>/c </a:t>
            </a:r>
            <a:r>
              <a:rPr lang="en-US" sz="1600" b="1" i="1" dirty="0"/>
              <a:t>p</a:t>
            </a:r>
          </a:p>
          <a:p>
            <a:pPr algn="ctr"/>
            <a:r>
              <a:rPr lang="en-US" sz="1600" i="1" dirty="0"/>
              <a:t>Few 10</a:t>
            </a:r>
            <a:r>
              <a:rPr lang="en-US" sz="1600" i="1" baseline="30000" dirty="0"/>
              <a:t>12</a:t>
            </a:r>
            <a:r>
              <a:rPr lang="en-US" sz="1600" i="1" dirty="0"/>
              <a:t> </a:t>
            </a:r>
            <a:r>
              <a:rPr lang="en-US" sz="1600" i="1" dirty="0" err="1"/>
              <a:t>ppp</a:t>
            </a:r>
            <a:endParaRPr lang="en-US" sz="1600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1905080" y="2752536"/>
            <a:ext cx="197029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i="1" dirty="0">
                <a:solidFill>
                  <a:srgbClr val="FF0000"/>
                </a:solidFill>
              </a:rPr>
              <a:t>Secondary beam</a:t>
            </a:r>
            <a:br>
              <a:rPr lang="en-US" sz="1600" b="1" i="1" dirty="0">
                <a:solidFill>
                  <a:srgbClr val="FF0000"/>
                </a:solidFill>
              </a:rPr>
            </a:br>
            <a:r>
              <a:rPr lang="en-US" sz="1600" i="1" dirty="0">
                <a:solidFill>
                  <a:srgbClr val="FF0000"/>
                </a:solidFill>
              </a:rPr>
              <a:t>Mixed (</a:t>
            </a:r>
            <a:r>
              <a:rPr lang="en-US" sz="1600" i="1" dirty="0" err="1">
                <a:solidFill>
                  <a:srgbClr val="FF0000"/>
                </a:solidFill>
              </a:rPr>
              <a:t>e+h+</a:t>
            </a:r>
            <a:r>
              <a:rPr lang="en-US" sz="1600" i="1" dirty="0" err="1">
                <a:solidFill>
                  <a:srgbClr val="FF0000"/>
                </a:solidFill>
                <a:latin typeface="Symbol" charset="2"/>
                <a:cs typeface="Symbol" charset="2"/>
              </a:rPr>
              <a:t>m</a:t>
            </a:r>
            <a:r>
              <a:rPr lang="en-US" sz="1600" i="1" dirty="0">
                <a:solidFill>
                  <a:srgbClr val="FF0000"/>
                </a:solidFill>
              </a:rPr>
              <a:t>)</a:t>
            </a:r>
          </a:p>
          <a:p>
            <a:pPr algn="ctr"/>
            <a:r>
              <a:rPr lang="en-US" sz="1600" i="1" dirty="0">
                <a:solidFill>
                  <a:srgbClr val="FF0000"/>
                </a:solidFill>
              </a:rPr>
              <a:t>Typically ~100 </a:t>
            </a:r>
            <a:r>
              <a:rPr lang="en-US" sz="1600" i="1" dirty="0" err="1">
                <a:solidFill>
                  <a:srgbClr val="FF0000"/>
                </a:solidFill>
              </a:rPr>
              <a:t>GeV</a:t>
            </a:r>
            <a:r>
              <a:rPr lang="en-US" sz="1600" i="1" dirty="0">
                <a:solidFill>
                  <a:srgbClr val="FF0000"/>
                </a:solidFill>
              </a:rPr>
              <a:t>/c</a:t>
            </a:r>
          </a:p>
          <a:p>
            <a:pPr algn="ctr"/>
            <a:r>
              <a:rPr lang="en-US" sz="1600" i="1" dirty="0">
                <a:solidFill>
                  <a:srgbClr val="FF0000"/>
                </a:solidFill>
              </a:rPr>
              <a:t>Flux ~ 10</a:t>
            </a:r>
            <a:r>
              <a:rPr lang="en-US" sz="1600" i="1" baseline="30000" dirty="0">
                <a:solidFill>
                  <a:srgbClr val="FF0000"/>
                </a:solidFill>
              </a:rPr>
              <a:t>7</a:t>
            </a:r>
            <a:r>
              <a:rPr lang="en-US" sz="1600" i="1" dirty="0">
                <a:solidFill>
                  <a:srgbClr val="FF0000"/>
                </a:solidFill>
              </a:rPr>
              <a:t> </a:t>
            </a:r>
            <a:r>
              <a:rPr lang="en-US" sz="1600" i="1" dirty="0" err="1">
                <a:solidFill>
                  <a:srgbClr val="FF0000"/>
                </a:solidFill>
              </a:rPr>
              <a:t>ppp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96349" y="2752540"/>
            <a:ext cx="21382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>
                <a:solidFill>
                  <a:srgbClr val="008000"/>
                </a:solidFill>
              </a:rPr>
              <a:t>Tertiary beam</a:t>
            </a:r>
          </a:p>
          <a:p>
            <a:r>
              <a:rPr lang="en-US" sz="1600" i="1" dirty="0">
                <a:solidFill>
                  <a:srgbClr val="008000"/>
                </a:solidFill>
              </a:rPr>
              <a:t>Typically 10-80 </a:t>
            </a:r>
            <a:r>
              <a:rPr lang="en-US" sz="1600" i="1" dirty="0" err="1">
                <a:solidFill>
                  <a:srgbClr val="008000"/>
                </a:solidFill>
              </a:rPr>
              <a:t>GeV</a:t>
            </a:r>
            <a:r>
              <a:rPr lang="en-US" sz="1600" i="1" dirty="0">
                <a:solidFill>
                  <a:srgbClr val="008000"/>
                </a:solidFill>
              </a:rPr>
              <a:t>/c</a:t>
            </a:r>
            <a:br>
              <a:rPr lang="en-US" sz="1600" i="1" dirty="0">
                <a:solidFill>
                  <a:srgbClr val="008000"/>
                </a:solidFill>
              </a:rPr>
            </a:br>
            <a:r>
              <a:rPr lang="en-US" sz="1600" i="1" dirty="0">
                <a:solidFill>
                  <a:srgbClr val="008000"/>
                </a:solidFill>
              </a:rPr>
              <a:t>Flux up to 10</a:t>
            </a:r>
            <a:r>
              <a:rPr lang="en-US" sz="1600" i="1" baseline="30000" dirty="0">
                <a:solidFill>
                  <a:srgbClr val="008000"/>
                </a:solidFill>
              </a:rPr>
              <a:t>4</a:t>
            </a:r>
            <a:r>
              <a:rPr lang="en-US" sz="1600" i="1" dirty="0">
                <a:solidFill>
                  <a:srgbClr val="008000"/>
                </a:solidFill>
              </a:rPr>
              <a:t> </a:t>
            </a:r>
            <a:r>
              <a:rPr lang="en-US" sz="1600" i="1" dirty="0" err="1">
                <a:solidFill>
                  <a:srgbClr val="008000"/>
                </a:solidFill>
              </a:rPr>
              <a:t>ppp</a:t>
            </a:r>
            <a:r>
              <a:rPr lang="en-US" sz="1600" i="1" dirty="0">
                <a:solidFill>
                  <a:srgbClr val="008000"/>
                </a:solidFill>
              </a:rPr>
              <a:t>, e.g. </a:t>
            </a:r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4130817" y="3012872"/>
            <a:ext cx="0" cy="113591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4355261" y="3636699"/>
            <a:ext cx="265532" cy="788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538342" y="3569450"/>
            <a:ext cx="3971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8000"/>
                </a:solidFill>
              </a:rPr>
              <a:t>~4 mm </a:t>
            </a:r>
            <a:r>
              <a:rPr lang="en-US" dirty="0" err="1">
                <a:solidFill>
                  <a:srgbClr val="008000"/>
                </a:solidFill>
              </a:rPr>
              <a:t>Pb</a:t>
            </a:r>
            <a:r>
              <a:rPr lang="en-US" dirty="0">
                <a:solidFill>
                  <a:srgbClr val="008000"/>
                </a:solidFill>
              </a:rPr>
              <a:t>:  1X</a:t>
            </a:r>
            <a:r>
              <a:rPr lang="en-US" baseline="-25000" dirty="0">
                <a:solidFill>
                  <a:srgbClr val="008000"/>
                </a:solidFill>
              </a:rPr>
              <a:t>o</a:t>
            </a:r>
            <a:r>
              <a:rPr lang="en-US" dirty="0">
                <a:solidFill>
                  <a:srgbClr val="008000"/>
                </a:solidFill>
              </a:rPr>
              <a:t>, &lt;&lt;1 </a:t>
            </a:r>
            <a:r>
              <a:rPr lang="en-US" dirty="0" err="1">
                <a:solidFill>
                  <a:srgbClr val="008000"/>
                </a:solidFill>
                <a:latin typeface="Symbol" charset="2"/>
                <a:cs typeface="Symbol" charset="2"/>
              </a:rPr>
              <a:t>l</a:t>
            </a:r>
            <a:r>
              <a:rPr lang="en-US" baseline="-25000" dirty="0" err="1">
                <a:solidFill>
                  <a:srgbClr val="008000"/>
                </a:solidFill>
              </a:rPr>
              <a:t>I</a:t>
            </a:r>
            <a:r>
              <a:rPr lang="en-US" dirty="0">
                <a:solidFill>
                  <a:srgbClr val="008000"/>
                </a:solidFill>
              </a:rPr>
              <a:t>:  ‘pure’ electrons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4365659" y="3986299"/>
            <a:ext cx="265532" cy="788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506782" y="3920034"/>
            <a:ext cx="3265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8000"/>
                </a:solidFill>
              </a:rPr>
              <a:t>~40 cm Cu: 3 </a:t>
            </a:r>
            <a:r>
              <a:rPr lang="en-US" dirty="0" err="1">
                <a:solidFill>
                  <a:srgbClr val="008000"/>
                </a:solidFill>
                <a:latin typeface="Symbol" charset="2"/>
                <a:cs typeface="Symbol" charset="2"/>
              </a:rPr>
              <a:t>l</a:t>
            </a:r>
            <a:r>
              <a:rPr lang="en-US" baseline="-25000" dirty="0" err="1">
                <a:solidFill>
                  <a:srgbClr val="008000"/>
                </a:solidFill>
              </a:rPr>
              <a:t>I</a:t>
            </a:r>
            <a:r>
              <a:rPr lang="en-US" dirty="0">
                <a:solidFill>
                  <a:srgbClr val="008000"/>
                </a:solidFill>
              </a:rPr>
              <a:t>, ~30 X</a:t>
            </a:r>
            <a:r>
              <a:rPr lang="en-US" baseline="-25000" dirty="0">
                <a:solidFill>
                  <a:srgbClr val="008000"/>
                </a:solidFill>
              </a:rPr>
              <a:t>o</a:t>
            </a:r>
            <a:r>
              <a:rPr lang="en-US" dirty="0">
                <a:solidFill>
                  <a:srgbClr val="008000"/>
                </a:solidFill>
              </a:rPr>
              <a:t>: hadrons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5329299" y="1790156"/>
            <a:ext cx="3143774" cy="1547156"/>
            <a:chOff x="5129639" y="2358654"/>
            <a:chExt cx="3143774" cy="1547156"/>
          </a:xfrm>
        </p:grpSpPr>
        <p:cxnSp>
          <p:nvCxnSpPr>
            <p:cNvPr id="27" name="Straight Arrow Connector 26"/>
            <p:cNvCxnSpPr/>
            <p:nvPr/>
          </p:nvCxnSpPr>
          <p:spPr>
            <a:xfrm>
              <a:off x="6042597" y="3297347"/>
              <a:ext cx="1980017" cy="0"/>
            </a:xfrm>
            <a:prstGeom prst="straightConnector1">
              <a:avLst/>
            </a:prstGeom>
            <a:ln>
              <a:solidFill>
                <a:srgbClr val="33CC33"/>
              </a:solidFill>
              <a:prstDash val="dash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27"/>
            <p:cNvSpPr/>
            <p:nvPr/>
          </p:nvSpPr>
          <p:spPr>
            <a:xfrm>
              <a:off x="5882409" y="2989708"/>
              <a:ext cx="89197" cy="61529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872080" y="3321034"/>
              <a:ext cx="1401333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>
                  <a:solidFill>
                    <a:srgbClr val="33CC33"/>
                  </a:solidFill>
                </a:rPr>
                <a:t>Tertiary beam</a:t>
              </a:r>
            </a:p>
            <a:p>
              <a:r>
                <a:rPr lang="en-US" sz="1600" i="1" dirty="0">
                  <a:solidFill>
                    <a:srgbClr val="33CC33"/>
                  </a:solidFill>
                </a:rPr>
                <a:t>Pure hadrons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129639" y="2358654"/>
              <a:ext cx="150554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Absorber</a:t>
              </a:r>
            </a:p>
            <a:p>
              <a:pPr algn="ctr"/>
              <a:r>
                <a:rPr lang="en-US" dirty="0"/>
                <a:t>(few mm </a:t>
              </a:r>
              <a:r>
                <a:rPr lang="en-US" dirty="0" err="1"/>
                <a:t>Pb</a:t>
              </a:r>
              <a:r>
                <a:rPr lang="en-US" dirty="0"/>
                <a:t>)</a:t>
              </a:r>
            </a:p>
          </p:txBody>
        </p:sp>
      </p:grpSp>
      <p:sp>
        <p:nvSpPr>
          <p:cNvPr id="31" name="Line 3"/>
          <p:cNvSpPr>
            <a:spLocks noChangeShapeType="1"/>
          </p:cNvSpPr>
          <p:nvPr/>
        </p:nvSpPr>
        <p:spPr bwMode="auto">
          <a:xfrm>
            <a:off x="301244" y="5458719"/>
            <a:ext cx="944212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600" i="1">
              <a:latin typeface="Arial" charset="0"/>
              <a:ea typeface="ＭＳ Ｐゴシック" charset="0"/>
            </a:endParaRPr>
          </a:p>
        </p:txBody>
      </p:sp>
      <p:sp>
        <p:nvSpPr>
          <p:cNvPr id="33" name="Text Box 5"/>
          <p:cNvSpPr txBox="1">
            <a:spLocks noChangeArrowheads="1"/>
          </p:cNvSpPr>
          <p:nvPr/>
        </p:nvSpPr>
        <p:spPr bwMode="auto">
          <a:xfrm>
            <a:off x="335221" y="5601274"/>
            <a:ext cx="11801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xmlns="" w="381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600" i="1" dirty="0">
                <a:solidFill>
                  <a:srgbClr val="FF0000"/>
                </a:solidFill>
                <a:latin typeface="Arial" charset="0"/>
                <a:ea typeface="ＭＳ Ｐゴシック" charset="0"/>
              </a:rPr>
              <a:t>x</a:t>
            </a:r>
            <a:r>
              <a:rPr lang="en-US" sz="1600" i="1" baseline="14000" dirty="0">
                <a:solidFill>
                  <a:srgbClr val="FF0000"/>
                </a:solidFill>
                <a:latin typeface="Arial" charset="0"/>
                <a:ea typeface="ＭＳ Ｐゴシック" charset="0"/>
              </a:rPr>
              <a:t> . </a:t>
            </a:r>
            <a:r>
              <a:rPr lang="en-US" sz="1600" i="1" dirty="0">
                <a:solidFill>
                  <a:srgbClr val="FF0000"/>
                </a:solidFill>
                <a:latin typeface="Arial" charset="0"/>
                <a:ea typeface="ＭＳ Ｐゴシック" charset="0"/>
              </a:rPr>
              <a:t>10</a:t>
            </a:r>
            <a:r>
              <a:rPr lang="en-US" sz="1600" i="1" baseline="30000" dirty="0">
                <a:solidFill>
                  <a:srgbClr val="FF0000"/>
                </a:solidFill>
                <a:latin typeface="Arial" charset="0"/>
                <a:ea typeface="ＭＳ Ｐゴシック" charset="0"/>
              </a:rPr>
              <a:t>12</a:t>
            </a:r>
            <a:r>
              <a:rPr lang="en-US" sz="1600" i="1" dirty="0">
                <a:solidFill>
                  <a:srgbClr val="FF0000"/>
                </a:solidFill>
                <a:latin typeface="Arial" charset="0"/>
                <a:ea typeface="ＭＳ Ｐゴシック" charset="0"/>
              </a:rPr>
              <a:t> </a:t>
            </a:r>
            <a:r>
              <a:rPr lang="en-US" sz="1600" i="1" dirty="0" err="1">
                <a:solidFill>
                  <a:srgbClr val="FF0000"/>
                </a:solidFill>
                <a:latin typeface="Arial" charset="0"/>
                <a:ea typeface="ＭＳ Ｐゴシック" charset="0"/>
              </a:rPr>
              <a:t>ppp</a:t>
            </a:r>
            <a:endParaRPr lang="en-US" sz="1600" i="1" dirty="0">
              <a:solidFill>
                <a:srgbClr val="FF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36" name="AutoShape 8"/>
          <p:cNvSpPr>
            <a:spLocks noChangeArrowheads="1"/>
          </p:cNvSpPr>
          <p:nvPr/>
        </p:nvSpPr>
        <p:spPr bwMode="auto">
          <a:xfrm rot="16200000">
            <a:off x="1344551" y="4946520"/>
            <a:ext cx="917697" cy="944212"/>
          </a:xfrm>
          <a:prstGeom prst="triangle">
            <a:avLst>
              <a:gd name="adj" fmla="val 50000"/>
            </a:avLst>
          </a:prstGeom>
          <a:gradFill rotWithShape="0">
            <a:gsLst>
              <a:gs pos="0">
                <a:schemeClr val="hlink"/>
              </a:gs>
              <a:gs pos="50000">
                <a:srgbClr val="FFFF00"/>
              </a:gs>
              <a:gs pos="100000">
                <a:schemeClr val="hlink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381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600" i="1">
              <a:latin typeface="Arial" charset="0"/>
              <a:ea typeface="ＭＳ Ｐゴシック" charset="0"/>
            </a:endParaRPr>
          </a:p>
        </p:txBody>
      </p:sp>
      <p:sp>
        <p:nvSpPr>
          <p:cNvPr id="37" name="Rectangle 9"/>
          <p:cNvSpPr>
            <a:spLocks noChangeArrowheads="1"/>
          </p:cNvSpPr>
          <p:nvPr/>
        </p:nvSpPr>
        <p:spPr bwMode="auto">
          <a:xfrm>
            <a:off x="2275506" y="4745945"/>
            <a:ext cx="128756" cy="570219"/>
          </a:xfrm>
          <a:prstGeom prst="rect">
            <a:avLst/>
          </a:prstGeom>
          <a:solidFill>
            <a:srgbClr val="CC3300"/>
          </a:solidFill>
          <a:ln w="38100">
            <a:solidFill>
              <a:srgbClr val="CC33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600" i="1">
              <a:latin typeface="Arial" charset="0"/>
              <a:ea typeface="ＭＳ Ｐゴシック" charset="0"/>
            </a:endParaRPr>
          </a:p>
        </p:txBody>
      </p:sp>
      <p:sp>
        <p:nvSpPr>
          <p:cNvPr id="38" name="Rectangle 10"/>
          <p:cNvSpPr>
            <a:spLocks noChangeArrowheads="1"/>
          </p:cNvSpPr>
          <p:nvPr/>
        </p:nvSpPr>
        <p:spPr bwMode="auto">
          <a:xfrm>
            <a:off x="2275506" y="5529997"/>
            <a:ext cx="128756" cy="570219"/>
          </a:xfrm>
          <a:prstGeom prst="rect">
            <a:avLst/>
          </a:prstGeom>
          <a:solidFill>
            <a:srgbClr val="CC3300"/>
          </a:solidFill>
          <a:ln w="38100">
            <a:solidFill>
              <a:srgbClr val="CC33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600" i="1">
              <a:latin typeface="Arial" charset="0"/>
              <a:ea typeface="ＭＳ Ｐゴシック" charset="0"/>
            </a:endParaRPr>
          </a:p>
        </p:txBody>
      </p:sp>
      <p:sp>
        <p:nvSpPr>
          <p:cNvPr id="39" name="Oval 11"/>
          <p:cNvSpPr>
            <a:spLocks noChangeArrowheads="1"/>
          </p:cNvSpPr>
          <p:nvPr/>
        </p:nvSpPr>
        <p:spPr bwMode="auto">
          <a:xfrm>
            <a:off x="1245456" y="5316165"/>
            <a:ext cx="171675" cy="285110"/>
          </a:xfrm>
          <a:prstGeom prst="ellipse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38100">
                <a:solidFill>
                  <a:srgbClr val="0000FF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600" i="1">
              <a:latin typeface="Arial" charset="0"/>
              <a:ea typeface="ＭＳ Ｐゴシック" charset="0"/>
            </a:endParaRPr>
          </a:p>
        </p:txBody>
      </p:sp>
      <p:sp>
        <p:nvSpPr>
          <p:cNvPr id="40" name="AutoShape 12"/>
          <p:cNvSpPr>
            <a:spLocks noChangeArrowheads="1"/>
          </p:cNvSpPr>
          <p:nvPr/>
        </p:nvSpPr>
        <p:spPr bwMode="auto">
          <a:xfrm rot="5501650">
            <a:off x="3134262" y="5144109"/>
            <a:ext cx="213832" cy="557944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38100">
                <a:solidFill>
                  <a:srgbClr val="FFFF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600" i="1">
              <a:latin typeface="Arial" charset="0"/>
              <a:ea typeface="ＭＳ Ｐゴシック" charset="0"/>
            </a:endParaRPr>
          </a:p>
        </p:txBody>
      </p:sp>
      <p:sp>
        <p:nvSpPr>
          <p:cNvPr id="41" name="Rectangle 13"/>
          <p:cNvSpPr>
            <a:spLocks noChangeArrowheads="1"/>
          </p:cNvSpPr>
          <p:nvPr/>
        </p:nvSpPr>
        <p:spPr bwMode="auto">
          <a:xfrm>
            <a:off x="2232587" y="5316165"/>
            <a:ext cx="729619" cy="213832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381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600" i="1">
              <a:latin typeface="Arial" charset="0"/>
              <a:ea typeface="ＭＳ Ｐゴシック" charset="0"/>
            </a:endParaRPr>
          </a:p>
        </p:txBody>
      </p:sp>
      <p:sp>
        <p:nvSpPr>
          <p:cNvPr id="42" name="AutoShape 14"/>
          <p:cNvSpPr>
            <a:spLocks noChangeArrowheads="1"/>
          </p:cNvSpPr>
          <p:nvPr/>
        </p:nvSpPr>
        <p:spPr bwMode="auto">
          <a:xfrm rot="16200000">
            <a:off x="3490488" y="4946520"/>
            <a:ext cx="917697" cy="944212"/>
          </a:xfrm>
          <a:prstGeom prst="triangle">
            <a:avLst>
              <a:gd name="adj" fmla="val 50000"/>
            </a:avLst>
          </a:prstGeom>
          <a:gradFill rotWithShape="0">
            <a:gsLst>
              <a:gs pos="0">
                <a:schemeClr val="accent2"/>
              </a:gs>
              <a:gs pos="50000">
                <a:srgbClr val="66FFFF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381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600" i="1">
              <a:latin typeface="Arial" charset="0"/>
              <a:ea typeface="ＭＳ Ｐゴシック" charset="0"/>
            </a:endParaRPr>
          </a:p>
        </p:txBody>
      </p:sp>
      <p:sp>
        <p:nvSpPr>
          <p:cNvPr id="43" name="Oval 15"/>
          <p:cNvSpPr>
            <a:spLocks noChangeArrowheads="1"/>
          </p:cNvSpPr>
          <p:nvPr/>
        </p:nvSpPr>
        <p:spPr bwMode="auto">
          <a:xfrm>
            <a:off x="3434312" y="5316165"/>
            <a:ext cx="171675" cy="285110"/>
          </a:xfrm>
          <a:prstGeom prst="ellipse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38100">
                <a:solidFill>
                  <a:srgbClr val="0000FF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600" i="1">
              <a:latin typeface="Arial" charset="0"/>
              <a:ea typeface="ＭＳ Ｐゴシック" charset="0"/>
            </a:endParaRPr>
          </a:p>
        </p:txBody>
      </p:sp>
      <p:sp>
        <p:nvSpPr>
          <p:cNvPr id="44" name="Rectangle 16"/>
          <p:cNvSpPr>
            <a:spLocks noChangeArrowheads="1"/>
          </p:cNvSpPr>
          <p:nvPr/>
        </p:nvSpPr>
        <p:spPr bwMode="auto">
          <a:xfrm>
            <a:off x="4335606" y="4817223"/>
            <a:ext cx="128756" cy="570219"/>
          </a:xfrm>
          <a:prstGeom prst="rect">
            <a:avLst/>
          </a:prstGeom>
          <a:solidFill>
            <a:srgbClr val="CC3300"/>
          </a:solidFill>
          <a:ln w="38100">
            <a:solidFill>
              <a:srgbClr val="CC33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600" i="1">
              <a:latin typeface="Arial" charset="0"/>
              <a:ea typeface="ＭＳ Ｐゴシック" charset="0"/>
            </a:endParaRPr>
          </a:p>
        </p:txBody>
      </p:sp>
      <p:sp>
        <p:nvSpPr>
          <p:cNvPr id="45" name="Rectangle 17"/>
          <p:cNvSpPr>
            <a:spLocks noChangeArrowheads="1"/>
          </p:cNvSpPr>
          <p:nvPr/>
        </p:nvSpPr>
        <p:spPr bwMode="auto">
          <a:xfrm>
            <a:off x="4335606" y="5529997"/>
            <a:ext cx="128756" cy="570219"/>
          </a:xfrm>
          <a:prstGeom prst="rect">
            <a:avLst/>
          </a:prstGeom>
          <a:solidFill>
            <a:srgbClr val="CC3300"/>
          </a:solidFill>
          <a:ln w="38100">
            <a:solidFill>
              <a:srgbClr val="CC33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600" i="1">
              <a:latin typeface="Arial" charset="0"/>
              <a:ea typeface="ＭＳ Ｐゴシック" charset="0"/>
            </a:endParaRPr>
          </a:p>
        </p:txBody>
      </p:sp>
      <p:sp>
        <p:nvSpPr>
          <p:cNvPr id="46" name="Rectangle 18"/>
          <p:cNvSpPr>
            <a:spLocks noChangeArrowheads="1"/>
          </p:cNvSpPr>
          <p:nvPr/>
        </p:nvSpPr>
        <p:spPr bwMode="auto">
          <a:xfrm>
            <a:off x="4335606" y="5387442"/>
            <a:ext cx="515025" cy="142555"/>
          </a:xfrm>
          <a:prstGeom prst="rect">
            <a:avLst/>
          </a:prstGeom>
          <a:solidFill>
            <a:srgbClr val="57EFFB"/>
          </a:solidFill>
          <a:ln w="38100">
            <a:solidFill>
              <a:srgbClr val="57EFFB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defRPr/>
            </a:pPr>
            <a:endParaRPr lang="en-US" sz="1600" i="1">
              <a:solidFill>
                <a:schemeClr val="accent1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48" name="Text Box 20"/>
          <p:cNvSpPr txBox="1">
            <a:spLocks noChangeArrowheads="1"/>
          </p:cNvSpPr>
          <p:nvPr/>
        </p:nvSpPr>
        <p:spPr bwMode="auto">
          <a:xfrm>
            <a:off x="2533019" y="5601274"/>
            <a:ext cx="106471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xmlns="" w="381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600" i="1">
                <a:solidFill>
                  <a:srgbClr val="FF9900"/>
                </a:solidFill>
                <a:latin typeface="Arial" charset="0"/>
                <a:ea typeface="ＭＳ Ｐゴシック" charset="0"/>
              </a:rPr>
              <a:t>&lt; 10</a:t>
            </a:r>
            <a:r>
              <a:rPr lang="en-US" sz="1600" i="1" baseline="30000">
                <a:solidFill>
                  <a:srgbClr val="FF9900"/>
                </a:solidFill>
                <a:latin typeface="Arial" charset="0"/>
                <a:ea typeface="ＭＳ Ｐゴシック" charset="0"/>
              </a:rPr>
              <a:t>8</a:t>
            </a:r>
            <a:r>
              <a:rPr lang="en-US" sz="1600" i="1">
                <a:solidFill>
                  <a:srgbClr val="FF9900"/>
                </a:solidFill>
                <a:latin typeface="Arial" charset="0"/>
                <a:ea typeface="ＭＳ Ｐゴシック" charset="0"/>
              </a:rPr>
              <a:t> ppp</a:t>
            </a:r>
          </a:p>
        </p:txBody>
      </p:sp>
      <p:sp>
        <p:nvSpPr>
          <p:cNvPr id="52" name="Text Box 24"/>
          <p:cNvSpPr txBox="1">
            <a:spLocks noChangeArrowheads="1"/>
          </p:cNvSpPr>
          <p:nvPr/>
        </p:nvSpPr>
        <p:spPr bwMode="auto">
          <a:xfrm>
            <a:off x="4532317" y="5635428"/>
            <a:ext cx="106471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xmlns="" w="381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600" i="1">
                <a:solidFill>
                  <a:srgbClr val="33CCFF"/>
                </a:solidFill>
                <a:latin typeface="Arial" charset="0"/>
                <a:ea typeface="ＭＳ Ｐゴシック" charset="0"/>
              </a:rPr>
              <a:t>&lt; 10</a:t>
            </a:r>
            <a:r>
              <a:rPr lang="en-US" sz="1600" i="1" baseline="30000">
                <a:solidFill>
                  <a:srgbClr val="33CCFF"/>
                </a:solidFill>
                <a:latin typeface="Arial" charset="0"/>
                <a:ea typeface="ＭＳ Ｐゴシック" charset="0"/>
              </a:rPr>
              <a:t>4</a:t>
            </a:r>
            <a:r>
              <a:rPr lang="en-US" sz="1600" i="1">
                <a:solidFill>
                  <a:srgbClr val="33CCFF"/>
                </a:solidFill>
                <a:latin typeface="Arial" charset="0"/>
                <a:ea typeface="ＭＳ Ｐゴシック" charset="0"/>
              </a:rPr>
              <a:t> ppp</a:t>
            </a:r>
          </a:p>
        </p:txBody>
      </p:sp>
      <p:sp>
        <p:nvSpPr>
          <p:cNvPr id="47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dirty="0"/>
              <a:t>Alexander Gerbershagen - Beam Generation for Test Beams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Jan 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4617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5" name="Straight Arrow Connector 84"/>
          <p:cNvCxnSpPr/>
          <p:nvPr/>
        </p:nvCxnSpPr>
        <p:spPr>
          <a:xfrm>
            <a:off x="5213943" y="2854915"/>
            <a:ext cx="1127841" cy="186264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>
            <a:endCxn id="90" idx="1"/>
          </p:cNvCxnSpPr>
          <p:nvPr/>
        </p:nvCxnSpPr>
        <p:spPr>
          <a:xfrm>
            <a:off x="5254285" y="2874154"/>
            <a:ext cx="2422657" cy="1506281"/>
          </a:xfrm>
          <a:prstGeom prst="line">
            <a:avLst/>
          </a:prstGeom>
          <a:ln w="38100">
            <a:solidFill>
              <a:srgbClr val="0070C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2716007" y="2831662"/>
            <a:ext cx="1198607" cy="0"/>
          </a:xfrm>
          <a:prstGeom prst="line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Selection of particle type - </a:t>
            </a:r>
            <a:r>
              <a:rPr lang="en-US" dirty="0"/>
              <a:t>Converter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23</a:t>
            </a:fld>
            <a:endParaRPr lang="en-GB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64375" y="2812257"/>
            <a:ext cx="1190297" cy="0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254672" y="2623071"/>
            <a:ext cx="961697" cy="378372"/>
          </a:xfrm>
          <a:prstGeom prst="rect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Primary Target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2216369" y="2828022"/>
            <a:ext cx="512374" cy="0"/>
          </a:xfrm>
          <a:prstGeom prst="line">
            <a:avLst/>
          </a:prstGeom>
          <a:ln w="38100">
            <a:solidFill>
              <a:srgbClr val="7030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Isosceles Triangle 12"/>
          <p:cNvSpPr/>
          <p:nvPr/>
        </p:nvSpPr>
        <p:spPr>
          <a:xfrm>
            <a:off x="2459416" y="2407410"/>
            <a:ext cx="538655" cy="740980"/>
          </a:xfrm>
          <a:prstGeom prst="triangle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15001">
            <a:off x="3914614" y="2659243"/>
            <a:ext cx="45719" cy="378372"/>
          </a:xfrm>
          <a:prstGeom prst="rect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19" name="Rectangle 18"/>
          <p:cNvSpPr/>
          <p:nvPr/>
        </p:nvSpPr>
        <p:spPr>
          <a:xfrm>
            <a:off x="3698192" y="2115407"/>
            <a:ext cx="11977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Converter</a:t>
            </a:r>
            <a:endParaRPr lang="en-US" sz="14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 rot="6595">
            <a:off x="463836" y="1678115"/>
            <a:ext cx="232307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>
                <a:solidFill>
                  <a:srgbClr val="7030A0"/>
                </a:solidFill>
              </a:rPr>
              <a:t>Hadrons, muons, electrons</a:t>
            </a:r>
            <a:endParaRPr lang="en-US" sz="1100" dirty="0">
              <a:solidFill>
                <a:srgbClr val="7030A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96404" y="2851066"/>
            <a:ext cx="8515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>
                <a:solidFill>
                  <a:srgbClr val="002060"/>
                </a:solidFill>
              </a:rPr>
              <a:t>Primary </a:t>
            </a:r>
            <a:br>
              <a:rPr lang="en-US" sz="1400" dirty="0">
                <a:solidFill>
                  <a:srgbClr val="002060"/>
                </a:solidFill>
              </a:rPr>
            </a:br>
            <a:r>
              <a:rPr lang="en-US" sz="1400" dirty="0">
                <a:solidFill>
                  <a:srgbClr val="002060"/>
                </a:solidFill>
              </a:rPr>
              <a:t>protons</a:t>
            </a:r>
            <a:endParaRPr lang="en-US" sz="1100" dirty="0">
              <a:solidFill>
                <a:srgbClr val="002060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4066007" y="2285329"/>
            <a:ext cx="1428276" cy="440095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5230639" y="1893530"/>
            <a:ext cx="31406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0070C0"/>
                </a:solidFill>
              </a:rPr>
              <a:t>Electrons from </a:t>
            </a:r>
            <a:r>
              <a:rPr lang="el-GR" sz="1400" dirty="0">
                <a:solidFill>
                  <a:srgbClr val="0070C0"/>
                </a:solidFill>
              </a:rPr>
              <a:t>γ</a:t>
            </a:r>
            <a:r>
              <a:rPr lang="en-US" sz="1400" dirty="0">
                <a:solidFill>
                  <a:srgbClr val="0070C0"/>
                </a:solidFill>
              </a:rPr>
              <a:t> conversion</a:t>
            </a:r>
          </a:p>
          <a:p>
            <a:pPr algn="ctr"/>
            <a:r>
              <a:rPr lang="en-US" sz="1400" dirty="0">
                <a:solidFill>
                  <a:srgbClr val="0070C0"/>
                </a:solidFill>
              </a:rPr>
              <a:t>or hadrons from K</a:t>
            </a:r>
            <a:r>
              <a:rPr lang="en-US" sz="1400" baseline="30000" dirty="0">
                <a:solidFill>
                  <a:srgbClr val="0070C0"/>
                </a:solidFill>
              </a:rPr>
              <a:t>0 </a:t>
            </a:r>
            <a:r>
              <a:rPr lang="en-US" sz="1400" dirty="0">
                <a:solidFill>
                  <a:srgbClr val="0070C0"/>
                </a:solidFill>
              </a:rPr>
              <a:t>or </a:t>
            </a:r>
            <a:r>
              <a:rPr lang="el-GR" sz="1400" dirty="0">
                <a:solidFill>
                  <a:srgbClr val="0070C0"/>
                </a:solidFill>
              </a:rPr>
              <a:t>Λ</a:t>
            </a:r>
            <a:r>
              <a:rPr lang="en-US" sz="1400" dirty="0">
                <a:solidFill>
                  <a:srgbClr val="0070C0"/>
                </a:solidFill>
              </a:rPr>
              <a:t>-decay</a:t>
            </a:r>
          </a:p>
        </p:txBody>
      </p:sp>
      <p:sp>
        <p:nvSpPr>
          <p:cNvPr id="30" name="Rectangle 29"/>
          <p:cNvSpPr/>
          <p:nvPr/>
        </p:nvSpPr>
        <p:spPr>
          <a:xfrm>
            <a:off x="2930431" y="1385859"/>
            <a:ext cx="12234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Collimator</a:t>
            </a:r>
            <a:endParaRPr lang="en-US" sz="1400" dirty="0"/>
          </a:p>
        </p:txBody>
      </p:sp>
      <p:sp>
        <p:nvSpPr>
          <p:cNvPr id="32" name="Rectangle 31"/>
          <p:cNvSpPr/>
          <p:nvPr/>
        </p:nvSpPr>
        <p:spPr>
          <a:xfrm rot="16200000">
            <a:off x="3061290" y="2048287"/>
            <a:ext cx="961697" cy="378372"/>
          </a:xfrm>
          <a:prstGeom prst="rect">
            <a:avLst/>
          </a:prstGeom>
          <a:solidFill>
            <a:schemeClr val="tx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33" name="Rectangle 32"/>
          <p:cNvSpPr/>
          <p:nvPr/>
        </p:nvSpPr>
        <p:spPr>
          <a:xfrm rot="16200000">
            <a:off x="3054547" y="3239733"/>
            <a:ext cx="961697" cy="378372"/>
          </a:xfrm>
          <a:prstGeom prst="rect">
            <a:avLst/>
          </a:prstGeom>
          <a:solidFill>
            <a:schemeClr val="tx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cxnSp>
        <p:nvCxnSpPr>
          <p:cNvPr id="40" name="Straight Arrow Connector 39"/>
          <p:cNvCxnSpPr>
            <a:stCxn id="23" idx="2"/>
          </p:cNvCxnSpPr>
          <p:nvPr/>
        </p:nvCxnSpPr>
        <p:spPr>
          <a:xfrm>
            <a:off x="1625077" y="1985892"/>
            <a:ext cx="777137" cy="806381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V="1">
            <a:off x="2720655" y="2470893"/>
            <a:ext cx="611105" cy="30672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2481857" y="2090779"/>
            <a:ext cx="87075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- polarity</a:t>
            </a:r>
          </a:p>
        </p:txBody>
      </p:sp>
      <p:sp>
        <p:nvSpPr>
          <p:cNvPr id="53" name="Rectangle 52"/>
          <p:cNvSpPr/>
          <p:nvPr/>
        </p:nvSpPr>
        <p:spPr>
          <a:xfrm>
            <a:off x="2459415" y="3329892"/>
            <a:ext cx="91563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>
                <a:solidFill>
                  <a:srgbClr val="0070C0"/>
                </a:solidFill>
              </a:rPr>
              <a:t>+ polarity</a:t>
            </a:r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2726428" y="2891089"/>
            <a:ext cx="568970" cy="331101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Rectangle 60"/>
          <p:cNvSpPr/>
          <p:nvPr/>
        </p:nvSpPr>
        <p:spPr>
          <a:xfrm rot="6595">
            <a:off x="3194658" y="3940607"/>
            <a:ext cx="1308370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>
                <a:solidFill>
                  <a:srgbClr val="92D050"/>
                </a:solidFill>
              </a:rPr>
              <a:t>Neutral beam </a:t>
            </a:r>
            <a:br>
              <a:rPr lang="en-US" sz="1400" dirty="0">
                <a:solidFill>
                  <a:srgbClr val="92D050"/>
                </a:solidFill>
              </a:rPr>
            </a:br>
            <a:endParaRPr lang="en-US" sz="1100" dirty="0">
              <a:solidFill>
                <a:srgbClr val="92D050"/>
              </a:solidFill>
            </a:endParaRPr>
          </a:p>
        </p:txBody>
      </p:sp>
      <p:cxnSp>
        <p:nvCxnSpPr>
          <p:cNvPr id="62" name="Straight Arrow Connector 61"/>
          <p:cNvCxnSpPr>
            <a:stCxn id="61" idx="0"/>
          </p:cNvCxnSpPr>
          <p:nvPr/>
        </p:nvCxnSpPr>
        <p:spPr>
          <a:xfrm flipH="1" flipV="1">
            <a:off x="3848846" y="2867616"/>
            <a:ext cx="455" cy="1072991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3942768" y="2828022"/>
            <a:ext cx="1150181" cy="23044"/>
          </a:xfrm>
          <a:prstGeom prst="line">
            <a:avLst/>
          </a:prstGeom>
          <a:ln w="38100">
            <a:solidFill>
              <a:srgbClr val="0070C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Isosceles Triangle 73"/>
          <p:cNvSpPr/>
          <p:nvPr/>
        </p:nvSpPr>
        <p:spPr>
          <a:xfrm rot="1478042">
            <a:off x="4961312" y="2416866"/>
            <a:ext cx="538655" cy="740980"/>
          </a:xfrm>
          <a:prstGeom prst="triangle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/>
        </p:nvSpPr>
        <p:spPr>
          <a:xfrm>
            <a:off x="7002265" y="2636333"/>
            <a:ext cx="12234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Collimator</a:t>
            </a:r>
            <a:endParaRPr lang="en-US" sz="1400" dirty="0"/>
          </a:p>
        </p:txBody>
      </p:sp>
      <p:sp>
        <p:nvSpPr>
          <p:cNvPr id="78" name="Rectangle 77"/>
          <p:cNvSpPr/>
          <p:nvPr/>
        </p:nvSpPr>
        <p:spPr>
          <a:xfrm rot="18235455">
            <a:off x="6089214" y="2885008"/>
            <a:ext cx="961697" cy="378372"/>
          </a:xfrm>
          <a:prstGeom prst="rect">
            <a:avLst/>
          </a:prstGeom>
          <a:solidFill>
            <a:schemeClr val="tx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79" name="Rectangle 78"/>
          <p:cNvSpPr/>
          <p:nvPr/>
        </p:nvSpPr>
        <p:spPr>
          <a:xfrm rot="18200990">
            <a:off x="5503844" y="3791103"/>
            <a:ext cx="961697" cy="378372"/>
          </a:xfrm>
          <a:prstGeom prst="rect">
            <a:avLst/>
          </a:prstGeom>
          <a:solidFill>
            <a:schemeClr val="tx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84" name="Rectangle 83"/>
          <p:cNvSpPr/>
          <p:nvPr/>
        </p:nvSpPr>
        <p:spPr>
          <a:xfrm>
            <a:off x="5603180" y="2633469"/>
            <a:ext cx="8018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>
                <a:solidFill>
                  <a:srgbClr val="0070C0"/>
                </a:solidFill>
              </a:rPr>
              <a:t>Protons</a:t>
            </a:r>
          </a:p>
        </p:txBody>
      </p:sp>
      <p:sp>
        <p:nvSpPr>
          <p:cNvPr id="88" name="Rectangle 87"/>
          <p:cNvSpPr/>
          <p:nvPr/>
        </p:nvSpPr>
        <p:spPr>
          <a:xfrm rot="1975609">
            <a:off x="6350535" y="3979870"/>
            <a:ext cx="10791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>
                <a:solidFill>
                  <a:srgbClr val="0070C0"/>
                </a:solidFill>
              </a:rPr>
              <a:t>Electrons</a:t>
            </a:r>
          </a:p>
          <a:p>
            <a:pPr algn="ctr"/>
            <a:r>
              <a:rPr lang="en-US" sz="1400" dirty="0">
                <a:solidFill>
                  <a:srgbClr val="0070C0"/>
                </a:solidFill>
              </a:rPr>
              <a:t>or hadrons</a:t>
            </a:r>
          </a:p>
        </p:txBody>
      </p:sp>
      <p:sp>
        <p:nvSpPr>
          <p:cNvPr id="90" name="Rectangle 89"/>
          <p:cNvSpPr/>
          <p:nvPr/>
        </p:nvSpPr>
        <p:spPr>
          <a:xfrm rot="1937963">
            <a:off x="7564226" y="4334054"/>
            <a:ext cx="1456914" cy="87125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Experiment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457200" y="5165613"/>
            <a:ext cx="32240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Where to find at CERN:</a:t>
            </a:r>
          </a:p>
          <a:p>
            <a:r>
              <a:rPr lang="en-US" dirty="0"/>
              <a:t>North Area: H2, H4</a:t>
            </a:r>
          </a:p>
          <a:p>
            <a:r>
              <a:rPr lang="en-US" dirty="0"/>
              <a:t>East Area: T9 (starting 2021)</a:t>
            </a:r>
          </a:p>
        </p:txBody>
      </p:sp>
      <p:sp>
        <p:nvSpPr>
          <p:cNvPr id="41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dirty="0"/>
              <a:t>Alexander Gerbershagen - Beam Generation for Test Beams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Jan 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1626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Straight Arrow Connector 35"/>
          <p:cNvCxnSpPr/>
          <p:nvPr/>
        </p:nvCxnSpPr>
        <p:spPr>
          <a:xfrm>
            <a:off x="5749942" y="2536539"/>
            <a:ext cx="1264593" cy="26009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endCxn id="57" idx="1"/>
          </p:cNvCxnSpPr>
          <p:nvPr/>
        </p:nvCxnSpPr>
        <p:spPr>
          <a:xfrm>
            <a:off x="5700871" y="2578563"/>
            <a:ext cx="2349571" cy="2551889"/>
          </a:xfrm>
          <a:prstGeom prst="line">
            <a:avLst/>
          </a:prstGeom>
          <a:ln w="38100">
            <a:solidFill>
              <a:srgbClr val="0070C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5687083" y="2561548"/>
            <a:ext cx="232533" cy="135821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Selection of particle type - </a:t>
            </a:r>
            <a:r>
              <a:rPr lang="en-US" dirty="0"/>
              <a:t>Absorber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24</a:t>
            </a:fld>
            <a:endParaRPr lang="en-GB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67181" y="1296050"/>
            <a:ext cx="1190297" cy="0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1357478" y="1106864"/>
            <a:ext cx="961697" cy="378372"/>
          </a:xfrm>
          <a:prstGeom prst="rect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Primary Target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2319175" y="1311815"/>
            <a:ext cx="827689" cy="0"/>
          </a:xfrm>
          <a:prstGeom prst="line">
            <a:avLst/>
          </a:prstGeom>
          <a:ln w="38100">
            <a:solidFill>
              <a:srgbClr val="7030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170509" y="1311815"/>
            <a:ext cx="2408127" cy="1123130"/>
          </a:xfrm>
          <a:prstGeom prst="line">
            <a:avLst/>
          </a:prstGeom>
          <a:ln w="38100">
            <a:solidFill>
              <a:srgbClr val="7030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Isosceles Triangle 13"/>
          <p:cNvSpPr/>
          <p:nvPr/>
        </p:nvSpPr>
        <p:spPr>
          <a:xfrm rot="827518">
            <a:off x="2846960" y="861431"/>
            <a:ext cx="538655" cy="740980"/>
          </a:xfrm>
          <a:prstGeom prst="triangle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1489754">
            <a:off x="4228912" y="1637486"/>
            <a:ext cx="45719" cy="378372"/>
          </a:xfrm>
          <a:prstGeom prst="rect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20" name="Rectangle 19"/>
          <p:cNvSpPr/>
          <p:nvPr/>
        </p:nvSpPr>
        <p:spPr>
          <a:xfrm>
            <a:off x="7014535" y="3221397"/>
            <a:ext cx="12234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Collimator</a:t>
            </a:r>
            <a:endParaRPr lang="en-US" sz="1400" dirty="0"/>
          </a:p>
        </p:txBody>
      </p:sp>
      <p:sp>
        <p:nvSpPr>
          <p:cNvPr id="22" name="Isosceles Triangle 21"/>
          <p:cNvSpPr/>
          <p:nvPr/>
        </p:nvSpPr>
        <p:spPr>
          <a:xfrm rot="2658499">
            <a:off x="5464553" y="2095542"/>
            <a:ext cx="538655" cy="740980"/>
          </a:xfrm>
          <a:prstGeom prst="triangle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 rot="18962074">
            <a:off x="5648297" y="3775696"/>
            <a:ext cx="961697" cy="378372"/>
          </a:xfrm>
          <a:prstGeom prst="rect">
            <a:avLst/>
          </a:prstGeom>
          <a:solidFill>
            <a:schemeClr val="tx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28" name="Rectangle 27"/>
          <p:cNvSpPr/>
          <p:nvPr/>
        </p:nvSpPr>
        <p:spPr>
          <a:xfrm rot="18962074">
            <a:off x="6528892" y="2914543"/>
            <a:ext cx="961697" cy="378372"/>
          </a:xfrm>
          <a:prstGeom prst="rect">
            <a:avLst/>
          </a:prstGeom>
          <a:solidFill>
            <a:schemeClr val="tx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33" name="Rectangle 32"/>
          <p:cNvSpPr/>
          <p:nvPr/>
        </p:nvSpPr>
        <p:spPr>
          <a:xfrm>
            <a:off x="3753706" y="988739"/>
            <a:ext cx="13676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Absorber </a:t>
            </a:r>
            <a:b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(e.g. 6 mm </a:t>
            </a:r>
            <a:r>
              <a:rPr lang="en-US" sz="14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Pb</a:t>
            </a:r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)</a:t>
            </a:r>
          </a:p>
        </p:txBody>
      </p:sp>
      <p:sp>
        <p:nvSpPr>
          <p:cNvPr id="34" name="Rectangle 33"/>
          <p:cNvSpPr/>
          <p:nvPr/>
        </p:nvSpPr>
        <p:spPr>
          <a:xfrm>
            <a:off x="5391682" y="3263384"/>
            <a:ext cx="3898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e-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6382799" y="2322091"/>
            <a:ext cx="447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e+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 rot="2768934">
            <a:off x="6255933" y="4386834"/>
            <a:ext cx="19723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0070C0"/>
                </a:solidFill>
              </a:rPr>
              <a:t>Hadrons, muons</a:t>
            </a:r>
            <a:endParaRPr lang="en-US" sz="1100" dirty="0">
              <a:solidFill>
                <a:srgbClr val="0070C0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 rot="1481348">
            <a:off x="3058978" y="2067570"/>
            <a:ext cx="232307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>
                <a:solidFill>
                  <a:srgbClr val="7030A0"/>
                </a:solidFill>
              </a:rPr>
              <a:t>Hadrons, muons, electrons</a:t>
            </a:r>
            <a:endParaRPr lang="en-US" sz="1100" dirty="0">
              <a:solidFill>
                <a:srgbClr val="7030A0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299210" y="1334859"/>
            <a:ext cx="8515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>
                <a:solidFill>
                  <a:srgbClr val="002060"/>
                </a:solidFill>
              </a:rPr>
              <a:t>Primary </a:t>
            </a:r>
            <a:br>
              <a:rPr lang="en-US" sz="1400" dirty="0">
                <a:solidFill>
                  <a:srgbClr val="002060"/>
                </a:solidFill>
              </a:rPr>
            </a:br>
            <a:r>
              <a:rPr lang="en-US" sz="1400" dirty="0">
                <a:solidFill>
                  <a:srgbClr val="002060"/>
                </a:solidFill>
              </a:rPr>
              <a:t>protons</a:t>
            </a:r>
            <a:endParaRPr lang="en-US" sz="1100" dirty="0">
              <a:solidFill>
                <a:srgbClr val="002060"/>
              </a:solidFill>
            </a:endParaRPr>
          </a:p>
        </p:txBody>
      </p:sp>
      <p:cxnSp>
        <p:nvCxnSpPr>
          <p:cNvPr id="46" name="Straight Arrow Connector 45"/>
          <p:cNvCxnSpPr>
            <a:stCxn id="51" idx="0"/>
            <a:endCxn id="14" idx="3"/>
          </p:cNvCxnSpPr>
          <p:nvPr/>
        </p:nvCxnSpPr>
        <p:spPr>
          <a:xfrm flipV="1">
            <a:off x="3000795" y="1591729"/>
            <a:ext cx="27169" cy="1514177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51" idx="3"/>
            <a:endCxn id="22" idx="3"/>
          </p:cNvCxnSpPr>
          <p:nvPr/>
        </p:nvCxnSpPr>
        <p:spPr>
          <a:xfrm flipV="1">
            <a:off x="4058593" y="2731152"/>
            <a:ext cx="1416493" cy="636364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1942996" y="3105906"/>
            <a:ext cx="2115597" cy="523220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EE861E"/>
                </a:solidFill>
              </a:rPr>
              <a:t>Both bends set to the same beam momentum</a:t>
            </a:r>
            <a:endParaRPr lang="en-US" sz="1100" dirty="0">
              <a:solidFill>
                <a:srgbClr val="EE861E"/>
              </a:solidFill>
            </a:endParaRPr>
          </a:p>
        </p:txBody>
      </p:sp>
      <p:cxnSp>
        <p:nvCxnSpPr>
          <p:cNvPr id="53" name="Straight Arrow Connector 52"/>
          <p:cNvCxnSpPr/>
          <p:nvPr/>
        </p:nvCxnSpPr>
        <p:spPr>
          <a:xfrm flipH="1">
            <a:off x="4374572" y="1635554"/>
            <a:ext cx="1156067" cy="140858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/>
        </p:nvSpPr>
        <p:spPr>
          <a:xfrm>
            <a:off x="5553250" y="1231922"/>
            <a:ext cx="211559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0070C0"/>
                </a:solidFill>
              </a:rPr>
              <a:t>Large energy loss for electrons, very little for hadrons and muons</a:t>
            </a:r>
            <a:endParaRPr lang="en-US" sz="1100" dirty="0">
              <a:solidFill>
                <a:srgbClr val="0070C0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 rot="2855386">
            <a:off x="7871079" y="5267002"/>
            <a:ext cx="1101855" cy="5404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Experiment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57200" y="5165613"/>
            <a:ext cx="36517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Where to find at CERN:</a:t>
            </a:r>
          </a:p>
          <a:p>
            <a:r>
              <a:rPr lang="en-US" dirty="0"/>
              <a:t>North Area: H2, H4, H6, H8</a:t>
            </a:r>
          </a:p>
          <a:p>
            <a:r>
              <a:rPr lang="en-US" dirty="0"/>
              <a:t>East Area: T9, T10 (starting 2021)</a:t>
            </a:r>
          </a:p>
        </p:txBody>
      </p:sp>
      <p:sp>
        <p:nvSpPr>
          <p:cNvPr id="32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dirty="0"/>
              <a:t>Alexander Gerbershagen - Beam Generation for Test Beams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Jan 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314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Selection of particle type - Filter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25</a:t>
            </a:fld>
            <a:endParaRPr lang="en-GB"/>
          </a:p>
        </p:txBody>
      </p:sp>
      <p:sp>
        <p:nvSpPr>
          <p:cNvPr id="16" name="Text Box 52"/>
          <p:cNvSpPr txBox="1">
            <a:spLocks noChangeArrowheads="1"/>
          </p:cNvSpPr>
          <p:nvPr/>
        </p:nvSpPr>
        <p:spPr bwMode="auto">
          <a:xfrm>
            <a:off x="457200" y="2628014"/>
            <a:ext cx="8226425" cy="3438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200" dirty="0"/>
              <a:t>Example: +300 GeV/c beam filtered with 3m polyethylene</a:t>
            </a:r>
          </a:p>
          <a:p>
            <a:pPr marL="342900" indent="-342900">
              <a:lnSpc>
                <a:spcPct val="110000"/>
              </a:lnSpc>
              <a:buFont typeface="Arial"/>
              <a:buChar char="•"/>
            </a:pPr>
            <a:r>
              <a:rPr lang="en-US" sz="2200" dirty="0"/>
              <a:t>Initial flux 5∙10</a:t>
            </a:r>
            <a:r>
              <a:rPr lang="en-US" sz="2200" baseline="30000" dirty="0"/>
              <a:t>8</a:t>
            </a:r>
            <a:r>
              <a:rPr lang="en-US" sz="2200" dirty="0"/>
              <a:t> particles</a:t>
            </a:r>
          </a:p>
          <a:p>
            <a:pPr marL="342900" indent="-342900">
              <a:lnSpc>
                <a:spcPct val="110000"/>
              </a:lnSpc>
              <a:buFont typeface="Arial"/>
              <a:buChar char="•"/>
            </a:pPr>
            <a:endParaRPr lang="en-US" sz="2200" dirty="0"/>
          </a:p>
          <a:p>
            <a:pPr marL="342900" indent="-342900">
              <a:lnSpc>
                <a:spcPct val="110000"/>
              </a:lnSpc>
              <a:buFont typeface="Arial"/>
              <a:buChar char="•"/>
            </a:pPr>
            <a:endParaRPr lang="en-US" sz="2200" dirty="0"/>
          </a:p>
          <a:p>
            <a:pPr marL="342900" indent="-342900">
              <a:lnSpc>
                <a:spcPct val="110000"/>
              </a:lnSpc>
              <a:buFont typeface="Arial"/>
              <a:buChar char="•"/>
            </a:pPr>
            <a:endParaRPr lang="en-US" sz="2200" dirty="0"/>
          </a:p>
          <a:p>
            <a:pPr>
              <a:lnSpc>
                <a:spcPct val="110000"/>
              </a:lnSpc>
            </a:pPr>
            <a:endParaRPr lang="en-US" sz="2200" dirty="0"/>
          </a:p>
          <a:p>
            <a:pPr marL="342900" indent="-342900">
              <a:lnSpc>
                <a:spcPct val="110000"/>
              </a:lnSpc>
              <a:buFont typeface="Arial"/>
              <a:buChar char="•"/>
            </a:pPr>
            <a:r>
              <a:rPr lang="en-US" sz="2200" dirty="0"/>
              <a:t>Drawbacks:</a:t>
            </a:r>
          </a:p>
          <a:p>
            <a:pPr marL="800100" lvl="1" indent="-342900">
              <a:lnSpc>
                <a:spcPct val="110000"/>
              </a:lnSpc>
              <a:buFont typeface="Arial"/>
              <a:buChar char="•"/>
            </a:pPr>
            <a:r>
              <a:rPr lang="en-US" sz="2200" dirty="0"/>
              <a:t>Small suppression factor for unwanted particles</a:t>
            </a:r>
          </a:p>
          <a:p>
            <a:pPr marL="800100" lvl="1" indent="-342900">
              <a:lnSpc>
                <a:spcPct val="110000"/>
              </a:lnSpc>
              <a:buFont typeface="Arial"/>
              <a:buChar char="•"/>
            </a:pPr>
            <a:r>
              <a:rPr lang="en-US" sz="2200" dirty="0"/>
              <a:t>Big losses with low efficiency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57200" y="972114"/>
            <a:ext cx="5461137" cy="1576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200" dirty="0"/>
              <a:t>Differential absorption:</a:t>
            </a:r>
          </a:p>
          <a:p>
            <a:pPr marL="342900" indent="-342900">
              <a:lnSpc>
                <a:spcPct val="110000"/>
              </a:lnSpc>
              <a:buFont typeface="Arial"/>
              <a:buChar char="•"/>
            </a:pPr>
            <a:r>
              <a:rPr lang="en-US" sz="2200" dirty="0"/>
              <a:t>Beam through filter </a:t>
            </a:r>
          </a:p>
          <a:p>
            <a:pPr marL="342900" indent="-342900">
              <a:lnSpc>
                <a:spcPct val="110000"/>
              </a:lnSpc>
              <a:buFont typeface="Arial"/>
              <a:buChar char="•"/>
            </a:pPr>
            <a:r>
              <a:rPr lang="en-US" sz="2200" dirty="0"/>
              <a:t>Enrichment = single particle attenuation </a:t>
            </a:r>
            <a:r>
              <a:rPr lang="en-US" sz="2200" i="1" dirty="0" err="1"/>
              <a:t>a</a:t>
            </a:r>
            <a:r>
              <a:rPr lang="en-US" sz="2200" i="1" baseline="-25000" dirty="0" err="1"/>
              <a:t>i</a:t>
            </a:r>
            <a:r>
              <a:rPr lang="en-US" sz="2200" dirty="0"/>
              <a:t> over total beam attenuation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0950" y="1149629"/>
            <a:ext cx="2692675" cy="885748"/>
          </a:xfrm>
          <a:prstGeom prst="rect">
            <a:avLst/>
          </a:prstGeom>
        </p:spPr>
      </p:pic>
      <p:cxnSp>
        <p:nvCxnSpPr>
          <p:cNvPr id="19" name="Straight Arrow Connector 18"/>
          <p:cNvCxnSpPr/>
          <p:nvPr/>
        </p:nvCxnSpPr>
        <p:spPr>
          <a:xfrm>
            <a:off x="3437065" y="1588772"/>
            <a:ext cx="690964" cy="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096622" y="1506842"/>
            <a:ext cx="1051466" cy="163855"/>
          </a:xfrm>
          <a:prstGeom prst="rect">
            <a:avLst/>
          </a:prstGeom>
          <a:solidFill>
            <a:schemeClr val="bg1">
              <a:lumMod val="5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5148088" y="1590972"/>
            <a:ext cx="628149" cy="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Table 21"/>
          <p:cNvGraphicFramePr>
            <a:graphicFrameLocks noGrp="1"/>
          </p:cNvGraphicFramePr>
          <p:nvPr/>
        </p:nvGraphicFramePr>
        <p:xfrm>
          <a:off x="457200" y="3434175"/>
          <a:ext cx="8226424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66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66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66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66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Particles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% initial beam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% filtered beam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Flux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Protons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92.5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73.4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7.9 10</a:t>
                      </a:r>
                      <a:r>
                        <a:rPr lang="en-US" baseline="30000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Pions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19.1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2.1 10</a:t>
                      </a:r>
                      <a:r>
                        <a:rPr lang="en-US" baseline="30000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Kaons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8 10</a:t>
                      </a:r>
                      <a:r>
                        <a:rPr lang="en-US" baseline="30000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dirty="0"/>
              <a:t>Alexander Gerbershagen - Beam Generation for Test Beams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Jan 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8291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High-energy electron beams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0000"/>
            <a:ext cx="8458200" cy="5028031"/>
          </a:xfrm>
        </p:spPr>
        <p:txBody>
          <a:bodyPr>
            <a:normAutofit/>
          </a:bodyPr>
          <a:lstStyle/>
          <a:p>
            <a:r>
              <a:rPr lang="en-US" sz="2000" dirty="0"/>
              <a:t>Synchrotron radiation </a:t>
            </a:r>
          </a:p>
          <a:p>
            <a:pPr marL="0" indent="0">
              <a:buNone/>
            </a:pPr>
            <a:r>
              <a:rPr lang="en-US" sz="1400" dirty="0"/>
              <a:t>	</a:t>
            </a:r>
            <a:r>
              <a:rPr lang="en-US" sz="1800" dirty="0"/>
              <a:t>(for one full revolution)</a:t>
            </a:r>
          </a:p>
          <a:p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E.g. e</a:t>
            </a:r>
            <a:r>
              <a:rPr lang="en-US" sz="2000" baseline="30000" dirty="0"/>
              <a:t>±</a:t>
            </a:r>
            <a:r>
              <a:rPr lang="en-US" sz="2000" dirty="0"/>
              <a:t> at 200 GeV lose in 1° bending magnet of 1 T field 590 MeV</a:t>
            </a:r>
          </a:p>
          <a:p>
            <a:pPr lvl="1"/>
            <a:r>
              <a:rPr lang="en-US" sz="2000" dirty="0"/>
              <a:t>=&gt; With beamline momentum acceptance of </a:t>
            </a:r>
            <a:r>
              <a:rPr lang="el-GR" sz="2000" dirty="0"/>
              <a:t>Δ</a:t>
            </a:r>
            <a:r>
              <a:rPr lang="en-US" sz="2000" dirty="0"/>
              <a:t>p/p &lt; 0.3 % it is possible to separate them from (heavier) hadrons and muons. </a:t>
            </a:r>
            <a:br>
              <a:rPr lang="en-US" sz="2000" dirty="0"/>
            </a:br>
            <a:r>
              <a:rPr lang="en-US" sz="2000" dirty="0"/>
              <a:t>So set up the following bends either </a:t>
            </a:r>
          </a:p>
          <a:p>
            <a:pPr lvl="2"/>
            <a:r>
              <a:rPr lang="en-US" sz="2000" dirty="0"/>
              <a:t>at the constant energy to select heavier particles or</a:t>
            </a:r>
          </a:p>
          <a:p>
            <a:pPr lvl="2"/>
            <a:r>
              <a:rPr lang="en-US" sz="2000" dirty="0"/>
              <a:t>scale it with energy loss of electrons.</a:t>
            </a:r>
          </a:p>
          <a:p>
            <a:pPr lvl="2"/>
            <a:r>
              <a:rPr lang="en-US" sz="2000" dirty="0"/>
              <a:t>Works only for </a:t>
            </a:r>
            <a:r>
              <a:rPr lang="en-US" sz="2000" dirty="0" err="1"/>
              <a:t>p</a:t>
            </a:r>
            <a:r>
              <a:rPr lang="en-US" sz="2000" baseline="-25000" dirty="0" err="1"/>
              <a:t>e</a:t>
            </a:r>
            <a:r>
              <a:rPr lang="en-US" sz="2000" dirty="0"/>
              <a:t> &gt; 120-150 GeV/c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26</a:t>
            </a:fld>
            <a:endParaRPr lang="en-GB"/>
          </a:p>
        </p:txBody>
      </p:sp>
      <p:pic>
        <p:nvPicPr>
          <p:cNvPr id="1026" name="Picture 2" descr="https://upload.wikimedia.org/wikipedia/commons/5/58/Syncrotr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1678" y="1297865"/>
            <a:ext cx="2676525" cy="1543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2153" y="2022242"/>
            <a:ext cx="2418874" cy="818674"/>
          </a:xfrm>
          <a:prstGeom prst="rect">
            <a:avLst/>
          </a:prstGeom>
        </p:spPr>
      </p:pic>
      <p:sp>
        <p:nvSpPr>
          <p:cNvPr id="8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dirty="0"/>
              <a:t>Alexander Gerbershagen - Beam Generation for Test Beams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Jan 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9986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Arrow Connector 23"/>
          <p:cNvCxnSpPr/>
          <p:nvPr/>
        </p:nvCxnSpPr>
        <p:spPr>
          <a:xfrm>
            <a:off x="3618042" y="2770300"/>
            <a:ext cx="2051238" cy="55319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Selection of particle type - </a:t>
            </a:r>
            <a:r>
              <a:rPr lang="en-US" dirty="0"/>
              <a:t>Radiator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27</a:t>
            </a:fld>
            <a:endParaRPr lang="en-GB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20980" y="2777615"/>
            <a:ext cx="142494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354780" y="2851066"/>
            <a:ext cx="11785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Secondary </a:t>
            </a:r>
            <a:br>
              <a:rPr lang="en-US" sz="1400" dirty="0">
                <a:solidFill>
                  <a:srgbClr val="FF0000"/>
                </a:solidFill>
              </a:rPr>
            </a:br>
            <a:r>
              <a:rPr lang="en-US" sz="1400" dirty="0">
                <a:solidFill>
                  <a:srgbClr val="FF0000"/>
                </a:solidFill>
              </a:rPr>
              <a:t>electrons (e)</a:t>
            </a:r>
            <a:endParaRPr lang="en-US" sz="1100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 rot="15001">
            <a:off x="1645695" y="2598283"/>
            <a:ext cx="45719" cy="378372"/>
          </a:xfrm>
          <a:prstGeom prst="rect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11" name="Rectangle 10"/>
          <p:cNvSpPr/>
          <p:nvPr/>
        </p:nvSpPr>
        <p:spPr>
          <a:xfrm>
            <a:off x="1045358" y="2054447"/>
            <a:ext cx="19656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Radiator</a:t>
            </a:r>
          </a:p>
          <a:p>
            <a:pPr algn="ctr"/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(e.g. 1 mm </a:t>
            </a:r>
            <a:r>
              <a:rPr lang="en-US" sz="14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Pb</a:t>
            </a:r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, Cu, W)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033208" y="2868011"/>
            <a:ext cx="12891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Electrons (e’),</a:t>
            </a:r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1692240" y="2777615"/>
            <a:ext cx="1925802" cy="12048"/>
          </a:xfrm>
          <a:prstGeom prst="line">
            <a:avLst/>
          </a:prstGeom>
          <a:ln w="381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21" idx="0"/>
          </p:cNvCxnSpPr>
          <p:nvPr/>
        </p:nvCxnSpPr>
        <p:spPr>
          <a:xfrm flipH="1" flipV="1">
            <a:off x="1752600" y="2868012"/>
            <a:ext cx="627444" cy="1202018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1322245" y="4070030"/>
            <a:ext cx="21155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0070C0"/>
                </a:solidFill>
              </a:rPr>
              <a:t>Photons are created </a:t>
            </a:r>
            <a:br>
              <a:rPr lang="en-US" sz="1400" dirty="0">
                <a:solidFill>
                  <a:srgbClr val="0070C0"/>
                </a:solidFill>
              </a:rPr>
            </a:br>
            <a:r>
              <a:rPr lang="en-US" sz="1400" dirty="0">
                <a:solidFill>
                  <a:srgbClr val="0070C0"/>
                </a:solidFill>
              </a:rPr>
              <a:t>via Bremsstrahlung</a:t>
            </a:r>
            <a:endParaRPr lang="en-US" sz="1100" dirty="0">
              <a:solidFill>
                <a:srgbClr val="0070C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 rot="1455110">
            <a:off x="3926756" y="3115319"/>
            <a:ext cx="9316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Electrons</a:t>
            </a:r>
            <a:endParaRPr lang="en-US" sz="1100" dirty="0">
              <a:solidFill>
                <a:srgbClr val="FF0000"/>
              </a:solidFill>
            </a:endParaRPr>
          </a:p>
        </p:txBody>
      </p:sp>
      <p:cxnSp>
        <p:nvCxnSpPr>
          <p:cNvPr id="29" name="Straight Arrow Connector 28"/>
          <p:cNvCxnSpPr>
            <a:endCxn id="59" idx="1"/>
          </p:cNvCxnSpPr>
          <p:nvPr/>
        </p:nvCxnSpPr>
        <p:spPr>
          <a:xfrm flipV="1">
            <a:off x="1724025" y="2753908"/>
            <a:ext cx="5712046" cy="35442"/>
          </a:xfrm>
          <a:prstGeom prst="straightConnector1">
            <a:avLst/>
          </a:prstGeom>
          <a:ln w="38100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2" name="Parallelogram 31"/>
          <p:cNvSpPr/>
          <p:nvPr/>
        </p:nvSpPr>
        <p:spPr>
          <a:xfrm rot="1159765">
            <a:off x="5542368" y="3153411"/>
            <a:ext cx="777240" cy="678180"/>
          </a:xfrm>
          <a:prstGeom prst="parallelogram">
            <a:avLst>
              <a:gd name="adj" fmla="val 33989"/>
            </a:avLst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/>
          <p:nvPr/>
        </p:nvCxnSpPr>
        <p:spPr>
          <a:xfrm>
            <a:off x="5852160" y="3183457"/>
            <a:ext cx="508561" cy="177294"/>
          </a:xfrm>
          <a:prstGeom prst="line">
            <a:avLst/>
          </a:prstGeom>
          <a:ln w="6350">
            <a:solidFill>
              <a:srgbClr val="00020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5806440" y="3244417"/>
            <a:ext cx="508561" cy="177294"/>
          </a:xfrm>
          <a:prstGeom prst="line">
            <a:avLst/>
          </a:prstGeom>
          <a:ln w="6350">
            <a:solidFill>
              <a:srgbClr val="00020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5737860" y="3305377"/>
            <a:ext cx="508561" cy="177294"/>
          </a:xfrm>
          <a:prstGeom prst="line">
            <a:avLst/>
          </a:prstGeom>
          <a:ln w="6350">
            <a:solidFill>
              <a:srgbClr val="00020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5692140" y="3366337"/>
            <a:ext cx="508561" cy="177294"/>
          </a:xfrm>
          <a:prstGeom prst="line">
            <a:avLst/>
          </a:prstGeom>
          <a:ln w="6350">
            <a:solidFill>
              <a:srgbClr val="00020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646420" y="3434917"/>
            <a:ext cx="508561" cy="177294"/>
          </a:xfrm>
          <a:prstGeom prst="line">
            <a:avLst/>
          </a:prstGeom>
          <a:ln w="6350">
            <a:solidFill>
              <a:srgbClr val="00020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5600700" y="3495877"/>
            <a:ext cx="508561" cy="177294"/>
          </a:xfrm>
          <a:prstGeom prst="line">
            <a:avLst/>
          </a:prstGeom>
          <a:ln w="6350">
            <a:solidFill>
              <a:srgbClr val="00020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5532120" y="3556837"/>
            <a:ext cx="508561" cy="177294"/>
          </a:xfrm>
          <a:prstGeom prst="line">
            <a:avLst/>
          </a:prstGeom>
          <a:ln w="6350">
            <a:solidFill>
              <a:srgbClr val="00020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5486400" y="3617797"/>
            <a:ext cx="508561" cy="177294"/>
          </a:xfrm>
          <a:prstGeom prst="line">
            <a:avLst/>
          </a:prstGeom>
          <a:ln w="6350">
            <a:solidFill>
              <a:srgbClr val="00020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4218644" y="3939949"/>
            <a:ext cx="483151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	Profile monitor</a:t>
            </a:r>
          </a:p>
          <a:p>
            <a:endParaRPr lang="en-US" dirty="0">
              <a:solidFill>
                <a:srgbClr val="7030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7030A0"/>
                </a:solidFill>
              </a:rPr>
              <a:t>Time resolution - electron by electron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7030A0"/>
                </a:solidFill>
              </a:rPr>
              <a:t>Transverse position gives information on e- momentum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7030A0"/>
                </a:solidFill>
              </a:rPr>
              <a:t>p</a:t>
            </a:r>
            <a:r>
              <a:rPr lang="el-GR" sz="1400" dirty="0">
                <a:solidFill>
                  <a:srgbClr val="7030A0"/>
                </a:solidFill>
              </a:rPr>
              <a:t>γ</a:t>
            </a:r>
            <a:r>
              <a:rPr lang="en-US" dirty="0">
                <a:solidFill>
                  <a:srgbClr val="7030A0"/>
                </a:solidFill>
              </a:rPr>
              <a:t> = </a:t>
            </a:r>
            <a:r>
              <a:rPr lang="en-US" dirty="0" err="1">
                <a:solidFill>
                  <a:srgbClr val="7030A0"/>
                </a:solidFill>
              </a:rPr>
              <a:t>p</a:t>
            </a:r>
            <a:r>
              <a:rPr lang="en-US" sz="1400" dirty="0" err="1">
                <a:solidFill>
                  <a:srgbClr val="7030A0"/>
                </a:solidFill>
              </a:rPr>
              <a:t>e</a:t>
            </a:r>
            <a:r>
              <a:rPr lang="en-US" dirty="0">
                <a:solidFill>
                  <a:srgbClr val="7030A0"/>
                </a:solidFill>
              </a:rPr>
              <a:t> – </a:t>
            </a:r>
            <a:r>
              <a:rPr lang="en-US" dirty="0" err="1">
                <a:solidFill>
                  <a:srgbClr val="7030A0"/>
                </a:solidFill>
              </a:rPr>
              <a:t>p</a:t>
            </a:r>
            <a:r>
              <a:rPr lang="en-US" sz="1400" dirty="0" err="1">
                <a:solidFill>
                  <a:srgbClr val="7030A0"/>
                </a:solidFill>
              </a:rPr>
              <a:t>e</a:t>
            </a:r>
            <a:r>
              <a:rPr lang="en-US" sz="1400" dirty="0">
                <a:solidFill>
                  <a:srgbClr val="7030A0"/>
                </a:solidFill>
              </a:rPr>
              <a:t>’</a:t>
            </a:r>
            <a:endParaRPr lang="en-US" dirty="0">
              <a:solidFill>
                <a:srgbClr val="7030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7030A0"/>
                </a:solidFill>
              </a:rPr>
              <a:t>Result : tagged photon beam</a:t>
            </a:r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3747614" y="2800782"/>
            <a:ext cx="2064064" cy="380042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3739079" y="2793467"/>
            <a:ext cx="1738840" cy="778682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 rot="998145">
            <a:off x="4962293" y="3189976"/>
            <a:ext cx="6383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p</a:t>
            </a:r>
            <a:r>
              <a:rPr lang="en-US" sz="700" dirty="0">
                <a:solidFill>
                  <a:srgbClr val="FF0000"/>
                </a:solidFill>
              </a:rPr>
              <a:t>2</a:t>
            </a:r>
            <a:r>
              <a:rPr lang="en-US" sz="1200" dirty="0">
                <a:solidFill>
                  <a:srgbClr val="FF0000"/>
                </a:solidFill>
              </a:rPr>
              <a:t> &lt; p</a:t>
            </a:r>
            <a:r>
              <a:rPr lang="en-US" sz="800" dirty="0">
                <a:solidFill>
                  <a:srgbClr val="FF0000"/>
                </a:solidFill>
              </a:rPr>
              <a:t>1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 rot="998145">
            <a:off x="5314252" y="2849380"/>
            <a:ext cx="3273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p</a:t>
            </a:r>
            <a:r>
              <a:rPr lang="en-US" sz="800" dirty="0">
                <a:solidFill>
                  <a:srgbClr val="FF0000"/>
                </a:solidFill>
              </a:rPr>
              <a:t>1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 rot="998145">
            <a:off x="4832830" y="3433650"/>
            <a:ext cx="6383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p</a:t>
            </a:r>
            <a:r>
              <a:rPr lang="en-US" sz="700" dirty="0">
                <a:solidFill>
                  <a:srgbClr val="FF0000"/>
                </a:solidFill>
              </a:rPr>
              <a:t>3</a:t>
            </a:r>
            <a:r>
              <a:rPr lang="en-US" sz="1200" dirty="0">
                <a:solidFill>
                  <a:srgbClr val="FF0000"/>
                </a:solidFill>
              </a:rPr>
              <a:t> &lt; p</a:t>
            </a:r>
            <a:r>
              <a:rPr lang="en-US" sz="800" dirty="0">
                <a:solidFill>
                  <a:srgbClr val="FF0000"/>
                </a:solidFill>
              </a:rPr>
              <a:t>2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7436071" y="2137539"/>
            <a:ext cx="1456914" cy="123273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Experiment</a:t>
            </a:r>
          </a:p>
        </p:txBody>
      </p:sp>
      <p:sp>
        <p:nvSpPr>
          <p:cNvPr id="60" name="Rectangle 59"/>
          <p:cNvSpPr/>
          <p:nvPr/>
        </p:nvSpPr>
        <p:spPr>
          <a:xfrm>
            <a:off x="4684595" y="2290851"/>
            <a:ext cx="10310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92D050"/>
                </a:solidFill>
              </a:rPr>
              <a:t>Photons</a:t>
            </a:r>
            <a:endParaRPr lang="en-US" sz="1400" dirty="0">
              <a:solidFill>
                <a:srgbClr val="92D05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57200" y="5165613"/>
            <a:ext cx="289694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Where to find at CERN:</a:t>
            </a:r>
          </a:p>
          <a:p>
            <a:r>
              <a:rPr lang="en-US" sz="1200" dirty="0"/>
              <a:t>(Ad hoc installation, but usually used at)</a:t>
            </a:r>
          </a:p>
          <a:p>
            <a:r>
              <a:rPr lang="en-US" dirty="0"/>
              <a:t>North Area: H2, H4</a:t>
            </a:r>
          </a:p>
          <a:p>
            <a:r>
              <a:rPr lang="en-US" dirty="0"/>
              <a:t>East Area: T9</a:t>
            </a:r>
          </a:p>
        </p:txBody>
      </p:sp>
      <p:sp>
        <p:nvSpPr>
          <p:cNvPr id="36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dirty="0"/>
              <a:t>Alexander Gerbershagen - Beam Generation for Test Beams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Jan 2019</a:t>
            </a:r>
            <a:endParaRPr lang="en-GB"/>
          </a:p>
        </p:txBody>
      </p:sp>
      <p:sp>
        <p:nvSpPr>
          <p:cNvPr id="18" name="Isosceles Triangle 17"/>
          <p:cNvSpPr/>
          <p:nvPr/>
        </p:nvSpPr>
        <p:spPr>
          <a:xfrm>
            <a:off x="3348715" y="2386057"/>
            <a:ext cx="538655" cy="740980"/>
          </a:xfrm>
          <a:prstGeom prst="triangle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611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Secondary beamline – beam optics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043248"/>
            <a:ext cx="8538617" cy="3445624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None/>
              <a:defRPr/>
            </a:pPr>
            <a:r>
              <a:rPr lang="en-US" sz="2000" dirty="0">
                <a:solidFill>
                  <a:schemeClr val="tx1"/>
                </a:solidFill>
              </a:rPr>
              <a:t>Optics of a beam line (H8)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28</a:t>
            </a:fld>
            <a:endParaRPr lang="en-GB"/>
          </a:p>
        </p:txBody>
      </p:sp>
      <p:grpSp>
        <p:nvGrpSpPr>
          <p:cNvPr id="11" name="Group 10"/>
          <p:cNvGrpSpPr/>
          <p:nvPr/>
        </p:nvGrpSpPr>
        <p:grpSpPr>
          <a:xfrm>
            <a:off x="10997" y="1816521"/>
            <a:ext cx="8977597" cy="3232454"/>
            <a:chOff x="158317" y="1816521"/>
            <a:chExt cx="8977597" cy="3232454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8317" y="1867625"/>
              <a:ext cx="4583430" cy="318135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554721" y="1816521"/>
              <a:ext cx="4581193" cy="3186734"/>
            </a:xfrm>
            <a:prstGeom prst="rect">
              <a:avLst/>
            </a:prstGeom>
          </p:spPr>
        </p:pic>
      </p:grpSp>
      <p:sp>
        <p:nvSpPr>
          <p:cNvPr id="12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dirty="0"/>
              <a:t>Alexander Gerbershagen - Beam Generation for Test Beams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Jan 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002990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3"/>
          <a:srcRect t="1967" b="1313"/>
          <a:stretch/>
        </p:blipFill>
        <p:spPr>
          <a:xfrm>
            <a:off x="749553" y="789484"/>
            <a:ext cx="7896225" cy="4246999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37AA-D9F1-418C-8E0B-6DB1F621E83A}" type="slidenum">
              <a:rPr lang="el-GR" smtClean="0"/>
              <a:t>29</a:t>
            </a:fld>
            <a:endParaRPr lang="el-GR" dirty="0"/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 fontScale="92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dirty="0"/>
              <a:t>H2-H4 coupling via wobbling in T2 target</a:t>
            </a:r>
            <a:endParaRPr lang="en-GB" dirty="0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2558" y="3843095"/>
            <a:ext cx="3210020" cy="2386775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711277" y="4177232"/>
            <a:ext cx="2974899" cy="2052638"/>
            <a:chOff x="711277" y="4177232"/>
            <a:chExt cx="2974899" cy="2052638"/>
          </a:xfrm>
        </p:grpSpPr>
        <p:grpSp>
          <p:nvGrpSpPr>
            <p:cNvPr id="3" name="Group 2"/>
            <p:cNvGrpSpPr/>
            <p:nvPr/>
          </p:nvGrpSpPr>
          <p:grpSpPr>
            <a:xfrm>
              <a:off x="711277" y="4177232"/>
              <a:ext cx="2974899" cy="2052638"/>
              <a:chOff x="711277" y="4177232"/>
              <a:chExt cx="2974899" cy="2052638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11277" y="4177232"/>
                <a:ext cx="2681288" cy="2052638"/>
              </a:xfrm>
              <a:prstGeom prst="rect">
                <a:avLst/>
              </a:prstGeom>
            </p:spPr>
          </p:pic>
          <p:sp>
            <p:nvSpPr>
              <p:cNvPr id="2" name="TextBox 1"/>
              <p:cNvSpPr txBox="1"/>
              <p:nvPr/>
            </p:nvSpPr>
            <p:spPr>
              <a:xfrm>
                <a:off x="2219322" y="4177232"/>
                <a:ext cx="962026" cy="2308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>
                    <a:solidFill>
                      <a:srgbClr val="000204"/>
                    </a:solidFill>
                  </a:rPr>
                  <a:t>P(H2) in GeV</a:t>
                </a: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2724150" y="4916303"/>
                <a:ext cx="962026" cy="2308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>
                    <a:solidFill>
                      <a:srgbClr val="000204"/>
                    </a:solidFill>
                  </a:rPr>
                  <a:t>P(H4) in GeV</a:t>
                </a:r>
              </a:p>
            </p:txBody>
          </p:sp>
        </p:grpSp>
        <p:sp>
          <p:nvSpPr>
            <p:cNvPr id="7" name="Rectangle 6"/>
            <p:cNvSpPr/>
            <p:nvPr/>
          </p:nvSpPr>
          <p:spPr>
            <a:xfrm>
              <a:off x="790575" y="5334000"/>
              <a:ext cx="1114425" cy="8958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dirty="0"/>
              <a:t>Alexander Gerbershagen - Beam Generation for Test Beams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Jan 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0905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A0BDBB-8F91-4B5B-8655-085C6452C0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573" y="3071080"/>
            <a:ext cx="8226854" cy="71584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/>
              <a:t>Introduction: Purpose and Users</a:t>
            </a:r>
            <a:br>
              <a:rPr lang="en-US" sz="3600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67E93B-81A1-4BF5-A0D0-53DE6C8821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Jan 2019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6A28CC-2BE2-4F64-8A5D-52F668E78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Alexander Gerbershagen - Beam Generation for Test Beams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A10FDA-567C-44A9-953A-73AFD828A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848942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37AA-D9F1-418C-8E0B-6DB1F621E83A}" type="slidenum">
              <a:rPr lang="el-GR" smtClean="0"/>
              <a:t>30</a:t>
            </a:fld>
            <a:endParaRPr lang="el-GR" dirty="0"/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dirty="0"/>
              <a:t>Wobbling in T4 target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t="1208" b="590"/>
          <a:stretch/>
        </p:blipFill>
        <p:spPr>
          <a:xfrm>
            <a:off x="1695450" y="949333"/>
            <a:ext cx="7448550" cy="441496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263" y="3682308"/>
            <a:ext cx="2419764" cy="241369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032760" y="4754880"/>
            <a:ext cx="25955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204"/>
                </a:solidFill>
              </a:rPr>
              <a:t>Three beams </a:t>
            </a:r>
          </a:p>
          <a:p>
            <a:r>
              <a:rPr lang="en-US" dirty="0">
                <a:solidFill>
                  <a:srgbClr val="000204"/>
                </a:solidFill>
              </a:rPr>
              <a:t>=&gt; stronger constraints</a:t>
            </a:r>
            <a:endParaRPr lang="en-GB" dirty="0">
              <a:solidFill>
                <a:srgbClr val="000204"/>
              </a:solidFill>
            </a:endParaRPr>
          </a:p>
          <a:p>
            <a:endParaRPr lang="en-US" dirty="0">
              <a:solidFill>
                <a:srgbClr val="000204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dirty="0"/>
              <a:t>Alexander Gerbershagen - Beam Generation for Test Beams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Jan 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7364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37AA-D9F1-418C-8E0B-6DB1F621E83A}" type="slidenum">
              <a:rPr lang="el-GR" smtClean="0"/>
              <a:t>31</a:t>
            </a:fld>
            <a:endParaRPr lang="el-GR" dirty="0"/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dirty="0"/>
              <a:t>North Area – beam instrumentation</a:t>
            </a:r>
            <a:endParaRPr lang="en-GB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57200" y="1118126"/>
            <a:ext cx="8226854" cy="4925121"/>
          </a:xfrm>
        </p:spPr>
        <p:txBody>
          <a:bodyPr>
            <a:normAutofit fontScale="92500" lnSpcReduction="20000"/>
          </a:bodyPr>
          <a:lstStyle/>
          <a:p>
            <a:r>
              <a:rPr lang="en-US" sz="1800" dirty="0"/>
              <a:t>Profile monitors</a:t>
            </a:r>
          </a:p>
          <a:p>
            <a:pPr lvl="1"/>
            <a:r>
              <a:rPr lang="en-US" sz="1800" dirty="0"/>
              <a:t>XWCA(M) for higher fluxes (&gt; 10</a:t>
            </a:r>
            <a:r>
              <a:rPr lang="en-US" sz="1800" baseline="30000" dirty="0"/>
              <a:t>4</a:t>
            </a:r>
            <a:r>
              <a:rPr lang="en-US" sz="1800" dirty="0"/>
              <a:t> per spill)</a:t>
            </a:r>
            <a:endParaRPr lang="en-US" sz="1800" baseline="30000" dirty="0"/>
          </a:p>
          <a:p>
            <a:pPr lvl="1"/>
            <a:r>
              <a:rPr lang="en-US" sz="1800" dirty="0"/>
              <a:t>XDWC for lower fluxes (&lt; 10</a:t>
            </a:r>
            <a:r>
              <a:rPr lang="en-US" sz="1800" baseline="30000" dirty="0"/>
              <a:t>4</a:t>
            </a:r>
            <a:r>
              <a:rPr lang="en-US" sz="1800" dirty="0"/>
              <a:t> per spill)</a:t>
            </a:r>
          </a:p>
          <a:p>
            <a:r>
              <a:rPr lang="en-US" sz="1800" dirty="0"/>
              <a:t>Fiscs</a:t>
            </a:r>
          </a:p>
          <a:p>
            <a:r>
              <a:rPr lang="en-US" sz="1800" dirty="0"/>
              <a:t>Intensity counters</a:t>
            </a:r>
          </a:p>
          <a:p>
            <a:pPr lvl="1"/>
            <a:r>
              <a:rPr lang="en-US" sz="1800" dirty="0"/>
              <a:t>Scintillators for lower fluxes (&lt; 10</a:t>
            </a:r>
            <a:r>
              <a:rPr lang="en-US" sz="1800" baseline="30000" dirty="0"/>
              <a:t>7</a:t>
            </a:r>
            <a:r>
              <a:rPr lang="en-US" sz="1800" dirty="0"/>
              <a:t> per spill)</a:t>
            </a:r>
          </a:p>
          <a:p>
            <a:pPr lvl="1"/>
            <a:r>
              <a:rPr lang="en-US" sz="1800" dirty="0"/>
              <a:t>XION for higher fluxes (&gt; 10</a:t>
            </a:r>
            <a:r>
              <a:rPr lang="en-US" sz="1800" baseline="30000" dirty="0"/>
              <a:t>6</a:t>
            </a:r>
            <a:r>
              <a:rPr lang="en-US" sz="1800" dirty="0"/>
              <a:t> per spill)</a:t>
            </a:r>
          </a:p>
          <a:p>
            <a:r>
              <a:rPr lang="en-US" sz="1800" dirty="0"/>
              <a:t>Cherenkov detectors</a:t>
            </a:r>
          </a:p>
          <a:p>
            <a:pPr lvl="1"/>
            <a:r>
              <a:rPr lang="en-US" sz="1800" dirty="0"/>
              <a:t>XCET (Threshold counter)</a:t>
            </a:r>
          </a:p>
          <a:p>
            <a:pPr lvl="1"/>
            <a:r>
              <a:rPr lang="en-US" sz="1800" dirty="0"/>
              <a:t>CEDAR</a:t>
            </a:r>
          </a:p>
          <a:p>
            <a:r>
              <a:rPr lang="en-US" sz="1800" dirty="0"/>
              <a:t>SEM counters at the target</a:t>
            </a:r>
          </a:p>
          <a:p>
            <a:pPr lvl="1"/>
            <a:r>
              <a:rPr lang="en-US" sz="1800" dirty="0"/>
              <a:t>BSI for beam intensity</a:t>
            </a:r>
          </a:p>
          <a:p>
            <a:pPr lvl="1"/>
            <a:r>
              <a:rPr lang="en-US" sz="1800" dirty="0"/>
              <a:t>BSP split foil for beam symmetry</a:t>
            </a:r>
          </a:p>
          <a:p>
            <a:pPr lvl="1"/>
            <a:r>
              <a:rPr lang="en-US" sz="1800" dirty="0"/>
              <a:t>BSM and SEM grid for angle set up</a:t>
            </a:r>
          </a:p>
          <a:p>
            <a:pPr lvl="1"/>
            <a:r>
              <a:rPr lang="en-US" sz="1800" dirty="0"/>
              <a:t>BBS (fisc like)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2646" y="1019697"/>
            <a:ext cx="3487954" cy="174532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1248" y="2762688"/>
            <a:ext cx="1653845" cy="124775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7604" y="3700854"/>
            <a:ext cx="1914525" cy="1435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89555" y="4348970"/>
            <a:ext cx="2218849" cy="12044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98053" y="2481252"/>
            <a:ext cx="1647349" cy="1112996"/>
          </a:xfrm>
          <a:prstGeom prst="rect">
            <a:avLst/>
          </a:prstGeom>
        </p:spPr>
      </p:pic>
      <p:sp>
        <p:nvSpPr>
          <p:cNvPr id="16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dirty="0"/>
              <a:t>Alexander Gerbershagen - Beam Generation for Test Beams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Jan 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6121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946" y="1169538"/>
            <a:ext cx="4290489" cy="5028031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PARTREC has a high-intensity test beam complex with primary proton and ion beams</a:t>
            </a:r>
          </a:p>
          <a:p>
            <a:pPr>
              <a:lnSpc>
                <a:spcPct val="120000"/>
              </a:lnSpc>
            </a:pPr>
            <a:r>
              <a:rPr lang="en-US" dirty="0"/>
              <a:t>CERN has a test beam complex  </a:t>
            </a:r>
          </a:p>
          <a:p>
            <a:pPr lvl="1">
              <a:lnSpc>
                <a:spcPct val="120000"/>
              </a:lnSpc>
            </a:pPr>
            <a:r>
              <a:rPr lang="en-US" sz="2400" dirty="0"/>
              <a:t>East Area</a:t>
            </a:r>
          </a:p>
          <a:p>
            <a:pPr lvl="2">
              <a:lnSpc>
                <a:spcPct val="120000"/>
              </a:lnSpc>
            </a:pPr>
            <a:r>
              <a:rPr lang="en-US" sz="2000" dirty="0"/>
              <a:t>Momentum : 0.5 GeV/c – 15 GeV/c </a:t>
            </a:r>
          </a:p>
          <a:p>
            <a:pPr lvl="1">
              <a:lnSpc>
                <a:spcPct val="120000"/>
              </a:lnSpc>
            </a:pPr>
            <a:r>
              <a:rPr lang="en-US" sz="2400" dirty="0"/>
              <a:t>North Area</a:t>
            </a:r>
          </a:p>
          <a:p>
            <a:pPr lvl="2">
              <a:lnSpc>
                <a:spcPct val="120000"/>
              </a:lnSpc>
            </a:pPr>
            <a:r>
              <a:rPr lang="en-US" sz="2000" dirty="0"/>
              <a:t>Momentum: 10 GeV/c – 400 GeV/c</a:t>
            </a:r>
          </a:p>
          <a:p>
            <a:pPr lvl="1">
              <a:lnSpc>
                <a:spcPct val="120000"/>
              </a:lnSpc>
            </a:pPr>
            <a:r>
              <a:rPr lang="en-US" sz="2400" dirty="0"/>
              <a:t>Capable to provide </a:t>
            </a:r>
          </a:p>
          <a:p>
            <a:pPr lvl="2">
              <a:lnSpc>
                <a:spcPct val="120000"/>
              </a:lnSpc>
            </a:pPr>
            <a:r>
              <a:rPr lang="en-US" sz="2000" dirty="0"/>
              <a:t>Protons</a:t>
            </a:r>
          </a:p>
          <a:p>
            <a:pPr lvl="2">
              <a:lnSpc>
                <a:spcPct val="120000"/>
              </a:lnSpc>
            </a:pPr>
            <a:r>
              <a:rPr lang="en-US" sz="2000" dirty="0"/>
              <a:t>Electrons</a:t>
            </a:r>
          </a:p>
          <a:p>
            <a:pPr lvl="2">
              <a:lnSpc>
                <a:spcPct val="120000"/>
              </a:lnSpc>
            </a:pPr>
            <a:r>
              <a:rPr lang="en-US" sz="2000" dirty="0"/>
              <a:t>Hadrons</a:t>
            </a:r>
          </a:p>
          <a:p>
            <a:pPr lvl="2">
              <a:lnSpc>
                <a:spcPct val="120000"/>
              </a:lnSpc>
            </a:pPr>
            <a:r>
              <a:rPr lang="en-US" sz="2000" dirty="0"/>
              <a:t>Pure pions</a:t>
            </a:r>
          </a:p>
          <a:p>
            <a:pPr lvl="2">
              <a:lnSpc>
                <a:spcPct val="120000"/>
              </a:lnSpc>
            </a:pPr>
            <a:r>
              <a:rPr lang="en-US" sz="2000" dirty="0"/>
              <a:t>Muons</a:t>
            </a:r>
          </a:p>
          <a:p>
            <a:pPr lvl="2">
              <a:lnSpc>
                <a:spcPct val="120000"/>
              </a:lnSpc>
            </a:pPr>
            <a:r>
              <a:rPr lang="en-US" sz="2000" dirty="0"/>
              <a:t>Tagged photons</a:t>
            </a:r>
          </a:p>
          <a:p>
            <a:pPr lvl="1">
              <a:lnSpc>
                <a:spcPct val="120000"/>
              </a:lnSpc>
            </a:pPr>
            <a:r>
              <a:rPr lang="en-US" sz="2400" dirty="0"/>
              <a:t>Diverse instrumentation for various purposes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Jan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Alexander Gerbershagen - Beam Generation for Test Beams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32</a:t>
            </a:fld>
            <a:endParaRPr lang="en-GB"/>
          </a:p>
        </p:txBody>
      </p:sp>
      <p:pic>
        <p:nvPicPr>
          <p:cNvPr id="8" name="Picture 7" descr="H4_repage_Gif++ 02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5932" y="2892062"/>
            <a:ext cx="1975104" cy="1481328"/>
          </a:xfrm>
          <a:prstGeom prst="rect">
            <a:avLst/>
          </a:prstGeom>
        </p:spPr>
      </p:pic>
      <p:pic>
        <p:nvPicPr>
          <p:cNvPr id="11" name="Picture 10" descr="M2_Atherton_with_electrons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5"/>
          <a:stretch/>
        </p:blipFill>
        <p:spPr>
          <a:xfrm>
            <a:off x="3459455" y="3699284"/>
            <a:ext cx="3445592" cy="200761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2D35D2B-92B2-4AE2-996E-B35C533D24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3365" y="1033460"/>
            <a:ext cx="1961259" cy="178710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69C326E-AC76-4122-97AF-BBDB1E4BC3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11320" y="960968"/>
            <a:ext cx="1630648" cy="224765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D3BD12D-7EC9-4320-A4A6-EEE35F930F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6511" y="4699416"/>
            <a:ext cx="1914525" cy="1435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358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0243331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Purpose and Users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2607" y="952570"/>
            <a:ext cx="8321447" cy="50280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/>
              <a:t>Secondary Beam Areas (SBA) are hosting:</a:t>
            </a:r>
          </a:p>
          <a:p>
            <a:pPr marL="0" indent="0">
              <a:buNone/>
            </a:pPr>
            <a:endParaRPr lang="en-GB" sz="2000" dirty="0"/>
          </a:p>
          <a:p>
            <a:r>
              <a:rPr lang="en-GB" sz="2000" b="1" dirty="0"/>
              <a:t>FT experiments</a:t>
            </a:r>
            <a:r>
              <a:rPr lang="en-GB" sz="2000" dirty="0"/>
              <a:t>: COMPASS,NA61, NA62, NA63, NA64, CLOUD, …</a:t>
            </a:r>
          </a:p>
          <a:p>
            <a:pPr lvl="1"/>
            <a:r>
              <a:rPr lang="en-GB" sz="2000" dirty="0"/>
              <a:t>Precision studies (QCD, standard model, BSM physics)</a:t>
            </a:r>
          </a:p>
          <a:p>
            <a:pPr lvl="1"/>
            <a:r>
              <a:rPr lang="en-GB" sz="2000" dirty="0"/>
              <a:t>Stable beam conditions for weeks and weeks</a:t>
            </a:r>
          </a:p>
          <a:p>
            <a:r>
              <a:rPr lang="en-GB" sz="2000" b="1" dirty="0"/>
              <a:t>Radiation facilities</a:t>
            </a:r>
            <a:r>
              <a:rPr lang="en-GB" sz="2000" dirty="0"/>
              <a:t>: PARTREC, </a:t>
            </a:r>
            <a:r>
              <a:rPr lang="en-GB" sz="2000" dirty="0" err="1"/>
              <a:t>HiRadMat</a:t>
            </a:r>
            <a:r>
              <a:rPr lang="en-GB" sz="2000" dirty="0"/>
              <a:t>, Charm, </a:t>
            </a:r>
            <a:r>
              <a:rPr lang="en-GB" sz="2000" dirty="0" err="1"/>
              <a:t>Irrad</a:t>
            </a:r>
            <a:r>
              <a:rPr lang="en-GB" sz="2000" dirty="0"/>
              <a:t>, GIF++</a:t>
            </a:r>
          </a:p>
          <a:p>
            <a:r>
              <a:rPr lang="en-GB" sz="2000" b="1" dirty="0"/>
              <a:t>Test beams:</a:t>
            </a:r>
          </a:p>
          <a:p>
            <a:pPr lvl="1"/>
            <a:r>
              <a:rPr lang="en-GB" sz="2000" dirty="0"/>
              <a:t>Detector prototype tests</a:t>
            </a:r>
          </a:p>
          <a:p>
            <a:pPr lvl="1"/>
            <a:r>
              <a:rPr lang="en-GB" sz="2000" dirty="0"/>
              <a:t>Detector calibration</a:t>
            </a:r>
          </a:p>
          <a:p>
            <a:pPr marL="457200" lvl="1" indent="0">
              <a:buNone/>
            </a:pPr>
            <a:r>
              <a:rPr lang="en-GB" sz="2000" dirty="0"/>
              <a:t>	e.g. for LHC, linear colliders, space &amp; balloon experiments</a:t>
            </a:r>
          </a:p>
          <a:p>
            <a:pPr lvl="1"/>
            <a:r>
              <a:rPr lang="en-GB" sz="2000" dirty="0"/>
              <a:t>Outreach</a:t>
            </a:r>
          </a:p>
          <a:p>
            <a:pPr lvl="1"/>
            <a:r>
              <a:rPr lang="en-GB" sz="2000" dirty="0"/>
              <a:t>Usually require a large spectrum of beam conditions within few days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4</a:t>
            </a:fld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Alexander Gerbershagen - Beam Generation for Test Beams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Jan 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02278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A0BDBB-8F91-4B5B-8655-085C6452C0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573" y="3071080"/>
            <a:ext cx="8226854" cy="715840"/>
          </a:xfrm>
        </p:spPr>
        <p:txBody>
          <a:bodyPr>
            <a:normAutofit/>
          </a:bodyPr>
          <a:lstStyle/>
          <a:p>
            <a:pPr algn="ctr"/>
            <a:r>
              <a:rPr lang="en-GB" sz="3600" dirty="0"/>
              <a:t>Examples of test beam facilities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67E93B-81A1-4BF5-A0D0-53DE6C8821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Jan 2019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6A28CC-2BE2-4F64-8A5D-52F668E78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Alexander Gerbershagen - Beam Generation for Test Beams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A10FDA-567C-44A9-953A-73AFD828A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1007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East Area – after renovation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6</a:t>
            </a:fld>
            <a:endParaRPr lang="en-GB"/>
          </a:p>
        </p:txBody>
      </p:sp>
      <p:pic>
        <p:nvPicPr>
          <p:cNvPr id="6" name="Content Placeholder 6"/>
          <p:cNvPicPr>
            <a:picLocks noGrp="1" noChangeAspect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347700"/>
            <a:ext cx="8226425" cy="4824588"/>
          </a:xfrm>
          <a:prstGeom prst="rect">
            <a:avLst/>
          </a:prstGeom>
        </p:spPr>
      </p:pic>
      <p:sp>
        <p:nvSpPr>
          <p:cNvPr id="7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dirty="0"/>
              <a:t>Alexander Gerbershagen - Beam Generation for Test Beams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Jan 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42402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8744" y="958791"/>
            <a:ext cx="4908571" cy="22485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East Area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4952" y="958792"/>
            <a:ext cx="8226854" cy="5150968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/>
              <a:t>Area under renovation</a:t>
            </a:r>
          </a:p>
          <a:p>
            <a:pPr marL="0" indent="0">
              <a:buNone/>
            </a:pPr>
            <a:r>
              <a:rPr lang="en-US" sz="2500" dirty="0"/>
              <a:t>-&gt; See presentation by E. Montbarbon/J. Bernhard</a:t>
            </a:r>
          </a:p>
          <a:p>
            <a:pPr marL="0" indent="0">
              <a:buNone/>
            </a:pPr>
            <a:r>
              <a:rPr lang="en-US" dirty="0"/>
              <a:t>Test Beams after LS2</a:t>
            </a:r>
          </a:p>
          <a:p>
            <a:r>
              <a:rPr lang="en-US" dirty="0"/>
              <a:t>Secondary beams: </a:t>
            </a:r>
          </a:p>
          <a:p>
            <a:pPr marL="971550" lvl="1" indent="-457200"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rgbClr val="C00000"/>
                </a:solidFill>
              </a:rPr>
              <a:t>T9:   &lt; 0.5 GeV/c – 15 GeV/c</a:t>
            </a:r>
          </a:p>
          <a:p>
            <a:pPr marL="971550" lvl="1" indent="-457200"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rgbClr val="C00000"/>
                </a:solidFill>
              </a:rPr>
              <a:t>T10: &lt; 0.5 GeV/c – 12 GeV/c</a:t>
            </a:r>
          </a:p>
          <a:p>
            <a:pPr marL="971550" lvl="1" indent="-457200"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rgbClr val="C00000"/>
                </a:solidFill>
              </a:rPr>
              <a:t>Horizontal momentum selection</a:t>
            </a:r>
          </a:p>
          <a:p>
            <a:r>
              <a:rPr lang="en-US" dirty="0"/>
              <a:t>Particle types and intensity</a:t>
            </a:r>
          </a:p>
          <a:p>
            <a:pPr marL="971550" lvl="1" indent="-457200"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rgbClr val="C00000"/>
                </a:solidFill>
              </a:rPr>
              <a:t>Pure electrons, hadrons, muons</a:t>
            </a:r>
          </a:p>
          <a:p>
            <a:pPr marL="971550" lvl="1" indent="-457200"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rgbClr val="C00000"/>
                </a:solidFill>
              </a:rPr>
              <a:t>Max. ~5·10</a:t>
            </a:r>
            <a:r>
              <a:rPr lang="en-US" sz="2800" baseline="30000" dirty="0">
                <a:solidFill>
                  <a:srgbClr val="C00000"/>
                </a:solidFill>
              </a:rPr>
              <a:t>6</a:t>
            </a:r>
            <a:r>
              <a:rPr lang="en-US" sz="2800" dirty="0">
                <a:solidFill>
                  <a:srgbClr val="C00000"/>
                </a:solidFill>
              </a:rPr>
              <a:t> particles per spill</a:t>
            </a:r>
          </a:p>
          <a:p>
            <a:r>
              <a:rPr lang="en-US" dirty="0"/>
              <a:t>Spill structure from PS</a:t>
            </a:r>
          </a:p>
          <a:p>
            <a:pPr marL="971550" lvl="1" indent="-457200"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rgbClr val="C00000"/>
                </a:solidFill>
              </a:rPr>
              <a:t>400ms spill length</a:t>
            </a:r>
          </a:p>
          <a:p>
            <a:pPr marL="971550" lvl="1" indent="-457200"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rgbClr val="C00000"/>
                </a:solidFill>
              </a:rPr>
              <a:t>Typically 1 spill every 18s (15bp), more on request</a:t>
            </a:r>
          </a:p>
          <a:p>
            <a:r>
              <a:rPr lang="en-GB" dirty="0"/>
              <a:t>                  telescope AZALEA in T10</a:t>
            </a:r>
          </a:p>
          <a:p>
            <a:r>
              <a:rPr lang="en-GB" dirty="0"/>
              <a:t>Quick access from control room to experimental area </a:t>
            </a:r>
            <a:br>
              <a:rPr lang="en-GB" dirty="0"/>
            </a:br>
            <a:r>
              <a:rPr lang="en-GB" dirty="0"/>
              <a:t>(&lt; 1 minute)</a:t>
            </a:r>
          </a:p>
          <a:p>
            <a:r>
              <a:rPr lang="en-GB" dirty="0"/>
              <a:t>Short cables</a:t>
            </a:r>
          </a:p>
          <a:p>
            <a:endParaRPr lang="en-GB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7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grayscl/>
          </a:blip>
          <a:stretch>
            <a:fillRect/>
          </a:stretch>
        </p:blipFill>
        <p:spPr>
          <a:xfrm>
            <a:off x="541259" y="4928581"/>
            <a:ext cx="985285" cy="259286"/>
          </a:xfrm>
          <a:prstGeom prst="rect">
            <a:avLst/>
          </a:prstGeom>
        </p:spPr>
      </p:pic>
      <p:sp>
        <p:nvSpPr>
          <p:cNvPr id="41" name="Freeform 40"/>
          <p:cNvSpPr/>
          <p:nvPr/>
        </p:nvSpPr>
        <p:spPr>
          <a:xfrm>
            <a:off x="7438410" y="2409481"/>
            <a:ext cx="912663" cy="298894"/>
          </a:xfrm>
          <a:custGeom>
            <a:avLst/>
            <a:gdLst>
              <a:gd name="connsiteX0" fmla="*/ 9525 w 704850"/>
              <a:gd name="connsiteY0" fmla="*/ 0 h 212725"/>
              <a:gd name="connsiteX1" fmla="*/ 704850 w 704850"/>
              <a:gd name="connsiteY1" fmla="*/ 101600 h 212725"/>
              <a:gd name="connsiteX2" fmla="*/ 682625 w 704850"/>
              <a:gd name="connsiteY2" fmla="*/ 212725 h 212725"/>
              <a:gd name="connsiteX3" fmla="*/ 511175 w 704850"/>
              <a:gd name="connsiteY3" fmla="*/ 190500 h 212725"/>
              <a:gd name="connsiteX4" fmla="*/ 504825 w 704850"/>
              <a:gd name="connsiteY4" fmla="*/ 158750 h 212725"/>
              <a:gd name="connsiteX5" fmla="*/ 234950 w 704850"/>
              <a:gd name="connsiteY5" fmla="*/ 117475 h 212725"/>
              <a:gd name="connsiteX6" fmla="*/ 231775 w 704850"/>
              <a:gd name="connsiteY6" fmla="*/ 63500 h 212725"/>
              <a:gd name="connsiteX7" fmla="*/ 196850 w 704850"/>
              <a:gd name="connsiteY7" fmla="*/ 60325 h 212725"/>
              <a:gd name="connsiteX8" fmla="*/ 193675 w 704850"/>
              <a:gd name="connsiteY8" fmla="*/ 111125 h 212725"/>
              <a:gd name="connsiteX9" fmla="*/ 60325 w 704850"/>
              <a:gd name="connsiteY9" fmla="*/ 95250 h 212725"/>
              <a:gd name="connsiteX10" fmla="*/ 60325 w 704850"/>
              <a:gd name="connsiteY10" fmla="*/ 117475 h 212725"/>
              <a:gd name="connsiteX11" fmla="*/ 0 w 704850"/>
              <a:gd name="connsiteY11" fmla="*/ 107950 h 212725"/>
              <a:gd name="connsiteX12" fmla="*/ 9525 w 704850"/>
              <a:gd name="connsiteY12" fmla="*/ 0 h 212725"/>
              <a:gd name="connsiteX0" fmla="*/ 9525 w 704850"/>
              <a:gd name="connsiteY0" fmla="*/ 0 h 212725"/>
              <a:gd name="connsiteX1" fmla="*/ 704850 w 704850"/>
              <a:gd name="connsiteY1" fmla="*/ 101600 h 212725"/>
              <a:gd name="connsiteX2" fmla="*/ 682625 w 704850"/>
              <a:gd name="connsiteY2" fmla="*/ 212725 h 212725"/>
              <a:gd name="connsiteX3" fmla="*/ 511175 w 704850"/>
              <a:gd name="connsiteY3" fmla="*/ 190500 h 212725"/>
              <a:gd name="connsiteX4" fmla="*/ 504825 w 704850"/>
              <a:gd name="connsiteY4" fmla="*/ 158750 h 212725"/>
              <a:gd name="connsiteX5" fmla="*/ 234950 w 704850"/>
              <a:gd name="connsiteY5" fmla="*/ 117475 h 212725"/>
              <a:gd name="connsiteX6" fmla="*/ 231775 w 704850"/>
              <a:gd name="connsiteY6" fmla="*/ 63500 h 212725"/>
              <a:gd name="connsiteX7" fmla="*/ 228600 w 704850"/>
              <a:gd name="connsiteY7" fmla="*/ 130175 h 212725"/>
              <a:gd name="connsiteX8" fmla="*/ 193675 w 704850"/>
              <a:gd name="connsiteY8" fmla="*/ 111125 h 212725"/>
              <a:gd name="connsiteX9" fmla="*/ 60325 w 704850"/>
              <a:gd name="connsiteY9" fmla="*/ 95250 h 212725"/>
              <a:gd name="connsiteX10" fmla="*/ 60325 w 704850"/>
              <a:gd name="connsiteY10" fmla="*/ 117475 h 212725"/>
              <a:gd name="connsiteX11" fmla="*/ 0 w 704850"/>
              <a:gd name="connsiteY11" fmla="*/ 107950 h 212725"/>
              <a:gd name="connsiteX12" fmla="*/ 9525 w 704850"/>
              <a:gd name="connsiteY12" fmla="*/ 0 h 212725"/>
              <a:gd name="connsiteX0" fmla="*/ 9525 w 704850"/>
              <a:gd name="connsiteY0" fmla="*/ 0 h 212725"/>
              <a:gd name="connsiteX1" fmla="*/ 704850 w 704850"/>
              <a:gd name="connsiteY1" fmla="*/ 101600 h 212725"/>
              <a:gd name="connsiteX2" fmla="*/ 682625 w 704850"/>
              <a:gd name="connsiteY2" fmla="*/ 212725 h 212725"/>
              <a:gd name="connsiteX3" fmla="*/ 511175 w 704850"/>
              <a:gd name="connsiteY3" fmla="*/ 190500 h 212725"/>
              <a:gd name="connsiteX4" fmla="*/ 504825 w 704850"/>
              <a:gd name="connsiteY4" fmla="*/ 158750 h 212725"/>
              <a:gd name="connsiteX5" fmla="*/ 234950 w 704850"/>
              <a:gd name="connsiteY5" fmla="*/ 117475 h 212725"/>
              <a:gd name="connsiteX6" fmla="*/ 228600 w 704850"/>
              <a:gd name="connsiteY6" fmla="*/ 114300 h 212725"/>
              <a:gd name="connsiteX7" fmla="*/ 228600 w 704850"/>
              <a:gd name="connsiteY7" fmla="*/ 130175 h 212725"/>
              <a:gd name="connsiteX8" fmla="*/ 193675 w 704850"/>
              <a:gd name="connsiteY8" fmla="*/ 111125 h 212725"/>
              <a:gd name="connsiteX9" fmla="*/ 60325 w 704850"/>
              <a:gd name="connsiteY9" fmla="*/ 95250 h 212725"/>
              <a:gd name="connsiteX10" fmla="*/ 60325 w 704850"/>
              <a:gd name="connsiteY10" fmla="*/ 117475 h 212725"/>
              <a:gd name="connsiteX11" fmla="*/ 0 w 704850"/>
              <a:gd name="connsiteY11" fmla="*/ 107950 h 212725"/>
              <a:gd name="connsiteX12" fmla="*/ 9525 w 704850"/>
              <a:gd name="connsiteY12" fmla="*/ 0 h 212725"/>
              <a:gd name="connsiteX0" fmla="*/ 9525 w 704850"/>
              <a:gd name="connsiteY0" fmla="*/ 0 h 209550"/>
              <a:gd name="connsiteX1" fmla="*/ 704850 w 704850"/>
              <a:gd name="connsiteY1" fmla="*/ 101600 h 209550"/>
              <a:gd name="connsiteX2" fmla="*/ 688975 w 704850"/>
              <a:gd name="connsiteY2" fmla="*/ 209550 h 209550"/>
              <a:gd name="connsiteX3" fmla="*/ 511175 w 704850"/>
              <a:gd name="connsiteY3" fmla="*/ 190500 h 209550"/>
              <a:gd name="connsiteX4" fmla="*/ 504825 w 704850"/>
              <a:gd name="connsiteY4" fmla="*/ 158750 h 209550"/>
              <a:gd name="connsiteX5" fmla="*/ 234950 w 704850"/>
              <a:gd name="connsiteY5" fmla="*/ 117475 h 209550"/>
              <a:gd name="connsiteX6" fmla="*/ 228600 w 704850"/>
              <a:gd name="connsiteY6" fmla="*/ 114300 h 209550"/>
              <a:gd name="connsiteX7" fmla="*/ 228600 w 704850"/>
              <a:gd name="connsiteY7" fmla="*/ 130175 h 209550"/>
              <a:gd name="connsiteX8" fmla="*/ 193675 w 704850"/>
              <a:gd name="connsiteY8" fmla="*/ 111125 h 209550"/>
              <a:gd name="connsiteX9" fmla="*/ 60325 w 704850"/>
              <a:gd name="connsiteY9" fmla="*/ 95250 h 209550"/>
              <a:gd name="connsiteX10" fmla="*/ 60325 w 704850"/>
              <a:gd name="connsiteY10" fmla="*/ 117475 h 209550"/>
              <a:gd name="connsiteX11" fmla="*/ 0 w 704850"/>
              <a:gd name="connsiteY11" fmla="*/ 107950 h 209550"/>
              <a:gd name="connsiteX12" fmla="*/ 9525 w 704850"/>
              <a:gd name="connsiteY12" fmla="*/ 0 h 209550"/>
              <a:gd name="connsiteX0" fmla="*/ 9525 w 704850"/>
              <a:gd name="connsiteY0" fmla="*/ 0 h 209550"/>
              <a:gd name="connsiteX1" fmla="*/ 704850 w 704850"/>
              <a:gd name="connsiteY1" fmla="*/ 98425 h 209550"/>
              <a:gd name="connsiteX2" fmla="*/ 688975 w 704850"/>
              <a:gd name="connsiteY2" fmla="*/ 209550 h 209550"/>
              <a:gd name="connsiteX3" fmla="*/ 511175 w 704850"/>
              <a:gd name="connsiteY3" fmla="*/ 190500 h 209550"/>
              <a:gd name="connsiteX4" fmla="*/ 504825 w 704850"/>
              <a:gd name="connsiteY4" fmla="*/ 158750 h 209550"/>
              <a:gd name="connsiteX5" fmla="*/ 234950 w 704850"/>
              <a:gd name="connsiteY5" fmla="*/ 117475 h 209550"/>
              <a:gd name="connsiteX6" fmla="*/ 228600 w 704850"/>
              <a:gd name="connsiteY6" fmla="*/ 114300 h 209550"/>
              <a:gd name="connsiteX7" fmla="*/ 228600 w 704850"/>
              <a:gd name="connsiteY7" fmla="*/ 130175 h 209550"/>
              <a:gd name="connsiteX8" fmla="*/ 193675 w 704850"/>
              <a:gd name="connsiteY8" fmla="*/ 111125 h 209550"/>
              <a:gd name="connsiteX9" fmla="*/ 60325 w 704850"/>
              <a:gd name="connsiteY9" fmla="*/ 95250 h 209550"/>
              <a:gd name="connsiteX10" fmla="*/ 60325 w 704850"/>
              <a:gd name="connsiteY10" fmla="*/ 117475 h 209550"/>
              <a:gd name="connsiteX11" fmla="*/ 0 w 704850"/>
              <a:gd name="connsiteY11" fmla="*/ 107950 h 209550"/>
              <a:gd name="connsiteX12" fmla="*/ 9525 w 704850"/>
              <a:gd name="connsiteY12" fmla="*/ 0 h 20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04850" h="209550">
                <a:moveTo>
                  <a:pt x="9525" y="0"/>
                </a:moveTo>
                <a:lnTo>
                  <a:pt x="704850" y="98425"/>
                </a:lnTo>
                <a:lnTo>
                  <a:pt x="688975" y="209550"/>
                </a:lnTo>
                <a:lnTo>
                  <a:pt x="511175" y="190500"/>
                </a:lnTo>
                <a:lnTo>
                  <a:pt x="504825" y="158750"/>
                </a:lnTo>
                <a:lnTo>
                  <a:pt x="234950" y="117475"/>
                </a:lnTo>
                <a:lnTo>
                  <a:pt x="228600" y="114300"/>
                </a:lnTo>
                <a:lnTo>
                  <a:pt x="228600" y="130175"/>
                </a:lnTo>
                <a:lnTo>
                  <a:pt x="193675" y="111125"/>
                </a:lnTo>
                <a:lnTo>
                  <a:pt x="60325" y="95250"/>
                </a:lnTo>
                <a:lnTo>
                  <a:pt x="60325" y="117475"/>
                </a:lnTo>
                <a:lnTo>
                  <a:pt x="0" y="107950"/>
                </a:lnTo>
                <a:lnTo>
                  <a:pt x="9525" y="0"/>
                </a:lnTo>
                <a:close/>
              </a:path>
            </a:pathLst>
          </a:custGeom>
          <a:solidFill>
            <a:srgbClr val="7030A0">
              <a:alpha val="48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42" name="Freeform 41"/>
          <p:cNvSpPr/>
          <p:nvPr/>
        </p:nvSpPr>
        <p:spPr>
          <a:xfrm>
            <a:off x="8514903" y="2665206"/>
            <a:ext cx="419004" cy="258159"/>
          </a:xfrm>
          <a:custGeom>
            <a:avLst/>
            <a:gdLst>
              <a:gd name="connsiteX0" fmla="*/ 0 w 276225"/>
              <a:gd name="connsiteY0" fmla="*/ 0 h 222250"/>
              <a:gd name="connsiteX1" fmla="*/ 276225 w 276225"/>
              <a:gd name="connsiteY1" fmla="*/ 41275 h 222250"/>
              <a:gd name="connsiteX2" fmla="*/ 250825 w 276225"/>
              <a:gd name="connsiteY2" fmla="*/ 222250 h 222250"/>
              <a:gd name="connsiteX3" fmla="*/ 6350 w 276225"/>
              <a:gd name="connsiteY3" fmla="*/ 177800 h 222250"/>
              <a:gd name="connsiteX4" fmla="*/ 0 w 276225"/>
              <a:gd name="connsiteY4" fmla="*/ 0 h 222250"/>
              <a:gd name="connsiteX0" fmla="*/ 22225 w 298450"/>
              <a:gd name="connsiteY0" fmla="*/ 0 h 222250"/>
              <a:gd name="connsiteX1" fmla="*/ 298450 w 298450"/>
              <a:gd name="connsiteY1" fmla="*/ 41275 h 222250"/>
              <a:gd name="connsiteX2" fmla="*/ 273050 w 298450"/>
              <a:gd name="connsiteY2" fmla="*/ 222250 h 222250"/>
              <a:gd name="connsiteX3" fmla="*/ 0 w 298450"/>
              <a:gd name="connsiteY3" fmla="*/ 174625 h 222250"/>
              <a:gd name="connsiteX4" fmla="*/ 22225 w 298450"/>
              <a:gd name="connsiteY4" fmla="*/ 0 h 22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450" h="222250">
                <a:moveTo>
                  <a:pt x="22225" y="0"/>
                </a:moveTo>
                <a:lnTo>
                  <a:pt x="298450" y="41275"/>
                </a:lnTo>
                <a:lnTo>
                  <a:pt x="273050" y="222250"/>
                </a:lnTo>
                <a:lnTo>
                  <a:pt x="0" y="174625"/>
                </a:lnTo>
                <a:lnTo>
                  <a:pt x="22225" y="0"/>
                </a:lnTo>
                <a:close/>
              </a:path>
            </a:pathLst>
          </a:custGeom>
          <a:solidFill>
            <a:srgbClr val="7030A0">
              <a:alpha val="48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43" name="TextBox 42"/>
          <p:cNvSpPr txBox="1"/>
          <p:nvPr/>
        </p:nvSpPr>
        <p:spPr>
          <a:xfrm>
            <a:off x="7392822" y="3315408"/>
            <a:ext cx="13714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CHARM</a:t>
            </a:r>
          </a:p>
          <a:p>
            <a:r>
              <a:rPr lang="en-GB" sz="1100" b="1" dirty="0"/>
              <a:t>             IRRAD</a:t>
            </a:r>
          </a:p>
        </p:txBody>
      </p:sp>
      <p:cxnSp>
        <p:nvCxnSpPr>
          <p:cNvPr id="44" name="Straight Arrow Connector 43"/>
          <p:cNvCxnSpPr/>
          <p:nvPr/>
        </p:nvCxnSpPr>
        <p:spPr>
          <a:xfrm flipV="1">
            <a:off x="8331495" y="2878664"/>
            <a:ext cx="279755" cy="603676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V="1">
            <a:off x="7770376" y="2642380"/>
            <a:ext cx="267470" cy="673028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 rot="609662">
            <a:off x="6544611" y="1196504"/>
            <a:ext cx="430205" cy="488686"/>
          </a:xfrm>
          <a:prstGeom prst="rect">
            <a:avLst/>
          </a:prstGeom>
          <a:solidFill>
            <a:srgbClr val="92D05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6504878" y="1238283"/>
            <a:ext cx="7453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T11</a:t>
            </a:r>
            <a:endParaRPr lang="en-GB" sz="1200" b="1" dirty="0"/>
          </a:p>
        </p:txBody>
      </p:sp>
      <p:sp>
        <p:nvSpPr>
          <p:cNvPr id="21" name="Rectangle 20"/>
          <p:cNvSpPr/>
          <p:nvPr/>
        </p:nvSpPr>
        <p:spPr>
          <a:xfrm rot="609662">
            <a:off x="7230717" y="1617958"/>
            <a:ext cx="501597" cy="398321"/>
          </a:xfrm>
          <a:prstGeom prst="rect">
            <a:avLst/>
          </a:prstGeom>
          <a:solidFill>
            <a:srgbClr val="0070C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 rot="609662">
            <a:off x="7835412" y="1898410"/>
            <a:ext cx="549472" cy="334454"/>
          </a:xfrm>
          <a:prstGeom prst="rect">
            <a:avLst/>
          </a:prstGeom>
          <a:solidFill>
            <a:srgbClr val="FFC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/>
          <p:cNvSpPr txBox="1"/>
          <p:nvPr/>
        </p:nvSpPr>
        <p:spPr>
          <a:xfrm>
            <a:off x="7220057" y="1630999"/>
            <a:ext cx="5503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T10</a:t>
            </a:r>
            <a:endParaRPr lang="en-GB" sz="1200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7870557" y="1913799"/>
            <a:ext cx="5503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T9</a:t>
            </a:r>
            <a:endParaRPr lang="en-GB" sz="1200" b="1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7257" y="3777674"/>
            <a:ext cx="2666503" cy="2005138"/>
          </a:xfrm>
          <a:prstGeom prst="rect">
            <a:avLst/>
          </a:prstGeom>
        </p:spPr>
      </p:pic>
      <p:sp>
        <p:nvSpPr>
          <p:cNvPr id="2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dirty="0"/>
              <a:t>Alexander Gerbershagen - Beam Generation for Test Beams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Jan 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16176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37AA-D9F1-418C-8E0B-6DB1F621E83A}" type="slidenum">
              <a:rPr lang="el-GR" smtClean="0"/>
              <a:t>8</a:t>
            </a:fld>
            <a:endParaRPr lang="el-GR" dirty="0"/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dirty="0"/>
              <a:t>CERN North Area Beamlines</a:t>
            </a:r>
            <a:endParaRPr lang="en-GB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265071" y="1732115"/>
            <a:ext cx="2278952" cy="1588"/>
          </a:xfrm>
          <a:prstGeom prst="straightConnector1">
            <a:avLst/>
          </a:prstGeom>
          <a:ln w="38100"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1891198" y="3631332"/>
            <a:ext cx="652825" cy="1588"/>
          </a:xfrm>
          <a:prstGeom prst="straightConnector1">
            <a:avLst/>
          </a:prstGeom>
          <a:ln w="38100"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1238385" y="5293152"/>
            <a:ext cx="1835932" cy="1588"/>
          </a:xfrm>
          <a:prstGeom prst="straightConnector1">
            <a:avLst/>
          </a:prstGeom>
          <a:ln w="38100"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478723" y="1733702"/>
            <a:ext cx="759662" cy="3559452"/>
          </a:xfrm>
          <a:prstGeom prst="line">
            <a:avLst/>
          </a:prstGeom>
          <a:ln w="381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16200000" flipV="1">
            <a:off x="704200" y="2445922"/>
            <a:ext cx="1899216" cy="474780"/>
          </a:xfrm>
          <a:prstGeom prst="line">
            <a:avLst/>
          </a:prstGeom>
          <a:ln w="381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2" name="Group 31"/>
          <p:cNvGrpSpPr/>
          <p:nvPr/>
        </p:nvGrpSpPr>
        <p:grpSpPr>
          <a:xfrm>
            <a:off x="1267680" y="1446913"/>
            <a:ext cx="314833" cy="570087"/>
            <a:chOff x="3388465" y="1970133"/>
            <a:chExt cx="314833" cy="570087"/>
          </a:xfrm>
          <a:effectLst/>
        </p:grpSpPr>
        <p:sp>
          <p:nvSpPr>
            <p:cNvPr id="33" name="Isosceles Triangle 32"/>
            <p:cNvSpPr/>
            <p:nvPr/>
          </p:nvSpPr>
          <p:spPr>
            <a:xfrm>
              <a:off x="3390375" y="2233183"/>
              <a:ext cx="312923" cy="295167"/>
            </a:xfrm>
            <a:prstGeom prst="triangle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34" name="Isosceles Triangle 33"/>
            <p:cNvSpPr/>
            <p:nvPr/>
          </p:nvSpPr>
          <p:spPr>
            <a:xfrm>
              <a:off x="3390375" y="2245053"/>
              <a:ext cx="312923" cy="295167"/>
            </a:xfrm>
            <a:prstGeom prst="triangle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35" name="Isosceles Triangle 34"/>
            <p:cNvSpPr/>
            <p:nvPr/>
          </p:nvSpPr>
          <p:spPr>
            <a:xfrm rot="10800000">
              <a:off x="3388465" y="1970133"/>
              <a:ext cx="312923" cy="295167"/>
            </a:xfrm>
            <a:prstGeom prst="triangle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304300" y="1456873"/>
            <a:ext cx="314833" cy="570087"/>
            <a:chOff x="3388465" y="1970133"/>
            <a:chExt cx="314833" cy="570087"/>
          </a:xfrm>
          <a:effectLst/>
        </p:grpSpPr>
        <p:sp>
          <p:nvSpPr>
            <p:cNvPr id="37" name="Isosceles Triangle 36"/>
            <p:cNvSpPr/>
            <p:nvPr/>
          </p:nvSpPr>
          <p:spPr>
            <a:xfrm>
              <a:off x="3390375" y="2233183"/>
              <a:ext cx="312923" cy="295167"/>
            </a:xfrm>
            <a:prstGeom prst="triangle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38" name="Isosceles Triangle 37"/>
            <p:cNvSpPr/>
            <p:nvPr/>
          </p:nvSpPr>
          <p:spPr>
            <a:xfrm>
              <a:off x="3390375" y="2245053"/>
              <a:ext cx="312923" cy="295167"/>
            </a:xfrm>
            <a:prstGeom prst="triangle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39" name="Isosceles Triangle 38"/>
            <p:cNvSpPr/>
            <p:nvPr/>
          </p:nvSpPr>
          <p:spPr>
            <a:xfrm rot="10800000">
              <a:off x="3388465" y="1970133"/>
              <a:ext cx="312923" cy="295167"/>
            </a:xfrm>
            <a:prstGeom prst="triangle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sp>
        <p:nvSpPr>
          <p:cNvPr id="40" name="Rounded Rectangle 39"/>
          <p:cNvSpPr/>
          <p:nvPr/>
        </p:nvSpPr>
        <p:spPr>
          <a:xfrm>
            <a:off x="2544023" y="1292603"/>
            <a:ext cx="1673606" cy="926192"/>
          </a:xfrm>
          <a:prstGeom prst="roundRect">
            <a:avLst/>
          </a:prstGeom>
          <a:gradFill>
            <a:gsLst>
              <a:gs pos="1000">
                <a:srgbClr val="FFFF00"/>
              </a:gs>
              <a:gs pos="100000">
                <a:srgbClr val="FFFF00"/>
              </a:gs>
              <a:gs pos="50000">
                <a:srgbClr val="FF0000"/>
              </a:gs>
              <a:gs pos="52000">
                <a:srgbClr val="FF0000"/>
              </a:gs>
            </a:gsLst>
          </a:gra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41" name="Rounded Rectangle 40"/>
          <p:cNvSpPr/>
          <p:nvPr/>
        </p:nvSpPr>
        <p:spPr>
          <a:xfrm>
            <a:off x="2553983" y="3201763"/>
            <a:ext cx="1673606" cy="926192"/>
          </a:xfrm>
          <a:prstGeom prst="roundRect">
            <a:avLst/>
          </a:prstGeom>
          <a:gradFill>
            <a:gsLst>
              <a:gs pos="1000">
                <a:srgbClr val="FFFF00"/>
              </a:gs>
              <a:gs pos="100000">
                <a:srgbClr val="FFFF00"/>
              </a:gs>
              <a:gs pos="50000">
                <a:srgbClr val="FF0000"/>
              </a:gs>
              <a:gs pos="52000">
                <a:srgbClr val="FF0000"/>
              </a:gs>
            </a:gsLst>
          </a:gra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42" name="Oval 41"/>
          <p:cNvSpPr/>
          <p:nvPr/>
        </p:nvSpPr>
        <p:spPr>
          <a:xfrm>
            <a:off x="3086187" y="4911571"/>
            <a:ext cx="720000" cy="7200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508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T6</a:t>
            </a:r>
          </a:p>
        </p:txBody>
      </p:sp>
      <p:sp>
        <p:nvSpPr>
          <p:cNvPr id="43" name="Oval 42"/>
          <p:cNvSpPr/>
          <p:nvPr/>
        </p:nvSpPr>
        <p:spPr>
          <a:xfrm>
            <a:off x="3056637" y="3320400"/>
            <a:ext cx="720000" cy="7200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508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T4</a:t>
            </a:r>
          </a:p>
        </p:txBody>
      </p:sp>
      <p:sp>
        <p:nvSpPr>
          <p:cNvPr id="44" name="Oval 43"/>
          <p:cNvSpPr/>
          <p:nvPr/>
        </p:nvSpPr>
        <p:spPr>
          <a:xfrm>
            <a:off x="3060537" y="1396141"/>
            <a:ext cx="720000" cy="7200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508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T2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553983" y="2159448"/>
            <a:ext cx="1680268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T2 wobbling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563943" y="4092348"/>
            <a:ext cx="1680268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T4 wobbling</a:t>
            </a:r>
          </a:p>
        </p:txBody>
      </p:sp>
      <p:cxnSp>
        <p:nvCxnSpPr>
          <p:cNvPr id="47" name="Straight Arrow Connector 46"/>
          <p:cNvCxnSpPr/>
          <p:nvPr/>
        </p:nvCxnSpPr>
        <p:spPr>
          <a:xfrm>
            <a:off x="4217629" y="1456873"/>
            <a:ext cx="4225558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4215719" y="2084073"/>
            <a:ext cx="4225558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4237549" y="3411603"/>
            <a:ext cx="4225558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4223769" y="4003193"/>
            <a:ext cx="4225558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4178776" y="4073413"/>
            <a:ext cx="1095243" cy="826288"/>
          </a:xfrm>
          <a:prstGeom prst="line">
            <a:avLst/>
          </a:prstGeom>
          <a:ln w="381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endCxn id="57" idx="1"/>
          </p:cNvCxnSpPr>
          <p:nvPr/>
        </p:nvCxnSpPr>
        <p:spPr>
          <a:xfrm flipV="1">
            <a:off x="5274018" y="4890228"/>
            <a:ext cx="2125307" cy="9473"/>
          </a:xfrm>
          <a:prstGeom prst="straightConnector1">
            <a:avLst/>
          </a:prstGeom>
          <a:ln w="38100"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H="1" flipV="1">
            <a:off x="3806190" y="5305025"/>
            <a:ext cx="1509729" cy="557918"/>
          </a:xfrm>
          <a:prstGeom prst="line">
            <a:avLst/>
          </a:prstGeom>
          <a:ln w="381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5315919" y="5862943"/>
            <a:ext cx="1420323" cy="0"/>
          </a:xfrm>
          <a:prstGeom prst="straightConnector1">
            <a:avLst/>
          </a:prstGeom>
          <a:ln w="38100"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>
            <a:stCxn id="42" idx="6"/>
          </p:cNvCxnSpPr>
          <p:nvPr/>
        </p:nvCxnSpPr>
        <p:spPr>
          <a:xfrm flipV="1">
            <a:off x="3806187" y="4911571"/>
            <a:ext cx="1467832" cy="360000"/>
          </a:xfrm>
          <a:prstGeom prst="line">
            <a:avLst/>
          </a:prstGeom>
          <a:ln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Oval 55"/>
          <p:cNvSpPr/>
          <p:nvPr/>
        </p:nvSpPr>
        <p:spPr>
          <a:xfrm>
            <a:off x="5956817" y="4553561"/>
            <a:ext cx="720000" cy="7200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508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T10</a:t>
            </a:r>
          </a:p>
        </p:txBody>
      </p:sp>
      <p:sp>
        <p:nvSpPr>
          <p:cNvPr id="57" name="Rectangle 56"/>
          <p:cNvSpPr/>
          <p:nvPr/>
        </p:nvSpPr>
        <p:spPr>
          <a:xfrm>
            <a:off x="7399325" y="4553561"/>
            <a:ext cx="1354943" cy="673334"/>
          </a:xfrm>
          <a:prstGeom prst="rect">
            <a:avLst/>
          </a:prstGeom>
          <a:solidFill>
            <a:srgbClr val="0DB5BB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/>
              <a:t>NA62</a:t>
            </a:r>
          </a:p>
        </p:txBody>
      </p:sp>
      <p:sp>
        <p:nvSpPr>
          <p:cNvPr id="58" name="Rectangle 57"/>
          <p:cNvSpPr/>
          <p:nvPr/>
        </p:nvSpPr>
        <p:spPr>
          <a:xfrm>
            <a:off x="5838295" y="1102683"/>
            <a:ext cx="1299215" cy="631021"/>
          </a:xfrm>
          <a:prstGeom prst="rect">
            <a:avLst/>
          </a:prstGeom>
          <a:solidFill>
            <a:srgbClr val="0DB5BB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/>
              <a:t>NA61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8415627" y="1102683"/>
            <a:ext cx="644728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H2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8401847" y="1741753"/>
            <a:ext cx="644728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H4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8399937" y="3057413"/>
            <a:ext cx="644728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H6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8409897" y="3660873"/>
            <a:ext cx="644728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H8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5466077" y="5780336"/>
            <a:ext cx="6848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8000"/>
                </a:solidFill>
              </a:rPr>
              <a:t>M2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4846927" y="4144980"/>
            <a:ext cx="824265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8000"/>
                </a:solidFill>
              </a:rPr>
              <a:t>P42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4538307" y="4931981"/>
            <a:ext cx="561372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8000"/>
                </a:solidFill>
              </a:rPr>
              <a:t>P6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6625517" y="4344860"/>
            <a:ext cx="845103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8000"/>
                </a:solidFill>
              </a:rPr>
              <a:t>K12</a:t>
            </a:r>
          </a:p>
        </p:txBody>
      </p:sp>
      <p:sp>
        <p:nvSpPr>
          <p:cNvPr id="67" name="Rectangle 66"/>
          <p:cNvSpPr/>
          <p:nvPr/>
        </p:nvSpPr>
        <p:spPr>
          <a:xfrm>
            <a:off x="7399325" y="1233253"/>
            <a:ext cx="652167" cy="430465"/>
          </a:xfrm>
          <a:prstGeom prst="rect">
            <a:avLst/>
          </a:prstGeom>
          <a:noFill/>
          <a:ln w="25400"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68" name="Rectangle 67"/>
          <p:cNvSpPr/>
          <p:nvPr/>
        </p:nvSpPr>
        <p:spPr>
          <a:xfrm>
            <a:off x="5248945" y="1884193"/>
            <a:ext cx="652167" cy="430465"/>
          </a:xfrm>
          <a:prstGeom prst="rect">
            <a:avLst/>
          </a:prstGeom>
          <a:noFill/>
          <a:ln w="25400"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69" name="Rectangle 68"/>
          <p:cNvSpPr/>
          <p:nvPr/>
        </p:nvSpPr>
        <p:spPr>
          <a:xfrm>
            <a:off x="7383635" y="1858543"/>
            <a:ext cx="652167" cy="430465"/>
          </a:xfrm>
          <a:prstGeom prst="rect">
            <a:avLst/>
          </a:prstGeom>
          <a:noFill/>
          <a:ln w="25400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70" name="Rectangle 69"/>
          <p:cNvSpPr/>
          <p:nvPr/>
        </p:nvSpPr>
        <p:spPr>
          <a:xfrm>
            <a:off x="7719145" y="3174203"/>
            <a:ext cx="469057" cy="430465"/>
          </a:xfrm>
          <a:prstGeom prst="rect">
            <a:avLst/>
          </a:prstGeom>
          <a:noFill/>
          <a:ln w="25400"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71" name="Rectangle 70"/>
          <p:cNvSpPr/>
          <p:nvPr/>
        </p:nvSpPr>
        <p:spPr>
          <a:xfrm>
            <a:off x="7545995" y="3777663"/>
            <a:ext cx="652167" cy="430465"/>
          </a:xfrm>
          <a:prstGeom prst="rect">
            <a:avLst/>
          </a:prstGeom>
          <a:noFill/>
          <a:ln w="25400"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72" name="Rectangle 71"/>
          <p:cNvSpPr/>
          <p:nvPr/>
        </p:nvSpPr>
        <p:spPr>
          <a:xfrm>
            <a:off x="6511395" y="3787623"/>
            <a:ext cx="652167" cy="430465"/>
          </a:xfrm>
          <a:prstGeom prst="rect">
            <a:avLst/>
          </a:prstGeom>
          <a:noFill/>
          <a:ln w="25400"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dirty="0"/>
          </a:p>
        </p:txBody>
      </p:sp>
      <p:sp>
        <p:nvSpPr>
          <p:cNvPr id="73" name="Rectangle 72"/>
          <p:cNvSpPr/>
          <p:nvPr/>
        </p:nvSpPr>
        <p:spPr>
          <a:xfrm>
            <a:off x="5595495" y="3785713"/>
            <a:ext cx="652167" cy="430465"/>
          </a:xfrm>
          <a:prstGeom prst="rect">
            <a:avLst/>
          </a:prstGeom>
          <a:noFill/>
          <a:ln w="25400"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dirty="0"/>
          </a:p>
        </p:txBody>
      </p:sp>
      <p:sp>
        <p:nvSpPr>
          <p:cNvPr id="74" name="Rectangle 73"/>
          <p:cNvSpPr/>
          <p:nvPr/>
        </p:nvSpPr>
        <p:spPr>
          <a:xfrm>
            <a:off x="6993165" y="3172293"/>
            <a:ext cx="469057" cy="430465"/>
          </a:xfrm>
          <a:prstGeom prst="rect">
            <a:avLst/>
          </a:prstGeom>
          <a:noFill/>
          <a:ln w="25400"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75" name="Rectangle 74"/>
          <p:cNvSpPr/>
          <p:nvPr/>
        </p:nvSpPr>
        <p:spPr>
          <a:xfrm>
            <a:off x="6267185" y="3170383"/>
            <a:ext cx="469057" cy="430465"/>
          </a:xfrm>
          <a:prstGeom prst="rect">
            <a:avLst/>
          </a:prstGeom>
          <a:noFill/>
          <a:ln w="25400"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76" name="Rectangle 75"/>
          <p:cNvSpPr/>
          <p:nvPr/>
        </p:nvSpPr>
        <p:spPr>
          <a:xfrm>
            <a:off x="5838295" y="1843881"/>
            <a:ext cx="1354943" cy="512014"/>
          </a:xfrm>
          <a:prstGeom prst="rect">
            <a:avLst/>
          </a:prstGeom>
          <a:solidFill>
            <a:srgbClr val="0DB5BB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/>
              <a:t>NA64</a:t>
            </a:r>
          </a:p>
        </p:txBody>
      </p:sp>
      <p:sp>
        <p:nvSpPr>
          <p:cNvPr id="77" name="Rectangle 76"/>
          <p:cNvSpPr/>
          <p:nvPr/>
        </p:nvSpPr>
        <p:spPr>
          <a:xfrm>
            <a:off x="6736242" y="5455201"/>
            <a:ext cx="2018026" cy="673334"/>
          </a:xfrm>
          <a:prstGeom prst="rect">
            <a:avLst/>
          </a:prstGeom>
          <a:solidFill>
            <a:srgbClr val="0DB5BB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/>
              <a:t>COMPASS</a:t>
            </a:r>
          </a:p>
        </p:txBody>
      </p:sp>
      <p:sp>
        <p:nvSpPr>
          <p:cNvPr id="78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dirty="0"/>
              <a:t>Alexander Gerbershagen - Beam Generation for Test Beams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Jan 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21899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North Area beamlines characteristics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9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793966" y="1066812"/>
            <a:ext cx="45589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Primary mode    </a:t>
            </a:r>
            <a:r>
              <a:rPr lang="en-US" dirty="0">
                <a:solidFill>
                  <a:srgbClr val="00B050"/>
                </a:solidFill>
              </a:rPr>
              <a:t>Secondary mode </a:t>
            </a:r>
            <a:endParaRPr lang="el-GR" dirty="0">
              <a:solidFill>
                <a:srgbClr val="00B050"/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364660"/>
              </p:ext>
            </p:extLst>
          </p:nvPr>
        </p:nvGraphicFramePr>
        <p:xfrm>
          <a:off x="98611" y="1506455"/>
          <a:ext cx="8758003" cy="33978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35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28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662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203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7506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627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FFFF00"/>
                          </a:solidFill>
                        </a:rPr>
                        <a:t>Parameters</a:t>
                      </a:r>
                      <a:endParaRPr lang="el-GR" sz="16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FFFF00"/>
                          </a:solidFill>
                        </a:rPr>
                        <a:t>T2</a:t>
                      </a:r>
                      <a:endParaRPr lang="el-GR" sz="16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T4</a:t>
                      </a:r>
                      <a:endParaRPr lang="el-GR" sz="160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627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Beam Line</a:t>
                      </a:r>
                      <a:endParaRPr lang="el-G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H2 </a:t>
                      </a:r>
                      <a:endParaRPr lang="el-G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H4</a:t>
                      </a:r>
                      <a:endParaRPr lang="el-G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H6</a:t>
                      </a:r>
                      <a:endParaRPr lang="el-G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H8</a:t>
                      </a:r>
                      <a:endParaRPr lang="el-GR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316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Maximum</a:t>
                      </a:r>
                      <a:r>
                        <a:rPr lang="en-US" sz="1600" baseline="0" dirty="0"/>
                        <a:t> Momentum [GeV/c]</a:t>
                      </a:r>
                      <a:endParaRPr lang="el-G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002060"/>
                          </a:solidFill>
                        </a:rPr>
                        <a:t>400 / </a:t>
                      </a:r>
                      <a:r>
                        <a:rPr lang="en-US" sz="1600" dirty="0">
                          <a:solidFill>
                            <a:srgbClr val="00B050"/>
                          </a:solidFill>
                        </a:rPr>
                        <a:t>360 </a:t>
                      </a:r>
                      <a:endParaRPr lang="el-GR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400</a:t>
                      </a:r>
                      <a:r>
                        <a:rPr lang="en-US" sz="1600" dirty="0"/>
                        <a:t> / </a:t>
                      </a:r>
                      <a:r>
                        <a:rPr lang="en-US" sz="1600" dirty="0">
                          <a:solidFill>
                            <a:srgbClr val="00B050"/>
                          </a:solidFill>
                        </a:rPr>
                        <a:t>330</a:t>
                      </a:r>
                      <a:endParaRPr lang="el-GR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 / </a:t>
                      </a:r>
                      <a:r>
                        <a:rPr lang="en-US" sz="160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205</a:t>
                      </a:r>
                      <a:r>
                        <a:rPr lang="en-US" sz="1600" dirty="0"/>
                        <a:t> </a:t>
                      </a:r>
                      <a:endParaRPr lang="el-G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400</a:t>
                      </a:r>
                      <a:r>
                        <a:rPr lang="en-US" sz="1600" dirty="0">
                          <a:solidFill>
                            <a:srgbClr val="002060"/>
                          </a:solidFill>
                        </a:rPr>
                        <a:t> / </a:t>
                      </a:r>
                      <a:r>
                        <a:rPr lang="en-US" sz="1600" dirty="0">
                          <a:solidFill>
                            <a:srgbClr val="00B050"/>
                          </a:solidFill>
                        </a:rPr>
                        <a:t>360 </a:t>
                      </a:r>
                      <a:endParaRPr lang="el-GR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627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Maximum</a:t>
                      </a:r>
                      <a:r>
                        <a:rPr lang="en-US" sz="1600" baseline="0" dirty="0"/>
                        <a:t> Acceptance [µ</a:t>
                      </a:r>
                      <a:r>
                        <a:rPr lang="en-US" sz="1600" baseline="0" dirty="0" err="1"/>
                        <a:t>Sr</a:t>
                      </a:r>
                      <a:r>
                        <a:rPr lang="en-US" sz="1600" baseline="0" dirty="0"/>
                        <a:t>]</a:t>
                      </a:r>
                      <a:endParaRPr lang="el-G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1.5</a:t>
                      </a:r>
                      <a:endParaRPr lang="el-G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1.5</a:t>
                      </a:r>
                      <a:endParaRPr lang="el-G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</a:t>
                      </a:r>
                      <a:endParaRPr lang="el-G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2.5</a:t>
                      </a:r>
                      <a:endParaRPr lang="el-GR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627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Maximum </a:t>
                      </a:r>
                      <a:r>
                        <a:rPr lang="el-GR" sz="1600" dirty="0"/>
                        <a:t>Δ</a:t>
                      </a:r>
                      <a:r>
                        <a:rPr lang="en-US" sz="1600" dirty="0"/>
                        <a:t>p/p</a:t>
                      </a:r>
                      <a:r>
                        <a:rPr lang="en-US" sz="1600" baseline="0" dirty="0"/>
                        <a:t> [%]</a:t>
                      </a:r>
                      <a:endParaRPr lang="el-G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dirty="0"/>
                        <a:t>±</a:t>
                      </a:r>
                      <a:r>
                        <a:rPr lang="en-US" sz="1600" dirty="0"/>
                        <a:t> 2.0%</a:t>
                      </a:r>
                      <a:endParaRPr lang="el-G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dirty="0"/>
                        <a:t>±</a:t>
                      </a:r>
                      <a:r>
                        <a:rPr lang="en-US" sz="1600" baseline="0" dirty="0"/>
                        <a:t> 1.4 %</a:t>
                      </a:r>
                      <a:endParaRPr lang="el-G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dirty="0"/>
                        <a:t>±</a:t>
                      </a:r>
                      <a:r>
                        <a:rPr lang="en-US" sz="1600" dirty="0"/>
                        <a:t>1.5%</a:t>
                      </a:r>
                      <a:endParaRPr lang="el-G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dirty="0"/>
                        <a:t>±</a:t>
                      </a:r>
                      <a:r>
                        <a:rPr lang="en-US" sz="1600" dirty="0"/>
                        <a:t>1.5%</a:t>
                      </a:r>
                      <a:endParaRPr lang="el-GR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316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Maximum Intensity</a:t>
                      </a:r>
                      <a:r>
                        <a:rPr lang="en-US" sz="1600" baseline="0" dirty="0"/>
                        <a:t> / spill * (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Hadrons</a:t>
                      </a:r>
                      <a:r>
                        <a:rPr lang="en-US" sz="1600" baseline="0" dirty="0"/>
                        <a:t> / </a:t>
                      </a:r>
                      <a:r>
                        <a:rPr lang="en-US" sz="1600" baseline="0" dirty="0">
                          <a:solidFill>
                            <a:srgbClr val="FF0000"/>
                          </a:solidFill>
                        </a:rPr>
                        <a:t>Electrons</a:t>
                      </a:r>
                      <a:r>
                        <a:rPr lang="en-US" sz="1600" baseline="0" dirty="0"/>
                        <a:t>)</a:t>
                      </a:r>
                      <a:endParaRPr lang="el-G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10</a:t>
                      </a:r>
                      <a:r>
                        <a:rPr lang="en-US" sz="1600" baseline="30000" dirty="0"/>
                        <a:t>7</a:t>
                      </a:r>
                      <a:r>
                        <a:rPr lang="en-US" sz="1600" baseline="0" dirty="0"/>
                        <a:t>/</a:t>
                      </a:r>
                      <a:r>
                        <a:rPr lang="en-US" sz="1600" baseline="0" dirty="0">
                          <a:solidFill>
                            <a:srgbClr val="FF0000"/>
                          </a:solidFill>
                        </a:rPr>
                        <a:t>10</a:t>
                      </a:r>
                      <a:r>
                        <a:rPr lang="en-US" sz="1600" baseline="30000" dirty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el-GR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10</a:t>
                      </a:r>
                      <a:r>
                        <a:rPr lang="en-US" sz="1600" baseline="30000" dirty="0"/>
                        <a:t>7</a:t>
                      </a:r>
                      <a:r>
                        <a:rPr lang="en-US" sz="1600" baseline="0" dirty="0"/>
                        <a:t>/</a:t>
                      </a:r>
                      <a:r>
                        <a:rPr lang="en-US" sz="1600" baseline="0" dirty="0">
                          <a:solidFill>
                            <a:srgbClr val="FF0000"/>
                          </a:solidFill>
                        </a:rPr>
                        <a:t>10</a:t>
                      </a:r>
                      <a:r>
                        <a:rPr lang="en-US" sz="1600" baseline="30000" dirty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l-GR" sz="1600" dirty="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10</a:t>
                      </a:r>
                      <a:r>
                        <a:rPr lang="en-US" sz="1600" baseline="30000" dirty="0"/>
                        <a:t>7 **</a:t>
                      </a:r>
                      <a:r>
                        <a:rPr lang="en-US" sz="1600" baseline="0" dirty="0"/>
                        <a:t>/</a:t>
                      </a:r>
                      <a:r>
                        <a:rPr lang="en-US" sz="1600" baseline="0" dirty="0">
                          <a:solidFill>
                            <a:srgbClr val="FF0000"/>
                          </a:solidFill>
                        </a:rPr>
                        <a:t>10</a:t>
                      </a:r>
                      <a:r>
                        <a:rPr lang="en-US" sz="1600" baseline="30000" dirty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el-GR" sz="1600" dirty="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10</a:t>
                      </a:r>
                      <a:r>
                        <a:rPr lang="en-US" sz="1600" baseline="30000" dirty="0"/>
                        <a:t>7 **</a:t>
                      </a:r>
                      <a:r>
                        <a:rPr lang="en-US" sz="1600" baseline="0" dirty="0"/>
                        <a:t>/</a:t>
                      </a:r>
                      <a:r>
                        <a:rPr lang="en-US" sz="1600" baseline="0" dirty="0">
                          <a:solidFill>
                            <a:srgbClr val="FF0000"/>
                          </a:solidFill>
                        </a:rPr>
                        <a:t>10</a:t>
                      </a:r>
                      <a:r>
                        <a:rPr lang="en-US" sz="1600" baseline="30000" dirty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el-GR" sz="1600" dirty="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627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Available</a:t>
                      </a:r>
                      <a:r>
                        <a:rPr lang="en-US" sz="1600" baseline="0" dirty="0"/>
                        <a:t> Particle Types </a:t>
                      </a:r>
                      <a:endParaRPr lang="el-GR" sz="16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Primary protons</a:t>
                      </a:r>
                      <a:r>
                        <a:rPr lang="en-US" sz="1600" baseline="30000" dirty="0"/>
                        <a:t>***</a:t>
                      </a:r>
                      <a:r>
                        <a:rPr lang="en-US" sz="1600" baseline="0" dirty="0"/>
                        <a:t> </a:t>
                      </a:r>
                      <a:r>
                        <a:rPr lang="en-US" sz="1600" baseline="0" dirty="0">
                          <a:solidFill>
                            <a:srgbClr val="FF0000"/>
                          </a:solidFill>
                        </a:rPr>
                        <a:t>OR</a:t>
                      </a:r>
                      <a:r>
                        <a:rPr lang="en-US" sz="1600" baseline="0" dirty="0"/>
                        <a:t> </a:t>
                      </a:r>
                      <a:r>
                        <a:rPr lang="en-US" sz="1600" dirty="0"/>
                        <a:t>pure electrons</a:t>
                      </a:r>
                      <a:r>
                        <a:rPr lang="en-US" sz="1600" baseline="0" dirty="0"/>
                        <a:t> </a:t>
                      </a:r>
                      <a:r>
                        <a:rPr lang="en-US" sz="1600" baseline="0" dirty="0">
                          <a:solidFill>
                            <a:srgbClr val="FF0000"/>
                          </a:solidFill>
                        </a:rPr>
                        <a:t>OR</a:t>
                      </a:r>
                      <a:r>
                        <a:rPr lang="en-US" sz="1600" dirty="0"/>
                        <a:t> mixed hadrons (</a:t>
                      </a:r>
                      <a:r>
                        <a:rPr lang="en-US" sz="1600" dirty="0" err="1"/>
                        <a:t>pions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protons,kaons</a:t>
                      </a:r>
                      <a:r>
                        <a:rPr lang="en-US" sz="1600" dirty="0"/>
                        <a:t>)</a:t>
                      </a:r>
                      <a:endParaRPr lang="el-GR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l-G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l-G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l-G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627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Other / Special</a:t>
                      </a:r>
                      <a:r>
                        <a:rPr lang="en-US" sz="1600" baseline="0" dirty="0"/>
                        <a:t> requests </a:t>
                      </a:r>
                      <a:endParaRPr lang="el-GR" sz="16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hlinkClick r:id="rId2"/>
                        </a:rPr>
                        <a:t>sba-physicists@cern.ch</a:t>
                      </a:r>
                      <a:r>
                        <a:rPr lang="en-US" sz="1600" baseline="0" dirty="0"/>
                        <a:t> &amp; 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3"/>
                        </a:rPr>
                        <a:t>sps.coordinator@cern.ch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l-G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l-G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l-G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17563" y="5039496"/>
            <a:ext cx="475052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0" dirty="0"/>
              <a:t>* Imposed by Radio Protection, and not available to every zone</a:t>
            </a:r>
          </a:p>
          <a:p>
            <a:pPr algn="just"/>
            <a:r>
              <a:rPr lang="en-US" sz="1100" dirty="0"/>
              <a:t>** In some zones can be elevated up to 10</a:t>
            </a:r>
            <a:r>
              <a:rPr lang="en-US" sz="1100" baseline="30000" dirty="0"/>
              <a:t>8</a:t>
            </a:r>
            <a:r>
              <a:rPr lang="en-US" sz="1100" dirty="0"/>
              <a:t> subject to certain restrictions</a:t>
            </a:r>
          </a:p>
          <a:p>
            <a:pPr algn="just"/>
            <a:r>
              <a:rPr lang="en-US" sz="1100" dirty="0"/>
              <a:t>*** Not available in H6  </a:t>
            </a:r>
            <a:endParaRPr lang="el-GR" sz="1100" dirty="0"/>
          </a:p>
        </p:txBody>
      </p:sp>
      <p:sp>
        <p:nvSpPr>
          <p:cNvPr id="9" name="TextBox 8"/>
          <p:cNvSpPr txBox="1"/>
          <p:nvPr/>
        </p:nvSpPr>
        <p:spPr>
          <a:xfrm>
            <a:off x="4807129" y="5039496"/>
            <a:ext cx="4049486" cy="95410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el-GR"/>
            </a:defPPr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400" dirty="0"/>
              <a:t>Nota Bene : The particle momenta in H2/H4 and in H6/H8 are coupled. Send your beam request and discuss in advance with the SPS coordinator and the responsible liaison physicists. </a:t>
            </a:r>
            <a:endParaRPr lang="el-GR" sz="1400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dirty="0"/>
              <a:t>Alexander Gerbershagen - Beam Generation for Test Beams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Jan 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5379374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CERN_ENdept_Presentation_ArialFont.potx</Template>
  <TotalTime>0</TotalTime>
  <Words>2226</Words>
  <Application>Microsoft Office PowerPoint</Application>
  <PresentationFormat>On-screen Show (4:3)</PresentationFormat>
  <Paragraphs>483</Paragraphs>
  <Slides>33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9" baseType="lpstr">
      <vt:lpstr>Arial</vt:lpstr>
      <vt:lpstr>Calibri</vt:lpstr>
      <vt:lpstr>Symbol</vt:lpstr>
      <vt:lpstr>Wingdings</vt:lpstr>
      <vt:lpstr>CERN_ENdept_Presentation_ArialFont</vt:lpstr>
      <vt:lpstr>Bitmap Image</vt:lpstr>
      <vt:lpstr>Beam Generation for Test Beams</vt:lpstr>
      <vt:lpstr>Overview</vt:lpstr>
      <vt:lpstr>Introduction: Purpose and Users </vt:lpstr>
      <vt:lpstr>Purpose and Users</vt:lpstr>
      <vt:lpstr>Examples of test beam facilities</vt:lpstr>
      <vt:lpstr>East Area – after renovation</vt:lpstr>
      <vt:lpstr>East Area</vt:lpstr>
      <vt:lpstr>PowerPoint Presentation</vt:lpstr>
      <vt:lpstr>North Area beamlines characteristics </vt:lpstr>
      <vt:lpstr>PARTREC – Accelerator and Facility</vt:lpstr>
      <vt:lpstr>PARTREC – Beam Delivery</vt:lpstr>
      <vt:lpstr>Targets and particle production</vt:lpstr>
      <vt:lpstr>Targets and particle production</vt:lpstr>
      <vt:lpstr>Targets and particle production</vt:lpstr>
      <vt:lpstr>Target length and production rates</vt:lpstr>
      <vt:lpstr>Targets and hadron production</vt:lpstr>
      <vt:lpstr>Secondary / tertiary beam lines</vt:lpstr>
      <vt:lpstr>Beamlines</vt:lpstr>
      <vt:lpstr>NA beamline design considerations</vt:lpstr>
      <vt:lpstr>NA secondary beamline - layout</vt:lpstr>
      <vt:lpstr>Secondary beamline - collimators</vt:lpstr>
      <vt:lpstr>Secondary beamline - intensities</vt:lpstr>
      <vt:lpstr>Selection of particle type - Converter</vt:lpstr>
      <vt:lpstr>Selection of particle type - Absorber</vt:lpstr>
      <vt:lpstr>Selection of particle type - Filter</vt:lpstr>
      <vt:lpstr>High-energy electron beams </vt:lpstr>
      <vt:lpstr>Selection of particle type - Radiator</vt:lpstr>
      <vt:lpstr>Secondary beamline – beam optics</vt:lpstr>
      <vt:lpstr>PowerPoint Presentation</vt:lpstr>
      <vt:lpstr>PowerPoint Presentation</vt:lpstr>
      <vt:lpstr>PowerPoint Presentation</vt:lpstr>
      <vt:lpstr>Summary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2016-08-03T08:07:17Z</dcterms:created>
  <dcterms:modified xsi:type="dcterms:W3CDTF">2022-06-20T08:54:54Z</dcterms:modified>
</cp:coreProperties>
</file>