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autoCompressPictures="0">
  <p:sldMasterIdLst>
    <p:sldMasterId id="2147483828" r:id="rId4"/>
    <p:sldMasterId id="2147483900" r:id="rId5"/>
  </p:sldMasterIdLst>
  <p:notesMasterIdLst>
    <p:notesMasterId r:id="rId34"/>
  </p:notesMasterIdLst>
  <p:handoutMasterIdLst>
    <p:handoutMasterId r:id="rId35"/>
  </p:handoutMasterIdLst>
  <p:sldIdLst>
    <p:sldId id="256" r:id="rId6"/>
    <p:sldId id="316" r:id="rId7"/>
    <p:sldId id="321" r:id="rId8"/>
    <p:sldId id="319" r:id="rId9"/>
    <p:sldId id="320" r:id="rId10"/>
    <p:sldId id="322" r:id="rId11"/>
    <p:sldId id="323" r:id="rId12"/>
    <p:sldId id="312" r:id="rId13"/>
    <p:sldId id="308" r:id="rId14"/>
    <p:sldId id="324" r:id="rId15"/>
    <p:sldId id="258" r:id="rId16"/>
    <p:sldId id="269" r:id="rId17"/>
    <p:sldId id="273" r:id="rId18"/>
    <p:sldId id="313" r:id="rId19"/>
    <p:sldId id="285" r:id="rId20"/>
    <p:sldId id="270" r:id="rId21"/>
    <p:sldId id="293" r:id="rId22"/>
    <p:sldId id="272" r:id="rId23"/>
    <p:sldId id="274" r:id="rId24"/>
    <p:sldId id="318" r:id="rId25"/>
    <p:sldId id="275" r:id="rId26"/>
    <p:sldId id="315" r:id="rId27"/>
    <p:sldId id="260" r:id="rId28"/>
    <p:sldId id="314" r:id="rId29"/>
    <p:sldId id="306" r:id="rId30"/>
    <p:sldId id="298" r:id="rId31"/>
    <p:sldId id="289" r:id="rId32"/>
    <p:sldId id="317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48" autoAdjust="0"/>
  </p:normalViewPr>
  <p:slideViewPr>
    <p:cSldViewPr snapToGrid="0">
      <p:cViewPr varScale="1">
        <p:scale>
          <a:sx n="88" d="100"/>
          <a:sy n="88" d="100"/>
        </p:scale>
        <p:origin x="35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8" d="100"/>
          <a:sy n="68" d="100"/>
        </p:scale>
        <p:origin x="32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644646B-21C0-410B-BA17-64C59EB2927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89392C-F5C5-4C38-94CE-455C7F40279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29A4FD-FAFB-4CDA-9DC5-D20CA18269A9}" type="datetimeFigureOut">
              <a:rPr lang="en-US" smtClean="0"/>
              <a:t>6/19/2022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2F3D2C-86D2-4CEA-B1B8-750885E16DD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6D5F72-69F2-4B4B-A943-B04C4B1E36A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BEBA49-8001-49C3-9348-74483362155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9060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91E35E-F34C-4F0E-B8A1-D9F5F49CB3AD}" type="datetimeFigureOut">
              <a:rPr lang="en-US" smtClean="0"/>
              <a:t>6/19/2022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3F15BC-4AA1-41C4-8C26-91A7E3BB93D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467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0528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6622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3817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4620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2797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7402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5124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539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319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810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17673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422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87036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54438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19258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206447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61476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20751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73817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1042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2760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7628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8356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117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0571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611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7553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FD09CEEC-730A-4260-8792-54E9077DC93F}" type="datetime1">
              <a:rPr lang="en-US" smtClean="0"/>
              <a:t>6/19/2022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GB"/>
              <a:t>SHUVAY SINGH - CERN - EP/ADO-SO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067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E3D5-6CAB-4A5F-901D-28E18A24609A}" type="datetime1">
              <a:rPr lang="en-US" smtClean="0"/>
              <a:t>6/19/2022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SHUVAY SINGH - CERN - EP/ADO-SO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3240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D36C938-9C99-4285-AC5B-11D01B6D1044}" type="datetime1">
              <a:rPr lang="en-US" smtClean="0"/>
              <a:t>6/19/2022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r>
              <a:rPr lang="en-GB"/>
              <a:t>SHUVAY SINGH - CERN - EP/ADO-SO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58551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198E4AB-85AC-41FB-9649-87861922C306}" type="datetime1">
              <a:rPr lang="en-US" smtClean="0"/>
              <a:t>6/19/2022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GB"/>
              <a:t>SHUVAY SINGH - CERN - EP/ADO-SO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72841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E3958-2A1E-458A-AE71-3B2EC82ED0E5}" type="datetime1">
              <a:rPr lang="en-US" smtClean="0"/>
              <a:t>6/19/2022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SHUVAY SINGH - CERN - EP/ADO-SO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8729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1534BF0-9FC8-466C-A131-577B5B49A9C0}" type="datetime1">
              <a:rPr lang="en-US" smtClean="0"/>
              <a:t>6/19/2022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GB"/>
              <a:t>SHUVAY SINGH - CERN - EP/ADO-SO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0319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8C68E-77EE-4D01-B9D5-4580B05E9457}" type="datetime1">
              <a:rPr lang="en-US" smtClean="0"/>
              <a:t>6/19/2022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SHUVAY SINGH - CERN - EP/ADO-SO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089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3EFAC-2B2D-4C50-BE6B-4D0B3F0691D2}" type="datetime1">
              <a:rPr lang="en-US" smtClean="0"/>
              <a:t>6/19/2022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SHUVAY SINGH - CERN - EP/ADO-SO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1452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A80BB-77B1-47A8-A52D-19466F542410}" type="datetime1">
              <a:rPr lang="en-US" smtClean="0"/>
              <a:t>6/19/2022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SHUVAY SINGH - CERN - EP/ADO-SO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26385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A3909-B97E-461F-B3A5-9D6A06EAA662}" type="datetime1">
              <a:rPr lang="en-US" smtClean="0"/>
              <a:t>6/19/2022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SHUVAY SINGH - CERN - EP/ADO-SO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2516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FAE39B1F-0BA5-4F0F-BE0D-C513A3884ED3}" type="datetime1">
              <a:rPr lang="en-US" smtClean="0"/>
              <a:t>6/19/2022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GB"/>
              <a:t>SHUVAY SINGH - CERN - EP/ADO-SO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306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1E8F5-64BE-4056-9DF4-4625A555B2F3}" type="datetime1">
              <a:rPr lang="en-US" smtClean="0"/>
              <a:t>6/19/2022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SHUVAY SINGH - CERN - EP/ADO-SO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7348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D42B3-AA86-4F20-B7CB-BCEB175473EB}" type="datetime1">
              <a:rPr lang="en-US" smtClean="0"/>
              <a:t>6/19/2022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SHUVAY SINGH - CERN - EP/ADO-SO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5307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DB09F-ED4A-470C-B3D0-C6B421B7F82E}" type="datetime1">
              <a:rPr lang="en-US" smtClean="0"/>
              <a:t>6/19/2022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SHUVAY SINGH - CERN - EP/ADO-SO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7367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9F7B9EB-DA5F-463D-B3D2-99F55F3DF38E}" type="datetime1">
              <a:rPr lang="en-US" smtClean="0"/>
              <a:t>6/19/2022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r>
              <a:rPr lang="en-GB"/>
              <a:t>SHUVAY SINGH - CERN - EP/ADO-SO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07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25FE7CC-4576-42AB-8A34-30C0C334F021}" type="datetime1">
              <a:rPr lang="en-US" smtClean="0"/>
              <a:t>6/19/2022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GB"/>
              <a:t>SHUVAY SINGH - CERN - EP/ADO-SO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1343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BC152-8EE1-4C22-A407-CA0F97FFECBE}" type="datetime1">
              <a:rPr lang="en-US" smtClean="0"/>
              <a:t>6/19/2022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SHUVAY SINGH - CERN - EP/ADO-SO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217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2CBC8-8C5B-452A-8499-53317D11CAD9}" type="datetime1">
              <a:rPr lang="en-US" smtClean="0"/>
              <a:t>6/19/2022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SHUVAY SINGH - CERN - EP/ADO-SO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169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D81D3-700C-4E54-B19B-AA9ED0F2D1BA}" type="datetime1">
              <a:rPr lang="en-US" smtClean="0"/>
              <a:t>6/19/2022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SHUVAY SINGH - CERN - EP/ADO-SO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396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430BD-09B3-4F12-B936-A546461FD1B2}" type="datetime1">
              <a:rPr lang="en-US" smtClean="0"/>
              <a:t>6/19/2022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SHUVAY SINGH - CERN - EP/ADO-SO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2248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9702E5BE-2A5C-4FEA-917D-C45E096E8A5E}" type="datetime1">
              <a:rPr lang="en-US" smtClean="0"/>
              <a:t>6/19/2022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GB"/>
              <a:t>SHUVAY SINGH - CERN - EP/ADO-SO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5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C3DCF-7677-46A1-BC7C-7C54B9C37482}" type="datetime1">
              <a:rPr lang="en-US" smtClean="0"/>
              <a:t>6/19/2022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SHUVAY SINGH - CERN - EP/ADO-SO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745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0864EB03-EC33-4CD6-84C6-6832374D9343}" type="datetime1">
              <a:rPr lang="en-US" smtClean="0"/>
              <a:t>6/19/2022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r>
              <a:rPr lang="en-GB"/>
              <a:t>SHUVAY SINGH - CERN - EP/ADO-SO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07715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32A8D3D1-17B2-4654-BB5A-F8587CE3406E}" type="datetime1">
              <a:rPr lang="en-US" smtClean="0"/>
              <a:t>6/19/2022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r>
              <a:rPr lang="en-GB"/>
              <a:t>SHUVAY SINGH - CERN - EP/ADO-SO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0000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4.png"/><Relationship Id="rId4" Type="http://schemas.openxmlformats.org/officeDocument/2006/relationships/image" Target="../media/image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4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8.png"/><Relationship Id="rId5" Type="http://schemas.microsoft.com/office/2007/relationships/hdphoto" Target="../media/hdphoto1.wdp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3.png"/><Relationship Id="rId5" Type="http://schemas.openxmlformats.org/officeDocument/2006/relationships/image" Target="../media/image19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.emf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7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microsoft.com/office/2007/relationships/hdphoto" Target="../media/hdphoto2.wdp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0.png"/><Relationship Id="rId5" Type="http://schemas.openxmlformats.org/officeDocument/2006/relationships/image" Target="../media/image4.emf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8.png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.emf"/><Relationship Id="rId5" Type="http://schemas.openxmlformats.org/officeDocument/2006/relationships/image" Target="../media/image39.jpg"/><Relationship Id="rId4" Type="http://schemas.openxmlformats.org/officeDocument/2006/relationships/image" Target="../media/image38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.emf"/><Relationship Id="rId4" Type="http://schemas.openxmlformats.org/officeDocument/2006/relationships/image" Target="../media/image4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.emf"/><Relationship Id="rId4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cloud.web.cern.ch/cloud" TargetMode="External"/><Relationship Id="rId13" Type="http://schemas.openxmlformats.org/officeDocument/2006/relationships/hyperlink" Target="https://gif-irrad.web.cern.ch/gif-irrad/Default.htm" TargetMode="External"/><Relationship Id="rId18" Type="http://schemas.openxmlformats.org/officeDocument/2006/relationships/hyperlink" Target="http://sba.web.cern.ch/sba/BeamsAndAreas/P42%20K12/P42%20K12.html" TargetMode="External"/><Relationship Id="rId3" Type="http://schemas.openxmlformats.org/officeDocument/2006/relationships/image" Target="../media/image8.jpg"/><Relationship Id="rId21" Type="http://schemas.openxmlformats.org/officeDocument/2006/relationships/hyperlink" Target="https://espace.cern.ch/hiradmat-sps/Wiki%20Pages/Home.aspx" TargetMode="External"/><Relationship Id="rId7" Type="http://schemas.openxmlformats.org/officeDocument/2006/relationships/hyperlink" Target="http://charm.web.cern.ch/charm/" TargetMode="External"/><Relationship Id="rId12" Type="http://schemas.openxmlformats.org/officeDocument/2006/relationships/hyperlink" Target="http://sba.web.cern.ch/sba/BeamsAndAreas/H4/H4_presentation.html" TargetMode="External"/><Relationship Id="rId17" Type="http://schemas.openxmlformats.org/officeDocument/2006/relationships/hyperlink" Target="http://wwwcompass.cern.ch/" TargetMode="External"/><Relationship Id="rId2" Type="http://schemas.openxmlformats.org/officeDocument/2006/relationships/notesSlide" Target="../notesSlides/notesSlide5.xml"/><Relationship Id="rId16" Type="http://schemas.openxmlformats.org/officeDocument/2006/relationships/hyperlink" Target="http://sba.web.cern.ch/sba/BeamsAndAreas/M2/M2_presentation.html" TargetMode="External"/><Relationship Id="rId20" Type="http://schemas.openxmlformats.org/officeDocument/2006/relationships/hyperlink" Target="http://awake.web.cern.ch/awake/" TargetMode="Externa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s://ps-irrad.web.cern.ch/index.php" TargetMode="External"/><Relationship Id="rId11" Type="http://schemas.openxmlformats.org/officeDocument/2006/relationships/hyperlink" Target="http://cenf.web.cern.ch/" TargetMode="External"/><Relationship Id="rId5" Type="http://schemas.openxmlformats.org/officeDocument/2006/relationships/hyperlink" Target="http://sba.web.cern.ch/sba/BeamsAndAreas/East/East.html" TargetMode="External"/><Relationship Id="rId15" Type="http://schemas.openxmlformats.org/officeDocument/2006/relationships/hyperlink" Target="http://sba.web.cern.ch/sba/BeamsAndAreas/H8/H8_presentation.html" TargetMode="External"/><Relationship Id="rId10" Type="http://schemas.openxmlformats.org/officeDocument/2006/relationships/hyperlink" Target="http://shine.web.cern.ch/" TargetMode="External"/><Relationship Id="rId19" Type="http://schemas.openxmlformats.org/officeDocument/2006/relationships/hyperlink" Target="https://na62.web.cern.ch/na62/" TargetMode="External"/><Relationship Id="rId4" Type="http://schemas.openxmlformats.org/officeDocument/2006/relationships/image" Target="../media/image4.emf"/><Relationship Id="rId9" Type="http://schemas.openxmlformats.org/officeDocument/2006/relationships/hyperlink" Target="http://sba.web.cern.ch/sba/BeamsAndAreas/H2/H2_presentation.html" TargetMode="External"/><Relationship Id="rId14" Type="http://schemas.openxmlformats.org/officeDocument/2006/relationships/hyperlink" Target="http://sba.web.cern.ch/sba/BeamsAndAreas/H6/H6_presentation.htm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emf"/><Relationship Id="rId5" Type="http://schemas.openxmlformats.org/officeDocument/2006/relationships/package" Target="../embeddings/Microsoft_Excel_Worksheet.xlsx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.emf"/><Relationship Id="rId4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2.png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gital Connections">
            <a:extLst>
              <a:ext uri="{FF2B5EF4-FFF2-40B4-BE49-F238E27FC236}">
                <a16:creationId xmlns:a16="http://schemas.microsoft.com/office/drawing/2014/main" id="{3840F91C-EDD0-4D4E-A4AB-E6C77856C88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265" t="9091" r="3502" b="-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56674" y="3858937"/>
            <a:ext cx="11734800" cy="260603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2C5318-1A1E-49D0-B2E2-A4B0FA9E8A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1191" y="4965029"/>
            <a:ext cx="10993549" cy="895244"/>
          </a:xfrm>
        </p:spPr>
        <p:txBody>
          <a:bodyPr>
            <a:no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</a:rPr>
              <a:t>New 4 T Multipurpose superconducting Magnet Facility</a:t>
            </a:r>
            <a:br>
              <a:rPr lang="en-US" sz="4400" dirty="0">
                <a:solidFill>
                  <a:schemeClr val="bg1"/>
                </a:solidFill>
              </a:rPr>
            </a:br>
            <a:r>
              <a:rPr lang="en-US" sz="4400" dirty="0">
                <a:solidFill>
                  <a:schemeClr val="bg1"/>
                </a:solidFill>
              </a:rPr>
              <a:t>BTTB</a:t>
            </a:r>
            <a:r>
              <a:rPr lang="en-US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4400" dirty="0">
                <a:solidFill>
                  <a:schemeClr val="bg1"/>
                </a:solidFill>
              </a:rPr>
              <a:t>0</a:t>
            </a:r>
            <a:endParaRPr lang="en-US" sz="4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8B6CF59-4E5B-494D-A2F7-97ADD01E64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1194" y="5739959"/>
            <a:ext cx="10993546" cy="725007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rgbClr val="7CEBFF"/>
                </a:solidFill>
              </a:rPr>
              <a:t>Shuvay singh – ep/ado/so</a:t>
            </a:r>
          </a:p>
          <a:p>
            <a:pPr algn="ctr"/>
            <a:r>
              <a:rPr lang="en-US" dirty="0">
                <a:solidFill>
                  <a:srgbClr val="7CEB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20-24</a:t>
            </a:r>
            <a:r>
              <a:rPr lang="en-US" dirty="0">
                <a:solidFill>
                  <a:srgbClr val="7CEBFF"/>
                </a:solidFill>
              </a:rPr>
              <a:t> JUNE 2022</a:t>
            </a:r>
            <a:endParaRPr lang="en-US" dirty="0">
              <a:solidFill>
                <a:srgbClr val="7CEB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91" y="5517424"/>
            <a:ext cx="824332" cy="82296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9939" y="5467244"/>
            <a:ext cx="1334801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7007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342180" y="1085800"/>
            <a:ext cx="11507638" cy="1000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1633EB-7DCB-4DDC-80AF-C885A3EE1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3" y="108000"/>
            <a:ext cx="11029616" cy="988332"/>
          </a:xfrm>
        </p:spPr>
        <p:txBody>
          <a:bodyPr/>
          <a:lstStyle/>
          <a:p>
            <a:r>
              <a:rPr lang="en-US" dirty="0"/>
              <a:t>Existing general-purpose magnets in north area</a:t>
            </a:r>
          </a:p>
        </p:txBody>
      </p:sp>
      <p:pic>
        <p:nvPicPr>
          <p:cNvPr id="1026" name="Picture 2" descr="Magnet Morpugo zone north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593" y="1899736"/>
            <a:ext cx="4267200" cy="32004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716646" y="5137808"/>
            <a:ext cx="5092117" cy="12687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dirty="0"/>
              <a:t>.6 -T </a:t>
            </a:r>
            <a:r>
              <a:rPr lang="en-US" b="1" dirty="0"/>
              <a:t>Morpurgo</a:t>
            </a:r>
            <a:r>
              <a:rPr lang="en-US" dirty="0"/>
              <a:t> H8 Superconducting Magnet</a:t>
            </a:r>
          </a:p>
          <a:p>
            <a:r>
              <a:rPr lang="en-US" dirty="0"/>
              <a:t>Dipole function (saddle)</a:t>
            </a:r>
          </a:p>
        </p:txBody>
      </p:sp>
      <p:sp>
        <p:nvSpPr>
          <p:cNvPr id="13" name="Footer Placeholder 10">
            <a:extLst>
              <a:ext uri="{FF2B5EF4-FFF2-40B4-BE49-F238E27FC236}">
                <a16:creationId xmlns:a16="http://schemas.microsoft.com/office/drawing/2014/main" id="{9711686E-A2E0-4DA5-B67B-84A19B666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12664" y="6467234"/>
            <a:ext cx="6917210" cy="365125"/>
          </a:xfrm>
        </p:spPr>
        <p:txBody>
          <a:bodyPr/>
          <a:lstStyle/>
          <a:p>
            <a:pPr algn="ctr"/>
            <a:r>
              <a:rPr lang="en-GB" dirty="0"/>
              <a:t>SHUVAY SINGH - CERN - EP/ADO-SO</a:t>
            </a:r>
            <a:endParaRPr lang="en-US" dirty="0"/>
          </a:p>
        </p:txBody>
      </p:sp>
      <p:pic>
        <p:nvPicPr>
          <p:cNvPr id="14" name="Picture 13" descr="LogoOutline.ai">
            <a:extLst>
              <a:ext uri="{FF2B5EF4-FFF2-40B4-BE49-F238E27FC236}">
                <a16:creationId xmlns:a16="http://schemas.microsoft.com/office/drawing/2014/main" id="{300D55D9-6549-4851-8C8E-71DAAB99396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37312"/>
            <a:ext cx="504056" cy="504056"/>
          </a:xfrm>
          <a:prstGeom prst="rect">
            <a:avLst/>
          </a:prstGeom>
        </p:spPr>
      </p:pic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886C66DE-2BA2-4635-B404-7E9C72860394}"/>
              </a:ext>
            </a:extLst>
          </p:cNvPr>
          <p:cNvSpPr txBox="1">
            <a:spLocks/>
          </p:cNvSpPr>
          <p:nvPr/>
        </p:nvSpPr>
        <p:spPr>
          <a:xfrm>
            <a:off x="5808763" y="5321745"/>
            <a:ext cx="5092117" cy="12687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dirty="0"/>
              <a:t>.6 m free bore diameter</a:t>
            </a:r>
            <a:endParaRPr lang="en-GB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D8B3391-0143-440B-BDDA-96C4801E4D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93555" y="1276333"/>
            <a:ext cx="5693852" cy="424403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880516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342180" y="1085800"/>
            <a:ext cx="11507638" cy="12687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1633EB-7DCB-4DDC-80AF-C885A3EE1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3" y="108000"/>
            <a:ext cx="11029616" cy="988332"/>
          </a:xfrm>
        </p:spPr>
        <p:txBody>
          <a:bodyPr/>
          <a:lstStyle/>
          <a:p>
            <a:r>
              <a:rPr lang="en-US" dirty="0"/>
              <a:t>New North Area TEST BEAM Magnet Parameters</a:t>
            </a:r>
          </a:p>
        </p:txBody>
      </p:sp>
      <p:pic>
        <p:nvPicPr>
          <p:cNvPr id="15" name="Content Placeholder 14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8176001" y="1943009"/>
            <a:ext cx="2884543" cy="3233012"/>
          </a:xfrm>
          <a:prstGeom prst="rect">
            <a:avLst/>
          </a:prstGeom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648652" y="1233488"/>
            <a:ext cx="7424734" cy="4914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-342900">
              <a:lnSpc>
                <a:spcPct val="150000"/>
              </a:lnSpc>
              <a:spcBef>
                <a:spcPts val="0"/>
              </a:spcBef>
              <a:buFont typeface="+mj-lt"/>
              <a:buAutoNum type="arabicParenR"/>
            </a:pPr>
            <a:r>
              <a:rPr lang="en-GB" sz="1600" dirty="0"/>
              <a:t>4-T central field </a:t>
            </a:r>
          </a:p>
          <a:p>
            <a:pPr marL="0" indent="-342900">
              <a:lnSpc>
                <a:spcPct val="150000"/>
              </a:lnSpc>
              <a:spcBef>
                <a:spcPts val="0"/>
              </a:spcBef>
              <a:buFont typeface="+mj-lt"/>
              <a:buAutoNum type="arabicParenR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1600" dirty="0">
                <a:cs typeface="Arial" panose="020B0604020202020204" pitchFamily="34" charset="0"/>
              </a:rPr>
              <a:t> </a:t>
            </a:r>
            <a:r>
              <a:rPr lang="en-GB" sz="1600" dirty="0"/>
              <a:t>m</a:t>
            </a:r>
            <a:r>
              <a:rPr lang="en-GB" sz="1600" baseline="30000" dirty="0"/>
              <a:t>3</a:t>
            </a:r>
            <a:r>
              <a:rPr lang="en-GB" sz="1600" dirty="0"/>
              <a:t> free volume target</a:t>
            </a:r>
          </a:p>
          <a:p>
            <a:pPr marL="0" indent="-342900">
              <a:spcBef>
                <a:spcPts val="0"/>
              </a:spcBef>
              <a:buFont typeface="+mj-lt"/>
              <a:buAutoNum type="arabicParenR"/>
            </a:pPr>
            <a:r>
              <a:rPr lang="en-US" sz="1600" dirty="0">
                <a:cs typeface="Arial" panose="020B0604020202020204" pitchFamily="34" charset="0"/>
              </a:rPr>
              <a:t>S</a:t>
            </a:r>
            <a:r>
              <a:rPr lang="en-GB" sz="1600" dirty="0"/>
              <a:t>tray field must be minimised due to proximity of other experiments</a:t>
            </a:r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r>
              <a:rPr lang="en-GB" sz="1600" dirty="0"/>
              <a:t>This facility will allow to perform tests with the </a:t>
            </a:r>
            <a:r>
              <a:rPr lang="en-GB" sz="1600" b="1" dirty="0">
                <a:solidFill>
                  <a:srgbClr val="C00000"/>
                </a:solidFill>
              </a:rPr>
              <a:t>full range of magnetic conditions </a:t>
            </a:r>
            <a:r>
              <a:rPr lang="en-GB" sz="1600" dirty="0"/>
              <a:t>in a detector:</a:t>
            </a:r>
          </a:p>
          <a:p>
            <a:pPr lvl="1"/>
            <a:r>
              <a:rPr lang="en-GB" sz="1400" dirty="0"/>
              <a:t>constant field value up to 4-T, </a:t>
            </a:r>
          </a:p>
          <a:p>
            <a:pPr lvl="1"/>
            <a:r>
              <a:rPr lang="en-GB" sz="1400" dirty="0"/>
              <a:t>variable field conditions similar to magnet ramps or discharges.</a:t>
            </a:r>
          </a:p>
          <a:p>
            <a:pPr marL="0" indent="0">
              <a:buNone/>
            </a:pPr>
            <a:r>
              <a:rPr lang="en-GB" sz="1600" dirty="0"/>
              <a:t>The </a:t>
            </a:r>
            <a:r>
              <a:rPr lang="en-GB" sz="1600" b="1" dirty="0">
                <a:solidFill>
                  <a:srgbClr val="C00000"/>
                </a:solidFill>
              </a:rPr>
              <a:t>field homogeneity </a:t>
            </a:r>
            <a:r>
              <a:rPr lang="en-GB" sz="1600" dirty="0"/>
              <a:t>within the duty volume shall be specified based on the requests of the potential users from the test-beam community. </a:t>
            </a:r>
          </a:p>
          <a:p>
            <a:pPr marL="0" indent="0">
              <a:buNone/>
            </a:pPr>
            <a:r>
              <a:rPr lang="en-GB" sz="1600" b="1" dirty="0">
                <a:solidFill>
                  <a:srgbClr val="C00000"/>
                </a:solidFill>
              </a:rPr>
              <a:t>Please contact us if you are interested in such a facility and let us know your requests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8211812" y="2757994"/>
            <a:ext cx="2951347" cy="2478523"/>
            <a:chOff x="7278464" y="3135709"/>
            <a:chExt cx="3317206" cy="2809168"/>
          </a:xfrm>
        </p:grpSpPr>
        <p:cxnSp>
          <p:nvCxnSpPr>
            <p:cNvPr id="17" name="Straight Arrow Connector 16"/>
            <p:cNvCxnSpPr/>
            <p:nvPr/>
          </p:nvCxnSpPr>
          <p:spPr>
            <a:xfrm>
              <a:off x="7278464" y="5038498"/>
              <a:ext cx="1540043" cy="906379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V="1">
              <a:off x="9043762" y="5061016"/>
              <a:ext cx="1551908" cy="883861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V="1">
              <a:off x="10595670" y="3135709"/>
              <a:ext cx="0" cy="1816894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8231160" y="4654678"/>
            <a:ext cx="8656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Arial Narrow" panose="020B0606020202030204" pitchFamily="34" charset="0"/>
              </a:rPr>
              <a:t>1 m</a:t>
            </a:r>
            <a:endParaRPr lang="en-GB" sz="3600" dirty="0">
              <a:latin typeface="Arial Narrow" panose="020B0606020202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341531" y="4781155"/>
            <a:ext cx="8656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Arial Narrow" panose="020B0606020202030204" pitchFamily="34" charset="0"/>
              </a:rPr>
              <a:t>1 m</a:t>
            </a:r>
            <a:endParaRPr lang="en-GB" sz="3600" dirty="0">
              <a:latin typeface="Arial Narrow" panose="020B0606020202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106295" y="3213019"/>
            <a:ext cx="8656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Arial Narrow" panose="020B0606020202030204" pitchFamily="34" charset="0"/>
              </a:rPr>
              <a:t>1 m</a:t>
            </a:r>
            <a:endParaRPr lang="en-GB" sz="3600" dirty="0">
              <a:latin typeface="Arial Narrow" panose="020B0606020202030204" pitchFamily="34" charset="0"/>
            </a:endParaRPr>
          </a:p>
        </p:txBody>
      </p:sp>
      <p:sp>
        <p:nvSpPr>
          <p:cNvPr id="18" name="Footer Placeholder 10">
            <a:extLst>
              <a:ext uri="{FF2B5EF4-FFF2-40B4-BE49-F238E27FC236}">
                <a16:creationId xmlns:a16="http://schemas.microsoft.com/office/drawing/2014/main" id="{65F8DA47-0EA9-43FB-9B29-F6F09D262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12664" y="6467234"/>
            <a:ext cx="6917210" cy="365125"/>
          </a:xfrm>
        </p:spPr>
        <p:txBody>
          <a:bodyPr/>
          <a:lstStyle/>
          <a:p>
            <a:pPr algn="ctr"/>
            <a:r>
              <a:rPr lang="en-GB" dirty="0"/>
              <a:t>SHUVAY SINGH - CERN - EP/ADO-SO</a:t>
            </a:r>
            <a:endParaRPr lang="en-US" dirty="0"/>
          </a:p>
        </p:txBody>
      </p:sp>
      <p:pic>
        <p:nvPicPr>
          <p:cNvPr id="19" name="Picture 18" descr="LogoOutline.ai">
            <a:extLst>
              <a:ext uri="{FF2B5EF4-FFF2-40B4-BE49-F238E27FC236}">
                <a16:creationId xmlns:a16="http://schemas.microsoft.com/office/drawing/2014/main" id="{EECDDC92-48B7-4B14-98C2-3E4D540AEB7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37312"/>
            <a:ext cx="504056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6075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342180" y="1085800"/>
            <a:ext cx="11507638" cy="12687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1633EB-7DCB-4DDC-80AF-C885A3EE1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3" y="108000"/>
            <a:ext cx="11029616" cy="988332"/>
          </a:xfrm>
        </p:spPr>
        <p:txBody>
          <a:bodyPr/>
          <a:lstStyle/>
          <a:p>
            <a:r>
              <a:rPr lang="en-US" dirty="0"/>
              <a:t>Split Coil Solenoid Magnet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4761599"/>
              </p:ext>
            </p:extLst>
          </p:nvPr>
        </p:nvGraphicFramePr>
        <p:xfrm>
          <a:off x="5766833" y="1194537"/>
          <a:ext cx="5387474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3737">
                  <a:extLst>
                    <a:ext uri="{9D8B030D-6E8A-4147-A177-3AD203B41FA5}">
                      <a16:colId xmlns:a16="http://schemas.microsoft.com/office/drawing/2014/main" val="2915732127"/>
                    </a:ext>
                  </a:extLst>
                </a:gridCol>
                <a:gridCol w="2693737">
                  <a:extLst>
                    <a:ext uri="{9D8B030D-6E8A-4147-A177-3AD203B41FA5}">
                      <a16:colId xmlns:a16="http://schemas.microsoft.com/office/drawing/2014/main" val="2282269128"/>
                    </a:ext>
                  </a:extLst>
                </a:gridCol>
              </a:tblGrid>
              <a:tr h="361538">
                <a:tc>
                  <a:txBody>
                    <a:bodyPr/>
                    <a:lstStyle/>
                    <a:p>
                      <a:r>
                        <a:rPr lang="en-US" dirty="0"/>
                        <a:t>Specifications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372756"/>
                  </a:ext>
                </a:extLst>
              </a:tr>
              <a:tr h="361538">
                <a:tc>
                  <a:txBody>
                    <a:bodyPr/>
                    <a:lstStyle/>
                    <a:p>
                      <a:r>
                        <a:rPr lang="en-US" dirty="0"/>
                        <a:t>Field at Center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 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7928776"/>
                  </a:ext>
                </a:extLst>
              </a:tr>
              <a:tr h="361538">
                <a:tc>
                  <a:txBody>
                    <a:bodyPr/>
                    <a:lstStyle/>
                    <a:p>
                      <a:r>
                        <a:rPr lang="en-US" dirty="0"/>
                        <a:t>Free gap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dirty="0"/>
                        <a:t>000 mm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0225260"/>
                  </a:ext>
                </a:extLst>
              </a:tr>
              <a:tr h="361538">
                <a:tc>
                  <a:txBody>
                    <a:bodyPr/>
                    <a:lstStyle/>
                    <a:p>
                      <a:r>
                        <a:rPr lang="en-US" dirty="0"/>
                        <a:t>Free bore diameter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700</a:t>
                      </a:r>
                      <a:r>
                        <a:rPr lang="en-US" baseline="0" dirty="0"/>
                        <a:t> mm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4141060"/>
                  </a:ext>
                </a:extLst>
              </a:tr>
              <a:tr h="361538"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r>
                        <a:rPr lang="en-US" baseline="0" dirty="0"/>
                        <a:t> Stored Energy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dirty="0"/>
                        <a:t>06 MJ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7287584"/>
                  </a:ext>
                </a:extLst>
              </a:tr>
              <a:tr h="361538">
                <a:tc>
                  <a:txBody>
                    <a:bodyPr/>
                    <a:lstStyle/>
                    <a:p>
                      <a:r>
                        <a:rPr lang="en-US" dirty="0"/>
                        <a:t>Axial</a:t>
                      </a:r>
                      <a:r>
                        <a:rPr lang="en-US" baseline="0" dirty="0"/>
                        <a:t> coil length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600</a:t>
                      </a:r>
                      <a:r>
                        <a:rPr lang="en-US" baseline="0" dirty="0"/>
                        <a:t> mm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962820"/>
                  </a:ext>
                </a:extLst>
              </a:tr>
              <a:tr h="361538">
                <a:tc>
                  <a:txBody>
                    <a:bodyPr/>
                    <a:lstStyle/>
                    <a:p>
                      <a:r>
                        <a:rPr lang="en-US" dirty="0"/>
                        <a:t>Peak field</a:t>
                      </a:r>
                      <a:r>
                        <a:rPr lang="en-US" baseline="0" dirty="0"/>
                        <a:t> in conductor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5.7</a:t>
                      </a:r>
                      <a:r>
                        <a:rPr lang="en-US" baseline="0" dirty="0"/>
                        <a:t> 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0588330"/>
                  </a:ext>
                </a:extLst>
              </a:tr>
              <a:tr h="361538">
                <a:tc>
                  <a:txBody>
                    <a:bodyPr/>
                    <a:lstStyle/>
                    <a:p>
                      <a:r>
                        <a:rPr lang="en-US" dirty="0"/>
                        <a:t>Stray field at 5 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dirty="0"/>
                        <a:t>5 mT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5258476"/>
                  </a:ext>
                </a:extLst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733593" y="5355972"/>
            <a:ext cx="56321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2"/>
                </a:solidFill>
              </a:rPr>
              <a:t>Split Coil Solenoid (SCS) similar in design and functionality of M</a:t>
            </a:r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2"/>
                </a:solidFill>
              </a:rPr>
              <a:t>Iron yoke allows for beam in 2 directions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Coils supported by titanium tie-rods</a:t>
            </a:r>
            <a:endParaRPr lang="en-GB" dirty="0">
              <a:solidFill>
                <a:schemeClr val="tx2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17" name="Content Placeholder 6">
            <a:extLst>
              <a:ext uri="{FF2B5EF4-FFF2-40B4-BE49-F238E27FC236}">
                <a16:creationId xmlns:a16="http://schemas.microsoft.com/office/drawing/2014/main" id="{012BAD9B-EF5D-42E2-B306-DD46998EE99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244126" y="1420707"/>
            <a:ext cx="3620762" cy="3633787"/>
          </a:xfr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7A1E0F8-47EC-47C4-84DD-948B5FB8AAC7}"/>
              </a:ext>
            </a:extLst>
          </p:cNvPr>
          <p:cNvCxnSpPr>
            <a:cxnSpLocks/>
          </p:cNvCxnSpPr>
          <p:nvPr/>
        </p:nvCxnSpPr>
        <p:spPr>
          <a:xfrm>
            <a:off x="1365938" y="2635080"/>
            <a:ext cx="2607118" cy="44038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06EBB2B-10B7-4EF0-ABD7-707ECF2F02EE}"/>
              </a:ext>
            </a:extLst>
          </p:cNvPr>
          <p:cNvCxnSpPr/>
          <p:nvPr/>
        </p:nvCxnSpPr>
        <p:spPr>
          <a:xfrm flipH="1">
            <a:off x="3980715" y="3091965"/>
            <a:ext cx="0" cy="19080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318911C6-58BB-4DF3-9CDA-BCB4D038C653}"/>
              </a:ext>
            </a:extLst>
          </p:cNvPr>
          <p:cNvSpPr txBox="1"/>
          <p:nvPr/>
        </p:nvSpPr>
        <p:spPr>
          <a:xfrm rot="566172">
            <a:off x="2178764" y="2617427"/>
            <a:ext cx="11334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5380 mm</a:t>
            </a:r>
            <a:endParaRPr lang="en-GB" sz="12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5B0D687-54B4-4F1E-910F-47AB5AEBE29A}"/>
              </a:ext>
            </a:extLst>
          </p:cNvPr>
          <p:cNvSpPr txBox="1"/>
          <p:nvPr/>
        </p:nvSpPr>
        <p:spPr>
          <a:xfrm rot="5400000">
            <a:off x="3544818" y="3755255"/>
            <a:ext cx="11334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4500 mm</a:t>
            </a:r>
            <a:endParaRPr lang="en-GB" sz="1200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95888E9-7F3B-4D91-9E2B-7D89A089BD79}"/>
              </a:ext>
            </a:extLst>
          </p:cNvPr>
          <p:cNvCxnSpPr>
            <a:cxnSpLocks/>
          </p:cNvCxnSpPr>
          <p:nvPr/>
        </p:nvCxnSpPr>
        <p:spPr>
          <a:xfrm flipV="1">
            <a:off x="3980715" y="1962731"/>
            <a:ext cx="711942" cy="112923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A8FBC79A-AF77-49F7-8158-4D080F4F95FD}"/>
              </a:ext>
            </a:extLst>
          </p:cNvPr>
          <p:cNvSpPr txBox="1"/>
          <p:nvPr/>
        </p:nvSpPr>
        <p:spPr>
          <a:xfrm rot="18183049">
            <a:off x="3683318" y="2271411"/>
            <a:ext cx="11334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4500 mm</a:t>
            </a:r>
            <a:endParaRPr lang="en-GB" sz="1200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C3D9F8E4-35BE-4DEF-8FE2-5DB6300A25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94" b="99671" l="0" r="99672">
                        <a14:foregroundMark x1="16420" y1="8072" x2="87356" y2="31466"/>
                        <a14:foregroundMark x1="7553" y1="19605" x2="7225" y2="72158"/>
                        <a14:foregroundMark x1="7225" y1="72158" x2="19376" y2="79407"/>
                        <a14:foregroundMark x1="19376" y1="79407" x2="29885" y2="81054"/>
                        <a14:foregroundMark x1="72742" y1="88633" x2="63383" y2="87479"/>
                        <a14:foregroundMark x1="63383" y1="87479" x2="47126" y2="73311"/>
                        <a14:foregroundMark x1="47126" y1="73311" x2="45977" y2="60791"/>
                        <a14:foregroundMark x1="45977" y1="60791" x2="46141" y2="60626"/>
                        <a14:foregroundMark x1="84729" y1="40198" x2="88506" y2="55354"/>
                        <a14:foregroundMark x1="88506" y1="55354" x2="88177" y2="80560"/>
                        <a14:foregroundMark x1="88177" y1="80560" x2="84072" y2="90939"/>
                        <a14:foregroundMark x1="84072" y1="90939" x2="77833" y2="97199"/>
                        <a14:foregroundMark x1="77833" y1="97199" x2="75862" y2="96540"/>
                        <a14:foregroundMark x1="94910" y1="86985" x2="90969" y2="37562"/>
                        <a14:foregroundMark x1="90969" y1="37562" x2="94910" y2="28501"/>
                        <a14:foregroundMark x1="94910" y1="28501" x2="94417" y2="22900"/>
                        <a14:foregroundMark x1="96388" y1="26524" x2="97865" y2="80066"/>
                        <a14:foregroundMark x1="77340" y1="95387" x2="50739" y2="89456"/>
                        <a14:foregroundMark x1="16913" y1="18122" x2="4598" y2="24217"/>
                        <a14:foregroundMark x1="4598" y1="24217" x2="5911" y2="52389"/>
                        <a14:foregroundMark x1="5911" y1="52389" x2="1149" y2="73806"/>
                        <a14:foregroundMark x1="1149" y1="73806" x2="2135" y2="77595"/>
                        <a14:foregroundMark x1="16420" y1="70840" x2="18555" y2="74300"/>
                        <a14:foregroundMark x1="24302" y1="4942" x2="19376" y2="2306"/>
                        <a14:foregroundMark x1="41872" y1="74794" x2="47126" y2="77924"/>
                        <a14:foregroundMark x1="63875" y1="81713" x2="66338" y2="86656"/>
                        <a14:foregroundMark x1="34647" y1="78748" x2="30213" y2="81384"/>
                        <a14:foregroundMark x1="657" y1="12850" x2="15764" y2="2636"/>
                        <a14:foregroundMark x1="15764" y1="2636" x2="7225" y2="9061"/>
                        <a14:foregroundMark x1="7225" y1="9061" x2="14778" y2="3624"/>
                        <a14:foregroundMark x1="0" y1="13344" x2="1478" y2="11532"/>
                        <a14:foregroundMark x1="17734" y1="27348" x2="20525" y2="46129"/>
                        <a14:foregroundMark x1="20525" y1="46129" x2="20525" y2="45964"/>
                        <a14:foregroundMark x1="32512" y1="31466" x2="33005" y2="43987"/>
                        <a14:foregroundMark x1="47455" y1="90939" x2="51396" y2="91763"/>
                        <a14:foregroundMark x1="51396" y1="91598" x2="46798" y2="84514"/>
                        <a14:foregroundMark x1="46798" y1="84514" x2="46962" y2="81549"/>
                        <a14:foregroundMark x1="0" y1="78913" x2="32841" y2="86491"/>
                        <a14:foregroundMark x1="99179" y1="87644" x2="99672" y2="87315"/>
                        <a14:foregroundMark x1="78654" y1="99506" x2="79639" y2="99835"/>
                        <a14:foregroundMark x1="46798" y1="85338" x2="46798" y2="90610"/>
                        <a14:foregroundMark x1="49589" y1="91598" x2="78489" y2="99176"/>
                        <a14:foregroundMark x1="41215" y1="80560" x2="47291" y2="82372"/>
                        <a14:foregroundMark x1="41051" y1="80560" x2="40230" y2="83196"/>
                        <a14:foregroundMark x1="39901" y1="83196" x2="38752" y2="84843"/>
                        <a14:foregroundMark x1="37931" y1="84185" x2="33005" y2="87315"/>
                        <a14:foregroundMark x1="34647" y1="86985" x2="39080" y2="84020"/>
                        <a14:foregroundMark x1="30706" y1="86656" x2="26601" y2="85502"/>
                        <a14:foregroundMark x1="1598" y1="47941" x2="1314" y2="49588"/>
                        <a14:foregroundMark x1="1712" y1="47282" x2="1598" y2="47941"/>
                        <a14:foregroundMark x1="2223" y1="44316" x2="2108" y2="44985"/>
                        <a14:foregroundMark x1="2365" y1="43493" x2="2223" y2="44316"/>
                        <a14:foregroundMark x1="2791" y1="41021" x2="2365" y2="43493"/>
                        <a14:foregroundMark x1="1314" y1="49588" x2="821" y2="50412"/>
                        <a14:foregroundMark x1="657" y1="40527" x2="2463" y2="40857"/>
                        <a14:foregroundMark x1="3284" y1="44316" x2="2956" y2="47446"/>
                        <a14:foregroundMark x1="2627" y1="47282" x2="2627" y2="46458"/>
                        <a14:foregroundMark x1="16092" y1="2801" x2="20033" y2="494"/>
                        <a14:foregroundMark x1="1970" y1="11697" x2="7061" y2="9061"/>
                        <a14:foregroundMark x1="20690" y1="659" x2="32348" y2="4613"/>
                        <a14:foregroundMark x1="23810" y1="1647" x2="33498" y2="4448"/>
                        <a14:foregroundMark x1="34319" y1="4448" x2="49261" y2="8896"/>
                        <a14:foregroundMark x1="43350" y1="6755" x2="57964" y2="10214"/>
                        <a14:foregroundMark x1="57964" y1="10544" x2="70115" y2="13180"/>
                        <a14:foregroundMark x1="70443" y1="13839" x2="78818" y2="16310"/>
                        <a14:foregroundMark x1="78818" y1="16310" x2="79967" y2="16145"/>
                        <a14:foregroundMark x1="79310" y1="15980" x2="87685" y2="18451"/>
                        <a14:foregroundMark x1="87685" y1="18451" x2="87685" y2="18451"/>
                        <a14:foregroundMark x1="88506" y1="18451" x2="99672" y2="22076"/>
                        <a14:foregroundMark x1="96388" y1="20758" x2="97701" y2="21087"/>
                        <a14:foregroundMark x1="98030" y1="20923" x2="99672" y2="21582"/>
                        <a14:foregroundMark x1="80460" y1="99671" x2="99015" y2="87809"/>
                        <a14:backgroundMark x1="74877" y1="8567" x2="74877" y2="8567"/>
                        <a14:backgroundMark x1="56814" y1="5107" x2="82266" y2="8237"/>
                        <a14:backgroundMark x1="657" y1="43493" x2="657" y2="43493"/>
                        <a14:backgroundMark x1="1149" y1="47941" x2="1149" y2="47941"/>
                        <a14:backgroundMark x1="2463" y1="43328" x2="2463" y2="43328"/>
                        <a14:backgroundMark x1="2112" y1="44193" x2="2299" y2="4316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952563" y="4139508"/>
            <a:ext cx="2630195" cy="2621557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E4056DD-10D8-423F-8C85-D9A7CA35F0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55593" y="4139508"/>
            <a:ext cx="2456529" cy="2630912"/>
          </a:xfrm>
          <a:prstGeom prst="rect">
            <a:avLst/>
          </a:prstGeom>
        </p:spPr>
      </p:pic>
      <p:sp>
        <p:nvSpPr>
          <p:cNvPr id="29" name="Footer Placeholder 10">
            <a:extLst>
              <a:ext uri="{FF2B5EF4-FFF2-40B4-BE49-F238E27FC236}">
                <a16:creationId xmlns:a16="http://schemas.microsoft.com/office/drawing/2014/main" id="{4811E29E-EF22-4953-A037-840A84FE6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12664" y="6467234"/>
            <a:ext cx="6917210" cy="365125"/>
          </a:xfrm>
        </p:spPr>
        <p:txBody>
          <a:bodyPr/>
          <a:lstStyle/>
          <a:p>
            <a:pPr algn="ctr"/>
            <a:r>
              <a:rPr lang="en-GB" dirty="0"/>
              <a:t>SHUVAY SINGH - CERN - EP/ADO-SO</a:t>
            </a:r>
            <a:endParaRPr lang="en-US" dirty="0"/>
          </a:p>
        </p:txBody>
      </p:sp>
      <p:pic>
        <p:nvPicPr>
          <p:cNvPr id="30" name="Picture 29" descr="LogoOutline.ai">
            <a:extLst>
              <a:ext uri="{FF2B5EF4-FFF2-40B4-BE49-F238E27FC236}">
                <a16:creationId xmlns:a16="http://schemas.microsoft.com/office/drawing/2014/main" id="{EF2087CF-E1DC-43E8-BCFD-55C2EE8FFA8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37312"/>
            <a:ext cx="504056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2433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342180" y="1085800"/>
            <a:ext cx="11507638" cy="12687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Content Placeholder 5">
            <a:extLst>
              <a:ext uri="{FF2B5EF4-FFF2-40B4-BE49-F238E27FC236}">
                <a16:creationId xmlns:a16="http://schemas.microsoft.com/office/drawing/2014/main" id="{D6CAD287-7803-4130-A5B9-1C8DDFA4FB0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8066104" y="1867665"/>
            <a:ext cx="3633787" cy="3633787"/>
          </a:xfr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87DC917-C265-4F98-B7E5-2DB416B0F72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 rot="5400000">
            <a:off x="618461" y="1867665"/>
            <a:ext cx="3633787" cy="3633787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21633EB-7DCB-4DDC-80AF-C885A3EE1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3" y="108000"/>
            <a:ext cx="11029616" cy="988332"/>
          </a:xfrm>
        </p:spPr>
        <p:txBody>
          <a:bodyPr/>
          <a:lstStyle/>
          <a:p>
            <a:r>
              <a:rPr lang="en-US" dirty="0"/>
              <a:t>Benefits of a Split Coil Solenoid Magnet</a:t>
            </a: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  <p:cxnSp>
        <p:nvCxnSpPr>
          <p:cNvPr id="15" name="Straight Arrow Connector 14"/>
          <p:cNvCxnSpPr>
            <a:cxnSpLocks/>
          </p:cNvCxnSpPr>
          <p:nvPr/>
        </p:nvCxnSpPr>
        <p:spPr>
          <a:xfrm rot="5400000" flipV="1">
            <a:off x="2435355" y="1828998"/>
            <a:ext cx="0" cy="36000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cxnSpLocks/>
          </p:cNvCxnSpPr>
          <p:nvPr/>
        </p:nvCxnSpPr>
        <p:spPr>
          <a:xfrm rot="5400000" flipV="1">
            <a:off x="9882997" y="1872734"/>
            <a:ext cx="0" cy="36000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109570" y="5605678"/>
            <a:ext cx="2727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Dipole function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519418" y="5603949"/>
            <a:ext cx="2727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Solenoidal function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856167" y="2952000"/>
            <a:ext cx="272715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2"/>
                </a:solidFill>
              </a:rPr>
              <a:t>Two different testing orientations are possible relative to beam axis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2"/>
                </a:solidFill>
              </a:rPr>
              <a:t>Dual functionality similar to M</a:t>
            </a:r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GB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856168" y="5493890"/>
            <a:ext cx="2213562" cy="89329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>
                <a:solidFill>
                  <a:schemeClr val="accent1"/>
                </a:solidFill>
              </a:rPr>
              <a:t>- Beam axis</a:t>
            </a:r>
            <a:endParaRPr lang="en-GB" dirty="0">
              <a:solidFill>
                <a:schemeClr val="accent1"/>
              </a:solidFill>
            </a:endParaRPr>
          </a:p>
        </p:txBody>
      </p:sp>
      <p:cxnSp>
        <p:nvCxnSpPr>
          <p:cNvPr id="29" name="Straight Arrow Connector 28"/>
          <p:cNvCxnSpPr>
            <a:cxnSpLocks/>
          </p:cNvCxnSpPr>
          <p:nvPr/>
        </p:nvCxnSpPr>
        <p:spPr>
          <a:xfrm>
            <a:off x="4994567" y="5975010"/>
            <a:ext cx="828000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ooter Placeholder 10">
            <a:extLst>
              <a:ext uri="{FF2B5EF4-FFF2-40B4-BE49-F238E27FC236}">
                <a16:creationId xmlns:a16="http://schemas.microsoft.com/office/drawing/2014/main" id="{5D4C79F8-CB9F-4223-8423-F73720EC3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12664" y="6467234"/>
            <a:ext cx="6917210" cy="365125"/>
          </a:xfrm>
        </p:spPr>
        <p:txBody>
          <a:bodyPr/>
          <a:lstStyle/>
          <a:p>
            <a:pPr algn="ctr"/>
            <a:r>
              <a:rPr lang="en-GB" dirty="0"/>
              <a:t>SHUVAY SINGH - CERN - EP/ADO-SO</a:t>
            </a:r>
            <a:endParaRPr lang="en-US" dirty="0"/>
          </a:p>
        </p:txBody>
      </p:sp>
      <p:pic>
        <p:nvPicPr>
          <p:cNvPr id="23" name="Picture 22" descr="LogoOutline.ai">
            <a:extLst>
              <a:ext uri="{FF2B5EF4-FFF2-40B4-BE49-F238E27FC236}">
                <a16:creationId xmlns:a16="http://schemas.microsoft.com/office/drawing/2014/main" id="{60FDAFA2-421D-4491-85E4-FD377996B3C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37312"/>
            <a:ext cx="504056" cy="50405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E383E9E-40FC-437B-8A65-8CFF8CAD5D4F}"/>
              </a:ext>
            </a:extLst>
          </p:cNvPr>
          <p:cNvSpPr txBox="1"/>
          <p:nvPr/>
        </p:nvSpPr>
        <p:spPr>
          <a:xfrm>
            <a:off x="4732420" y="1112666"/>
            <a:ext cx="2727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</a:rPr>
              <a:t>Top view of magnet</a:t>
            </a:r>
            <a:endParaRPr lang="en-GB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1382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342180" y="1085800"/>
            <a:ext cx="11507638" cy="12687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1633EB-7DCB-4DDC-80AF-C885A3EE1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3" y="108000"/>
            <a:ext cx="11029616" cy="988332"/>
          </a:xfrm>
        </p:spPr>
        <p:txBody>
          <a:bodyPr/>
          <a:lstStyle/>
          <a:p>
            <a:r>
              <a:rPr lang="en-US" dirty="0"/>
              <a:t>Split Coil Solenoid Magnetic field plots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121107" y="6083070"/>
            <a:ext cx="24359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Sections through central plane</a:t>
            </a:r>
            <a:endParaRPr lang="en-GB" sz="1100" dirty="0">
              <a:solidFill>
                <a:schemeClr val="tx2"/>
              </a:solidFill>
            </a:endParaRPr>
          </a:p>
        </p:txBody>
      </p:sp>
      <p:pic>
        <p:nvPicPr>
          <p:cNvPr id="17" name="Content Placeholder 5">
            <a:extLst>
              <a:ext uri="{FF2B5EF4-FFF2-40B4-BE49-F238E27FC236}">
                <a16:creationId xmlns:a16="http://schemas.microsoft.com/office/drawing/2014/main" id="{EC54E969-AC6A-4B9A-A253-AA57D47E01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2978093" y="1119380"/>
            <a:ext cx="1188000" cy="1188000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6D1C1F0-CD53-4A1C-BA35-0DB5FF7763E4}"/>
              </a:ext>
            </a:extLst>
          </p:cNvPr>
          <p:cNvCxnSpPr>
            <a:cxnSpLocks/>
          </p:cNvCxnSpPr>
          <p:nvPr/>
        </p:nvCxnSpPr>
        <p:spPr>
          <a:xfrm rot="5400000" flipV="1">
            <a:off x="3561127" y="1233379"/>
            <a:ext cx="0" cy="9720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ooter Placeholder 10">
            <a:extLst>
              <a:ext uri="{FF2B5EF4-FFF2-40B4-BE49-F238E27FC236}">
                <a16:creationId xmlns:a16="http://schemas.microsoft.com/office/drawing/2014/main" id="{C7DAB78A-8ECC-4266-9C33-EE00E4FE2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12664" y="6467234"/>
            <a:ext cx="6917210" cy="365125"/>
          </a:xfrm>
        </p:spPr>
        <p:txBody>
          <a:bodyPr/>
          <a:lstStyle/>
          <a:p>
            <a:pPr algn="ctr"/>
            <a:r>
              <a:rPr lang="en-GB" dirty="0"/>
              <a:t>SHUVAY SINGH - CERN - EP/ADO-SO</a:t>
            </a:r>
            <a:endParaRPr lang="en-US" dirty="0"/>
          </a:p>
        </p:txBody>
      </p:sp>
      <p:pic>
        <p:nvPicPr>
          <p:cNvPr id="22" name="Picture 21" descr="LogoOutline.ai">
            <a:extLst>
              <a:ext uri="{FF2B5EF4-FFF2-40B4-BE49-F238E27FC236}">
                <a16:creationId xmlns:a16="http://schemas.microsoft.com/office/drawing/2014/main" id="{8AE0414A-08F5-4863-B60E-00D8056B8BC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37312"/>
            <a:ext cx="504056" cy="504056"/>
          </a:xfrm>
          <a:prstGeom prst="rect">
            <a:avLst/>
          </a:prstGeo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FC3F4EB-27E7-4631-9110-CDC647D04C6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1397125" y="2377632"/>
            <a:ext cx="4694863" cy="3420000"/>
          </a:xfrm>
          <a:ln>
            <a:solidFill>
              <a:schemeClr val="tx1"/>
            </a:solidFill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C09F426-0FE8-4267-A63A-06B843DA417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90439" y="2471894"/>
            <a:ext cx="5551524" cy="32400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656223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342180" y="1085800"/>
            <a:ext cx="11507638" cy="12687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1633EB-7DCB-4DDC-80AF-C885A3EE1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3" y="108000"/>
            <a:ext cx="11029616" cy="988332"/>
          </a:xfrm>
        </p:spPr>
        <p:txBody>
          <a:bodyPr/>
          <a:lstStyle/>
          <a:p>
            <a:r>
              <a:rPr lang="en-US" dirty="0"/>
              <a:t>SCS Field Along axial and radial direction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3" name="Footer Placeholder 10">
            <a:extLst>
              <a:ext uri="{FF2B5EF4-FFF2-40B4-BE49-F238E27FC236}">
                <a16:creationId xmlns:a16="http://schemas.microsoft.com/office/drawing/2014/main" id="{B372073E-9621-4D8E-B0B6-BE6190258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12664" y="6467234"/>
            <a:ext cx="6917210" cy="365125"/>
          </a:xfrm>
        </p:spPr>
        <p:txBody>
          <a:bodyPr/>
          <a:lstStyle/>
          <a:p>
            <a:pPr algn="ctr"/>
            <a:r>
              <a:rPr lang="en-GB" dirty="0"/>
              <a:t>SHUVAY SINGH - CERN - EP/ADO-SO</a:t>
            </a:r>
            <a:endParaRPr lang="en-US" dirty="0"/>
          </a:p>
        </p:txBody>
      </p:sp>
      <p:pic>
        <p:nvPicPr>
          <p:cNvPr id="14" name="Picture 13" descr="LogoOutline.ai">
            <a:extLst>
              <a:ext uri="{FF2B5EF4-FFF2-40B4-BE49-F238E27FC236}">
                <a16:creationId xmlns:a16="http://schemas.microsoft.com/office/drawing/2014/main" id="{4CDE445E-D6C2-40DA-B0B6-2AE35EE3A1A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37312"/>
            <a:ext cx="504056" cy="50405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7446B16-D312-40A0-BEFE-136195E012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8041" y="2535360"/>
            <a:ext cx="5652768" cy="324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3" name="Content Placeholder 5">
            <a:extLst>
              <a:ext uri="{FF2B5EF4-FFF2-40B4-BE49-F238E27FC236}">
                <a16:creationId xmlns:a16="http://schemas.microsoft.com/office/drawing/2014/main" id="{AFC0A8A4-D3B4-492E-BD66-A546C40173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1446" y="1131458"/>
            <a:ext cx="1188000" cy="1188000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93E79A7-A628-4A29-BEAA-BF2CC366B952}"/>
              </a:ext>
            </a:extLst>
          </p:cNvPr>
          <p:cNvCxnSpPr>
            <a:cxnSpLocks/>
          </p:cNvCxnSpPr>
          <p:nvPr/>
        </p:nvCxnSpPr>
        <p:spPr>
          <a:xfrm rot="5400000" flipV="1">
            <a:off x="3717057" y="1246270"/>
            <a:ext cx="0" cy="9720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Content Placeholder 32">
            <a:extLst>
              <a:ext uri="{FF2B5EF4-FFF2-40B4-BE49-F238E27FC236}">
                <a16:creationId xmlns:a16="http://schemas.microsoft.com/office/drawing/2014/main" id="{ECD884B1-D4F4-451E-AF1C-81054DDA649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33169" y="2360582"/>
            <a:ext cx="4365101" cy="36000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2980587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342180" y="1085800"/>
            <a:ext cx="11507638" cy="12687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1633EB-7DCB-4DDC-80AF-C885A3EE1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3" y="108000"/>
            <a:ext cx="11029616" cy="988332"/>
          </a:xfrm>
        </p:spPr>
        <p:txBody>
          <a:bodyPr/>
          <a:lstStyle/>
          <a:p>
            <a:r>
              <a:rPr lang="en-US" dirty="0"/>
              <a:t>The Magnadon</a:t>
            </a:r>
          </a:p>
        </p:txBody>
      </p:sp>
      <p:sp>
        <p:nvSpPr>
          <p:cNvPr id="33" name="Content Placeholder 3"/>
          <p:cNvSpPr>
            <a:spLocks noGrp="1"/>
          </p:cNvSpPr>
          <p:nvPr>
            <p:ph sz="half" idx="2"/>
          </p:nvPr>
        </p:nvSpPr>
        <p:spPr>
          <a:xfrm>
            <a:off x="1901951" y="5690057"/>
            <a:ext cx="6300407" cy="70751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Like the MADMAX magnet design</a:t>
            </a:r>
          </a:p>
          <a:p>
            <a:r>
              <a:rPr lang="en-US" dirty="0"/>
              <a:t>Special thanks to CEA - IRFU Saclay for fruitful discussions</a:t>
            </a: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13A01F8D-43AA-4C26-A2AA-8094EA8E5F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0922" y="2316728"/>
            <a:ext cx="3855210" cy="289140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9121" y="1983635"/>
            <a:ext cx="4800542" cy="3557594"/>
          </a:xfrm>
          <a:prstGeom prst="rect">
            <a:avLst/>
          </a:prstGeom>
          <a:ln>
            <a:noFill/>
          </a:ln>
        </p:spPr>
      </p:pic>
      <p:sp>
        <p:nvSpPr>
          <p:cNvPr id="25" name="TextBox 24"/>
          <p:cNvSpPr txBox="1"/>
          <p:nvPr/>
        </p:nvSpPr>
        <p:spPr>
          <a:xfrm>
            <a:off x="5790286" y="1609231"/>
            <a:ext cx="5438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~ 2 m bite radius / outer bore like the extinct Megalodon shark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2" name="Content Placeholder 3"/>
          <p:cNvSpPr txBox="1">
            <a:spLocks/>
          </p:cNvSpPr>
          <p:nvPr/>
        </p:nvSpPr>
        <p:spPr>
          <a:xfrm>
            <a:off x="371862" y="1096319"/>
            <a:ext cx="7282201" cy="7075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MAG</a:t>
            </a:r>
            <a:r>
              <a:rPr lang="en-US" dirty="0"/>
              <a:t>net for </a:t>
            </a:r>
            <a:r>
              <a:rPr lang="en-US" b="1" dirty="0"/>
              <a:t>N</a:t>
            </a:r>
            <a:r>
              <a:rPr lang="en-US" dirty="0"/>
              <a:t>orth </a:t>
            </a:r>
            <a:r>
              <a:rPr lang="en-US" b="1" dirty="0"/>
              <a:t>A</a:t>
            </a:r>
            <a:r>
              <a:rPr lang="en-US" dirty="0"/>
              <a:t>rea with a </a:t>
            </a:r>
            <a:r>
              <a:rPr lang="en-US" b="1" dirty="0"/>
              <a:t>D</a:t>
            </a:r>
            <a:r>
              <a:rPr lang="en-US" dirty="0"/>
              <a:t>ipole C</a:t>
            </a:r>
            <a:r>
              <a:rPr lang="en-US" b="1" dirty="0"/>
              <a:t>ON</a:t>
            </a:r>
            <a:r>
              <a:rPr lang="en-US" dirty="0"/>
              <a:t>cept</a:t>
            </a:r>
          </a:p>
        </p:txBody>
      </p:sp>
      <p:sp>
        <p:nvSpPr>
          <p:cNvPr id="13" name="Footer Placeholder 10">
            <a:extLst>
              <a:ext uri="{FF2B5EF4-FFF2-40B4-BE49-F238E27FC236}">
                <a16:creationId xmlns:a16="http://schemas.microsoft.com/office/drawing/2014/main" id="{DA1EC163-BE16-40BF-B0FA-D9FD1AC6C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12664" y="6467234"/>
            <a:ext cx="6917210" cy="365125"/>
          </a:xfrm>
        </p:spPr>
        <p:txBody>
          <a:bodyPr/>
          <a:lstStyle/>
          <a:p>
            <a:pPr algn="ctr"/>
            <a:r>
              <a:rPr lang="en-GB" dirty="0"/>
              <a:t>SHUVAY SINGH - CERN - EP/ADO-SO</a:t>
            </a:r>
            <a:endParaRPr lang="en-US" dirty="0"/>
          </a:p>
        </p:txBody>
      </p:sp>
      <p:pic>
        <p:nvPicPr>
          <p:cNvPr id="14" name="Picture 13" descr="LogoOutline.ai">
            <a:extLst>
              <a:ext uri="{FF2B5EF4-FFF2-40B4-BE49-F238E27FC236}">
                <a16:creationId xmlns:a16="http://schemas.microsoft.com/office/drawing/2014/main" id="{62B0CBDC-B22C-485D-B388-DD3CDC0F02B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37312"/>
            <a:ext cx="504056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7285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342180" y="1085800"/>
            <a:ext cx="11507638" cy="12687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1633EB-7DCB-4DDC-80AF-C885A3EE1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3" y="108000"/>
            <a:ext cx="11029616" cy="988332"/>
          </a:xfrm>
        </p:spPr>
        <p:txBody>
          <a:bodyPr/>
          <a:lstStyle/>
          <a:p>
            <a:r>
              <a:rPr lang="en-US" dirty="0"/>
              <a:t>Magnadon Magnet Lorentz forces and Deflection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2"/>
          </p:nvPr>
        </p:nvSpPr>
        <p:spPr>
          <a:xfrm>
            <a:off x="7151587" y="5357227"/>
            <a:ext cx="3983538" cy="1423988"/>
          </a:xfrm>
        </p:spPr>
        <p:txBody>
          <a:bodyPr/>
          <a:lstStyle/>
          <a:p>
            <a:r>
              <a:rPr lang="en-US" dirty="0"/>
              <a:t>Bursting force along X-Axis : 2.5 MN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9" name="Immagine 8" descr="Immagine che contiene stazionario, spazzolino&#10;&#10;Descrizione generata automaticamente">
            <a:extLst>
              <a:ext uri="{FF2B5EF4-FFF2-40B4-BE49-F238E27FC236}">
                <a16:creationId xmlns:a16="http://schemas.microsoft.com/office/drawing/2014/main" id="{785774F9-01FF-43CE-ACC1-4E8E0E44A1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48" y="2128342"/>
            <a:ext cx="4384488" cy="298891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23" name="Immagine 10">
            <a:extLst>
              <a:ext uri="{FF2B5EF4-FFF2-40B4-BE49-F238E27FC236}">
                <a16:creationId xmlns:a16="http://schemas.microsoft.com/office/drawing/2014/main" id="{0FCD2C5E-5C10-417A-AA3D-36A5493F474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30"/>
          <a:stretch/>
        </p:blipFill>
        <p:spPr>
          <a:xfrm>
            <a:off x="6694003" y="2212386"/>
            <a:ext cx="4898706" cy="360844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0" name="Content Placeholder 2"/>
          <p:cNvSpPr>
            <a:spLocks noGrp="1"/>
          </p:cNvSpPr>
          <p:nvPr>
            <p:ph sz="half" idx="2"/>
          </p:nvPr>
        </p:nvSpPr>
        <p:spPr>
          <a:xfrm>
            <a:off x="1190492" y="5117253"/>
            <a:ext cx="5045927" cy="1423988"/>
          </a:xfrm>
        </p:spPr>
        <p:txBody>
          <a:bodyPr/>
          <a:lstStyle/>
          <a:p>
            <a:r>
              <a:rPr lang="en-US" dirty="0"/>
              <a:t>Coils attempt to “open” and “close” during current ramp up requiring a robust and complex mechanical support structure</a:t>
            </a:r>
            <a:endParaRPr lang="en-GB" dirty="0"/>
          </a:p>
        </p:txBody>
      </p:sp>
      <p:sp>
        <p:nvSpPr>
          <p:cNvPr id="12" name="Footer Placeholder 10">
            <a:extLst>
              <a:ext uri="{FF2B5EF4-FFF2-40B4-BE49-F238E27FC236}">
                <a16:creationId xmlns:a16="http://schemas.microsoft.com/office/drawing/2014/main" id="{4CCC6D1D-683A-4046-A48C-B908C5E45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12664" y="6467234"/>
            <a:ext cx="6917210" cy="365125"/>
          </a:xfrm>
        </p:spPr>
        <p:txBody>
          <a:bodyPr/>
          <a:lstStyle/>
          <a:p>
            <a:pPr algn="ctr"/>
            <a:r>
              <a:rPr lang="en-GB" dirty="0"/>
              <a:t>SHUVAY SINGH - CERN - EP/ADO-SO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97377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342180" y="1085800"/>
            <a:ext cx="11507638" cy="12687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1633EB-7DCB-4DDC-80AF-C885A3EE1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3" y="108000"/>
            <a:ext cx="11029616" cy="988332"/>
          </a:xfrm>
        </p:spPr>
        <p:txBody>
          <a:bodyPr/>
          <a:lstStyle/>
          <a:p>
            <a:r>
              <a:rPr lang="en-US" dirty="0"/>
              <a:t>Magnadon Magnet Specifications</a:t>
            </a:r>
          </a:p>
        </p:txBody>
      </p:sp>
      <p:pic>
        <p:nvPicPr>
          <p:cNvPr id="12" name="Content Placeholder 11" descr="A picture containing accessory, umbrella, dome&#10;&#10;Description automatically generated">
            <a:extLst>
              <a:ext uri="{FF2B5EF4-FFF2-40B4-BE49-F238E27FC236}">
                <a16:creationId xmlns:a16="http://schemas.microsoft.com/office/drawing/2014/main" id="{D408C213-1955-408F-A019-72F171ED2A4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05416" y="1794628"/>
            <a:ext cx="5001628" cy="3145468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1705909"/>
              </p:ext>
            </p:extLst>
          </p:nvPr>
        </p:nvGraphicFramePr>
        <p:xfrm>
          <a:off x="6242770" y="1706732"/>
          <a:ext cx="5387474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3737">
                  <a:extLst>
                    <a:ext uri="{9D8B030D-6E8A-4147-A177-3AD203B41FA5}">
                      <a16:colId xmlns:a16="http://schemas.microsoft.com/office/drawing/2014/main" val="2915732127"/>
                    </a:ext>
                  </a:extLst>
                </a:gridCol>
                <a:gridCol w="2693737">
                  <a:extLst>
                    <a:ext uri="{9D8B030D-6E8A-4147-A177-3AD203B41FA5}">
                      <a16:colId xmlns:a16="http://schemas.microsoft.com/office/drawing/2014/main" val="2282269128"/>
                    </a:ext>
                  </a:extLst>
                </a:gridCol>
              </a:tblGrid>
              <a:tr h="361538">
                <a:tc>
                  <a:txBody>
                    <a:bodyPr/>
                    <a:lstStyle/>
                    <a:p>
                      <a:r>
                        <a:rPr lang="en-US" dirty="0"/>
                        <a:t>Specifications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372756"/>
                  </a:ext>
                </a:extLst>
              </a:tr>
              <a:tr h="361538">
                <a:tc>
                  <a:txBody>
                    <a:bodyPr/>
                    <a:lstStyle/>
                    <a:p>
                      <a:r>
                        <a:rPr lang="en-US" dirty="0"/>
                        <a:t>Field at Center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 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7928776"/>
                  </a:ext>
                </a:extLst>
              </a:tr>
              <a:tr h="361538">
                <a:tc>
                  <a:txBody>
                    <a:bodyPr/>
                    <a:lstStyle/>
                    <a:p>
                      <a:r>
                        <a:rPr lang="en-US" dirty="0"/>
                        <a:t>Free warm bore diameter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dirty="0"/>
                        <a:t>400 mm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0225260"/>
                  </a:ext>
                </a:extLst>
              </a:tr>
              <a:tr h="361538"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r>
                        <a:rPr lang="en-US" baseline="0" dirty="0"/>
                        <a:t> Stored Energy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80 MJ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7287584"/>
                  </a:ext>
                </a:extLst>
              </a:tr>
              <a:tr h="361538">
                <a:tc>
                  <a:txBody>
                    <a:bodyPr/>
                    <a:lstStyle/>
                    <a:p>
                      <a:r>
                        <a:rPr lang="en-US" dirty="0"/>
                        <a:t>Peak field</a:t>
                      </a:r>
                      <a:r>
                        <a:rPr lang="en-US" baseline="0" dirty="0"/>
                        <a:t> in conductor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5.5</a:t>
                      </a:r>
                      <a:r>
                        <a:rPr lang="en-US" baseline="0" dirty="0"/>
                        <a:t> 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0588330"/>
                  </a:ext>
                </a:extLst>
              </a:tr>
              <a:tr h="361538">
                <a:tc>
                  <a:txBody>
                    <a:bodyPr/>
                    <a:lstStyle/>
                    <a:p>
                      <a:r>
                        <a:rPr lang="en-US" dirty="0"/>
                        <a:t>Stray field at 5 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r>
                        <a:rPr lang="en-US" dirty="0"/>
                        <a:t> mT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5258476"/>
                  </a:ext>
                </a:extLst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581025" y="5539016"/>
            <a:ext cx="52509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2"/>
                </a:solidFill>
                <a:latin typeface="+mj-lt"/>
              </a:rPr>
              <a:t>New design used a tilted racetrack “skateboard” design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2"/>
                </a:solidFill>
                <a:latin typeface="+mj-lt"/>
              </a:rPr>
              <a:t>Compatible with Morpurgo iron yoke</a:t>
            </a:r>
            <a:endParaRPr lang="en-GB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8120" y="1765852"/>
            <a:ext cx="52509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</a:rPr>
              <a:t>Preliminary design of support</a:t>
            </a:r>
            <a:endParaRPr lang="en-GB" sz="1050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58235" y="4405335"/>
            <a:ext cx="2207521" cy="1720056"/>
          </a:xfrm>
          <a:prstGeom prst="rect">
            <a:avLst/>
          </a:prstGeom>
        </p:spPr>
      </p:pic>
      <p:sp>
        <p:nvSpPr>
          <p:cNvPr id="13" name="Footer Placeholder 10">
            <a:extLst>
              <a:ext uri="{FF2B5EF4-FFF2-40B4-BE49-F238E27FC236}">
                <a16:creationId xmlns:a16="http://schemas.microsoft.com/office/drawing/2014/main" id="{61F09095-3B8D-4BBC-9707-E63F0206C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12664" y="6467234"/>
            <a:ext cx="6917210" cy="365125"/>
          </a:xfrm>
        </p:spPr>
        <p:txBody>
          <a:bodyPr/>
          <a:lstStyle/>
          <a:p>
            <a:pPr algn="ctr"/>
            <a:r>
              <a:rPr lang="en-GB" dirty="0"/>
              <a:t>SHUVAY SINGH - CERN - EP/ADO-SO</a:t>
            </a:r>
            <a:endParaRPr lang="en-US" dirty="0"/>
          </a:p>
        </p:txBody>
      </p:sp>
      <p:pic>
        <p:nvPicPr>
          <p:cNvPr id="14" name="Picture 13" descr="LogoOutline.ai">
            <a:extLst>
              <a:ext uri="{FF2B5EF4-FFF2-40B4-BE49-F238E27FC236}">
                <a16:creationId xmlns:a16="http://schemas.microsoft.com/office/drawing/2014/main" id="{AEF0862D-80B2-48CC-8417-2347378BAD4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37312"/>
            <a:ext cx="504056" cy="50405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7754B91-459D-42DA-B48C-55CC825B03F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2445" b="96333" l="1222" r="98167">
                        <a14:foregroundMark x1="6925" y1="29829" x2="6314" y2="62836"/>
                        <a14:foregroundMark x1="6314" y1="62836" x2="14664" y2="84841"/>
                        <a14:foregroundMark x1="14664" y1="84841" x2="36864" y2="71149"/>
                        <a14:foregroundMark x1="36864" y1="71149" x2="35845" y2="44010"/>
                        <a14:foregroundMark x1="35845" y1="44010" x2="14053" y2="28606"/>
                        <a14:foregroundMark x1="14053" y1="28606" x2="13035" y2="28362"/>
                        <a14:foregroundMark x1="46232" y1="7579" x2="48880" y2="5623"/>
                        <a14:foregroundMark x1="34623" y1="87531" x2="11609" y2="81907"/>
                        <a14:foregroundMark x1="11609" y1="81907" x2="4481" y2="52323"/>
                        <a14:foregroundMark x1="4481" y1="52323" x2="5906" y2="27139"/>
                        <a14:foregroundMark x1="28921" y1="55501" x2="31161" y2="84108"/>
                        <a14:foregroundMark x1="31161" y1="84108" x2="56008" y2="88264"/>
                        <a14:foregroundMark x1="56008" y1="88264" x2="86558" y2="71883"/>
                        <a14:foregroundMark x1="86558" y1="71883" x2="97352" y2="42298"/>
                        <a14:foregroundMark x1="97352" y1="42298" x2="86762" y2="14425"/>
                        <a14:foregroundMark x1="86762" y1="14425" x2="65988" y2="12469"/>
                        <a14:foregroundMark x1="65988" y1="12469" x2="52546" y2="2445"/>
                        <a14:foregroundMark x1="38697" y1="35208" x2="38289" y2="27384"/>
                        <a14:foregroundMark x1="41752" y1="27873" x2="8147" y2="43521"/>
                        <a14:foregroundMark x1="8147" y1="43521" x2="27902" y2="28362"/>
                        <a14:foregroundMark x1="27902" y1="28362" x2="28310" y2="27384"/>
                        <a14:foregroundMark x1="25866" y1="28362" x2="3666" y2="22249"/>
                        <a14:foregroundMark x1="3666" y1="22249" x2="3666" y2="22249"/>
                        <a14:foregroundMark x1="3870" y1="61369" x2="5906" y2="32029"/>
                        <a14:foregroundMark x1="9980" y1="33496" x2="1629" y2="57457"/>
                        <a14:foregroundMark x1="1629" y1="57457" x2="1222" y2="57946"/>
                        <a14:foregroundMark x1="21792" y1="40342" x2="19552" y2="82152"/>
                        <a14:foregroundMark x1="25866" y1="91443" x2="42770" y2="96333"/>
                        <a14:foregroundMark x1="88391" y1="33985" x2="98167" y2="24939"/>
                        <a14:foregroundMark x1="5295" y1="21027" x2="4684" y2="1540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19298" y="4236081"/>
            <a:ext cx="2073378" cy="1727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2416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342180" y="1085800"/>
            <a:ext cx="11507638" cy="12687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1633EB-7DCB-4DDC-80AF-C885A3EE1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3" y="108000"/>
            <a:ext cx="11029616" cy="988332"/>
          </a:xfrm>
        </p:spPr>
        <p:txBody>
          <a:bodyPr/>
          <a:lstStyle/>
          <a:p>
            <a:r>
              <a:rPr lang="en-US" dirty="0"/>
              <a:t>Magnadon Magnetic field plots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9" name="Footer Placeholder 10">
            <a:extLst>
              <a:ext uri="{FF2B5EF4-FFF2-40B4-BE49-F238E27FC236}">
                <a16:creationId xmlns:a16="http://schemas.microsoft.com/office/drawing/2014/main" id="{2635FC14-C382-4ED8-A69A-F95353300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12664" y="6467234"/>
            <a:ext cx="6917210" cy="365125"/>
          </a:xfrm>
        </p:spPr>
        <p:txBody>
          <a:bodyPr/>
          <a:lstStyle/>
          <a:p>
            <a:pPr algn="ctr"/>
            <a:r>
              <a:rPr lang="en-GB" dirty="0"/>
              <a:t>SHUVAY SINGH - CERN - EP/ADO-SO</a:t>
            </a:r>
            <a:endParaRPr lang="en-US" dirty="0"/>
          </a:p>
        </p:txBody>
      </p:sp>
      <p:pic>
        <p:nvPicPr>
          <p:cNvPr id="11" name="Picture 10" descr="LogoOutline.ai">
            <a:extLst>
              <a:ext uri="{FF2B5EF4-FFF2-40B4-BE49-F238E27FC236}">
                <a16:creationId xmlns:a16="http://schemas.microsoft.com/office/drawing/2014/main" id="{609779E3-1CC7-4AF2-B7B7-66BBA7D635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37312"/>
            <a:ext cx="504056" cy="50405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2704418-C09F-43F5-96CF-2F91BB7442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59" y="1720192"/>
            <a:ext cx="5628623" cy="399401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820F5001-23A4-4E05-9BD2-F99FBD69215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833"/>
          <a:stretch/>
        </p:blipFill>
        <p:spPr>
          <a:xfrm>
            <a:off x="7077254" y="1214103"/>
            <a:ext cx="3281915" cy="190817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Content Placeholder 6">
            <a:extLst>
              <a:ext uri="{FF2B5EF4-FFF2-40B4-BE49-F238E27FC236}">
                <a16:creationId xmlns:a16="http://schemas.microsoft.com/office/drawing/2014/main" id="{7123BD35-B6BC-4328-A88D-3FBA5286C83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6"/>
          <a:stretch>
            <a:fillRect/>
          </a:stretch>
        </p:blipFill>
        <p:spPr>
          <a:xfrm>
            <a:off x="6374635" y="3236909"/>
            <a:ext cx="4717410" cy="2602985"/>
          </a:xfrm>
          <a:ln>
            <a:solidFill>
              <a:schemeClr val="tx1"/>
            </a:solidFill>
          </a:ln>
        </p:spPr>
      </p:pic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C1DE120A-805C-48A1-B0BD-F0C3C313D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17366" y="5714208"/>
            <a:ext cx="6007341" cy="5231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400" dirty="0"/>
              <a:t>The field drops off radially at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400" dirty="0"/>
              <a:t> m due to the iron yoke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983207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342180" y="1085800"/>
            <a:ext cx="11507638" cy="12687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1633EB-7DCB-4DDC-80AF-C885A3EE1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3" y="108000"/>
            <a:ext cx="11029616" cy="988332"/>
          </a:xfrm>
        </p:spPr>
        <p:txBody>
          <a:bodyPr/>
          <a:lstStyle/>
          <a:p>
            <a:r>
              <a:rPr lang="en-US" dirty="0"/>
              <a:t>Introduction &amp; Motivations</a:t>
            </a:r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411059" y="1157711"/>
            <a:ext cx="11299972" cy="23655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cs typeface="Arial" panose="020B0604020202020204" pitchFamily="34" charset="0"/>
              </a:rPr>
              <a:t>European Committee for Future Accelerators has developed a global Detector Research &amp; Development Roadmap, published in 202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dirty="0">
                <a:cs typeface="Arial" panose="020B0604020202020204" pitchFamily="34" charset="0"/>
              </a:rPr>
              <a:t>, following recommendations of the 2020 </a:t>
            </a:r>
            <a:r>
              <a:rPr lang="en-GB" dirty="0">
                <a:cs typeface="Arial" panose="020B0604020202020204" pitchFamily="34" charset="0"/>
              </a:rPr>
              <a:t>Update of the European Strategy for Particle Physics.</a:t>
            </a:r>
            <a:endParaRPr lang="en-US" dirty="0">
              <a:cs typeface="Arial" panose="020B0604020202020204" pitchFamily="34" charset="0"/>
            </a:endParaRPr>
          </a:p>
          <a:p>
            <a:r>
              <a:rPr lang="en-GB" b="0" i="0" dirty="0">
                <a:effectLst/>
                <a:latin typeface="Calibri" panose="020F0502020204030204" pitchFamily="34" charset="0"/>
              </a:rPr>
              <a:t>That roadmap aims to define the backbone of detector R&amp;D required to deploy the community’s vision for both the near- and longer-</a:t>
            </a:r>
            <a:r>
              <a:rPr lang="en-GB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term. The mandate is to focus on the technical aspects to realise the research facilities in a timely fashion, and to provide strategic guidance for detector development at large, in synergy with neighbouring fields and industrial applications.</a:t>
            </a: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13" name="Footer Placeholder 10">
            <a:extLst>
              <a:ext uri="{FF2B5EF4-FFF2-40B4-BE49-F238E27FC236}">
                <a16:creationId xmlns:a16="http://schemas.microsoft.com/office/drawing/2014/main" id="{9711686E-A2E0-4DA5-B67B-84A19B666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12664" y="6467234"/>
            <a:ext cx="6917210" cy="365125"/>
          </a:xfrm>
        </p:spPr>
        <p:txBody>
          <a:bodyPr/>
          <a:lstStyle/>
          <a:p>
            <a:pPr algn="ctr"/>
            <a:r>
              <a:rPr lang="en-GB" dirty="0"/>
              <a:t>SHUVAY SINGH - CERN - EP/ADO-SO</a:t>
            </a:r>
            <a:endParaRPr lang="en-US" dirty="0"/>
          </a:p>
        </p:txBody>
      </p:sp>
      <p:pic>
        <p:nvPicPr>
          <p:cNvPr id="14" name="Picture 13" descr="LogoOutline.ai">
            <a:extLst>
              <a:ext uri="{FF2B5EF4-FFF2-40B4-BE49-F238E27FC236}">
                <a16:creationId xmlns:a16="http://schemas.microsoft.com/office/drawing/2014/main" id="{300D55D9-6549-4851-8C8E-71DAAB9939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37312"/>
            <a:ext cx="504056" cy="504056"/>
          </a:xfrm>
          <a:prstGeom prst="rect">
            <a:avLst/>
          </a:prstGeom>
        </p:spPr>
      </p:pic>
      <p:pic>
        <p:nvPicPr>
          <p:cNvPr id="4" name="Picture 3" descr="Timeline&#10;&#10;Description automatically generated">
            <a:extLst>
              <a:ext uri="{FF2B5EF4-FFF2-40B4-BE49-F238E27FC236}">
                <a16:creationId xmlns:a16="http://schemas.microsoft.com/office/drawing/2014/main" id="{6C73150E-6F86-483C-BE27-279F8A3DCC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234" y="3472600"/>
            <a:ext cx="5727788" cy="2172891"/>
          </a:xfrm>
          <a:prstGeom prst="rect">
            <a:avLst/>
          </a:prstGeom>
        </p:spPr>
      </p:pic>
      <p:pic>
        <p:nvPicPr>
          <p:cNvPr id="7" name="Picture 6" descr="Text&#10;&#10;Description automatically generated with medium confidence">
            <a:extLst>
              <a:ext uri="{FF2B5EF4-FFF2-40B4-BE49-F238E27FC236}">
                <a16:creationId xmlns:a16="http://schemas.microsoft.com/office/drawing/2014/main" id="{3FB0D8FF-72ED-4BD4-9552-BD9C2BD3C1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0406" y="2988200"/>
            <a:ext cx="5551396" cy="328899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299C7F9-6942-4F07-B1B3-CB79B6DAC18C}"/>
              </a:ext>
            </a:extLst>
          </p:cNvPr>
          <p:cNvSpPr txBox="1"/>
          <p:nvPr/>
        </p:nvSpPr>
        <p:spPr>
          <a:xfrm>
            <a:off x="1082180" y="5712903"/>
            <a:ext cx="41106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A lot of work ahead of us!</a:t>
            </a:r>
            <a:endParaRPr lang="en-GB" sz="240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9678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342180" y="1085800"/>
            <a:ext cx="11507638" cy="12687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1633EB-7DCB-4DDC-80AF-C885A3EE1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3" y="108000"/>
            <a:ext cx="11029616" cy="988332"/>
          </a:xfrm>
        </p:spPr>
        <p:txBody>
          <a:bodyPr/>
          <a:lstStyle/>
          <a:p>
            <a:r>
              <a:rPr lang="en-US" dirty="0"/>
              <a:t>Magnadon Field Along axial and radial direction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9" name="Footer Placeholder 10">
            <a:extLst>
              <a:ext uri="{FF2B5EF4-FFF2-40B4-BE49-F238E27FC236}">
                <a16:creationId xmlns:a16="http://schemas.microsoft.com/office/drawing/2014/main" id="{2635FC14-C382-4ED8-A69A-F95353300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12664" y="6467234"/>
            <a:ext cx="6917210" cy="365125"/>
          </a:xfrm>
        </p:spPr>
        <p:txBody>
          <a:bodyPr/>
          <a:lstStyle/>
          <a:p>
            <a:pPr algn="ctr"/>
            <a:r>
              <a:rPr lang="en-GB" dirty="0"/>
              <a:t>SHUVAY SINGH - CERN - EP/ADO-SO</a:t>
            </a:r>
            <a:endParaRPr lang="en-US" dirty="0"/>
          </a:p>
        </p:txBody>
      </p:sp>
      <p:pic>
        <p:nvPicPr>
          <p:cNvPr id="11" name="Picture 10" descr="LogoOutline.ai">
            <a:extLst>
              <a:ext uri="{FF2B5EF4-FFF2-40B4-BE49-F238E27FC236}">
                <a16:creationId xmlns:a16="http://schemas.microsoft.com/office/drawing/2014/main" id="{609779E3-1CC7-4AF2-B7B7-66BBA7D635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37312"/>
            <a:ext cx="504056" cy="50405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6341ACA-0185-4FD5-8A34-51F78FFC44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526" y="1720192"/>
            <a:ext cx="4674833" cy="348879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40F7756-34E7-4E4D-90F0-734131A57E15}"/>
              </a:ext>
            </a:extLst>
          </p:cNvPr>
          <p:cNvSpPr txBox="1"/>
          <p:nvPr/>
        </p:nvSpPr>
        <p:spPr>
          <a:xfrm>
            <a:off x="1668208" y="5208982"/>
            <a:ext cx="24359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Sections through central plane</a:t>
            </a:r>
            <a:endParaRPr lang="en-GB" sz="1400" dirty="0">
              <a:solidFill>
                <a:schemeClr val="tx2"/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5F587BA-D6CF-48CF-91D6-1DB3F9442A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82942" y="1813133"/>
            <a:ext cx="6026531" cy="330290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422936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342180" y="1085800"/>
            <a:ext cx="11507638" cy="12687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1633EB-7DCB-4DDC-80AF-C885A3EE1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3" y="108000"/>
            <a:ext cx="11029616" cy="988332"/>
          </a:xfrm>
        </p:spPr>
        <p:txBody>
          <a:bodyPr/>
          <a:lstStyle/>
          <a:p>
            <a:r>
              <a:rPr lang="en-US" dirty="0"/>
              <a:t>north area magnets Summary and Benefit comparison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115736" y="1254968"/>
            <a:ext cx="9610345" cy="5486400"/>
          </a:xfrm>
        </p:spPr>
        <p:txBody>
          <a:bodyPr>
            <a:normAutofit/>
          </a:bodyPr>
          <a:lstStyle/>
          <a:p>
            <a:r>
              <a:rPr lang="en-US" dirty="0"/>
              <a:t>Both magnets have a </a:t>
            </a:r>
            <a:r>
              <a:rPr lang="en-US" b="1" dirty="0"/>
              <a:t>4 -T central field</a:t>
            </a:r>
          </a:p>
          <a:p>
            <a:r>
              <a:rPr lang="en-US" dirty="0"/>
              <a:t>A minimum of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b="1" dirty="0"/>
              <a:t> m</a:t>
            </a:r>
            <a:r>
              <a:rPr lang="en-US" b="1" baseline="30000" dirty="0"/>
              <a:t>3</a:t>
            </a:r>
            <a:r>
              <a:rPr lang="en-US" b="1" dirty="0"/>
              <a:t> free volume</a:t>
            </a:r>
          </a:p>
          <a:p>
            <a:pPr marL="0" indent="0">
              <a:buNone/>
            </a:pPr>
            <a:endParaRPr lang="en-US" b="1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b="1" dirty="0"/>
              <a:t>Magnadon has a more complex winding process and mechanical structure </a:t>
            </a:r>
            <a:r>
              <a:rPr lang="en-US" dirty="0"/>
              <a:t>to be further developed, so priority has been given </a:t>
            </a:r>
            <a:r>
              <a:rPr lang="en-US" b="1" dirty="0"/>
              <a:t>the Split Coil Solenoid at this stage</a:t>
            </a:r>
            <a:endParaRPr lang="en-US" dirty="0"/>
          </a:p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23329"/>
              </p:ext>
            </p:extLst>
          </p:nvPr>
        </p:nvGraphicFramePr>
        <p:xfrm>
          <a:off x="1249959" y="3201535"/>
          <a:ext cx="9412448" cy="14124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06224">
                  <a:extLst>
                    <a:ext uri="{9D8B030D-6E8A-4147-A177-3AD203B41FA5}">
                      <a16:colId xmlns:a16="http://schemas.microsoft.com/office/drawing/2014/main" val="1759283898"/>
                    </a:ext>
                  </a:extLst>
                </a:gridCol>
                <a:gridCol w="4706224">
                  <a:extLst>
                    <a:ext uri="{9D8B030D-6E8A-4147-A177-3AD203B41FA5}">
                      <a16:colId xmlns:a16="http://schemas.microsoft.com/office/drawing/2014/main" val="853353100"/>
                    </a:ext>
                  </a:extLst>
                </a:gridCol>
              </a:tblGrid>
              <a:tr h="472037">
                <a:tc>
                  <a:txBody>
                    <a:bodyPr/>
                    <a:lstStyle/>
                    <a:p>
                      <a:r>
                        <a:rPr lang="en-US" dirty="0"/>
                        <a:t>Split</a:t>
                      </a:r>
                      <a:r>
                        <a:rPr lang="en-US" baseline="0" dirty="0"/>
                        <a:t> Solenoid Coil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The Magnadon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3153599"/>
                  </a:ext>
                </a:extLst>
              </a:tr>
              <a:tr h="940372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baseline="0" dirty="0"/>
                        <a:t>Dual orientation of testing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baseline="0" dirty="0"/>
                        <a:t>Simpler mechanics and manufacture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/>
                        <a:t>Better field homogeneity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/>
                        <a:t>Larger aperture of </a:t>
                      </a:r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dirty="0"/>
                        <a:t>.4 m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38593662"/>
                  </a:ext>
                </a:extLst>
              </a:tr>
            </a:tbl>
          </a:graphicData>
        </a:graphic>
      </p:graphicFrame>
      <p:sp>
        <p:nvSpPr>
          <p:cNvPr id="8" name="Footer Placeholder 10">
            <a:extLst>
              <a:ext uri="{FF2B5EF4-FFF2-40B4-BE49-F238E27FC236}">
                <a16:creationId xmlns:a16="http://schemas.microsoft.com/office/drawing/2014/main" id="{D7AD30B6-F76B-451C-9E98-1E9D1DBBA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12664" y="6467234"/>
            <a:ext cx="6917210" cy="365125"/>
          </a:xfrm>
        </p:spPr>
        <p:txBody>
          <a:bodyPr/>
          <a:lstStyle/>
          <a:p>
            <a:pPr algn="ctr"/>
            <a:r>
              <a:rPr lang="en-GB" dirty="0"/>
              <a:t>SHUVAY SINGH - CERN - EP/ADO-SO</a:t>
            </a:r>
            <a:endParaRPr lang="en-US" dirty="0"/>
          </a:p>
        </p:txBody>
      </p:sp>
      <p:pic>
        <p:nvPicPr>
          <p:cNvPr id="11" name="Picture 10" descr="LogoOutline.ai">
            <a:extLst>
              <a:ext uri="{FF2B5EF4-FFF2-40B4-BE49-F238E27FC236}">
                <a16:creationId xmlns:a16="http://schemas.microsoft.com/office/drawing/2014/main" id="{F58B1450-7B6E-471F-B98B-31C3DABD4EF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37312"/>
            <a:ext cx="504056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1312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342180" y="1085800"/>
            <a:ext cx="11507638" cy="12687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1633EB-7DCB-4DDC-80AF-C885A3EE1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3" y="108000"/>
            <a:ext cx="11029616" cy="988332"/>
          </a:xfrm>
        </p:spPr>
        <p:txBody>
          <a:bodyPr/>
          <a:lstStyle/>
          <a:p>
            <a:r>
              <a:rPr lang="en-US" dirty="0"/>
              <a:t>Project Outlook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333501" y="1932776"/>
            <a:ext cx="10139764" cy="1694821"/>
          </a:xfrm>
        </p:spPr>
        <p:txBody>
          <a:bodyPr>
            <a:normAutofit/>
          </a:bodyPr>
          <a:lstStyle/>
          <a:p>
            <a:r>
              <a:rPr lang="en-US" sz="2400" dirty="0"/>
              <a:t>Split Coil Solenoid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2400" dirty="0"/>
              <a:t>-T demonstrator to be built </a:t>
            </a:r>
          </a:p>
          <a:p>
            <a:r>
              <a:rPr lang="en-US" sz="2400" dirty="0"/>
              <a:t>Looking towards future user community for feedback and possible collaborations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8" name="Footer Placeholder 10">
            <a:extLst>
              <a:ext uri="{FF2B5EF4-FFF2-40B4-BE49-F238E27FC236}">
                <a16:creationId xmlns:a16="http://schemas.microsoft.com/office/drawing/2014/main" id="{D7AD30B6-F76B-451C-9E98-1E9D1DBBA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12664" y="6467234"/>
            <a:ext cx="6917210" cy="365125"/>
          </a:xfrm>
        </p:spPr>
        <p:txBody>
          <a:bodyPr/>
          <a:lstStyle/>
          <a:p>
            <a:pPr algn="ctr"/>
            <a:r>
              <a:rPr lang="en-GB" dirty="0"/>
              <a:t>SHUVAY SINGH - CERN - EP/ADO-SO</a:t>
            </a:r>
            <a:endParaRPr lang="en-US" dirty="0"/>
          </a:p>
        </p:txBody>
      </p:sp>
      <p:pic>
        <p:nvPicPr>
          <p:cNvPr id="11" name="Picture 10" descr="LogoOutline.ai">
            <a:extLst>
              <a:ext uri="{FF2B5EF4-FFF2-40B4-BE49-F238E27FC236}">
                <a16:creationId xmlns:a16="http://schemas.microsoft.com/office/drawing/2014/main" id="{A9332CED-AEC8-4602-8755-72CDEE6AA33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37312"/>
            <a:ext cx="504056" cy="504056"/>
          </a:xfrm>
          <a:prstGeom prst="rect">
            <a:avLst/>
          </a:prstGeom>
        </p:spPr>
      </p:pic>
      <p:pic>
        <p:nvPicPr>
          <p:cNvPr id="12" name="Content Placeholder 6">
            <a:extLst>
              <a:ext uri="{FF2B5EF4-FFF2-40B4-BE49-F238E27FC236}">
                <a16:creationId xmlns:a16="http://schemas.microsoft.com/office/drawing/2014/main" id="{B717FABE-266D-492E-A214-DBAF62387F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4038439"/>
            <a:ext cx="1972903" cy="1980000"/>
          </a:xfrm>
          <a:prstGeom prst="rect">
            <a:avLst/>
          </a:prstGeom>
        </p:spPr>
      </p:pic>
      <p:pic>
        <p:nvPicPr>
          <p:cNvPr id="14" name="Content Placeholder 11" descr="A picture containing accessory, umbrella, dome&#10;&#10;Description automatically generated">
            <a:extLst>
              <a:ext uri="{FF2B5EF4-FFF2-40B4-BE49-F238E27FC236}">
                <a16:creationId xmlns:a16="http://schemas.microsoft.com/office/drawing/2014/main" id="{D7D88A06-5590-48F3-AF91-A342F9D846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72453" y="4007288"/>
            <a:ext cx="3148404" cy="1980000"/>
          </a:xfrm>
          <a:prstGeom prst="rect">
            <a:avLst/>
          </a:prstGeom>
        </p:spPr>
      </p:pic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BEAC5E91-DA29-41E1-BF6F-D073CAF4A1E6}"/>
              </a:ext>
            </a:extLst>
          </p:cNvPr>
          <p:cNvSpPr txBox="1">
            <a:spLocks/>
          </p:cNvSpPr>
          <p:nvPr/>
        </p:nvSpPr>
        <p:spPr>
          <a:xfrm>
            <a:off x="2492196" y="3976137"/>
            <a:ext cx="6207187" cy="198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/>
              <a:t>Is a </a:t>
            </a:r>
            <a:r>
              <a:rPr lang="en-US" sz="2400" b="1" dirty="0"/>
              <a:t>4 -T</a:t>
            </a:r>
            <a:r>
              <a:rPr lang="en-US" sz="2400" dirty="0"/>
              <a:t> superconducting magnet facility with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2400" b="1" dirty="0"/>
              <a:t> m</a:t>
            </a:r>
            <a:r>
              <a:rPr lang="en-US" sz="2400" b="1" baseline="30000" dirty="0"/>
              <a:t>3</a:t>
            </a:r>
            <a:r>
              <a:rPr lang="en-US" sz="2400" b="1" dirty="0"/>
              <a:t> free volume </a:t>
            </a:r>
            <a:r>
              <a:rPr lang="en-US" sz="2400" dirty="0"/>
              <a:t>appropriate for the user community?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3378924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gital Numbers">
            <a:extLst>
              <a:ext uri="{FF2B5EF4-FFF2-40B4-BE49-F238E27FC236}">
                <a16:creationId xmlns:a16="http://schemas.microsoft.com/office/drawing/2014/main" id="{A21EA617-6D48-425F-97A8-7FEC82C8F40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89" r="9642" b="1"/>
          <a:stretch/>
        </p:blipFill>
        <p:spPr>
          <a:xfrm>
            <a:off x="446534" y="723899"/>
            <a:ext cx="7498616" cy="56769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F87E73C-2B1A-4602-BFBE-CFE1E55D9B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96275" y="1419226"/>
            <a:ext cx="3081576" cy="174676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Thank You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CB511D-EA45-4336-847C-1252667143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96275" y="3505095"/>
            <a:ext cx="3081576" cy="2629006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Shuvay.singh@cern.ch</a:t>
            </a:r>
          </a:p>
          <a:p>
            <a:endParaRPr lang="en-US" dirty="0">
              <a:solidFill>
                <a:schemeClr val="bg2"/>
              </a:solidFill>
            </a:endParaRPr>
          </a:p>
          <a:p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6" name="Footer Placeholder 10">
            <a:extLst>
              <a:ext uri="{FF2B5EF4-FFF2-40B4-BE49-F238E27FC236}">
                <a16:creationId xmlns:a16="http://schemas.microsoft.com/office/drawing/2014/main" id="{0A2E27D9-76B7-4AD8-9785-1D0EBB2A1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12664" y="6467234"/>
            <a:ext cx="6917210" cy="365125"/>
          </a:xfrm>
        </p:spPr>
        <p:txBody>
          <a:bodyPr/>
          <a:lstStyle/>
          <a:p>
            <a:pPr algn="ctr"/>
            <a:r>
              <a:rPr lang="en-GB" dirty="0"/>
              <a:t>SHUVAY SINGH - CERN - EP/ADO-SO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6F5B09D-35CD-47D9-9FF8-71A6F03919B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865" y="5367963"/>
            <a:ext cx="824332" cy="8229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7D0107D-9B39-4B3C-BF3F-9A9A4F0200D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6007" y="5367963"/>
            <a:ext cx="1334801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3474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Supporting slides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Footer Placeholder 10">
            <a:extLst>
              <a:ext uri="{FF2B5EF4-FFF2-40B4-BE49-F238E27FC236}">
                <a16:creationId xmlns:a16="http://schemas.microsoft.com/office/drawing/2014/main" id="{522EDA28-BD76-4435-A9A8-CCE94CEE2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12664" y="6467234"/>
            <a:ext cx="6917210" cy="365125"/>
          </a:xfrm>
        </p:spPr>
        <p:txBody>
          <a:bodyPr/>
          <a:lstStyle/>
          <a:p>
            <a:pPr algn="ctr"/>
            <a:r>
              <a:rPr lang="en-GB" dirty="0"/>
              <a:t>SHUVAY SINGH - CERN - EP/ADO-SO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FCD7994-31BF-444D-BB3C-5EFC5439BA1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865" y="5367963"/>
            <a:ext cx="824332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3048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342180" y="1085800"/>
            <a:ext cx="11507638" cy="12687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1633EB-7DCB-4DDC-80AF-C885A3EE1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3" y="108000"/>
            <a:ext cx="11029616" cy="988332"/>
          </a:xfrm>
        </p:spPr>
        <p:txBody>
          <a:bodyPr/>
          <a:lstStyle/>
          <a:p>
            <a:r>
              <a:rPr lang="en-US" dirty="0"/>
              <a:t>The Magnadon</a:t>
            </a:r>
          </a:p>
        </p:txBody>
      </p:sp>
      <p:sp>
        <p:nvSpPr>
          <p:cNvPr id="33" name="Content Placeholder 3"/>
          <p:cNvSpPr>
            <a:spLocks noGrp="1"/>
          </p:cNvSpPr>
          <p:nvPr>
            <p:ph sz="half" idx="2"/>
          </p:nvPr>
        </p:nvSpPr>
        <p:spPr>
          <a:xfrm>
            <a:off x="1901951" y="5690057"/>
            <a:ext cx="6300407" cy="70751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Like the H8 Morpurgo magnet</a:t>
            </a:r>
          </a:p>
          <a:p>
            <a:r>
              <a:rPr lang="en-US" dirty="0"/>
              <a:t>Peak field concerns lead focus to Magnadon</a:t>
            </a: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12" name="Content Placeholder 3"/>
          <p:cNvSpPr txBox="1">
            <a:spLocks/>
          </p:cNvSpPr>
          <p:nvPr/>
        </p:nvSpPr>
        <p:spPr>
          <a:xfrm>
            <a:off x="371862" y="1096319"/>
            <a:ext cx="7282201" cy="7075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Alternative saddle shape first considered and studied</a:t>
            </a:r>
          </a:p>
        </p:txBody>
      </p:sp>
      <p:pic>
        <p:nvPicPr>
          <p:cNvPr id="13" name="Immagine 14">
            <a:extLst>
              <a:ext uri="{FF2B5EF4-FFF2-40B4-BE49-F238E27FC236}">
                <a16:creationId xmlns:a16="http://schemas.microsoft.com/office/drawing/2014/main" id="{AB404F5C-7C83-43D9-B527-B8143F8BE0C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01"/>
          <a:stretch/>
        </p:blipFill>
        <p:spPr>
          <a:xfrm>
            <a:off x="371862" y="2464687"/>
            <a:ext cx="4006214" cy="2537903"/>
          </a:xfrm>
          <a:prstGeom prst="rect">
            <a:avLst/>
          </a:prstGeom>
        </p:spPr>
      </p:pic>
      <p:pic>
        <p:nvPicPr>
          <p:cNvPr id="14" name="Immagine 2">
            <a:extLst>
              <a:ext uri="{FF2B5EF4-FFF2-40B4-BE49-F238E27FC236}">
                <a16:creationId xmlns:a16="http://schemas.microsoft.com/office/drawing/2014/main" id="{2FC1C580-A6ED-4256-ACED-A5A6B60E6F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8076" y="2716504"/>
            <a:ext cx="2998143" cy="2312695"/>
          </a:xfrm>
          <a:prstGeom prst="rect">
            <a:avLst/>
          </a:prstGeom>
        </p:spPr>
      </p:pic>
      <p:pic>
        <p:nvPicPr>
          <p:cNvPr id="15" name="Immagine 7" descr="Immagine che contiene bianco, motore&#10;&#10;Descrizione generata automaticamente">
            <a:extLst>
              <a:ext uri="{FF2B5EF4-FFF2-40B4-BE49-F238E27FC236}">
                <a16:creationId xmlns:a16="http://schemas.microsoft.com/office/drawing/2014/main" id="{02DEFF35-8DE0-4A64-9CA3-DC55A8B7718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2" r="2784" b="5774"/>
          <a:stretch/>
        </p:blipFill>
        <p:spPr>
          <a:xfrm>
            <a:off x="7752620" y="2354584"/>
            <a:ext cx="3629813" cy="281945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6848389" y="5171752"/>
            <a:ext cx="54382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Construction of Morpurgo magnet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16" name="Footer Placeholder 10">
            <a:extLst>
              <a:ext uri="{FF2B5EF4-FFF2-40B4-BE49-F238E27FC236}">
                <a16:creationId xmlns:a16="http://schemas.microsoft.com/office/drawing/2014/main" id="{5F0E3FF2-E693-46FD-822F-B46077991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12664" y="6467234"/>
            <a:ext cx="6917210" cy="365125"/>
          </a:xfrm>
        </p:spPr>
        <p:txBody>
          <a:bodyPr/>
          <a:lstStyle/>
          <a:p>
            <a:pPr algn="ctr"/>
            <a:r>
              <a:rPr lang="en-GB" dirty="0"/>
              <a:t>SHUVAY SINGH - CERN - EP/ADO-SO</a:t>
            </a:r>
            <a:endParaRPr lang="en-US" dirty="0"/>
          </a:p>
        </p:txBody>
      </p:sp>
      <p:pic>
        <p:nvPicPr>
          <p:cNvPr id="17" name="Picture 16" descr="LogoOutline.ai">
            <a:extLst>
              <a:ext uri="{FF2B5EF4-FFF2-40B4-BE49-F238E27FC236}">
                <a16:creationId xmlns:a16="http://schemas.microsoft.com/office/drawing/2014/main" id="{A4842DDA-CD55-4384-BDA0-20061DEAF3C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37312"/>
            <a:ext cx="504056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9825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EAC4AB6E-5949-4648-9E2B-5DB1F6093590}"/>
              </a:ext>
            </a:extLst>
          </p:cNvPr>
          <p:cNvSpPr/>
          <p:nvPr/>
        </p:nvSpPr>
        <p:spPr>
          <a:xfrm>
            <a:off x="342180" y="1085800"/>
            <a:ext cx="11507638" cy="12687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0895" y="1333403"/>
            <a:ext cx="2619375" cy="32004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21633EB-7DCB-4DDC-80AF-C885A3EE1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3" y="108000"/>
            <a:ext cx="11029616" cy="988332"/>
          </a:xfrm>
        </p:spPr>
        <p:txBody>
          <a:bodyPr/>
          <a:lstStyle/>
          <a:p>
            <a:r>
              <a:rPr lang="en-US" dirty="0"/>
              <a:t>Magnadon Magnet Thermosiphon concept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2"/>
          </p:nvPr>
        </p:nvSpPr>
        <p:spPr>
          <a:xfrm>
            <a:off x="1404645" y="4863889"/>
            <a:ext cx="8397081" cy="1256174"/>
          </a:xfrm>
        </p:spPr>
        <p:txBody>
          <a:bodyPr>
            <a:normAutofit/>
          </a:bodyPr>
          <a:lstStyle/>
          <a:p>
            <a:r>
              <a:rPr lang="en-US" dirty="0"/>
              <a:t>New code developed (</a:t>
            </a:r>
            <a:r>
              <a:rPr lang="en-US" i="1" dirty="0"/>
              <a:t>Thermo-ronika</a:t>
            </a:r>
            <a:r>
              <a:rPr lang="en-US" dirty="0"/>
              <a:t>) to compute all design parameters and behaviour for thermosiphon of Magnadon and SCS</a:t>
            </a:r>
          </a:p>
          <a:p>
            <a:r>
              <a:rPr lang="en-US" dirty="0"/>
              <a:t>Fully passive system without the need of pumps 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723" y="1440185"/>
            <a:ext cx="6726237" cy="3095625"/>
          </a:xfrm>
          <a:prstGeom prst="rect">
            <a:avLst/>
          </a:prstGeom>
          <a:noFill/>
          <a:ln w="12700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3080083" y="2093495"/>
            <a:ext cx="5400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080083" y="2237874"/>
            <a:ext cx="5400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080083" y="2406316"/>
            <a:ext cx="5400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3080083" y="2574758"/>
            <a:ext cx="5400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8480083" y="2093495"/>
            <a:ext cx="760170" cy="42150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8480083" y="2237874"/>
            <a:ext cx="1109078" cy="63094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8480083" y="2406317"/>
            <a:ext cx="1417896" cy="82872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8480083" y="2574758"/>
            <a:ext cx="1626443" cy="105614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213126" y="4608900"/>
            <a:ext cx="43149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Cross-section of Magnadon assembly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18" name="Footer Placeholder 10">
            <a:extLst>
              <a:ext uri="{FF2B5EF4-FFF2-40B4-BE49-F238E27FC236}">
                <a16:creationId xmlns:a16="http://schemas.microsoft.com/office/drawing/2014/main" id="{0849A68A-D985-4338-A388-8F25C7863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12664" y="6467234"/>
            <a:ext cx="6917210" cy="365125"/>
          </a:xfrm>
        </p:spPr>
        <p:txBody>
          <a:bodyPr/>
          <a:lstStyle/>
          <a:p>
            <a:pPr algn="ctr"/>
            <a:r>
              <a:rPr lang="en-GB" dirty="0"/>
              <a:t>SHUVAY SINGH - CERN - EP/ADO-SO</a:t>
            </a:r>
            <a:endParaRPr lang="en-US" dirty="0"/>
          </a:p>
        </p:txBody>
      </p:sp>
      <p:pic>
        <p:nvPicPr>
          <p:cNvPr id="28" name="Picture 27" descr="LogoOutline.ai">
            <a:extLst>
              <a:ext uri="{FF2B5EF4-FFF2-40B4-BE49-F238E27FC236}">
                <a16:creationId xmlns:a16="http://schemas.microsoft.com/office/drawing/2014/main" id="{DA690441-F61D-4FE6-A50D-907C36321A8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37312"/>
            <a:ext cx="504056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3249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342180" y="1085800"/>
            <a:ext cx="11507638" cy="12687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1633EB-7DCB-4DDC-80AF-C885A3EE1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3" y="108000"/>
            <a:ext cx="11029616" cy="988332"/>
          </a:xfrm>
        </p:spPr>
        <p:txBody>
          <a:bodyPr/>
          <a:lstStyle/>
          <a:p>
            <a:r>
              <a:rPr lang="en-US" dirty="0"/>
              <a:t>Split Coil Solenoid Magnet Quench Behaviour</a:t>
            </a:r>
          </a:p>
        </p:txBody>
      </p:sp>
      <p:pic>
        <p:nvPicPr>
          <p:cNvPr id="8" name="Content Placeholder 7"/>
          <p:cNvPicPr>
            <a:picLocks noGrp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2" r="1113" b="53518"/>
          <a:stretch/>
        </p:blipFill>
        <p:spPr bwMode="auto">
          <a:xfrm>
            <a:off x="522551" y="2249600"/>
            <a:ext cx="5196460" cy="2845258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5887452" y="1864335"/>
            <a:ext cx="5941225" cy="3633047"/>
          </a:xfrm>
        </p:spPr>
        <p:txBody>
          <a:bodyPr/>
          <a:lstStyle/>
          <a:p>
            <a:r>
              <a:rPr lang="en-US" dirty="0"/>
              <a:t>Preliminary split coil simulations done with updated “</a:t>
            </a:r>
            <a:r>
              <a:rPr lang="en-US" b="1" dirty="0"/>
              <a:t>Quench 2.7</a:t>
            </a:r>
            <a:r>
              <a:rPr lang="en-US" dirty="0"/>
              <a:t>”</a:t>
            </a:r>
          </a:p>
          <a:p>
            <a:r>
              <a:rPr lang="en-US" dirty="0"/>
              <a:t>Quench heater concept showed satisfactory results with a good safety margin</a:t>
            </a:r>
          </a:p>
          <a:p>
            <a:r>
              <a:rPr lang="en-GB" dirty="0"/>
              <a:t>With the quench heater variant the coil reaches a temperature of approximately 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b="1" dirty="0"/>
              <a:t>00 K</a:t>
            </a:r>
            <a:r>
              <a:rPr lang="en-GB" dirty="0"/>
              <a:t>, but with a relatively small temperature gradient below </a:t>
            </a:r>
            <a:r>
              <a:rPr lang="en-GB" b="1" dirty="0"/>
              <a:t>25 K</a:t>
            </a:r>
          </a:p>
          <a:p>
            <a:r>
              <a:rPr lang="en-GB" dirty="0"/>
              <a:t>It shows the feasibility with a reduced temperature gradient across the coil, without the need for energy-extraction systems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1205411" y="5515809"/>
            <a:ext cx="5053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[2]</a:t>
            </a:r>
            <a:endParaRPr lang="en-GB" sz="1100" dirty="0"/>
          </a:p>
        </p:txBody>
      </p:sp>
      <p:sp>
        <p:nvSpPr>
          <p:cNvPr id="13" name="Footer Placeholder 10">
            <a:extLst>
              <a:ext uri="{FF2B5EF4-FFF2-40B4-BE49-F238E27FC236}">
                <a16:creationId xmlns:a16="http://schemas.microsoft.com/office/drawing/2014/main" id="{90CA5D85-988C-4D90-8DCE-3A17FE84E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12664" y="6467234"/>
            <a:ext cx="6917210" cy="365125"/>
          </a:xfrm>
        </p:spPr>
        <p:txBody>
          <a:bodyPr/>
          <a:lstStyle/>
          <a:p>
            <a:pPr algn="ctr"/>
            <a:r>
              <a:rPr lang="en-GB" dirty="0"/>
              <a:t>SHUVAY SINGH - CERN - EP/ADO-SO</a:t>
            </a:r>
            <a:endParaRPr lang="en-US" dirty="0"/>
          </a:p>
        </p:txBody>
      </p:sp>
      <p:pic>
        <p:nvPicPr>
          <p:cNvPr id="14" name="Picture 13" descr="LogoOutline.ai">
            <a:extLst>
              <a:ext uri="{FF2B5EF4-FFF2-40B4-BE49-F238E27FC236}">
                <a16:creationId xmlns:a16="http://schemas.microsoft.com/office/drawing/2014/main" id="{C082DA6B-64A0-45FB-9B24-2F731B2414A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37312"/>
            <a:ext cx="504056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2837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342180" y="1085800"/>
            <a:ext cx="11507638" cy="12687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1633EB-7DCB-4DDC-80AF-C885A3EE1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3" y="108000"/>
            <a:ext cx="11029616" cy="988332"/>
          </a:xfrm>
        </p:spPr>
        <p:txBody>
          <a:bodyPr/>
          <a:lstStyle/>
          <a:p>
            <a:r>
              <a:rPr lang="en-US" dirty="0"/>
              <a:t>Split Coil Solenoid Stray field and Cryogenics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1327724"/>
            <a:ext cx="5422390" cy="2023155"/>
          </a:xfrm>
        </p:spPr>
        <p:txBody>
          <a:bodyPr/>
          <a:lstStyle/>
          <a:p>
            <a:r>
              <a:rPr lang="en-US" dirty="0"/>
              <a:t>Current stray at 5 m is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dirty="0"/>
              <a:t>5 mT, lower than 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dirty="0"/>
              <a:t> magnet</a:t>
            </a:r>
          </a:p>
          <a:p>
            <a:r>
              <a:rPr lang="en-US" b="1" dirty="0"/>
              <a:t>Shaping of iron </a:t>
            </a:r>
            <a:r>
              <a:rPr lang="en-US" dirty="0"/>
              <a:t>to reduce stray field</a:t>
            </a:r>
          </a:p>
          <a:p>
            <a:r>
              <a:rPr lang="en-US" b="1" dirty="0"/>
              <a:t>Active shielding </a:t>
            </a:r>
            <a:r>
              <a:rPr lang="en-US" dirty="0"/>
              <a:t>has also been investigated however, due to small margin in maximum allowable peak field, reduction in stray field is </a:t>
            </a:r>
            <a:r>
              <a:rPr lang="en-US" b="1" dirty="0"/>
              <a:t>negligible</a:t>
            </a:r>
            <a:endParaRPr lang="en-GB" b="1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211260" y="5683925"/>
            <a:ext cx="30947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Thermo-siphon concept for cooling of stacked double pancakes of each coil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7010" y="1475313"/>
            <a:ext cx="4443146" cy="4137025"/>
          </a:xfrm>
          <a:ln>
            <a:solidFill>
              <a:schemeClr val="accent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3D9A3A3-2755-473E-9B9C-3BBE329FA6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465" y="3350879"/>
            <a:ext cx="5439534" cy="317226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Footer Placeholder 10">
            <a:extLst>
              <a:ext uri="{FF2B5EF4-FFF2-40B4-BE49-F238E27FC236}">
                <a16:creationId xmlns:a16="http://schemas.microsoft.com/office/drawing/2014/main" id="{B372073E-9621-4D8E-B0B6-BE6190258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12664" y="6467234"/>
            <a:ext cx="6917210" cy="365125"/>
          </a:xfrm>
        </p:spPr>
        <p:txBody>
          <a:bodyPr/>
          <a:lstStyle/>
          <a:p>
            <a:pPr algn="ctr"/>
            <a:r>
              <a:rPr lang="en-GB" dirty="0"/>
              <a:t>SHUVAY SINGH - CERN - EP/ADO-SO</a:t>
            </a:r>
            <a:endParaRPr lang="en-US" dirty="0"/>
          </a:p>
        </p:txBody>
      </p:sp>
      <p:pic>
        <p:nvPicPr>
          <p:cNvPr id="14" name="Picture 13" descr="LogoOutline.ai">
            <a:extLst>
              <a:ext uri="{FF2B5EF4-FFF2-40B4-BE49-F238E27FC236}">
                <a16:creationId xmlns:a16="http://schemas.microsoft.com/office/drawing/2014/main" id="{4CDE445E-D6C2-40DA-B0B6-2AE35EE3A1A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37312"/>
            <a:ext cx="504056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584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4E350B37-097C-45BC-84E0-A153EFA0B6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4494" y="2190379"/>
            <a:ext cx="5977524" cy="400924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42180" y="1085800"/>
            <a:ext cx="11507638" cy="12687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1633EB-7DCB-4DDC-80AF-C885A3EE1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3" y="108000"/>
            <a:ext cx="11029616" cy="988332"/>
          </a:xfrm>
        </p:spPr>
        <p:txBody>
          <a:bodyPr/>
          <a:lstStyle/>
          <a:p>
            <a:r>
              <a:rPr lang="en-US" dirty="0"/>
              <a:t>Introduction &amp; Motivations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3" name="Footer Placeholder 10">
            <a:extLst>
              <a:ext uri="{FF2B5EF4-FFF2-40B4-BE49-F238E27FC236}">
                <a16:creationId xmlns:a16="http://schemas.microsoft.com/office/drawing/2014/main" id="{9711686E-A2E0-4DA5-B67B-84A19B666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12664" y="6467234"/>
            <a:ext cx="6917210" cy="365125"/>
          </a:xfrm>
        </p:spPr>
        <p:txBody>
          <a:bodyPr/>
          <a:lstStyle/>
          <a:p>
            <a:pPr algn="ctr"/>
            <a:r>
              <a:rPr lang="en-GB" dirty="0"/>
              <a:t>SHUVAY SINGH - CERN - EP/ADO-SO</a:t>
            </a:r>
            <a:endParaRPr lang="en-US" dirty="0"/>
          </a:p>
        </p:txBody>
      </p:sp>
      <p:pic>
        <p:nvPicPr>
          <p:cNvPr id="14" name="Picture 13" descr="LogoOutline.ai">
            <a:extLst>
              <a:ext uri="{FF2B5EF4-FFF2-40B4-BE49-F238E27FC236}">
                <a16:creationId xmlns:a16="http://schemas.microsoft.com/office/drawing/2014/main" id="{300D55D9-6549-4851-8C8E-71DAAB99396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37312"/>
            <a:ext cx="504056" cy="504056"/>
          </a:xfrm>
          <a:prstGeom prst="rect">
            <a:avLst/>
          </a:prstGeom>
        </p:spPr>
      </p:pic>
      <p:sp>
        <p:nvSpPr>
          <p:cNvPr id="15" name="Rounded Rectangle 17">
            <a:extLst>
              <a:ext uri="{FF2B5EF4-FFF2-40B4-BE49-F238E27FC236}">
                <a16:creationId xmlns:a16="http://schemas.microsoft.com/office/drawing/2014/main" id="{6032DCC6-C753-4C00-9AA5-F4B72D3C6008}"/>
              </a:ext>
            </a:extLst>
          </p:cNvPr>
          <p:cNvSpPr/>
          <p:nvPr/>
        </p:nvSpPr>
        <p:spPr bwMode="auto">
          <a:xfrm>
            <a:off x="5213758" y="2538665"/>
            <a:ext cx="6636060" cy="576064"/>
          </a:xfrm>
          <a:prstGeom prst="roundRect">
            <a:avLst/>
          </a:prstGeom>
          <a:solidFill>
            <a:srgbClr val="FFC000">
              <a:alpha val="1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22" charset="-12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FAB3491-4B9C-49B1-AC42-04A7D8932ED7}"/>
              </a:ext>
            </a:extLst>
          </p:cNvPr>
          <p:cNvSpPr txBox="1"/>
          <p:nvPr/>
        </p:nvSpPr>
        <p:spPr>
          <a:xfrm>
            <a:off x="5143494" y="2628416"/>
            <a:ext cx="9525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Century" panose="02040604050505020304" pitchFamily="18" charset="0"/>
              </a:rPr>
              <a:t>reference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53D710C-247B-4DFD-AE56-3237657835B3}"/>
              </a:ext>
            </a:extLst>
          </p:cNvPr>
          <p:cNvSpPr/>
          <p:nvPr/>
        </p:nvSpPr>
        <p:spPr>
          <a:xfrm>
            <a:off x="581193" y="1253571"/>
            <a:ext cx="111340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Some examples of future superconducting magnet systems listed in ECFA roadmap that represent the spectrum of engineering challenges and R&amp;D needs for this topic 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1D7CB6E-CB9A-46CB-BC74-0604F6110097}"/>
              </a:ext>
            </a:extLst>
          </p:cNvPr>
          <p:cNvSpPr txBox="1"/>
          <p:nvPr/>
        </p:nvSpPr>
        <p:spPr>
          <a:xfrm>
            <a:off x="342179" y="2085960"/>
            <a:ext cx="4749115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4-T or higher field superconducting solenoids or dipoles,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Placed either in front or behind the electromagnetic or hadronic calorimeters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Large volumes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Specific reinforced aluminium stabilized Nb-</a:t>
            </a:r>
            <a:r>
              <a:rPr lang="en-GB" dirty="0" err="1">
                <a:solidFill>
                  <a:srgbClr val="0070C0"/>
                </a:solidFill>
              </a:rPr>
              <a:t>Ti</a:t>
            </a:r>
            <a:r>
              <a:rPr lang="en-GB" dirty="0">
                <a:solidFill>
                  <a:srgbClr val="0070C0"/>
                </a:solidFill>
              </a:rPr>
              <a:t> superconductors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High Temperature Superconductors (HTS) included as long term development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6EF32BD-9B73-49F9-92C7-710FD3CAD727}"/>
              </a:ext>
            </a:extLst>
          </p:cNvPr>
          <p:cNvSpPr txBox="1"/>
          <p:nvPr/>
        </p:nvSpPr>
        <p:spPr>
          <a:xfrm>
            <a:off x="359532" y="5245424"/>
            <a:ext cx="538258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cs typeface="Arial" panose="020B0604020202020204" pitchFamily="34" charset="0"/>
                <a:sym typeface="Symbol" panose="05050102010706020507" pitchFamily="18" charset="2"/>
              </a:rPr>
              <a:t></a:t>
            </a:r>
            <a:r>
              <a:rPr lang="en-US" b="1" dirty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  <a:r>
              <a:rPr lang="en-US" b="1" dirty="0">
                <a:solidFill>
                  <a:srgbClr val="C00000"/>
                </a:solidFill>
                <a:cs typeface="Arial" panose="020B0604020202020204" pitchFamily="34" charset="0"/>
              </a:rPr>
              <a:t>need for a high-field large-volume multi-purpose superconducting magnet as a test beam facility for the physics user community. </a:t>
            </a:r>
          </a:p>
        </p:txBody>
      </p:sp>
    </p:spTree>
    <p:extLst>
      <p:ext uri="{BB962C8B-B14F-4D97-AF65-F5344CB8AC3E}">
        <p14:creationId xmlns:p14="http://schemas.microsoft.com/office/powerpoint/2010/main" val="25766238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342180" y="1085800"/>
            <a:ext cx="11507638" cy="12687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1633EB-7DCB-4DDC-80AF-C885A3EE1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3" y="108000"/>
            <a:ext cx="11029616" cy="988332"/>
          </a:xfrm>
        </p:spPr>
        <p:txBody>
          <a:bodyPr/>
          <a:lstStyle/>
          <a:p>
            <a:r>
              <a:rPr lang="en-US" dirty="0"/>
              <a:t>Motivation for new test beam Magnet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461840" y="1258979"/>
            <a:ext cx="11148969" cy="11995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cs typeface="Arial" panose="020B0604020202020204" pitchFamily="34" charset="0"/>
              </a:rPr>
              <a:t>At CERN:</a:t>
            </a:r>
          </a:p>
          <a:p>
            <a:pPr marL="0" indent="0">
              <a:buNone/>
            </a:pPr>
            <a:r>
              <a:rPr lang="en-GB" dirty="0">
                <a:cs typeface="Arial" panose="020B0604020202020204" pitchFamily="34" charset="0"/>
              </a:rPr>
              <a:t>EP department has launched an R&amp;D programme on new Detector Technologies.</a:t>
            </a:r>
          </a:p>
          <a:p>
            <a:pPr marL="0" indent="0">
              <a:buNone/>
            </a:pPr>
            <a:r>
              <a:rPr lang="en-GB" dirty="0">
                <a:cs typeface="Arial" panose="020B0604020202020204" pitchFamily="34" charset="0"/>
              </a:rPr>
              <a:t>This initiative, which spans a 5-years period from 2020 onwards (with a possible extension by another 5 years), covers detector hardware, electronics and software for new experiments and detector upgrades beyond LHC phase II.</a:t>
            </a: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13" name="Footer Placeholder 10">
            <a:extLst>
              <a:ext uri="{FF2B5EF4-FFF2-40B4-BE49-F238E27FC236}">
                <a16:creationId xmlns:a16="http://schemas.microsoft.com/office/drawing/2014/main" id="{9711686E-A2E0-4DA5-B67B-84A19B666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12664" y="6467234"/>
            <a:ext cx="6917210" cy="365125"/>
          </a:xfrm>
        </p:spPr>
        <p:txBody>
          <a:bodyPr/>
          <a:lstStyle/>
          <a:p>
            <a:pPr algn="ctr"/>
            <a:r>
              <a:rPr lang="en-GB" dirty="0"/>
              <a:t>SHUVAY SINGH - CERN - EP/ADO-SO</a:t>
            </a:r>
            <a:endParaRPr lang="en-US" dirty="0"/>
          </a:p>
        </p:txBody>
      </p:sp>
      <p:pic>
        <p:nvPicPr>
          <p:cNvPr id="14" name="Picture 13" descr="LogoOutline.ai">
            <a:extLst>
              <a:ext uri="{FF2B5EF4-FFF2-40B4-BE49-F238E27FC236}">
                <a16:creationId xmlns:a16="http://schemas.microsoft.com/office/drawing/2014/main" id="{300D55D9-6549-4851-8C8E-71DAAB9939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37312"/>
            <a:ext cx="504056" cy="504056"/>
          </a:xfrm>
          <a:prstGeom prst="rect">
            <a:avLst/>
          </a:prstGeom>
        </p:spPr>
      </p:pic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477DF3FE-D406-4E4A-A56B-FD9C99769D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0590908"/>
              </p:ext>
            </p:extLst>
          </p:nvPr>
        </p:nvGraphicFramePr>
        <p:xfrm>
          <a:off x="2244055" y="2688415"/>
          <a:ext cx="7555218" cy="35488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8661">
                  <a:extLst>
                    <a:ext uri="{9D8B030D-6E8A-4147-A177-3AD203B41FA5}">
                      <a16:colId xmlns:a16="http://schemas.microsoft.com/office/drawing/2014/main" val="649278961"/>
                    </a:ext>
                  </a:extLst>
                </a:gridCol>
                <a:gridCol w="3588151">
                  <a:extLst>
                    <a:ext uri="{9D8B030D-6E8A-4147-A177-3AD203B41FA5}">
                      <a16:colId xmlns:a16="http://schemas.microsoft.com/office/drawing/2014/main" val="3633993335"/>
                    </a:ext>
                  </a:extLst>
                </a:gridCol>
                <a:gridCol w="2518406">
                  <a:extLst>
                    <a:ext uri="{9D8B030D-6E8A-4147-A177-3AD203B41FA5}">
                      <a16:colId xmlns:a16="http://schemas.microsoft.com/office/drawing/2014/main" val="4283597719"/>
                    </a:ext>
                  </a:extLst>
                </a:gridCol>
              </a:tblGrid>
              <a:tr h="28425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EFEFEF"/>
                          </a:solidFill>
                          <a:effectLst/>
                        </a:rPr>
                        <a:t>WP</a:t>
                      </a:r>
                    </a:p>
                  </a:txBody>
                  <a:tcPr marL="23813" marR="23813" marT="23813" marB="2381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rgbClr val="EFEFEF"/>
                          </a:solidFill>
                          <a:effectLst/>
                          <a:latin typeface="sourcesans-bold"/>
                        </a:rPr>
                        <a:t>Work Packages</a:t>
                      </a:r>
                      <a:endParaRPr lang="en-GB" sz="1200" dirty="0">
                        <a:solidFill>
                          <a:srgbClr val="EFEFEF"/>
                        </a:solidFill>
                        <a:effectLst/>
                      </a:endParaRPr>
                    </a:p>
                  </a:txBody>
                  <a:tcPr marL="23813" marR="23813" marT="23813" marB="2381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rgbClr val="EFEFEF"/>
                          </a:solidFill>
                          <a:effectLst/>
                          <a:latin typeface="sourcesans-bold"/>
                        </a:rPr>
                        <a:t>WP leaders &amp; deputies</a:t>
                      </a:r>
                      <a:endParaRPr lang="en-GB" sz="1200" dirty="0">
                        <a:solidFill>
                          <a:srgbClr val="EFEFEF"/>
                        </a:solidFill>
                        <a:effectLst/>
                      </a:endParaRPr>
                    </a:p>
                  </a:txBody>
                  <a:tcPr marL="23813" marR="23813" marT="23813" marB="23813" anchor="ctr"/>
                </a:tc>
                <a:extLst>
                  <a:ext uri="{0D108BD9-81ED-4DB2-BD59-A6C34878D82A}">
                    <a16:rowId xmlns:a16="http://schemas.microsoft.com/office/drawing/2014/main" val="895908645"/>
                  </a:ext>
                </a:extLst>
              </a:tr>
              <a:tr h="29678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333333"/>
                          </a:solidFill>
                          <a:effectLst/>
                        </a:rPr>
                        <a:t>1.1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rgbClr val="333333"/>
                          </a:solidFill>
                          <a:effectLst/>
                        </a:rPr>
                        <a:t>Novel hybrid Silicon detectors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rgbClr val="333333"/>
                          </a:solidFill>
                          <a:effectLst/>
                        </a:rPr>
                        <a:t>Victor Coco, Paula Collins</a:t>
                      </a:r>
                    </a:p>
                  </a:txBody>
                  <a:tcPr marL="38100" marR="38100" marT="38100" marB="38100" anchor="ctr"/>
                </a:tc>
                <a:extLst>
                  <a:ext uri="{0D108BD9-81ED-4DB2-BD59-A6C34878D82A}">
                    <a16:rowId xmlns:a16="http://schemas.microsoft.com/office/drawing/2014/main" val="62390627"/>
                  </a:ext>
                </a:extLst>
              </a:tr>
              <a:tr h="296785"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solidFill>
                            <a:srgbClr val="333333"/>
                          </a:solidFill>
                          <a:effectLst/>
                        </a:rPr>
                        <a:t>1.2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333333"/>
                          </a:solidFill>
                          <a:effectLst/>
                        </a:rPr>
                        <a:t>Monolithic depleted  Silicon sensors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333333"/>
                          </a:solidFill>
                          <a:effectLst/>
                        </a:rPr>
                        <a:t>Walter Snoeys, Michael Campbell</a:t>
                      </a:r>
                    </a:p>
                  </a:txBody>
                  <a:tcPr marL="38100" marR="38100" marT="38100" marB="38100" anchor="ctr"/>
                </a:tc>
                <a:extLst>
                  <a:ext uri="{0D108BD9-81ED-4DB2-BD59-A6C34878D82A}">
                    <a16:rowId xmlns:a16="http://schemas.microsoft.com/office/drawing/2014/main" val="2853511703"/>
                  </a:ext>
                </a:extLst>
              </a:tr>
              <a:tr h="296785"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solidFill>
                            <a:srgbClr val="333333"/>
                          </a:solidFill>
                          <a:effectLst/>
                        </a:rPr>
                        <a:t>1.3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333333"/>
                          </a:solidFill>
                          <a:effectLst/>
                        </a:rPr>
                        <a:t>Silicon Modules 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333333"/>
                          </a:solidFill>
                          <a:effectLst/>
                        </a:rPr>
                        <a:t>Petra Riedler, Dominik Dannheim</a:t>
                      </a:r>
                    </a:p>
                  </a:txBody>
                  <a:tcPr marL="38100" marR="38100" marT="38100" marB="38100" anchor="ctr"/>
                </a:tc>
                <a:extLst>
                  <a:ext uri="{0D108BD9-81ED-4DB2-BD59-A6C34878D82A}">
                    <a16:rowId xmlns:a16="http://schemas.microsoft.com/office/drawing/2014/main" val="1743330072"/>
                  </a:ext>
                </a:extLst>
              </a:tr>
              <a:tr h="29678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333333"/>
                          </a:solidFill>
                          <a:effectLst/>
                        </a:rPr>
                        <a:t>1.4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333333"/>
                          </a:solidFill>
                          <a:effectLst/>
                        </a:rPr>
                        <a:t>Silicon simulation and characterisation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333333"/>
                          </a:solidFill>
                          <a:effectLst/>
                        </a:rPr>
                        <a:t>Michael Moll, Dominik Dannheim</a:t>
                      </a:r>
                    </a:p>
                  </a:txBody>
                  <a:tcPr marL="38100" marR="38100" marT="38100" marB="38100" anchor="ctr"/>
                </a:tc>
                <a:extLst>
                  <a:ext uri="{0D108BD9-81ED-4DB2-BD59-A6C34878D82A}">
                    <a16:rowId xmlns:a16="http://schemas.microsoft.com/office/drawing/2014/main" val="3731306738"/>
                  </a:ext>
                </a:extLst>
              </a:tr>
              <a:tr h="296785"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solidFill>
                            <a:srgbClr val="333333"/>
                          </a:solidFill>
                          <a:effectLst/>
                        </a:rPr>
                        <a:t>2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333333"/>
                          </a:solidFill>
                          <a:effectLst/>
                        </a:rPr>
                        <a:t>Gas detectors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333333"/>
                          </a:solidFill>
                          <a:effectLst/>
                        </a:rPr>
                        <a:t>Eraldo Oliveri, Christoph Rembser</a:t>
                      </a:r>
                    </a:p>
                  </a:txBody>
                  <a:tcPr marL="38100" marR="38100" marT="38100" marB="38100" anchor="ctr"/>
                </a:tc>
                <a:extLst>
                  <a:ext uri="{0D108BD9-81ED-4DB2-BD59-A6C34878D82A}">
                    <a16:rowId xmlns:a16="http://schemas.microsoft.com/office/drawing/2014/main" val="1375672835"/>
                  </a:ext>
                </a:extLst>
              </a:tr>
              <a:tr h="296785"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solidFill>
                            <a:srgbClr val="333333"/>
                          </a:solidFill>
                          <a:effectLst/>
                        </a:rPr>
                        <a:t>3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rgbClr val="333333"/>
                          </a:solidFill>
                          <a:effectLst/>
                        </a:rPr>
                        <a:t>Calorimetry and light based detectors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333333"/>
                          </a:solidFill>
                          <a:effectLst/>
                        </a:rPr>
                        <a:t>Martin Aleksa, Carmelo d'Ambrosio</a:t>
                      </a:r>
                    </a:p>
                  </a:txBody>
                  <a:tcPr marL="38100" marR="38100" marT="38100" marB="38100" anchor="ctr"/>
                </a:tc>
                <a:extLst>
                  <a:ext uri="{0D108BD9-81ED-4DB2-BD59-A6C34878D82A}">
                    <a16:rowId xmlns:a16="http://schemas.microsoft.com/office/drawing/2014/main" val="3215963006"/>
                  </a:ext>
                </a:extLst>
              </a:tr>
              <a:tr h="29678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333333"/>
                          </a:solidFill>
                          <a:effectLst/>
                        </a:rPr>
                        <a:t>4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333333"/>
                          </a:solidFill>
                          <a:effectLst/>
                        </a:rPr>
                        <a:t>Detector Mechanics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333333"/>
                          </a:solidFill>
                          <a:effectLst/>
                        </a:rPr>
                        <a:t>Corrado Gargiulo, Paolo Petagna</a:t>
                      </a:r>
                    </a:p>
                  </a:txBody>
                  <a:tcPr marL="38100" marR="38100" marT="38100" marB="38100" anchor="ctr"/>
                </a:tc>
                <a:extLst>
                  <a:ext uri="{0D108BD9-81ED-4DB2-BD59-A6C34878D82A}">
                    <a16:rowId xmlns:a16="http://schemas.microsoft.com/office/drawing/2014/main" val="364521965"/>
                  </a:ext>
                </a:extLst>
              </a:tr>
              <a:tr h="29678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333333"/>
                          </a:solidFill>
                          <a:effectLst/>
                        </a:rPr>
                        <a:t>5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333333"/>
                          </a:solidFill>
                          <a:effectLst/>
                        </a:rPr>
                        <a:t>IC technologies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333333"/>
                          </a:solidFill>
                          <a:effectLst/>
                        </a:rPr>
                        <a:t>Kostas Kloukinas, Davide Ceresa</a:t>
                      </a:r>
                    </a:p>
                  </a:txBody>
                  <a:tcPr marL="38100" marR="38100" marT="38100" marB="38100" anchor="ctr"/>
                </a:tc>
                <a:extLst>
                  <a:ext uri="{0D108BD9-81ED-4DB2-BD59-A6C34878D82A}">
                    <a16:rowId xmlns:a16="http://schemas.microsoft.com/office/drawing/2014/main" val="569719779"/>
                  </a:ext>
                </a:extLst>
              </a:tr>
              <a:tr h="29678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333333"/>
                          </a:solidFill>
                          <a:effectLst/>
                        </a:rPr>
                        <a:t>6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333333"/>
                          </a:solidFill>
                          <a:effectLst/>
                        </a:rPr>
                        <a:t>High Speed Links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333333"/>
                          </a:solidFill>
                          <a:effectLst/>
                        </a:rPr>
                        <a:t>Paolo Moreira, Jan Troska</a:t>
                      </a:r>
                    </a:p>
                  </a:txBody>
                  <a:tcPr marL="38100" marR="38100" marT="38100" marB="38100" anchor="ctr"/>
                </a:tc>
                <a:extLst>
                  <a:ext uri="{0D108BD9-81ED-4DB2-BD59-A6C34878D82A}">
                    <a16:rowId xmlns:a16="http://schemas.microsoft.com/office/drawing/2014/main" val="199099693"/>
                  </a:ext>
                </a:extLst>
              </a:tr>
              <a:tr h="29678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333333"/>
                          </a:solidFill>
                          <a:effectLst/>
                        </a:rPr>
                        <a:t>7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333333"/>
                          </a:solidFill>
                          <a:effectLst/>
                        </a:rPr>
                        <a:t>Software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333333"/>
                          </a:solidFill>
                          <a:effectLst/>
                        </a:rPr>
                        <a:t>Graeme Stewart, Jakob Blomer</a:t>
                      </a:r>
                    </a:p>
                  </a:txBody>
                  <a:tcPr marL="38100" marR="38100" marT="38100" marB="38100" anchor="ctr"/>
                </a:tc>
                <a:extLst>
                  <a:ext uri="{0D108BD9-81ED-4DB2-BD59-A6C34878D82A}">
                    <a16:rowId xmlns:a16="http://schemas.microsoft.com/office/drawing/2014/main" val="799331553"/>
                  </a:ext>
                </a:extLst>
              </a:tr>
              <a:tr h="29678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333333"/>
                          </a:solidFill>
                          <a:effectLst/>
                        </a:rPr>
                        <a:t>8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333333"/>
                          </a:solidFill>
                          <a:effectLst/>
                        </a:rPr>
                        <a:t>Detector Magnets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rgbClr val="333333"/>
                          </a:solidFill>
                          <a:effectLst/>
                        </a:rPr>
                        <a:t>Benoit Cure, Matthias Mentink</a:t>
                      </a:r>
                    </a:p>
                  </a:txBody>
                  <a:tcPr marL="38100" marR="38100" marT="38100" marB="38100" anchor="ctr"/>
                </a:tc>
                <a:extLst>
                  <a:ext uri="{0D108BD9-81ED-4DB2-BD59-A6C34878D82A}">
                    <a16:rowId xmlns:a16="http://schemas.microsoft.com/office/drawing/2014/main" val="2291048270"/>
                  </a:ext>
                </a:extLst>
              </a:tr>
            </a:tbl>
          </a:graphicData>
        </a:graphic>
      </p:graphicFrame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F91D092C-6E0E-4C1C-B0E2-7824BD22EF95}"/>
              </a:ext>
            </a:extLst>
          </p:cNvPr>
          <p:cNvCxnSpPr/>
          <p:nvPr/>
        </p:nvCxnSpPr>
        <p:spPr>
          <a:xfrm>
            <a:off x="1113950" y="6083560"/>
            <a:ext cx="1097280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7187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1633EB-7DCB-4DDC-80AF-C885A3EE1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246" y="536738"/>
            <a:ext cx="10319917" cy="810457"/>
          </a:xfrm>
        </p:spPr>
        <p:txBody>
          <a:bodyPr>
            <a:noAutofit/>
          </a:bodyPr>
          <a:lstStyle/>
          <a:p>
            <a:r>
              <a:rPr lang="en-GB" dirty="0"/>
              <a:t>Cern Experimental AREAS WITH TEST BEAM FACILITIES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Content Placeholder 7" descr="Diagram&#10;&#10;Description automatically generated">
            <a:extLst>
              <a:ext uri="{FF2B5EF4-FFF2-40B4-BE49-F238E27FC236}">
                <a16:creationId xmlns:a16="http://schemas.microsoft.com/office/drawing/2014/main" id="{055E0037-170E-4267-8CC5-F741C9E4170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63579" y="1904297"/>
            <a:ext cx="5422900" cy="3049405"/>
          </a:xfrm>
        </p:spPr>
      </p:pic>
      <p:sp>
        <p:nvSpPr>
          <p:cNvPr id="13" name="Footer Placeholder 10">
            <a:extLst>
              <a:ext uri="{FF2B5EF4-FFF2-40B4-BE49-F238E27FC236}">
                <a16:creationId xmlns:a16="http://schemas.microsoft.com/office/drawing/2014/main" id="{AA9C7CC7-92B4-48C8-8335-11BCCD3F7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12664" y="6467234"/>
            <a:ext cx="6917210" cy="365125"/>
          </a:xfrm>
        </p:spPr>
        <p:txBody>
          <a:bodyPr/>
          <a:lstStyle/>
          <a:p>
            <a:pPr algn="ctr"/>
            <a:r>
              <a:rPr lang="en-GB" dirty="0"/>
              <a:t>SHUVAY SINGH - CERN - EP/ADO-SO</a:t>
            </a:r>
            <a:endParaRPr lang="en-US" dirty="0"/>
          </a:p>
        </p:txBody>
      </p:sp>
      <p:pic>
        <p:nvPicPr>
          <p:cNvPr id="15" name="Picture 14" descr="LogoOutline.ai">
            <a:extLst>
              <a:ext uri="{FF2B5EF4-FFF2-40B4-BE49-F238E27FC236}">
                <a16:creationId xmlns:a16="http://schemas.microsoft.com/office/drawing/2014/main" id="{256EBE7F-A477-4665-A596-7CA5907BEAD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37312"/>
            <a:ext cx="504056" cy="504056"/>
          </a:xfrm>
          <a:prstGeom prst="rect">
            <a:avLst/>
          </a:prstGeom>
        </p:spPr>
      </p:pic>
      <p:graphicFrame>
        <p:nvGraphicFramePr>
          <p:cNvPr id="7" name="Table 8">
            <a:extLst>
              <a:ext uri="{FF2B5EF4-FFF2-40B4-BE49-F238E27FC236}">
                <a16:creationId xmlns:a16="http://schemas.microsoft.com/office/drawing/2014/main" id="{1D9AB23E-89E0-4DC0-9358-98CDD032ED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5300026"/>
              </p:ext>
            </p:extLst>
          </p:nvPr>
        </p:nvGraphicFramePr>
        <p:xfrm>
          <a:off x="6358854" y="2455131"/>
          <a:ext cx="5176008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4002">
                  <a:extLst>
                    <a:ext uri="{9D8B030D-6E8A-4147-A177-3AD203B41FA5}">
                      <a16:colId xmlns:a16="http://schemas.microsoft.com/office/drawing/2014/main" val="4089738007"/>
                    </a:ext>
                  </a:extLst>
                </a:gridCol>
                <a:gridCol w="1294002">
                  <a:extLst>
                    <a:ext uri="{9D8B030D-6E8A-4147-A177-3AD203B41FA5}">
                      <a16:colId xmlns:a16="http://schemas.microsoft.com/office/drawing/2014/main" val="1798831024"/>
                    </a:ext>
                  </a:extLst>
                </a:gridCol>
                <a:gridCol w="2588004">
                  <a:extLst>
                    <a:ext uri="{9D8B030D-6E8A-4147-A177-3AD203B41FA5}">
                      <a16:colId xmlns:a16="http://schemas.microsoft.com/office/drawing/2014/main" val="4272230398"/>
                    </a:ext>
                  </a:extLst>
                </a:gridCol>
              </a:tblGrid>
              <a:tr h="257406">
                <a:tc>
                  <a:txBody>
                    <a:bodyPr/>
                    <a:lstStyle/>
                    <a:p>
                      <a:r>
                        <a:rPr lang="en-US" sz="1200" b="1" dirty="0"/>
                        <a:t>Location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b="1"/>
                        <a:t>Beam line</a:t>
                      </a:r>
                      <a:endParaRPr lang="en-GB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1" dirty="0"/>
                        <a:t>Experiments &amp; Users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60849241"/>
                  </a:ext>
                </a:extLst>
              </a:tr>
              <a:tr h="257406">
                <a:tc>
                  <a:txBody>
                    <a:bodyPr/>
                    <a:lstStyle/>
                    <a:p>
                      <a:r>
                        <a:rPr lang="en-GB" sz="1200"/>
                        <a:t>East hall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hlinkClick r:id="rId5"/>
                        </a:rPr>
                        <a:t>T8</a:t>
                      </a:r>
                      <a:endParaRPr lang="en-GB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hlinkClick r:id="rId6"/>
                        </a:rPr>
                        <a:t>IRRAD</a:t>
                      </a:r>
                      <a:r>
                        <a:rPr lang="en-GB" sz="1200" dirty="0"/>
                        <a:t> &amp; </a:t>
                      </a:r>
                      <a:r>
                        <a:rPr lang="en-GB" sz="1200" dirty="0">
                          <a:hlinkClick r:id="rId7"/>
                        </a:rPr>
                        <a:t>CHARM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5359666"/>
                  </a:ext>
                </a:extLst>
              </a:tr>
              <a:tr h="257406">
                <a:tc>
                  <a:txBody>
                    <a:bodyPr/>
                    <a:lstStyle/>
                    <a:p>
                      <a:r>
                        <a:rPr lang="en-GB" sz="1200"/>
                        <a:t>East hall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hlinkClick r:id="rId5"/>
                        </a:rPr>
                        <a:t>T9</a:t>
                      </a:r>
                      <a:endParaRPr lang="en-GB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 err="1"/>
                        <a:t>n.a.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42374072"/>
                  </a:ext>
                </a:extLst>
              </a:tr>
              <a:tr h="257406">
                <a:tc>
                  <a:txBody>
                    <a:bodyPr/>
                    <a:lstStyle/>
                    <a:p>
                      <a:r>
                        <a:rPr lang="en-GB" sz="1200"/>
                        <a:t>East hall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hlinkClick r:id="rId5"/>
                        </a:rPr>
                        <a:t>T10</a:t>
                      </a:r>
                      <a:endParaRPr lang="en-GB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 err="1"/>
                        <a:t>n.a.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22142717"/>
                  </a:ext>
                </a:extLst>
              </a:tr>
              <a:tr h="257406">
                <a:tc>
                  <a:txBody>
                    <a:bodyPr/>
                    <a:lstStyle/>
                    <a:p>
                      <a:r>
                        <a:rPr lang="en-GB" sz="1200"/>
                        <a:t>East hall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hlinkClick r:id="rId5"/>
                        </a:rPr>
                        <a:t>T11</a:t>
                      </a:r>
                      <a:endParaRPr lang="en-GB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hlinkClick r:id="rId8"/>
                        </a:rPr>
                        <a:t>CLOUD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15582861"/>
                  </a:ext>
                </a:extLst>
              </a:tr>
              <a:tr h="257406">
                <a:tc>
                  <a:txBody>
                    <a:bodyPr/>
                    <a:lstStyle/>
                    <a:p>
                      <a:r>
                        <a:rPr lang="en-GB" sz="1200"/>
                        <a:t>EHN1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hlinkClick r:id="rId9"/>
                        </a:rPr>
                        <a:t>H2</a:t>
                      </a:r>
                      <a:endParaRPr lang="en-GB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hlinkClick r:id="rId10"/>
                        </a:rPr>
                        <a:t>NA61 - SHINE</a:t>
                      </a:r>
                      <a:r>
                        <a:rPr lang="en-GB" sz="1200" dirty="0"/>
                        <a:t> &amp; </a:t>
                      </a:r>
                      <a:r>
                        <a:rPr lang="en-GB" sz="1200" dirty="0">
                          <a:hlinkClick r:id="rId11"/>
                        </a:rPr>
                        <a:t>CERN NP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35287969"/>
                  </a:ext>
                </a:extLst>
              </a:tr>
              <a:tr h="257406">
                <a:tc>
                  <a:txBody>
                    <a:bodyPr/>
                    <a:lstStyle/>
                    <a:p>
                      <a:r>
                        <a:rPr lang="en-GB" sz="1200"/>
                        <a:t>EHN1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hlinkClick r:id="rId12"/>
                        </a:rPr>
                        <a:t>H4</a:t>
                      </a:r>
                      <a:endParaRPr lang="en-GB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hlinkClick r:id="rId13"/>
                        </a:rPr>
                        <a:t>GIF++</a:t>
                      </a:r>
                      <a:r>
                        <a:rPr lang="en-GB" sz="1200" dirty="0"/>
                        <a:t> &amp; </a:t>
                      </a:r>
                      <a:r>
                        <a:rPr lang="en-GB" sz="1200" dirty="0">
                          <a:hlinkClick r:id="rId11"/>
                        </a:rPr>
                        <a:t>CERN NP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9702710"/>
                  </a:ext>
                </a:extLst>
              </a:tr>
              <a:tr h="257406">
                <a:tc>
                  <a:txBody>
                    <a:bodyPr/>
                    <a:lstStyle/>
                    <a:p>
                      <a:r>
                        <a:rPr lang="en-GB" sz="1200"/>
                        <a:t>EHN1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hlinkClick r:id="rId14"/>
                        </a:rPr>
                        <a:t>H6</a:t>
                      </a:r>
                      <a:endParaRPr lang="en-GB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 err="1"/>
                        <a:t>n.a.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73536246"/>
                  </a:ext>
                </a:extLst>
              </a:tr>
              <a:tr h="257406">
                <a:tc>
                  <a:txBody>
                    <a:bodyPr/>
                    <a:lstStyle/>
                    <a:p>
                      <a:r>
                        <a:rPr lang="en-GB" sz="1200"/>
                        <a:t>EHN1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hlinkClick r:id="rId15"/>
                        </a:rPr>
                        <a:t>H8</a:t>
                      </a:r>
                      <a:endParaRPr lang="en-GB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 err="1"/>
                        <a:t>n.a.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27777127"/>
                  </a:ext>
                </a:extLst>
              </a:tr>
              <a:tr h="257406">
                <a:tc>
                  <a:txBody>
                    <a:bodyPr/>
                    <a:lstStyle/>
                    <a:p>
                      <a:r>
                        <a:rPr lang="en-GB" sz="1200"/>
                        <a:t>EHN2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hlinkClick r:id="rId16"/>
                        </a:rPr>
                        <a:t>M2</a:t>
                      </a:r>
                      <a:endParaRPr lang="en-GB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hlinkClick r:id="rId17"/>
                        </a:rPr>
                        <a:t>NA58</a:t>
                      </a:r>
                      <a:r>
                        <a:rPr lang="en-GB" sz="1200" dirty="0"/>
                        <a:t> (COMPASS)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17353257"/>
                  </a:ext>
                </a:extLst>
              </a:tr>
              <a:tr h="257406">
                <a:tc>
                  <a:txBody>
                    <a:bodyPr/>
                    <a:lstStyle/>
                    <a:p>
                      <a:r>
                        <a:rPr lang="en-GB" sz="1200"/>
                        <a:t>ECN3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hlinkClick r:id="rId18"/>
                        </a:rPr>
                        <a:t>P42/K12</a:t>
                      </a:r>
                      <a:endParaRPr lang="en-GB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hlinkClick r:id="rId19"/>
                        </a:rPr>
                        <a:t>NA62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4014365"/>
                  </a:ext>
                </a:extLst>
              </a:tr>
              <a:tr h="257406">
                <a:tc>
                  <a:txBody>
                    <a:bodyPr/>
                    <a:lstStyle/>
                    <a:p>
                      <a:r>
                        <a:rPr lang="en-GB" sz="1200"/>
                        <a:t>TAG41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TT41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hlinkClick r:id="rId20"/>
                        </a:rPr>
                        <a:t>AWAKE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43186605"/>
                  </a:ext>
                </a:extLst>
              </a:tr>
              <a:tr h="257406">
                <a:tc>
                  <a:txBody>
                    <a:bodyPr/>
                    <a:lstStyle/>
                    <a:p>
                      <a:r>
                        <a:rPr lang="en-GB" sz="1200"/>
                        <a:t>SPS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TT60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 err="1">
                          <a:hlinkClick r:id="rId21"/>
                        </a:rPr>
                        <a:t>HiRadMat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0350525"/>
                  </a:ext>
                </a:extLst>
              </a:tr>
            </a:tbl>
          </a:graphicData>
        </a:graphic>
      </p:graphicFrame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4B13145-1838-4BF6-BEA0-D5C0E8276EF4}"/>
              </a:ext>
            </a:extLst>
          </p:cNvPr>
          <p:cNvSpPr txBox="1">
            <a:spLocks/>
          </p:cNvSpPr>
          <p:nvPr/>
        </p:nvSpPr>
        <p:spPr>
          <a:xfrm>
            <a:off x="7453619" y="1749822"/>
            <a:ext cx="3481431" cy="8106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Beam lines at PS and SPS</a:t>
            </a:r>
            <a:endParaRPr lang="en-GB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3496A67-0E2B-4EAA-B196-5F9CD5AE6D21}"/>
              </a:ext>
            </a:extLst>
          </p:cNvPr>
          <p:cNvSpPr txBox="1">
            <a:spLocks/>
          </p:cNvSpPr>
          <p:nvPr/>
        </p:nvSpPr>
        <p:spPr>
          <a:xfrm>
            <a:off x="1356221" y="5356329"/>
            <a:ext cx="4134374" cy="8106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The CERN accelerator complex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5885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342180" y="1085800"/>
            <a:ext cx="11507638" cy="12687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1633EB-7DCB-4DDC-80AF-C885A3EE1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3" y="108000"/>
            <a:ext cx="11029616" cy="988332"/>
          </a:xfrm>
        </p:spPr>
        <p:txBody>
          <a:bodyPr/>
          <a:lstStyle/>
          <a:p>
            <a:r>
              <a:rPr lang="en-US" dirty="0"/>
              <a:t>Motivation for new test beam Magnet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521514" y="1207941"/>
            <a:ext cx="11148969" cy="10753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Existing test magnets on beam facilities at CERN (full list at </a:t>
            </a:r>
            <a:r>
              <a:rPr lang="en-US" altLang="en-US" u="sng" dirty="0">
                <a:ea typeface="ＭＳ Ｐゴシック" panose="020B0600070205080204" pitchFamily="34" charset="-128"/>
              </a:rPr>
              <a:t>http://ep-dep-dt.web.cern.ch/b-field-mapping/ep-spectrometer-magnets-inventory)</a:t>
            </a:r>
          </a:p>
        </p:txBody>
      </p:sp>
      <p:sp>
        <p:nvSpPr>
          <p:cNvPr id="13" name="Footer Placeholder 10">
            <a:extLst>
              <a:ext uri="{FF2B5EF4-FFF2-40B4-BE49-F238E27FC236}">
                <a16:creationId xmlns:a16="http://schemas.microsoft.com/office/drawing/2014/main" id="{9711686E-A2E0-4DA5-B67B-84A19B666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12664" y="6467234"/>
            <a:ext cx="6917210" cy="365125"/>
          </a:xfrm>
        </p:spPr>
        <p:txBody>
          <a:bodyPr/>
          <a:lstStyle/>
          <a:p>
            <a:pPr algn="ctr"/>
            <a:r>
              <a:rPr lang="en-GB" dirty="0"/>
              <a:t>SHUVAY SINGH - CERN - EP/ADO-SO</a:t>
            </a:r>
            <a:endParaRPr lang="en-US" dirty="0"/>
          </a:p>
        </p:txBody>
      </p:sp>
      <p:pic>
        <p:nvPicPr>
          <p:cNvPr id="14" name="Picture 13" descr="LogoOutline.ai">
            <a:extLst>
              <a:ext uri="{FF2B5EF4-FFF2-40B4-BE49-F238E27FC236}">
                <a16:creationId xmlns:a16="http://schemas.microsoft.com/office/drawing/2014/main" id="{300D55D9-6549-4851-8C8E-71DAAB99396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37312"/>
            <a:ext cx="504056" cy="504056"/>
          </a:xfrm>
          <a:prstGeom prst="rect">
            <a:avLst/>
          </a:prstGeom>
        </p:spPr>
      </p:pic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12F26FAE-3C77-460B-BFE6-D92642432E2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406837"/>
              </p:ext>
            </p:extLst>
          </p:nvPr>
        </p:nvGraphicFramePr>
        <p:xfrm>
          <a:off x="1771121" y="2156110"/>
          <a:ext cx="6577013" cy="3584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" name="Worksheet" r:id="rId5" imgW="6134247" imgH="3343275" progId="Excel.Sheet.12">
                  <p:embed/>
                </p:oleObj>
              </mc:Choice>
              <mc:Fallback>
                <p:oleObj name="Worksheet" r:id="rId5" imgW="6134247" imgH="334327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771121" y="2156110"/>
                        <a:ext cx="6577013" cy="3584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ight Brace 5">
            <a:extLst>
              <a:ext uri="{FF2B5EF4-FFF2-40B4-BE49-F238E27FC236}">
                <a16:creationId xmlns:a16="http://schemas.microsoft.com/office/drawing/2014/main" id="{59D87BA7-2A8C-455E-B587-9C3645DBB11C}"/>
              </a:ext>
            </a:extLst>
          </p:cNvPr>
          <p:cNvSpPr/>
          <p:nvPr/>
        </p:nvSpPr>
        <p:spPr>
          <a:xfrm>
            <a:off x="8796887" y="2620661"/>
            <a:ext cx="290426" cy="1268784"/>
          </a:xfrm>
          <a:prstGeom prst="rightBrace">
            <a:avLst>
              <a:gd name="adj1" fmla="val 47689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ight Brace 14">
            <a:extLst>
              <a:ext uri="{FF2B5EF4-FFF2-40B4-BE49-F238E27FC236}">
                <a16:creationId xmlns:a16="http://schemas.microsoft.com/office/drawing/2014/main" id="{C71C4D2E-53B2-4FA6-87B4-4C8BB3DFF4C3}"/>
              </a:ext>
            </a:extLst>
          </p:cNvPr>
          <p:cNvSpPr/>
          <p:nvPr/>
        </p:nvSpPr>
        <p:spPr>
          <a:xfrm>
            <a:off x="8796887" y="3980295"/>
            <a:ext cx="290426" cy="1698624"/>
          </a:xfrm>
          <a:prstGeom prst="rightBrace">
            <a:avLst>
              <a:gd name="adj1" fmla="val 47689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1C6E45-37BE-42DF-A50B-F15F452D8718}"/>
              </a:ext>
            </a:extLst>
          </p:cNvPr>
          <p:cNvSpPr txBox="1"/>
          <p:nvPr/>
        </p:nvSpPr>
        <p:spPr>
          <a:xfrm>
            <a:off x="9127203" y="3038078"/>
            <a:ext cx="20183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Normal conducting magnets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B70E700-0241-4929-9C6F-7E7C030093EA}"/>
              </a:ext>
            </a:extLst>
          </p:cNvPr>
          <p:cNvSpPr txBox="1"/>
          <p:nvPr/>
        </p:nvSpPr>
        <p:spPr>
          <a:xfrm>
            <a:off x="9270988" y="4451697"/>
            <a:ext cx="17611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Superconducting magnets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85FF497-C75B-4C6F-9C6A-FCBA7E9A6EBD}"/>
              </a:ext>
            </a:extLst>
          </p:cNvPr>
          <p:cNvCxnSpPr>
            <a:cxnSpLocks/>
          </p:cNvCxnSpPr>
          <p:nvPr/>
        </p:nvCxnSpPr>
        <p:spPr>
          <a:xfrm>
            <a:off x="3950499" y="6139561"/>
            <a:ext cx="835343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1E49C89-E141-460A-9F41-428B0DF0EAD0}"/>
              </a:ext>
            </a:extLst>
          </p:cNvPr>
          <p:cNvSpPr txBox="1"/>
          <p:nvPr/>
        </p:nvSpPr>
        <p:spPr>
          <a:xfrm>
            <a:off x="4911963" y="5914146"/>
            <a:ext cx="4321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No 4-T magnet (with useful volume) for detector prototype tests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80DA5C4-7CC3-4F75-8545-7EABE53D00BE}"/>
              </a:ext>
            </a:extLst>
          </p:cNvPr>
          <p:cNvCxnSpPr>
            <a:cxnSpLocks/>
          </p:cNvCxnSpPr>
          <p:nvPr/>
        </p:nvCxnSpPr>
        <p:spPr>
          <a:xfrm flipV="1">
            <a:off x="3942110" y="5861489"/>
            <a:ext cx="0" cy="278072"/>
          </a:xfrm>
          <a:prstGeom prst="line">
            <a:avLst/>
          </a:prstGeom>
          <a:ln w="539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FE716143-7C13-4F06-BCF4-9C589BEE5CFD}"/>
              </a:ext>
            </a:extLst>
          </p:cNvPr>
          <p:cNvSpPr/>
          <p:nvPr/>
        </p:nvSpPr>
        <p:spPr>
          <a:xfrm>
            <a:off x="1771855" y="5083719"/>
            <a:ext cx="6576279" cy="64648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47084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342180" y="1085800"/>
            <a:ext cx="11507638" cy="12687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1633EB-7DCB-4DDC-80AF-C885A3EE1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3" y="108000"/>
            <a:ext cx="11029616" cy="988332"/>
          </a:xfrm>
        </p:spPr>
        <p:txBody>
          <a:bodyPr/>
          <a:lstStyle/>
          <a:p>
            <a:r>
              <a:rPr lang="en-US" dirty="0"/>
              <a:t>Motivation for new test beam Magnet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461840" y="1476304"/>
            <a:ext cx="11453935" cy="44798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GB" dirty="0"/>
              <a:t>The new cutting-edge high-energy particle detectors of the future accelerators have to work in </a:t>
            </a:r>
            <a:r>
              <a:rPr lang="en-GB" b="1" dirty="0">
                <a:solidFill>
                  <a:srgbClr val="C00000"/>
                </a:solidFill>
              </a:rPr>
              <a:t>4-T magnetic field</a:t>
            </a:r>
            <a:endParaRPr lang="en-GB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GB" dirty="0"/>
              <a:t>For testing detector units and performing calibration with magnetic field, </a:t>
            </a:r>
            <a:r>
              <a:rPr lang="en-GB" b="1" dirty="0">
                <a:solidFill>
                  <a:srgbClr val="C00000"/>
                </a:solidFill>
              </a:rPr>
              <a:t>a general purpose 4 T test facility is proposed </a:t>
            </a:r>
            <a:r>
              <a:rPr lang="en-GB" dirty="0"/>
              <a:t>and will replace or complement the existing CERN general-purpose systems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GB" dirty="0"/>
              <a:t>The magnet shall be installed on a beam line and the facility shared among collaborations to which CERN is contributing</a:t>
            </a:r>
            <a:endParaRPr lang="fr-CH" dirty="0"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GB" b="1" dirty="0">
                <a:solidFill>
                  <a:srgbClr val="0070C0"/>
                </a:solidFill>
                <a:cs typeface="Arial" panose="020B0604020202020204" pitchFamily="34" charset="0"/>
              </a:rPr>
              <a:t>The concept of a new 4-T beam test facility is studied in the context of the EP R&amp;D work package 8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GB" dirty="0"/>
              <a:t>It is noted that the magnet construction itself, commissioning and installation on the beam line </a:t>
            </a:r>
            <a:r>
              <a:rPr lang="en-GB" b="1" dirty="0"/>
              <a:t>is not included in the frame of this EP R&amp;D program</a:t>
            </a:r>
            <a:endParaRPr lang="en-GB" b="1" dirty="0">
              <a:solidFill>
                <a:srgbClr val="0070C0"/>
              </a:solidFill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b="1" dirty="0">
                <a:cs typeface="Arial" panose="020B0604020202020204" pitchFamily="34" charset="0"/>
              </a:rPr>
              <a:t>EP and CERN are encouraging institutes with needs in test beam </a:t>
            </a:r>
            <a:r>
              <a:rPr lang="en-US" dirty="0">
                <a:cs typeface="Arial" panose="020B0604020202020204" pitchFamily="34" charset="0"/>
              </a:rPr>
              <a:t>at high field to join and collaborate and in order to find a way to fund such a facility</a:t>
            </a:r>
          </a:p>
        </p:txBody>
      </p:sp>
      <p:sp>
        <p:nvSpPr>
          <p:cNvPr id="13" name="Footer Placeholder 10">
            <a:extLst>
              <a:ext uri="{FF2B5EF4-FFF2-40B4-BE49-F238E27FC236}">
                <a16:creationId xmlns:a16="http://schemas.microsoft.com/office/drawing/2014/main" id="{9711686E-A2E0-4DA5-B67B-84A19B666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12664" y="6467234"/>
            <a:ext cx="6917210" cy="365125"/>
          </a:xfrm>
        </p:spPr>
        <p:txBody>
          <a:bodyPr/>
          <a:lstStyle/>
          <a:p>
            <a:pPr algn="ctr"/>
            <a:r>
              <a:rPr lang="en-GB" dirty="0"/>
              <a:t>SHUVAY SINGH - CERN - EP/ADO-SO</a:t>
            </a:r>
            <a:endParaRPr lang="en-US" dirty="0"/>
          </a:p>
        </p:txBody>
      </p:sp>
      <p:pic>
        <p:nvPicPr>
          <p:cNvPr id="14" name="Picture 13" descr="LogoOutline.ai">
            <a:extLst>
              <a:ext uri="{FF2B5EF4-FFF2-40B4-BE49-F238E27FC236}">
                <a16:creationId xmlns:a16="http://schemas.microsoft.com/office/drawing/2014/main" id="{300D55D9-6549-4851-8C8E-71DAAB9939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37312"/>
            <a:ext cx="504056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164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342180" y="1085800"/>
            <a:ext cx="11507638" cy="12687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1633EB-7DCB-4DDC-80AF-C885A3EE1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3" y="108000"/>
            <a:ext cx="11029616" cy="988332"/>
          </a:xfrm>
        </p:spPr>
        <p:txBody>
          <a:bodyPr>
            <a:normAutofit/>
          </a:bodyPr>
          <a:lstStyle/>
          <a:p>
            <a:r>
              <a:rPr lang="en-GB" sz="2000" dirty="0"/>
              <a:t>The super proton synchrotron (SPS) and Experimental north area (EhN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2000" dirty="0"/>
              <a:t>)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759204" y="4827864"/>
            <a:ext cx="10125511" cy="16286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EHN1: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H2, H4, H6, H8 beam lines</a:t>
            </a:r>
          </a:p>
          <a:p>
            <a:r>
              <a:rPr lang="en-GB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High-energy, high-resolution secondary beam lines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 The maximum momentum that can be transported in the experiments is 400 GeV/c protons (primary SPS beam) or secondary mixed hadron beams within the range </a:t>
            </a:r>
            <a:r>
              <a:rPr lang="en-GB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10-400 GeV/c</a:t>
            </a:r>
            <a:endParaRPr lang="en-GB" dirty="0"/>
          </a:p>
        </p:txBody>
      </p:sp>
      <p:pic>
        <p:nvPicPr>
          <p:cNvPr id="8" name="Content Placeholder 7" descr="Diagram&#10;&#10;Description automatically generated">
            <a:extLst>
              <a:ext uri="{FF2B5EF4-FFF2-40B4-BE49-F238E27FC236}">
                <a16:creationId xmlns:a16="http://schemas.microsoft.com/office/drawing/2014/main" id="{055E0037-170E-4267-8CC5-F741C9E4170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63579" y="1904297"/>
            <a:ext cx="5422900" cy="3049405"/>
          </a:xfrm>
        </p:spPr>
      </p:pic>
      <p:pic>
        <p:nvPicPr>
          <p:cNvPr id="14" name="Content Placeholder 13" descr="Map&#10;&#10;Description automatically generated">
            <a:extLst>
              <a:ext uri="{FF2B5EF4-FFF2-40B4-BE49-F238E27FC236}">
                <a16:creationId xmlns:a16="http://schemas.microsoft.com/office/drawing/2014/main" id="{F4D3E966-66D5-45B0-A8D4-B8F17530F9C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6319152" y="1515490"/>
            <a:ext cx="4404590" cy="3633787"/>
          </a:xfrm>
          <a:ln>
            <a:solidFill>
              <a:schemeClr val="tx1"/>
            </a:solidFill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73BAEBB-89DB-42CC-95FB-B32DFF6D71F0}"/>
              </a:ext>
            </a:extLst>
          </p:cNvPr>
          <p:cNvSpPr/>
          <p:nvPr/>
        </p:nvSpPr>
        <p:spPr>
          <a:xfrm rot="18748153">
            <a:off x="8082485" y="2925905"/>
            <a:ext cx="1030096" cy="48596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ooter Placeholder 10">
            <a:extLst>
              <a:ext uri="{FF2B5EF4-FFF2-40B4-BE49-F238E27FC236}">
                <a16:creationId xmlns:a16="http://schemas.microsoft.com/office/drawing/2014/main" id="{AA9C7CC7-92B4-48C8-8335-11BCCD3F7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12664" y="6467234"/>
            <a:ext cx="6917210" cy="365125"/>
          </a:xfrm>
        </p:spPr>
        <p:txBody>
          <a:bodyPr/>
          <a:lstStyle/>
          <a:p>
            <a:pPr algn="ctr"/>
            <a:r>
              <a:rPr lang="en-GB" dirty="0"/>
              <a:t>SHUVAY SINGH - CERN - EP/ADO-SO</a:t>
            </a:r>
            <a:endParaRPr lang="en-US" dirty="0"/>
          </a:p>
        </p:txBody>
      </p:sp>
      <p:pic>
        <p:nvPicPr>
          <p:cNvPr id="15" name="Picture 14" descr="LogoOutline.ai">
            <a:extLst>
              <a:ext uri="{FF2B5EF4-FFF2-40B4-BE49-F238E27FC236}">
                <a16:creationId xmlns:a16="http://schemas.microsoft.com/office/drawing/2014/main" id="{256EBE7F-A477-4665-A596-7CA5907BEAD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37312"/>
            <a:ext cx="504056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9452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342180" y="1085800"/>
            <a:ext cx="11507638" cy="1000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1633EB-7DCB-4DDC-80AF-C885A3EE1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3" y="108000"/>
            <a:ext cx="11029616" cy="988332"/>
          </a:xfrm>
        </p:spPr>
        <p:txBody>
          <a:bodyPr/>
          <a:lstStyle/>
          <a:p>
            <a:r>
              <a:rPr lang="en-US" dirty="0"/>
              <a:t>Existing general-purpose magnets in north area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178864" y="2032897"/>
            <a:ext cx="4312666" cy="324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1178865" y="5414484"/>
            <a:ext cx="4643096" cy="10006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700" dirty="0"/>
              <a:t>3-T </a:t>
            </a:r>
            <a:r>
              <a:rPr lang="en-US" sz="1700" b="1" dirty="0"/>
              <a:t>M</a:t>
            </a:r>
            <a:r>
              <a:rPr lang="en-US" sz="17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700" dirty="0"/>
              <a:t> H2 Superconducting Magnet</a:t>
            </a:r>
          </a:p>
          <a:p>
            <a:r>
              <a:rPr lang="en-US" sz="1700" dirty="0"/>
              <a:t>Dipole and Solenoidal function (split solenoid)</a:t>
            </a:r>
          </a:p>
        </p:txBody>
      </p:sp>
      <p:sp>
        <p:nvSpPr>
          <p:cNvPr id="13" name="Footer Placeholder 10">
            <a:extLst>
              <a:ext uri="{FF2B5EF4-FFF2-40B4-BE49-F238E27FC236}">
                <a16:creationId xmlns:a16="http://schemas.microsoft.com/office/drawing/2014/main" id="{9711686E-A2E0-4DA5-B67B-84A19B666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12664" y="6467234"/>
            <a:ext cx="6917210" cy="365125"/>
          </a:xfrm>
        </p:spPr>
        <p:txBody>
          <a:bodyPr/>
          <a:lstStyle/>
          <a:p>
            <a:pPr algn="ctr"/>
            <a:r>
              <a:rPr lang="en-GB" dirty="0"/>
              <a:t>SHUVAY SINGH - CERN - EP/ADO-SO</a:t>
            </a:r>
            <a:endParaRPr lang="en-US" dirty="0"/>
          </a:p>
        </p:txBody>
      </p:sp>
      <p:pic>
        <p:nvPicPr>
          <p:cNvPr id="14" name="Picture 13" descr="LogoOutline.ai">
            <a:extLst>
              <a:ext uri="{FF2B5EF4-FFF2-40B4-BE49-F238E27FC236}">
                <a16:creationId xmlns:a16="http://schemas.microsoft.com/office/drawing/2014/main" id="{300D55D9-6549-4851-8C8E-71DAAB99396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37312"/>
            <a:ext cx="504056" cy="504056"/>
          </a:xfrm>
          <a:prstGeom prst="rect">
            <a:avLst/>
          </a:prstGeom>
        </p:spPr>
      </p:pic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D0037CAB-30D6-42E5-9298-B5F9F9725A78}"/>
              </a:ext>
            </a:extLst>
          </p:cNvPr>
          <p:cNvSpPr txBox="1">
            <a:spLocks/>
          </p:cNvSpPr>
          <p:nvPr/>
        </p:nvSpPr>
        <p:spPr>
          <a:xfrm>
            <a:off x="214313" y="1163400"/>
            <a:ext cx="11915775" cy="63256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>
                <a:cs typeface="Arial" panose="020B0604020202020204" pitchFamily="34" charset="0"/>
              </a:rPr>
              <a:t>The starting point of the study is the two general purpose facilities available as test beam facilities: Morpurgo and M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dirty="0">
                <a:cs typeface="Arial" panose="020B0604020202020204" pitchFamily="34" charset="0"/>
              </a:rPr>
              <a:t> facilities.</a:t>
            </a:r>
          </a:p>
          <a:p>
            <a:pPr marL="0" indent="0">
              <a:buNone/>
            </a:pPr>
            <a:r>
              <a:rPr lang="en-US" dirty="0"/>
              <a:t>These magnets have been in operation since the late 70s, for experiments, then later as test beam facilities.</a:t>
            </a:r>
            <a:endParaRPr lang="en-GB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835B517-A87D-44E8-8BB6-A5C7EB066C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5999" y="2032897"/>
            <a:ext cx="5283370" cy="3240000"/>
          </a:xfrm>
          <a:prstGeom prst="rect">
            <a:avLst/>
          </a:prstGeom>
        </p:spPr>
      </p:pic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74DB24B6-B5E1-4331-A31E-6864CDD95E7A}"/>
              </a:ext>
            </a:extLst>
          </p:cNvPr>
          <p:cNvSpPr txBox="1">
            <a:spLocks/>
          </p:cNvSpPr>
          <p:nvPr/>
        </p:nvSpPr>
        <p:spPr>
          <a:xfrm>
            <a:off x="5915204" y="5414484"/>
            <a:ext cx="4643096" cy="10006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700" dirty="0"/>
              <a:t>.4 m free bore diameter</a:t>
            </a:r>
          </a:p>
          <a:p>
            <a:r>
              <a:rPr lang="en-US" sz="1700" dirty="0"/>
              <a:t>800 mm free gap</a:t>
            </a:r>
            <a:endParaRPr lang="en-GB" sz="1700" dirty="0"/>
          </a:p>
        </p:txBody>
      </p:sp>
    </p:spTree>
    <p:extLst>
      <p:ext uri="{BB962C8B-B14F-4D97-AF65-F5344CB8AC3E}">
        <p14:creationId xmlns:p14="http://schemas.microsoft.com/office/powerpoint/2010/main" val="2828955881"/>
      </p:ext>
    </p:extLst>
  </p:cSld>
  <p:clrMapOvr>
    <a:masterClrMapping/>
  </p:clrMapOvr>
</p:sld>
</file>

<file path=ppt/theme/theme1.xml><?xml version="1.0" encoding="utf-8"?>
<a:theme xmlns:a="http://schemas.openxmlformats.org/drawingml/2006/main" name="9_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1A3260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ppt/theme/theme2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1A3260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b385d60f68dd989dca1fdc827799d853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911b479caf7b199da365455750e4572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  <Status xmlns="71af3243-3dd4-4a8d-8c0d-dd76da1f02a5">Not started</Status>
  </documentManagement>
</p:properties>
</file>

<file path=customXml/itemProps1.xml><?xml version="1.0" encoding="utf-8"?>
<ds:datastoreItem xmlns:ds="http://schemas.openxmlformats.org/officeDocument/2006/customXml" ds:itemID="{E3852F5D-AAE7-473B-9767-8875B60BC63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3FC8A1C-A436-42C0-AC33-FAFFFAF219B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F5C8BF1-B0E4-49A1-808F-40F2AD30E743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16c05727-aa75-4e4a-9b5f-8a80a1165891"/>
    <ds:schemaRef ds:uri="http://purl.org/dc/terms/"/>
    <ds:schemaRef ds:uri="http://schemas.microsoft.com/office/infopath/2007/PartnerControls"/>
    <ds:schemaRef ds:uri="71af3243-3dd4-4a8d-8c0d-dd76da1f02a5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0</TotalTime>
  <Words>1660</Words>
  <Application>Microsoft Office PowerPoint</Application>
  <PresentationFormat>Widescreen</PresentationFormat>
  <Paragraphs>319</Paragraphs>
  <Slides>28</Slides>
  <Notes>27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42" baseType="lpstr">
      <vt:lpstr>ＭＳ Ｐゴシック</vt:lpstr>
      <vt:lpstr>Arial</vt:lpstr>
      <vt:lpstr>Arial Narrow</vt:lpstr>
      <vt:lpstr>Calibri</vt:lpstr>
      <vt:lpstr>Century</vt:lpstr>
      <vt:lpstr>Gill Sans MT</vt:lpstr>
      <vt:lpstr>sourcesans-bold</vt:lpstr>
      <vt:lpstr>Symbol</vt:lpstr>
      <vt:lpstr>Verdana</vt:lpstr>
      <vt:lpstr>Wingdings</vt:lpstr>
      <vt:lpstr>Wingdings 2</vt:lpstr>
      <vt:lpstr>9_Dividend</vt:lpstr>
      <vt:lpstr>Dividend</vt:lpstr>
      <vt:lpstr>Worksheet</vt:lpstr>
      <vt:lpstr>New 4 T Multipurpose superconducting Magnet Facility BTTB10</vt:lpstr>
      <vt:lpstr>Introduction &amp; Motivations</vt:lpstr>
      <vt:lpstr>Introduction &amp; Motivations</vt:lpstr>
      <vt:lpstr>Motivation for new test beam Magnet</vt:lpstr>
      <vt:lpstr>Cern Experimental AREAS WITH TEST BEAM FACILITIES</vt:lpstr>
      <vt:lpstr>Motivation for new test beam Magnet</vt:lpstr>
      <vt:lpstr>Motivation for new test beam Magnet</vt:lpstr>
      <vt:lpstr>The super proton synchrotron (SPS) and Experimental north area (EhN1)</vt:lpstr>
      <vt:lpstr>Existing general-purpose magnets in north area</vt:lpstr>
      <vt:lpstr>Existing general-purpose magnets in north area</vt:lpstr>
      <vt:lpstr>New North Area TEST BEAM Magnet Parameters</vt:lpstr>
      <vt:lpstr>Split Coil Solenoid Magnet</vt:lpstr>
      <vt:lpstr>Benefits of a Split Coil Solenoid Magnet</vt:lpstr>
      <vt:lpstr>Split Coil Solenoid Magnetic field plots</vt:lpstr>
      <vt:lpstr>SCS Field Along axial and radial direction</vt:lpstr>
      <vt:lpstr>The Magnadon</vt:lpstr>
      <vt:lpstr>Magnadon Magnet Lorentz forces and Deflection</vt:lpstr>
      <vt:lpstr>Magnadon Magnet Specifications</vt:lpstr>
      <vt:lpstr>Magnadon Magnetic field plots</vt:lpstr>
      <vt:lpstr>Magnadon Field Along axial and radial direction</vt:lpstr>
      <vt:lpstr>north area magnets Summary and Benefit comparison</vt:lpstr>
      <vt:lpstr>Project Outlook</vt:lpstr>
      <vt:lpstr>Thank You</vt:lpstr>
      <vt:lpstr>Supporting slides</vt:lpstr>
      <vt:lpstr>The Magnadon</vt:lpstr>
      <vt:lpstr>Magnadon Magnet Thermosiphon concept</vt:lpstr>
      <vt:lpstr>Split Coil Solenoid Magnet Quench Behaviour</vt:lpstr>
      <vt:lpstr>Split Coil Solenoid Stray field and Cryogenics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2021-04-22T15:50:07Z</dcterms:created>
  <dcterms:modified xsi:type="dcterms:W3CDTF">2022-06-19T20:45:22Z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