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87" r:id="rId3"/>
    <p:sldId id="310" r:id="rId4"/>
    <p:sldId id="322" r:id="rId5"/>
    <p:sldId id="321" r:id="rId6"/>
    <p:sldId id="293" r:id="rId7"/>
    <p:sldId id="316" r:id="rId8"/>
    <p:sldId id="324" r:id="rId9"/>
    <p:sldId id="409" r:id="rId10"/>
    <p:sldId id="416" r:id="rId11"/>
    <p:sldId id="411" r:id="rId12"/>
    <p:sldId id="408" r:id="rId13"/>
    <p:sldId id="415" r:id="rId14"/>
    <p:sldId id="412" r:id="rId15"/>
    <p:sldId id="413" r:id="rId16"/>
    <p:sldId id="304" r:id="rId17"/>
    <p:sldId id="294" r:id="rId18"/>
    <p:sldId id="414" r:id="rId19"/>
    <p:sldId id="288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70"/>
    <p:restoredTop sz="94686"/>
  </p:normalViewPr>
  <p:slideViewPr>
    <p:cSldViewPr snapToObjects="1">
      <p:cViewPr>
        <p:scale>
          <a:sx n="97" d="100"/>
          <a:sy n="97" d="100"/>
        </p:scale>
        <p:origin x="368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1F0C8-0692-492D-9D78-113D68F999E8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0525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D. Banerjee CERN Secondary Beamlines and Experimental Areas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Picture 9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6356350"/>
            <a:ext cx="1123950" cy="4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727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20.06.22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D. Banerjee CERN Secondary Beamlines and Experimental Areas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9FC9755-3F17-4A88-BC36-1FB3879279F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0134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7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235F8.31004AF0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slideLayout" Target="../slideLayouts/slideLayout24.xml"/><Relationship Id="rId1" Type="http://schemas.openxmlformats.org/officeDocument/2006/relationships/themeOverride" Target="../theme/themeOverr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b.2017.08.020" TargetMode="External"/><Relationship Id="rId2" Type="http://schemas.openxmlformats.org/officeDocument/2006/relationships/hyperlink" Target="https://doi.org/10.1016/j.nimb.2019.07.014" TargetMode="Externa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ba-physicists@cern.ch" TargetMode="External"/><Relationship Id="rId2" Type="http://schemas.openxmlformats.org/officeDocument/2006/relationships/hyperlink" Target="mailto:Sps.Coordinator@cern.ch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s-sps-coordination.web.cern.ch/ps-sps-coordination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6.wmf"/><Relationship Id="rId5" Type="http://schemas.openxmlformats.org/officeDocument/2006/relationships/hyperlink" Target="https://cds.cern.ch/record/2310483/files/CERN-ACC-NOTE-2018-0028.pdf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cid:image002.png@01D235F8.31004AF0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360" y="3429000"/>
            <a:ext cx="11376025" cy="2153265"/>
          </a:xfrm>
        </p:spPr>
        <p:txBody>
          <a:bodyPr/>
          <a:lstStyle/>
          <a:p>
            <a:r>
              <a:rPr lang="en-US" dirty="0"/>
              <a:t>CERN Secondary Beamlines and Experimental Areas</a:t>
            </a:r>
            <a:br>
              <a:rPr lang="en-US" b="0" dirty="0"/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360" y="4869160"/>
            <a:ext cx="11784012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/>
              <a:t>D. Banerjee</a:t>
            </a:r>
            <a:r>
              <a:rPr lang="en-US" sz="1800" dirty="0"/>
              <a:t>, J. Bernhard, N. </a:t>
            </a:r>
            <a:r>
              <a:rPr lang="en-US" sz="1800" dirty="0" err="1"/>
              <a:t>Charitonidis</a:t>
            </a:r>
            <a:r>
              <a:rPr lang="en-US" sz="1800" dirty="0"/>
              <a:t>, A. </a:t>
            </a:r>
            <a:r>
              <a:rPr lang="en-US" sz="1800" dirty="0" err="1"/>
              <a:t>Gerbershagen</a:t>
            </a:r>
            <a:r>
              <a:rPr lang="en-US" sz="1800" dirty="0"/>
              <a:t>, , B. Rae, S. Schuh-Erhard, M. Van Dijk and M. Brugger on behalf of the CERN BE-EA group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20.06.2022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C87C0A-C6ED-024F-18D3-6DB3741B3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 Secondary Beamlines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E0F44-77FD-D3F7-67D5-09EE1E858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41FF9-C462-76F6-406E-B1E843D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05CF2-8373-051E-AD26-611E3E2BE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1" descr="cid:image002.png@01D235F8.31004AF0">
            <a:extLst>
              <a:ext uri="{FF2B5EF4-FFF2-40B4-BE49-F238E27FC236}">
                <a16:creationId xmlns:a16="http://schemas.microsoft.com/office/drawing/2014/main" id="{65DBA22C-4B20-1464-4D23-E051D1857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68" y="1104834"/>
            <a:ext cx="6867463" cy="170716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9F83E68D-DD31-DCA0-7F73-803C09E1BC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875" t="12201" r="21125" b="37400"/>
          <a:stretch/>
        </p:blipFill>
        <p:spPr>
          <a:xfrm>
            <a:off x="623392" y="2924944"/>
            <a:ext cx="4320480" cy="32403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919838-C54E-D62F-A8BC-E26A547E5D0F}"/>
              </a:ext>
            </a:extLst>
          </p:cNvPr>
          <p:cNvSpPr txBox="1"/>
          <p:nvPr/>
        </p:nvSpPr>
        <p:spPr>
          <a:xfrm>
            <a:off x="4403812" y="2496455"/>
            <a:ext cx="10801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PS beam @ 24 GeV/c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B5E1DD-2853-DD7C-E7FF-D1829C7A66A5}"/>
              </a:ext>
            </a:extLst>
          </p:cNvPr>
          <p:cNvCxnSpPr/>
          <p:nvPr/>
        </p:nvCxnSpPr>
        <p:spPr>
          <a:xfrm>
            <a:off x="4871864" y="2477730"/>
            <a:ext cx="864097" cy="58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D36D496-01DD-8AE0-864B-04CDE7441589}"/>
              </a:ext>
            </a:extLst>
          </p:cNvPr>
          <p:cNvSpPr/>
          <p:nvPr/>
        </p:nvSpPr>
        <p:spPr>
          <a:xfrm>
            <a:off x="5133103" y="3333760"/>
            <a:ext cx="6650909" cy="16004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Spill duration: </a:t>
            </a:r>
            <a:r>
              <a:rPr lang="en-US" sz="2000" dirty="0">
                <a:solidFill>
                  <a:srgbClr val="000000"/>
                </a:solidFill>
              </a:rPr>
              <a:t>0.4 second flat top</a:t>
            </a:r>
          </a:p>
          <a:p>
            <a:r>
              <a:rPr lang="en-US" sz="2000" dirty="0">
                <a:solidFill>
                  <a:srgbClr val="000000"/>
                </a:solidFill>
              </a:rPr>
              <a:t>Usually :</a:t>
            </a:r>
            <a:r>
              <a:rPr lang="en-US" sz="2000" b="1" dirty="0">
                <a:solidFill>
                  <a:srgbClr val="000000"/>
                </a:solidFill>
              </a:rPr>
              <a:t> 1-2 cycles per minute per East Destination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Max 6 East cycles / 40 seconds </a:t>
            </a:r>
            <a:r>
              <a:rPr lang="en-US" sz="2000" dirty="0">
                <a:solidFill>
                  <a:srgbClr val="000000"/>
                </a:solidFill>
                <a:sym typeface="Wingdings" pitchFamily="2" charset="2"/>
              </a:rPr>
              <a:t> RP Limit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Super-cycle structure dependent on all users (SPS, </a:t>
            </a:r>
            <a:r>
              <a:rPr lang="en-US" dirty="0" err="1">
                <a:solidFill>
                  <a:srgbClr val="000000"/>
                </a:solidFill>
              </a:rPr>
              <a:t>nTOF</a:t>
            </a:r>
            <a:r>
              <a:rPr lang="en-US" dirty="0">
                <a:solidFill>
                  <a:srgbClr val="000000"/>
                </a:solidFill>
              </a:rPr>
              <a:t> …)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6DF204-DA0A-749B-BA95-189A8DEFAAC6}"/>
              </a:ext>
            </a:extLst>
          </p:cNvPr>
          <p:cNvSpPr/>
          <p:nvPr/>
        </p:nvSpPr>
        <p:spPr>
          <a:xfrm>
            <a:off x="6528048" y="2420888"/>
            <a:ext cx="3096344" cy="447214"/>
          </a:xfrm>
          <a:prstGeom prst="rect">
            <a:avLst/>
          </a:prstGeom>
          <a:noFill/>
          <a:ln w="34925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637A2C-2A8E-D11B-02AC-BDB80D9EB9F0}"/>
              </a:ext>
            </a:extLst>
          </p:cNvPr>
          <p:cNvSpPr txBox="1"/>
          <p:nvPr/>
        </p:nvSpPr>
        <p:spPr>
          <a:xfrm>
            <a:off x="9645026" y="2459829"/>
            <a:ext cx="2372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See B. </a:t>
            </a:r>
            <a:r>
              <a:rPr lang="en-US" i="1" dirty="0" err="1">
                <a:solidFill>
                  <a:srgbClr val="FF0000"/>
                </a:solidFill>
              </a:rPr>
              <a:t>Gkotse’s</a:t>
            </a:r>
            <a:r>
              <a:rPr lang="en-US" i="1" dirty="0">
                <a:solidFill>
                  <a:srgbClr val="FF0000"/>
                </a:solidFill>
              </a:rPr>
              <a:t> talk</a:t>
            </a:r>
            <a:endParaRPr lang="el-GR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920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8078"/>
          </a:xfrm>
        </p:spPr>
        <p:txBody>
          <a:bodyPr/>
          <a:lstStyle/>
          <a:p>
            <a:r>
              <a:rPr lang="en-GB" dirty="0"/>
              <a:t>Characteristics of the Secondary Beams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Picture 10" descr="A picture containing text, screenshot, monitor&#10;&#10;Description automatically generated">
            <a:extLst>
              <a:ext uri="{FF2B5EF4-FFF2-40B4-BE49-F238E27FC236}">
                <a16:creationId xmlns:a16="http://schemas.microsoft.com/office/drawing/2014/main" id="{3BED9A83-38EA-B524-3286-FF49C79D06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57" t="30049" r="34250" b="52101"/>
          <a:stretch/>
        </p:blipFill>
        <p:spPr>
          <a:xfrm>
            <a:off x="6185155" y="4854912"/>
            <a:ext cx="5773553" cy="1382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7">
                <a:extLst>
                  <a:ext uri="{FF2B5EF4-FFF2-40B4-BE49-F238E27FC236}">
                    <a16:creationId xmlns:a16="http://schemas.microsoft.com/office/drawing/2014/main" id="{26973F7D-9F3E-DDD2-4BCD-C2984C2605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0028079"/>
                  </p:ext>
                </p:extLst>
              </p:nvPr>
            </p:nvGraphicFramePr>
            <p:xfrm>
              <a:off x="383882" y="1128702"/>
              <a:ext cx="11400131" cy="22199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76014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2448272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2080100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2095745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</a:tblGrid>
                  <a:tr h="3600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T09 Target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T10/T11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Secondary beam Max Momentum (GeV/c)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Δp</a:t>
                          </a:r>
                          <a:r>
                            <a:rPr lang="en-GB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0.7</a:t>
                          </a:r>
                          <a:r>
                            <a:rPr lang="en-GB" baseline="0" dirty="0"/>
                            <a:t> to</a:t>
                          </a:r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0.7</a:t>
                          </a:r>
                          <a:r>
                            <a:rPr lang="en-GB" baseline="0" dirty="0"/>
                            <a:t> </a:t>
                          </a:r>
                          <a:r>
                            <a:rPr lang="en-GB" dirty="0"/>
                            <a:t>to</a:t>
                          </a:r>
                          <a14:m>
                            <m:oMath xmlns:m="http://schemas.openxmlformats.org/officeDocument/2006/math">
                              <m:r>
                                <a:rPr lang="fr-CH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15.0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0.7 to</a:t>
                          </a:r>
                          <a14:m>
                            <m:oMath xmlns:m="http://schemas.openxmlformats.org/officeDocument/2006/math">
                              <m:r>
                                <a:rPr lang="fr-CH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15.0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(hadrons/electrons)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/>
                            <a:t>10</a:t>
                          </a:r>
                          <a:r>
                            <a:rPr lang="en-GB" baseline="30000" dirty="0"/>
                            <a:t>6</a:t>
                          </a:r>
                          <a:endParaRPr lang="en-GB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GB" dirty="0"/>
                            <a:t>Pure electrons (T09) or mixed/pure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7">
                <a:extLst>
                  <a:ext uri="{FF2B5EF4-FFF2-40B4-BE49-F238E27FC236}">
                    <a16:creationId xmlns:a16="http://schemas.microsoft.com/office/drawing/2014/main" id="{26973F7D-9F3E-DDD2-4BCD-C2984C2605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20028079"/>
                  </p:ext>
                </p:extLst>
              </p:nvPr>
            </p:nvGraphicFramePr>
            <p:xfrm>
              <a:off x="383882" y="1128702"/>
              <a:ext cx="11400131" cy="221996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76014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2448272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2080100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2095745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T09 Target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T10/T11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T09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Secondary beam Max Momentum (GeV/c)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3.5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Δp</a:t>
                          </a:r>
                          <a:r>
                            <a:rPr lang="en-GB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195337" t="-310345" r="-171503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347561" t="-310345" r="-101829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444848" t="-310345" r="-1212" b="-2310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(hadrons/electrons)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aseline="0" dirty="0"/>
                            <a:t>10</a:t>
                          </a:r>
                          <a:r>
                            <a:rPr lang="en-GB" baseline="30000" dirty="0"/>
                            <a:t>6</a:t>
                          </a:r>
                          <a:endParaRPr lang="en-GB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r>
                            <a:rPr lang="en-GB" dirty="0"/>
                            <a:t>Pure electrons (T09) or mixed/pure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05CD5E8-9549-34D3-4272-BC6518B1AFBD}"/>
              </a:ext>
            </a:extLst>
          </p:cNvPr>
          <p:cNvSpPr txBox="1"/>
          <p:nvPr/>
        </p:nvSpPr>
        <p:spPr>
          <a:xfrm>
            <a:off x="7833298" y="4458598"/>
            <a:ext cx="282257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Multi-target configuration</a:t>
            </a:r>
            <a:endParaRPr lang="en-GB" sz="1600" b="1" dirty="0">
              <a:solidFill>
                <a:srgbClr val="000000"/>
              </a:solidFill>
            </a:endParaRPr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83204492-DD5A-9FB6-7A5D-22D78AD32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779" y="4797152"/>
            <a:ext cx="5251318" cy="144016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E97C8DC-6981-7C10-96BB-CB3D8F3D961C}"/>
              </a:ext>
            </a:extLst>
          </p:cNvPr>
          <p:cNvSpPr txBox="1"/>
          <p:nvPr/>
        </p:nvSpPr>
        <p:spPr>
          <a:xfrm>
            <a:off x="1536130" y="4385330"/>
            <a:ext cx="38981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</a:rPr>
              <a:t>30-35 </a:t>
            </a:r>
            <a:r>
              <a:rPr lang="en-US" sz="1600" b="1" dirty="0" err="1">
                <a:solidFill>
                  <a:srgbClr val="000000"/>
                </a:solidFill>
              </a:rPr>
              <a:t>mrad</a:t>
            </a:r>
            <a:r>
              <a:rPr lang="en-US" sz="1600" b="1" dirty="0">
                <a:solidFill>
                  <a:srgbClr val="000000"/>
                </a:solidFill>
              </a:rPr>
              <a:t> vertical production angle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9" name="Footer Placeholder 17">
            <a:extLst>
              <a:ext uri="{FF2B5EF4-FFF2-40B4-BE49-F238E27FC236}">
                <a16:creationId xmlns:a16="http://schemas.microsoft.com/office/drawing/2014/main" id="{F4BF9A91-1242-33D3-4D26-44527443D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D. Banerjee CERN Secondary Beamlines and Experimental Areas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D76A24-BBF6-F3FF-2B23-192B16D33A21}"/>
              </a:ext>
            </a:extLst>
          </p:cNvPr>
          <p:cNvSpPr txBox="1"/>
          <p:nvPr/>
        </p:nvSpPr>
        <p:spPr>
          <a:xfrm>
            <a:off x="341137" y="3479975"/>
            <a:ext cx="11673536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T11 serves the CLOUD experiment which is a permanent installation.</a:t>
            </a: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The Water Cherenkov Test Experiment aims to use the T09 beamline in 2024 for ~ 13 weeks for testing their 4 m diameter 4 m height 50-ton tank .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3286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close-up of a toy&#10;&#10;Description automatically generated with low confidence">
            <a:extLst>
              <a:ext uri="{FF2B5EF4-FFF2-40B4-BE49-F238E27FC236}">
                <a16:creationId xmlns:a16="http://schemas.microsoft.com/office/drawing/2014/main" id="{EDB7A63A-9CA4-CBC3-188F-B2D092BFC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454" y="940758"/>
            <a:ext cx="10488488" cy="539255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Layout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891906" y="5881196"/>
            <a:ext cx="32156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chemeClr val="bg1"/>
                </a:solidFill>
              </a:rPr>
              <a:t>D. Brethoux, M. Lazzaroni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84D94BD-741E-90C2-BCFC-4B71140D0769}"/>
              </a:ext>
            </a:extLst>
          </p:cNvPr>
          <p:cNvSpPr txBox="1"/>
          <p:nvPr/>
        </p:nvSpPr>
        <p:spPr>
          <a:xfrm>
            <a:off x="7158186" y="2060848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T11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450FCD-83E8-4746-525C-CC2D47898A9D}"/>
              </a:ext>
            </a:extLst>
          </p:cNvPr>
          <p:cNvSpPr txBox="1"/>
          <p:nvPr/>
        </p:nvSpPr>
        <p:spPr>
          <a:xfrm>
            <a:off x="6672064" y="3429000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T10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2A278E-474B-754B-ADDA-90FBED7BC210}"/>
              </a:ext>
            </a:extLst>
          </p:cNvPr>
          <p:cNvSpPr txBox="1"/>
          <p:nvPr/>
        </p:nvSpPr>
        <p:spPr>
          <a:xfrm>
            <a:off x="6096000" y="4881157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T09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391B25-3B2D-C7CD-3361-419C804C6313}"/>
              </a:ext>
            </a:extLst>
          </p:cNvPr>
          <p:cNvSpPr txBox="1"/>
          <p:nvPr/>
        </p:nvSpPr>
        <p:spPr>
          <a:xfrm>
            <a:off x="3197196" y="4881157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T08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03EC9EB9-1263-8AA2-91EE-CD970215DF8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D. Banerjee CERN Secondary Beamlines and Experimental Areas</a:t>
            </a:r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5986A31-28E7-25CE-B404-76F5222090A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pPr>
              <a:defRPr/>
            </a:pPr>
            <a:r>
              <a:rPr lang="de-CH" dirty="0"/>
              <a:t>20.06.22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519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high angle view of a building&#10;&#10;Description automatically generated with low confidence">
            <a:extLst>
              <a:ext uri="{FF2B5EF4-FFF2-40B4-BE49-F238E27FC236}">
                <a16:creationId xmlns:a16="http://schemas.microsoft.com/office/drawing/2014/main" id="{08A1BE22-CB40-2948-E681-B6A269B4A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87" y="1220912"/>
            <a:ext cx="6333881" cy="3562808"/>
          </a:xfrm>
          <a:prstGeom prst="rect">
            <a:avLst/>
          </a:prstGeom>
        </p:spPr>
      </p:pic>
      <p:pic>
        <p:nvPicPr>
          <p:cNvPr id="6" name="Picture 5" descr="A picture containing text, boat, indoor, blue&#10;&#10;Description automatically generated">
            <a:extLst>
              <a:ext uri="{FF2B5EF4-FFF2-40B4-BE49-F238E27FC236}">
                <a16:creationId xmlns:a16="http://schemas.microsoft.com/office/drawing/2014/main" id="{87D2A0AE-D216-DB98-CAD0-78233989EF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597" y="2271192"/>
            <a:ext cx="6560116" cy="371382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Layout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450FCD-83E8-4746-525C-CC2D47898A9D}"/>
              </a:ext>
            </a:extLst>
          </p:cNvPr>
          <p:cNvSpPr txBox="1"/>
          <p:nvPr/>
        </p:nvSpPr>
        <p:spPr>
          <a:xfrm>
            <a:off x="2347535" y="3460427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T10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2A278E-474B-754B-ADDA-90FBED7BC210}"/>
              </a:ext>
            </a:extLst>
          </p:cNvPr>
          <p:cNvSpPr txBox="1"/>
          <p:nvPr/>
        </p:nvSpPr>
        <p:spPr>
          <a:xfrm>
            <a:off x="2909163" y="1624154"/>
            <a:ext cx="576064" cy="30777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T09</a:t>
            </a:r>
            <a:endParaRPr lang="el-GR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391B25-3B2D-C7CD-3361-419C804C6313}"/>
              </a:ext>
            </a:extLst>
          </p:cNvPr>
          <p:cNvSpPr txBox="1"/>
          <p:nvPr/>
        </p:nvSpPr>
        <p:spPr>
          <a:xfrm>
            <a:off x="5948641" y="3520623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T08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Footer Placeholder 5">
            <a:extLst>
              <a:ext uri="{FF2B5EF4-FFF2-40B4-BE49-F238E27FC236}">
                <a16:creationId xmlns:a16="http://schemas.microsoft.com/office/drawing/2014/main" id="{03EC9EB9-1263-8AA2-91EE-CD970215DF8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D. Banerjee CERN Secondary Beamlines and Experimental Areas</a:t>
            </a:r>
            <a:endParaRPr lang="en-US" dirty="0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C5986A31-28E7-25CE-B404-76F5222090A4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pPr>
              <a:defRPr/>
            </a:pPr>
            <a:r>
              <a:rPr lang="de-CH" dirty="0"/>
              <a:t>20.06.22</a:t>
            </a:r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7E8127-1148-0151-192D-83B735AD27DF}"/>
              </a:ext>
            </a:extLst>
          </p:cNvPr>
          <p:cNvCxnSpPr/>
          <p:nvPr/>
        </p:nvCxnSpPr>
        <p:spPr>
          <a:xfrm flipH="1" flipV="1">
            <a:off x="3323158" y="4375832"/>
            <a:ext cx="936104" cy="1296144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724A710-3356-4BC1-1989-2B9DA3A865B8}"/>
              </a:ext>
            </a:extLst>
          </p:cNvPr>
          <p:cNvCxnSpPr>
            <a:cxnSpLocks/>
          </p:cNvCxnSpPr>
          <p:nvPr/>
        </p:nvCxnSpPr>
        <p:spPr>
          <a:xfrm>
            <a:off x="8598938" y="1441920"/>
            <a:ext cx="425183" cy="1263542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41CD688-EE6F-DEBE-9DD8-4B10DE373400}"/>
              </a:ext>
            </a:extLst>
          </p:cNvPr>
          <p:cNvSpPr txBox="1"/>
          <p:nvPr/>
        </p:nvSpPr>
        <p:spPr>
          <a:xfrm>
            <a:off x="4071390" y="5687870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2CDC537-E789-C0BD-EBF3-D4FFD39E5DEE}"/>
              </a:ext>
            </a:extLst>
          </p:cNvPr>
          <p:cNvSpPr txBox="1"/>
          <p:nvPr/>
        </p:nvSpPr>
        <p:spPr>
          <a:xfrm>
            <a:off x="8235031" y="1043089"/>
            <a:ext cx="60272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000AD67-B58A-400B-E965-471A7BBD073F}"/>
              </a:ext>
            </a:extLst>
          </p:cNvPr>
          <p:cNvSpPr txBox="1"/>
          <p:nvPr/>
        </p:nvSpPr>
        <p:spPr>
          <a:xfrm>
            <a:off x="7891906" y="3247250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T09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397E367-683F-2252-E9F9-D103FCF8B5D3}"/>
              </a:ext>
            </a:extLst>
          </p:cNvPr>
          <p:cNvSpPr txBox="1"/>
          <p:nvPr/>
        </p:nvSpPr>
        <p:spPr>
          <a:xfrm>
            <a:off x="8588730" y="2857501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T10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1781EE-9269-2636-5A8D-B0662FE3FFF9}"/>
              </a:ext>
            </a:extLst>
          </p:cNvPr>
          <p:cNvSpPr txBox="1"/>
          <p:nvPr/>
        </p:nvSpPr>
        <p:spPr>
          <a:xfrm>
            <a:off x="9182865" y="2580856"/>
            <a:ext cx="435391" cy="24622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T11</a:t>
            </a:r>
            <a:endParaRPr lang="el-GR" sz="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7507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FCF804-E77E-BF88-ADAD-87B18C8DF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12548"/>
            <a:ext cx="11592667" cy="4608512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spcBef>
                <a:spcPts val="8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first beams were provided in T9-T11 in 2021 when East Area restarted after the renovation.</a:t>
            </a:r>
          </a:p>
          <a:p>
            <a:pPr marL="342900" indent="-342900">
              <a:spcBef>
                <a:spcPts val="8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beams were commissioned at the maximum momenta and the transmission was checked. The maximum rate observed was ~ few 10</a:t>
            </a:r>
            <a:r>
              <a:rPr lang="en-GB" sz="2000" baseline="30000" dirty="0"/>
              <a:t>6</a:t>
            </a:r>
            <a:r>
              <a:rPr lang="en-GB" sz="2000" dirty="0"/>
              <a:t>/spill as expected.</a:t>
            </a:r>
          </a:p>
          <a:p>
            <a:pPr marL="342900" indent="-342900">
              <a:spcBef>
                <a:spcPts val="8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Then they were scaled to the lowest momenta of ~ 0.1 GeV/c. A low momentum configuration is also available in T09 from this July when the vacuum can be completed until the user setup.</a:t>
            </a:r>
          </a:p>
          <a:p>
            <a:pPr marL="342900" indent="-342900">
              <a:spcBef>
                <a:spcPts val="8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The users are taking physics data since October 2021 as scheduled without any delays.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255C95-B075-11FE-093D-6EDD73DB93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First Beams to the Renovated East Area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3B08ED-4C90-3399-A5B5-440F9B5E5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6E68E-9D80-E7A6-6911-D4B4EC9AB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7A834B-8295-7657-DA3B-5108D65FF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D6976D18-FEE6-C420-2C5E-08B4BF9B7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28" y="3933056"/>
            <a:ext cx="6096000" cy="2232248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5213BC1A-ADE1-CFD6-CBAC-A99E1C3A50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088" y="3872512"/>
            <a:ext cx="4464496" cy="2309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7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916" y="219018"/>
            <a:ext cx="11453699" cy="86438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Beam Instrumentation in the North and East Area</a:t>
            </a:r>
            <a:endParaRPr lang="el-G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199" y="908720"/>
            <a:ext cx="11825602" cy="4729163"/>
          </a:xfrm>
        </p:spPr>
        <p:txBody>
          <a:bodyPr vert="horz" lIns="0" tIns="0" rIns="0" bIns="0" rtlCol="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Depending on the beam line and the zone : </a:t>
            </a:r>
          </a:p>
          <a:p>
            <a:pPr marL="666900" lvl="1" indent="-342900">
              <a:buFont typeface="Arial" panose="020B0604020202020204" pitchFamily="34" charset="0"/>
            </a:pPr>
            <a:r>
              <a:rPr lang="en-US" b="1" dirty="0">
                <a:solidFill>
                  <a:schemeClr val="tx2"/>
                </a:solidFill>
              </a:rPr>
              <a:t>Threshold Cherenkov gas counters (XCET) and </a:t>
            </a:r>
          </a:p>
          <a:p>
            <a:pPr marL="324000" lvl="1" indent="0">
              <a:buNone/>
            </a:pPr>
            <a:r>
              <a:rPr lang="en-US" b="1" dirty="0">
                <a:solidFill>
                  <a:schemeClr val="tx2"/>
                </a:solidFill>
              </a:rPr>
              <a:t>     CEDARs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tx2"/>
                </a:solidFill>
              </a:rPr>
              <a:t> used for particle tagging</a:t>
            </a:r>
          </a:p>
          <a:p>
            <a:pPr marL="990900" lvl="2" indent="-342900">
              <a:spcBef>
                <a:spcPts val="300"/>
              </a:spcBef>
              <a:spcAft>
                <a:spcPts val="200"/>
              </a:spcAft>
              <a:buSzPct val="100000"/>
            </a:pPr>
            <a:r>
              <a:rPr lang="en-US" dirty="0">
                <a:solidFill>
                  <a:schemeClr val="tx2"/>
                </a:solidFill>
              </a:rPr>
              <a:t>In the east area new high pressure XCETs are available that go up to 15 bars with the option of using refrigerant gases like </a:t>
            </a:r>
            <a:r>
              <a:rPr lang="en-US" dirty="0">
                <a:solidFill>
                  <a:schemeClr val="tx2"/>
                </a:solidFill>
                <a:hlinkClick r:id="rId2"/>
              </a:rPr>
              <a:t>R218</a:t>
            </a:r>
            <a:r>
              <a:rPr lang="en-US" dirty="0">
                <a:solidFill>
                  <a:schemeClr val="tx2"/>
                </a:solidFill>
              </a:rPr>
              <a:t> and </a:t>
            </a:r>
            <a:r>
              <a:rPr lang="en-US" dirty="0">
                <a:solidFill>
                  <a:schemeClr val="tx2"/>
                </a:solidFill>
                <a:hlinkClick r:id="rId3"/>
              </a:rPr>
              <a:t>R134a</a:t>
            </a:r>
            <a:r>
              <a:rPr lang="en-US" dirty="0">
                <a:solidFill>
                  <a:schemeClr val="tx2"/>
                </a:solidFill>
              </a:rPr>
              <a:t> for low momenta particle tagging.</a:t>
            </a:r>
            <a:endParaRPr lang="en-US" b="1" dirty="0">
              <a:solidFill>
                <a:schemeClr val="tx2"/>
              </a:solidFill>
            </a:endParaRPr>
          </a:p>
          <a:p>
            <a:pPr marL="666900" lvl="1" indent="-342900">
              <a:buFont typeface="Arial" panose="020B0604020202020204" pitchFamily="34" charset="0"/>
            </a:pPr>
            <a:r>
              <a:rPr lang="en-US" b="1" dirty="0">
                <a:solidFill>
                  <a:schemeClr val="tx2"/>
                </a:solidFill>
              </a:rPr>
              <a:t>Beam profile &amp; intensity monitors:</a:t>
            </a:r>
          </a:p>
          <a:p>
            <a:pPr marL="990900" lvl="2" indent="-342900">
              <a:buSzPct val="100000"/>
            </a:pPr>
            <a:r>
              <a:rPr lang="en-US" dirty="0">
                <a:solidFill>
                  <a:schemeClr val="tx2"/>
                </a:solidFill>
              </a:rPr>
              <a:t>scintillators &amp; analog/delay multi wire chambers are installed in several positions along the beam line.</a:t>
            </a:r>
          </a:p>
          <a:p>
            <a:pPr marL="990900" lvl="2" indent="-342900">
              <a:buSzPct val="100000"/>
            </a:pPr>
            <a:r>
              <a:rPr lang="en-US" dirty="0">
                <a:solidFill>
                  <a:schemeClr val="tx2"/>
                </a:solidFill>
              </a:rPr>
              <a:t>In the East Area scintillating </a:t>
            </a:r>
            <a:r>
              <a:rPr lang="en-US" dirty="0" err="1">
                <a:solidFill>
                  <a:schemeClr val="tx2"/>
                </a:solidFill>
              </a:rPr>
              <a:t>fibre</a:t>
            </a:r>
            <a:r>
              <a:rPr lang="en-US" dirty="0">
                <a:solidFill>
                  <a:schemeClr val="tx2"/>
                </a:solidFill>
              </a:rPr>
              <a:t> hodoscopes (XBPF) are used as </a:t>
            </a:r>
          </a:p>
          <a:p>
            <a:pPr lvl="2" indent="0">
              <a:buSzPct val="100000"/>
              <a:buNone/>
            </a:pPr>
            <a:r>
              <a:rPr lang="en-US" dirty="0">
                <a:solidFill>
                  <a:schemeClr val="tx2"/>
                </a:solidFill>
              </a:rPr>
              <a:t>      profile monitors.</a:t>
            </a:r>
          </a:p>
          <a:p>
            <a:pPr marL="990900" lvl="2" indent="-342900">
              <a:buSzPct val="100000"/>
            </a:pPr>
            <a:r>
              <a:rPr lang="en-US" dirty="0">
                <a:solidFill>
                  <a:srgbClr val="FF0000"/>
                </a:solidFill>
              </a:rPr>
              <a:t>As part of the consolidation efforts under NACONS all </a:t>
            </a:r>
          </a:p>
          <a:p>
            <a:pPr lvl="2" indent="0">
              <a:buSzPct val="100000"/>
              <a:buNone/>
            </a:pPr>
            <a:r>
              <a:rPr lang="en-US" dirty="0">
                <a:solidFill>
                  <a:srgbClr val="FF0000"/>
                </a:solidFill>
              </a:rPr>
              <a:t>      analog/delay wire chambers will be replaced by XBPFs.</a:t>
            </a:r>
          </a:p>
          <a:p>
            <a:pPr marL="666900" lvl="1" indent="-342900">
              <a:buFont typeface="Arial" panose="020B0604020202020204" pitchFamily="34" charset="0"/>
            </a:pPr>
            <a:r>
              <a:rPr lang="en-US" b="1" dirty="0">
                <a:solidFill>
                  <a:schemeClr val="tx2"/>
                </a:solidFill>
              </a:rPr>
              <a:t>FISC scanners(only North Area)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>
                <a:solidFill>
                  <a:schemeClr val="tx2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chemeClr val="tx2"/>
                </a:solidFill>
              </a:rPr>
              <a:t> precise slower profile </a:t>
            </a:r>
          </a:p>
          <a:p>
            <a:pPr marL="324000" lvl="1" indent="0">
              <a:buNone/>
            </a:pPr>
            <a:r>
              <a:rPr lang="en-US" dirty="0">
                <a:solidFill>
                  <a:schemeClr val="tx2"/>
                </a:solidFill>
              </a:rPr>
              <a:t>      monitors – can also be used for angular measurements</a:t>
            </a:r>
          </a:p>
          <a:p>
            <a:pPr marL="324000" lvl="1" indent="0">
              <a:buNone/>
            </a:pP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15</a:t>
            </a:fld>
            <a:endParaRPr lang="el-GR"/>
          </a:p>
        </p:txBody>
      </p:sp>
      <p:pic>
        <p:nvPicPr>
          <p:cNvPr id="10" name="Picture 9" descr="Graphical user interface, application, Word&#10;&#10;Description automatically generated">
            <a:extLst>
              <a:ext uri="{FF2B5EF4-FFF2-40B4-BE49-F238E27FC236}">
                <a16:creationId xmlns:a16="http://schemas.microsoft.com/office/drawing/2014/main" id="{8BDE2473-3449-4543-F2A4-21A20260A7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8168" y="3387958"/>
            <a:ext cx="4543954" cy="28399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05662" y="5270582"/>
            <a:ext cx="4034953" cy="52322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>
            <a:defPPr>
              <a:defRPr lang="el-GR"/>
            </a:defPPr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solidFill>
                  <a:schemeClr val="tx2"/>
                </a:solidFill>
              </a:rPr>
              <a:t>Beam data available in the control rooms (Online: CESAR, Offline: Timber)</a:t>
            </a:r>
            <a:endParaRPr lang="el-GR" sz="1400" dirty="0">
              <a:solidFill>
                <a:schemeClr val="tx2"/>
              </a:solidFill>
            </a:endParaRPr>
          </a:p>
        </p:txBody>
      </p:sp>
      <p:sp>
        <p:nvSpPr>
          <p:cNvPr id="12" name="Footer Placeholder 6">
            <a:extLst>
              <a:ext uri="{FF2B5EF4-FFF2-40B4-BE49-F238E27FC236}">
                <a16:creationId xmlns:a16="http://schemas.microsoft.com/office/drawing/2014/main" id="{BE29FF05-9093-914F-29E1-236FBDB74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D. Banerjee CERN Secondary Beamlines and Experimental Areas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08507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5206372A-931D-DC88-ED75-BCA534348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2304" y="3132520"/>
            <a:ext cx="3344260" cy="3019712"/>
          </a:xfrm>
          <a:prstGeom prst="rect">
            <a:avLst/>
          </a:prstGeom>
        </p:spPr>
      </p:pic>
      <p:pic>
        <p:nvPicPr>
          <p:cNvPr id="9" name="Picture 8" descr="Chart&#10;&#10;Description automatically generated with medium confidence">
            <a:extLst>
              <a:ext uri="{FF2B5EF4-FFF2-40B4-BE49-F238E27FC236}">
                <a16:creationId xmlns:a16="http://schemas.microsoft.com/office/drawing/2014/main" id="{4EBC8BE0-9B9F-6842-1C06-F8E25E2D2A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247382"/>
            <a:ext cx="3307909" cy="2893586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11836" y="343596"/>
            <a:ext cx="10515600" cy="673251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dirty="0"/>
              <a:t>Ion Beams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E0AAD-4851-624F-8400-29C0CBEDC94E}" type="slidenum">
              <a:rPr lang="en-US" smtClean="0"/>
              <a:pPr/>
              <a:t>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1836" y="908720"/>
            <a:ext cx="8620468" cy="68808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/>
                </a:solidFill>
              </a:defRPr>
            </a:lvl1pPr>
            <a:lvl2pPr marL="66690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990900" lvl="2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Ion beams are available in the North and the East Area</a:t>
            </a:r>
          </a:p>
          <a:p>
            <a:pPr lvl="1"/>
            <a:r>
              <a:rPr lang="en-GB" dirty="0"/>
              <a:t>2021: No ions </a:t>
            </a:r>
          </a:p>
          <a:p>
            <a:pPr lvl="1"/>
            <a:r>
              <a:rPr lang="en-GB" dirty="0"/>
              <a:t>2022: Pb </a:t>
            </a:r>
          </a:p>
          <a:p>
            <a:pPr lvl="1"/>
            <a:r>
              <a:rPr lang="en-GB" dirty="0"/>
              <a:t>2023 and later: to be defined</a:t>
            </a:r>
          </a:p>
          <a:p>
            <a:r>
              <a:rPr lang="en-GB" dirty="0"/>
              <a:t>Primary and Fragmented ion beams </a:t>
            </a:r>
            <a:r>
              <a:rPr lang="en-GB" b="0" dirty="0"/>
              <a:t>are</a:t>
            </a:r>
            <a:r>
              <a:rPr lang="en-GB" dirty="0"/>
              <a:t> </a:t>
            </a:r>
            <a:r>
              <a:rPr lang="en-GB" b="0" dirty="0"/>
              <a:t>available</a:t>
            </a:r>
            <a:r>
              <a:rPr lang="en-GB" dirty="0"/>
              <a:t>.</a:t>
            </a:r>
          </a:p>
          <a:p>
            <a:r>
              <a:rPr lang="en-GB" b="0" dirty="0"/>
              <a:t>Availability for test beam users in </a:t>
            </a:r>
            <a:r>
              <a:rPr lang="en-GB" dirty="0"/>
              <a:t>H2/H4/H8 and T08.</a:t>
            </a:r>
          </a:p>
          <a:p>
            <a:r>
              <a:rPr lang="en-GB" b="0" dirty="0"/>
              <a:t>Experiments like</a:t>
            </a:r>
            <a:r>
              <a:rPr lang="en-GB" dirty="0"/>
              <a:t> NA61 </a:t>
            </a:r>
            <a:r>
              <a:rPr lang="en-GB" b="0" dirty="0"/>
              <a:t>and</a:t>
            </a:r>
            <a:r>
              <a:rPr lang="en-GB" dirty="0"/>
              <a:t> NA60+ </a:t>
            </a:r>
            <a:r>
              <a:rPr lang="en-GB" b="0" dirty="0"/>
              <a:t>have ion beam programs in the North Area</a:t>
            </a:r>
            <a:r>
              <a:rPr lang="en-GB" dirty="0"/>
              <a:t>.</a:t>
            </a:r>
          </a:p>
          <a:p>
            <a:r>
              <a:rPr lang="en-GB" b="0" dirty="0"/>
              <a:t>Test-beam users like </a:t>
            </a:r>
            <a:r>
              <a:rPr lang="en-GB" dirty="0" err="1"/>
              <a:t>Medipix</a:t>
            </a:r>
            <a:r>
              <a:rPr lang="en-GB" dirty="0"/>
              <a:t>, Nucleon </a:t>
            </a:r>
            <a:r>
              <a:rPr lang="en-GB" b="0" dirty="0"/>
              <a:t>(satellite experiments),</a:t>
            </a:r>
            <a:r>
              <a:rPr lang="en-GB" dirty="0"/>
              <a:t> HERD, PAN </a:t>
            </a:r>
            <a:r>
              <a:rPr lang="en-GB" b="0" dirty="0"/>
              <a:t>also request ion beams.</a:t>
            </a:r>
          </a:p>
          <a:p>
            <a:r>
              <a:rPr lang="en-GB" b="0" dirty="0"/>
              <a:t>In 2022 CHIMERA also plans to take low energy ions in T08  (</a:t>
            </a:r>
            <a:r>
              <a:rPr lang="en-US" sz="1800" b="0" i="1" dirty="0">
                <a:solidFill>
                  <a:srgbClr val="000000"/>
                </a:solidFill>
              </a:rPr>
              <a:t>See B. </a:t>
            </a:r>
            <a:r>
              <a:rPr lang="en-US" sz="1800" b="0" i="1" dirty="0" err="1">
                <a:solidFill>
                  <a:srgbClr val="000000"/>
                </a:solidFill>
              </a:rPr>
              <a:t>Gkotse’s</a:t>
            </a:r>
            <a:r>
              <a:rPr lang="en-US" sz="1800" b="0" i="1" dirty="0">
                <a:solidFill>
                  <a:srgbClr val="000000"/>
                </a:solidFill>
              </a:rPr>
              <a:t> talk</a:t>
            </a:r>
            <a:r>
              <a:rPr lang="en-US" b="0" i="1" dirty="0">
                <a:solidFill>
                  <a:srgbClr val="000000"/>
                </a:solidFill>
              </a:rPr>
              <a:t>).</a:t>
            </a:r>
            <a:endParaRPr lang="el-GR" b="0" i="1" dirty="0">
              <a:solidFill>
                <a:srgbClr val="000000"/>
              </a:solidFill>
            </a:endParaRPr>
          </a:p>
          <a:p>
            <a:endParaRPr lang="en-GB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7545372" y="2214701"/>
            <a:ext cx="1449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Courtesy: NA61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56324" y="5301208"/>
            <a:ext cx="192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FLUKA simulation</a:t>
            </a:r>
            <a:endParaRPr lang="el-GR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de-CH"/>
              <a:t>20.06.22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39398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503F665-BB9B-4637-7B3A-81D964FC9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D. Banerjee CERN Secondary Beamlines and Experimental Areas</a:t>
            </a:r>
            <a:endParaRPr lang="el-G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348124"/>
            <a:ext cx="10515600" cy="600062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z="4000" dirty="0"/>
              <a:t>Schedule and planning</a:t>
            </a:r>
            <a:endParaRPr lang="el-GR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17</a:t>
            </a:fld>
            <a:endParaRPr lang="el-GR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46530" y="1198294"/>
            <a:ext cx="6650006" cy="50115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/>
                </a:solidFill>
              </a:defRPr>
            </a:lvl1pPr>
            <a:lvl2pPr marL="66690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b="1">
                <a:solidFill>
                  <a:schemeClr val="tx2"/>
                </a:solidFill>
              </a:defRPr>
            </a:lvl2pPr>
            <a:lvl3pPr marL="990900" lvl="2" indent="-342900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dirty="0"/>
              <a:t>The beam time request must be sent to the PS-SPS coordinator ~ November for the following year. </a:t>
            </a:r>
          </a:p>
          <a:p>
            <a:pPr lvl="1"/>
            <a:r>
              <a:rPr lang="en-US" dirty="0"/>
              <a:t>Short (&lt;1 week @ SPS or &lt; 2 weeks @ PS) requests can be handled by the PS-SPS coordinator only.</a:t>
            </a:r>
          </a:p>
          <a:p>
            <a:pPr lvl="1"/>
            <a:r>
              <a:rPr lang="en-US" dirty="0"/>
              <a:t>Longer requests require recommendation by CERN physics committees (SPSC, LHCC, REC, RB)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5084" y="4048406"/>
            <a:ext cx="6114972" cy="132343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The scheduling is based on priorities of different experiments and is discussed with the scientific committees. The draft schedule is presented at the CERN research board for approval.</a:t>
            </a:r>
            <a:endParaRPr lang="el-GR" dirty="0"/>
          </a:p>
        </p:txBody>
      </p:sp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7472A50-B339-2CF8-779B-57FDDACF9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188" t="15350" r="25719" b="20600"/>
          <a:stretch/>
        </p:blipFill>
        <p:spPr>
          <a:xfrm>
            <a:off x="6780449" y="1094691"/>
            <a:ext cx="5375919" cy="376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22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46FBFE-01B3-134B-AD98-AD2F541F7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CERN offers a great variety of test-beam options with beams ranging between 0.1 GeV/c – 400 GeV/c.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experimental areas include: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EHN1, EHN2 and ECN3 in the North Area.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T9, T10 and T11 in the East Area.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Please contact in advance </a:t>
            </a:r>
            <a:r>
              <a:rPr lang="en-GB" dirty="0">
                <a:hlinkClick r:id="rId2"/>
              </a:rPr>
              <a:t>Sps.Coordinator@cern.ch</a:t>
            </a:r>
            <a:r>
              <a:rPr lang="en-GB" dirty="0"/>
              <a:t> and </a:t>
            </a:r>
            <a:r>
              <a:rPr lang="en-GB" dirty="0">
                <a:hlinkClick r:id="rId3"/>
              </a:rPr>
              <a:t>sba-physicists@cern.ch</a:t>
            </a:r>
            <a:r>
              <a:rPr lang="en-GB" dirty="0"/>
              <a:t> in order to optimally use your beam time and the facilities.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Visit </a:t>
            </a:r>
            <a:r>
              <a:rPr lang="en-GB" dirty="0">
                <a:hlinkClick r:id="rId4"/>
              </a:rPr>
              <a:t>https://ps-sps-coordination.web.cern.ch/ps-sps-coordination/</a:t>
            </a:r>
            <a:r>
              <a:rPr lang="en-GB" dirty="0"/>
              <a:t> for the updated version of the schedule and other useful information.</a:t>
            </a:r>
          </a:p>
          <a:p>
            <a:pPr lvl="1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3A4D1F-FA1E-7594-4E8D-8823CA423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293A7-02BF-67FC-ECA2-3B8C7525D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9D1526-295B-CDFE-2203-A26D27CF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1C4AA-1A07-2F2E-7047-9C11DCA8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F06533-3DE4-173F-D50D-BE876F581A78}"/>
              </a:ext>
            </a:extLst>
          </p:cNvPr>
          <p:cNvSpPr txBox="1"/>
          <p:nvPr/>
        </p:nvSpPr>
        <p:spPr>
          <a:xfrm>
            <a:off x="2788203" y="5157192"/>
            <a:ext cx="661559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i="1" dirty="0">
                <a:solidFill>
                  <a:srgbClr val="FF0000"/>
                </a:solidFill>
              </a:rPr>
              <a:t>Looking forward to seeing you at CERN !!</a:t>
            </a:r>
          </a:p>
        </p:txBody>
      </p:sp>
    </p:spTree>
    <p:extLst>
      <p:ext uri="{BB962C8B-B14F-4D97-AF65-F5344CB8AC3E}">
        <p14:creationId xmlns:p14="http://schemas.microsoft.com/office/powerpoint/2010/main" val="488606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247399"/>
            <a:ext cx="10515600" cy="770965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CERN Accelerator Complex 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2</a:t>
            </a:fld>
            <a:endParaRPr lang="el-GR" dirty="0"/>
          </a:p>
        </p:txBody>
      </p:sp>
      <p:sp>
        <p:nvSpPr>
          <p:cNvPr id="12" name="TextBox 11"/>
          <p:cNvSpPr txBox="1"/>
          <p:nvPr/>
        </p:nvSpPr>
        <p:spPr>
          <a:xfrm>
            <a:off x="7411260" y="1587509"/>
            <a:ext cx="42924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</a:rPr>
              <a:t>SPS : protons/ions @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400 GeV/c/Z </a:t>
            </a:r>
          </a:p>
          <a:p>
            <a:r>
              <a:rPr lang="en-US" sz="2000" dirty="0">
                <a:solidFill>
                  <a:srgbClr val="000000"/>
                </a:solidFill>
              </a:rPr>
              <a:t>PS: protons /ions @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 GeV/c/Z </a:t>
            </a:r>
            <a:endParaRPr lang="el-GR" sz="2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E02C03EC-579B-7238-A739-EF1F32E6DD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864096"/>
            <a:ext cx="6599517" cy="537321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8F8BB51-12B2-D171-32B9-1520BB883304}"/>
              </a:ext>
            </a:extLst>
          </p:cNvPr>
          <p:cNvSpPr/>
          <p:nvPr/>
        </p:nvSpPr>
        <p:spPr>
          <a:xfrm>
            <a:off x="2783632" y="1882090"/>
            <a:ext cx="1296144" cy="61080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8F70740-34DD-8054-2560-10C427F23908}"/>
              </a:ext>
            </a:extLst>
          </p:cNvPr>
          <p:cNvSpPr/>
          <p:nvPr/>
        </p:nvSpPr>
        <p:spPr>
          <a:xfrm>
            <a:off x="5303912" y="3645024"/>
            <a:ext cx="936104" cy="61080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672064" y="2741772"/>
                <a:ext cx="5482382" cy="2185214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solidFill>
                      <a:srgbClr val="000000"/>
                    </a:solidFill>
                  </a:rPr>
                  <a:t>Maximum momenta </a:t>
                </a:r>
                <a:r>
                  <a:rPr lang="en-US" sz="2000" dirty="0">
                    <a:solidFill>
                      <a:srgbClr val="000000"/>
                    </a:solidFill>
                  </a:rPr>
                  <a:t>available to the users in the PS/SPS Test Beam Facilities :</a:t>
                </a:r>
              </a:p>
              <a:p>
                <a:endParaRPr lang="en-US" sz="2000" dirty="0">
                  <a:solidFill>
                    <a:srgbClr val="000000"/>
                  </a:solidFill>
                </a:endParaRPr>
              </a:p>
              <a:p>
                <a:r>
                  <a:rPr lang="en-US" sz="1900" dirty="0">
                    <a:solidFill>
                      <a:srgbClr val="000000"/>
                    </a:solidFill>
                  </a:rPr>
                  <a:t>North Area </a:t>
                </a:r>
                <a:r>
                  <a:rPr lang="en-US" sz="1900" dirty="0">
                    <a:solidFill>
                      <a:srgbClr val="000000"/>
                    </a:solidFill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≤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400 GeV/c/Z (primary beam) or                                           </a:t>
                </a:r>
                <a14:m>
                  <m:oMath xmlns:m="http://schemas.openxmlformats.org/officeDocument/2006/math">
                    <m:r>
                      <a:rPr lang="fr-CH" sz="19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                          </m:t>
                    </m:r>
                    <m:r>
                      <a:rPr lang="en-US" sz="190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≤ 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360 GeV/c/Z (secondary beam).</a:t>
                </a:r>
              </a:p>
              <a:p>
                <a:endParaRPr lang="en-US" sz="1900" dirty="0">
                  <a:solidFill>
                    <a:srgbClr val="000000"/>
                  </a:solidFill>
                </a:endParaRPr>
              </a:p>
              <a:p>
                <a:r>
                  <a:rPr lang="en-US" sz="1900" dirty="0">
                    <a:solidFill>
                      <a:srgbClr val="000000"/>
                    </a:solidFill>
                  </a:rPr>
                  <a:t>East Area </a:t>
                </a:r>
                <a:r>
                  <a:rPr lang="en-US" sz="1900" dirty="0">
                    <a:solidFill>
                      <a:srgbClr val="000000"/>
                    </a:solidFill>
                    <a:sym typeface="Wingdings" pitchFamily="2" charset="2"/>
                  </a:rPr>
                  <a:t> </a:t>
                </a:r>
                <a14:m>
                  <m:oMath xmlns:m="http://schemas.openxmlformats.org/officeDocument/2006/math">
                    <m:r>
                      <a:rPr lang="en-US" sz="1900">
                        <a:solidFill>
                          <a:srgbClr val="00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≤</m:t>
                    </m:r>
                  </m:oMath>
                </a14:m>
                <a:r>
                  <a:rPr lang="en-US" sz="1900" dirty="0">
                    <a:solidFill>
                      <a:srgbClr val="000000"/>
                    </a:solidFill>
                  </a:rPr>
                  <a:t> 16 GeV/c (secondary beam only).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2064" y="2741772"/>
                <a:ext cx="5482382" cy="2185214"/>
              </a:xfrm>
              <a:prstGeom prst="rect">
                <a:avLst/>
              </a:prstGeom>
              <a:blipFill>
                <a:blip r:embed="rId3"/>
                <a:stretch>
                  <a:fillRect l="-922" t="-1149" r="-461" b="-3448"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0098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648072"/>
          </a:xfrm>
        </p:spPr>
        <p:txBody>
          <a:bodyPr/>
          <a:lstStyle/>
          <a:p>
            <a:r>
              <a:rPr lang="en-GB" dirty="0"/>
              <a:t>North Area Secondary Beamlines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9BF09D2-95C5-B044-9FF2-C59C6179C3DD}"/>
              </a:ext>
            </a:extLst>
          </p:cNvPr>
          <p:cNvSpPr txBox="1">
            <a:spLocks/>
          </p:cNvSpPr>
          <p:nvPr/>
        </p:nvSpPr>
        <p:spPr>
          <a:xfrm>
            <a:off x="407987" y="908720"/>
            <a:ext cx="11376025" cy="54427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</a:pPr>
            <a:r>
              <a:rPr lang="en-GB" sz="2000" b="0" dirty="0"/>
              <a:t>The 400 GeV/c primary beam is slowly extracted to 3 primary targets </a:t>
            </a:r>
            <a:r>
              <a:rPr lang="en-GB" sz="2000" b="0" dirty="0">
                <a:sym typeface="Wingdings" pitchFamily="2" charset="2"/>
              </a:rPr>
              <a:t> T2, T4 and T6</a:t>
            </a:r>
            <a:endParaRPr lang="en-GB" sz="20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5" name="Picture 1" descr="page8image266081504">
            <a:extLst>
              <a:ext uri="{FF2B5EF4-FFF2-40B4-BE49-F238E27FC236}">
                <a16:creationId xmlns:a16="http://schemas.microsoft.com/office/drawing/2014/main" id="{DCC02C6E-ECDF-1785-D100-0992C53C9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5228" y="1340768"/>
            <a:ext cx="46736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7114B2-AFD8-2A0C-82E7-683809FAEF5C}"/>
              </a:ext>
            </a:extLst>
          </p:cNvPr>
          <p:cNvSpPr txBox="1"/>
          <p:nvPr/>
        </p:nvSpPr>
        <p:spPr>
          <a:xfrm>
            <a:off x="1631504" y="1484784"/>
            <a:ext cx="10801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SPS beam @ 400 GeV/c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345C3D4-EDBB-701D-60A7-BC5D983DC1BA}"/>
              </a:ext>
            </a:extLst>
          </p:cNvPr>
          <p:cNvCxnSpPr>
            <a:stCxn id="2" idx="3"/>
          </p:cNvCxnSpPr>
          <p:nvPr/>
        </p:nvCxnSpPr>
        <p:spPr>
          <a:xfrm>
            <a:off x="2711623" y="1700228"/>
            <a:ext cx="864097" cy="58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C3F8707-E023-132F-2B7F-40D4BF101AE0}"/>
              </a:ext>
            </a:extLst>
          </p:cNvPr>
          <p:cNvSpPr/>
          <p:nvPr/>
        </p:nvSpPr>
        <p:spPr>
          <a:xfrm>
            <a:off x="7201088" y="1394824"/>
            <a:ext cx="936104" cy="1667756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E</a:t>
            </a:r>
            <a:endParaRPr lang="el-G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98F12B-4FDD-BF8F-C306-8724B253A3B7}"/>
              </a:ext>
            </a:extLst>
          </p:cNvPr>
          <p:cNvSpPr/>
          <p:nvPr/>
        </p:nvSpPr>
        <p:spPr>
          <a:xfrm>
            <a:off x="7176496" y="3116636"/>
            <a:ext cx="936104" cy="3779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E721FB1-F045-B931-29A8-D756A7E6FA1D}"/>
              </a:ext>
            </a:extLst>
          </p:cNvPr>
          <p:cNvSpPr/>
          <p:nvPr/>
        </p:nvSpPr>
        <p:spPr>
          <a:xfrm>
            <a:off x="6888088" y="3600302"/>
            <a:ext cx="1152128" cy="377992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FA59BBF-51F2-B9DF-BB2C-18BA29671C39}"/>
              </a:ext>
            </a:extLst>
          </p:cNvPr>
          <p:cNvSpPr txBox="1"/>
          <p:nvPr/>
        </p:nvSpPr>
        <p:spPr>
          <a:xfrm>
            <a:off x="8288348" y="2090202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EHN1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4EC4B6-D504-3937-AC67-5E97AC3E01E1}"/>
              </a:ext>
            </a:extLst>
          </p:cNvPr>
          <p:cNvSpPr txBox="1"/>
          <p:nvPr/>
        </p:nvSpPr>
        <p:spPr>
          <a:xfrm>
            <a:off x="8216751" y="3172488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505D25-B1E9-3556-2612-54B19A169CD5}"/>
              </a:ext>
            </a:extLst>
          </p:cNvPr>
          <p:cNvSpPr txBox="1"/>
          <p:nvPr/>
        </p:nvSpPr>
        <p:spPr>
          <a:xfrm>
            <a:off x="8112600" y="3631757"/>
            <a:ext cx="61555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EHN2</a:t>
            </a:r>
          </a:p>
        </p:txBody>
      </p:sp>
      <p:pic>
        <p:nvPicPr>
          <p:cNvPr id="1026" name="Picture 2" descr="page84image295123760">
            <a:extLst>
              <a:ext uri="{FF2B5EF4-FFF2-40B4-BE49-F238E27FC236}">
                <a16:creationId xmlns:a16="http://schemas.microsoft.com/office/drawing/2014/main" id="{92E26FDA-B02B-90E9-5830-0240F04CD1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6" y="3511679"/>
            <a:ext cx="3605971" cy="2727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6AC242D-BAD4-897E-378A-27FA1290B11B}"/>
              </a:ext>
            </a:extLst>
          </p:cNvPr>
          <p:cNvSpPr/>
          <p:nvPr/>
        </p:nvSpPr>
        <p:spPr>
          <a:xfrm>
            <a:off x="4821209" y="4128707"/>
            <a:ext cx="6618271" cy="215443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Spill duration</a:t>
            </a:r>
            <a:r>
              <a:rPr lang="en-US" sz="2000" dirty="0">
                <a:solidFill>
                  <a:srgbClr val="000000"/>
                </a:solidFill>
              </a:rPr>
              <a:t>: 4.8 second flat top</a:t>
            </a:r>
          </a:p>
          <a:p>
            <a:r>
              <a:rPr lang="en-US" sz="2000" dirty="0">
                <a:solidFill>
                  <a:srgbClr val="000000"/>
                </a:solidFill>
              </a:rPr>
              <a:t>Typically : </a:t>
            </a:r>
            <a:r>
              <a:rPr lang="en-US" sz="2000" b="1" dirty="0">
                <a:solidFill>
                  <a:srgbClr val="000000"/>
                </a:solidFill>
              </a:rPr>
              <a:t>2 cycles / SPS </a:t>
            </a:r>
            <a:r>
              <a:rPr lang="en-US" sz="2000" b="1" dirty="0" err="1">
                <a:solidFill>
                  <a:srgbClr val="000000"/>
                </a:solidFill>
              </a:rPr>
              <a:t>supercycle</a:t>
            </a:r>
            <a:r>
              <a:rPr lang="en-US" sz="2000" b="1" dirty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for NA and</a:t>
            </a:r>
          </a:p>
          <a:p>
            <a:r>
              <a:rPr lang="en-US" sz="2000" dirty="0">
                <a:solidFill>
                  <a:srgbClr val="000000"/>
                </a:solidFill>
              </a:rPr>
              <a:t>                 ~ </a:t>
            </a:r>
            <a:r>
              <a:rPr lang="en-US" sz="2000" b="1" dirty="0">
                <a:solidFill>
                  <a:srgbClr val="000000"/>
                </a:solidFill>
              </a:rPr>
              <a:t>3000 spills/day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dirty="0" err="1">
                <a:solidFill>
                  <a:srgbClr val="000000"/>
                </a:solidFill>
              </a:rPr>
              <a:t>Supercycle</a:t>
            </a:r>
            <a:r>
              <a:rPr lang="en-US" dirty="0">
                <a:solidFill>
                  <a:srgbClr val="000000"/>
                </a:solidFill>
              </a:rPr>
              <a:t> structure depends on the physics program of all the facilities served by the SPS including LHC, AWAKE, </a:t>
            </a:r>
            <a:r>
              <a:rPr lang="en-US" dirty="0" err="1">
                <a:solidFill>
                  <a:srgbClr val="000000"/>
                </a:solidFill>
              </a:rPr>
              <a:t>HiRadMat</a:t>
            </a:r>
            <a:r>
              <a:rPr lang="en-US" dirty="0">
                <a:solidFill>
                  <a:srgbClr val="000000"/>
                </a:solidFill>
              </a:rPr>
              <a:t> and the Machine Development program.</a:t>
            </a:r>
          </a:p>
        </p:txBody>
      </p:sp>
    </p:spTree>
    <p:extLst>
      <p:ext uri="{BB962C8B-B14F-4D97-AF65-F5344CB8AC3E}">
        <p14:creationId xmlns:p14="http://schemas.microsoft.com/office/powerpoint/2010/main" val="1843249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211C5E-5221-6E9F-14BA-F2CDB8106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DDBC01-EF53-C621-0787-1E96D5546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A1805-6077-E9E8-EFBC-640403892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2E03E-D34D-6714-E223-DE25CDDA7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D31B443C-CC27-8380-2872-195DDCFD0B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263559"/>
                  </p:ext>
                </p:extLst>
              </p:nvPr>
            </p:nvGraphicFramePr>
            <p:xfrm>
              <a:off x="407986" y="980728"/>
              <a:ext cx="11592670" cy="2860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51910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750378">
                      <a:extLst>
                        <a:ext uri="{9D8B030D-6E8A-4147-A177-3AD203B41FA5}">
                          <a16:colId xmlns:a16="http://schemas.microsoft.com/office/drawing/2014/main" val="769732155"/>
                        </a:ext>
                      </a:extLst>
                    </a:gridCol>
                    <a:gridCol w="1049822">
                      <a:extLst>
                        <a:ext uri="{9D8B030D-6E8A-4147-A177-3AD203B41FA5}">
                          <a16:colId xmlns:a16="http://schemas.microsoft.com/office/drawing/2014/main" val="575111918"/>
                        </a:ext>
                      </a:extLst>
                    </a:gridCol>
                    <a:gridCol w="490714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165470">
                      <a:extLst>
                        <a:ext uri="{9D8B030D-6E8A-4147-A177-3AD203B41FA5}">
                          <a16:colId xmlns:a16="http://schemas.microsoft.com/office/drawing/2014/main" val="3204265432"/>
                        </a:ext>
                      </a:extLst>
                    </a:gridCol>
                    <a:gridCol w="169661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  <a:gridCol w="1630539">
                      <a:extLst>
                        <a:ext uri="{9D8B030D-6E8A-4147-A177-3AD203B41FA5}">
                          <a16:colId xmlns:a16="http://schemas.microsoft.com/office/drawing/2014/main" val="1916716532"/>
                        </a:ext>
                      </a:extLst>
                    </a:gridCol>
                  </a:tblGrid>
                  <a:tr h="3600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T2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T4 Target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T4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H2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H6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H8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Attenuated primary proton / 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Secondary 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400/330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205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-/205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</a:t>
                          </a:r>
                          <a:r>
                            <a:rPr lang="en-GB" dirty="0" err="1"/>
                            <a:t>Δp</a:t>
                          </a:r>
                          <a:r>
                            <a:rPr lang="en-GB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2.0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1.4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1.5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±</m:t>
                              </m:r>
                            </m:oMath>
                          </a14:m>
                          <a:r>
                            <a:rPr lang="en-GB" dirty="0"/>
                            <a:t>1.5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electrons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7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r>
                            <a:rPr lang="en-GB" dirty="0"/>
                            <a:t>Primary protons or pure electrons or pure/mixed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Ion Beam Availability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No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5375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7" name="Table 7">
                <a:extLst>
                  <a:ext uri="{FF2B5EF4-FFF2-40B4-BE49-F238E27FC236}">
                    <a16:creationId xmlns:a16="http://schemas.microsoft.com/office/drawing/2014/main" id="{D31B443C-CC27-8380-2872-195DDCFD0B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1263559"/>
                  </p:ext>
                </p:extLst>
              </p:nvPr>
            </p:nvGraphicFramePr>
            <p:xfrm>
              <a:off x="407986" y="980728"/>
              <a:ext cx="11592670" cy="286004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4751910">
                      <a:extLst>
                        <a:ext uri="{9D8B030D-6E8A-4147-A177-3AD203B41FA5}">
                          <a16:colId xmlns:a16="http://schemas.microsoft.com/office/drawing/2014/main" val="144798417"/>
                        </a:ext>
                      </a:extLst>
                    </a:gridCol>
                    <a:gridCol w="1584176">
                      <a:extLst>
                        <a:ext uri="{9D8B030D-6E8A-4147-A177-3AD203B41FA5}">
                          <a16:colId xmlns:a16="http://schemas.microsoft.com/office/drawing/2014/main" val="1737653196"/>
                        </a:ext>
                      </a:extLst>
                    </a:gridCol>
                    <a:gridCol w="750378">
                      <a:extLst>
                        <a:ext uri="{9D8B030D-6E8A-4147-A177-3AD203B41FA5}">
                          <a16:colId xmlns:a16="http://schemas.microsoft.com/office/drawing/2014/main" val="769732155"/>
                        </a:ext>
                      </a:extLst>
                    </a:gridCol>
                    <a:gridCol w="1049822">
                      <a:extLst>
                        <a:ext uri="{9D8B030D-6E8A-4147-A177-3AD203B41FA5}">
                          <a16:colId xmlns:a16="http://schemas.microsoft.com/office/drawing/2014/main" val="575111918"/>
                        </a:ext>
                      </a:extLst>
                    </a:gridCol>
                    <a:gridCol w="490714">
                      <a:extLst>
                        <a:ext uri="{9D8B030D-6E8A-4147-A177-3AD203B41FA5}">
                          <a16:colId xmlns:a16="http://schemas.microsoft.com/office/drawing/2014/main" val="3846131508"/>
                        </a:ext>
                      </a:extLst>
                    </a:gridCol>
                    <a:gridCol w="1165470">
                      <a:extLst>
                        <a:ext uri="{9D8B030D-6E8A-4147-A177-3AD203B41FA5}">
                          <a16:colId xmlns:a16="http://schemas.microsoft.com/office/drawing/2014/main" val="3204265432"/>
                        </a:ext>
                      </a:extLst>
                    </a:gridCol>
                    <a:gridCol w="169661">
                      <a:extLst>
                        <a:ext uri="{9D8B030D-6E8A-4147-A177-3AD203B41FA5}">
                          <a16:colId xmlns:a16="http://schemas.microsoft.com/office/drawing/2014/main" val="2635704987"/>
                        </a:ext>
                      </a:extLst>
                    </a:gridCol>
                    <a:gridCol w="1630539">
                      <a:extLst>
                        <a:ext uri="{9D8B030D-6E8A-4147-A177-3AD203B41FA5}">
                          <a16:colId xmlns:a16="http://schemas.microsoft.com/office/drawing/2014/main" val="191671653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Parameter</a:t>
                          </a:r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T2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T4 Target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T4 Target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9290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Beam Line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H2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H4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H6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/>
                            <a:t>H8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H8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563981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Attenuated primary proton / 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Secondary beam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400/330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-/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205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-/205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400/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360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400/360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46041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</a:t>
                          </a:r>
                          <a:r>
                            <a:rPr lang="en-GB" dirty="0" err="1"/>
                            <a:t>Δp</a:t>
                          </a:r>
                          <a:r>
                            <a:rPr lang="en-GB" dirty="0"/>
                            <a:t>/p (%)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313793" r="-332800" b="-40344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352113" t="-313793" r="-192958" b="-4034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+-1.4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493846" t="-313793" r="-110769" b="-4034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2"/>
                          <a:stretch>
                            <a:fillRect l="-543662" t="-313793" r="-1408" b="-403448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+-1.5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245009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Maximum intensity/spill (hadrons/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electrons</a:t>
                          </a:r>
                          <a:r>
                            <a:rPr lang="en-GB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6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7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</a:t>
                          </a:r>
                          <a:r>
                            <a:rPr lang="en-GB" dirty="0">
                              <a:solidFill>
                                <a:srgbClr val="FF0000"/>
                              </a:solidFill>
                            </a:rPr>
                            <a:t>10</a:t>
                          </a:r>
                          <a:r>
                            <a:rPr lang="en-GB" baseline="30000" dirty="0">
                              <a:solidFill>
                                <a:srgbClr val="FF0000"/>
                              </a:solidFill>
                            </a:rPr>
                            <a:t>5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r>
                            <a:rPr lang="en-GB" dirty="0"/>
                            <a:t>10</a:t>
                          </a:r>
                          <a:r>
                            <a:rPr lang="en-GB" baseline="30000" dirty="0"/>
                            <a:t>7</a:t>
                          </a:r>
                          <a:r>
                            <a:rPr lang="en-GB" dirty="0"/>
                            <a:t>/10</a:t>
                          </a:r>
                          <a:r>
                            <a:rPr lang="en-GB" baseline="30000" dirty="0"/>
                            <a:t>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54719987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Available particle types</a:t>
                          </a:r>
                        </a:p>
                      </a:txBody>
                      <a:tcPr/>
                    </a:tc>
                    <a:tc gridSpan="7">
                      <a:txBody>
                        <a:bodyPr/>
                        <a:lstStyle/>
                        <a:p>
                          <a:r>
                            <a:rPr lang="en-GB" dirty="0"/>
                            <a:t>Primary protons or pure electrons or pure/mixed hadrons or pure muons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19202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Ion Beam Availability</a:t>
                          </a:r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r>
                            <a:rPr lang="en-GB" dirty="0"/>
                            <a:t>No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Yes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325375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E0C4C542-8ECF-9E6E-296D-9BC8F19C5B2A}"/>
              </a:ext>
            </a:extLst>
          </p:cNvPr>
          <p:cNvSpPr txBox="1"/>
          <p:nvPr/>
        </p:nvSpPr>
        <p:spPr>
          <a:xfrm>
            <a:off x="367553" y="4039846"/>
            <a:ext cx="11673536" cy="20867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T6 Target </a:t>
            </a:r>
            <a:r>
              <a:rPr lang="en-US" dirty="0">
                <a:solidFill>
                  <a:srgbClr val="000000"/>
                </a:solidFill>
                <a:sym typeface="Wingdings" pitchFamily="2" charset="2"/>
              </a:rPr>
              <a:t> Serves the </a:t>
            </a:r>
            <a:r>
              <a:rPr lang="en-US" dirty="0">
                <a:solidFill>
                  <a:srgbClr val="000000"/>
                </a:solidFill>
              </a:rPr>
              <a:t>M2 beam that is currently used for the COMPASS experiment.</a:t>
            </a:r>
          </a:p>
          <a:p>
            <a:pPr marL="742950"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&lt; 10</a:t>
            </a:r>
            <a:r>
              <a:rPr lang="en-US" baseline="30000" dirty="0">
                <a:solidFill>
                  <a:srgbClr val="000000"/>
                </a:solidFill>
              </a:rPr>
              <a:t>8 </a:t>
            </a:r>
            <a:r>
              <a:rPr lang="en-US" dirty="0">
                <a:solidFill>
                  <a:srgbClr val="000000"/>
                </a:solidFill>
              </a:rPr>
              <a:t>hadrons/spill &lt; 280 GeV/c.</a:t>
            </a:r>
          </a:p>
          <a:p>
            <a:pPr marL="742950"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&lt; 3 x 10</a:t>
            </a:r>
            <a:r>
              <a:rPr lang="en-US" baseline="30000" dirty="0">
                <a:solidFill>
                  <a:srgbClr val="000000"/>
                </a:solidFill>
              </a:rPr>
              <a:t>8</a:t>
            </a:r>
            <a:r>
              <a:rPr lang="en-US" dirty="0">
                <a:solidFill>
                  <a:srgbClr val="000000"/>
                </a:solidFill>
              </a:rPr>
              <a:t> muons/spill &lt; 250 GeV/c.</a:t>
            </a:r>
          </a:p>
          <a:p>
            <a:pPr marL="742950" lvl="1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COMPASS will finish their physics program this year and new proponents including NA64µ, </a:t>
            </a:r>
            <a:r>
              <a:rPr lang="en-US" dirty="0" err="1">
                <a:solidFill>
                  <a:srgbClr val="000000"/>
                </a:solidFill>
              </a:rPr>
              <a:t>MUonE</a:t>
            </a:r>
            <a:r>
              <a:rPr lang="en-US" dirty="0">
                <a:solidFill>
                  <a:srgbClr val="000000"/>
                </a:solidFill>
              </a:rPr>
              <a:t> and AMBER aim to run in M2 and had pilot runs in 2021 and 2022.</a:t>
            </a:r>
          </a:p>
          <a:p>
            <a:pPr marL="514350" lvl="1">
              <a:lnSpc>
                <a:spcPct val="90000"/>
              </a:lnSpc>
            </a:pPr>
            <a:endParaRPr lang="en-US" dirty="0">
              <a:solidFill>
                <a:srgbClr val="000000"/>
              </a:solidFill>
            </a:endParaRPr>
          </a:p>
          <a:p>
            <a:pPr marL="28575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P42</a:t>
            </a:r>
            <a:r>
              <a:rPr lang="en-US" dirty="0">
                <a:solidFill>
                  <a:srgbClr val="000000"/>
                </a:solidFill>
              </a:rPr>
              <a:t> beam also originates from the T4 target and transports the proton beam that has not interacted, onto the T10 target to produce typically 75 GeV/c kaon beam for NA62.</a:t>
            </a:r>
          </a:p>
        </p:txBody>
      </p:sp>
    </p:spTree>
    <p:extLst>
      <p:ext uri="{BB962C8B-B14F-4D97-AF65-F5344CB8AC3E}">
        <p14:creationId xmlns:p14="http://schemas.microsoft.com/office/powerpoint/2010/main" val="801314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8706940-7006-9242-872A-D16BEC82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60648"/>
            <a:ext cx="11376025" cy="648072"/>
          </a:xfrm>
        </p:spPr>
        <p:txBody>
          <a:bodyPr/>
          <a:lstStyle/>
          <a:p>
            <a:r>
              <a:rPr lang="en-GB" dirty="0"/>
              <a:t>EHN1 (B-887, </a:t>
            </a:r>
            <a:r>
              <a:rPr lang="en-GB" dirty="0" err="1"/>
              <a:t>Prevessin</a:t>
            </a:r>
            <a:r>
              <a:rPr lang="en-GB" dirty="0"/>
              <a:t> Site)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0CF7A8-49E9-5548-B4AD-D297B947C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94E1E4-BBCF-E947-B8A0-68E57567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8312DBA-44E8-E44C-A0D6-1C0C46969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729E1C9-FF67-8C4C-C3FF-2F043293A8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875860"/>
            <a:ext cx="10044474" cy="53620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3C65D05-C1FF-5255-81EE-0F7C9C3160B6}"/>
              </a:ext>
            </a:extLst>
          </p:cNvPr>
          <p:cNvSpPr txBox="1"/>
          <p:nvPr/>
        </p:nvSpPr>
        <p:spPr>
          <a:xfrm>
            <a:off x="10574269" y="3616917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C88C546-B0CB-B7CD-7B0D-503498137255}"/>
              </a:ext>
            </a:extLst>
          </p:cNvPr>
          <p:cNvSpPr txBox="1"/>
          <p:nvPr/>
        </p:nvSpPr>
        <p:spPr>
          <a:xfrm>
            <a:off x="8688288" y="3247670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H4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E5CE7A-09D5-7D85-2017-78079449579C}"/>
              </a:ext>
            </a:extLst>
          </p:cNvPr>
          <p:cNvSpPr txBox="1"/>
          <p:nvPr/>
        </p:nvSpPr>
        <p:spPr>
          <a:xfrm>
            <a:off x="5562723" y="3019435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H6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8098BA7-BA42-B2A0-A9F5-3CB4F0BAB040}"/>
              </a:ext>
            </a:extLst>
          </p:cNvPr>
          <p:cNvSpPr txBox="1"/>
          <p:nvPr/>
        </p:nvSpPr>
        <p:spPr>
          <a:xfrm>
            <a:off x="2063552" y="3216926"/>
            <a:ext cx="533277" cy="36924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H8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0300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343" y="256603"/>
            <a:ext cx="11706273" cy="731826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Large aperture magnets available in the North Area for tests with beam</a:t>
            </a:r>
            <a:endParaRPr lang="el-GR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6</a:t>
            </a:fld>
            <a:endParaRPr lang="el-G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4326" y="1545704"/>
            <a:ext cx="3073701" cy="181128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1742" y="1327921"/>
            <a:ext cx="2382832" cy="31805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59262" y="1613135"/>
            <a:ext cx="30531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</a:rPr>
              <a:t>GOLIATH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EHN1, H4 beam line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Large classical dipole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160 x 240 x 360 cm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  <a:hlinkClick r:id="rId5"/>
              </a:rPr>
              <a:t>0.85T field</a:t>
            </a:r>
            <a:endParaRPr lang="en-GB" sz="20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01742" y="4565584"/>
            <a:ext cx="3446777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00"/>
                </a:solidFill>
              </a:rPr>
              <a:t>CMS M1 magnet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EHN1, H2 beam line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superconducting dipole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82 cm gap, 1.4m diameter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3.0 T field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5774" y="4127926"/>
            <a:ext cx="3713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rgbClr val="000000"/>
                </a:solidFill>
              </a:rPr>
              <a:t>Morpurgo</a:t>
            </a:r>
            <a:endParaRPr lang="en-GB" sz="2000" b="1" dirty="0">
              <a:solidFill>
                <a:srgbClr val="0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EHN1, H8 beam line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Superconducting dipole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1.6 m diameter, 4 m length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solidFill>
                  <a:srgbClr val="000000"/>
                </a:solidFill>
              </a:rPr>
              <a:t>1.5 T field</a:t>
            </a: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9031" y="3633487"/>
            <a:ext cx="317017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9C0D40FF-080D-1A33-39A9-AC1EAD654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GB" dirty="0"/>
              <a:t>D. Banerjee CERN Secondary Beamlines and Experimental Areas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55219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F94C9C-E117-BD74-0B70-9C18BC1C8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D. Banerjee CERN Secondary Beamlines and Experimental Areas</a:t>
            </a:r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037AA-D9F1-418C-8E0B-6DB1F621E83A}" type="slidenum">
              <a:rPr lang="el-GR" smtClean="0"/>
              <a:t>7</a:t>
            </a:fld>
            <a:endParaRPr lang="el-GR"/>
          </a:p>
        </p:txBody>
      </p:sp>
      <p:sp>
        <p:nvSpPr>
          <p:cNvPr id="7" name="TextShape 2"/>
          <p:cNvSpPr txBox="1"/>
          <p:nvPr/>
        </p:nvSpPr>
        <p:spPr>
          <a:xfrm>
            <a:off x="302983" y="244742"/>
            <a:ext cx="10277341" cy="669661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Telescopes in CERN North Area (SPS)</a:t>
            </a:r>
          </a:p>
        </p:txBody>
      </p:sp>
      <p:sp>
        <p:nvSpPr>
          <p:cNvPr id="8" name="TextShape 3"/>
          <p:cNvSpPr txBox="1"/>
          <p:nvPr/>
        </p:nvSpPr>
        <p:spPr>
          <a:xfrm>
            <a:off x="247973" y="806671"/>
            <a:ext cx="7883132" cy="557167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>
                <a:solidFill>
                  <a:schemeClr val="tx2"/>
                </a:solidFill>
              </a:defRPr>
            </a:lvl1pPr>
            <a:lvl2pPr marL="666900" lvl="1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990900" lvl="2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sz="2000" dirty="0"/>
              <a:t>Two telescopes installed permanently in the North Area (not managed by BE-EA):</a:t>
            </a:r>
          </a:p>
          <a:p>
            <a:pPr lvl="1"/>
            <a:r>
              <a:rPr lang="en-US" dirty="0"/>
              <a:t>ACONITE in H6A</a:t>
            </a:r>
          </a:p>
          <a:p>
            <a:pPr lvl="1"/>
            <a:r>
              <a:rPr lang="en-US" dirty="0"/>
              <a:t>AIDA telescope in H6B</a:t>
            </a:r>
          </a:p>
          <a:p>
            <a:pPr lvl="1"/>
            <a:r>
              <a:rPr lang="en-US" dirty="0"/>
              <a:t>A Mobile telescope AZAELA is also available</a:t>
            </a:r>
          </a:p>
          <a:p>
            <a:pPr lvl="1"/>
            <a:r>
              <a:rPr lang="en-GB" b="1" dirty="0"/>
              <a:t>Contact: Andre </a:t>
            </a:r>
            <a:r>
              <a:rPr lang="en-GB" b="1" dirty="0" err="1"/>
              <a:t>Rummler</a:t>
            </a:r>
            <a:r>
              <a:rPr lang="en-GB" b="1" dirty="0"/>
              <a:t> /PS-SPS Coordinator.</a:t>
            </a:r>
            <a:endParaRPr lang="en-US" dirty="0"/>
          </a:p>
          <a:p>
            <a:r>
              <a:rPr lang="en-US" sz="2000" dirty="0"/>
              <a:t>Properties:</a:t>
            </a:r>
          </a:p>
          <a:p>
            <a:pPr lvl="1"/>
            <a:r>
              <a:rPr lang="en-US" dirty="0"/>
              <a:t>6 Mimosa-26 planes</a:t>
            </a:r>
          </a:p>
          <a:p>
            <a:pPr lvl="1"/>
            <a:r>
              <a:rPr lang="en-US" dirty="0"/>
              <a:t>TLU/EUDAQ based</a:t>
            </a:r>
          </a:p>
          <a:p>
            <a:pPr lvl="1"/>
            <a:r>
              <a:rPr lang="en-US" dirty="0"/>
              <a:t>Dedicated remote control PCs in control huts </a:t>
            </a:r>
          </a:p>
          <a:p>
            <a:pPr lvl="1"/>
            <a:r>
              <a:rPr lang="en-US" dirty="0"/>
              <a:t>High degree of usage and increasingly simultaneously</a:t>
            </a:r>
          </a:p>
          <a:p>
            <a:pPr lvl="1"/>
            <a:r>
              <a:rPr lang="en-US" dirty="0"/>
              <a:t>Separate x-y table can be booked and installed behind telescopes serving larger DUTs</a:t>
            </a:r>
          </a:p>
          <a:p>
            <a:pPr lvl="1"/>
            <a:r>
              <a:rPr lang="en-US" dirty="0"/>
              <a:t>Remote controlled high voltage (ISEG modules with 8 channels up to   −500V and 8 channels up to −2000V)</a:t>
            </a:r>
          </a:p>
        </p:txBody>
      </p:sp>
      <p:pic>
        <p:nvPicPr>
          <p:cNvPr id="5" name="Picture 4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B3071C9C-A86C-6427-892E-3191AF5D48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31105" y="776175"/>
            <a:ext cx="3388544" cy="2541408"/>
          </a:xfrm>
          <a:prstGeom prst="rect">
            <a:avLst/>
          </a:prstGeom>
        </p:spPr>
      </p:pic>
      <p:pic>
        <p:nvPicPr>
          <p:cNvPr id="13" name="Picture 12" descr="A picture containing indoor, cluttered, messy&#10;&#10;Description automatically generated">
            <a:extLst>
              <a:ext uri="{FF2B5EF4-FFF2-40B4-BE49-F238E27FC236}">
                <a16:creationId xmlns:a16="http://schemas.microsoft.com/office/drawing/2014/main" id="{F0A53702-E058-873C-5D6D-EAD203C4A3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6697" y="3645024"/>
            <a:ext cx="3427807" cy="257085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ABB1D6E-5BB5-2B54-F4EB-CE525813686F}"/>
              </a:ext>
            </a:extLst>
          </p:cNvPr>
          <p:cNvSpPr txBox="1"/>
          <p:nvPr/>
        </p:nvSpPr>
        <p:spPr>
          <a:xfrm>
            <a:off x="9830288" y="2847697"/>
            <a:ext cx="65820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H6A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BA222D-878C-DB09-3A24-E04A9F40F8FE}"/>
              </a:ext>
            </a:extLst>
          </p:cNvPr>
          <p:cNvSpPr txBox="1"/>
          <p:nvPr/>
        </p:nvSpPr>
        <p:spPr>
          <a:xfrm>
            <a:off x="10778446" y="5445224"/>
            <a:ext cx="65820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H6B</a:t>
            </a:r>
            <a:endParaRPr lang="el-G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8908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F2D95B-9C9B-91B1-993C-866980594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908720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East Area Renovation was completed during the LS2.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66B4FF-BD4D-A665-7F29-B0FE1FFE2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 Renovation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5279F3-EA33-CA44-AFF3-6DE0D80C3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72C5B-0FE3-2278-8184-603AE80D0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30A1BF-3453-6A82-7291-B8E25DAC8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99AA7-D59E-F2E6-24B5-07D8C84B11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85367" y="2868775"/>
            <a:ext cx="2564242" cy="2139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F3F17E-531E-9C77-44F6-66563DDF4AE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778"/>
          <a:stretch/>
        </p:blipFill>
        <p:spPr>
          <a:xfrm>
            <a:off x="8066630" y="1274259"/>
            <a:ext cx="4002586" cy="158098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54A85A-91FE-C9BD-FFCB-219B0FD7EB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4430" y="4241103"/>
            <a:ext cx="1666058" cy="15696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29DCBAF-B5C6-3C74-A925-5F5981A272DC}"/>
              </a:ext>
            </a:extLst>
          </p:cNvPr>
          <p:cNvSpPr txBox="1"/>
          <p:nvPr/>
        </p:nvSpPr>
        <p:spPr>
          <a:xfrm>
            <a:off x="8957528" y="5536469"/>
            <a:ext cx="1138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Energy storage unit</a:t>
            </a:r>
            <a:endParaRPr lang="en-GB" sz="1200" dirty="0">
              <a:solidFill>
                <a:srgbClr val="002060"/>
              </a:solidFill>
            </a:endParaRPr>
          </a:p>
        </p:txBody>
      </p:sp>
      <p:pic>
        <p:nvPicPr>
          <p:cNvPr id="9" name="Picture 8" descr="\\cern.ch\dfs\Users\t\tomma\Documents\Disk\Projects\East-Area\Q74 small.jpg">
            <a:extLst>
              <a:ext uri="{FF2B5EF4-FFF2-40B4-BE49-F238E27FC236}">
                <a16:creationId xmlns:a16="http://schemas.microsoft.com/office/drawing/2014/main" id="{1F2BF758-A16B-7550-9BD1-387BCA843896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2708" y="4858129"/>
            <a:ext cx="1657908" cy="130717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6F1B2E-C75F-F125-5C7F-458A11DFA11B}"/>
              </a:ext>
            </a:extLst>
          </p:cNvPr>
          <p:cNvSpPr txBox="1"/>
          <p:nvPr/>
        </p:nvSpPr>
        <p:spPr>
          <a:xfrm>
            <a:off x="10944547" y="5812911"/>
            <a:ext cx="1510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2060"/>
                </a:solidFill>
              </a:rPr>
              <a:t>New laminated Q74 magnet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255A5D5-6E85-B822-45A0-DAA4BB3815E4}"/>
              </a:ext>
            </a:extLst>
          </p:cNvPr>
          <p:cNvSpPr txBox="1">
            <a:spLocks/>
          </p:cNvSpPr>
          <p:nvPr/>
        </p:nvSpPr>
        <p:spPr>
          <a:xfrm>
            <a:off x="335360" y="1268760"/>
            <a:ext cx="7704856" cy="50375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renovation included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Full refurbishment of the East Hall </a:t>
            </a:r>
            <a:r>
              <a:rPr lang="en-GB" dirty="0">
                <a:sym typeface="Wingdings" pitchFamily="2" charset="2"/>
              </a:rPr>
              <a:t>with its beamlines and infrastructures</a:t>
            </a:r>
          </a:p>
          <a:p>
            <a:pPr marL="990900" lvl="2" indent="-342900"/>
            <a:r>
              <a:rPr lang="en-GB" sz="1800" dirty="0">
                <a:sym typeface="Wingdings" pitchFamily="2" charset="2"/>
              </a:rPr>
              <a:t>Upgrade of B157, its heating/ventilation, improved thermal insulation, wall and roof cladding (asbestos), separated cooling for primary and secondary beamlines.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Improved radiation protection.</a:t>
            </a:r>
          </a:p>
          <a:p>
            <a:pPr marL="990900" lvl="2" indent="-342900"/>
            <a:r>
              <a:rPr lang="en-GB" sz="1800" dirty="0">
                <a:sym typeface="Wingdings" pitchFamily="2" charset="2"/>
              </a:rPr>
              <a:t>Improved equipment accessibility and faster repair times, primary beam dump just downstream of the primary target.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Change in the beamline layout</a:t>
            </a:r>
          </a:p>
          <a:p>
            <a:pPr marL="990900" lvl="2" indent="-342900"/>
            <a:r>
              <a:rPr lang="en-GB" sz="1800" dirty="0">
                <a:sym typeface="Wingdings" pitchFamily="2" charset="2"/>
              </a:rPr>
              <a:t>Higher max. p and improved selectivity pf particle types.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Completely new magnet powering scheme</a:t>
            </a:r>
          </a:p>
          <a:p>
            <a:pPr marL="990900" lvl="2" indent="-342900"/>
            <a:r>
              <a:rPr lang="en-GB" sz="1800" dirty="0">
                <a:sym typeface="Wingdings" pitchFamily="2" charset="2"/>
              </a:rPr>
              <a:t>Cycled powering leading to reduction of annual power consumption from 11 to 0.6 GWh, less magnet types for better maintenance.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>
              <a:sym typeface="Wingdings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5DCCCB8-6BB3-6AD3-AB40-1371FEE795F3}"/>
              </a:ext>
            </a:extLst>
          </p:cNvPr>
          <p:cNvSpPr txBox="1"/>
          <p:nvPr/>
        </p:nvSpPr>
        <p:spPr>
          <a:xfrm>
            <a:off x="10831483" y="1396659"/>
            <a:ext cx="11385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002060"/>
                </a:solidFill>
              </a:rPr>
              <a:t>B157</a:t>
            </a:r>
            <a:endParaRPr lang="en-GB" sz="1200" b="1" dirty="0">
              <a:solidFill>
                <a:srgbClr val="002060"/>
              </a:solidFill>
            </a:endParaRPr>
          </a:p>
        </p:txBody>
      </p:sp>
      <p:pic>
        <p:nvPicPr>
          <p:cNvPr id="15" name="Picture 14" descr="Logo East Area Renovation.jpeg">
            <a:extLst>
              <a:ext uri="{FF2B5EF4-FFF2-40B4-BE49-F238E27FC236}">
                <a16:creationId xmlns:a16="http://schemas.microsoft.com/office/drawing/2014/main" id="{A68B213B-8613-11FB-7F3B-8C7423066C7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49098" y="190776"/>
            <a:ext cx="1257978" cy="801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77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C87C0A-C6ED-024F-18D3-6DB3741B3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 Secondary Beamlines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E0F44-77FD-D3F7-67D5-09EE1E858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20.06.22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41FF9-C462-76F6-406E-B1E843DA2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Banerjee CERN Secondary Beamlines and Experimental Areas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D05CF2-8373-051E-AD26-611E3E2BE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1" descr="cid:image002.png@01D235F8.31004AF0">
            <a:extLst>
              <a:ext uri="{FF2B5EF4-FFF2-40B4-BE49-F238E27FC236}">
                <a16:creationId xmlns:a16="http://schemas.microsoft.com/office/drawing/2014/main" id="{65DBA22C-4B20-1464-4D23-E051D1857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68" y="1104834"/>
            <a:ext cx="6867463" cy="170716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9F83E68D-DD31-DCA0-7F73-803C09E1BCB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875" t="12201" r="21125" b="37400"/>
          <a:stretch/>
        </p:blipFill>
        <p:spPr>
          <a:xfrm>
            <a:off x="623392" y="2924944"/>
            <a:ext cx="4320480" cy="32403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919838-C54E-D62F-A8BC-E26A547E5D0F}"/>
              </a:ext>
            </a:extLst>
          </p:cNvPr>
          <p:cNvSpPr txBox="1"/>
          <p:nvPr/>
        </p:nvSpPr>
        <p:spPr>
          <a:xfrm>
            <a:off x="4403812" y="2496455"/>
            <a:ext cx="108011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PS beam @ 24 GeV/c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CB5E1DD-2853-DD7C-E7FF-D1829C7A66A5}"/>
              </a:ext>
            </a:extLst>
          </p:cNvPr>
          <p:cNvCxnSpPr/>
          <p:nvPr/>
        </p:nvCxnSpPr>
        <p:spPr>
          <a:xfrm>
            <a:off x="4871864" y="2477730"/>
            <a:ext cx="864097" cy="58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AD36D496-01DD-8AE0-864B-04CDE7441589}"/>
              </a:ext>
            </a:extLst>
          </p:cNvPr>
          <p:cNvSpPr/>
          <p:nvPr/>
        </p:nvSpPr>
        <p:spPr>
          <a:xfrm>
            <a:off x="5133103" y="3333760"/>
            <a:ext cx="6650909" cy="1600438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</a:rPr>
              <a:t>Spill duration: </a:t>
            </a:r>
            <a:r>
              <a:rPr lang="en-US" sz="2000" dirty="0">
                <a:solidFill>
                  <a:srgbClr val="000000"/>
                </a:solidFill>
              </a:rPr>
              <a:t>0.4 second flat top</a:t>
            </a:r>
          </a:p>
          <a:p>
            <a:r>
              <a:rPr lang="en-US" sz="2000" dirty="0">
                <a:solidFill>
                  <a:srgbClr val="000000"/>
                </a:solidFill>
              </a:rPr>
              <a:t>Usually :</a:t>
            </a:r>
            <a:r>
              <a:rPr lang="en-US" sz="2000" b="1" dirty="0">
                <a:solidFill>
                  <a:srgbClr val="000000"/>
                </a:solidFill>
              </a:rPr>
              <a:t> 1-2 cycles per minute per East Destination</a:t>
            </a:r>
          </a:p>
          <a:p>
            <a:r>
              <a:rPr lang="en-US" sz="2000" b="1" dirty="0">
                <a:solidFill>
                  <a:srgbClr val="000000"/>
                </a:solidFill>
              </a:rPr>
              <a:t>Max 6 East cycles / 40 seconds </a:t>
            </a:r>
            <a:r>
              <a:rPr lang="en-US" sz="2000" dirty="0">
                <a:solidFill>
                  <a:srgbClr val="000000"/>
                </a:solidFill>
                <a:sym typeface="Wingdings" pitchFamily="2" charset="2"/>
              </a:rPr>
              <a:t> RP Limit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Super-cycle structure dependent on all users (SPS, </a:t>
            </a:r>
            <a:r>
              <a:rPr lang="en-US" dirty="0" err="1">
                <a:solidFill>
                  <a:srgbClr val="000000"/>
                </a:solidFill>
              </a:rPr>
              <a:t>nTOF</a:t>
            </a:r>
            <a:r>
              <a:rPr lang="en-US" dirty="0">
                <a:solidFill>
                  <a:srgbClr val="000000"/>
                </a:solidFill>
              </a:rPr>
              <a:t> …)</a:t>
            </a:r>
          </a:p>
        </p:txBody>
      </p:sp>
    </p:spTree>
    <p:extLst>
      <p:ext uri="{BB962C8B-B14F-4D97-AF65-F5344CB8AC3E}">
        <p14:creationId xmlns:p14="http://schemas.microsoft.com/office/powerpoint/2010/main" val="3346110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A5ED4DE0-6C8E-0F4F-99A2-B683A9745008}" vid="{F053E86A-31FE-1346-BAEE-DD9C694C52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ERN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ppt/theme/themeOverride2.xml><?xml version="1.0" encoding="utf-8"?>
<a:themeOverride xmlns:a="http://schemas.openxmlformats.org/drawingml/2006/main">
  <a:clrScheme name="CERN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2572</TotalTime>
  <Words>1715</Words>
  <Application>Microsoft Macintosh PowerPoint</Application>
  <PresentationFormat>Widescreen</PresentationFormat>
  <Paragraphs>263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Cambria Math</vt:lpstr>
      <vt:lpstr>Office Theme</vt:lpstr>
      <vt:lpstr>CERN Secondary Beamlines and Experimental Areas </vt:lpstr>
      <vt:lpstr>CERN Accelerator Complex </vt:lpstr>
      <vt:lpstr>North Area Secondary Beamlines</vt:lpstr>
      <vt:lpstr>Characteristics of the Beam</vt:lpstr>
      <vt:lpstr>EHN1 (B-887, Prevessin Site)</vt:lpstr>
      <vt:lpstr>Large aperture magnets available in the North Area for tests with beam</vt:lpstr>
      <vt:lpstr>PowerPoint Presentation</vt:lpstr>
      <vt:lpstr>East Area Renovation</vt:lpstr>
      <vt:lpstr>East Area Secondary Beamlines</vt:lpstr>
      <vt:lpstr>East Area Secondary Beamlines</vt:lpstr>
      <vt:lpstr>Characteristics of the Secondary Beams </vt:lpstr>
      <vt:lpstr>Current Layout</vt:lpstr>
      <vt:lpstr>Current Layout</vt:lpstr>
      <vt:lpstr>First Beams to the Renovated East Area</vt:lpstr>
      <vt:lpstr>Beam Instrumentation in the North and East Area</vt:lpstr>
      <vt:lpstr>Ion Beams</vt:lpstr>
      <vt:lpstr>Schedule and planning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Secondary Beamlines and Experimental Areas </dc:title>
  <dc:creator>Dipanwita Banerjee</dc:creator>
  <cp:lastModifiedBy>Dipanwita Banerjee</cp:lastModifiedBy>
  <cp:revision>105</cp:revision>
  <cp:lastPrinted>2020-01-30T13:49:18Z</cp:lastPrinted>
  <dcterms:created xsi:type="dcterms:W3CDTF">2022-06-14T08:04:05Z</dcterms:created>
  <dcterms:modified xsi:type="dcterms:W3CDTF">2022-06-20T11:25:18Z</dcterms:modified>
</cp:coreProperties>
</file>