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9"/>
  </p:notesMasterIdLst>
  <p:sldIdLst>
    <p:sldId id="256" r:id="rId2"/>
    <p:sldId id="257" r:id="rId3"/>
    <p:sldId id="258" r:id="rId4"/>
    <p:sldId id="259" r:id="rId5"/>
    <p:sldId id="260" r:id="rId6"/>
    <p:sldId id="1537" r:id="rId7"/>
    <p:sldId id="787" r:id="rId8"/>
    <p:sldId id="1509" r:id="rId9"/>
    <p:sldId id="1535" r:id="rId10"/>
    <p:sldId id="1538" r:id="rId11"/>
    <p:sldId id="1531" r:id="rId12"/>
    <p:sldId id="1536" r:id="rId13"/>
    <p:sldId id="1532" r:id="rId14"/>
    <p:sldId id="793" r:id="rId15"/>
    <p:sldId id="392" r:id="rId16"/>
    <p:sldId id="1534" r:id="rId17"/>
    <p:sldId id="449" r:id="rId18"/>
    <p:sldId id="403" r:id="rId19"/>
    <p:sldId id="1539" r:id="rId20"/>
    <p:sldId id="405" r:id="rId21"/>
    <p:sldId id="447" r:id="rId22"/>
    <p:sldId id="1521" r:id="rId23"/>
    <p:sldId id="450" r:id="rId24"/>
    <p:sldId id="285" r:id="rId25"/>
    <p:sldId id="303" r:id="rId26"/>
    <p:sldId id="304" r:id="rId27"/>
    <p:sldId id="305" r:id="rId28"/>
    <p:sldId id="1522" r:id="rId29"/>
    <p:sldId id="451" r:id="rId30"/>
    <p:sldId id="431" r:id="rId31"/>
    <p:sldId id="434" r:id="rId32"/>
    <p:sldId id="407" r:id="rId33"/>
    <p:sldId id="324" r:id="rId34"/>
    <p:sldId id="325" r:id="rId35"/>
    <p:sldId id="326" r:id="rId36"/>
    <p:sldId id="452" r:id="rId37"/>
    <p:sldId id="436" r:id="rId38"/>
    <p:sldId id="409" r:id="rId39"/>
    <p:sldId id="366" r:id="rId40"/>
    <p:sldId id="332" r:id="rId41"/>
    <p:sldId id="410" r:id="rId42"/>
    <p:sldId id="334" r:id="rId43"/>
    <p:sldId id="335" r:id="rId44"/>
    <p:sldId id="336" r:id="rId45"/>
    <p:sldId id="337" r:id="rId46"/>
    <p:sldId id="338" r:id="rId47"/>
    <p:sldId id="1372" r:id="rId48"/>
    <p:sldId id="339" r:id="rId49"/>
    <p:sldId id="1373" r:id="rId50"/>
    <p:sldId id="1374" r:id="rId51"/>
    <p:sldId id="832" r:id="rId52"/>
    <p:sldId id="833" r:id="rId53"/>
    <p:sldId id="834" r:id="rId54"/>
    <p:sldId id="835" r:id="rId55"/>
    <p:sldId id="837" r:id="rId56"/>
    <p:sldId id="838" r:id="rId57"/>
    <p:sldId id="839" r:id="rId58"/>
    <p:sldId id="840" r:id="rId59"/>
    <p:sldId id="841" r:id="rId60"/>
    <p:sldId id="842" r:id="rId61"/>
    <p:sldId id="843" r:id="rId62"/>
    <p:sldId id="845" r:id="rId63"/>
    <p:sldId id="846" r:id="rId64"/>
    <p:sldId id="847" r:id="rId65"/>
    <p:sldId id="848" r:id="rId66"/>
    <p:sldId id="849" r:id="rId67"/>
    <p:sldId id="850" r:id="rId68"/>
    <p:sldId id="1464" r:id="rId69"/>
    <p:sldId id="852" r:id="rId70"/>
    <p:sldId id="853" r:id="rId71"/>
    <p:sldId id="854" r:id="rId72"/>
    <p:sldId id="1376" r:id="rId73"/>
    <p:sldId id="1375" r:id="rId74"/>
    <p:sldId id="1377" r:id="rId75"/>
    <p:sldId id="856" r:id="rId76"/>
    <p:sldId id="857" r:id="rId77"/>
    <p:sldId id="861" r:id="rId78"/>
    <p:sldId id="862" r:id="rId79"/>
    <p:sldId id="863" r:id="rId80"/>
    <p:sldId id="864" r:id="rId81"/>
    <p:sldId id="865" r:id="rId82"/>
    <p:sldId id="866" r:id="rId83"/>
    <p:sldId id="1513" r:id="rId84"/>
    <p:sldId id="1514" r:id="rId85"/>
    <p:sldId id="1515" r:id="rId86"/>
    <p:sldId id="1516" r:id="rId87"/>
    <p:sldId id="1517" r:id="rId8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7500"/>
  </p:normalViewPr>
  <p:slideViewPr>
    <p:cSldViewPr snapToGrid="0" snapToObjects="1">
      <p:cViewPr varScale="1">
        <p:scale>
          <a:sx n="120" d="100"/>
          <a:sy n="120" d="100"/>
        </p:scale>
        <p:origin x="200" y="544"/>
      </p:cViewPr>
      <p:guideLst>
        <p:guide orient="horz" pos="1620"/>
        <p:guide pos="288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C1B6BE-8FA0-4DE5-8F8A-C5226D8FC871}" type="doc">
      <dgm:prSet loTypeId="urn:microsoft.com/office/officeart/2005/8/layout/vList3#1"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Front Panel </a:t>
          </a:r>
          <a:r>
            <a:rPr lang="en-US"/>
            <a:t>– User interface for the VI</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custLinFactNeighborY="-6691">
        <dgm:presLayoutVars>
          <dgm:bulletEnabled val="1"/>
        </dgm:presLayoutVars>
      </dgm:prSet>
      <dgm:spPr/>
    </dgm:pt>
  </dgm:ptLst>
  <dgm:cxnLst>
    <dgm:cxn modelId="{2F3E492D-0272-498D-B864-F25C3E7E6B1C}" type="presOf" srcId="{DD5DADC8-057E-4ED0-B7BD-541A43552FDE}" destId="{976B7E68-86E5-49D8-B5B7-76B4CC9C4B78}" srcOrd="0" destOrd="0" presId="urn:microsoft.com/office/officeart/2005/8/layout/vList3#1"/>
    <dgm:cxn modelId="{CEEA4456-AA85-4A18-BE69-6CD5CFA0B822}" srcId="{F7C1B6BE-8FA0-4DE5-8F8A-C5226D8FC871}" destId="{DD5DADC8-057E-4ED0-B7BD-541A43552FDE}" srcOrd="0" destOrd="0" parTransId="{50CAFF54-E521-4B79-AFC7-5A6AD09CD541}" sibTransId="{7CB12A3B-2A85-47A5-8ED9-0CB9FB3A65BF}"/>
    <dgm:cxn modelId="{153DEAD2-F724-475F-B430-CCDBC9661E24}" type="presOf" srcId="{F7C1B6BE-8FA0-4DE5-8F8A-C5226D8FC871}" destId="{A6D2E80D-6F4F-466E-9117-C731AF13AEFA}" srcOrd="0" destOrd="0" presId="urn:microsoft.com/office/officeart/2005/8/layout/vList3#1"/>
    <dgm:cxn modelId="{841BC6DF-D46C-4E31-9D34-9C3496F6D2EF}" type="presParOf" srcId="{A6D2E80D-6F4F-466E-9117-C731AF13AEFA}" destId="{0B4ADA14-A5D8-4086-9622-AF9526F0FCCD}" srcOrd="0" destOrd="0" presId="urn:microsoft.com/office/officeart/2005/8/layout/vList3#1"/>
    <dgm:cxn modelId="{B861BE9A-DCCE-4712-932E-A22039273BFD}" type="presParOf" srcId="{0B4ADA14-A5D8-4086-9622-AF9526F0FCCD}" destId="{477119AC-1B9B-4A4A-8F20-CAFF1C725AD3}" srcOrd="0" destOrd="0" presId="urn:microsoft.com/office/officeart/2005/8/layout/vList3#1"/>
    <dgm:cxn modelId="{51FB29EA-8FF3-470C-8DD6-C9E7FCC4A0BF}" type="presParOf" srcId="{0B4ADA14-A5D8-4086-9622-AF9526F0FCCD}" destId="{976B7E68-86E5-49D8-B5B7-76B4CC9C4B78}"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C1B6BE-8FA0-4DE5-8F8A-C5226D8FC871}" type="doc">
      <dgm:prSet loTypeId="urn:microsoft.com/office/officeart/2005/8/layout/vList3#2"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Block Diagram </a:t>
          </a:r>
          <a:r>
            <a:rPr lang="en-US"/>
            <a:t>– Contains the graphical source code </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dgm:presLayoutVars>
          <dgm:bulletEnabled val="1"/>
        </dgm:presLayoutVars>
      </dgm:prSet>
      <dgm:spPr/>
    </dgm:pt>
  </dgm:ptLst>
  <dgm:cxnLst>
    <dgm:cxn modelId="{CEEA4456-AA85-4A18-BE69-6CD5CFA0B822}" srcId="{F7C1B6BE-8FA0-4DE5-8F8A-C5226D8FC871}" destId="{DD5DADC8-057E-4ED0-B7BD-541A43552FDE}" srcOrd="0" destOrd="0" parTransId="{50CAFF54-E521-4B79-AFC7-5A6AD09CD541}" sibTransId="{7CB12A3B-2A85-47A5-8ED9-0CB9FB3A65BF}"/>
    <dgm:cxn modelId="{73AEEA61-8FFD-4C1E-9729-20A4B253DF22}" type="presOf" srcId="{F7C1B6BE-8FA0-4DE5-8F8A-C5226D8FC871}" destId="{A6D2E80D-6F4F-466E-9117-C731AF13AEFA}" srcOrd="0" destOrd="0" presId="urn:microsoft.com/office/officeart/2005/8/layout/vList3#2"/>
    <dgm:cxn modelId="{6DB17B7A-3F2F-43A1-A1C5-4E15CFBBC8DF}" type="presOf" srcId="{DD5DADC8-057E-4ED0-B7BD-541A43552FDE}" destId="{976B7E68-86E5-49D8-B5B7-76B4CC9C4B78}" srcOrd="0" destOrd="0" presId="urn:microsoft.com/office/officeart/2005/8/layout/vList3#2"/>
    <dgm:cxn modelId="{0EB6B1DB-546F-4E4A-86EA-E64B13D116D5}" type="presParOf" srcId="{A6D2E80D-6F4F-466E-9117-C731AF13AEFA}" destId="{0B4ADA14-A5D8-4086-9622-AF9526F0FCCD}" srcOrd="0" destOrd="0" presId="urn:microsoft.com/office/officeart/2005/8/layout/vList3#2"/>
    <dgm:cxn modelId="{9A13B800-4FBF-4840-995C-272828910000}" type="presParOf" srcId="{0B4ADA14-A5D8-4086-9622-AF9526F0FCCD}" destId="{477119AC-1B9B-4A4A-8F20-CAFF1C725AD3}" srcOrd="0" destOrd="0" presId="urn:microsoft.com/office/officeart/2005/8/layout/vList3#2"/>
    <dgm:cxn modelId="{39C0BFAF-92AB-40A2-BB8F-981C0CA7D2B0}" type="presParOf" srcId="{0B4ADA14-A5D8-4086-9622-AF9526F0FCCD}" destId="{976B7E68-86E5-49D8-B5B7-76B4CC9C4B78}" srcOrd="1" destOrd="0" presId="urn:microsoft.com/office/officeart/2005/8/layout/vList3#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C1B6BE-8FA0-4DE5-8F8A-C5226D8FC871}" type="doc">
      <dgm:prSet loTypeId="urn:microsoft.com/office/officeart/2005/8/layout/vList3#3"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Icon </a:t>
          </a:r>
          <a:r>
            <a:rPr lang="en-US"/>
            <a:t>– Graphical representation </a:t>
          </a:r>
          <a:br>
            <a:rPr lang="pl-PL"/>
          </a:br>
          <a:r>
            <a:rPr lang="en-US"/>
            <a:t>of a VI</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dgm:presLayoutVars>
          <dgm:bulletEnabled val="1"/>
        </dgm:presLayoutVars>
      </dgm:prSet>
      <dgm:spPr/>
    </dgm:pt>
  </dgm:ptLst>
  <dgm:cxnLst>
    <dgm:cxn modelId="{B014A432-E539-4101-B8ED-FC1486F13838}" type="presOf" srcId="{DD5DADC8-057E-4ED0-B7BD-541A43552FDE}" destId="{976B7E68-86E5-49D8-B5B7-76B4CC9C4B78}" srcOrd="0" destOrd="0" presId="urn:microsoft.com/office/officeart/2005/8/layout/vList3#3"/>
    <dgm:cxn modelId="{CEEA4456-AA85-4A18-BE69-6CD5CFA0B822}" srcId="{F7C1B6BE-8FA0-4DE5-8F8A-C5226D8FC871}" destId="{DD5DADC8-057E-4ED0-B7BD-541A43552FDE}" srcOrd="0" destOrd="0" parTransId="{50CAFF54-E521-4B79-AFC7-5A6AD09CD541}" sibTransId="{7CB12A3B-2A85-47A5-8ED9-0CB9FB3A65BF}"/>
    <dgm:cxn modelId="{A054EFAF-8C04-4C46-A91A-49540304EA2E}" type="presOf" srcId="{F7C1B6BE-8FA0-4DE5-8F8A-C5226D8FC871}" destId="{A6D2E80D-6F4F-466E-9117-C731AF13AEFA}" srcOrd="0" destOrd="0" presId="urn:microsoft.com/office/officeart/2005/8/layout/vList3#3"/>
    <dgm:cxn modelId="{AAD9ECA8-0404-42DE-BC20-2B1D86736AC7}" type="presParOf" srcId="{A6D2E80D-6F4F-466E-9117-C731AF13AEFA}" destId="{0B4ADA14-A5D8-4086-9622-AF9526F0FCCD}" srcOrd="0" destOrd="0" presId="urn:microsoft.com/office/officeart/2005/8/layout/vList3#3"/>
    <dgm:cxn modelId="{9E1FC587-61AD-4889-B900-E746DD8E70AB}" type="presParOf" srcId="{0B4ADA14-A5D8-4086-9622-AF9526F0FCCD}" destId="{477119AC-1B9B-4A4A-8F20-CAFF1C725AD3}" srcOrd="0" destOrd="0" presId="urn:microsoft.com/office/officeart/2005/8/layout/vList3#3"/>
    <dgm:cxn modelId="{0F81BECD-2C1F-4B19-91B9-A166D7F087B3}" type="presParOf" srcId="{0B4ADA14-A5D8-4086-9622-AF9526F0FCCD}" destId="{976B7E68-86E5-49D8-B5B7-76B4CC9C4B78}" srcOrd="1" destOrd="0" presId="urn:microsoft.com/office/officeart/2005/8/layout/vList3#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C1B6BE-8FA0-4DE5-8F8A-C5226D8FC871}" type="doc">
      <dgm:prSet loTypeId="urn:microsoft.com/office/officeart/2005/8/layout/vList3#4"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Connector Pane </a:t>
          </a:r>
          <a:r>
            <a:rPr lang="en-US"/>
            <a:t>– Map of the inputs and outputs of a VI</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dgm:presLayoutVars>
          <dgm:bulletEnabled val="1"/>
        </dgm:presLayoutVars>
      </dgm:prSet>
      <dgm:spPr/>
    </dgm:pt>
  </dgm:ptLst>
  <dgm:cxnLst>
    <dgm:cxn modelId="{19833A25-01A4-4D59-A443-5C1A2283B690}" type="presOf" srcId="{F7C1B6BE-8FA0-4DE5-8F8A-C5226D8FC871}" destId="{A6D2E80D-6F4F-466E-9117-C731AF13AEFA}" srcOrd="0" destOrd="0" presId="urn:microsoft.com/office/officeart/2005/8/layout/vList3#4"/>
    <dgm:cxn modelId="{4D325855-4ABC-4303-9BF6-0933C37AC2BD}" type="presOf" srcId="{DD5DADC8-057E-4ED0-B7BD-541A43552FDE}" destId="{976B7E68-86E5-49D8-B5B7-76B4CC9C4B78}" srcOrd="0" destOrd="0" presId="urn:microsoft.com/office/officeart/2005/8/layout/vList3#4"/>
    <dgm:cxn modelId="{CEEA4456-AA85-4A18-BE69-6CD5CFA0B822}" srcId="{F7C1B6BE-8FA0-4DE5-8F8A-C5226D8FC871}" destId="{DD5DADC8-057E-4ED0-B7BD-541A43552FDE}" srcOrd="0" destOrd="0" parTransId="{50CAFF54-E521-4B79-AFC7-5A6AD09CD541}" sibTransId="{7CB12A3B-2A85-47A5-8ED9-0CB9FB3A65BF}"/>
    <dgm:cxn modelId="{25737B25-145B-4BAC-A957-856D7B6AA27B}" type="presParOf" srcId="{A6D2E80D-6F4F-466E-9117-C731AF13AEFA}" destId="{0B4ADA14-A5D8-4086-9622-AF9526F0FCCD}" srcOrd="0" destOrd="0" presId="urn:microsoft.com/office/officeart/2005/8/layout/vList3#4"/>
    <dgm:cxn modelId="{C6207CA1-F6D9-4F1C-8802-9F65149B8DE8}" type="presParOf" srcId="{0B4ADA14-A5D8-4086-9622-AF9526F0FCCD}" destId="{477119AC-1B9B-4A4A-8F20-CAFF1C725AD3}" srcOrd="0" destOrd="0" presId="urn:microsoft.com/office/officeart/2005/8/layout/vList3#4"/>
    <dgm:cxn modelId="{88408647-9E95-4439-83E4-AD80AC305B98}" type="presParOf" srcId="{0B4ADA14-A5D8-4086-9622-AF9526F0FCCD}" destId="{976B7E68-86E5-49D8-B5B7-76B4CC9C4B78}" srcOrd="1" destOrd="0" presId="urn:microsoft.com/office/officeart/2005/8/layout/vList3#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Front Panel </a:t>
          </a:r>
          <a:r>
            <a:rPr lang="en-US" sz="2500" kern="1200"/>
            <a:t>– User interface for the VI</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Block Diagram </a:t>
          </a:r>
          <a:r>
            <a:rPr lang="en-US" sz="2500" kern="1200"/>
            <a:t>– Contains the graphical source code </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Icon </a:t>
          </a:r>
          <a:r>
            <a:rPr lang="en-US" sz="2500" kern="1200"/>
            <a:t>– Graphical representation </a:t>
          </a:r>
          <a:br>
            <a:rPr lang="pl-PL" sz="2500" kern="1200"/>
          </a:br>
          <a:r>
            <a:rPr lang="en-US" sz="2500" kern="1200"/>
            <a:t>of a VI</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Connector Pane </a:t>
          </a:r>
          <a:r>
            <a:rPr lang="en-US" sz="2500" kern="1200"/>
            <a:t>– Map of the inputs and outputs of a VI</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935AE9-C2AC-4037-9817-93B7C0798A84}" type="datetimeFigureOut">
              <a:rPr lang="en-US" smtClean="0"/>
              <a:t>9/22/20</a:t>
            </a:fld>
            <a:endParaRPr lang="en-US"/>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B9785E-3E76-41FA-B941-39309B12A9BE}" type="slidenum">
              <a:rPr lang="en-US" smtClean="0"/>
              <a:t>‹#›</a:t>
            </a:fld>
            <a:endParaRPr lang="en-US"/>
          </a:p>
        </p:txBody>
      </p:sp>
    </p:spTree>
    <p:extLst>
      <p:ext uri="{BB962C8B-B14F-4D97-AF65-F5344CB8AC3E}">
        <p14:creationId xmlns:p14="http://schemas.microsoft.com/office/powerpoint/2010/main" val="371440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en.bab.la/dictionary/english-polish/discriminat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xfrm>
            <a:off x="3970938" y="8829967"/>
            <a:ext cx="3037840" cy="464820"/>
          </a:xfrm>
          <a:prstGeom prst="rect">
            <a:avLst/>
          </a:prstGeom>
          <a:ln/>
        </p:spPr>
        <p:txBody>
          <a:bodyPr lIns="93177" tIns="46589" rIns="93177" bIns="46589"/>
          <a:lstStyle/>
          <a:p>
            <a:fld id="{4FD34D85-455F-4F86-A92D-E7D878CF9FFE}" type="slidenum">
              <a:rPr lang="en-US"/>
              <a:pPr/>
              <a:t>7</a:t>
            </a:fld>
            <a:endParaRPr lang="en-US"/>
          </a:p>
        </p:txBody>
      </p:sp>
      <p:sp>
        <p:nvSpPr>
          <p:cNvPr id="2048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20482" name="Text Box 2"/>
          <p:cNvSpPr txBox="1">
            <a:spLocks noGrp="1" noChangeArrowheads="1"/>
          </p:cNvSpPr>
          <p:nvPr>
            <p:ph type="body" idx="1"/>
          </p:nvPr>
        </p:nvSpPr>
        <p:spPr bwMode="auto">
          <a:xfrm>
            <a:off x="935007" y="4414911"/>
            <a:ext cx="5140388" cy="4183086"/>
          </a:xfrm>
          <a:prstGeom prst="rect">
            <a:avLst/>
          </a:prstGeom>
          <a:noFill/>
          <a:ln>
            <a:round/>
            <a:headEnd/>
            <a:tailEnd/>
          </a:ln>
        </p:spPr>
        <p:txBody>
          <a:bodyPr tIns="83617"/>
          <a:lstStyle/>
          <a:p>
            <a:pPr>
              <a:spcBef>
                <a:spcPct val="0"/>
              </a:spcBef>
              <a:tabLst>
                <a:tab pos="661971" algn="l"/>
                <a:tab pos="1323942" algn="l"/>
                <a:tab pos="1985913" algn="l"/>
                <a:tab pos="2647883" algn="l"/>
                <a:tab pos="3309854" algn="l"/>
                <a:tab pos="3971825" algn="l"/>
                <a:tab pos="4633796" algn="l"/>
              </a:tabLst>
            </a:pPr>
            <a:r>
              <a:rPr lang="pl-PL" sz="800">
                <a:ea typeface="SimSun" charset="-122"/>
              </a:rPr>
              <a:t>Founded in 1976</a:t>
            </a:r>
            <a:endParaRPr lang="en-US" sz="800">
              <a:ea typeface="SimSun" charset="-122"/>
            </a:endParaRPr>
          </a:p>
        </p:txBody>
      </p:sp>
      <p:sp>
        <p:nvSpPr>
          <p:cNvPr id="20483" name="Rectangle 3"/>
          <p:cNvSpPr>
            <a:spLocks noChangeArrowheads="1"/>
          </p:cNvSpPr>
          <p:nvPr/>
        </p:nvSpPr>
        <p:spPr bwMode="auto">
          <a:xfrm>
            <a:off x="0" y="8912168"/>
            <a:ext cx="7010400" cy="238977"/>
          </a:xfrm>
          <a:prstGeom prst="rect">
            <a:avLst/>
          </a:prstGeom>
          <a:noFill/>
          <a:ln w="9360">
            <a:noFill/>
            <a:miter lim="800000"/>
            <a:headEnd/>
            <a:tailEnd/>
          </a:ln>
          <a:effectLst/>
        </p:spPr>
        <p:txBody>
          <a:bodyPr lIns="97773" tIns="48721" rIns="97773" bIns="48721" anchor="b">
            <a:spAutoFit/>
          </a:bodyPr>
          <a:lstStyle/>
          <a:p>
            <a:pPr>
              <a:spcBef>
                <a:spcPts val="823"/>
              </a:spcBef>
              <a:tabLst>
                <a:tab pos="217753" algn="l"/>
                <a:tab pos="3240172" algn="ctr"/>
                <a:tab pos="6220494" algn="r"/>
                <a:tab pos="6619708" algn="l"/>
              </a:tabLst>
            </a:pPr>
            <a:r>
              <a:rPr lang="en-US" sz="900">
                <a:solidFill>
                  <a:srgbClr val="000000"/>
                </a:solidFill>
                <a:latin typeface="Times New Roman" pitchFamily="16" charset="0"/>
              </a:rPr>
              <a:t>	 </a:t>
            </a:r>
            <a:r>
              <a:rPr lang="en-US" sz="700" i="1">
                <a:solidFill>
                  <a:srgbClr val="000000"/>
                </a:solidFill>
              </a:rPr>
              <a:t>© </a:t>
            </a:r>
            <a:r>
              <a:rPr lang="en-US" sz="700" i="1">
                <a:solidFill>
                  <a:srgbClr val="000000"/>
                </a:solidFill>
                <a:latin typeface="Arial Narrow" pitchFamily="32" charset="0"/>
              </a:rPr>
              <a:t>National Instruments Corporation 	3	 Introduction to LabVIEW Hands-On</a:t>
            </a:r>
          </a:p>
        </p:txBody>
      </p:sp>
    </p:spTree>
    <p:extLst>
      <p:ext uri="{BB962C8B-B14F-4D97-AF65-F5344CB8AC3E}">
        <p14:creationId xmlns:p14="http://schemas.microsoft.com/office/powerpoint/2010/main" val="1319419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37238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1706450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Slide Image Placeholder 1"/>
          <p:cNvSpPr>
            <a:spLocks noGrp="1" noRot="1" noChangeAspect="1" noTextEdit="1"/>
          </p:cNvSpPr>
          <p:nvPr>
            <p:ph type="sldImg"/>
          </p:nvPr>
        </p:nvSpPr>
        <p:spPr>
          <a:ln/>
        </p:spPr>
      </p:sp>
      <p:sp>
        <p:nvSpPr>
          <p:cNvPr id="416771" name="Notes Placeholder 2"/>
          <p:cNvSpPr>
            <a:spLocks noGrp="1"/>
          </p:cNvSpPr>
          <p:nvPr>
            <p:ph type="body" idx="1"/>
          </p:nvPr>
        </p:nvSpPr>
        <p:spPr>
          <a:noFill/>
          <a:ln/>
        </p:spPr>
        <p:txBody>
          <a:bodyPr/>
          <a:lstStyle/>
          <a:p>
            <a:r>
              <a:rPr lang="en-US">
                <a:latin typeface="Arial" pitchFamily="34" charset="0"/>
              </a:rPr>
              <a:t>LabVIEW uses many different types of files. In this class you will learn about three different LabVIEW files – LabVIEW projects, VIs, and custom controls.</a:t>
            </a:r>
          </a:p>
          <a:p>
            <a:endParaRPr lang="en-US">
              <a:latin typeface="Arial" pitchFamily="34" charset="0"/>
            </a:endParaRPr>
          </a:p>
          <a:p>
            <a:r>
              <a:rPr lang="en-US">
                <a:latin typeface="Arial" pitchFamily="34" charset="0"/>
              </a:rPr>
              <a:t>Historically, LabVIEW programs are called virtual instruments, or VIs, because their appearance and operation imitate physical instruments, such as oscilloscopes and </a:t>
            </a:r>
            <a:r>
              <a:rPr lang="en-US" err="1">
                <a:latin typeface="Arial" pitchFamily="34" charset="0"/>
              </a:rPr>
              <a:t>multimeters</a:t>
            </a:r>
            <a:r>
              <a:rPr lang="en-US">
                <a:latin typeface="Arial" pitchFamily="34" charset="0"/>
              </a:rPr>
              <a:t>. Today LabVIEW VIs can be extremely powerful and sophisticated programs with elegant graphical user interfaces.</a:t>
            </a:r>
          </a:p>
          <a:p>
            <a:endParaRPr lang="en-US">
              <a:latin typeface="Arial" pitchFamily="34" charset="0"/>
            </a:endParaRPr>
          </a:p>
          <a:p>
            <a:r>
              <a:rPr lang="en-US">
                <a:latin typeface="Arial" pitchFamily="34" charset="0"/>
              </a:rPr>
              <a:t>Later in this course you learn how custom controls can improve maintainability of your LabVIEW application.</a:t>
            </a:r>
          </a:p>
          <a:p>
            <a:endParaRPr lang="en-US">
              <a:latin typeface="Arial" pitchFamily="34" charset="0"/>
            </a:endParaRPr>
          </a:p>
          <a:p>
            <a:r>
              <a:rPr lang="en-US">
                <a:latin typeface="Arial" pitchFamily="34" charset="0"/>
              </a:rPr>
              <a:t>LabVIEW projects can also include non-LabVIEW file types. For example, you can include documentation files. </a:t>
            </a:r>
          </a:p>
        </p:txBody>
      </p:sp>
    </p:spTree>
    <p:extLst>
      <p:ext uri="{BB962C8B-B14F-4D97-AF65-F5344CB8AC3E}">
        <p14:creationId xmlns:p14="http://schemas.microsoft.com/office/powerpoint/2010/main" val="1351760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Slide Image Placeholder 1"/>
          <p:cNvSpPr>
            <a:spLocks noGrp="1" noRot="1" noChangeAspect="1" noTextEdit="1"/>
          </p:cNvSpPr>
          <p:nvPr>
            <p:ph type="sldImg"/>
          </p:nvPr>
        </p:nvSpPr>
        <p:spPr>
          <a:ln/>
        </p:spPr>
      </p:sp>
      <p:sp>
        <p:nvSpPr>
          <p:cNvPr id="418819" name="Notes Placeholder 2"/>
          <p:cNvSpPr>
            <a:spLocks noGrp="1"/>
          </p:cNvSpPr>
          <p:nvPr>
            <p:ph type="body" idx="1"/>
          </p:nvPr>
        </p:nvSpPr>
        <p:spPr>
          <a:noFill/>
          <a:ln/>
        </p:spPr>
        <p:txBody>
          <a:bodyPr/>
          <a:lstStyle/>
          <a:p>
            <a:r>
              <a:rPr lang="en-US" b="1">
                <a:latin typeface="Arial" pitchFamily="34" charset="0"/>
              </a:rPr>
              <a:t>Adding Folders to a Project</a:t>
            </a:r>
          </a:p>
          <a:p>
            <a:r>
              <a:rPr lang="en-US">
                <a:latin typeface="Arial" pitchFamily="34" charset="0"/>
              </a:rPr>
              <a:t>Use the Project Explorer window to add folders to create an organizational structure for items in a LabVIEW project.</a:t>
            </a:r>
          </a:p>
          <a:p>
            <a:r>
              <a:rPr lang="en-US">
                <a:latin typeface="Arial" pitchFamily="34" charset="0"/>
              </a:rPr>
              <a:t>Adding auto-populated folders adds a directory on disk to the project. LabVIEW continuously monitors and updates the folder according to changes made in the project and on disk. A blue folder icon with a yellow cylinder identifies this type of folder. To disconnect an auto-populated folder from disk, right-click the auto-populated folder on the </a:t>
            </a:r>
            <a:r>
              <a:rPr lang="en-US" b="1">
                <a:latin typeface="Arial" pitchFamily="34" charset="0"/>
              </a:rPr>
              <a:t>Items</a:t>
            </a:r>
            <a:r>
              <a:rPr lang="en-US">
                <a:latin typeface="Arial" pitchFamily="34" charset="0"/>
              </a:rPr>
              <a:t> page and select </a:t>
            </a:r>
            <a:r>
              <a:rPr lang="en-US" b="1">
                <a:latin typeface="Arial" pitchFamily="34" charset="0"/>
              </a:rPr>
              <a:t>Stop Auto-populating</a:t>
            </a:r>
            <a:r>
              <a:rPr lang="en-US">
                <a:latin typeface="Arial" pitchFamily="34" charset="0"/>
              </a:rPr>
              <a:t> from the shortcut menu. LabVIEW disconnects the folder from the corresponding folder on disk. This option is available only to top-level folders and applies recursively to subfolders of auto-populated folders.</a:t>
            </a:r>
          </a:p>
          <a:p>
            <a:r>
              <a:rPr lang="en-US">
                <a:latin typeface="Arial" pitchFamily="34" charset="0"/>
              </a:rPr>
              <a:t>A virtual folder is a folder in the project that organizes project items and does not represent files on disk. A silver folder icon identifies this type of folder. You can convert a virtual folder to an auto-populated folder. Right-click the virtual folder and select </a:t>
            </a:r>
            <a:r>
              <a:rPr lang="en-US" b="1">
                <a:latin typeface="Arial" pitchFamily="34" charset="0"/>
              </a:rPr>
              <a:t>Convert to Auto-populating Folder</a:t>
            </a:r>
            <a:r>
              <a:rPr lang="en-US">
                <a:latin typeface="Arial" pitchFamily="34" charset="0"/>
              </a:rPr>
              <a:t> to display a file dialog box. Select a folder on disk to auto-populate with. An auto-populated folder appears in the project. LabVIEW automatically renames the virtual folder to match the disk folder and adds all contents of the disk folder to the project. If items in the directory already exist in the project, the items move within the auto-populated folder. Items in the virtual folder that do not exist in the directory on disk move to the target.</a:t>
            </a:r>
          </a:p>
        </p:txBody>
      </p:sp>
    </p:spTree>
    <p:extLst>
      <p:ext uri="{BB962C8B-B14F-4D97-AF65-F5344CB8AC3E}">
        <p14:creationId xmlns:p14="http://schemas.microsoft.com/office/powerpoint/2010/main" val="15435590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3383325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Slide Image Placeholder 1"/>
          <p:cNvSpPr>
            <a:spLocks noGrp="1" noRot="1" noChangeAspect="1" noTextEdit="1"/>
          </p:cNvSpPr>
          <p:nvPr>
            <p:ph type="sldImg"/>
          </p:nvPr>
        </p:nvSpPr>
        <p:spPr>
          <a:ln/>
        </p:spPr>
      </p:sp>
      <p:sp>
        <p:nvSpPr>
          <p:cNvPr id="421891"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4562881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Slide Image Placeholder 1"/>
          <p:cNvSpPr>
            <a:spLocks noGrp="1" noRot="1" noChangeAspect="1" noTextEdit="1"/>
          </p:cNvSpPr>
          <p:nvPr>
            <p:ph type="sldImg"/>
          </p:nvPr>
        </p:nvSpPr>
        <p:spPr>
          <a:ln/>
        </p:spPr>
      </p:sp>
      <p:sp>
        <p:nvSpPr>
          <p:cNvPr id="423939" name="Notes Placeholder 2"/>
          <p:cNvSpPr>
            <a:spLocks noGrp="1"/>
          </p:cNvSpPr>
          <p:nvPr>
            <p:ph type="body" idx="1"/>
          </p:nvPr>
        </p:nvSpPr>
        <p:spPr>
          <a:noFill/>
          <a:ln/>
        </p:spPr>
        <p:txBody>
          <a:bodyPr/>
          <a:lstStyle/>
          <a:p>
            <a:r>
              <a:rPr lang="pl-PL">
                <a:latin typeface="Arial" pitchFamily="34" charset="0"/>
              </a:rPr>
              <a:t>The best way</a:t>
            </a:r>
            <a:r>
              <a:rPr lang="pl-PL" baseline="0">
                <a:latin typeface="Arial" pitchFamily="34" charset="0"/>
              </a:rPr>
              <a:t> to explain that is to imagine an old, analog osciloscope. </a:t>
            </a:r>
          </a:p>
          <a:p>
            <a:endParaRPr lang="pl-PL" baseline="0">
              <a:latin typeface="Arial" pitchFamily="34" charset="0"/>
            </a:endParaRPr>
          </a:p>
          <a:p>
            <a:r>
              <a:rPr lang="pl-PL" baseline="0">
                <a:latin typeface="Arial" pitchFamily="34" charset="0"/>
              </a:rPr>
              <a:t>Front panel is how the device interacts with an user. </a:t>
            </a:r>
            <a:endParaRPr lang="en-US">
              <a:latin typeface="Arial" pitchFamily="34" charset="0"/>
            </a:endParaRPr>
          </a:p>
        </p:txBody>
      </p:sp>
    </p:spTree>
    <p:extLst>
      <p:ext uri="{BB962C8B-B14F-4D97-AF65-F5344CB8AC3E}">
        <p14:creationId xmlns:p14="http://schemas.microsoft.com/office/powerpoint/2010/main" val="29087683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Slide Image Placeholder 1"/>
          <p:cNvSpPr>
            <a:spLocks noGrp="1" noRot="1" noChangeAspect="1" noTextEdit="1"/>
          </p:cNvSpPr>
          <p:nvPr>
            <p:ph type="sldImg"/>
          </p:nvPr>
        </p:nvSpPr>
        <p:spPr>
          <a:ln/>
        </p:spPr>
      </p:sp>
      <p:sp>
        <p:nvSpPr>
          <p:cNvPr id="42598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4054136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Slide Image Placeholder 1"/>
          <p:cNvSpPr>
            <a:spLocks noGrp="1" noRot="1" noChangeAspect="1" noTextEdit="1"/>
          </p:cNvSpPr>
          <p:nvPr>
            <p:ph type="sldImg"/>
          </p:nvPr>
        </p:nvSpPr>
        <p:spPr>
          <a:ln/>
        </p:spPr>
      </p:sp>
      <p:sp>
        <p:nvSpPr>
          <p:cNvPr id="428035" name="Notes Placeholder 2"/>
          <p:cNvSpPr>
            <a:spLocks noGrp="1"/>
          </p:cNvSpPr>
          <p:nvPr>
            <p:ph type="body" idx="1"/>
          </p:nvPr>
        </p:nvSpPr>
        <p:spPr>
          <a:noFill/>
          <a:ln/>
        </p:spPr>
        <p:txBody>
          <a:bodyPr/>
          <a:lstStyle/>
          <a:p>
            <a:r>
              <a:rPr lang="pl-PL">
                <a:latin typeface="Arial" pitchFamily="34" charset="0"/>
              </a:rPr>
              <a:t>Connector </a:t>
            </a:r>
            <a:r>
              <a:rPr lang="pl-PL" err="1">
                <a:latin typeface="Arial" pitchFamily="34" charset="0"/>
              </a:rPr>
              <a:t>Pane</a:t>
            </a:r>
            <a:r>
              <a:rPr lang="pl-PL">
                <a:latin typeface="Arial" pitchFamily="34" charset="0"/>
              </a:rPr>
              <a:t>- </a:t>
            </a:r>
            <a:r>
              <a:rPr lang="pl-PL" err="1">
                <a:latin typeface="Arial" pitchFamily="34" charset="0"/>
              </a:rPr>
              <a:t>similar</a:t>
            </a:r>
            <a:r>
              <a:rPr lang="pl-PL">
                <a:latin typeface="Arial" pitchFamily="34" charset="0"/>
              </a:rPr>
              <a:t> </a:t>
            </a:r>
            <a:r>
              <a:rPr lang="pl-PL" err="1">
                <a:latin typeface="Arial" pitchFamily="34" charset="0"/>
              </a:rPr>
              <a:t>way</a:t>
            </a:r>
            <a:r>
              <a:rPr lang="pl-PL">
                <a:latin typeface="Arial" pitchFamily="34" charset="0"/>
              </a:rPr>
              <a:t> as a </a:t>
            </a:r>
            <a:r>
              <a:rPr lang="pl-PL" err="1">
                <a:latin typeface="Arial" pitchFamily="34" charset="0"/>
              </a:rPr>
              <a:t>Function</a:t>
            </a:r>
            <a:r>
              <a:rPr lang="pl-PL">
                <a:latin typeface="Arial" pitchFamily="34" charset="0"/>
              </a:rPr>
              <a:t>+ Vi</a:t>
            </a:r>
            <a:r>
              <a:rPr lang="pl-PL" baseline="0">
                <a:latin typeface="Arial" pitchFamily="34" charset="0"/>
              </a:rPr>
              <a:t> </a:t>
            </a:r>
            <a:r>
              <a:rPr lang="pl-PL" baseline="0" err="1">
                <a:latin typeface="Arial" pitchFamily="34" charset="0"/>
              </a:rPr>
              <a:t>Inception</a:t>
            </a:r>
            <a:endParaRPr lang="en-US">
              <a:latin typeface="Arial" pitchFamily="34" charset="0"/>
            </a:endParaRPr>
          </a:p>
        </p:txBody>
      </p:sp>
    </p:spTree>
    <p:extLst>
      <p:ext uri="{BB962C8B-B14F-4D97-AF65-F5344CB8AC3E}">
        <p14:creationId xmlns:p14="http://schemas.microsoft.com/office/powerpoint/2010/main" val="25743392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8770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err="1">
                <a:latin typeface="+mn-lt"/>
              </a:rPr>
              <a:t>that</a:t>
            </a:r>
            <a:r>
              <a:rPr lang="pl-PL" sz="1200">
                <a:latin typeface="+mn-lt"/>
              </a:rPr>
              <a:t> </a:t>
            </a:r>
            <a:r>
              <a:rPr lang="en-US" sz="1200">
                <a:latin typeface="+mn-lt"/>
              </a:rPr>
              <a:t>NI technology helped make it happen.</a:t>
            </a:r>
          </a:p>
          <a:p>
            <a:r>
              <a:rPr lang="en-US" sz="1200">
                <a:latin typeface="+mn-lt"/>
              </a:rPr>
              <a:t> </a:t>
            </a:r>
          </a:p>
          <a:p>
            <a:r>
              <a:rPr lang="en-US" sz="1200">
                <a:latin typeface="+mn-lt"/>
              </a:rPr>
              <a:t>Because we work with engineers in so many industries and application areas, NI</a:t>
            </a:r>
            <a:r>
              <a:rPr lang="pl-PL" sz="1200">
                <a:latin typeface="+mn-lt"/>
              </a:rPr>
              <a:t> </a:t>
            </a:r>
            <a:r>
              <a:rPr lang="pl-PL" sz="1200" err="1">
                <a:latin typeface="+mn-lt"/>
              </a:rPr>
              <a:t>is</a:t>
            </a:r>
            <a:r>
              <a:rPr lang="en-US" sz="120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a:latin typeface="+mn-lt"/>
            </a:endParaRPr>
          </a:p>
          <a:p>
            <a:pPr defTabSz="440624">
              <a:defRPr/>
            </a:pPr>
            <a:endParaRPr lang="en-US" i="1"/>
          </a:p>
          <a:p>
            <a:pPr defTabSz="440624">
              <a:defRPr/>
            </a:pPr>
            <a:endParaRPr lang="en-US" i="1"/>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8</a:t>
            </a:fld>
            <a:endParaRPr lang="en-US"/>
          </a:p>
        </p:txBody>
      </p:sp>
    </p:spTree>
    <p:extLst>
      <p:ext uri="{BB962C8B-B14F-4D97-AF65-F5344CB8AC3E}">
        <p14:creationId xmlns:p14="http://schemas.microsoft.com/office/powerpoint/2010/main" val="40965676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Slide Image Placeholder 1"/>
          <p:cNvSpPr>
            <a:spLocks noGrp="1" noRot="1" noChangeAspect="1" noTextEdit="1"/>
          </p:cNvSpPr>
          <p:nvPr>
            <p:ph type="sldImg"/>
          </p:nvPr>
        </p:nvSpPr>
        <p:spPr>
          <a:ln/>
        </p:spPr>
      </p:sp>
      <p:sp>
        <p:nvSpPr>
          <p:cNvPr id="433155" name="Notes Placeholder 2"/>
          <p:cNvSpPr>
            <a:spLocks noGrp="1"/>
          </p:cNvSpPr>
          <p:nvPr>
            <p:ph type="body" idx="1"/>
          </p:nvPr>
        </p:nvSpPr>
        <p:spPr>
          <a:noFill/>
          <a:ln/>
        </p:spPr>
        <p:txBody>
          <a:bodyPr/>
          <a:lstStyle/>
          <a:p>
            <a:r>
              <a:rPr lang="pl-PL">
                <a:latin typeface="Arial" pitchFamily="34" charset="0"/>
              </a:rPr>
              <a:t>T</a:t>
            </a:r>
            <a:r>
              <a:rPr lang="en-US">
                <a:latin typeface="Arial" pitchFamily="34" charset="0"/>
              </a:rPr>
              <a:t>he items on the toolbar:</a:t>
            </a:r>
          </a:p>
          <a:p>
            <a:endParaRPr lang="en-US">
              <a:latin typeface="Arial" pitchFamily="34" charset="0"/>
            </a:endParaRPr>
          </a:p>
          <a:p>
            <a:r>
              <a:rPr lang="en-US">
                <a:latin typeface="Arial" pitchFamily="34" charset="0"/>
              </a:rPr>
              <a:t>Run, Run Continuously, Abort Execution, Pause, Text Settings, Align Objects, Distribute Objects, Resize Objects, Reorder, Search, Help</a:t>
            </a:r>
          </a:p>
          <a:p>
            <a:endParaRPr lang="en-US">
              <a:latin typeface="Arial" pitchFamily="34" charset="0"/>
            </a:endParaRPr>
          </a:p>
          <a:p>
            <a:r>
              <a:rPr lang="en-US">
                <a:latin typeface="Arial" pitchFamily="34" charset="0"/>
              </a:rPr>
              <a:t>Click the </a:t>
            </a:r>
            <a:r>
              <a:rPr lang="en-US" b="1">
                <a:latin typeface="Arial" pitchFamily="34" charset="0"/>
              </a:rPr>
              <a:t>Run</a:t>
            </a:r>
            <a:r>
              <a:rPr lang="en-US">
                <a:latin typeface="Arial" pitchFamily="34" charset="0"/>
              </a:rPr>
              <a:t> button to run the VI. LabVIEW compiles the VI, if necessary. You can run a VI if the </a:t>
            </a:r>
            <a:r>
              <a:rPr lang="en-US" b="1">
                <a:latin typeface="Arial" pitchFamily="34" charset="0"/>
              </a:rPr>
              <a:t>Run</a:t>
            </a:r>
            <a:r>
              <a:rPr lang="en-US">
                <a:latin typeface="Arial" pitchFamily="34" charset="0"/>
              </a:rPr>
              <a:t> button appears as a solid white arrow.  Note that the </a:t>
            </a:r>
            <a:r>
              <a:rPr lang="en-US" b="1">
                <a:latin typeface="Arial" pitchFamily="34" charset="0"/>
              </a:rPr>
              <a:t>Run</a:t>
            </a:r>
            <a:r>
              <a:rPr lang="en-US">
                <a:latin typeface="Arial" pitchFamily="34" charset="0"/>
              </a:rPr>
              <a:t> button appears broken when the VI contains edit-time errors.  Students will learn about fixing edit-time errors in the next lesson.</a:t>
            </a:r>
          </a:p>
          <a:p>
            <a:endParaRPr lang="en-US">
              <a:latin typeface="Arial" pitchFamily="34" charset="0"/>
            </a:endParaRPr>
          </a:p>
        </p:txBody>
      </p:sp>
    </p:spTree>
    <p:extLst>
      <p:ext uri="{BB962C8B-B14F-4D97-AF65-F5344CB8AC3E}">
        <p14:creationId xmlns:p14="http://schemas.microsoft.com/office/powerpoint/2010/main" val="4181370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Slide Image Placeholder 1"/>
          <p:cNvSpPr>
            <a:spLocks noGrp="1" noRot="1" noChangeAspect="1" noTextEdit="1"/>
          </p:cNvSpPr>
          <p:nvPr>
            <p:ph type="sldImg"/>
          </p:nvPr>
        </p:nvSpPr>
        <p:spPr>
          <a:ln/>
        </p:spPr>
      </p:sp>
      <p:sp>
        <p:nvSpPr>
          <p:cNvPr id="435203" name="Notes Placeholder 2"/>
          <p:cNvSpPr>
            <a:spLocks noGrp="1"/>
          </p:cNvSpPr>
          <p:nvPr>
            <p:ph type="body" idx="1"/>
          </p:nvPr>
        </p:nvSpPr>
        <p:spPr>
          <a:noFill/>
          <a:ln/>
        </p:spPr>
        <p:txBody>
          <a:bodyPr/>
          <a:lstStyle/>
          <a:p>
            <a:r>
              <a:rPr lang="pl-PL">
                <a:latin typeface="Arial" pitchFamily="34" charset="0"/>
              </a:rPr>
              <a:t>I</a:t>
            </a:r>
            <a:r>
              <a:rPr lang="en-US" err="1">
                <a:latin typeface="Arial" pitchFamily="34" charset="0"/>
              </a:rPr>
              <a:t>dentify</a:t>
            </a:r>
            <a:r>
              <a:rPr lang="en-US">
                <a:latin typeface="Arial" pitchFamily="34" charset="0"/>
              </a:rPr>
              <a:t> controls and indicators on this front panel. </a:t>
            </a:r>
          </a:p>
          <a:p>
            <a:endParaRPr lang="en-US">
              <a:latin typeface="Arial" pitchFamily="34" charset="0"/>
            </a:endParaRPr>
          </a:p>
          <a:p>
            <a:r>
              <a:rPr lang="en-US">
                <a:latin typeface="Arial" pitchFamily="34" charset="0"/>
              </a:rPr>
              <a:t>In the next few slides, </a:t>
            </a:r>
            <a:r>
              <a:rPr lang="pl-PL">
                <a:latin typeface="Arial" pitchFamily="34" charset="0"/>
              </a:rPr>
              <a:t>we </a:t>
            </a:r>
            <a:r>
              <a:rPr lang="en-US">
                <a:latin typeface="Arial" pitchFamily="34" charset="0"/>
              </a:rPr>
              <a:t>discuss basic data types: </a:t>
            </a:r>
            <a:r>
              <a:rPr lang="en-US" err="1">
                <a:latin typeface="Arial" pitchFamily="34" charset="0"/>
              </a:rPr>
              <a:t>numerics</a:t>
            </a:r>
            <a:r>
              <a:rPr lang="en-US">
                <a:latin typeface="Arial" pitchFamily="34" charset="0"/>
              </a:rPr>
              <a:t>,</a:t>
            </a:r>
            <a:r>
              <a:rPr lang="pl-PL" baseline="0">
                <a:latin typeface="Arial" pitchFamily="34" charset="0"/>
              </a:rPr>
              <a:t> </a:t>
            </a:r>
            <a:r>
              <a:rPr lang="en-US">
                <a:latin typeface="Arial" pitchFamily="34" charset="0"/>
              </a:rPr>
              <a:t>strings and Booleans. </a:t>
            </a:r>
          </a:p>
          <a:p>
            <a:endParaRPr lang="en-US">
              <a:latin typeface="Arial" pitchFamily="34" charset="0"/>
            </a:endParaRPr>
          </a:p>
          <a:p>
            <a:r>
              <a:rPr lang="pl-PL">
                <a:latin typeface="Arial" pitchFamily="34" charset="0"/>
              </a:rPr>
              <a:t>We </a:t>
            </a:r>
            <a:r>
              <a:rPr lang="en-US">
                <a:latin typeface="Arial" pitchFamily="34" charset="0"/>
              </a:rPr>
              <a:t>discuss representation, mechanical action, and string display types in the next lesson.</a:t>
            </a:r>
          </a:p>
          <a:p>
            <a:endParaRPr lang="en-US">
              <a:latin typeface="Arial" pitchFamily="34" charset="0"/>
            </a:endParaRPr>
          </a:p>
        </p:txBody>
      </p:sp>
    </p:spTree>
    <p:extLst>
      <p:ext uri="{BB962C8B-B14F-4D97-AF65-F5344CB8AC3E}">
        <p14:creationId xmlns:p14="http://schemas.microsoft.com/office/powerpoint/2010/main" val="30984620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Slide Image Placeholder 1"/>
          <p:cNvSpPr>
            <a:spLocks noGrp="1" noRot="1" noChangeAspect="1" noTextEdit="1"/>
          </p:cNvSpPr>
          <p:nvPr>
            <p:ph type="sldImg"/>
          </p:nvPr>
        </p:nvSpPr>
        <p:spPr>
          <a:ln/>
        </p:spPr>
      </p:sp>
      <p:sp>
        <p:nvSpPr>
          <p:cNvPr id="437251" name="Notes Placeholder 2"/>
          <p:cNvSpPr>
            <a:spLocks noGrp="1"/>
          </p:cNvSpPr>
          <p:nvPr>
            <p:ph type="body" idx="1"/>
          </p:nvPr>
        </p:nvSpPr>
        <p:spPr>
          <a:noFill/>
          <a:ln/>
        </p:spPr>
        <p:txBody>
          <a:bodyPr/>
          <a:lstStyle/>
          <a:p>
            <a:r>
              <a:rPr lang="en-US">
                <a:latin typeface="Arial" pitchFamily="34" charset="0"/>
              </a:rPr>
              <a:t>LabVIEW has different control palettes with objects for building user interface, including the </a:t>
            </a:r>
            <a:r>
              <a:rPr lang="en-US" b="1">
                <a:latin typeface="Arial" pitchFamily="34" charset="0"/>
              </a:rPr>
              <a:t>Modern</a:t>
            </a:r>
            <a:r>
              <a:rPr lang="en-US">
                <a:latin typeface="Arial" pitchFamily="34" charset="0"/>
              </a:rPr>
              <a:t>, </a:t>
            </a:r>
            <a:r>
              <a:rPr lang="en-US" b="1">
                <a:latin typeface="Arial" pitchFamily="34" charset="0"/>
              </a:rPr>
              <a:t>Silver</a:t>
            </a:r>
            <a:r>
              <a:rPr lang="en-US">
                <a:latin typeface="Arial" pitchFamily="34" charset="0"/>
              </a:rPr>
              <a:t>, </a:t>
            </a:r>
            <a:r>
              <a:rPr lang="en-US" b="1">
                <a:latin typeface="Arial" pitchFamily="34" charset="0"/>
              </a:rPr>
              <a:t>Classic</a:t>
            </a:r>
            <a:r>
              <a:rPr lang="en-US">
                <a:latin typeface="Arial" pitchFamily="34" charset="0"/>
              </a:rPr>
              <a:t>, and </a:t>
            </a:r>
            <a:r>
              <a:rPr lang="en-US" b="1">
                <a:latin typeface="Arial" pitchFamily="34" charset="0"/>
              </a:rPr>
              <a:t>System</a:t>
            </a:r>
            <a:r>
              <a:rPr lang="en-US">
                <a:latin typeface="Arial" pitchFamily="34" charset="0"/>
              </a:rPr>
              <a:t> palettes.</a:t>
            </a:r>
          </a:p>
          <a:p>
            <a:r>
              <a:rPr lang="en-US">
                <a:latin typeface="Arial" pitchFamily="34" charset="0"/>
              </a:rPr>
              <a:t>The controls and indicators on the </a:t>
            </a:r>
            <a:r>
              <a:rPr lang="en-US" b="1">
                <a:latin typeface="Arial" pitchFamily="34" charset="0"/>
              </a:rPr>
              <a:t>Silver</a:t>
            </a:r>
            <a:r>
              <a:rPr lang="en-US">
                <a:latin typeface="Arial" pitchFamily="34" charset="0"/>
              </a:rPr>
              <a:t> palette are the newest to LabVIEW. They provide a rich user interface. Because of the added glyphs, the Silver objects tend to be a little larger than other styles.</a:t>
            </a:r>
          </a:p>
          <a:p>
            <a:endParaRPr lang="en-US">
              <a:latin typeface="Arial" pitchFamily="34" charset="0"/>
            </a:endParaRPr>
          </a:p>
          <a:p>
            <a:r>
              <a:rPr lang="en-US">
                <a:latin typeface="Arial" pitchFamily="34" charset="0"/>
              </a:rPr>
              <a:t>Use objects from the </a:t>
            </a:r>
            <a:r>
              <a:rPr lang="en-US" b="1">
                <a:latin typeface="Arial" pitchFamily="34" charset="0"/>
              </a:rPr>
              <a:t>System</a:t>
            </a:r>
            <a:r>
              <a:rPr lang="en-US">
                <a:latin typeface="Arial" pitchFamily="34" charset="0"/>
              </a:rPr>
              <a:t> palette when you want a dialog that matches your operating system.  The System controls (also known as dialog controls) change appearance depending on which platform you run the VI. For example, when running on a Mac OS, the controls adapt a different color and appearance than they have on a Windows OS so that they match the appearance of the Mac OS system.</a:t>
            </a:r>
          </a:p>
          <a:p>
            <a:endParaRPr lang="en-US">
              <a:latin typeface="Arial" pitchFamily="34" charset="0"/>
            </a:endParaRPr>
          </a:p>
          <a:p>
            <a:r>
              <a:rPr lang="en-US">
                <a:latin typeface="Arial" pitchFamily="34" charset="0"/>
              </a:rPr>
              <a:t>Not all palettes have the same options. For example, the </a:t>
            </a:r>
            <a:r>
              <a:rPr lang="en-US" b="1">
                <a:latin typeface="Arial" pitchFamily="34" charset="0"/>
              </a:rPr>
              <a:t>System </a:t>
            </a:r>
            <a:r>
              <a:rPr lang="en-US">
                <a:latin typeface="Arial" pitchFamily="34" charset="0"/>
              </a:rPr>
              <a:t>palette does not have a LED. </a:t>
            </a:r>
          </a:p>
          <a:p>
            <a:r>
              <a:rPr lang="en-US">
                <a:latin typeface="Arial" pitchFamily="34" charset="0"/>
              </a:rPr>
              <a:t>Similarly, if you use Quick Drop, you will notice multiple options.  The new Silver controls will have “Silver” in the parentheses.</a:t>
            </a:r>
          </a:p>
        </p:txBody>
      </p:sp>
    </p:spTree>
    <p:extLst>
      <p:ext uri="{BB962C8B-B14F-4D97-AF65-F5344CB8AC3E}">
        <p14:creationId xmlns:p14="http://schemas.microsoft.com/office/powerpoint/2010/main" val="9111307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Slide Image Placeholder 1"/>
          <p:cNvSpPr>
            <a:spLocks noGrp="1" noRot="1" noChangeAspect="1" noTextEdit="1"/>
          </p:cNvSpPr>
          <p:nvPr>
            <p:ph type="sldImg"/>
          </p:nvPr>
        </p:nvSpPr>
        <p:spPr>
          <a:ln/>
        </p:spPr>
      </p:sp>
      <p:sp>
        <p:nvSpPr>
          <p:cNvPr id="439299" name="Notes Placeholder 2"/>
          <p:cNvSpPr>
            <a:spLocks noGrp="1"/>
          </p:cNvSpPr>
          <p:nvPr>
            <p:ph type="body" idx="1"/>
          </p:nvPr>
        </p:nvSpPr>
        <p:spPr>
          <a:noFill/>
          <a:ln/>
        </p:spPr>
        <p:txBody>
          <a:bodyPr/>
          <a:lstStyle/>
          <a:p>
            <a:r>
              <a:rPr lang="pl-PL">
                <a:latin typeface="Arial" pitchFamily="34" charset="0"/>
              </a:rPr>
              <a:t>Make out , </a:t>
            </a:r>
            <a:r>
              <a:rPr lang="pl-PL" sz="1100" b="0" i="0" u="sng" kern="1200">
                <a:solidFill>
                  <a:schemeClr val="tx1"/>
                </a:solidFill>
                <a:effectLst/>
                <a:latin typeface="Arial" charset="0"/>
                <a:ea typeface="+mn-ea"/>
                <a:cs typeface="+mn-cs"/>
                <a:hlinkClick r:id="rId3"/>
              </a:rPr>
              <a:t>discriminate</a:t>
            </a:r>
            <a:r>
              <a:rPr lang="pl-PL" sz="1100" b="0" i="0" u="none" kern="1200" baseline="0">
                <a:solidFill>
                  <a:schemeClr val="tx1"/>
                </a:solidFill>
                <a:effectLst/>
                <a:latin typeface="Arial" charset="0"/>
                <a:ea typeface="+mn-ea"/>
                <a:cs typeface="+mn-cs"/>
              </a:rPr>
              <a:t> &lt;&lt; rozróżnić</a:t>
            </a:r>
            <a:endParaRPr lang="pl-PL" sz="1100" b="0" i="0" kern="1200">
              <a:solidFill>
                <a:schemeClr val="tx1"/>
              </a:solidFill>
              <a:effectLst/>
              <a:latin typeface="Arial" charset="0"/>
              <a:ea typeface="+mn-ea"/>
              <a:cs typeface="+mn-cs"/>
            </a:endParaRPr>
          </a:p>
        </p:txBody>
      </p:sp>
    </p:spTree>
    <p:extLst>
      <p:ext uri="{BB962C8B-B14F-4D97-AF65-F5344CB8AC3E}">
        <p14:creationId xmlns:p14="http://schemas.microsoft.com/office/powerpoint/2010/main" val="24189797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Slide Image Placeholder 1"/>
          <p:cNvSpPr>
            <a:spLocks noGrp="1" noRot="1" noChangeAspect="1" noTextEdit="1"/>
          </p:cNvSpPr>
          <p:nvPr>
            <p:ph type="sldImg"/>
          </p:nvPr>
        </p:nvSpPr>
        <p:spPr>
          <a:ln/>
        </p:spPr>
      </p:sp>
      <p:sp>
        <p:nvSpPr>
          <p:cNvPr id="44134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4907162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Slide Image Placeholder 1"/>
          <p:cNvSpPr>
            <a:spLocks noGrp="1" noRot="1" noChangeAspect="1" noTextEdit="1"/>
          </p:cNvSpPr>
          <p:nvPr>
            <p:ph type="sldImg"/>
          </p:nvPr>
        </p:nvSpPr>
        <p:spPr>
          <a:ln/>
        </p:spPr>
      </p:sp>
      <p:sp>
        <p:nvSpPr>
          <p:cNvPr id="443395"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6160406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8867245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Slide Image Placeholder 1"/>
          <p:cNvSpPr>
            <a:spLocks noGrp="1" noRot="1" noChangeAspect="1" noTextEdit="1"/>
          </p:cNvSpPr>
          <p:nvPr>
            <p:ph type="sldImg"/>
          </p:nvPr>
        </p:nvSpPr>
        <p:spPr>
          <a:ln/>
        </p:spPr>
      </p:sp>
      <p:sp>
        <p:nvSpPr>
          <p:cNvPr id="446467" name="Notes Placeholder 2"/>
          <p:cNvSpPr>
            <a:spLocks noGrp="1"/>
          </p:cNvSpPr>
          <p:nvPr>
            <p:ph type="body" idx="1"/>
          </p:nvPr>
        </p:nvSpPr>
        <p:spPr>
          <a:noFill/>
          <a:ln/>
        </p:spPr>
        <p:txBody>
          <a:bodyPr/>
          <a:lstStyle/>
          <a:p>
            <a:r>
              <a:rPr lang="pl-PL">
                <a:latin typeface="Arial" pitchFamily="34" charset="0"/>
              </a:rPr>
              <a:t>T</a:t>
            </a:r>
            <a:r>
              <a:rPr lang="en-US">
                <a:latin typeface="Arial" pitchFamily="34" charset="0"/>
              </a:rPr>
              <a:t>he items on the toolbar:</a:t>
            </a:r>
          </a:p>
          <a:p>
            <a:endParaRPr lang="en-US">
              <a:latin typeface="Arial" pitchFamily="34" charset="0"/>
            </a:endParaRPr>
          </a:p>
          <a:p>
            <a:r>
              <a:rPr lang="en-US">
                <a:latin typeface="Arial" pitchFamily="34" charset="0"/>
              </a:rPr>
              <a:t>Run, Run Continuously, Abort Execution, Pause, Highlight Execution, Retain Wire Values, Step Into, Step over, Step Out, Text Settings, Align Objects, Distribute Objects, Reorder, Clean Up Diagram </a:t>
            </a:r>
          </a:p>
          <a:p>
            <a:endParaRPr lang="en-US">
              <a:latin typeface="Arial" pitchFamily="34" charset="0"/>
            </a:endParaRPr>
          </a:p>
          <a:p>
            <a:r>
              <a:rPr lang="en-US">
                <a:latin typeface="Arial" pitchFamily="34" charset="0"/>
              </a:rPr>
              <a:t>Students learn about debugging tools in the next lesson. Use next slide to discuss different objects on block diagram.</a:t>
            </a:r>
          </a:p>
          <a:p>
            <a:endParaRPr lang="en-US">
              <a:latin typeface="Arial" pitchFamily="34" charset="0"/>
            </a:endParaRPr>
          </a:p>
          <a:p>
            <a:r>
              <a:rPr lang="en-US">
                <a:latin typeface="Arial" pitchFamily="34" charset="0"/>
              </a:rPr>
              <a:t>Click the </a:t>
            </a:r>
            <a:r>
              <a:rPr lang="en-US" b="1">
                <a:latin typeface="Arial" pitchFamily="34" charset="0"/>
              </a:rPr>
              <a:t>Run</a:t>
            </a:r>
            <a:r>
              <a:rPr lang="en-US">
                <a:latin typeface="Arial" pitchFamily="34" charset="0"/>
              </a:rPr>
              <a:t> button to run the VI. LabVIEW compiles the VI, if necessary. You can run a VI if the </a:t>
            </a:r>
            <a:r>
              <a:rPr lang="en-US" b="1">
                <a:latin typeface="Arial" pitchFamily="34" charset="0"/>
              </a:rPr>
              <a:t>Run</a:t>
            </a:r>
            <a:r>
              <a:rPr lang="en-US">
                <a:latin typeface="Arial" pitchFamily="34" charset="0"/>
              </a:rPr>
              <a:t> button appears as a solid white arrow.  If the </a:t>
            </a:r>
            <a:r>
              <a:rPr lang="en-US" b="1">
                <a:latin typeface="Arial" pitchFamily="34" charset="0"/>
              </a:rPr>
              <a:t>Run</a:t>
            </a:r>
            <a:r>
              <a:rPr lang="en-US">
                <a:latin typeface="Arial" pitchFamily="34" charset="0"/>
              </a:rPr>
              <a:t> button appears broken, the VI contains edit-time errors.  Students learn about fixing edit-time errors in the next lesson.</a:t>
            </a:r>
          </a:p>
          <a:p>
            <a:endParaRPr lang="en-US">
              <a:latin typeface="Arial" pitchFamily="34" charset="0"/>
            </a:endParaRPr>
          </a:p>
        </p:txBody>
      </p:sp>
    </p:spTree>
    <p:extLst>
      <p:ext uri="{BB962C8B-B14F-4D97-AF65-F5344CB8AC3E}">
        <p14:creationId xmlns:p14="http://schemas.microsoft.com/office/powerpoint/2010/main" val="18128347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Slide Image Placeholder 1"/>
          <p:cNvSpPr>
            <a:spLocks noGrp="1" noRot="1" noChangeAspect="1" noTextEdit="1"/>
          </p:cNvSpPr>
          <p:nvPr>
            <p:ph type="sldImg"/>
          </p:nvPr>
        </p:nvSpPr>
        <p:spPr>
          <a:ln/>
        </p:spPr>
      </p:sp>
      <p:sp>
        <p:nvSpPr>
          <p:cNvPr id="448515" name="Notes Placeholder 2"/>
          <p:cNvSpPr>
            <a:spLocks noGrp="1"/>
          </p:cNvSpPr>
          <p:nvPr>
            <p:ph type="body" idx="1"/>
          </p:nvPr>
        </p:nvSpPr>
        <p:spPr>
          <a:noFill/>
          <a:ln/>
        </p:spPr>
        <p:txBody>
          <a:bodyPr/>
          <a:lstStyle/>
          <a:p>
            <a:r>
              <a:rPr lang="en-US">
                <a:latin typeface="Arial" pitchFamily="34" charset="0"/>
              </a:rPr>
              <a:t>Objects on the block diagram include terminals and nodes. You build block diagrams by connecting the objects with wires. The color and symbol of each terminal indicate the data type of the corresponding control or indicator. Constants are terminals on the block diagram that supply fixed data values to the block diagram.</a:t>
            </a:r>
          </a:p>
          <a:p>
            <a:endParaRPr lang="en-US">
              <a:latin typeface="Arial" pitchFamily="34" charset="0"/>
            </a:endParaRPr>
          </a:p>
          <a:p>
            <a:r>
              <a:rPr lang="en-US">
                <a:latin typeface="Arial" pitchFamily="34" charset="0"/>
              </a:rPr>
              <a:t>Nodes are objects on the block diagram that have inputs and/or outputs and perform operations when a VI runs. </a:t>
            </a:r>
          </a:p>
          <a:p>
            <a:endParaRPr lang="en-US">
              <a:latin typeface="Arial" pitchFamily="34" charset="0"/>
            </a:endParaRPr>
          </a:p>
          <a:p>
            <a:endParaRPr lang="en-US">
              <a:latin typeface="Arial" pitchFamily="34" charset="0"/>
            </a:endParaRPr>
          </a:p>
        </p:txBody>
      </p:sp>
    </p:spTree>
    <p:extLst>
      <p:ext uri="{BB962C8B-B14F-4D97-AF65-F5344CB8AC3E}">
        <p14:creationId xmlns:p14="http://schemas.microsoft.com/office/powerpoint/2010/main" val="26157144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Slide Image Placeholder 1"/>
          <p:cNvSpPr>
            <a:spLocks noGrp="1" noRot="1" noChangeAspect="1" noTextEdit="1"/>
          </p:cNvSpPr>
          <p:nvPr>
            <p:ph type="sldImg"/>
          </p:nvPr>
        </p:nvSpPr>
        <p:spPr>
          <a:ln/>
        </p:spPr>
      </p:sp>
      <p:sp>
        <p:nvSpPr>
          <p:cNvPr id="450563" name="Notes Placeholder 2"/>
          <p:cNvSpPr>
            <a:spLocks noGrp="1"/>
          </p:cNvSpPr>
          <p:nvPr>
            <p:ph type="body" idx="1"/>
          </p:nvPr>
        </p:nvSpPr>
        <p:spPr>
          <a:noFill/>
          <a:ln/>
        </p:spPr>
        <p:txBody>
          <a:bodyPr/>
          <a:lstStyle/>
          <a:p>
            <a:r>
              <a:rPr lang="en-US">
                <a:latin typeface="Arial" pitchFamily="34" charset="0"/>
              </a:rPr>
              <a:t>Data values you enter on the front panel controls enter the block diagram through the control terminals on the block diagram. </a:t>
            </a:r>
          </a:p>
          <a:p>
            <a:r>
              <a:rPr lang="en-US">
                <a:latin typeface="Arial" pitchFamily="34" charset="0"/>
              </a:rPr>
              <a:t>During execution, the output data values from the block diagram pass from indicator terminals to the front panel indicators.</a:t>
            </a:r>
          </a:p>
          <a:p>
            <a:endParaRPr lang="en-US">
              <a:latin typeface="Arial" pitchFamily="34" charset="0"/>
            </a:endParaRPr>
          </a:p>
          <a:p>
            <a:r>
              <a:rPr lang="pl-PL">
                <a:latin typeface="Arial" pitchFamily="34" charset="0"/>
              </a:rPr>
              <a:t>F</a:t>
            </a:r>
            <a:r>
              <a:rPr lang="en-US" err="1">
                <a:latin typeface="Arial" pitchFamily="34" charset="0"/>
              </a:rPr>
              <a:t>ront</a:t>
            </a:r>
            <a:r>
              <a:rPr lang="en-US">
                <a:latin typeface="Arial" pitchFamily="34" charset="0"/>
              </a:rPr>
              <a:t> panel items share the same label name as the block diagram terminal.</a:t>
            </a:r>
          </a:p>
          <a:p>
            <a:endParaRPr lang="en-US">
              <a:latin typeface="Arial" pitchFamily="34" charset="0"/>
            </a:endParaRPr>
          </a:p>
          <a:p>
            <a:r>
              <a:rPr lang="pl-PL" err="1">
                <a:latin typeface="Arial" pitchFamily="34" charset="0"/>
              </a:rPr>
              <a:t>You</a:t>
            </a:r>
            <a:r>
              <a:rPr lang="pl-PL">
                <a:latin typeface="Arial" pitchFamily="34" charset="0"/>
              </a:rPr>
              <a:t> </a:t>
            </a:r>
            <a:r>
              <a:rPr lang="pl-PL" err="1">
                <a:latin typeface="Arial" pitchFamily="34" charset="0"/>
              </a:rPr>
              <a:t>can</a:t>
            </a:r>
            <a:r>
              <a:rPr lang="pl-PL">
                <a:latin typeface="Arial" pitchFamily="34" charset="0"/>
              </a:rPr>
              <a:t> </a:t>
            </a:r>
            <a:r>
              <a:rPr lang="pl-PL" err="1">
                <a:latin typeface="Arial" pitchFamily="34" charset="0"/>
              </a:rPr>
              <a:t>notice</a:t>
            </a:r>
            <a:r>
              <a:rPr lang="pl-PL">
                <a:latin typeface="Arial" pitchFamily="34" charset="0"/>
              </a:rPr>
              <a:t> </a:t>
            </a:r>
            <a:r>
              <a:rPr lang="en-US">
                <a:latin typeface="Arial" pitchFamily="34" charset="0"/>
              </a:rPr>
              <a:t>visual difference between controls and indicators on the block diagram</a:t>
            </a:r>
            <a:r>
              <a:rPr lang="pl-PL">
                <a:latin typeface="Arial" pitchFamily="34" charset="0"/>
              </a:rPr>
              <a:t>. </a:t>
            </a:r>
            <a:r>
              <a:rPr lang="pl-PL" err="1">
                <a:latin typeface="Arial" pitchFamily="34" charset="0"/>
              </a:rPr>
              <a:t>There</a:t>
            </a:r>
            <a:r>
              <a:rPr lang="pl-PL" baseline="0">
                <a:latin typeface="Arial" pitchFamily="34" charset="0"/>
              </a:rPr>
              <a:t> </a:t>
            </a:r>
            <a:r>
              <a:rPr lang="pl-PL" baseline="0" err="1">
                <a:latin typeface="Arial" pitchFamily="34" charset="0"/>
              </a:rPr>
              <a:t>are</a:t>
            </a:r>
            <a:r>
              <a:rPr lang="en-US">
                <a:latin typeface="Arial" pitchFamily="34" charset="0"/>
              </a:rPr>
              <a:t> difference</a:t>
            </a:r>
            <a:r>
              <a:rPr lang="pl-PL">
                <a:latin typeface="Arial" pitchFamily="34" charset="0"/>
              </a:rPr>
              <a:t>s</a:t>
            </a:r>
            <a:r>
              <a:rPr lang="en-US">
                <a:latin typeface="Arial" pitchFamily="34" charset="0"/>
              </a:rPr>
              <a:t> in operation between controls, constants, and indicators. Note that constants are available only on the block diagram.</a:t>
            </a:r>
          </a:p>
          <a:p>
            <a:endParaRPr lang="en-US">
              <a:latin typeface="Arial" pitchFamily="34" charset="0"/>
            </a:endParaRPr>
          </a:p>
          <a:p>
            <a:r>
              <a:rPr lang="pl-PL">
                <a:latin typeface="Arial" pitchFamily="34" charset="0"/>
              </a:rPr>
              <a:t>Y</a:t>
            </a:r>
            <a:r>
              <a:rPr lang="en-US" err="1">
                <a:latin typeface="Arial" pitchFamily="34" charset="0"/>
              </a:rPr>
              <a:t>ou</a:t>
            </a:r>
            <a:r>
              <a:rPr lang="en-US">
                <a:latin typeface="Arial" pitchFamily="34" charset="0"/>
              </a:rPr>
              <a:t> can right-click a terminal to change it between a control or indicator.</a:t>
            </a:r>
          </a:p>
        </p:txBody>
      </p:sp>
    </p:spTree>
    <p:extLst>
      <p:ext uri="{BB962C8B-B14F-4D97-AF65-F5344CB8AC3E}">
        <p14:creationId xmlns:p14="http://schemas.microsoft.com/office/powerpoint/2010/main" val="3546409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dirty="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dirty="0" err="1">
                <a:latin typeface="+mn-lt"/>
              </a:rPr>
              <a:t>that</a:t>
            </a:r>
            <a:r>
              <a:rPr lang="pl-PL" sz="1200" dirty="0">
                <a:latin typeface="+mn-lt"/>
              </a:rPr>
              <a:t> </a:t>
            </a:r>
            <a:r>
              <a:rPr lang="en-US" sz="1200" dirty="0">
                <a:latin typeface="+mn-lt"/>
              </a:rPr>
              <a:t>NI technology helped make it happen.</a:t>
            </a:r>
          </a:p>
          <a:p>
            <a:r>
              <a:rPr lang="en-US" sz="1200" dirty="0">
                <a:latin typeface="+mn-lt"/>
              </a:rPr>
              <a:t> </a:t>
            </a:r>
          </a:p>
          <a:p>
            <a:r>
              <a:rPr lang="en-US" sz="1200" dirty="0">
                <a:latin typeface="+mn-lt"/>
              </a:rPr>
              <a:t>Because we work with engineers in so many industries and application areas, NI</a:t>
            </a:r>
            <a:r>
              <a:rPr lang="pl-PL" sz="1200" dirty="0">
                <a:latin typeface="+mn-lt"/>
              </a:rPr>
              <a:t> </a:t>
            </a:r>
            <a:r>
              <a:rPr lang="pl-PL" sz="1200" dirty="0" err="1">
                <a:latin typeface="+mn-lt"/>
              </a:rPr>
              <a:t>is</a:t>
            </a:r>
            <a:r>
              <a:rPr lang="en-US" sz="1200" dirty="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dirty="0">
              <a:latin typeface="+mn-lt"/>
            </a:endParaRPr>
          </a:p>
          <a:p>
            <a:pPr defTabSz="440624">
              <a:defRPr/>
            </a:pPr>
            <a:endParaRPr lang="en-US" i="1" dirty="0"/>
          </a:p>
          <a:p>
            <a:pPr defTabSz="440624">
              <a:defRPr/>
            </a:pPr>
            <a:endParaRPr lang="en-US" i="1" dirty="0"/>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9</a:t>
            </a:fld>
            <a:endParaRPr lang="en-US"/>
          </a:p>
        </p:txBody>
      </p:sp>
    </p:spTree>
    <p:extLst>
      <p:ext uri="{BB962C8B-B14F-4D97-AF65-F5344CB8AC3E}">
        <p14:creationId xmlns:p14="http://schemas.microsoft.com/office/powerpoint/2010/main" val="39959797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Slide Image Placeholder 1"/>
          <p:cNvSpPr>
            <a:spLocks noGrp="1" noRot="1" noChangeAspect="1" noTextEdit="1"/>
          </p:cNvSpPr>
          <p:nvPr>
            <p:ph type="sldImg"/>
          </p:nvPr>
        </p:nvSpPr>
        <p:spPr>
          <a:ln/>
        </p:spPr>
      </p:sp>
      <p:sp>
        <p:nvSpPr>
          <p:cNvPr id="452611" name="Notes Placeholder 2"/>
          <p:cNvSpPr>
            <a:spLocks noGrp="1"/>
          </p:cNvSpPr>
          <p:nvPr>
            <p:ph type="body" idx="1"/>
          </p:nvPr>
        </p:nvSpPr>
        <p:spPr>
          <a:noFill/>
          <a:ln/>
        </p:spPr>
        <p:txBody>
          <a:bodyPr/>
          <a:lstStyle/>
          <a:p>
            <a:r>
              <a:rPr lang="en-US">
                <a:latin typeface="Arial" pitchFamily="34" charset="0"/>
              </a:rPr>
              <a:t>Front panel objects appear as terminals on the block diagram. </a:t>
            </a:r>
          </a:p>
          <a:p>
            <a:r>
              <a:rPr lang="en-US">
                <a:latin typeface="Arial" pitchFamily="34" charset="0"/>
              </a:rPr>
              <a:t>Double-click a block diagram terminal to highlight the corresponding control or indicator on the front panel.</a:t>
            </a:r>
          </a:p>
          <a:p>
            <a:endParaRPr lang="en-US">
              <a:latin typeface="Arial" pitchFamily="34" charset="0"/>
            </a:endParaRPr>
          </a:p>
          <a:p>
            <a:r>
              <a:rPr lang="en-US">
                <a:latin typeface="Arial" pitchFamily="34" charset="0"/>
              </a:rPr>
              <a:t>On the next slide, </a:t>
            </a:r>
            <a:r>
              <a:rPr lang="pl-PL" err="1">
                <a:latin typeface="Arial" pitchFamily="34" charset="0"/>
              </a:rPr>
              <a:t>you</a:t>
            </a:r>
            <a:r>
              <a:rPr lang="pl-PL">
                <a:latin typeface="Arial" pitchFamily="34" charset="0"/>
              </a:rPr>
              <a:t> </a:t>
            </a:r>
            <a:r>
              <a:rPr lang="pl-PL" err="1">
                <a:latin typeface="Arial" pitchFamily="34" charset="0"/>
              </a:rPr>
              <a:t>can</a:t>
            </a:r>
            <a:r>
              <a:rPr lang="pl-PL">
                <a:latin typeface="Arial" pitchFamily="34" charset="0"/>
              </a:rPr>
              <a:t> </a:t>
            </a:r>
            <a:r>
              <a:rPr lang="pl-PL" err="1">
                <a:latin typeface="Arial" pitchFamily="34" charset="0"/>
              </a:rPr>
              <a:t>see</a:t>
            </a:r>
            <a:r>
              <a:rPr lang="en-US">
                <a:latin typeface="Arial" pitchFamily="34" charset="0"/>
              </a:rPr>
              <a:t> the two formats for block diagram terminals: Icon view and standard (compact) view.</a:t>
            </a:r>
          </a:p>
          <a:p>
            <a:endParaRPr lang="en-US">
              <a:latin typeface="Arial" pitchFamily="34" charset="0"/>
            </a:endParaRPr>
          </a:p>
        </p:txBody>
      </p:sp>
    </p:spTree>
    <p:extLst>
      <p:ext uri="{BB962C8B-B14F-4D97-AF65-F5344CB8AC3E}">
        <p14:creationId xmlns:p14="http://schemas.microsoft.com/office/powerpoint/2010/main" val="26244168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Slide Image Placeholder 1"/>
          <p:cNvSpPr>
            <a:spLocks noGrp="1" noRot="1" noChangeAspect="1" noTextEdit="1"/>
          </p:cNvSpPr>
          <p:nvPr>
            <p:ph type="sldImg"/>
          </p:nvPr>
        </p:nvSpPr>
        <p:spPr>
          <a:ln/>
        </p:spPr>
      </p:sp>
      <p:sp>
        <p:nvSpPr>
          <p:cNvPr id="454659"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t>This slide also shows a shortcut menu. In LabVIEW, many</a:t>
            </a:r>
            <a:r>
              <a:rPr lang="en-US" baseline="0"/>
              <a:t> options are found in shortcut menus.  If you are not sure how to do something, right-click the object. Chances are good that the option you need is in the shortcut menu.</a:t>
            </a:r>
            <a:endParaRPr lang="en-US"/>
          </a:p>
        </p:txBody>
      </p:sp>
    </p:spTree>
    <p:extLst>
      <p:ext uri="{BB962C8B-B14F-4D97-AF65-F5344CB8AC3E}">
        <p14:creationId xmlns:p14="http://schemas.microsoft.com/office/powerpoint/2010/main" val="42834357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Slide Image Placeholder 1"/>
          <p:cNvSpPr>
            <a:spLocks noGrp="1" noRot="1" noChangeAspect="1" noTextEdit="1"/>
          </p:cNvSpPr>
          <p:nvPr>
            <p:ph type="sldImg"/>
          </p:nvPr>
        </p:nvSpPr>
        <p:spPr>
          <a:ln/>
        </p:spPr>
      </p:sp>
      <p:sp>
        <p:nvSpPr>
          <p:cNvPr id="456707" name="Notes Placeholder 2"/>
          <p:cNvSpPr>
            <a:spLocks noGrp="1"/>
          </p:cNvSpPr>
          <p:nvPr>
            <p:ph type="body" idx="1"/>
          </p:nvPr>
        </p:nvSpPr>
        <p:spPr>
          <a:noFill/>
          <a:ln/>
        </p:spPr>
        <p:txBody>
          <a:bodyPr/>
          <a:lstStyle/>
          <a:p>
            <a:pPr lvl="1"/>
            <a:r>
              <a:rPr lang="en-US">
                <a:latin typeface="Arial" pitchFamily="34" charset="0"/>
              </a:rPr>
              <a:t>Nodes are analogous to statements, operators, functions, and subroutines in text-based programming languages.</a:t>
            </a:r>
          </a:p>
          <a:p>
            <a:pPr lvl="1"/>
            <a:r>
              <a:rPr lang="en-US">
                <a:latin typeface="Arial" pitchFamily="34" charset="0"/>
              </a:rPr>
              <a:t>Nodes can be functions, subVIs, or structures.</a:t>
            </a:r>
          </a:p>
          <a:p>
            <a:endParaRPr lang="en-US">
              <a:latin typeface="Arial" pitchFamily="34" charset="0"/>
            </a:endParaRPr>
          </a:p>
        </p:txBody>
      </p:sp>
    </p:spTree>
    <p:extLst>
      <p:ext uri="{BB962C8B-B14F-4D97-AF65-F5344CB8AC3E}">
        <p14:creationId xmlns:p14="http://schemas.microsoft.com/office/powerpoint/2010/main" val="25390628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Slide Image Placeholder 1"/>
          <p:cNvSpPr>
            <a:spLocks noGrp="1" noRot="1" noChangeAspect="1" noTextEdit="1"/>
          </p:cNvSpPr>
          <p:nvPr>
            <p:ph type="sldImg"/>
          </p:nvPr>
        </p:nvSpPr>
        <p:spPr>
          <a:ln/>
        </p:spPr>
      </p:sp>
      <p:sp>
        <p:nvSpPr>
          <p:cNvPr id="458755"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2292754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Slide Image Placeholder 1"/>
          <p:cNvSpPr>
            <a:spLocks noGrp="1" noRot="1" noChangeAspect="1" noTextEdit="1"/>
          </p:cNvSpPr>
          <p:nvPr>
            <p:ph type="sldImg"/>
          </p:nvPr>
        </p:nvSpPr>
        <p:spPr>
          <a:ln/>
        </p:spPr>
      </p:sp>
      <p:sp>
        <p:nvSpPr>
          <p:cNvPr id="460803" name="Notes Placeholder 2"/>
          <p:cNvSpPr>
            <a:spLocks noGrp="1"/>
          </p:cNvSpPr>
          <p:nvPr>
            <p:ph type="body" idx="1"/>
          </p:nvPr>
        </p:nvSpPr>
        <p:spPr>
          <a:noFill/>
          <a:ln/>
        </p:spPr>
        <p:txBody>
          <a:bodyPr/>
          <a:lstStyle/>
          <a:p>
            <a:r>
              <a:rPr lang="en-US">
                <a:latin typeface="Arial" pitchFamily="34" charset="0"/>
              </a:rPr>
              <a:t>In lesson 4, the student will learn how to build a </a:t>
            </a:r>
            <a:r>
              <a:rPr lang="en-US" err="1">
                <a:latin typeface="Arial" pitchFamily="34" charset="0"/>
              </a:rPr>
              <a:t>subVI</a:t>
            </a:r>
            <a:r>
              <a:rPr lang="en-US">
                <a:latin typeface="Arial" pitchFamily="34" charset="0"/>
              </a:rPr>
              <a:t>.</a:t>
            </a:r>
          </a:p>
        </p:txBody>
      </p:sp>
    </p:spTree>
    <p:extLst>
      <p:ext uri="{BB962C8B-B14F-4D97-AF65-F5344CB8AC3E}">
        <p14:creationId xmlns:p14="http://schemas.microsoft.com/office/powerpoint/2010/main" val="5283730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Slide Image Placeholder 1"/>
          <p:cNvSpPr>
            <a:spLocks noGrp="1" noRot="1" noChangeAspect="1" noTextEdit="1"/>
          </p:cNvSpPr>
          <p:nvPr>
            <p:ph type="sldImg"/>
          </p:nvPr>
        </p:nvSpPr>
        <p:spPr>
          <a:ln/>
        </p:spPr>
      </p:sp>
      <p:sp>
        <p:nvSpPr>
          <p:cNvPr id="462851"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14723779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Slide Image Placeholder 1"/>
          <p:cNvSpPr>
            <a:spLocks noGrp="1" noRot="1" noChangeAspect="1" noTextEdit="1"/>
          </p:cNvSpPr>
          <p:nvPr>
            <p:ph type="sldImg"/>
          </p:nvPr>
        </p:nvSpPr>
        <p:spPr>
          <a:ln/>
        </p:spPr>
      </p:sp>
      <p:sp>
        <p:nvSpPr>
          <p:cNvPr id="464899" name="Notes Placeholder 2"/>
          <p:cNvSpPr>
            <a:spLocks noGrp="1"/>
          </p:cNvSpPr>
          <p:nvPr>
            <p:ph type="body" idx="1"/>
          </p:nvPr>
        </p:nvSpPr>
        <p:spPr>
          <a:noFill/>
          <a:ln/>
        </p:spPr>
        <p:txBody>
          <a:bodyPr/>
          <a:lstStyle/>
          <a:p>
            <a:r>
              <a:rPr lang="en-US">
                <a:latin typeface="Arial" pitchFamily="34" charset="0"/>
              </a:rPr>
              <a:t>You can display VIs and Express VIs as icons or as expandable nodes. Expandable nodes appear as icons surrounded by a colored field. </a:t>
            </a:r>
            <a:r>
              <a:rPr lang="en-US" err="1">
                <a:latin typeface="Arial" pitchFamily="34" charset="0"/>
              </a:rPr>
              <a:t>SubVIs</a:t>
            </a:r>
            <a:r>
              <a:rPr lang="en-US">
                <a:latin typeface="Arial" pitchFamily="34" charset="0"/>
              </a:rPr>
              <a:t> appear with a yellow field, and Express VIs appear with a blue field. Use icons if you want to conserve space on the block diagram. Use expandable nodes to make wiring easier and to aid in documenting block diagrams. By default, </a:t>
            </a:r>
            <a:r>
              <a:rPr lang="en-US" err="1">
                <a:latin typeface="Arial" pitchFamily="34" charset="0"/>
              </a:rPr>
              <a:t>subVIs</a:t>
            </a:r>
            <a:r>
              <a:rPr lang="en-US">
                <a:latin typeface="Arial" pitchFamily="34" charset="0"/>
              </a:rPr>
              <a:t> appear as icons on the block diagram, and Express VIs appear as expandable nodes. </a:t>
            </a:r>
            <a:endParaRPr lang="pl-PL">
              <a:latin typeface="Arial" pitchFamily="34" charset="0"/>
            </a:endParaRPr>
          </a:p>
          <a:p>
            <a:endParaRPr lang="pl-PL">
              <a:latin typeface="Arial" pitchFamily="34" charset="0"/>
            </a:endParaRPr>
          </a:p>
          <a:p>
            <a:r>
              <a:rPr lang="pl-PL">
                <a:latin typeface="Arial" pitchFamily="34" charset="0"/>
              </a:rPr>
              <a:t>To </a:t>
            </a:r>
            <a:r>
              <a:rPr lang="pl-PL" err="1">
                <a:latin typeface="Arial" pitchFamily="34" charset="0"/>
              </a:rPr>
              <a:t>change</a:t>
            </a:r>
            <a:r>
              <a:rPr lang="pl-PL">
                <a:latin typeface="Arial" pitchFamily="34" charset="0"/>
              </a:rPr>
              <a:t> </a:t>
            </a:r>
            <a:r>
              <a:rPr lang="pl-PL" err="1">
                <a:latin typeface="Arial" pitchFamily="34" charset="0"/>
              </a:rPr>
              <a:t>the</a:t>
            </a:r>
            <a:r>
              <a:rPr lang="pl-PL">
                <a:latin typeface="Arial" pitchFamily="34" charset="0"/>
              </a:rPr>
              <a:t> </a:t>
            </a:r>
            <a:r>
              <a:rPr lang="pl-PL" err="1">
                <a:latin typeface="Arial" pitchFamily="34" charset="0"/>
              </a:rPr>
              <a:t>view</a:t>
            </a:r>
            <a:r>
              <a:rPr lang="pl-PL">
                <a:latin typeface="Arial" pitchFamily="34" charset="0"/>
              </a:rPr>
              <a:t> of a </a:t>
            </a:r>
            <a:r>
              <a:rPr lang="pl-PL" err="1">
                <a:latin typeface="Arial" pitchFamily="34" charset="0"/>
              </a:rPr>
              <a:t>subVI</a:t>
            </a:r>
            <a:r>
              <a:rPr lang="pl-PL">
                <a:latin typeface="Arial" pitchFamily="34" charset="0"/>
              </a:rPr>
              <a:t>, </a:t>
            </a:r>
            <a:r>
              <a:rPr lang="pl-PL" err="1">
                <a:latin typeface="Arial" pitchFamily="34" charset="0"/>
              </a:rPr>
              <a:t>right-click</a:t>
            </a:r>
            <a:r>
              <a:rPr lang="pl-PL">
                <a:latin typeface="Arial" pitchFamily="34" charset="0"/>
              </a:rPr>
              <a:t> on </a:t>
            </a:r>
            <a:r>
              <a:rPr lang="pl-PL" err="1">
                <a:latin typeface="Arial" pitchFamily="34" charset="0"/>
              </a:rPr>
              <a:t>it</a:t>
            </a:r>
            <a:r>
              <a:rPr lang="pl-PL">
                <a:latin typeface="Arial" pitchFamily="34" charset="0"/>
              </a:rPr>
              <a:t> and </a:t>
            </a:r>
            <a:r>
              <a:rPr lang="pl-PL" err="1">
                <a:latin typeface="Arial" pitchFamily="34" charset="0"/>
              </a:rPr>
              <a:t>check</a:t>
            </a:r>
            <a:r>
              <a:rPr lang="pl-PL" baseline="0">
                <a:latin typeface="Arial" pitchFamily="34" charset="0"/>
              </a:rPr>
              <a:t> </a:t>
            </a:r>
            <a:r>
              <a:rPr lang="pl-PL" baseline="0" err="1">
                <a:latin typeface="Arial" pitchFamily="34" charset="0"/>
              </a:rPr>
              <a:t>or</a:t>
            </a:r>
            <a:r>
              <a:rPr lang="pl-PL" baseline="0">
                <a:latin typeface="Arial" pitchFamily="34" charset="0"/>
              </a:rPr>
              <a:t> </a:t>
            </a:r>
            <a:r>
              <a:rPr lang="pl-PL" baseline="0" err="1">
                <a:latin typeface="Arial" pitchFamily="34" charset="0"/>
              </a:rPr>
              <a:t>uncheck</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option</a:t>
            </a:r>
            <a:r>
              <a:rPr lang="pl-PL" baseline="0">
                <a:latin typeface="Arial" pitchFamily="34" charset="0"/>
              </a:rPr>
              <a:t> </a:t>
            </a:r>
            <a:r>
              <a:rPr lang="pl-PL" b="1" baseline="0" err="1">
                <a:latin typeface="Arial" pitchFamily="34" charset="0"/>
              </a:rPr>
              <a:t>View</a:t>
            </a:r>
            <a:r>
              <a:rPr lang="pl-PL" b="1" baseline="0">
                <a:latin typeface="Arial" pitchFamily="34" charset="0"/>
              </a:rPr>
              <a:t> as </a:t>
            </a:r>
            <a:r>
              <a:rPr lang="pl-PL" b="1" baseline="0" err="1">
                <a:latin typeface="Arial" pitchFamily="34" charset="0"/>
              </a:rPr>
              <a:t>Icon</a:t>
            </a:r>
            <a:r>
              <a:rPr lang="pl-PL" b="0" baseline="0">
                <a:latin typeface="Arial" pitchFamily="34" charset="0"/>
              </a:rPr>
              <a:t>. To </a:t>
            </a:r>
            <a:r>
              <a:rPr lang="pl-PL" b="0" baseline="0" err="1">
                <a:latin typeface="Arial" pitchFamily="34" charset="0"/>
              </a:rPr>
              <a:t>expand</a:t>
            </a:r>
            <a:r>
              <a:rPr lang="pl-PL" b="0" baseline="0">
                <a:latin typeface="Arial" pitchFamily="34" charset="0"/>
              </a:rPr>
              <a:t> an </a:t>
            </a:r>
            <a:r>
              <a:rPr lang="pl-PL" b="0" baseline="0" err="1">
                <a:latin typeface="Arial" pitchFamily="34" charset="0"/>
              </a:rPr>
              <a:t>expandable</a:t>
            </a:r>
            <a:r>
              <a:rPr lang="pl-PL" b="0" baseline="0">
                <a:latin typeface="Arial" pitchFamily="34" charset="0"/>
              </a:rPr>
              <a:t> </a:t>
            </a:r>
            <a:r>
              <a:rPr lang="pl-PL" b="0" baseline="0" err="1">
                <a:latin typeface="Arial" pitchFamily="34" charset="0"/>
              </a:rPr>
              <a:t>node</a:t>
            </a:r>
            <a:r>
              <a:rPr lang="pl-PL" b="0" baseline="0">
                <a:latin typeface="Arial" pitchFamily="34" charset="0"/>
              </a:rPr>
              <a:t>, </a:t>
            </a:r>
            <a:r>
              <a:rPr lang="pl-PL" b="0" baseline="0" err="1">
                <a:latin typeface="Arial" pitchFamily="34" charset="0"/>
              </a:rPr>
              <a:t>click</a:t>
            </a:r>
            <a:r>
              <a:rPr lang="pl-PL" b="0" baseline="0">
                <a:latin typeface="Arial" pitchFamily="34" charset="0"/>
              </a:rPr>
              <a:t> and drag </a:t>
            </a:r>
            <a:r>
              <a:rPr lang="pl-PL" b="0" baseline="0" err="1">
                <a:latin typeface="Arial" pitchFamily="34" charset="0"/>
              </a:rPr>
              <a:t>the</a:t>
            </a:r>
            <a:r>
              <a:rPr lang="pl-PL" b="0" baseline="0">
                <a:latin typeface="Arial" pitchFamily="34" charset="0"/>
              </a:rPr>
              <a:t> </a:t>
            </a:r>
            <a:r>
              <a:rPr lang="pl-PL" b="0" baseline="0" err="1">
                <a:latin typeface="Arial" pitchFamily="34" charset="0"/>
              </a:rPr>
              <a:t>small</a:t>
            </a:r>
            <a:r>
              <a:rPr lang="pl-PL" b="0" baseline="0">
                <a:latin typeface="Arial" pitchFamily="34" charset="0"/>
              </a:rPr>
              <a:t> </a:t>
            </a:r>
            <a:r>
              <a:rPr lang="pl-PL" b="0" baseline="0" err="1">
                <a:latin typeface="Arial" pitchFamily="34" charset="0"/>
              </a:rPr>
              <a:t>arrow</a:t>
            </a:r>
            <a:r>
              <a:rPr lang="pl-PL" b="0" baseline="0">
                <a:latin typeface="Arial" pitchFamily="34" charset="0"/>
              </a:rPr>
              <a:t> </a:t>
            </a:r>
            <a:r>
              <a:rPr lang="pl-PL" b="0" baseline="0" err="1">
                <a:latin typeface="Arial" pitchFamily="34" charset="0"/>
              </a:rPr>
              <a:t>at</a:t>
            </a:r>
            <a:r>
              <a:rPr lang="pl-PL" b="0" baseline="0">
                <a:latin typeface="Arial" pitchFamily="34" charset="0"/>
              </a:rPr>
              <a:t> </a:t>
            </a:r>
            <a:r>
              <a:rPr lang="pl-PL" b="0" baseline="0" err="1">
                <a:latin typeface="Arial" pitchFamily="34" charset="0"/>
              </a:rPr>
              <a:t>the</a:t>
            </a:r>
            <a:r>
              <a:rPr lang="pl-PL" b="0" baseline="0">
                <a:latin typeface="Arial" pitchFamily="34" charset="0"/>
              </a:rPr>
              <a:t> </a:t>
            </a:r>
            <a:r>
              <a:rPr lang="pl-PL" b="0" baseline="0" err="1">
                <a:latin typeface="Arial" pitchFamily="34" charset="0"/>
              </a:rPr>
              <a:t>bottom</a:t>
            </a:r>
            <a:r>
              <a:rPr lang="pl-PL" b="0" baseline="0">
                <a:latin typeface="Arial" pitchFamily="34" charset="0"/>
              </a:rPr>
              <a:t> of </a:t>
            </a:r>
            <a:r>
              <a:rPr lang="pl-PL" b="0" baseline="0" err="1">
                <a:latin typeface="Arial" pitchFamily="34" charset="0"/>
              </a:rPr>
              <a:t>it</a:t>
            </a:r>
            <a:r>
              <a:rPr lang="pl-PL" b="0" baseline="0">
                <a:latin typeface="Arial" pitchFamily="34" charset="0"/>
              </a:rPr>
              <a:t>. </a:t>
            </a:r>
            <a:endParaRPr lang="en-US" b="1">
              <a:latin typeface="Arial" pitchFamily="34" charset="0"/>
            </a:endParaRPr>
          </a:p>
        </p:txBody>
      </p:sp>
    </p:spTree>
    <p:extLst>
      <p:ext uri="{BB962C8B-B14F-4D97-AF65-F5344CB8AC3E}">
        <p14:creationId xmlns:p14="http://schemas.microsoft.com/office/powerpoint/2010/main" val="9122807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Slide Image Placeholder 1"/>
          <p:cNvSpPr>
            <a:spLocks noGrp="1" noRot="1" noChangeAspect="1" noTextEdit="1"/>
          </p:cNvSpPr>
          <p:nvPr>
            <p:ph type="sldImg"/>
          </p:nvPr>
        </p:nvSpPr>
        <p:spPr>
          <a:ln/>
        </p:spPr>
      </p:sp>
      <p:sp>
        <p:nvSpPr>
          <p:cNvPr id="462851"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1920387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44556413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r>
              <a:rPr lang="en-US" b="1">
                <a:latin typeface="Arial" pitchFamily="34" charset="0"/>
              </a:rPr>
              <a:t>What are constants and when should you use them?</a:t>
            </a:r>
          </a:p>
          <a:p>
            <a:r>
              <a:rPr lang="en-US">
                <a:latin typeface="Arial" pitchFamily="34" charset="0"/>
              </a:rPr>
              <a:t>Constants are terminals on the block diagram that supply fixed data values to the block diagram. Use constants when your VI needs to use the same value every time the VI runs.</a:t>
            </a:r>
          </a:p>
          <a:p>
            <a:endParaRPr lang="pl-PL">
              <a:latin typeface="Arial" pitchFamily="34" charset="0"/>
            </a:endParaRPr>
          </a:p>
          <a:p>
            <a:r>
              <a:rPr lang="pl-PL" err="1">
                <a:latin typeface="Arial" pitchFamily="34" charset="0"/>
              </a:rPr>
              <a:t>Can</a:t>
            </a:r>
            <a:r>
              <a:rPr lang="pl-PL">
                <a:latin typeface="Arial" pitchFamily="34" charset="0"/>
              </a:rPr>
              <a:t> </a:t>
            </a:r>
            <a:r>
              <a:rPr lang="pl-PL" err="1">
                <a:latin typeface="Arial" pitchFamily="34" charset="0"/>
              </a:rPr>
              <a:t>you</a:t>
            </a:r>
            <a:r>
              <a:rPr lang="pl-PL">
                <a:latin typeface="Arial" pitchFamily="34" charset="0"/>
              </a:rPr>
              <a:t> </a:t>
            </a:r>
            <a:r>
              <a:rPr lang="pl-PL" err="1">
                <a:latin typeface="Arial" pitchFamily="34" charset="0"/>
              </a:rPr>
              <a:t>recognize</a:t>
            </a:r>
            <a:r>
              <a:rPr lang="pl-PL">
                <a:latin typeface="Arial" pitchFamily="34" charset="0"/>
              </a:rPr>
              <a:t> </a:t>
            </a:r>
            <a:r>
              <a:rPr lang="pl-PL" err="1">
                <a:latin typeface="Arial" pitchFamily="34" charset="0"/>
              </a:rPr>
              <a:t>which</a:t>
            </a:r>
            <a:r>
              <a:rPr lang="pl-PL">
                <a:latin typeface="Arial" pitchFamily="34" charset="0"/>
              </a:rPr>
              <a:t> data </a:t>
            </a:r>
            <a:r>
              <a:rPr lang="pl-PL" err="1">
                <a:latin typeface="Arial" pitchFamily="34" charset="0"/>
              </a:rPr>
              <a:t>types</a:t>
            </a:r>
            <a:r>
              <a:rPr lang="pl-PL">
                <a:latin typeface="Arial" pitchFamily="34" charset="0"/>
              </a:rPr>
              <a:t> </a:t>
            </a:r>
            <a:r>
              <a:rPr lang="pl-PL" err="1">
                <a:latin typeface="Arial" pitchFamily="34" charset="0"/>
              </a:rPr>
              <a:t>these</a:t>
            </a:r>
            <a:r>
              <a:rPr lang="pl-PL">
                <a:latin typeface="Arial" pitchFamily="34" charset="0"/>
              </a:rPr>
              <a:t> </a:t>
            </a:r>
            <a:r>
              <a:rPr lang="pl-PL" err="1">
                <a:latin typeface="Arial" pitchFamily="34" charset="0"/>
              </a:rPr>
              <a:t>constants</a:t>
            </a:r>
            <a:r>
              <a:rPr lang="pl-PL">
                <a:latin typeface="Arial" pitchFamily="34" charset="0"/>
              </a:rPr>
              <a:t> </a:t>
            </a:r>
            <a:r>
              <a:rPr lang="pl-PL" err="1">
                <a:latin typeface="Arial" pitchFamily="34" charset="0"/>
              </a:rPr>
              <a:t>are</a:t>
            </a:r>
            <a:r>
              <a:rPr lang="pl-PL">
                <a:latin typeface="Arial" pitchFamily="34" charset="0"/>
              </a:rPr>
              <a:t>? </a:t>
            </a:r>
          </a:p>
          <a:p>
            <a:endParaRPr lang="pl-PL">
              <a:latin typeface="Arial" pitchFamily="34" charset="0"/>
            </a:endParaRPr>
          </a:p>
          <a:p>
            <a:endParaRPr lang="pl-PL">
              <a:latin typeface="Arial" pitchFamily="34" charset="0"/>
            </a:endParaRPr>
          </a:p>
          <a:p>
            <a:r>
              <a:rPr lang="pl-PL" err="1">
                <a:latin typeface="Arial" pitchFamily="34" charset="0"/>
              </a:rPr>
              <a:t>Answer</a:t>
            </a:r>
            <a:r>
              <a:rPr lang="pl-PL" baseline="0">
                <a:latin typeface="Arial" pitchFamily="34" charset="0"/>
              </a:rPr>
              <a:t> (</a:t>
            </a:r>
            <a:r>
              <a:rPr lang="pl-PL" baseline="0" err="1">
                <a:latin typeface="Arial" pitchFamily="34" charset="0"/>
              </a:rPr>
              <a:t>from</a:t>
            </a:r>
            <a:r>
              <a:rPr lang="pl-PL" baseline="0">
                <a:latin typeface="Arial" pitchFamily="34" charset="0"/>
              </a:rPr>
              <a:t> </a:t>
            </a:r>
            <a:r>
              <a:rPr lang="pl-PL" baseline="0" err="1">
                <a:latin typeface="Arial" pitchFamily="34" charset="0"/>
              </a:rPr>
              <a:t>left</a:t>
            </a:r>
            <a:r>
              <a:rPr lang="pl-PL" baseline="0">
                <a:latin typeface="Arial" pitchFamily="34" charset="0"/>
              </a:rPr>
              <a:t> to </a:t>
            </a:r>
            <a:r>
              <a:rPr lang="pl-PL" baseline="0" err="1">
                <a:latin typeface="Arial" pitchFamily="34" charset="0"/>
              </a:rPr>
              <a:t>right</a:t>
            </a:r>
            <a:r>
              <a:rPr lang="pl-PL" baseline="0">
                <a:latin typeface="Arial" pitchFamily="34" charset="0"/>
              </a:rPr>
              <a:t>): </a:t>
            </a:r>
          </a:p>
          <a:p>
            <a:r>
              <a:rPr lang="pl-PL" baseline="0" err="1">
                <a:latin typeface="Arial" pitchFamily="34" charset="0"/>
              </a:rPr>
              <a:t>integer</a:t>
            </a:r>
            <a:r>
              <a:rPr lang="pl-PL" baseline="0">
                <a:latin typeface="Arial" pitchFamily="34" charset="0"/>
              </a:rPr>
              <a:t>, </a:t>
            </a:r>
            <a:r>
              <a:rPr lang="pl-PL" baseline="0" err="1">
                <a:latin typeface="Arial" pitchFamily="34" charset="0"/>
              </a:rPr>
              <a:t>floating-point</a:t>
            </a:r>
            <a:r>
              <a:rPr lang="pl-PL" baseline="0">
                <a:latin typeface="Arial" pitchFamily="34" charset="0"/>
              </a:rPr>
              <a:t> </a:t>
            </a:r>
            <a:r>
              <a:rPr lang="pl-PL" baseline="0" err="1">
                <a:latin typeface="Arial" pitchFamily="34" charset="0"/>
              </a:rPr>
              <a:t>numeric</a:t>
            </a:r>
            <a:r>
              <a:rPr lang="pl-PL" baseline="0">
                <a:latin typeface="Arial" pitchFamily="34" charset="0"/>
              </a:rPr>
              <a:t>, </a:t>
            </a:r>
            <a:r>
              <a:rPr lang="pl-PL" baseline="0" err="1">
                <a:latin typeface="Arial" pitchFamily="34" charset="0"/>
              </a:rPr>
              <a:t>Boolean</a:t>
            </a:r>
            <a:r>
              <a:rPr lang="pl-PL" baseline="0">
                <a:latin typeface="Arial" pitchFamily="34" charset="0"/>
              </a:rPr>
              <a:t>, </a:t>
            </a:r>
            <a:r>
              <a:rPr lang="pl-PL" baseline="0" err="1">
                <a:latin typeface="Arial" pitchFamily="34" charset="0"/>
              </a:rPr>
              <a:t>string</a:t>
            </a:r>
            <a:r>
              <a:rPr lang="pl-PL" baseline="0">
                <a:latin typeface="Arial" pitchFamily="34" charset="0"/>
              </a:rPr>
              <a:t>. </a:t>
            </a:r>
            <a:endParaRPr lang="pl-PL">
              <a:latin typeface="Arial" pitchFamily="34" charset="0"/>
            </a:endParaRPr>
          </a:p>
        </p:txBody>
      </p:sp>
    </p:spTree>
    <p:extLst>
      <p:ext uri="{BB962C8B-B14F-4D97-AF65-F5344CB8AC3E}">
        <p14:creationId xmlns:p14="http://schemas.microsoft.com/office/powerpoint/2010/main" val="3120406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dirty="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dirty="0" err="1">
                <a:latin typeface="+mn-lt"/>
              </a:rPr>
              <a:t>that</a:t>
            </a:r>
            <a:r>
              <a:rPr lang="pl-PL" sz="1200" dirty="0">
                <a:latin typeface="+mn-lt"/>
              </a:rPr>
              <a:t> </a:t>
            </a:r>
            <a:r>
              <a:rPr lang="en-US" sz="1200" dirty="0">
                <a:latin typeface="+mn-lt"/>
              </a:rPr>
              <a:t>NI technology helped make it happen.</a:t>
            </a:r>
          </a:p>
          <a:p>
            <a:r>
              <a:rPr lang="en-US" sz="1200" dirty="0">
                <a:latin typeface="+mn-lt"/>
              </a:rPr>
              <a:t> </a:t>
            </a:r>
          </a:p>
          <a:p>
            <a:r>
              <a:rPr lang="en-US" sz="1200" dirty="0">
                <a:latin typeface="+mn-lt"/>
              </a:rPr>
              <a:t>Because we work with engineers in so many industries and application areas, NI</a:t>
            </a:r>
            <a:r>
              <a:rPr lang="pl-PL" sz="1200" dirty="0">
                <a:latin typeface="+mn-lt"/>
              </a:rPr>
              <a:t> </a:t>
            </a:r>
            <a:r>
              <a:rPr lang="pl-PL" sz="1200" dirty="0" err="1">
                <a:latin typeface="+mn-lt"/>
              </a:rPr>
              <a:t>is</a:t>
            </a:r>
            <a:r>
              <a:rPr lang="en-US" sz="1200" dirty="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dirty="0">
              <a:latin typeface="+mn-lt"/>
            </a:endParaRPr>
          </a:p>
          <a:p>
            <a:pPr defTabSz="440624">
              <a:defRPr/>
            </a:pPr>
            <a:endParaRPr lang="en-US" i="1" dirty="0"/>
          </a:p>
          <a:p>
            <a:pPr defTabSz="440624">
              <a:defRPr/>
            </a:pPr>
            <a:endParaRPr lang="en-US" i="1" dirty="0"/>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10</a:t>
            </a:fld>
            <a:endParaRPr lang="en-US"/>
          </a:p>
        </p:txBody>
      </p:sp>
    </p:spTree>
    <p:extLst>
      <p:ext uri="{BB962C8B-B14F-4D97-AF65-F5344CB8AC3E}">
        <p14:creationId xmlns:p14="http://schemas.microsoft.com/office/powerpoint/2010/main" val="30290241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r>
              <a:rPr lang="en-US" b="1">
                <a:latin typeface="Arial" pitchFamily="34" charset="0"/>
              </a:rPr>
              <a:t>What are free labels and when should you use them?</a:t>
            </a:r>
          </a:p>
          <a:p>
            <a:r>
              <a:rPr lang="en-US">
                <a:latin typeface="Arial" pitchFamily="34" charset="0"/>
              </a:rPr>
              <a:t>Free labels are not attached to any object. You can create, move, rotate, or delete them independently. </a:t>
            </a:r>
          </a:p>
          <a:p>
            <a:r>
              <a:rPr lang="en-US">
                <a:latin typeface="Arial" pitchFamily="34" charset="0"/>
              </a:rPr>
              <a:t>Free labels are useful for documenting code on the block diagram and for listing user instructions on the front panel. Double-click an open space or use the Labeling tool to create free labels or to edit labels.</a:t>
            </a:r>
          </a:p>
          <a:p>
            <a:endParaRPr lang="pl-PL">
              <a:latin typeface="Arial" pitchFamily="34" charset="0"/>
            </a:endParaRPr>
          </a:p>
        </p:txBody>
      </p:sp>
    </p:spTree>
    <p:extLst>
      <p:ext uri="{BB962C8B-B14F-4D97-AF65-F5344CB8AC3E}">
        <p14:creationId xmlns:p14="http://schemas.microsoft.com/office/powerpoint/2010/main" val="19443175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Slide Image Placeholder 1"/>
          <p:cNvSpPr>
            <a:spLocks noGrp="1" noRot="1" noChangeAspect="1" noTextEdit="1"/>
          </p:cNvSpPr>
          <p:nvPr>
            <p:ph type="sldImg"/>
          </p:nvPr>
        </p:nvSpPr>
        <p:spPr>
          <a:ln/>
        </p:spPr>
      </p:sp>
      <p:sp>
        <p:nvSpPr>
          <p:cNvPr id="468995" name="Notes Placeholder 2"/>
          <p:cNvSpPr>
            <a:spLocks noGrp="1"/>
          </p:cNvSpPr>
          <p:nvPr>
            <p:ph type="body" idx="1"/>
          </p:nvPr>
        </p:nvSpPr>
        <p:spPr>
          <a:noFill/>
          <a:ln/>
        </p:spPr>
        <p:txBody>
          <a:bodyPr/>
          <a:lstStyle/>
          <a:p>
            <a:pPr eaLnBrk="1" hangingPunct="1"/>
            <a:r>
              <a:rPr lang="pl-PL">
                <a:latin typeface="Arial" pitchFamily="34" charset="0"/>
              </a:rPr>
              <a:t>I’d like to point at..</a:t>
            </a:r>
          </a:p>
          <a:p>
            <a:pPr eaLnBrk="1" hangingPunct="1"/>
            <a:endParaRPr lang="pl-PL">
              <a:latin typeface="Arial" pitchFamily="34" charset="0"/>
            </a:endParaRPr>
          </a:p>
          <a:p>
            <a:pPr eaLnBrk="1" hangingPunct="1"/>
            <a:r>
              <a:rPr lang="pl-PL">
                <a:latin typeface="Arial" pitchFamily="34" charset="0"/>
              </a:rPr>
              <a:t>Hold down mouse for a second</a:t>
            </a:r>
            <a:endParaRPr lang="en-US">
              <a:latin typeface="Arial" pitchFamily="34" charset="0"/>
            </a:endParaRPr>
          </a:p>
        </p:txBody>
      </p:sp>
      <p:sp>
        <p:nvSpPr>
          <p:cNvPr id="468996"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141F21B8-A208-4C6C-AA22-C874E5AB4227}" type="slidenum">
              <a:rPr lang="en-US">
                <a:solidFill>
                  <a:prstClr val="white"/>
                </a:solidFill>
              </a:rPr>
              <a:pPr algn="ctr"/>
              <a:t>51</a:t>
            </a:fld>
            <a:endParaRPr lang="en-US">
              <a:solidFill>
                <a:prstClr val="white"/>
              </a:solidFill>
            </a:endParaRPr>
          </a:p>
        </p:txBody>
      </p:sp>
    </p:spTree>
    <p:extLst>
      <p:ext uri="{BB962C8B-B14F-4D97-AF65-F5344CB8AC3E}">
        <p14:creationId xmlns:p14="http://schemas.microsoft.com/office/powerpoint/2010/main" val="10532452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Slide Image Placeholder 1"/>
          <p:cNvSpPr>
            <a:spLocks noGrp="1" noRot="1" noChangeAspect="1" noTextEdit="1"/>
          </p:cNvSpPr>
          <p:nvPr>
            <p:ph type="sldImg"/>
          </p:nvPr>
        </p:nvSpPr>
        <p:spPr>
          <a:ln/>
        </p:spPr>
      </p:sp>
      <p:sp>
        <p:nvSpPr>
          <p:cNvPr id="471043" name="Notes Placeholder 2"/>
          <p:cNvSpPr>
            <a:spLocks noGrp="1"/>
          </p:cNvSpPr>
          <p:nvPr>
            <p:ph type="body" idx="1"/>
          </p:nvPr>
        </p:nvSpPr>
        <p:spPr>
          <a:noFill/>
          <a:ln/>
        </p:spPr>
        <p:txBody>
          <a:bodyPr/>
          <a:lstStyle/>
          <a:p>
            <a:pPr eaLnBrk="1" hangingPunct="1"/>
            <a:endParaRPr lang="en-US">
              <a:latin typeface="Arial" pitchFamily="34" charset="0"/>
            </a:endParaRPr>
          </a:p>
        </p:txBody>
      </p:sp>
      <p:sp>
        <p:nvSpPr>
          <p:cNvPr id="471044"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113894BE-0BD6-4D2D-8715-65A0ACEDC9CB}" type="slidenum">
              <a:rPr lang="en-US">
                <a:solidFill>
                  <a:prstClr val="white"/>
                </a:solidFill>
              </a:rPr>
              <a:pPr algn="ctr"/>
              <a:t>52</a:t>
            </a:fld>
            <a:endParaRPr lang="en-US">
              <a:solidFill>
                <a:prstClr val="white"/>
              </a:solidFill>
            </a:endParaRPr>
          </a:p>
        </p:txBody>
      </p:sp>
    </p:spTree>
    <p:extLst>
      <p:ext uri="{BB962C8B-B14F-4D97-AF65-F5344CB8AC3E}">
        <p14:creationId xmlns:p14="http://schemas.microsoft.com/office/powerpoint/2010/main" val="23928080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Slide Image Placeholder 1"/>
          <p:cNvSpPr>
            <a:spLocks noGrp="1" noRot="1" noChangeAspect="1" noTextEdit="1"/>
          </p:cNvSpPr>
          <p:nvPr>
            <p:ph type="sldImg"/>
          </p:nvPr>
        </p:nvSpPr>
        <p:spPr>
          <a:ln/>
        </p:spPr>
      </p:sp>
      <p:sp>
        <p:nvSpPr>
          <p:cNvPr id="473091" name="Notes Placeholder 2"/>
          <p:cNvSpPr>
            <a:spLocks noGrp="1"/>
          </p:cNvSpPr>
          <p:nvPr>
            <p:ph type="body" idx="1"/>
          </p:nvPr>
        </p:nvSpPr>
        <p:spPr>
          <a:noFill/>
          <a:ln/>
        </p:spPr>
        <p:txBody>
          <a:bodyPr/>
          <a:lstStyle/>
          <a:p>
            <a:pPr eaLnBrk="1" hangingPunct="1"/>
            <a:r>
              <a:rPr lang="en-US">
                <a:latin typeface="Arial" pitchFamily="34" charset="0"/>
              </a:rPr>
              <a:t>Use the NI Example Finder to search all installed examples and examples located in the NI Developer Zone on the web.</a:t>
            </a:r>
          </a:p>
          <a:p>
            <a:pPr eaLnBrk="1" hangingPunct="1"/>
            <a:endParaRPr lang="en-US">
              <a:latin typeface="Arial" pitchFamily="34" charset="0"/>
            </a:endParaRPr>
          </a:p>
          <a:p>
            <a:pPr eaLnBrk="1" hangingPunct="1"/>
            <a:r>
              <a:rPr lang="en-US">
                <a:latin typeface="Arial" pitchFamily="34" charset="0"/>
              </a:rPr>
              <a:t>Modify any example VI to fit an application, or copy and paste from an example into a VI that you create.</a:t>
            </a:r>
          </a:p>
          <a:p>
            <a:pPr eaLnBrk="1" hangingPunct="1"/>
            <a:r>
              <a:rPr lang="en-US">
                <a:latin typeface="Arial" pitchFamily="34" charset="0"/>
              </a:rPr>
              <a:t>Methods of accessing the NI Example Finder:</a:t>
            </a:r>
          </a:p>
          <a:p>
            <a:pPr eaLnBrk="1" hangingPunct="1">
              <a:buFontTx/>
              <a:buChar char="•"/>
            </a:pPr>
            <a:r>
              <a:rPr lang="en-US">
                <a:latin typeface="Arial" pitchFamily="34" charset="0"/>
              </a:rPr>
              <a:t> Select </a:t>
            </a:r>
            <a:r>
              <a:rPr lang="en-US" b="1" err="1">
                <a:latin typeface="Arial" pitchFamily="34" charset="0"/>
              </a:rPr>
              <a:t>Help»Find</a:t>
            </a:r>
            <a:r>
              <a:rPr lang="en-US" b="1">
                <a:latin typeface="Arial" pitchFamily="34" charset="0"/>
              </a:rPr>
              <a:t> Examples </a:t>
            </a:r>
          </a:p>
          <a:p>
            <a:pPr eaLnBrk="1" hangingPunct="1">
              <a:buFontTx/>
              <a:buChar char="•"/>
            </a:pPr>
            <a:r>
              <a:rPr lang="en-US">
                <a:latin typeface="Arial" pitchFamily="34" charset="0"/>
              </a:rPr>
              <a:t> Click the </a:t>
            </a:r>
            <a:r>
              <a:rPr lang="en-US" b="1">
                <a:latin typeface="Arial" pitchFamily="34" charset="0"/>
              </a:rPr>
              <a:t>Find Examples </a:t>
            </a:r>
            <a:r>
              <a:rPr lang="en-US">
                <a:latin typeface="Arial" pitchFamily="34" charset="0"/>
              </a:rPr>
              <a:t>link in the </a:t>
            </a:r>
            <a:r>
              <a:rPr lang="en-US" b="1">
                <a:latin typeface="Arial" pitchFamily="34" charset="0"/>
              </a:rPr>
              <a:t>Getting Started </a:t>
            </a:r>
            <a:r>
              <a:rPr lang="en-US">
                <a:latin typeface="Arial" pitchFamily="34" charset="0"/>
              </a:rPr>
              <a:t>window</a:t>
            </a:r>
          </a:p>
          <a:p>
            <a:pPr eaLnBrk="1" hangingPunct="1">
              <a:buFontTx/>
              <a:buChar char="•"/>
            </a:pPr>
            <a:endParaRPr lang="en-US">
              <a:latin typeface="Arial" pitchFamily="34" charset="0"/>
            </a:endParaRPr>
          </a:p>
          <a:p>
            <a:pPr eaLnBrk="1" hangingPunct="1"/>
            <a:r>
              <a:rPr lang="en-US">
                <a:latin typeface="Arial" pitchFamily="34" charset="0"/>
              </a:rPr>
              <a:t>You can access examples using the </a:t>
            </a:r>
            <a:r>
              <a:rPr lang="en-US" b="1">
                <a:latin typeface="Arial" pitchFamily="34" charset="0"/>
              </a:rPr>
              <a:t>Open example </a:t>
            </a:r>
            <a:r>
              <a:rPr lang="en-US">
                <a:latin typeface="Arial" pitchFamily="34" charset="0"/>
              </a:rPr>
              <a:t>and </a:t>
            </a:r>
            <a:r>
              <a:rPr lang="en-US" b="1">
                <a:latin typeface="Arial" pitchFamily="34" charset="0"/>
              </a:rPr>
              <a:t>Find related examples</a:t>
            </a:r>
            <a:r>
              <a:rPr lang="en-US">
                <a:latin typeface="Arial" pitchFamily="34" charset="0"/>
              </a:rPr>
              <a:t> buttons located at the bottom of certain VI and function reference topics in the </a:t>
            </a:r>
            <a:r>
              <a:rPr lang="en-US" i="1">
                <a:latin typeface="Arial" pitchFamily="34" charset="0"/>
              </a:rPr>
              <a:t>LabVIEW Help</a:t>
            </a:r>
            <a:r>
              <a:rPr lang="en-US">
                <a:latin typeface="Arial" pitchFamily="34" charset="0"/>
              </a:rPr>
              <a:t>. Click the </a:t>
            </a:r>
            <a:r>
              <a:rPr lang="en-US" b="1">
                <a:latin typeface="Arial" pitchFamily="34" charset="0"/>
              </a:rPr>
              <a:t>Open example </a:t>
            </a:r>
            <a:r>
              <a:rPr lang="en-US">
                <a:latin typeface="Arial" pitchFamily="34" charset="0"/>
              </a:rPr>
              <a:t>button to open the example VI to which the topic refers. Click </a:t>
            </a:r>
            <a:r>
              <a:rPr lang="en-US" b="0">
                <a:latin typeface="Arial" pitchFamily="34" charset="0"/>
              </a:rPr>
              <a:t>the</a:t>
            </a:r>
            <a:r>
              <a:rPr lang="en-US" b="1">
                <a:latin typeface="Arial" pitchFamily="34" charset="0"/>
              </a:rPr>
              <a:t> Find related examples</a:t>
            </a:r>
            <a:r>
              <a:rPr lang="en-US">
                <a:latin typeface="Arial" pitchFamily="34" charset="0"/>
              </a:rPr>
              <a:t> button to open the NI Example Finder and display related example </a:t>
            </a:r>
            <a:r>
              <a:rPr lang="en-US" err="1">
                <a:latin typeface="Arial" pitchFamily="34" charset="0"/>
              </a:rPr>
              <a:t>VIs.</a:t>
            </a:r>
            <a:endParaRPr lang="en-US">
              <a:latin typeface="Arial" pitchFamily="34" charset="0"/>
            </a:endParaRPr>
          </a:p>
          <a:p>
            <a:pPr eaLnBrk="1" hangingPunct="1">
              <a:buFontTx/>
              <a:buChar char="•"/>
            </a:pPr>
            <a:endParaRPr lang="en-US">
              <a:latin typeface="Arial" pitchFamily="34" charset="0"/>
            </a:endParaRPr>
          </a:p>
          <a:p>
            <a:pPr eaLnBrk="1" hangingPunct="1">
              <a:buFontTx/>
              <a:buChar char="•"/>
            </a:pPr>
            <a:endParaRPr lang="en-US">
              <a:latin typeface="Arial" pitchFamily="34" charset="0"/>
            </a:endParaRPr>
          </a:p>
        </p:txBody>
      </p:sp>
      <p:sp>
        <p:nvSpPr>
          <p:cNvPr id="473092"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D53C134E-CCE4-4098-9F9F-501734C4E0C3}" type="slidenum">
              <a:rPr lang="en-US">
                <a:solidFill>
                  <a:prstClr val="white"/>
                </a:solidFill>
              </a:rPr>
              <a:pPr algn="ctr"/>
              <a:t>53</a:t>
            </a:fld>
            <a:endParaRPr lang="en-US">
              <a:solidFill>
                <a:prstClr val="white"/>
              </a:solidFill>
            </a:endParaRPr>
          </a:p>
        </p:txBody>
      </p:sp>
    </p:spTree>
    <p:extLst>
      <p:ext uri="{BB962C8B-B14F-4D97-AF65-F5344CB8AC3E}">
        <p14:creationId xmlns:p14="http://schemas.microsoft.com/office/powerpoint/2010/main" val="40815802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Rectangle 7"/>
          <p:cNvSpPr>
            <a:spLocks noGrp="1" noChangeArrowheads="1"/>
          </p:cNvSpPr>
          <p:nvPr>
            <p:ph type="sldNum" sz="quarter" idx="4294967295"/>
          </p:nvPr>
        </p:nvSpPr>
        <p:spPr bwMode="auto">
          <a:xfrm>
            <a:off x="3970338" y="8829675"/>
            <a:ext cx="3038475" cy="465138"/>
          </a:xfrm>
          <a:prstGeom prst="rect">
            <a:avLst/>
          </a:prstGeom>
          <a:noFill/>
          <a:ln>
            <a:miter lim="800000"/>
            <a:headEnd/>
            <a:tailEnd/>
          </a:ln>
        </p:spPr>
        <p:txBody>
          <a:bodyPr/>
          <a:lstStyle/>
          <a:p>
            <a:pPr algn="ctr"/>
            <a:fld id="{07DCAAB4-3ABE-4E19-B582-062E2EDDBA37}" type="slidenum">
              <a:rPr lang="en-US">
                <a:solidFill>
                  <a:prstClr val="white"/>
                </a:solidFill>
              </a:rPr>
              <a:pPr algn="ctr"/>
              <a:t>54</a:t>
            </a:fld>
            <a:endParaRPr lang="en-US">
              <a:solidFill>
                <a:prstClr val="white"/>
              </a:solidFill>
            </a:endParaRPr>
          </a:p>
        </p:txBody>
      </p:sp>
      <p:sp>
        <p:nvSpPr>
          <p:cNvPr id="475139" name="Rectangle 2"/>
          <p:cNvSpPr>
            <a:spLocks noGrp="1" noRot="1" noChangeAspect="1" noChangeArrowheads="1" noTextEdit="1"/>
          </p:cNvSpPr>
          <p:nvPr>
            <p:ph type="sldImg"/>
          </p:nvPr>
        </p:nvSpPr>
        <p:spPr>
          <a:xfrm>
            <a:off x="-22225" y="457200"/>
            <a:ext cx="6908800" cy="3886200"/>
          </a:xfrm>
          <a:ln/>
        </p:spPr>
      </p:sp>
      <p:sp>
        <p:nvSpPr>
          <p:cNvPr id="475140" name="Rectangle 3"/>
          <p:cNvSpPr>
            <a:spLocks noGrp="1" noChangeArrowheads="1"/>
          </p:cNvSpPr>
          <p:nvPr>
            <p:ph type="body" idx="1"/>
          </p:nvPr>
        </p:nvSpPr>
        <p:spPr>
          <a:xfrm>
            <a:off x="701675" y="4581525"/>
            <a:ext cx="5607050" cy="4181475"/>
          </a:xfrm>
          <a:noFill/>
          <a:ln/>
        </p:spPr>
        <p:txBody>
          <a:bodyPr/>
          <a:lstStyle/>
          <a:p>
            <a:pPr eaLnBrk="1" hangingPunct="1"/>
            <a:r>
              <a:rPr lang="pl-PL" err="1">
                <a:latin typeface="Arial" pitchFamily="34" charset="0"/>
              </a:rPr>
              <a:t>Open</a:t>
            </a:r>
            <a:r>
              <a:rPr lang="pl-PL">
                <a:latin typeface="Arial" pitchFamily="34" charset="0"/>
              </a:rPr>
              <a:t> an </a:t>
            </a:r>
            <a:r>
              <a:rPr lang="pl-PL" err="1">
                <a:latin typeface="Arial" pitchFamily="34" charset="0"/>
              </a:rPr>
              <a:t>existing</a:t>
            </a:r>
            <a:r>
              <a:rPr lang="pl-PL">
                <a:latin typeface="Arial" pitchFamily="34" charset="0"/>
              </a:rPr>
              <a:t> VI. Examine its front panel and block diagram and find the elements that were described in the previous slides.</a:t>
            </a:r>
          </a:p>
          <a:p>
            <a:pPr eaLnBrk="1" hangingPunct="1"/>
            <a:endParaRPr lang="pl-PL">
              <a:latin typeface="Arial" pitchFamily="34" charset="0"/>
            </a:endParaRPr>
          </a:p>
          <a:p>
            <a:pPr eaLnBrk="1" hangingPunct="1"/>
            <a:r>
              <a:rPr lang="pl-PL" sz="1100" b="0" i="0" kern="1200">
                <a:solidFill>
                  <a:schemeClr val="tx1"/>
                </a:solidFill>
                <a:effectLst/>
                <a:latin typeface="Arial" charset="0"/>
                <a:ea typeface="+mn-ea"/>
                <a:cs typeface="+mn-cs"/>
              </a:rPr>
              <a:t>E2 &gt; 82.41 Hz</a:t>
            </a:r>
            <a:r>
              <a:rPr lang="pl-PL">
                <a:latin typeface="Arial" pitchFamily="34" charset="0"/>
              </a:rPr>
              <a:t> </a:t>
            </a:r>
          </a:p>
          <a:p>
            <a:pPr eaLnBrk="1" hangingPunct="1"/>
            <a:r>
              <a:rPr lang="pl-PL">
                <a:latin typeface="Arial" pitchFamily="34" charset="0"/>
              </a:rPr>
              <a:t>E4 &gt; </a:t>
            </a:r>
            <a:r>
              <a:rPr lang="pl-PL" sz="1100" b="0" i="0" kern="1200">
                <a:solidFill>
                  <a:schemeClr val="tx1"/>
                </a:solidFill>
                <a:effectLst/>
                <a:latin typeface="Arial" charset="0"/>
                <a:ea typeface="+mn-ea"/>
                <a:cs typeface="+mn-cs"/>
              </a:rPr>
              <a:t>329.63 Hz</a:t>
            </a:r>
            <a:endParaRPr lang="en-US">
              <a:latin typeface="Arial" pitchFamily="34" charset="0"/>
            </a:endParaRPr>
          </a:p>
        </p:txBody>
      </p:sp>
    </p:spTree>
    <p:extLst>
      <p:ext uri="{BB962C8B-B14F-4D97-AF65-F5344CB8AC3E}">
        <p14:creationId xmlns:p14="http://schemas.microsoft.com/office/powerpoint/2010/main" val="10391621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3376035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1901737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Slide Image Placeholder 1"/>
          <p:cNvSpPr>
            <a:spLocks noGrp="1" noRot="1" noChangeAspect="1" noTextEdit="1"/>
          </p:cNvSpPr>
          <p:nvPr>
            <p:ph type="sldImg"/>
          </p:nvPr>
        </p:nvSpPr>
        <p:spPr>
          <a:ln/>
        </p:spPr>
      </p:sp>
      <p:sp>
        <p:nvSpPr>
          <p:cNvPr id="481283" name="Notes Placeholder 2"/>
          <p:cNvSpPr>
            <a:spLocks noGrp="1"/>
          </p:cNvSpPr>
          <p:nvPr>
            <p:ph type="body" idx="1"/>
          </p:nvPr>
        </p:nvSpPr>
        <p:spPr>
          <a:noFill/>
          <a:ln/>
        </p:spPr>
        <p:txBody>
          <a:bodyPr/>
          <a:lstStyle/>
          <a:p>
            <a:r>
              <a:rPr lang="en-US" b="1">
                <a:latin typeface="Arial" pitchFamily="34" charset="0"/>
              </a:rPr>
              <a:t>Controls</a:t>
            </a:r>
            <a:r>
              <a:rPr lang="en-US">
                <a:latin typeface="Arial" pitchFamily="34" charset="0"/>
              </a:rPr>
              <a:t> palette is available only when the front panel window is the active window.</a:t>
            </a:r>
          </a:p>
        </p:txBody>
      </p:sp>
    </p:spTree>
    <p:extLst>
      <p:ext uri="{BB962C8B-B14F-4D97-AF65-F5344CB8AC3E}">
        <p14:creationId xmlns:p14="http://schemas.microsoft.com/office/powerpoint/2010/main" val="63812611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Slide Image Placeholder 1"/>
          <p:cNvSpPr>
            <a:spLocks noGrp="1" noRot="1" noChangeAspect="1" noTextEdit="1"/>
          </p:cNvSpPr>
          <p:nvPr>
            <p:ph type="sldImg"/>
          </p:nvPr>
        </p:nvSpPr>
        <p:spPr>
          <a:ln/>
        </p:spPr>
      </p:sp>
      <p:sp>
        <p:nvSpPr>
          <p:cNvPr id="483331"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l-PL" b="1" err="1">
                <a:latin typeface="Arial" pitchFamily="34" charset="0"/>
              </a:rPr>
              <a:t>Functions</a:t>
            </a:r>
            <a:r>
              <a:rPr lang="pl-PL" b="1">
                <a:latin typeface="Arial" pitchFamily="34" charset="0"/>
              </a:rPr>
              <a:t> </a:t>
            </a:r>
            <a:r>
              <a:rPr lang="en-US">
                <a:latin typeface="Arial" pitchFamily="34" charset="0"/>
              </a:rPr>
              <a:t>palette is available only when the </a:t>
            </a:r>
            <a:r>
              <a:rPr lang="pl-PL" err="1">
                <a:latin typeface="Arial" pitchFamily="34" charset="0"/>
              </a:rPr>
              <a:t>block</a:t>
            </a:r>
            <a:r>
              <a:rPr lang="pl-PL">
                <a:latin typeface="Arial" pitchFamily="34" charset="0"/>
              </a:rPr>
              <a:t> diagram </a:t>
            </a:r>
            <a:r>
              <a:rPr lang="en-US">
                <a:latin typeface="Arial" pitchFamily="34" charset="0"/>
              </a:rPr>
              <a:t>window is the active window.</a:t>
            </a:r>
          </a:p>
          <a:p>
            <a:endParaRPr lang="en-US">
              <a:latin typeface="Arial" pitchFamily="34" charset="0"/>
            </a:endParaRPr>
          </a:p>
        </p:txBody>
      </p:sp>
    </p:spTree>
    <p:extLst>
      <p:ext uri="{BB962C8B-B14F-4D97-AF65-F5344CB8AC3E}">
        <p14:creationId xmlns:p14="http://schemas.microsoft.com/office/powerpoint/2010/main" val="9312826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Slide Image Placeholder 1"/>
          <p:cNvSpPr>
            <a:spLocks noGrp="1" noRot="1" noChangeAspect="1" noTextEdit="1"/>
          </p:cNvSpPr>
          <p:nvPr>
            <p:ph type="sldImg"/>
          </p:nvPr>
        </p:nvSpPr>
        <p:spPr>
          <a:ln/>
        </p:spPr>
      </p:sp>
      <p:sp>
        <p:nvSpPr>
          <p:cNvPr id="485379"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86355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a:t>120 kJ / bunch * 2808 bunches = 362 MJ / beam</a:t>
            </a:r>
          </a:p>
          <a:p>
            <a:endParaRPr lang="pl-PL"/>
          </a:p>
          <a:p>
            <a:r>
              <a:rPr lang="pl-PL"/>
              <a:t>- One beam melts 0.5 tone of copper</a:t>
            </a:r>
          </a:p>
          <a:p>
            <a:pPr marL="171450" indent="-171450">
              <a:buFontTx/>
              <a:buChar char="-"/>
            </a:pPr>
            <a:r>
              <a:rPr lang="pl-PL"/>
              <a:t>1.8</a:t>
            </a:r>
            <a:r>
              <a:rPr lang="pl-PL" baseline="0"/>
              <a:t> tone car going 2280 km / h</a:t>
            </a:r>
          </a:p>
          <a:p>
            <a:pPr marL="171450" indent="-171450">
              <a:buFontTx/>
              <a:buChar char="-"/>
            </a:pPr>
            <a:r>
              <a:rPr lang="pl-PL" baseline="0"/>
              <a:t>77.5 t of TNT</a:t>
            </a:r>
            <a:endParaRPr lang="en-GB"/>
          </a:p>
        </p:txBody>
      </p:sp>
    </p:spTree>
    <p:extLst>
      <p:ext uri="{BB962C8B-B14F-4D97-AF65-F5344CB8AC3E}">
        <p14:creationId xmlns:p14="http://schemas.microsoft.com/office/powerpoint/2010/main" val="20640274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Slide Image Placeholder 1"/>
          <p:cNvSpPr>
            <a:spLocks noGrp="1" noRot="1" noChangeAspect="1" noTextEdit="1"/>
          </p:cNvSpPr>
          <p:nvPr>
            <p:ph type="sldImg"/>
          </p:nvPr>
        </p:nvSpPr>
        <p:spPr>
          <a:ln/>
        </p:spPr>
      </p:sp>
      <p:sp>
        <p:nvSpPr>
          <p:cNvPr id="487427" name="Notes Placeholder 2"/>
          <p:cNvSpPr>
            <a:spLocks noGrp="1"/>
          </p:cNvSpPr>
          <p:nvPr>
            <p:ph type="body" idx="1"/>
          </p:nvPr>
        </p:nvSpPr>
        <p:spPr>
          <a:noFill/>
          <a:ln/>
        </p:spPr>
        <p:txBody>
          <a:bodyPr/>
          <a:lstStyle/>
          <a:p>
            <a:r>
              <a:rPr lang="en-US">
                <a:latin typeface="Arial" pitchFamily="34" charset="0"/>
              </a:rPr>
              <a:t>Searches the local help files and palettes as you type. If you press &lt;Enter&gt;, the </a:t>
            </a:r>
            <a:r>
              <a:rPr lang="en-US" b="1">
                <a:latin typeface="Arial" pitchFamily="34" charset="0"/>
              </a:rPr>
              <a:t>Search</a:t>
            </a:r>
            <a:r>
              <a:rPr lang="en-US">
                <a:latin typeface="Arial" pitchFamily="34" charset="0"/>
              </a:rPr>
              <a:t> bar also searches ni.com.</a:t>
            </a:r>
          </a:p>
        </p:txBody>
      </p:sp>
    </p:spTree>
    <p:extLst>
      <p:ext uri="{BB962C8B-B14F-4D97-AF65-F5344CB8AC3E}">
        <p14:creationId xmlns:p14="http://schemas.microsoft.com/office/powerpoint/2010/main" val="42012245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0000" lnSpcReduction="20000"/>
          </a:bodyPr>
          <a:lstStyle/>
          <a:p>
            <a:pPr>
              <a:defRPr/>
            </a:pPr>
            <a:r>
              <a:rPr lang="en-US" b="1"/>
              <a:t>Accessing palettes:</a:t>
            </a:r>
          </a:p>
          <a:p>
            <a:pPr marL="0" lvl="1">
              <a:defRPr/>
            </a:pPr>
            <a:r>
              <a:rPr lang="en-US" sz="2400"/>
              <a:t>Access the Controls palette from the front panel by selecting </a:t>
            </a:r>
            <a:r>
              <a:rPr lang="en-US" sz="2400" b="1"/>
              <a:t>View»Controls Palette</a:t>
            </a:r>
            <a:r>
              <a:rPr lang="en-US" sz="2400"/>
              <a:t>, or right-clicking an open area on the front panel.</a:t>
            </a:r>
          </a:p>
          <a:p>
            <a:pPr marL="0" lvl="1">
              <a:defRPr/>
            </a:pPr>
            <a:r>
              <a:rPr lang="en-US" sz="2400"/>
              <a:t>Access the Functions palette from the block diagram by selecting </a:t>
            </a:r>
            <a:r>
              <a:rPr lang="en-US" sz="2400" b="1"/>
              <a:t>View»Functions Palette</a:t>
            </a:r>
            <a:r>
              <a:rPr lang="en-US" sz="2400"/>
              <a:t>, or right-clicking an open area on the block panel.</a:t>
            </a:r>
            <a:endParaRPr lang="en-US" b="1"/>
          </a:p>
          <a:p>
            <a:pPr>
              <a:defRPr/>
            </a:pPr>
            <a:endParaRPr lang="en-US" b="1"/>
          </a:p>
          <a:p>
            <a:pPr>
              <a:defRPr/>
            </a:pPr>
            <a:r>
              <a:rPr lang="en-US" b="1"/>
              <a:t>Configuring palettes:</a:t>
            </a:r>
          </a:p>
          <a:p>
            <a:pPr>
              <a:defRPr/>
            </a:pPr>
            <a:r>
              <a:rPr lang="pl-PL"/>
              <a:t>To </a:t>
            </a:r>
            <a:r>
              <a:rPr lang="pl-PL" err="1"/>
              <a:t>change</a:t>
            </a:r>
            <a:r>
              <a:rPr lang="pl-PL"/>
              <a:t> </a:t>
            </a:r>
            <a:r>
              <a:rPr lang="pl-PL" err="1"/>
              <a:t>visible</a:t>
            </a:r>
            <a:r>
              <a:rPr lang="pl-PL"/>
              <a:t> </a:t>
            </a:r>
            <a:r>
              <a:rPr lang="pl-PL" err="1"/>
              <a:t>palettes</a:t>
            </a:r>
            <a:r>
              <a:rPr lang="pl-PL"/>
              <a:t> </a:t>
            </a:r>
            <a:r>
              <a:rPr lang="pl-PL" err="1"/>
              <a:t>in</a:t>
            </a:r>
            <a:r>
              <a:rPr lang="pl-PL"/>
              <a:t> </a:t>
            </a:r>
            <a:r>
              <a:rPr lang="pl-PL" err="1"/>
              <a:t>either</a:t>
            </a:r>
            <a:r>
              <a:rPr lang="pl-PL"/>
              <a:t> Controls </a:t>
            </a:r>
            <a:r>
              <a:rPr lang="pl-PL" err="1"/>
              <a:t>or</a:t>
            </a:r>
            <a:r>
              <a:rPr lang="pl-PL"/>
              <a:t> </a:t>
            </a:r>
            <a:r>
              <a:rPr lang="pl-PL" err="1"/>
              <a:t>Functions</a:t>
            </a:r>
            <a:r>
              <a:rPr lang="pl-PL" baseline="0"/>
              <a:t> </a:t>
            </a:r>
            <a:r>
              <a:rPr lang="pl-PL" baseline="0" err="1"/>
              <a:t>Palette</a:t>
            </a:r>
            <a:r>
              <a:rPr lang="pl-PL" baseline="0"/>
              <a:t>, first pin </a:t>
            </a:r>
            <a:r>
              <a:rPr lang="pl-PL" baseline="0" err="1"/>
              <a:t>the</a:t>
            </a:r>
            <a:r>
              <a:rPr lang="pl-PL" baseline="0"/>
              <a:t> </a:t>
            </a:r>
            <a:r>
              <a:rPr lang="pl-PL" baseline="0" err="1"/>
              <a:t>palette</a:t>
            </a:r>
            <a:r>
              <a:rPr lang="pl-PL" baseline="0"/>
              <a:t>, </a:t>
            </a:r>
            <a:r>
              <a:rPr lang="pl-PL" baseline="0" err="1"/>
              <a:t>then</a:t>
            </a:r>
            <a:r>
              <a:rPr lang="pl-PL" baseline="0"/>
              <a:t> </a:t>
            </a:r>
            <a:r>
              <a:rPr lang="pl-PL" baseline="0" err="1"/>
              <a:t>select</a:t>
            </a:r>
            <a:r>
              <a:rPr lang="pl-PL" baseline="0"/>
              <a:t> </a:t>
            </a:r>
            <a:r>
              <a:rPr lang="pl-PL" b="1" baseline="0" err="1"/>
              <a:t>Customize</a:t>
            </a:r>
            <a:r>
              <a:rPr lang="en-US" b="1">
                <a:latin typeface="Arial" pitchFamily="34" charset="0"/>
              </a:rPr>
              <a:t>»</a:t>
            </a:r>
            <a:r>
              <a:rPr lang="pl-PL" b="1" err="1">
                <a:latin typeface="Arial" pitchFamily="34" charset="0"/>
              </a:rPr>
              <a:t>Change</a:t>
            </a:r>
            <a:r>
              <a:rPr lang="pl-PL" b="1">
                <a:latin typeface="Arial" pitchFamily="34" charset="0"/>
              </a:rPr>
              <a:t> </a:t>
            </a:r>
            <a:r>
              <a:rPr lang="pl-PL" b="1" err="1">
                <a:latin typeface="Arial" pitchFamily="34" charset="0"/>
              </a:rPr>
              <a:t>Visible</a:t>
            </a:r>
            <a:r>
              <a:rPr lang="pl-PL" b="1">
                <a:latin typeface="Arial" pitchFamily="34" charset="0"/>
              </a:rPr>
              <a:t> </a:t>
            </a:r>
            <a:r>
              <a:rPr lang="pl-PL" b="1" err="1">
                <a:latin typeface="Arial" pitchFamily="34" charset="0"/>
              </a:rPr>
              <a:t>Palettes</a:t>
            </a:r>
            <a:r>
              <a:rPr lang="pl-PL" b="1">
                <a:latin typeface="Arial" pitchFamily="34" charset="0"/>
              </a:rPr>
              <a:t>…</a:t>
            </a:r>
            <a:r>
              <a:rPr lang="pl-PL" b="0">
                <a:latin typeface="Arial" pitchFamily="34" charset="0"/>
              </a:rPr>
              <a:t> and </a:t>
            </a:r>
            <a:r>
              <a:rPr lang="pl-PL" b="0" err="1">
                <a:latin typeface="Arial" pitchFamily="34" charset="0"/>
              </a:rPr>
              <a:t>check</a:t>
            </a:r>
            <a:r>
              <a:rPr lang="pl-PL" b="0">
                <a:latin typeface="Arial" pitchFamily="34" charset="0"/>
              </a:rPr>
              <a:t> </a:t>
            </a:r>
            <a:r>
              <a:rPr lang="pl-PL" b="0" err="1">
                <a:latin typeface="Arial" pitchFamily="34" charset="0"/>
              </a:rPr>
              <a:t>the</a:t>
            </a:r>
            <a:r>
              <a:rPr lang="pl-PL" b="0">
                <a:latin typeface="Arial" pitchFamily="34" charset="0"/>
              </a:rPr>
              <a:t> </a:t>
            </a:r>
            <a:r>
              <a:rPr lang="pl-PL" b="0" err="1">
                <a:latin typeface="Arial" pitchFamily="34" charset="0"/>
              </a:rPr>
              <a:t>boxes</a:t>
            </a:r>
            <a:r>
              <a:rPr lang="pl-PL" b="0" baseline="0">
                <a:latin typeface="Arial" pitchFamily="34" charset="0"/>
              </a:rPr>
              <a:t> by </a:t>
            </a:r>
            <a:r>
              <a:rPr lang="pl-PL" b="0" baseline="0" err="1">
                <a:latin typeface="Arial" pitchFamily="34" charset="0"/>
              </a:rPr>
              <a:t>the</a:t>
            </a:r>
            <a:r>
              <a:rPr lang="pl-PL" b="0" baseline="0">
                <a:latin typeface="Arial" pitchFamily="34" charset="0"/>
              </a:rPr>
              <a:t> </a:t>
            </a:r>
            <a:r>
              <a:rPr lang="pl-PL" b="0" baseline="0" err="1">
                <a:latin typeface="Arial" pitchFamily="34" charset="0"/>
              </a:rPr>
              <a:t>palettes</a:t>
            </a:r>
            <a:r>
              <a:rPr lang="pl-PL" b="0" baseline="0">
                <a:latin typeface="Arial" pitchFamily="34" charset="0"/>
              </a:rPr>
              <a:t> </a:t>
            </a:r>
            <a:r>
              <a:rPr lang="pl-PL" b="0" baseline="0" err="1">
                <a:latin typeface="Arial" pitchFamily="34" charset="0"/>
              </a:rPr>
              <a:t>you</a:t>
            </a:r>
            <a:r>
              <a:rPr lang="pl-PL" b="0" baseline="0">
                <a:latin typeface="Arial" pitchFamily="34" charset="0"/>
              </a:rPr>
              <a:t> want to be </a:t>
            </a:r>
            <a:r>
              <a:rPr lang="pl-PL" b="0" baseline="0" err="1">
                <a:latin typeface="Arial" pitchFamily="34" charset="0"/>
              </a:rPr>
              <a:t>displayed</a:t>
            </a:r>
            <a:r>
              <a:rPr lang="pl-PL" b="0" baseline="0">
                <a:latin typeface="Arial" pitchFamily="34" charset="0"/>
              </a:rPr>
              <a:t>.</a:t>
            </a:r>
            <a:r>
              <a:rPr lang="pl-PL" b="1"/>
              <a:t> </a:t>
            </a:r>
            <a:r>
              <a:rPr lang="pl-PL"/>
              <a:t>C</a:t>
            </a:r>
            <a:r>
              <a:rPr lang="en-US" err="1"/>
              <a:t>onfigure</a:t>
            </a:r>
            <a:r>
              <a:rPr lang="en-US"/>
              <a:t> the following palettes to be visible:</a:t>
            </a:r>
          </a:p>
          <a:p>
            <a:pPr>
              <a:defRPr/>
            </a:pPr>
            <a:r>
              <a:rPr lang="en-US"/>
              <a:t>	* Show the Silver controls palette on the Controls Palette </a:t>
            </a:r>
          </a:p>
          <a:p>
            <a:pPr>
              <a:defRPr/>
            </a:pPr>
            <a:r>
              <a:rPr lang="en-US"/>
              <a:t>	* Show the Programming palette on the Functions palette. </a:t>
            </a:r>
          </a:p>
          <a:p>
            <a:pPr>
              <a:defRPr/>
            </a:pPr>
            <a:r>
              <a:rPr lang="pl-PL"/>
              <a:t>T</a:t>
            </a:r>
            <a:r>
              <a:rPr lang="en-US" err="1"/>
              <a:t>hese</a:t>
            </a:r>
            <a:r>
              <a:rPr lang="en-US"/>
              <a:t> changes persist on subsequent launches of LabVIEW.</a:t>
            </a:r>
          </a:p>
          <a:p>
            <a:pPr>
              <a:defRPr/>
            </a:pPr>
            <a:endParaRPr lang="en-US"/>
          </a:p>
          <a:p>
            <a:pPr>
              <a:defRPr/>
            </a:pPr>
            <a:r>
              <a:rPr lang="en-US" b="1"/>
              <a:t>Search and navigate palettes:</a:t>
            </a:r>
            <a:endParaRPr lang="en-US"/>
          </a:p>
          <a:p>
            <a:pPr>
              <a:defRPr/>
            </a:pPr>
            <a:r>
              <a:rPr lang="en-US"/>
              <a:t>If you do not know the name of an object or want to discover available functionality, use the palette navigation. </a:t>
            </a:r>
            <a:r>
              <a:rPr lang="pl-PL"/>
              <a:t>T</a:t>
            </a:r>
            <a:r>
              <a:rPr lang="en-US"/>
              <a:t>he palettes are context-sensitive.  Tile the front panel and block diagrams left and right or top and bottom. Note that the </a:t>
            </a:r>
            <a:r>
              <a:rPr lang="en-US" b="1"/>
              <a:t>Controls</a:t>
            </a:r>
            <a:r>
              <a:rPr lang="en-US"/>
              <a:t> palette is active only when front panel window is active.  The </a:t>
            </a:r>
            <a:r>
              <a:rPr lang="en-US" b="1"/>
              <a:t>Functions</a:t>
            </a:r>
            <a:r>
              <a:rPr lang="en-US"/>
              <a:t> palette is active only when the block diagram window is active.</a:t>
            </a:r>
          </a:p>
          <a:p>
            <a:pPr>
              <a:defRPr/>
            </a:pPr>
            <a:endParaRPr lang="en-US"/>
          </a:p>
          <a:p>
            <a:pPr>
              <a:defRPr/>
            </a:pPr>
            <a:r>
              <a:rPr lang="en-US"/>
              <a:t>Show how to select and drop items on the front panel and block diagram.</a:t>
            </a:r>
          </a:p>
          <a:p>
            <a:pPr lvl="1">
              <a:defRPr/>
            </a:pPr>
            <a:endParaRPr lang="en-US"/>
          </a:p>
          <a:p>
            <a:pPr>
              <a:defRPr/>
            </a:pPr>
            <a:r>
              <a:rPr lang="en-US" b="1"/>
              <a:t>Search using global search:</a:t>
            </a:r>
          </a:p>
          <a:p>
            <a:pPr>
              <a:defRPr/>
            </a:pPr>
            <a:r>
              <a:rPr lang="en-US"/>
              <a:t>Use global search to find help on items.</a:t>
            </a:r>
          </a:p>
          <a:p>
            <a:pPr lvl="1">
              <a:defRPr/>
            </a:pPr>
            <a:endParaRPr lang="en-US"/>
          </a:p>
          <a:p>
            <a:pPr>
              <a:defRPr/>
            </a:pPr>
            <a:r>
              <a:rPr lang="en-US" b="1"/>
              <a:t>Use Quick Drop to find items by name:</a:t>
            </a:r>
          </a:p>
          <a:p>
            <a:pPr>
              <a:defRPr/>
            </a:pPr>
            <a:r>
              <a:rPr lang="pl-PL"/>
              <a:t>O</a:t>
            </a:r>
            <a:r>
              <a:rPr lang="en-US" err="1"/>
              <a:t>nce</a:t>
            </a:r>
            <a:r>
              <a:rPr lang="en-US"/>
              <a:t> the student is familiar with the Quick Drop functionality, Quick Drop is the fastest mechanism for finding and dropping front panel and block diagram objects.  Note that Quick Drop will find items with partial names.  You do not need to memorize the complete name.  </a:t>
            </a:r>
          </a:p>
          <a:p>
            <a:pPr lvl="1">
              <a:defRPr/>
            </a:pPr>
            <a:endParaRPr lang="en-US"/>
          </a:p>
          <a:p>
            <a:pPr>
              <a:defRPr/>
            </a:pPr>
            <a:endParaRPr lang="en-US"/>
          </a:p>
          <a:p>
            <a:pPr>
              <a:defRPr/>
            </a:pPr>
            <a:endParaRPr lang="en-US"/>
          </a:p>
        </p:txBody>
      </p:sp>
    </p:spTree>
    <p:extLst>
      <p:ext uri="{BB962C8B-B14F-4D97-AF65-F5344CB8AC3E}">
        <p14:creationId xmlns:p14="http://schemas.microsoft.com/office/powerpoint/2010/main" val="168242083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9280218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Slide Image Placeholder 1"/>
          <p:cNvSpPr>
            <a:spLocks noGrp="1" noRot="1" noChangeAspect="1" noTextEdit="1"/>
          </p:cNvSpPr>
          <p:nvPr>
            <p:ph type="sldImg"/>
          </p:nvPr>
        </p:nvSpPr>
        <p:spPr>
          <a:ln/>
        </p:spPr>
      </p:sp>
      <p:sp>
        <p:nvSpPr>
          <p:cNvPr id="496643" name="Notes Placeholder 2"/>
          <p:cNvSpPr>
            <a:spLocks noGrp="1"/>
          </p:cNvSpPr>
          <p:nvPr>
            <p:ph type="body" idx="1"/>
          </p:nvPr>
        </p:nvSpPr>
        <p:spPr>
          <a:noFill/>
          <a:ln/>
        </p:spPr>
        <p:txBody>
          <a:bodyPr/>
          <a:lstStyle/>
          <a:p>
            <a:r>
              <a:rPr lang="en-US">
                <a:latin typeface="Arial" pitchFamily="34" charset="0"/>
              </a:rPr>
              <a:t>By default, LabVIEW selects tools for you based on the context of your cursor. If you need more control over which tool is selected, use the </a:t>
            </a:r>
            <a:r>
              <a:rPr lang="en-US" b="1">
                <a:latin typeface="Arial" pitchFamily="34" charset="0"/>
              </a:rPr>
              <a:t>Tools</a:t>
            </a:r>
            <a:r>
              <a:rPr lang="en-US">
                <a:latin typeface="Arial" pitchFamily="34" charset="0"/>
              </a:rPr>
              <a:t> palette to select a specific tool to operate or to modify front panel and block diagram objects. Select </a:t>
            </a:r>
            <a:r>
              <a:rPr lang="en-US" b="1" err="1">
                <a:latin typeface="Arial" pitchFamily="34" charset="0"/>
              </a:rPr>
              <a:t>View»Tools</a:t>
            </a:r>
            <a:r>
              <a:rPr lang="en-US" b="1">
                <a:latin typeface="Arial" pitchFamily="34" charset="0"/>
              </a:rPr>
              <a:t> Palette</a:t>
            </a:r>
            <a:r>
              <a:rPr lang="en-US">
                <a:latin typeface="Arial" pitchFamily="34" charset="0"/>
              </a:rPr>
              <a:t> </a:t>
            </a:r>
            <a:r>
              <a:rPr lang="pl-PL" err="1">
                <a:latin typeface="Arial" pitchFamily="34" charset="0"/>
              </a:rPr>
              <a:t>(or</a:t>
            </a:r>
            <a:r>
              <a:rPr lang="pl-PL">
                <a:latin typeface="Arial" pitchFamily="34" charset="0"/>
              </a:rPr>
              <a:t> </a:t>
            </a:r>
            <a:r>
              <a:rPr lang="pl-PL" err="1">
                <a:latin typeface="Arial" pitchFamily="34" charset="0"/>
              </a:rPr>
              <a:t>right-click</a:t>
            </a:r>
            <a:r>
              <a:rPr lang="pl-PL">
                <a:latin typeface="Arial" pitchFamily="34" charset="0"/>
              </a:rPr>
              <a:t> on </a:t>
            </a:r>
            <a:r>
              <a:rPr lang="pl-PL" err="1">
                <a:latin typeface="Arial" pitchFamily="34" charset="0"/>
              </a:rPr>
              <a:t>empty</a:t>
            </a:r>
            <a:r>
              <a:rPr lang="pl-PL" baseline="0">
                <a:latin typeface="Arial" pitchFamily="34" charset="0"/>
              </a:rPr>
              <a:t> </a:t>
            </a:r>
            <a:r>
              <a:rPr lang="pl-PL" baseline="0" err="1">
                <a:latin typeface="Arial" pitchFamily="34" charset="0"/>
              </a:rPr>
              <a:t>space</a:t>
            </a:r>
            <a:r>
              <a:rPr lang="pl-PL" baseline="0">
                <a:latin typeface="Arial" pitchFamily="34" charset="0"/>
              </a:rPr>
              <a:t> </a:t>
            </a:r>
            <a:r>
              <a:rPr lang="pl-PL" baseline="0" err="1">
                <a:latin typeface="Arial" pitchFamily="34" charset="0"/>
              </a:rPr>
              <a:t>in</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window</a:t>
            </a:r>
            <a:r>
              <a:rPr lang="pl-PL" baseline="0">
                <a:latin typeface="Arial" pitchFamily="34" charset="0"/>
              </a:rPr>
              <a:t> </a:t>
            </a:r>
            <a:r>
              <a:rPr lang="pl-PL" baseline="0" err="1">
                <a:latin typeface="Arial" pitchFamily="34" charset="0"/>
              </a:rPr>
              <a:t>while</a:t>
            </a:r>
            <a:r>
              <a:rPr lang="pl-PL" baseline="0">
                <a:latin typeface="Arial" pitchFamily="34" charset="0"/>
              </a:rPr>
              <a:t> pressing &lt;Shift&gt;)</a:t>
            </a:r>
            <a:r>
              <a:rPr lang="pl-PL">
                <a:latin typeface="Arial" pitchFamily="34" charset="0"/>
              </a:rPr>
              <a:t> </a:t>
            </a:r>
            <a:r>
              <a:rPr lang="en-US">
                <a:latin typeface="Arial" pitchFamily="34" charset="0"/>
              </a:rPr>
              <a:t>to display the </a:t>
            </a:r>
            <a:r>
              <a:rPr lang="en-US" b="1">
                <a:latin typeface="Arial" pitchFamily="34" charset="0"/>
              </a:rPr>
              <a:t>Tools</a:t>
            </a:r>
            <a:r>
              <a:rPr lang="en-US">
                <a:latin typeface="Arial" pitchFamily="34" charset="0"/>
              </a:rPr>
              <a:t> palette.</a:t>
            </a:r>
          </a:p>
        </p:txBody>
      </p:sp>
    </p:spTree>
    <p:extLst>
      <p:ext uri="{BB962C8B-B14F-4D97-AF65-F5344CB8AC3E}">
        <p14:creationId xmlns:p14="http://schemas.microsoft.com/office/powerpoint/2010/main" val="446777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Slide Image Placeholder 1"/>
          <p:cNvSpPr>
            <a:spLocks noGrp="1" noRot="1" noChangeAspect="1" noTextEdit="1"/>
          </p:cNvSpPr>
          <p:nvPr>
            <p:ph type="sldImg"/>
          </p:nvPr>
        </p:nvSpPr>
        <p:spPr>
          <a:ln/>
        </p:spPr>
      </p:sp>
      <p:sp>
        <p:nvSpPr>
          <p:cNvPr id="498691" name="Notes Placeholder 2"/>
          <p:cNvSpPr>
            <a:spLocks noGrp="1"/>
          </p:cNvSpPr>
          <p:nvPr>
            <p:ph type="body" idx="1"/>
          </p:nvPr>
        </p:nvSpPr>
        <p:spPr>
          <a:noFill/>
          <a:ln/>
        </p:spPr>
        <p:txBody>
          <a:bodyPr/>
          <a:lstStyle/>
          <a:p>
            <a:r>
              <a:rPr lang="pl-PL" err="1">
                <a:latin typeface="Arial" pitchFamily="34" charset="0"/>
              </a:rPr>
              <a:t>If</a:t>
            </a:r>
            <a:r>
              <a:rPr lang="pl-PL">
                <a:latin typeface="Arial" pitchFamily="34" charset="0"/>
              </a:rPr>
              <a:t> </a:t>
            </a:r>
            <a:r>
              <a:rPr lang="pl-PL" err="1">
                <a:latin typeface="Arial" pitchFamily="34" charset="0"/>
              </a:rPr>
              <a:t>you</a:t>
            </a:r>
            <a:r>
              <a:rPr lang="pl-PL">
                <a:latin typeface="Arial" pitchFamily="34" charset="0"/>
              </a:rPr>
              <a:t> make a </a:t>
            </a:r>
            <a:r>
              <a:rPr lang="pl-PL" err="1">
                <a:latin typeface="Arial" pitchFamily="34" charset="0"/>
              </a:rPr>
              <a:t>selection</a:t>
            </a:r>
            <a:r>
              <a:rPr lang="pl-PL">
                <a:latin typeface="Arial" pitchFamily="34" charset="0"/>
              </a:rPr>
              <a:t> first and </a:t>
            </a:r>
            <a:r>
              <a:rPr lang="pl-PL" err="1">
                <a:latin typeface="Arial" pitchFamily="34" charset="0"/>
              </a:rPr>
              <a:t>then</a:t>
            </a:r>
            <a:r>
              <a:rPr lang="pl-PL">
                <a:latin typeface="Arial" pitchFamily="34" charset="0"/>
              </a:rPr>
              <a:t> </a:t>
            </a:r>
            <a:r>
              <a:rPr lang="pl-PL" err="1">
                <a:latin typeface="Arial" pitchFamily="34" charset="0"/>
              </a:rPr>
              <a:t>press</a:t>
            </a:r>
            <a:r>
              <a:rPr lang="pl-PL" baseline="0">
                <a:latin typeface="Arial" pitchFamily="34" charset="0"/>
              </a:rPr>
              <a:t> &lt;</a:t>
            </a:r>
            <a:r>
              <a:rPr lang="pl-PL" baseline="0" err="1">
                <a:latin typeface="Arial" pitchFamily="34" charset="0"/>
              </a:rPr>
              <a:t>Ctrl-B</a:t>
            </a:r>
            <a:r>
              <a:rPr lang="pl-PL" baseline="0">
                <a:latin typeface="Arial" pitchFamily="34" charset="0"/>
              </a:rPr>
              <a:t>&gt;, </a:t>
            </a:r>
            <a:r>
              <a:rPr lang="pl-PL" baseline="0" err="1">
                <a:latin typeface="Arial" pitchFamily="34" charset="0"/>
              </a:rPr>
              <a:t>broken</a:t>
            </a:r>
            <a:r>
              <a:rPr lang="pl-PL" baseline="0">
                <a:latin typeface="Arial" pitchFamily="34" charset="0"/>
              </a:rPr>
              <a:t> </a:t>
            </a:r>
            <a:r>
              <a:rPr lang="pl-PL" baseline="0" err="1">
                <a:latin typeface="Arial" pitchFamily="34" charset="0"/>
              </a:rPr>
              <a:t>wires</a:t>
            </a:r>
            <a:r>
              <a:rPr lang="pl-PL" baseline="0">
                <a:latin typeface="Arial" pitchFamily="34" charset="0"/>
              </a:rPr>
              <a:t> </a:t>
            </a:r>
            <a:r>
              <a:rPr lang="pl-PL" baseline="0" err="1">
                <a:latin typeface="Arial" pitchFamily="34" charset="0"/>
              </a:rPr>
              <a:t>are</a:t>
            </a:r>
            <a:r>
              <a:rPr lang="pl-PL" baseline="0">
                <a:latin typeface="Arial" pitchFamily="34" charset="0"/>
              </a:rPr>
              <a:t> </a:t>
            </a:r>
            <a:r>
              <a:rPr lang="pl-PL" baseline="0" err="1">
                <a:latin typeface="Arial" pitchFamily="34" charset="0"/>
              </a:rPr>
              <a:t>deleted</a:t>
            </a:r>
            <a:r>
              <a:rPr lang="pl-PL" baseline="0">
                <a:latin typeface="Arial" pitchFamily="34" charset="0"/>
              </a:rPr>
              <a:t> </a:t>
            </a:r>
            <a:r>
              <a:rPr lang="pl-PL" baseline="0" err="1">
                <a:latin typeface="Arial" pitchFamily="34" charset="0"/>
              </a:rPr>
              <a:t>only</a:t>
            </a:r>
            <a:r>
              <a:rPr lang="pl-PL" baseline="0">
                <a:latin typeface="Arial" pitchFamily="34" charset="0"/>
              </a:rPr>
              <a:t> </a:t>
            </a:r>
            <a:r>
              <a:rPr lang="pl-PL" baseline="0" err="1">
                <a:latin typeface="Arial" pitchFamily="34" charset="0"/>
              </a:rPr>
              <a:t>in</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selection</a:t>
            </a:r>
            <a:r>
              <a:rPr lang="pl-PL" baseline="0">
                <a:latin typeface="Arial" pitchFamily="34" charset="0"/>
              </a:rPr>
              <a:t> and not on </a:t>
            </a:r>
            <a:r>
              <a:rPr lang="pl-PL" baseline="0" err="1">
                <a:latin typeface="Arial" pitchFamily="34" charset="0"/>
              </a:rPr>
              <a:t>the</a:t>
            </a:r>
            <a:r>
              <a:rPr lang="pl-PL" baseline="0">
                <a:latin typeface="Arial" pitchFamily="34" charset="0"/>
              </a:rPr>
              <a:t> </a:t>
            </a:r>
            <a:r>
              <a:rPr lang="pl-PL" baseline="0" err="1">
                <a:latin typeface="Arial" pitchFamily="34" charset="0"/>
              </a:rPr>
              <a:t>whole</a:t>
            </a:r>
            <a:r>
              <a:rPr lang="pl-PL" baseline="0">
                <a:latin typeface="Arial" pitchFamily="34" charset="0"/>
              </a:rPr>
              <a:t> </a:t>
            </a:r>
            <a:r>
              <a:rPr lang="pl-PL" baseline="0" err="1">
                <a:latin typeface="Arial" pitchFamily="34" charset="0"/>
              </a:rPr>
              <a:t>block</a:t>
            </a:r>
            <a:r>
              <a:rPr lang="pl-PL" baseline="0">
                <a:latin typeface="Arial" pitchFamily="34" charset="0"/>
              </a:rPr>
              <a:t> diagram. </a:t>
            </a:r>
            <a:endParaRPr lang="en-US">
              <a:latin typeface="Arial" pitchFamily="34" charset="0"/>
            </a:endParaRPr>
          </a:p>
        </p:txBody>
      </p:sp>
    </p:spTree>
    <p:extLst>
      <p:ext uri="{BB962C8B-B14F-4D97-AF65-F5344CB8AC3E}">
        <p14:creationId xmlns:p14="http://schemas.microsoft.com/office/powerpoint/2010/main" val="183350147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8" name="Slide Image Placeholder 1"/>
          <p:cNvSpPr>
            <a:spLocks noGrp="1" noRot="1" noChangeAspect="1" noTextEdit="1"/>
          </p:cNvSpPr>
          <p:nvPr>
            <p:ph type="sldImg"/>
          </p:nvPr>
        </p:nvSpPr>
        <p:spPr>
          <a:ln/>
        </p:spPr>
      </p:sp>
      <p:sp>
        <p:nvSpPr>
          <p:cNvPr id="500739" name="Notes Placeholder 2"/>
          <p:cNvSpPr>
            <a:spLocks noGrp="1"/>
          </p:cNvSpPr>
          <p:nvPr>
            <p:ph type="body" idx="1"/>
          </p:nvPr>
        </p:nvSpPr>
        <p:spPr>
          <a:noFill/>
          <a:ln/>
        </p:spPr>
        <p:txBody>
          <a:bodyPr/>
          <a:lstStyle/>
          <a:p>
            <a:pPr eaLnBrk="1" hangingPunct="1"/>
            <a:endParaRPr lang="en-US">
              <a:latin typeface="Arial" pitchFamily="34" charset="0"/>
            </a:endParaRPr>
          </a:p>
        </p:txBody>
      </p:sp>
      <p:sp>
        <p:nvSpPr>
          <p:cNvPr id="500740"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DCC2B838-D1CE-49F2-A9D5-3E90CE382FBF}" type="slidenum">
              <a:rPr lang="en-US">
                <a:solidFill>
                  <a:prstClr val="white"/>
                </a:solidFill>
              </a:rPr>
              <a:pPr algn="ctr"/>
              <a:t>65</a:t>
            </a:fld>
            <a:endParaRPr lang="en-US">
              <a:solidFill>
                <a:prstClr val="white"/>
              </a:solidFill>
            </a:endParaRPr>
          </a:p>
        </p:txBody>
      </p:sp>
    </p:spTree>
    <p:extLst>
      <p:ext uri="{BB962C8B-B14F-4D97-AF65-F5344CB8AC3E}">
        <p14:creationId xmlns:p14="http://schemas.microsoft.com/office/powerpoint/2010/main" val="15360210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Slide Image Placeholder 1"/>
          <p:cNvSpPr>
            <a:spLocks noGrp="1" noRot="1" noChangeAspect="1" noTextEdit="1"/>
          </p:cNvSpPr>
          <p:nvPr>
            <p:ph type="sldImg"/>
          </p:nvPr>
        </p:nvSpPr>
        <p:spPr>
          <a:ln/>
        </p:spPr>
      </p:sp>
      <p:sp>
        <p:nvSpPr>
          <p:cNvPr id="50278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53251558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Slide Image Placeholder 1"/>
          <p:cNvSpPr>
            <a:spLocks noGrp="1" noRot="1" noChangeAspect="1" noTextEdit="1"/>
          </p:cNvSpPr>
          <p:nvPr>
            <p:ph type="sldImg"/>
          </p:nvPr>
        </p:nvSpPr>
        <p:spPr>
          <a:ln/>
        </p:spPr>
      </p:sp>
      <p:sp>
        <p:nvSpPr>
          <p:cNvPr id="504835" name="Notes Placeholder 2"/>
          <p:cNvSpPr>
            <a:spLocks noGrp="1"/>
          </p:cNvSpPr>
          <p:nvPr>
            <p:ph type="body" idx="1"/>
          </p:nvPr>
        </p:nvSpPr>
        <p:spPr>
          <a:noFill/>
          <a:ln/>
        </p:spPr>
        <p:txBody>
          <a:bodyPr/>
          <a:lstStyle/>
          <a:p>
            <a:pPr lvl="0">
              <a:buFont typeface="Arial" pitchFamily="34" charset="0"/>
              <a:buChar char="•"/>
            </a:pPr>
            <a:r>
              <a:rPr lang="pl-PL">
                <a:latin typeface="Arial" pitchFamily="34" charset="0"/>
              </a:rPr>
              <a:t>   </a:t>
            </a:r>
            <a:r>
              <a:rPr lang="en-US">
                <a:latin typeface="Arial" pitchFamily="34" charset="0"/>
              </a:rPr>
              <a:t>Select an item before moving, cloning or deleting it. When selecting an item, you can select the label and move it independently of the item. Typically you want to select the item, not the label.</a:t>
            </a:r>
          </a:p>
          <a:p>
            <a:pPr lvl="0">
              <a:buFontTx/>
              <a:buChar char="•"/>
            </a:pPr>
            <a:r>
              <a:rPr lang="en-US">
                <a:latin typeface="Arial" pitchFamily="34" charset="0"/>
              </a:rPr>
              <a:t>   </a:t>
            </a:r>
            <a:r>
              <a:rPr lang="pl-PL" err="1">
                <a:latin typeface="Arial" pitchFamily="34" charset="0"/>
              </a:rPr>
              <a:t>You</a:t>
            </a:r>
            <a:r>
              <a:rPr lang="pl-PL" baseline="0">
                <a:latin typeface="Arial" pitchFamily="34" charset="0"/>
              </a:rPr>
              <a:t> </a:t>
            </a:r>
            <a:r>
              <a:rPr lang="pl-PL" baseline="0" err="1">
                <a:latin typeface="Arial" pitchFamily="34" charset="0"/>
              </a:rPr>
              <a:t>can</a:t>
            </a:r>
            <a:r>
              <a:rPr lang="en-US">
                <a:latin typeface="Arial" pitchFamily="34" charset="0"/>
              </a:rPr>
              <a:t> move a terminal using drag operation.  </a:t>
            </a:r>
            <a:r>
              <a:rPr lang="pl-PL">
                <a:latin typeface="Arial" pitchFamily="34" charset="0"/>
              </a:rPr>
              <a:t>I</a:t>
            </a:r>
            <a:r>
              <a:rPr lang="en-US">
                <a:latin typeface="Arial" pitchFamily="34" charset="0"/>
              </a:rPr>
              <a:t>f </a:t>
            </a:r>
            <a:r>
              <a:rPr lang="pl-PL" err="1">
                <a:latin typeface="Arial" pitchFamily="34" charset="0"/>
              </a:rPr>
              <a:t>you</a:t>
            </a:r>
            <a:r>
              <a:rPr lang="pl-PL">
                <a:latin typeface="Arial" pitchFamily="34" charset="0"/>
              </a:rPr>
              <a:t> </a:t>
            </a:r>
            <a:r>
              <a:rPr lang="en-US">
                <a:latin typeface="Arial" pitchFamily="34" charset="0"/>
              </a:rPr>
              <a:t>cut/paste a terminal, the front panel object moves too.  Typically this is not desirable as the user probably started with a nice front panel layout.</a:t>
            </a:r>
          </a:p>
          <a:p>
            <a:pPr lvl="0">
              <a:buFontTx/>
              <a:buChar char="•"/>
            </a:pPr>
            <a:r>
              <a:rPr lang="en-US">
                <a:latin typeface="Arial" pitchFamily="34" charset="0"/>
              </a:rPr>
              <a:t>   Drop a Boolean button. </a:t>
            </a:r>
            <a:r>
              <a:rPr lang="pl-PL">
                <a:latin typeface="Arial" pitchFamily="34" charset="0"/>
              </a:rPr>
              <a:t>C</a:t>
            </a:r>
            <a:r>
              <a:rPr lang="en-US" err="1">
                <a:latin typeface="Arial" pitchFamily="34" charset="0"/>
              </a:rPr>
              <a:t>hange</a:t>
            </a:r>
            <a:r>
              <a:rPr lang="en-US">
                <a:latin typeface="Arial" pitchFamily="34" charset="0"/>
              </a:rPr>
              <a:t> the label and the Boolean text using the Text tool</a:t>
            </a:r>
            <a:r>
              <a:rPr lang="pl-PL">
                <a:latin typeface="Arial" pitchFamily="34" charset="0"/>
              </a:rPr>
              <a:t> (</a:t>
            </a:r>
            <a:r>
              <a:rPr lang="pl-PL" err="1">
                <a:latin typeface="Arial" pitchFamily="34" charset="0"/>
              </a:rPr>
              <a:t>if</a:t>
            </a:r>
            <a:r>
              <a:rPr lang="pl-PL">
                <a:latin typeface="Arial" pitchFamily="34" charset="0"/>
              </a:rPr>
              <a:t> automatic </a:t>
            </a:r>
            <a:r>
              <a:rPr lang="pl-PL" err="1">
                <a:latin typeface="Arial" pitchFamily="34" charset="0"/>
              </a:rPr>
              <a:t>tool</a:t>
            </a:r>
            <a:r>
              <a:rPr lang="pl-PL">
                <a:latin typeface="Arial" pitchFamily="34" charset="0"/>
              </a:rPr>
              <a:t> </a:t>
            </a:r>
            <a:r>
              <a:rPr lang="pl-PL" err="1">
                <a:latin typeface="Arial" pitchFamily="34" charset="0"/>
              </a:rPr>
              <a:t>selection</a:t>
            </a:r>
            <a:r>
              <a:rPr lang="pl-PL">
                <a:latin typeface="Arial" pitchFamily="34" charset="0"/>
              </a:rPr>
              <a:t> </a:t>
            </a:r>
            <a:r>
              <a:rPr lang="pl-PL" err="1">
                <a:latin typeface="Arial" pitchFamily="34" charset="0"/>
              </a:rPr>
              <a:t>is</a:t>
            </a:r>
            <a:r>
              <a:rPr lang="pl-PL">
                <a:latin typeface="Arial" pitchFamily="34" charset="0"/>
              </a:rPr>
              <a:t> </a:t>
            </a:r>
            <a:r>
              <a:rPr lang="pl-PL" err="1">
                <a:latin typeface="Arial" pitchFamily="34" charset="0"/>
              </a:rPr>
              <a:t>enabled</a:t>
            </a:r>
            <a:r>
              <a:rPr lang="pl-PL">
                <a:latin typeface="Arial" pitchFamily="34" charset="0"/>
              </a:rPr>
              <a:t>,</a:t>
            </a:r>
            <a:r>
              <a:rPr lang="pl-PL" baseline="0">
                <a:latin typeface="Arial" pitchFamily="34" charset="0"/>
              </a:rPr>
              <a:t> </a:t>
            </a:r>
            <a:r>
              <a:rPr lang="pl-PL" baseline="0" err="1">
                <a:latin typeface="Arial" pitchFamily="34" charset="0"/>
              </a:rPr>
              <a:t>you</a:t>
            </a:r>
            <a:r>
              <a:rPr lang="pl-PL" baseline="0">
                <a:latin typeface="Arial" pitchFamily="34" charset="0"/>
              </a:rPr>
              <a:t> </a:t>
            </a:r>
            <a:r>
              <a:rPr lang="pl-PL" baseline="0" err="1">
                <a:latin typeface="Arial" pitchFamily="34" charset="0"/>
              </a:rPr>
              <a:t>only</a:t>
            </a:r>
            <a:r>
              <a:rPr lang="pl-PL" baseline="0">
                <a:latin typeface="Arial" pitchFamily="34" charset="0"/>
              </a:rPr>
              <a:t> </a:t>
            </a:r>
            <a:r>
              <a:rPr lang="pl-PL" baseline="0" err="1">
                <a:latin typeface="Arial" pitchFamily="34" charset="0"/>
              </a:rPr>
              <a:t>need</a:t>
            </a:r>
            <a:r>
              <a:rPr lang="pl-PL" baseline="0">
                <a:latin typeface="Arial" pitchFamily="34" charset="0"/>
              </a:rPr>
              <a:t> to double </a:t>
            </a:r>
            <a:r>
              <a:rPr lang="pl-PL" baseline="0" err="1">
                <a:latin typeface="Arial" pitchFamily="34" charset="0"/>
              </a:rPr>
              <a:t>click</a:t>
            </a:r>
            <a:r>
              <a:rPr lang="pl-PL" baseline="0">
                <a:latin typeface="Arial" pitchFamily="34" charset="0"/>
              </a:rPr>
              <a:t> a </a:t>
            </a:r>
            <a:r>
              <a:rPr lang="pl-PL" baseline="0" err="1">
                <a:latin typeface="Arial" pitchFamily="34" charset="0"/>
              </a:rPr>
              <a:t>text</a:t>
            </a:r>
            <a:r>
              <a:rPr lang="pl-PL" baseline="0">
                <a:latin typeface="Arial" pitchFamily="34" charset="0"/>
              </a:rPr>
              <a:t> to </a:t>
            </a:r>
            <a:r>
              <a:rPr lang="pl-PL" baseline="0" err="1">
                <a:latin typeface="Arial" pitchFamily="34" charset="0"/>
              </a:rPr>
              <a:t>edit</a:t>
            </a:r>
            <a:r>
              <a:rPr lang="pl-PL" baseline="0">
                <a:latin typeface="Arial" pitchFamily="34" charset="0"/>
              </a:rPr>
              <a:t> </a:t>
            </a:r>
            <a:r>
              <a:rPr lang="pl-PL" baseline="0" err="1">
                <a:latin typeface="Arial" pitchFamily="34" charset="0"/>
              </a:rPr>
              <a:t>it</a:t>
            </a:r>
            <a:r>
              <a:rPr lang="pl-PL" baseline="0">
                <a:latin typeface="Arial" pitchFamily="34" charset="0"/>
              </a:rPr>
              <a:t>)</a:t>
            </a:r>
            <a:r>
              <a:rPr lang="en-US">
                <a:latin typeface="Arial" pitchFamily="34" charset="0"/>
              </a:rPr>
              <a:t>. </a:t>
            </a:r>
            <a:r>
              <a:rPr lang="pl-PL">
                <a:latin typeface="Arial" pitchFamily="34" charset="0"/>
              </a:rPr>
              <a:t> </a:t>
            </a:r>
            <a:r>
              <a:rPr lang="pl-PL" err="1">
                <a:latin typeface="Arial" pitchFamily="34" charset="0"/>
              </a:rPr>
              <a:t>Note</a:t>
            </a:r>
            <a:r>
              <a:rPr lang="pl-PL" baseline="0">
                <a:latin typeface="Arial" pitchFamily="34" charset="0"/>
              </a:rPr>
              <a:t> </a:t>
            </a:r>
            <a:r>
              <a:rPr lang="pl-PL" baseline="0" err="1">
                <a:latin typeface="Arial" pitchFamily="34" charset="0"/>
              </a:rPr>
              <a:t>than</a:t>
            </a:r>
            <a:r>
              <a:rPr lang="pl-PL" baseline="0">
                <a:latin typeface="Arial" pitchFamily="34" charset="0"/>
              </a:rPr>
              <a:t> </a:t>
            </a:r>
            <a:r>
              <a:rPr lang="pl-PL" baseline="0" err="1">
                <a:latin typeface="Arial" pitchFamily="34" charset="0"/>
              </a:rPr>
              <a:t>t</a:t>
            </a:r>
            <a:r>
              <a:rPr lang="pl-PL" err="1">
                <a:latin typeface="Arial" pitchFamily="34" charset="0"/>
              </a:rPr>
              <a:t>h</a:t>
            </a:r>
            <a:r>
              <a:rPr lang="en-US">
                <a:latin typeface="Arial" pitchFamily="34" charset="0"/>
              </a:rPr>
              <a:t>e label associates the control with the block diagram terminal, but the Boolean text is cosmetic and used only on the front panel.</a:t>
            </a:r>
          </a:p>
          <a:p>
            <a:pPr lvl="0">
              <a:buFontTx/>
              <a:buChar char="•"/>
            </a:pPr>
            <a:r>
              <a:rPr lang="en-US">
                <a:latin typeface="Arial" pitchFamily="34" charset="0"/>
              </a:rPr>
              <a:t>   Resize a control (LED, Knob) using the resize handles. Note that the technique to resize an item is different than the technique to select an item to move. </a:t>
            </a:r>
          </a:p>
          <a:p>
            <a:pPr lvl="0">
              <a:buFontTx/>
              <a:buChar char="•"/>
            </a:pPr>
            <a:r>
              <a:rPr lang="en-US">
                <a:latin typeface="Arial" pitchFamily="34" charset="0"/>
              </a:rPr>
              <a:t>   </a:t>
            </a:r>
            <a:r>
              <a:rPr lang="pl-PL" err="1">
                <a:latin typeface="Arial" pitchFamily="34" charset="0"/>
              </a:rPr>
              <a:t>Try</a:t>
            </a:r>
            <a:r>
              <a:rPr lang="pl-PL">
                <a:latin typeface="Arial" pitchFamily="34" charset="0"/>
              </a:rPr>
              <a:t> </a:t>
            </a:r>
            <a:r>
              <a:rPr lang="en-US">
                <a:latin typeface="Arial" pitchFamily="34" charset="0"/>
              </a:rPr>
              <a:t>basic wiring of nodes.  </a:t>
            </a:r>
            <a:r>
              <a:rPr lang="pl-PL" err="1">
                <a:latin typeface="Arial" pitchFamily="34" charset="0"/>
              </a:rPr>
              <a:t>See</a:t>
            </a:r>
            <a:r>
              <a:rPr lang="pl-PL">
                <a:latin typeface="Arial" pitchFamily="34" charset="0"/>
              </a:rPr>
              <a:t> </a:t>
            </a:r>
            <a:r>
              <a:rPr lang="en-US">
                <a:latin typeface="Arial" pitchFamily="34" charset="0"/>
              </a:rPr>
              <a:t>how the cursor changes when hovering over a node terminal.</a:t>
            </a:r>
          </a:p>
          <a:p>
            <a:pPr lvl="0">
              <a:buFontTx/>
              <a:buChar char="•"/>
            </a:pPr>
            <a:r>
              <a:rPr lang="en-US">
                <a:latin typeface="Arial" pitchFamily="34" charset="0"/>
              </a:rPr>
              <a:t>   </a:t>
            </a:r>
            <a:r>
              <a:rPr lang="pl-PL" err="1">
                <a:latin typeface="Arial" pitchFamily="34" charset="0"/>
              </a:rPr>
              <a:t>Try</a:t>
            </a:r>
            <a:r>
              <a:rPr lang="pl-PL">
                <a:latin typeface="Arial" pitchFamily="34" charset="0"/>
              </a:rPr>
              <a:t> </a:t>
            </a:r>
            <a:r>
              <a:rPr lang="en-US">
                <a:latin typeface="Arial" pitchFamily="34" charset="0"/>
              </a:rPr>
              <a:t>to change the color of a front panel control. </a:t>
            </a:r>
            <a:r>
              <a:rPr lang="pl-PL">
                <a:latin typeface="Arial" pitchFamily="34" charset="0"/>
              </a:rPr>
              <a:t> N</a:t>
            </a:r>
            <a:r>
              <a:rPr lang="en-US" err="1">
                <a:latin typeface="Arial" pitchFamily="34" charset="0"/>
              </a:rPr>
              <a:t>ot</a:t>
            </a:r>
            <a:r>
              <a:rPr lang="en-US">
                <a:latin typeface="Arial" pitchFamily="34" charset="0"/>
              </a:rPr>
              <a:t> all tools are available automatically</a:t>
            </a:r>
            <a:r>
              <a:rPr lang="pl-PL" baseline="0">
                <a:latin typeface="Arial" pitchFamily="34" charset="0"/>
              </a:rPr>
              <a:t> – </a:t>
            </a:r>
            <a:r>
              <a:rPr lang="pl-PL" baseline="0" err="1">
                <a:latin typeface="Arial" pitchFamily="34" charset="0"/>
              </a:rPr>
              <a:t>sometimes</a:t>
            </a:r>
            <a:r>
              <a:rPr lang="pl-PL" baseline="0">
                <a:latin typeface="Arial" pitchFamily="34" charset="0"/>
              </a:rPr>
              <a:t> </a:t>
            </a:r>
            <a:r>
              <a:rPr lang="pl-PL" baseline="0" err="1">
                <a:latin typeface="Arial" pitchFamily="34" charset="0"/>
              </a:rPr>
              <a:t>you</a:t>
            </a:r>
            <a:r>
              <a:rPr lang="pl-PL" baseline="0">
                <a:latin typeface="Arial" pitchFamily="34" charset="0"/>
              </a:rPr>
              <a:t> </a:t>
            </a:r>
            <a:r>
              <a:rPr lang="en-US">
                <a:latin typeface="Arial" pitchFamily="34" charset="0"/>
              </a:rPr>
              <a:t>need to select </a:t>
            </a:r>
            <a:r>
              <a:rPr lang="en-US" b="1" err="1">
                <a:latin typeface="Arial" pitchFamily="34" charset="0"/>
              </a:rPr>
              <a:t>View»Tools</a:t>
            </a:r>
            <a:r>
              <a:rPr lang="en-US">
                <a:latin typeface="Arial" pitchFamily="34" charset="0"/>
              </a:rPr>
              <a:t> to get to the tools palette</a:t>
            </a:r>
            <a:r>
              <a:rPr lang="pl-PL">
                <a:latin typeface="Arial" pitchFamily="34" charset="0"/>
              </a:rPr>
              <a:t>,</a:t>
            </a:r>
            <a:r>
              <a:rPr lang="pl-PL" baseline="0">
                <a:latin typeface="Arial" pitchFamily="34" charset="0"/>
              </a:rPr>
              <a:t> </a:t>
            </a:r>
            <a:r>
              <a:rPr lang="pl-PL" baseline="0" err="1">
                <a:latin typeface="Arial" pitchFamily="34" charset="0"/>
              </a:rPr>
              <a:t>e.g</a:t>
            </a:r>
            <a:r>
              <a:rPr lang="pl-PL" baseline="0">
                <a:latin typeface="Arial" pitchFamily="34" charset="0"/>
              </a:rPr>
              <a:t>. to </a:t>
            </a:r>
            <a:r>
              <a:rPr lang="pl-PL" baseline="0" err="1">
                <a:latin typeface="Arial" pitchFamily="34" charset="0"/>
              </a:rPr>
              <a:t>access</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paint</a:t>
            </a:r>
            <a:r>
              <a:rPr lang="pl-PL" baseline="0">
                <a:latin typeface="Arial" pitchFamily="34" charset="0"/>
              </a:rPr>
              <a:t> </a:t>
            </a:r>
            <a:r>
              <a:rPr lang="pl-PL" baseline="0" err="1">
                <a:latin typeface="Arial" pitchFamily="34" charset="0"/>
              </a:rPr>
              <a:t>brush</a:t>
            </a:r>
            <a:r>
              <a:rPr lang="pl-PL" baseline="0">
                <a:latin typeface="Arial" pitchFamily="34" charset="0"/>
              </a:rPr>
              <a:t>. </a:t>
            </a:r>
          </a:p>
          <a:p>
            <a:pPr lvl="0">
              <a:buFontTx/>
              <a:buChar char="•"/>
            </a:pPr>
            <a:endParaRPr lang="pl-PL" baseline="0">
              <a:latin typeface="Arial" pitchFamily="34" charset="0"/>
            </a:endParaRPr>
          </a:p>
          <a:p>
            <a:r>
              <a:rPr lang="en-US" b="1">
                <a:latin typeface="Arial" pitchFamily="34" charset="0"/>
              </a:rPr>
              <a:t>How do you enable automatic tool selection?</a:t>
            </a:r>
          </a:p>
          <a:p>
            <a:r>
              <a:rPr lang="en-US">
                <a:latin typeface="Arial" pitchFamily="34" charset="0"/>
              </a:rPr>
              <a:t>Make sure that the Automatic Tool Selection button is enabled on the </a:t>
            </a:r>
            <a:r>
              <a:rPr lang="en-US" b="1">
                <a:latin typeface="Arial" pitchFamily="34" charset="0"/>
              </a:rPr>
              <a:t>Tools</a:t>
            </a:r>
            <a:r>
              <a:rPr lang="en-US">
                <a:latin typeface="Arial" pitchFamily="34" charset="0"/>
              </a:rPr>
              <a:t> palette. To view the </a:t>
            </a:r>
            <a:r>
              <a:rPr lang="en-US" b="1">
                <a:latin typeface="Arial" pitchFamily="34" charset="0"/>
              </a:rPr>
              <a:t>Tools</a:t>
            </a:r>
            <a:r>
              <a:rPr lang="en-US">
                <a:latin typeface="Arial" pitchFamily="34" charset="0"/>
              </a:rPr>
              <a:t> palette, you can either select </a:t>
            </a:r>
            <a:r>
              <a:rPr lang="en-US" b="1" err="1">
                <a:latin typeface="Arial" pitchFamily="34" charset="0"/>
              </a:rPr>
              <a:t>View»Tools</a:t>
            </a:r>
            <a:r>
              <a:rPr lang="en-US" b="1">
                <a:latin typeface="Arial" pitchFamily="34" charset="0"/>
              </a:rPr>
              <a:t> Palette </a:t>
            </a:r>
            <a:r>
              <a:rPr lang="en-US">
                <a:latin typeface="Arial" pitchFamily="34" charset="0"/>
              </a:rPr>
              <a:t>or hold the &lt;Shift&gt; key while right-clicking the front panel.</a:t>
            </a:r>
          </a:p>
          <a:p>
            <a:endParaRPr lang="en-US">
              <a:latin typeface="Arial" pitchFamily="34" charset="0"/>
            </a:endParaRPr>
          </a:p>
        </p:txBody>
      </p:sp>
    </p:spTree>
    <p:extLst>
      <p:ext uri="{BB962C8B-B14F-4D97-AF65-F5344CB8AC3E}">
        <p14:creationId xmlns:p14="http://schemas.microsoft.com/office/powerpoint/2010/main" val="235044486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Slide Image Placeholder 1"/>
          <p:cNvSpPr>
            <a:spLocks noGrp="1" noRot="1" noChangeAspect="1" noTextEdit="1"/>
          </p:cNvSpPr>
          <p:nvPr>
            <p:ph type="sldImg"/>
          </p:nvPr>
        </p:nvSpPr>
        <p:spPr>
          <a:ln/>
        </p:spPr>
      </p:sp>
      <p:sp>
        <p:nvSpPr>
          <p:cNvPr id="605187" name="Notes Placeholder 2"/>
          <p:cNvSpPr>
            <a:spLocks noGrp="1"/>
          </p:cNvSpPr>
          <p:nvPr>
            <p:ph type="body" idx="1"/>
          </p:nvPr>
        </p:nvSpPr>
        <p:spPr>
          <a:noFill/>
          <a:ln/>
        </p:spPr>
        <p:txBody>
          <a:bodyPr/>
          <a:lstStyle/>
          <a:p>
            <a:r>
              <a:rPr lang="pl-PL">
                <a:latin typeface="Arial" pitchFamily="34" charset="0"/>
              </a:rPr>
              <a:t>- </a:t>
            </a:r>
            <a:r>
              <a:rPr lang="pl-PL" err="1">
                <a:latin typeface="Arial" pitchFamily="34" charset="0"/>
              </a:rPr>
              <a:t>If</a:t>
            </a:r>
            <a:r>
              <a:rPr lang="pl-PL">
                <a:latin typeface="Arial" pitchFamily="34" charset="0"/>
              </a:rPr>
              <a:t> </a:t>
            </a:r>
            <a:r>
              <a:rPr lang="pl-PL" err="1">
                <a:latin typeface="Arial" pitchFamily="34" charset="0"/>
              </a:rPr>
              <a:t>you</a:t>
            </a:r>
            <a:r>
              <a:rPr lang="pl-PL" baseline="0">
                <a:latin typeface="Arial" pitchFamily="34" charset="0"/>
              </a:rPr>
              <a:t> </a:t>
            </a:r>
            <a:r>
              <a:rPr lang="pl-PL" baseline="0" err="1">
                <a:latin typeface="Arial" pitchFamily="34" charset="0"/>
              </a:rPr>
              <a:t>would</a:t>
            </a:r>
            <a:r>
              <a:rPr lang="pl-PL" baseline="0">
                <a:latin typeface="Arial" pitchFamily="34" charset="0"/>
              </a:rPr>
              <a:t> </a:t>
            </a:r>
            <a:r>
              <a:rPr lang="pl-PL" baseline="0" err="1">
                <a:latin typeface="Arial" pitchFamily="34" charset="0"/>
              </a:rPr>
              <a:t>like</a:t>
            </a:r>
            <a:r>
              <a:rPr lang="pl-PL" baseline="0">
                <a:latin typeface="Arial" pitchFamily="34" charset="0"/>
              </a:rPr>
              <a:t> to </a:t>
            </a:r>
            <a:r>
              <a:rPr lang="pl-PL" baseline="0" err="1">
                <a:latin typeface="Arial" pitchFamily="34" charset="0"/>
              </a:rPr>
              <a:t>change</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default</a:t>
            </a:r>
            <a:r>
              <a:rPr lang="pl-PL" baseline="0">
                <a:latin typeface="Arial" pitchFamily="34" charset="0"/>
              </a:rPr>
              <a:t> </a:t>
            </a:r>
            <a:r>
              <a:rPr lang="pl-PL" baseline="0" err="1">
                <a:latin typeface="Arial" pitchFamily="34" charset="0"/>
              </a:rPr>
              <a:t>control</a:t>
            </a:r>
            <a:r>
              <a:rPr lang="pl-PL" baseline="0">
                <a:latin typeface="Arial" pitchFamily="34" charset="0"/>
              </a:rPr>
              <a:t> and terminal style: </a:t>
            </a:r>
            <a:endParaRPr lang="en-US">
              <a:latin typeface="Arial" pitchFamily="34" charset="0"/>
            </a:endParaRPr>
          </a:p>
          <a:p>
            <a:r>
              <a:rPr lang="en-US">
                <a:latin typeface="Arial" pitchFamily="34" charset="0"/>
              </a:rPr>
              <a:t>Exercises can be completed with any control style and terminal style.  However, </a:t>
            </a:r>
            <a:r>
              <a:rPr lang="pl-PL" err="1">
                <a:latin typeface="Arial" pitchFamily="34" charset="0"/>
              </a:rPr>
              <a:t>if</a:t>
            </a:r>
            <a:r>
              <a:rPr lang="pl-PL">
                <a:latin typeface="Arial" pitchFamily="34" charset="0"/>
              </a:rPr>
              <a:t> </a:t>
            </a:r>
            <a:r>
              <a:rPr lang="pl-PL" err="1">
                <a:latin typeface="Arial" pitchFamily="34" charset="0"/>
              </a:rPr>
              <a:t>you</a:t>
            </a:r>
            <a:r>
              <a:rPr lang="pl-PL" baseline="0">
                <a:latin typeface="Arial" pitchFamily="34" charset="0"/>
              </a:rPr>
              <a:t> </a:t>
            </a:r>
            <a:r>
              <a:rPr lang="pl-PL" baseline="0" err="1">
                <a:latin typeface="Arial" pitchFamily="34" charset="0"/>
              </a:rPr>
              <a:t>would</a:t>
            </a:r>
            <a:r>
              <a:rPr lang="pl-PL" baseline="0">
                <a:latin typeface="Arial" pitchFamily="34" charset="0"/>
              </a:rPr>
              <a:t> </a:t>
            </a:r>
            <a:r>
              <a:rPr lang="pl-PL" baseline="0" err="1">
                <a:latin typeface="Arial" pitchFamily="34" charset="0"/>
              </a:rPr>
              <a:t>like</a:t>
            </a:r>
            <a:r>
              <a:rPr lang="pl-PL" baseline="0">
                <a:latin typeface="Arial" pitchFamily="34" charset="0"/>
              </a:rPr>
              <a:t> to</a:t>
            </a:r>
            <a:r>
              <a:rPr lang="en-US">
                <a:latin typeface="Arial" pitchFamily="34" charset="0"/>
              </a:rPr>
              <a:t>, select Silver</a:t>
            </a:r>
            <a:r>
              <a:rPr lang="pl-PL">
                <a:latin typeface="Arial" pitchFamily="34" charset="0"/>
              </a:rPr>
              <a:t> </a:t>
            </a:r>
            <a:r>
              <a:rPr lang="pl-PL" err="1">
                <a:latin typeface="Arial" pitchFamily="34" charset="0"/>
              </a:rPr>
              <a:t>(or</a:t>
            </a:r>
            <a:r>
              <a:rPr lang="pl-PL">
                <a:latin typeface="Arial" pitchFamily="34" charset="0"/>
              </a:rPr>
              <a:t> </a:t>
            </a:r>
            <a:r>
              <a:rPr lang="pl-PL" err="1">
                <a:latin typeface="Arial" pitchFamily="34" charset="0"/>
              </a:rPr>
              <a:t>other</a:t>
            </a:r>
            <a:r>
              <a:rPr lang="pl-PL">
                <a:latin typeface="Arial" pitchFamily="34" charset="0"/>
              </a:rPr>
              <a:t>)</a:t>
            </a:r>
            <a:r>
              <a:rPr lang="en-US">
                <a:latin typeface="Arial" pitchFamily="34" charset="0"/>
              </a:rPr>
              <a:t> style for controls</a:t>
            </a:r>
            <a:r>
              <a:rPr lang="pl-PL">
                <a:latin typeface="Arial" pitchFamily="34" charset="0"/>
              </a:rPr>
              <a:t>. </a:t>
            </a:r>
          </a:p>
          <a:p>
            <a:endParaRPr lang="pl-PL">
              <a:latin typeface="Arial" pitchFamily="34" charset="0"/>
            </a:endParaRPr>
          </a:p>
          <a:p>
            <a:r>
              <a:rPr lang="pl-PL" err="1">
                <a:latin typeface="Arial" pitchFamily="34" charset="0"/>
              </a:rPr>
              <a:t>You</a:t>
            </a:r>
            <a:r>
              <a:rPr lang="pl-PL">
                <a:latin typeface="Arial" pitchFamily="34" charset="0"/>
              </a:rPr>
              <a:t> </a:t>
            </a:r>
            <a:r>
              <a:rPr lang="pl-PL" err="1">
                <a:latin typeface="Arial" pitchFamily="34" charset="0"/>
              </a:rPr>
              <a:t>may</a:t>
            </a:r>
            <a:r>
              <a:rPr lang="pl-PL">
                <a:latin typeface="Arial" pitchFamily="34" charset="0"/>
              </a:rPr>
              <a:t> </a:t>
            </a:r>
            <a:r>
              <a:rPr lang="pl-PL" err="1">
                <a:latin typeface="Arial" pitchFamily="34" charset="0"/>
              </a:rPr>
              <a:t>also</a:t>
            </a:r>
            <a:r>
              <a:rPr lang="pl-PL">
                <a:latin typeface="Arial" pitchFamily="34" charset="0"/>
              </a:rPr>
              <a:t> want to </a:t>
            </a:r>
            <a:r>
              <a:rPr lang="en-US">
                <a:latin typeface="Arial" pitchFamily="34" charset="0"/>
              </a:rPr>
              <a:t>uncheck </a:t>
            </a:r>
            <a:r>
              <a:rPr lang="en-US" b="1">
                <a:latin typeface="Arial" pitchFamily="34" charset="0"/>
              </a:rPr>
              <a:t>Place front panel terminals as icons</a:t>
            </a:r>
            <a:r>
              <a:rPr lang="pl-PL" b="1">
                <a:latin typeface="Arial" pitchFamily="34" charset="0"/>
              </a:rPr>
              <a:t> </a:t>
            </a:r>
            <a:r>
              <a:rPr lang="pl-PL" b="0" err="1">
                <a:latin typeface="Arial" pitchFamily="34" charset="0"/>
              </a:rPr>
              <a:t>option</a:t>
            </a:r>
            <a:r>
              <a:rPr lang="pl-PL" b="0">
                <a:latin typeface="Arial" pitchFamily="34" charset="0"/>
              </a:rPr>
              <a:t> </a:t>
            </a:r>
            <a:r>
              <a:rPr lang="pl-PL" b="0" err="1">
                <a:latin typeface="Arial" pitchFamily="34" charset="0"/>
              </a:rPr>
              <a:t>in</a:t>
            </a:r>
            <a:r>
              <a:rPr lang="pl-PL" b="0">
                <a:latin typeface="Arial" pitchFamily="34" charset="0"/>
              </a:rPr>
              <a:t> </a:t>
            </a:r>
            <a:r>
              <a:rPr lang="pl-PL" b="0" err="1">
                <a:latin typeface="Arial" pitchFamily="34" charset="0"/>
              </a:rPr>
              <a:t>the</a:t>
            </a:r>
            <a:r>
              <a:rPr lang="pl-PL" b="0">
                <a:latin typeface="Arial" pitchFamily="34" charset="0"/>
              </a:rPr>
              <a:t> Block Diagram </a:t>
            </a:r>
            <a:r>
              <a:rPr lang="pl-PL" b="0" err="1">
                <a:latin typeface="Arial" pitchFamily="34" charset="0"/>
              </a:rPr>
              <a:t>page</a:t>
            </a:r>
            <a:r>
              <a:rPr lang="en-US">
                <a:latin typeface="Arial" pitchFamily="34" charset="0"/>
              </a:rPr>
              <a:t>.</a:t>
            </a:r>
          </a:p>
          <a:p>
            <a:endParaRPr lang="en-US">
              <a:latin typeface="Arial" pitchFamily="34" charset="0"/>
            </a:endParaRPr>
          </a:p>
          <a:p>
            <a:r>
              <a:rPr lang="en-US">
                <a:latin typeface="Arial" pitchFamily="34" charset="0"/>
              </a:rPr>
              <a:t>While in the </a:t>
            </a:r>
            <a:r>
              <a:rPr lang="en-US" b="1" err="1">
                <a:latin typeface="Arial" pitchFamily="34" charset="0"/>
              </a:rPr>
              <a:t>Tools»Options</a:t>
            </a:r>
            <a:r>
              <a:rPr lang="en-US">
                <a:latin typeface="Arial" pitchFamily="34" charset="0"/>
              </a:rPr>
              <a:t> dialog box, </a:t>
            </a:r>
            <a:r>
              <a:rPr lang="pl-PL" err="1">
                <a:latin typeface="Arial" pitchFamily="34" charset="0"/>
              </a:rPr>
              <a:t>you</a:t>
            </a:r>
            <a:r>
              <a:rPr lang="pl-PL">
                <a:latin typeface="Arial" pitchFamily="34" charset="0"/>
              </a:rPr>
              <a:t> </a:t>
            </a:r>
            <a:r>
              <a:rPr lang="pl-PL" err="1">
                <a:latin typeface="Arial" pitchFamily="34" charset="0"/>
              </a:rPr>
              <a:t>can</a:t>
            </a:r>
            <a:r>
              <a:rPr lang="pl-PL">
                <a:latin typeface="Arial" pitchFamily="34" charset="0"/>
              </a:rPr>
              <a:t> </a:t>
            </a:r>
            <a:r>
              <a:rPr lang="pl-PL" err="1">
                <a:latin typeface="Arial" pitchFamily="34" charset="0"/>
              </a:rPr>
              <a:t>view</a:t>
            </a:r>
            <a:r>
              <a:rPr lang="pl-PL">
                <a:latin typeface="Arial" pitchFamily="34" charset="0"/>
              </a:rPr>
              <a:t>,</a:t>
            </a:r>
            <a:r>
              <a:rPr lang="pl-PL" baseline="0">
                <a:latin typeface="Arial" pitchFamily="34" charset="0"/>
              </a:rPr>
              <a:t> </a:t>
            </a:r>
            <a:r>
              <a:rPr lang="pl-PL" baseline="0" err="1">
                <a:latin typeface="Arial" pitchFamily="34" charset="0"/>
              </a:rPr>
              <a:t>examine</a:t>
            </a:r>
            <a:r>
              <a:rPr lang="pl-PL" baseline="0">
                <a:latin typeface="Arial" pitchFamily="34" charset="0"/>
              </a:rPr>
              <a:t> and </a:t>
            </a:r>
            <a:r>
              <a:rPr lang="en-US">
                <a:latin typeface="Arial" pitchFamily="34" charset="0"/>
              </a:rPr>
              <a:t>customize other common settings.</a:t>
            </a:r>
          </a:p>
          <a:p>
            <a:endParaRPr lang="en-US">
              <a:latin typeface="Arial" pitchFamily="34" charset="0"/>
            </a:endParaRPr>
          </a:p>
        </p:txBody>
      </p:sp>
      <p:sp>
        <p:nvSpPr>
          <p:cNvPr id="605188" name="Slide Number Placeholder 3"/>
          <p:cNvSpPr>
            <a:spLocks noGrp="1"/>
          </p:cNvSpPr>
          <p:nvPr>
            <p:ph type="sldNum" sz="quarter" idx="4294967295"/>
          </p:nvPr>
        </p:nvSpPr>
        <p:spPr bwMode="auto">
          <a:xfrm>
            <a:off x="3970338" y="8829675"/>
            <a:ext cx="3038475" cy="465138"/>
          </a:xfrm>
          <a:prstGeom prst="rect">
            <a:avLst/>
          </a:prstGeom>
          <a:noFill/>
          <a:ln>
            <a:miter lim="800000"/>
            <a:headEnd/>
            <a:tailEnd/>
          </a:ln>
        </p:spPr>
        <p:txBody>
          <a:bodyPr lIns="92446" tIns="46223" rIns="92446" bIns="46223"/>
          <a:lstStyle/>
          <a:p>
            <a:pPr algn="ctr"/>
            <a:fld id="{5FE291F5-12D2-47BB-BE4B-78A12888E756}" type="slidenum">
              <a:rPr lang="en-US">
                <a:solidFill>
                  <a:srgbClr val="000000"/>
                </a:solidFill>
              </a:rPr>
              <a:pPr algn="ctr"/>
              <a:t>68</a:t>
            </a:fld>
            <a:endParaRPr lang="en-US">
              <a:solidFill>
                <a:srgbClr val="000000"/>
              </a:solidFill>
            </a:endParaRPr>
          </a:p>
        </p:txBody>
      </p:sp>
    </p:spTree>
    <p:extLst>
      <p:ext uri="{BB962C8B-B14F-4D97-AF65-F5344CB8AC3E}">
        <p14:creationId xmlns:p14="http://schemas.microsoft.com/office/powerpoint/2010/main" val="422918787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07142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3984064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2" name="Slide Image Placeholder 1"/>
          <p:cNvSpPr>
            <a:spLocks noGrp="1" noRot="1" noChangeAspect="1" noTextEdit="1"/>
          </p:cNvSpPr>
          <p:nvPr>
            <p:ph type="sldImg"/>
          </p:nvPr>
        </p:nvSpPr>
        <p:spPr>
          <a:ln/>
        </p:spPr>
      </p:sp>
      <p:sp>
        <p:nvSpPr>
          <p:cNvPr id="512003" name="Notes Placeholder 2"/>
          <p:cNvSpPr>
            <a:spLocks noGrp="1"/>
          </p:cNvSpPr>
          <p:nvPr>
            <p:ph type="body" idx="1"/>
          </p:nvPr>
        </p:nvSpPr>
        <p:spPr>
          <a:noFill/>
          <a:ln/>
        </p:spPr>
        <p:txBody>
          <a:bodyPr/>
          <a:lstStyle/>
          <a:p>
            <a:r>
              <a:rPr lang="en-US">
                <a:latin typeface="Arial" pitchFamily="34" charset="0"/>
              </a:rPr>
              <a:t>When a node executes, it produces output data and passes the data to the next node in the dataflow path.</a:t>
            </a:r>
          </a:p>
          <a:p>
            <a:r>
              <a:rPr lang="en-US">
                <a:latin typeface="Arial" pitchFamily="34" charset="0"/>
              </a:rPr>
              <a:t>The movement of data through the nodes determines the execution order of the VIs and functions on the block diagram.</a:t>
            </a:r>
          </a:p>
          <a:p>
            <a:pPr>
              <a:buFontTx/>
              <a:buChar char="•"/>
            </a:pPr>
            <a:endParaRPr lang="en-US">
              <a:latin typeface="Arial" pitchFamily="34" charset="0"/>
            </a:endParaRPr>
          </a:p>
          <a:p>
            <a:r>
              <a:rPr lang="en-US">
                <a:latin typeface="Arial" pitchFamily="34" charset="0"/>
              </a:rPr>
              <a:t> LabVIEW does NOT use a control flow program execution model like Visual Basic, C++, JAVA, and most other text-based programming languages. In a control flow model, the sequential order of program elements determines the execution order of a program.</a:t>
            </a:r>
          </a:p>
          <a:p>
            <a:pPr>
              <a:buFontTx/>
              <a:buChar char="•"/>
            </a:pPr>
            <a:endParaRPr lang="en-US">
              <a:latin typeface="Arial" pitchFamily="34" charset="0"/>
            </a:endParaRPr>
          </a:p>
          <a:p>
            <a:pPr>
              <a:buFontTx/>
              <a:buChar char="•"/>
            </a:pPr>
            <a:endParaRPr lang="en-US">
              <a:latin typeface="Arial" pitchFamily="34" charset="0"/>
            </a:endParaRPr>
          </a:p>
          <a:p>
            <a:pPr>
              <a:buFontTx/>
              <a:buChar char="•"/>
            </a:pPr>
            <a:endParaRPr lang="en-US">
              <a:latin typeface="Arial" pitchFamily="34" charset="0"/>
            </a:endParaRPr>
          </a:p>
          <a:p>
            <a:pPr>
              <a:buFontTx/>
              <a:buChar char="•"/>
            </a:pPr>
            <a:endParaRPr lang="en-US">
              <a:latin typeface="Arial" pitchFamily="34" charset="0"/>
            </a:endParaRPr>
          </a:p>
        </p:txBody>
      </p:sp>
    </p:spTree>
    <p:extLst>
      <p:ext uri="{BB962C8B-B14F-4D97-AF65-F5344CB8AC3E}">
        <p14:creationId xmlns:p14="http://schemas.microsoft.com/office/powerpoint/2010/main" val="354163771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r>
              <a:rPr lang="en-US">
                <a:latin typeface="Arial" pitchFamily="34" charset="0"/>
              </a:rPr>
              <a:t>This quiz is intended to encourage students to think about dataflow and its implications.  The answers are on the next slide.</a:t>
            </a:r>
          </a:p>
        </p:txBody>
      </p:sp>
    </p:spTree>
    <p:extLst>
      <p:ext uri="{BB962C8B-B14F-4D97-AF65-F5344CB8AC3E}">
        <p14:creationId xmlns:p14="http://schemas.microsoft.com/office/powerpoint/2010/main" val="105468934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l-PL" err="1"/>
              <a:t>Nodes</a:t>
            </a:r>
            <a:r>
              <a:rPr lang="pl-PL"/>
              <a:t> </a:t>
            </a:r>
            <a:r>
              <a:rPr lang="pl-PL" err="1"/>
              <a:t>are</a:t>
            </a:r>
            <a:r>
              <a:rPr lang="pl-PL"/>
              <a:t> </a:t>
            </a:r>
            <a:r>
              <a:rPr lang="pl-PL" err="1"/>
              <a:t>functions</a:t>
            </a:r>
            <a:r>
              <a:rPr lang="pl-PL"/>
              <a:t>, </a:t>
            </a:r>
            <a:r>
              <a:rPr lang="pl-PL" err="1"/>
              <a:t>subVIs</a:t>
            </a:r>
            <a:r>
              <a:rPr lang="pl-PL"/>
              <a:t> and </a:t>
            </a:r>
            <a:r>
              <a:rPr lang="pl-PL" err="1"/>
              <a:t>structures</a:t>
            </a:r>
            <a:r>
              <a:rPr lang="pl-PL"/>
              <a:t> – so </a:t>
            </a:r>
            <a:r>
              <a:rPr lang="pl-PL" err="1"/>
              <a:t>in</a:t>
            </a:r>
            <a:r>
              <a:rPr lang="pl-PL"/>
              <a:t> </a:t>
            </a:r>
            <a:r>
              <a:rPr lang="pl-PL" err="1"/>
              <a:t>this</a:t>
            </a:r>
            <a:r>
              <a:rPr lang="pl-PL"/>
              <a:t> </a:t>
            </a:r>
            <a:r>
              <a:rPr lang="pl-PL" err="1"/>
              <a:t>slide</a:t>
            </a:r>
            <a:r>
              <a:rPr lang="pl-PL"/>
              <a:t> </a:t>
            </a:r>
            <a:r>
              <a:rPr lang="pl-PL" err="1"/>
              <a:t>there</a:t>
            </a:r>
            <a:r>
              <a:rPr lang="pl-PL"/>
              <a:t> </a:t>
            </a:r>
            <a:r>
              <a:rPr lang="pl-PL" err="1"/>
              <a:t>are</a:t>
            </a:r>
            <a:r>
              <a:rPr lang="pl-PL"/>
              <a:t> </a:t>
            </a:r>
            <a:r>
              <a:rPr lang="pl-PL" err="1"/>
              <a:t>two</a:t>
            </a:r>
            <a:r>
              <a:rPr lang="pl-PL"/>
              <a:t> </a:t>
            </a:r>
            <a:r>
              <a:rPr lang="pl-PL" err="1"/>
              <a:t>nodes</a:t>
            </a:r>
            <a:r>
              <a:rPr lang="pl-PL"/>
              <a:t>: „</a:t>
            </a:r>
            <a:r>
              <a:rPr lang="pl-PL" err="1"/>
              <a:t>square</a:t>
            </a:r>
            <a:r>
              <a:rPr lang="pl-PL"/>
              <a:t>” </a:t>
            </a:r>
            <a:r>
              <a:rPr lang="pl-PL" err="1"/>
              <a:t>function</a:t>
            </a:r>
            <a:r>
              <a:rPr lang="pl-PL"/>
              <a:t> and „</a:t>
            </a:r>
            <a:r>
              <a:rPr lang="pl-PL" err="1"/>
              <a:t>greater</a:t>
            </a:r>
            <a:r>
              <a:rPr lang="pl-PL"/>
              <a:t> </a:t>
            </a:r>
            <a:r>
              <a:rPr lang="pl-PL" err="1"/>
              <a:t>than</a:t>
            </a:r>
            <a:r>
              <a:rPr lang="pl-PL"/>
              <a:t>?” </a:t>
            </a:r>
            <a:r>
              <a:rPr lang="pl-PL" err="1"/>
              <a:t>function</a:t>
            </a:r>
            <a:r>
              <a:rPr lang="pl-PL"/>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pl-PL"/>
          </a:p>
          <a:p>
            <a:pPr marL="0" marR="0" indent="0" algn="l" defTabSz="914400" rtl="0" eaLnBrk="0" fontAlgn="base" latinLnBrk="0" hangingPunct="0">
              <a:lnSpc>
                <a:spcPct val="100000"/>
              </a:lnSpc>
              <a:spcBef>
                <a:spcPct val="30000"/>
              </a:spcBef>
              <a:spcAft>
                <a:spcPct val="0"/>
              </a:spcAft>
              <a:buClrTx/>
              <a:buSzTx/>
              <a:buFontTx/>
              <a:buNone/>
              <a:tabLst/>
              <a:defRPr/>
            </a:pPr>
            <a:r>
              <a:rPr lang="pl-PL" err="1"/>
              <a:t>Square</a:t>
            </a:r>
            <a:r>
              <a:rPr lang="pl-PL"/>
              <a:t> </a:t>
            </a:r>
            <a:r>
              <a:rPr lang="pl-PL" err="1"/>
              <a:t>function</a:t>
            </a:r>
            <a:r>
              <a:rPr lang="pl-PL"/>
              <a:t> </a:t>
            </a:r>
            <a:r>
              <a:rPr lang="pl-PL" err="1"/>
              <a:t>executes</a:t>
            </a:r>
            <a:r>
              <a:rPr lang="pl-PL"/>
              <a:t> first </a:t>
            </a:r>
            <a:r>
              <a:rPr lang="pl-PL" err="1"/>
              <a:t>because</a:t>
            </a:r>
            <a:r>
              <a:rPr lang="pl-PL" baseline="0"/>
              <a:t> </a:t>
            </a:r>
            <a:r>
              <a:rPr lang="pl-PL" baseline="0" err="1"/>
              <a:t>the</a:t>
            </a:r>
            <a:r>
              <a:rPr lang="pl-PL" baseline="0"/>
              <a:t> </a:t>
            </a:r>
            <a:r>
              <a:rPr lang="pl-PL" baseline="0" err="1"/>
              <a:t>comparison</a:t>
            </a:r>
            <a:r>
              <a:rPr lang="pl-PL" baseline="0"/>
              <a:t> </a:t>
            </a:r>
            <a:r>
              <a:rPr lang="pl-PL" baseline="0" err="1"/>
              <a:t>function</a:t>
            </a:r>
            <a:r>
              <a:rPr lang="pl-PL" baseline="0"/>
              <a:t> </a:t>
            </a:r>
            <a:r>
              <a:rPr lang="pl-PL" baseline="0" err="1"/>
              <a:t>has</a:t>
            </a:r>
            <a:r>
              <a:rPr lang="pl-PL" baseline="0"/>
              <a:t> to </a:t>
            </a:r>
            <a:r>
              <a:rPr lang="pl-PL" baseline="0" err="1"/>
              <a:t>wait</a:t>
            </a:r>
            <a:r>
              <a:rPr lang="pl-PL" baseline="0"/>
              <a:t> for </a:t>
            </a:r>
            <a:r>
              <a:rPr lang="pl-PL" baseline="0" err="1"/>
              <a:t>the</a:t>
            </a:r>
            <a:r>
              <a:rPr lang="pl-PL" baseline="0"/>
              <a:t> </a:t>
            </a:r>
            <a:r>
              <a:rPr lang="pl-PL" baseline="0" err="1"/>
              <a:t>output</a:t>
            </a:r>
            <a:r>
              <a:rPr lang="pl-PL" baseline="0"/>
              <a:t> of </a:t>
            </a:r>
            <a:r>
              <a:rPr lang="pl-PL" baseline="0" err="1"/>
              <a:t>square</a:t>
            </a:r>
            <a:r>
              <a:rPr lang="pl-PL" baseline="0"/>
              <a:t> </a:t>
            </a:r>
            <a:r>
              <a:rPr lang="pl-PL" baseline="0" err="1"/>
              <a:t>function</a:t>
            </a:r>
            <a:r>
              <a:rPr lang="pl-PL" baseline="0"/>
              <a:t> </a:t>
            </a:r>
            <a:r>
              <a:rPr lang="pl-PL" baseline="0" err="1"/>
              <a:t>before</a:t>
            </a:r>
            <a:r>
              <a:rPr lang="pl-PL" baseline="0"/>
              <a:t> </a:t>
            </a:r>
            <a:r>
              <a:rPr lang="pl-PL" baseline="0" err="1"/>
              <a:t>it</a:t>
            </a:r>
            <a:r>
              <a:rPr lang="pl-PL" baseline="0"/>
              <a:t> </a:t>
            </a:r>
            <a:r>
              <a:rPr lang="pl-PL" baseline="0" err="1"/>
              <a:t>can</a:t>
            </a:r>
            <a:r>
              <a:rPr lang="pl-PL" baseline="0"/>
              <a:t> run. </a:t>
            </a:r>
            <a:endParaRPr lang="pl-PL"/>
          </a:p>
          <a:p>
            <a:endParaRPr lang="en-US">
              <a:latin typeface="Arial" pitchFamily="34" charset="0"/>
            </a:endParaRPr>
          </a:p>
        </p:txBody>
      </p:sp>
    </p:spTree>
    <p:extLst>
      <p:ext uri="{BB962C8B-B14F-4D97-AF65-F5344CB8AC3E}">
        <p14:creationId xmlns:p14="http://schemas.microsoft.com/office/powerpoint/2010/main" val="220398533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r>
              <a:rPr lang="en-US">
                <a:latin typeface="Arial" pitchFamily="34" charset="0"/>
              </a:rPr>
              <a:t>This quiz is intended to encourage students to think about dataflow and its implications.  The answers are on the next slide.</a:t>
            </a:r>
          </a:p>
        </p:txBody>
      </p:sp>
    </p:spTree>
    <p:extLst>
      <p:ext uri="{BB962C8B-B14F-4D97-AF65-F5344CB8AC3E}">
        <p14:creationId xmlns:p14="http://schemas.microsoft.com/office/powerpoint/2010/main" val="186088879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r>
              <a:rPr lang="en-US">
                <a:latin typeface="Arial" pitchFamily="34" charset="0"/>
              </a:rPr>
              <a:t>In LabVIEW, the flow of data rather than the sequential order of commands determines the execution order of block diagram elements. Therefore, you can create block diagrams that have simultaneous operations. </a:t>
            </a:r>
          </a:p>
        </p:txBody>
      </p:sp>
    </p:spTree>
    <p:extLst>
      <p:ext uri="{BB962C8B-B14F-4D97-AF65-F5344CB8AC3E}">
        <p14:creationId xmlns:p14="http://schemas.microsoft.com/office/powerpoint/2010/main" val="344927951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7"/>
          <p:cNvSpPr>
            <a:spLocks noGrp="1" noChangeArrowheads="1"/>
          </p:cNvSpPr>
          <p:nvPr>
            <p:ph type="sldNum" sz="quarter" idx="4294967295"/>
          </p:nvPr>
        </p:nvSpPr>
        <p:spPr bwMode="auto">
          <a:xfrm>
            <a:off x="3970338" y="8829675"/>
            <a:ext cx="3038475" cy="465138"/>
          </a:xfrm>
          <a:prstGeom prst="rect">
            <a:avLst/>
          </a:prstGeom>
          <a:noFill/>
          <a:ln>
            <a:miter lim="800000"/>
            <a:headEnd/>
            <a:tailEnd/>
          </a:ln>
        </p:spPr>
        <p:txBody>
          <a:bodyPr/>
          <a:lstStyle/>
          <a:p>
            <a:pPr algn="ctr"/>
            <a:fld id="{6B147603-4BA0-43C3-9A19-7A97235FA1A9}" type="slidenum">
              <a:rPr lang="en-US">
                <a:solidFill>
                  <a:prstClr val="white"/>
                </a:solidFill>
              </a:rPr>
              <a:pPr algn="ctr"/>
              <a:t>75</a:t>
            </a:fld>
            <a:endParaRPr lang="en-US">
              <a:solidFill>
                <a:prstClr val="white"/>
              </a:solidFill>
            </a:endParaRPr>
          </a:p>
        </p:txBody>
      </p:sp>
      <p:sp>
        <p:nvSpPr>
          <p:cNvPr id="518147" name="Rectangle 2"/>
          <p:cNvSpPr>
            <a:spLocks noGrp="1" noRot="1" noChangeAspect="1" noChangeArrowheads="1" noTextEdit="1"/>
          </p:cNvSpPr>
          <p:nvPr>
            <p:ph type="sldImg"/>
          </p:nvPr>
        </p:nvSpPr>
        <p:spPr>
          <a:xfrm>
            <a:off x="841375" y="457200"/>
            <a:ext cx="5181600" cy="3886200"/>
          </a:xfrm>
          <a:ln/>
        </p:spPr>
      </p:sp>
      <p:sp>
        <p:nvSpPr>
          <p:cNvPr id="518148" name="Rectangle 3"/>
          <p:cNvSpPr>
            <a:spLocks noGrp="1" noChangeArrowheads="1"/>
          </p:cNvSpPr>
          <p:nvPr>
            <p:ph type="body" idx="1"/>
          </p:nvPr>
        </p:nvSpPr>
        <p:spPr>
          <a:xfrm>
            <a:off x="701675" y="4581525"/>
            <a:ext cx="5607050" cy="4181475"/>
          </a:xfrm>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122879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7"/>
          <p:cNvSpPr>
            <a:spLocks noGrp="1" noChangeArrowheads="1"/>
          </p:cNvSpPr>
          <p:nvPr>
            <p:ph type="sldNum" sz="quarter" idx="4294967295"/>
          </p:nvPr>
        </p:nvSpPr>
        <p:spPr bwMode="auto">
          <a:xfrm>
            <a:off x="3970338" y="8829675"/>
            <a:ext cx="3038475" cy="465138"/>
          </a:xfrm>
          <a:prstGeom prst="rect">
            <a:avLst/>
          </a:prstGeom>
          <a:noFill/>
          <a:ln>
            <a:miter lim="800000"/>
            <a:headEnd/>
            <a:tailEnd/>
          </a:ln>
        </p:spPr>
        <p:txBody>
          <a:bodyPr/>
          <a:lstStyle/>
          <a:p>
            <a:pPr algn="ctr"/>
            <a:fld id="{48BD7D43-F434-44D7-BAC7-4A4EBF2F7A9A}" type="slidenum">
              <a:rPr lang="en-US">
                <a:solidFill>
                  <a:prstClr val="white"/>
                </a:solidFill>
              </a:rPr>
              <a:pPr algn="ctr"/>
              <a:t>76</a:t>
            </a:fld>
            <a:endParaRPr lang="en-US">
              <a:solidFill>
                <a:prstClr val="white"/>
              </a:solidFill>
            </a:endParaRPr>
          </a:p>
        </p:txBody>
      </p:sp>
      <p:sp>
        <p:nvSpPr>
          <p:cNvPr id="520195" name="Rectangle 2"/>
          <p:cNvSpPr>
            <a:spLocks noGrp="1" noRot="1" noChangeAspect="1" noChangeArrowheads="1" noTextEdit="1"/>
          </p:cNvSpPr>
          <p:nvPr>
            <p:ph type="sldImg"/>
          </p:nvPr>
        </p:nvSpPr>
        <p:spPr>
          <a:xfrm>
            <a:off x="-22225" y="457200"/>
            <a:ext cx="6908800" cy="3886200"/>
          </a:xfrm>
          <a:ln/>
        </p:spPr>
      </p:sp>
      <p:sp>
        <p:nvSpPr>
          <p:cNvPr id="520196" name="Rectangle 3"/>
          <p:cNvSpPr>
            <a:spLocks noGrp="1" noChangeArrowheads="1"/>
          </p:cNvSpPr>
          <p:nvPr>
            <p:ph type="body" idx="1"/>
          </p:nvPr>
        </p:nvSpPr>
        <p:spPr>
          <a:xfrm>
            <a:off x="701675" y="4581525"/>
            <a:ext cx="5607050" cy="4181475"/>
          </a:xfrm>
          <a:noFill/>
          <a:ln/>
        </p:spPr>
        <p:txBody>
          <a:bodyPr/>
          <a:lstStyle/>
          <a:p>
            <a:pPr eaLnBrk="1" hangingPunct="1"/>
            <a:r>
              <a:rPr lang="en-US">
                <a:latin typeface="Arial" pitchFamily="34" charset="0"/>
              </a:rPr>
              <a:t>Use this diagram to discuss dataflow.  Focus on the wiring dependencies and data flow between nodes. Students should not to be concerned with specific data types nor the functionality of actual nodes for this exercise.</a:t>
            </a:r>
          </a:p>
          <a:p>
            <a:pPr eaLnBrk="1" hangingPunct="1"/>
            <a:endParaRPr lang="en-US">
              <a:latin typeface="Arial" pitchFamily="34" charset="0"/>
            </a:endParaRPr>
          </a:p>
          <a:p>
            <a:pPr eaLnBrk="1" hangingPunct="1"/>
            <a:r>
              <a:rPr lang="en-US">
                <a:latin typeface="Arial" pitchFamily="34" charset="0"/>
              </a:rPr>
              <a:t>Discussion areas:</a:t>
            </a:r>
          </a:p>
          <a:p>
            <a:pPr eaLnBrk="1" hangingPunct="1">
              <a:buFontTx/>
              <a:buChar char="-"/>
            </a:pPr>
            <a:r>
              <a:rPr lang="en-US">
                <a:latin typeface="Arial" pitchFamily="34" charset="0"/>
              </a:rPr>
              <a:t>   Which node executes first? Last? </a:t>
            </a:r>
          </a:p>
          <a:p>
            <a:pPr eaLnBrk="1" hangingPunct="1">
              <a:buFontTx/>
              <a:buChar char="-"/>
            </a:pPr>
            <a:r>
              <a:rPr lang="en-US">
                <a:latin typeface="Arial" pitchFamily="34" charset="0"/>
              </a:rPr>
              <a:t>   Is there any dependency between the File Dialog node and the Simulate Signal node?</a:t>
            </a:r>
          </a:p>
          <a:p>
            <a:pPr eaLnBrk="1" hangingPunct="1">
              <a:buFontTx/>
              <a:buChar char="-"/>
            </a:pPr>
            <a:r>
              <a:rPr lang="en-US">
                <a:latin typeface="Arial" pitchFamily="34" charset="0"/>
              </a:rPr>
              <a:t>   Since the green path wire is wired from the File Dialog to the TDMS – File Viewer.vi, can the TDMS – File Viewer.vi execute before the TDMS Close functions?  Point out that all the inputs have to be available before the node can execute.</a:t>
            </a:r>
          </a:p>
          <a:p>
            <a:pPr eaLnBrk="1" hangingPunct="1">
              <a:buFontTx/>
              <a:buChar char="-"/>
            </a:pPr>
            <a:r>
              <a:rPr lang="en-US">
                <a:latin typeface="Arial" pitchFamily="34" charset="0"/>
              </a:rPr>
              <a:t>   Should a well-designed block diagram flow in a particular direction? Yes, a well-designed block diagram typically flows from left to right. This makes it easier to see the flow of data on the block diagram.</a:t>
            </a:r>
          </a:p>
          <a:p>
            <a:pPr eaLnBrk="1" hangingPunct="1">
              <a:buFontTx/>
              <a:buChar char="-"/>
            </a:pPr>
            <a:endParaRPr lang="en-US">
              <a:latin typeface="Arial" pitchFamily="34" charset="0"/>
            </a:endParaRPr>
          </a:p>
        </p:txBody>
      </p:sp>
    </p:spTree>
    <p:extLst>
      <p:ext uri="{BB962C8B-B14F-4D97-AF65-F5344CB8AC3E}">
        <p14:creationId xmlns:p14="http://schemas.microsoft.com/office/powerpoint/2010/main" val="362197500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7675402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Slide Image Placeholder 1"/>
          <p:cNvSpPr>
            <a:spLocks noGrp="1" noRot="1" noChangeAspect="1" noTextEdit="1"/>
          </p:cNvSpPr>
          <p:nvPr>
            <p:ph type="sldImg"/>
          </p:nvPr>
        </p:nvSpPr>
        <p:spPr>
          <a:ln/>
        </p:spPr>
      </p:sp>
      <p:sp>
        <p:nvSpPr>
          <p:cNvPr id="529411" name="Notes Placeholder 2"/>
          <p:cNvSpPr>
            <a:spLocks noGrp="1"/>
          </p:cNvSpPr>
          <p:nvPr>
            <p:ph type="body" idx="1"/>
          </p:nvPr>
        </p:nvSpPr>
        <p:spPr>
          <a:noFill/>
          <a:ln/>
        </p:spPr>
        <p:txBody>
          <a:bodyPr/>
          <a:lstStyle/>
          <a:p>
            <a:r>
              <a:rPr lang="en-US">
                <a:latin typeface="Arial" pitchFamily="34" charset="0"/>
              </a:rPr>
              <a:t>Most LabVIEW VIs have three main tasks:</a:t>
            </a:r>
          </a:p>
          <a:p>
            <a:pPr>
              <a:buFontTx/>
              <a:buChar char="•"/>
            </a:pPr>
            <a:r>
              <a:rPr lang="en-US">
                <a:latin typeface="Arial" pitchFamily="34" charset="0"/>
              </a:rPr>
              <a:t> Acquiring data.</a:t>
            </a:r>
          </a:p>
          <a:p>
            <a:pPr>
              <a:buFontTx/>
              <a:buChar char="•"/>
            </a:pPr>
            <a:r>
              <a:rPr lang="en-US">
                <a:latin typeface="Arial" pitchFamily="34" charset="0"/>
              </a:rPr>
              <a:t> Analyzing the acquired data.</a:t>
            </a:r>
          </a:p>
          <a:p>
            <a:pPr>
              <a:buFontTx/>
              <a:buChar char="•"/>
            </a:pPr>
            <a:r>
              <a:rPr lang="en-US">
                <a:latin typeface="Arial" pitchFamily="34" charset="0"/>
              </a:rPr>
              <a:t> Presenting the result.</a:t>
            </a:r>
          </a:p>
          <a:p>
            <a:endParaRPr lang="en-US">
              <a:latin typeface="Arial" pitchFamily="34" charset="0"/>
            </a:endParaRPr>
          </a:p>
          <a:p>
            <a:r>
              <a:rPr lang="en-US">
                <a:latin typeface="Arial" pitchFamily="34" charset="0"/>
              </a:rPr>
              <a:t>Express VIs are designed specifically for completing common, frequently used operations in each of these three task areas.</a:t>
            </a:r>
          </a:p>
        </p:txBody>
      </p:sp>
    </p:spTree>
    <p:extLst>
      <p:ext uri="{BB962C8B-B14F-4D97-AF65-F5344CB8AC3E}">
        <p14:creationId xmlns:p14="http://schemas.microsoft.com/office/powerpoint/2010/main" val="138901322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Slide Image Placeholder 1"/>
          <p:cNvSpPr>
            <a:spLocks noGrp="1" noRot="1" noChangeAspect="1" noTextEdit="1"/>
          </p:cNvSpPr>
          <p:nvPr>
            <p:ph type="sldImg"/>
          </p:nvPr>
        </p:nvSpPr>
        <p:spPr>
          <a:ln/>
        </p:spPr>
      </p:sp>
      <p:sp>
        <p:nvSpPr>
          <p:cNvPr id="531459"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127526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hdr" sz="quarter" idx="4294967295"/>
          </p:nvPr>
        </p:nvSpPr>
        <p:spPr bwMode="auto">
          <a:xfrm>
            <a:off x="0" y="0"/>
            <a:ext cx="3038475" cy="465138"/>
          </a:xfrm>
          <a:prstGeom prst="rect">
            <a:avLst/>
          </a:prstGeom>
          <a:noFill/>
          <a:ln>
            <a:miter lim="800000"/>
            <a:headEnd/>
            <a:tailEnd/>
          </a:ln>
        </p:spPr>
        <p:txBody>
          <a:bodyPr lIns="93031" tIns="46516" rIns="93031" bIns="46516"/>
          <a:lstStyle/>
          <a:p>
            <a:pPr algn="ctr"/>
            <a:endParaRPr lang="en-US"/>
          </a:p>
          <a:p>
            <a:pPr algn="ctr"/>
            <a:r>
              <a:rPr lang="en-US"/>
              <a:t>	</a:t>
            </a:r>
            <a:r>
              <a:rPr lang="en-US" sz="800"/>
              <a:t>Lesson # Lesson Title</a:t>
            </a:r>
            <a:endParaRPr lang="en-US">
              <a:latin typeface="Arial" pitchFamily="34" charset="0"/>
            </a:endParaRPr>
          </a:p>
        </p:txBody>
      </p:sp>
      <p:sp>
        <p:nvSpPr>
          <p:cNvPr id="398339" name="Rectangle 4"/>
          <p:cNvSpPr>
            <a:spLocks noGrp="1" noRot="1" noChangeAspect="1" noChangeArrowheads="1" noTextEdit="1"/>
          </p:cNvSpPr>
          <p:nvPr>
            <p:ph type="sldImg"/>
          </p:nvPr>
        </p:nvSpPr>
        <p:spPr>
          <a:xfrm>
            <a:off x="550863" y="527050"/>
            <a:ext cx="5946775" cy="3346450"/>
          </a:xfrm>
          <a:ln/>
        </p:spPr>
      </p:sp>
      <p:sp>
        <p:nvSpPr>
          <p:cNvPr id="398340" name="Rectangle 5"/>
          <p:cNvSpPr>
            <a:spLocks noGrp="1" noChangeArrowheads="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182086493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6" name="Slide Image Placeholder 1"/>
          <p:cNvSpPr>
            <a:spLocks noGrp="1" noRot="1" noChangeAspect="1" noTextEdit="1"/>
          </p:cNvSpPr>
          <p:nvPr>
            <p:ph type="sldImg"/>
          </p:nvPr>
        </p:nvSpPr>
        <p:spPr>
          <a:ln/>
        </p:spPr>
      </p:sp>
      <p:sp>
        <p:nvSpPr>
          <p:cNvPr id="53350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59516483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Slide Image Placeholder 1"/>
          <p:cNvSpPr>
            <a:spLocks noGrp="1" noRot="1" noChangeAspect="1" noTextEdit="1"/>
          </p:cNvSpPr>
          <p:nvPr>
            <p:ph type="sldImg"/>
          </p:nvPr>
        </p:nvSpPr>
        <p:spPr>
          <a:ln/>
        </p:spPr>
      </p:sp>
      <p:sp>
        <p:nvSpPr>
          <p:cNvPr id="535555" name="Notes Placeholder 2"/>
          <p:cNvSpPr>
            <a:spLocks noGrp="1"/>
          </p:cNvSpPr>
          <p:nvPr>
            <p:ph type="body" idx="1"/>
          </p:nvPr>
        </p:nvSpPr>
        <p:spPr>
          <a:noFill/>
          <a:ln/>
        </p:spPr>
        <p:txBody>
          <a:bodyPr/>
          <a:lstStyle/>
          <a:p>
            <a:endParaRPr lang="en-US">
              <a:latin typeface="Arial" pitchFamily="34" charset="0"/>
            </a:endParaRPr>
          </a:p>
          <a:p>
            <a:r>
              <a:rPr lang="en-US">
                <a:latin typeface="Arial" pitchFamily="34" charset="0"/>
              </a:rPr>
              <a:t>Indicators include the Waveform Chart, the Waveform Graph, and the XY Graph.</a:t>
            </a:r>
          </a:p>
          <a:p>
            <a:endParaRPr lang="en-US">
              <a:latin typeface="Arial" pitchFamily="34" charset="0"/>
            </a:endParaRPr>
          </a:p>
          <a:p>
            <a:r>
              <a:rPr lang="en-US">
                <a:latin typeface="Arial" pitchFamily="34" charset="0"/>
              </a:rPr>
              <a:t>Express VIs include the Write to Measurement File Express VI, Display Message to User Express VI. </a:t>
            </a:r>
          </a:p>
          <a:p>
            <a:endParaRPr lang="en-US">
              <a:latin typeface="Arial" pitchFamily="34" charset="0"/>
            </a:endParaRPr>
          </a:p>
          <a:p>
            <a:r>
              <a:rPr lang="en-US">
                <a:latin typeface="Arial" pitchFamily="34" charset="0"/>
              </a:rPr>
              <a:t>DIAdem is another NI product for reporting. If you have DIAdem, it includes an express VI to assist with report creation.</a:t>
            </a:r>
          </a:p>
        </p:txBody>
      </p:sp>
    </p:spTree>
    <p:extLst>
      <p:ext uri="{BB962C8B-B14F-4D97-AF65-F5344CB8AC3E}">
        <p14:creationId xmlns:p14="http://schemas.microsoft.com/office/powerpoint/2010/main" val="349951736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Slide Image Placeholder 1"/>
          <p:cNvSpPr>
            <a:spLocks noGrp="1" noRot="1" noChangeAspect="1" noTextEdit="1"/>
          </p:cNvSpPr>
          <p:nvPr>
            <p:ph type="sldImg"/>
          </p:nvPr>
        </p:nvSpPr>
        <p:spPr>
          <a:ln/>
        </p:spPr>
      </p:sp>
      <p:sp>
        <p:nvSpPr>
          <p:cNvPr id="537603"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55055838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6"/>
          <p:cNvSpPr>
            <a:spLocks noGrp="1" noChangeArrowheads="1"/>
          </p:cNvSpPr>
          <p:nvPr>
            <p:ph type="sldNum"/>
          </p:nvPr>
        </p:nvSpPr>
        <p:spPr>
          <a:xfrm>
            <a:off x="3970938" y="8829967"/>
            <a:ext cx="3037840" cy="464820"/>
          </a:xfrm>
          <a:prstGeom prst="rect">
            <a:avLst/>
          </a:prstGeom>
          <a:ln/>
        </p:spPr>
        <p:txBody>
          <a:bodyPr lIns="93172" tIns="46587" rIns="93172" bIns="46587"/>
          <a:lstStyle/>
          <a:p>
            <a:fld id="{EFBA241F-FF70-44C8-B22C-A86200DC4C63}" type="slidenum">
              <a:rPr lang="en-US">
                <a:solidFill>
                  <a:prstClr val="white"/>
                </a:solidFill>
              </a:rPr>
              <a:pPr/>
              <a:t>83</a:t>
            </a:fld>
            <a:endParaRPr lang="en-US">
              <a:solidFill>
                <a:prstClr val="white"/>
              </a:solidFill>
            </a:endParaRPr>
          </a:p>
        </p:txBody>
      </p:sp>
      <p:sp>
        <p:nvSpPr>
          <p:cNvPr id="5632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56322" name="Text Box 2"/>
          <p:cNvSpPr txBox="1">
            <a:spLocks noGrp="1" noChangeArrowheads="1"/>
          </p:cNvSpPr>
          <p:nvPr>
            <p:ph type="body" idx="1"/>
          </p:nvPr>
        </p:nvSpPr>
        <p:spPr bwMode="auto">
          <a:xfrm>
            <a:off x="701614" y="4414911"/>
            <a:ext cx="5608607" cy="4183086"/>
          </a:xfrm>
          <a:prstGeom prst="rect">
            <a:avLst/>
          </a:prstGeom>
          <a:noFill/>
          <a:ln>
            <a:round/>
            <a:headEnd/>
            <a:tailEnd/>
          </a:ln>
        </p:spPr>
        <p:txBody>
          <a:bodyPr tIns="83612"/>
          <a:lstStyle/>
          <a:p>
            <a:pPr>
              <a:spcBef>
                <a:spcPct val="0"/>
              </a:spcBef>
              <a:spcAft>
                <a:spcPts val="492"/>
              </a:spcAft>
              <a:tabLst>
                <a:tab pos="661934" algn="l"/>
                <a:tab pos="1323868" algn="l"/>
                <a:tab pos="1985803" algn="l"/>
                <a:tab pos="2647737" algn="l"/>
                <a:tab pos="3309671" algn="l"/>
                <a:tab pos="3971605" algn="l"/>
                <a:tab pos="4633540" algn="l"/>
                <a:tab pos="5295473" algn="l"/>
              </a:tabLst>
            </a:pPr>
            <a:r>
              <a:rPr lang="en-US">
                <a:ea typeface="SimSun" charset="-122"/>
              </a:rPr>
              <a:t>This </a:t>
            </a:r>
            <a:r>
              <a:rPr lang="pl-PL" err="1">
                <a:ea typeface="SimSun" charset="-122"/>
              </a:rPr>
              <a:t>homework</a:t>
            </a:r>
            <a:r>
              <a:rPr lang="pl-PL">
                <a:ea typeface="SimSun" charset="-122"/>
              </a:rPr>
              <a:t> </a:t>
            </a:r>
            <a:r>
              <a:rPr lang="en-US">
                <a:ea typeface="SimSun" charset="-122"/>
              </a:rPr>
              <a:t>is to practice navigating</a:t>
            </a:r>
            <a:r>
              <a:rPr lang="en-US" baseline="0">
                <a:ea typeface="SimSun" charset="-122"/>
              </a:rPr>
              <a:t> the LabVIEW environment</a:t>
            </a:r>
            <a:r>
              <a:rPr lang="pl-PL" baseline="0">
                <a:ea typeface="SimSun" charset="-122"/>
              </a:rPr>
              <a:t> </a:t>
            </a:r>
            <a:r>
              <a:rPr lang="en-US" baseline="0">
                <a:ea typeface="SimSun" charset="-122"/>
              </a:rPr>
              <a:t>- adding things to the front panel and block diagram, aligning and resizing objects</a:t>
            </a:r>
            <a:r>
              <a:rPr lang="pl-PL" baseline="0">
                <a:ea typeface="SimSun" charset="-122"/>
              </a:rPr>
              <a:t> – and </a:t>
            </a:r>
            <a:r>
              <a:rPr lang="pl-PL" baseline="0" err="1">
                <a:ea typeface="SimSun" charset="-122"/>
              </a:rPr>
              <a:t>using</a:t>
            </a:r>
            <a:r>
              <a:rPr lang="pl-PL" baseline="0">
                <a:ea typeface="SimSun" charset="-122"/>
              </a:rPr>
              <a:t> </a:t>
            </a:r>
            <a:r>
              <a:rPr lang="pl-PL" baseline="0" err="1">
                <a:ea typeface="SimSun" charset="-122"/>
              </a:rPr>
              <a:t>simple</a:t>
            </a:r>
            <a:r>
              <a:rPr lang="pl-PL" baseline="0">
                <a:ea typeface="SimSun" charset="-122"/>
              </a:rPr>
              <a:t> </a:t>
            </a:r>
            <a:r>
              <a:rPr lang="pl-PL" baseline="0" err="1">
                <a:ea typeface="SimSun" charset="-122"/>
              </a:rPr>
              <a:t>functions</a:t>
            </a:r>
            <a:r>
              <a:rPr lang="pl-PL" baseline="0">
                <a:ea typeface="SimSun" charset="-122"/>
              </a:rPr>
              <a:t>. </a:t>
            </a:r>
          </a:p>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pl-PL" baseline="0">
              <a:ea typeface="SimSun" charset="-122"/>
            </a:endParaRPr>
          </a:p>
          <a:p>
            <a:pPr>
              <a:spcBef>
                <a:spcPct val="0"/>
              </a:spcBef>
              <a:spcAft>
                <a:spcPts val="492"/>
              </a:spcAft>
              <a:tabLst>
                <a:tab pos="661934" algn="l"/>
                <a:tab pos="1323868" algn="l"/>
                <a:tab pos="1985803" algn="l"/>
                <a:tab pos="2647737" algn="l"/>
                <a:tab pos="3309671" algn="l"/>
                <a:tab pos="3971605" algn="l"/>
                <a:tab pos="4633540" algn="l"/>
                <a:tab pos="5295473" algn="l"/>
              </a:tabLst>
            </a:pPr>
            <a:r>
              <a:rPr lang="pl-PL" baseline="0" err="1">
                <a:ea typeface="SimSun" charset="-122"/>
              </a:rPr>
              <a:t>Instructions</a:t>
            </a:r>
            <a:r>
              <a:rPr lang="pl-PL" baseline="0">
                <a:ea typeface="SimSun" charset="-122"/>
              </a:rPr>
              <a:t> </a:t>
            </a:r>
            <a:r>
              <a:rPr lang="pl-PL" baseline="0" err="1">
                <a:ea typeface="SimSun" charset="-122"/>
              </a:rPr>
              <a:t>are</a:t>
            </a:r>
            <a:r>
              <a:rPr lang="pl-PL" baseline="0">
                <a:ea typeface="SimSun" charset="-122"/>
              </a:rPr>
              <a:t> </a:t>
            </a:r>
            <a:r>
              <a:rPr lang="pl-PL" baseline="0" err="1">
                <a:ea typeface="SimSun" charset="-122"/>
              </a:rPr>
              <a:t>provided</a:t>
            </a:r>
            <a:r>
              <a:rPr lang="pl-PL" baseline="0">
                <a:ea typeface="SimSun" charset="-122"/>
              </a:rPr>
              <a:t> on </a:t>
            </a:r>
            <a:r>
              <a:rPr lang="pl-PL" baseline="0" err="1">
                <a:ea typeface="SimSun" charset="-122"/>
              </a:rPr>
              <a:t>the</a:t>
            </a:r>
            <a:r>
              <a:rPr lang="pl-PL" baseline="0">
                <a:ea typeface="SimSun" charset="-122"/>
              </a:rPr>
              <a:t> </a:t>
            </a:r>
            <a:r>
              <a:rPr lang="pl-PL" baseline="0" err="1">
                <a:ea typeface="SimSun" charset="-122"/>
              </a:rPr>
              <a:t>course</a:t>
            </a:r>
            <a:r>
              <a:rPr lang="pl-PL" baseline="0">
                <a:ea typeface="SimSun" charset="-122"/>
              </a:rPr>
              <a:t> </a:t>
            </a:r>
            <a:r>
              <a:rPr lang="pl-PL" baseline="0" err="1">
                <a:ea typeface="SimSun" charset="-122"/>
              </a:rPr>
              <a:t>webpage</a:t>
            </a:r>
            <a:r>
              <a:rPr lang="pl-PL" baseline="0">
                <a:ea typeface="SimSun" charset="-122"/>
              </a:rPr>
              <a:t>. </a:t>
            </a:r>
            <a:endParaRPr lang="en-US" baseline="0">
              <a:ea typeface="SimSun" charset="-122"/>
            </a:endParaRPr>
          </a:p>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en-US" baseline="0">
              <a:ea typeface="SimSun" charset="-122"/>
            </a:endParaRPr>
          </a:p>
        </p:txBody>
      </p:sp>
      <p:sp>
        <p:nvSpPr>
          <p:cNvPr id="56323" name="Rectangle 3"/>
          <p:cNvSpPr>
            <a:spLocks noChangeArrowheads="1"/>
          </p:cNvSpPr>
          <p:nvPr/>
        </p:nvSpPr>
        <p:spPr bwMode="auto">
          <a:xfrm>
            <a:off x="0" y="8917616"/>
            <a:ext cx="7010400" cy="234997"/>
          </a:xfrm>
          <a:prstGeom prst="rect">
            <a:avLst/>
          </a:prstGeom>
          <a:noFill/>
          <a:ln w="9360">
            <a:noFill/>
            <a:miter lim="800000"/>
            <a:headEnd/>
            <a:tailEnd/>
          </a:ln>
          <a:effectLst/>
        </p:spPr>
        <p:txBody>
          <a:bodyPr lIns="93159" tIns="46745" rIns="93159" bIns="46745" anchor="b">
            <a:spAutoFit/>
          </a:bodyPr>
          <a:lstStyle/>
          <a:p>
            <a:pPr>
              <a:spcBef>
                <a:spcPts val="823"/>
              </a:spcBef>
              <a:tabLst>
                <a:tab pos="209033" algn="l"/>
                <a:tab pos="3093382" algn="ctr"/>
                <a:tab pos="5939988" algn="r"/>
                <a:tab pos="5957407" algn="l"/>
                <a:tab pos="6619341" algn="l"/>
              </a:tabLst>
            </a:pPr>
            <a:r>
              <a:rPr lang="en-US" sz="900">
                <a:solidFill>
                  <a:srgbClr val="000000"/>
                </a:solidFill>
                <a:latin typeface="Times New Roman" pitchFamily="16" charset="0"/>
              </a:rPr>
              <a:t>	 </a:t>
            </a:r>
            <a:r>
              <a:rPr lang="en-US" sz="700" i="1">
                <a:solidFill>
                  <a:srgbClr val="000000"/>
                </a:solidFill>
                <a:latin typeface="Arial Narrow" pitchFamily="32" charset="0"/>
              </a:rPr>
              <a:t>Introduction to LabVIEW Hands-On 	24	ni.com</a:t>
            </a:r>
          </a:p>
        </p:txBody>
      </p:sp>
      <p:sp>
        <p:nvSpPr>
          <p:cNvPr id="56324" name="Rectangle 4"/>
          <p:cNvSpPr>
            <a:spLocks noChangeArrowheads="1"/>
          </p:cNvSpPr>
          <p:nvPr/>
        </p:nvSpPr>
        <p:spPr bwMode="auto">
          <a:xfrm>
            <a:off x="1052421" y="685200"/>
            <a:ext cx="4748057" cy="3484682"/>
          </a:xfrm>
          <a:prstGeom prst="rect">
            <a:avLst/>
          </a:prstGeom>
          <a:noFill/>
          <a:ln w="9360">
            <a:solidFill>
              <a:srgbClr val="000000"/>
            </a:solidFill>
            <a:miter lim="800000"/>
            <a:headEnd/>
            <a:tailEnd/>
          </a:ln>
          <a:effectLst/>
        </p:spPr>
        <p:txBody>
          <a:bodyPr wrap="none" lIns="83612" tIns="41807" rIns="83612" bIns="41807" anchor="ctr"/>
          <a:lstStyle/>
          <a:p>
            <a:pPr eaLnBrk="0" fontAlgn="base" hangingPunct="0">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8228183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6"/>
          <p:cNvSpPr>
            <a:spLocks noGrp="1" noChangeArrowheads="1"/>
          </p:cNvSpPr>
          <p:nvPr>
            <p:ph type="sldNum"/>
          </p:nvPr>
        </p:nvSpPr>
        <p:spPr>
          <a:xfrm>
            <a:off x="3970938" y="8829967"/>
            <a:ext cx="3037840" cy="464820"/>
          </a:xfrm>
          <a:prstGeom prst="rect">
            <a:avLst/>
          </a:prstGeom>
          <a:ln/>
        </p:spPr>
        <p:txBody>
          <a:bodyPr lIns="93172" tIns="46587" rIns="93172" bIns="46587"/>
          <a:lstStyle/>
          <a:p>
            <a:fld id="{EFBA241F-FF70-44C8-B22C-A86200DC4C63}" type="slidenum">
              <a:rPr lang="en-US">
                <a:solidFill>
                  <a:prstClr val="white"/>
                </a:solidFill>
              </a:rPr>
              <a:pPr/>
              <a:t>84</a:t>
            </a:fld>
            <a:endParaRPr lang="en-US">
              <a:solidFill>
                <a:prstClr val="white"/>
              </a:solidFill>
            </a:endParaRPr>
          </a:p>
        </p:txBody>
      </p:sp>
      <p:sp>
        <p:nvSpPr>
          <p:cNvPr id="5632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56322" name="Text Box 2"/>
          <p:cNvSpPr txBox="1">
            <a:spLocks noGrp="1" noChangeArrowheads="1"/>
          </p:cNvSpPr>
          <p:nvPr>
            <p:ph type="body" idx="1"/>
          </p:nvPr>
        </p:nvSpPr>
        <p:spPr bwMode="auto">
          <a:xfrm>
            <a:off x="701614" y="4414911"/>
            <a:ext cx="5608607" cy="4183086"/>
          </a:xfrm>
          <a:prstGeom prst="rect">
            <a:avLst/>
          </a:prstGeom>
          <a:noFill/>
          <a:ln>
            <a:round/>
            <a:headEnd/>
            <a:tailEnd/>
          </a:ln>
        </p:spPr>
        <p:txBody>
          <a:bodyPr tIns="83612"/>
          <a:lstStyle/>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en-US" baseline="0">
              <a:ea typeface="SimSun" charset="-122"/>
            </a:endParaRPr>
          </a:p>
        </p:txBody>
      </p:sp>
      <p:sp>
        <p:nvSpPr>
          <p:cNvPr id="56323" name="Rectangle 3"/>
          <p:cNvSpPr>
            <a:spLocks noChangeArrowheads="1"/>
          </p:cNvSpPr>
          <p:nvPr/>
        </p:nvSpPr>
        <p:spPr bwMode="auto">
          <a:xfrm>
            <a:off x="0" y="8917616"/>
            <a:ext cx="7010400" cy="234997"/>
          </a:xfrm>
          <a:prstGeom prst="rect">
            <a:avLst/>
          </a:prstGeom>
          <a:noFill/>
          <a:ln w="9360">
            <a:noFill/>
            <a:miter lim="800000"/>
            <a:headEnd/>
            <a:tailEnd/>
          </a:ln>
          <a:effectLst/>
        </p:spPr>
        <p:txBody>
          <a:bodyPr lIns="93159" tIns="46745" rIns="93159" bIns="46745" anchor="b">
            <a:spAutoFit/>
          </a:bodyPr>
          <a:lstStyle/>
          <a:p>
            <a:pPr>
              <a:spcBef>
                <a:spcPts val="823"/>
              </a:spcBef>
              <a:tabLst>
                <a:tab pos="209033" algn="l"/>
                <a:tab pos="3093382" algn="ctr"/>
                <a:tab pos="5939988" algn="r"/>
                <a:tab pos="5957407" algn="l"/>
                <a:tab pos="6619341" algn="l"/>
              </a:tabLst>
            </a:pPr>
            <a:r>
              <a:rPr lang="en-US" sz="900">
                <a:solidFill>
                  <a:srgbClr val="000000"/>
                </a:solidFill>
                <a:latin typeface="Times New Roman" pitchFamily="16" charset="0"/>
              </a:rPr>
              <a:t>	 </a:t>
            </a:r>
            <a:r>
              <a:rPr lang="en-US" sz="700" i="1">
                <a:solidFill>
                  <a:srgbClr val="000000"/>
                </a:solidFill>
                <a:latin typeface="Arial Narrow" pitchFamily="32" charset="0"/>
              </a:rPr>
              <a:t>Introduction to LabVIEW Hands-On 	24	ni.com</a:t>
            </a:r>
          </a:p>
        </p:txBody>
      </p:sp>
      <p:sp>
        <p:nvSpPr>
          <p:cNvPr id="56324" name="Rectangle 4"/>
          <p:cNvSpPr>
            <a:spLocks noChangeArrowheads="1"/>
          </p:cNvSpPr>
          <p:nvPr/>
        </p:nvSpPr>
        <p:spPr bwMode="auto">
          <a:xfrm>
            <a:off x="1052421" y="685200"/>
            <a:ext cx="4748057" cy="3484682"/>
          </a:xfrm>
          <a:prstGeom prst="rect">
            <a:avLst/>
          </a:prstGeom>
          <a:noFill/>
          <a:ln w="9360">
            <a:solidFill>
              <a:srgbClr val="000000"/>
            </a:solidFill>
            <a:miter lim="800000"/>
            <a:headEnd/>
            <a:tailEnd/>
          </a:ln>
          <a:effectLst/>
        </p:spPr>
        <p:txBody>
          <a:bodyPr wrap="none" lIns="83612" tIns="41807" rIns="83612" bIns="41807" anchor="ctr"/>
          <a:lstStyle/>
          <a:p>
            <a:endParaRPr lang="en-US">
              <a:solidFill>
                <a:prstClr val="white"/>
              </a:solidFill>
            </a:endParaRPr>
          </a:p>
        </p:txBody>
      </p:sp>
    </p:spTree>
    <p:extLst>
      <p:ext uri="{BB962C8B-B14F-4D97-AF65-F5344CB8AC3E}">
        <p14:creationId xmlns:p14="http://schemas.microsoft.com/office/powerpoint/2010/main" val="186188358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6"/>
          <p:cNvSpPr>
            <a:spLocks noGrp="1" noChangeArrowheads="1"/>
          </p:cNvSpPr>
          <p:nvPr>
            <p:ph type="sldNum"/>
          </p:nvPr>
        </p:nvSpPr>
        <p:spPr>
          <a:xfrm>
            <a:off x="3970938" y="8829967"/>
            <a:ext cx="3037840" cy="464820"/>
          </a:xfrm>
          <a:prstGeom prst="rect">
            <a:avLst/>
          </a:prstGeom>
          <a:ln/>
        </p:spPr>
        <p:txBody>
          <a:bodyPr lIns="93172" tIns="46587" rIns="93172" bIns="46587"/>
          <a:lstStyle/>
          <a:p>
            <a:fld id="{EFBA241F-FF70-44C8-B22C-A86200DC4C63}" type="slidenum">
              <a:rPr lang="en-US">
                <a:solidFill>
                  <a:prstClr val="white"/>
                </a:solidFill>
              </a:rPr>
              <a:pPr/>
              <a:t>85</a:t>
            </a:fld>
            <a:endParaRPr lang="en-US">
              <a:solidFill>
                <a:prstClr val="white"/>
              </a:solidFill>
            </a:endParaRPr>
          </a:p>
        </p:txBody>
      </p:sp>
      <p:sp>
        <p:nvSpPr>
          <p:cNvPr id="5632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56322" name="Text Box 2"/>
          <p:cNvSpPr txBox="1">
            <a:spLocks noGrp="1" noChangeArrowheads="1"/>
          </p:cNvSpPr>
          <p:nvPr>
            <p:ph type="body" idx="1"/>
          </p:nvPr>
        </p:nvSpPr>
        <p:spPr bwMode="auto">
          <a:xfrm>
            <a:off x="701614" y="4414911"/>
            <a:ext cx="5608607" cy="4183086"/>
          </a:xfrm>
          <a:prstGeom prst="rect">
            <a:avLst/>
          </a:prstGeom>
          <a:noFill/>
          <a:ln>
            <a:round/>
            <a:headEnd/>
            <a:tailEnd/>
          </a:ln>
        </p:spPr>
        <p:txBody>
          <a:bodyPr tIns="83612"/>
          <a:lstStyle/>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en-US" baseline="0">
              <a:ea typeface="SimSun" charset="-122"/>
            </a:endParaRPr>
          </a:p>
        </p:txBody>
      </p:sp>
      <p:sp>
        <p:nvSpPr>
          <p:cNvPr id="56323" name="Rectangle 3"/>
          <p:cNvSpPr>
            <a:spLocks noChangeArrowheads="1"/>
          </p:cNvSpPr>
          <p:nvPr/>
        </p:nvSpPr>
        <p:spPr bwMode="auto">
          <a:xfrm>
            <a:off x="0" y="8917616"/>
            <a:ext cx="7010400" cy="234997"/>
          </a:xfrm>
          <a:prstGeom prst="rect">
            <a:avLst/>
          </a:prstGeom>
          <a:noFill/>
          <a:ln w="9360">
            <a:noFill/>
            <a:miter lim="800000"/>
            <a:headEnd/>
            <a:tailEnd/>
          </a:ln>
          <a:effectLst/>
        </p:spPr>
        <p:txBody>
          <a:bodyPr lIns="93159" tIns="46745" rIns="93159" bIns="46745" anchor="b">
            <a:spAutoFit/>
          </a:bodyPr>
          <a:lstStyle/>
          <a:p>
            <a:pPr>
              <a:spcBef>
                <a:spcPts val="823"/>
              </a:spcBef>
              <a:tabLst>
                <a:tab pos="209033" algn="l"/>
                <a:tab pos="3093382" algn="ctr"/>
                <a:tab pos="5939988" algn="r"/>
                <a:tab pos="5957407" algn="l"/>
                <a:tab pos="6619341" algn="l"/>
              </a:tabLst>
            </a:pPr>
            <a:r>
              <a:rPr lang="en-US" sz="900">
                <a:solidFill>
                  <a:srgbClr val="000000"/>
                </a:solidFill>
                <a:latin typeface="Times New Roman" pitchFamily="16" charset="0"/>
              </a:rPr>
              <a:t>	 </a:t>
            </a:r>
            <a:r>
              <a:rPr lang="en-US" sz="700" i="1">
                <a:solidFill>
                  <a:srgbClr val="000000"/>
                </a:solidFill>
                <a:latin typeface="Arial Narrow" pitchFamily="32" charset="0"/>
              </a:rPr>
              <a:t>Introduction to LabVIEW Hands-On 	24	ni.com</a:t>
            </a:r>
          </a:p>
        </p:txBody>
      </p:sp>
      <p:sp>
        <p:nvSpPr>
          <p:cNvPr id="56324" name="Rectangle 4"/>
          <p:cNvSpPr>
            <a:spLocks noChangeArrowheads="1"/>
          </p:cNvSpPr>
          <p:nvPr/>
        </p:nvSpPr>
        <p:spPr bwMode="auto">
          <a:xfrm>
            <a:off x="1052421" y="685200"/>
            <a:ext cx="4748057" cy="3484682"/>
          </a:xfrm>
          <a:prstGeom prst="rect">
            <a:avLst/>
          </a:prstGeom>
          <a:noFill/>
          <a:ln w="9360">
            <a:solidFill>
              <a:srgbClr val="000000"/>
            </a:solidFill>
            <a:miter lim="800000"/>
            <a:headEnd/>
            <a:tailEnd/>
          </a:ln>
          <a:effectLst/>
        </p:spPr>
        <p:txBody>
          <a:bodyPr wrap="none" lIns="83612" tIns="41807" rIns="83612" bIns="41807" anchor="ctr"/>
          <a:lstStyle/>
          <a:p>
            <a:endParaRPr lang="en-US">
              <a:solidFill>
                <a:prstClr val="white"/>
              </a:solidFill>
            </a:endParaRPr>
          </a:p>
        </p:txBody>
      </p:sp>
    </p:spTree>
    <p:extLst>
      <p:ext uri="{BB962C8B-B14F-4D97-AF65-F5344CB8AC3E}">
        <p14:creationId xmlns:p14="http://schemas.microsoft.com/office/powerpoint/2010/main" val="323464424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6"/>
          <p:cNvSpPr>
            <a:spLocks noGrp="1" noChangeArrowheads="1"/>
          </p:cNvSpPr>
          <p:nvPr>
            <p:ph type="sldNum"/>
          </p:nvPr>
        </p:nvSpPr>
        <p:spPr>
          <a:xfrm>
            <a:off x="3970938" y="8829967"/>
            <a:ext cx="3037840" cy="464820"/>
          </a:xfrm>
          <a:prstGeom prst="rect">
            <a:avLst/>
          </a:prstGeom>
          <a:ln/>
        </p:spPr>
        <p:txBody>
          <a:bodyPr lIns="93172" tIns="46587" rIns="93172" bIns="46587"/>
          <a:lstStyle/>
          <a:p>
            <a:fld id="{EFBA241F-FF70-44C8-B22C-A86200DC4C63}" type="slidenum">
              <a:rPr lang="en-US">
                <a:solidFill>
                  <a:prstClr val="white"/>
                </a:solidFill>
              </a:rPr>
              <a:pPr/>
              <a:t>86</a:t>
            </a:fld>
            <a:endParaRPr lang="en-US">
              <a:solidFill>
                <a:prstClr val="white"/>
              </a:solidFill>
            </a:endParaRPr>
          </a:p>
        </p:txBody>
      </p:sp>
      <p:sp>
        <p:nvSpPr>
          <p:cNvPr id="5632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56322" name="Text Box 2"/>
          <p:cNvSpPr txBox="1">
            <a:spLocks noGrp="1" noChangeArrowheads="1"/>
          </p:cNvSpPr>
          <p:nvPr>
            <p:ph type="body" idx="1"/>
          </p:nvPr>
        </p:nvSpPr>
        <p:spPr bwMode="auto">
          <a:xfrm>
            <a:off x="701614" y="4414911"/>
            <a:ext cx="5608607" cy="4183086"/>
          </a:xfrm>
          <a:prstGeom prst="rect">
            <a:avLst/>
          </a:prstGeom>
          <a:noFill/>
          <a:ln>
            <a:round/>
            <a:headEnd/>
            <a:tailEnd/>
          </a:ln>
        </p:spPr>
        <p:txBody>
          <a:bodyPr tIns="83612"/>
          <a:lstStyle/>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en-US" baseline="0">
              <a:ea typeface="SimSun" charset="-122"/>
            </a:endParaRPr>
          </a:p>
        </p:txBody>
      </p:sp>
      <p:sp>
        <p:nvSpPr>
          <p:cNvPr id="56323" name="Rectangle 3"/>
          <p:cNvSpPr>
            <a:spLocks noChangeArrowheads="1"/>
          </p:cNvSpPr>
          <p:nvPr/>
        </p:nvSpPr>
        <p:spPr bwMode="auto">
          <a:xfrm>
            <a:off x="0" y="8917616"/>
            <a:ext cx="7010400" cy="234997"/>
          </a:xfrm>
          <a:prstGeom prst="rect">
            <a:avLst/>
          </a:prstGeom>
          <a:noFill/>
          <a:ln w="9360">
            <a:noFill/>
            <a:miter lim="800000"/>
            <a:headEnd/>
            <a:tailEnd/>
          </a:ln>
          <a:effectLst/>
        </p:spPr>
        <p:txBody>
          <a:bodyPr lIns="93159" tIns="46745" rIns="93159" bIns="46745" anchor="b">
            <a:spAutoFit/>
          </a:bodyPr>
          <a:lstStyle/>
          <a:p>
            <a:pPr>
              <a:spcBef>
                <a:spcPts val="823"/>
              </a:spcBef>
              <a:tabLst>
                <a:tab pos="209033" algn="l"/>
                <a:tab pos="3093382" algn="ctr"/>
                <a:tab pos="5939988" algn="r"/>
                <a:tab pos="5957407" algn="l"/>
                <a:tab pos="6619341" algn="l"/>
              </a:tabLst>
            </a:pPr>
            <a:r>
              <a:rPr lang="en-US" sz="900">
                <a:solidFill>
                  <a:srgbClr val="000000"/>
                </a:solidFill>
                <a:latin typeface="Times New Roman" pitchFamily="16" charset="0"/>
              </a:rPr>
              <a:t>	 </a:t>
            </a:r>
            <a:r>
              <a:rPr lang="en-US" sz="700" i="1">
                <a:solidFill>
                  <a:srgbClr val="000000"/>
                </a:solidFill>
                <a:latin typeface="Arial Narrow" pitchFamily="32" charset="0"/>
              </a:rPr>
              <a:t>Introduction to LabVIEW Hands-On 	24	ni.com</a:t>
            </a:r>
          </a:p>
        </p:txBody>
      </p:sp>
      <p:sp>
        <p:nvSpPr>
          <p:cNvPr id="56324" name="Rectangle 4"/>
          <p:cNvSpPr>
            <a:spLocks noChangeArrowheads="1"/>
          </p:cNvSpPr>
          <p:nvPr/>
        </p:nvSpPr>
        <p:spPr bwMode="auto">
          <a:xfrm>
            <a:off x="1052421" y="685200"/>
            <a:ext cx="4748057" cy="3484682"/>
          </a:xfrm>
          <a:prstGeom prst="rect">
            <a:avLst/>
          </a:prstGeom>
          <a:noFill/>
          <a:ln w="9360">
            <a:solidFill>
              <a:srgbClr val="000000"/>
            </a:solidFill>
            <a:miter lim="800000"/>
            <a:headEnd/>
            <a:tailEnd/>
          </a:ln>
          <a:effectLst/>
        </p:spPr>
        <p:txBody>
          <a:bodyPr wrap="none" lIns="83612" tIns="41807" rIns="83612" bIns="41807" anchor="ctr"/>
          <a:lstStyle/>
          <a:p>
            <a:endParaRPr lang="en-US">
              <a:solidFill>
                <a:prstClr val="white"/>
              </a:solidFill>
            </a:endParaRPr>
          </a:p>
        </p:txBody>
      </p:sp>
    </p:spTree>
    <p:extLst>
      <p:ext uri="{BB962C8B-B14F-4D97-AF65-F5344CB8AC3E}">
        <p14:creationId xmlns:p14="http://schemas.microsoft.com/office/powerpoint/2010/main" val="91792757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4294967295"/>
          </p:nvPr>
        </p:nvSpPr>
        <p:spPr bwMode="auto">
          <a:xfrm>
            <a:off x="3970340" y="8829824"/>
            <a:ext cx="3038475" cy="464980"/>
          </a:xfrm>
          <a:prstGeom prst="rect">
            <a:avLst/>
          </a:prstGeom>
          <a:noFill/>
          <a:ln>
            <a:miter lim="800000"/>
            <a:headEnd/>
            <a:tailEnd/>
          </a:ln>
        </p:spPr>
        <p:txBody>
          <a:bodyPr lIns="93177" tIns="46589" rIns="93177" bIns="46589"/>
          <a:lstStyle/>
          <a:p>
            <a:fld id="{FA305F0A-0F6D-454C-8974-596980B15A80}" type="slidenum">
              <a:rPr lang="en-US"/>
              <a:pPr/>
              <a:t>87</a:t>
            </a:fld>
            <a:endParaRPr lang="en-US"/>
          </a:p>
        </p:txBody>
      </p:sp>
      <p:sp>
        <p:nvSpPr>
          <p:cNvPr id="76803" name="Rectangle 2"/>
          <p:cNvSpPr>
            <a:spLocks noGrp="1" noRot="1" noChangeAspect="1" noChangeArrowheads="1" noTextEdit="1"/>
          </p:cNvSpPr>
          <p:nvPr>
            <p:ph type="sldImg"/>
          </p:nvPr>
        </p:nvSpPr>
        <p:spPr>
          <a:xfrm>
            <a:off x="-22225" y="457200"/>
            <a:ext cx="6908800" cy="3886200"/>
          </a:xfrm>
          <a:ln/>
        </p:spPr>
      </p:sp>
      <p:sp>
        <p:nvSpPr>
          <p:cNvPr id="76804" name="Rectangle 3"/>
          <p:cNvSpPr>
            <a:spLocks noGrp="1" noChangeArrowheads="1"/>
          </p:cNvSpPr>
          <p:nvPr>
            <p:ph type="body" idx="1"/>
          </p:nvPr>
        </p:nvSpPr>
        <p:spPr>
          <a:xfrm>
            <a:off x="701675" y="4581090"/>
            <a:ext cx="5607050" cy="4181622"/>
          </a:xfrm>
          <a:noFill/>
          <a:ln/>
        </p:spPr>
        <p:txBody>
          <a:bodyPr/>
          <a:lstStyle/>
          <a:p>
            <a:pPr eaLnBrk="1" hangingPunct="1"/>
            <a:r>
              <a:rPr lang="pl-PL" err="1"/>
              <a:t>Which</a:t>
            </a:r>
            <a:r>
              <a:rPr lang="pl-PL"/>
              <a:t> Express </a:t>
            </a:r>
            <a:r>
              <a:rPr lang="pl-PL" err="1"/>
              <a:t>VIs</a:t>
            </a:r>
            <a:r>
              <a:rPr lang="pl-PL"/>
              <a:t> </a:t>
            </a:r>
            <a:r>
              <a:rPr lang="pl-PL" err="1"/>
              <a:t>presented</a:t>
            </a:r>
            <a:r>
              <a:rPr lang="pl-PL"/>
              <a:t> </a:t>
            </a:r>
            <a:r>
              <a:rPr lang="pl-PL" err="1"/>
              <a:t>in</a:t>
            </a:r>
            <a:r>
              <a:rPr lang="pl-PL"/>
              <a:t> </a:t>
            </a:r>
            <a:r>
              <a:rPr lang="pl-PL" err="1"/>
              <a:t>the</a:t>
            </a:r>
            <a:r>
              <a:rPr lang="pl-PL"/>
              <a:t> </a:t>
            </a:r>
            <a:r>
              <a:rPr lang="pl-PL" err="1"/>
              <a:t>slides</a:t>
            </a:r>
            <a:r>
              <a:rPr lang="pl-PL"/>
              <a:t> </a:t>
            </a:r>
            <a:r>
              <a:rPr lang="pl-PL" err="1"/>
              <a:t>would</a:t>
            </a:r>
            <a:r>
              <a:rPr lang="pl-PL"/>
              <a:t> </a:t>
            </a:r>
            <a:r>
              <a:rPr lang="pl-PL" err="1"/>
              <a:t>you</a:t>
            </a:r>
            <a:r>
              <a:rPr lang="pl-PL"/>
              <a:t> </a:t>
            </a:r>
            <a:r>
              <a:rPr lang="pl-PL" err="1"/>
              <a:t>use</a:t>
            </a:r>
            <a:r>
              <a:rPr lang="pl-PL"/>
              <a:t> for </a:t>
            </a:r>
            <a:r>
              <a:rPr lang="pl-PL" err="1"/>
              <a:t>these</a:t>
            </a:r>
            <a:r>
              <a:rPr lang="pl-PL"/>
              <a:t> </a:t>
            </a:r>
            <a:r>
              <a:rPr lang="pl-PL" err="1"/>
              <a:t>steps</a:t>
            </a:r>
            <a:r>
              <a:rPr lang="pl-PL"/>
              <a:t>?</a:t>
            </a:r>
            <a:endParaRPr lang="en-US"/>
          </a:p>
        </p:txBody>
      </p:sp>
    </p:spTree>
    <p:extLst>
      <p:ext uri="{BB962C8B-B14F-4D97-AF65-F5344CB8AC3E}">
        <p14:creationId xmlns:p14="http://schemas.microsoft.com/office/powerpoint/2010/main" val="489647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hdr" sz="quarter" idx="4294967295"/>
          </p:nvPr>
        </p:nvSpPr>
        <p:spPr bwMode="auto">
          <a:xfrm>
            <a:off x="0" y="0"/>
            <a:ext cx="3038475" cy="465138"/>
          </a:xfrm>
          <a:prstGeom prst="rect">
            <a:avLst/>
          </a:prstGeom>
          <a:noFill/>
          <a:ln>
            <a:miter lim="800000"/>
            <a:headEnd/>
            <a:tailEnd/>
          </a:ln>
        </p:spPr>
        <p:txBody>
          <a:bodyPr lIns="93031" tIns="46516" rIns="93031" bIns="46516"/>
          <a:lstStyle/>
          <a:p>
            <a:pPr algn="ctr"/>
            <a:endParaRPr lang="en-US"/>
          </a:p>
          <a:p>
            <a:pPr algn="ctr"/>
            <a:r>
              <a:rPr lang="en-US"/>
              <a:t>	</a:t>
            </a:r>
            <a:r>
              <a:rPr lang="en-US" sz="800"/>
              <a:t>Lesson # Lesson Title</a:t>
            </a:r>
            <a:endParaRPr lang="en-US">
              <a:latin typeface="Arial" pitchFamily="34" charset="0"/>
            </a:endParaRPr>
          </a:p>
        </p:txBody>
      </p:sp>
      <p:sp>
        <p:nvSpPr>
          <p:cNvPr id="398339" name="Rectangle 4"/>
          <p:cNvSpPr>
            <a:spLocks noGrp="1" noRot="1" noChangeAspect="1" noChangeArrowheads="1" noTextEdit="1"/>
          </p:cNvSpPr>
          <p:nvPr>
            <p:ph type="sldImg"/>
          </p:nvPr>
        </p:nvSpPr>
        <p:spPr>
          <a:xfrm>
            <a:off x="550863" y="527050"/>
            <a:ext cx="5946775" cy="3346450"/>
          </a:xfrm>
          <a:ln/>
        </p:spPr>
      </p:sp>
      <p:sp>
        <p:nvSpPr>
          <p:cNvPr id="398340" name="Rectangle 5"/>
          <p:cNvSpPr>
            <a:spLocks noGrp="1" noChangeArrowheads="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303920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4103958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9/22/20</a:t>
            </a:fld>
            <a:endParaRPr lang="en-US"/>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9/22/20</a:t>
            </a:fld>
            <a:endParaRPr lang="en-US"/>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9/22/20</a:t>
            </a:fld>
            <a:endParaRPr lang="en-US"/>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cxnSp>
        <p:nvCxnSpPr>
          <p:cNvPr id="6" name="Straight Connector 5"/>
          <p:cNvCxnSpPr/>
          <p:nvPr userDrawn="1"/>
        </p:nvCxnSpPr>
        <p:spPr>
          <a:xfrm>
            <a:off x="685800" y="742950"/>
            <a:ext cx="7772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722313" y="971551"/>
            <a:ext cx="7772400" cy="971550"/>
          </a:xfrm>
        </p:spPr>
        <p:txBody>
          <a:bodyPr anchor="b"/>
          <a:lstStyle>
            <a:lvl1pPr algn="l">
              <a:defRPr sz="3000" b="1" cap="none" baseline="0"/>
            </a:lvl1pPr>
          </a:lstStyle>
          <a:p>
            <a:r>
              <a:rPr lang="en-US"/>
              <a:t>Click to edit Master title style</a:t>
            </a:r>
            <a:endParaRPr lang="en-US" dirty="0"/>
          </a:p>
        </p:txBody>
      </p:sp>
      <p:sp>
        <p:nvSpPr>
          <p:cNvPr id="5" name="Text Placeholder 2"/>
          <p:cNvSpPr>
            <a:spLocks noGrp="1"/>
          </p:cNvSpPr>
          <p:nvPr>
            <p:ph type="body" idx="1"/>
          </p:nvPr>
        </p:nvSpPr>
        <p:spPr>
          <a:xfrm>
            <a:off x="685800" y="2057400"/>
            <a:ext cx="7772400" cy="2286000"/>
          </a:xfrm>
        </p:spPr>
        <p:txBody>
          <a:bodyPr>
            <a:normAutofit/>
          </a:bodyPr>
          <a:lstStyle>
            <a:lvl1pPr marL="0" indent="0">
              <a:buNone/>
              <a:defRPr sz="2400">
                <a:solidFill>
                  <a:schemeClr val="tx1">
                    <a:lumMod val="65000"/>
                    <a:lumOff val="35000"/>
                  </a:schemeClr>
                </a:solidFill>
              </a:defRPr>
            </a:lvl1pPr>
            <a:lvl2pPr marL="342900" indent="0">
              <a:buNone/>
              <a:defRPr sz="2100">
                <a:solidFill>
                  <a:schemeClr val="tx1">
                    <a:tint val="75000"/>
                  </a:schemeClr>
                </a:solidFill>
              </a:defRPr>
            </a:lvl2pPr>
            <a:lvl3pPr marL="685800" indent="0">
              <a:buNone/>
              <a:defRPr sz="18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a:p>
            <a:pPr lvl="1"/>
            <a:r>
              <a:rPr lang="en-US"/>
              <a:t>Second level</a:t>
            </a:r>
          </a:p>
        </p:txBody>
      </p:sp>
      <p:sp>
        <p:nvSpPr>
          <p:cNvPr id="8" name="Slide Number Placeholder 6"/>
          <p:cNvSpPr>
            <a:spLocks noGrp="1"/>
          </p:cNvSpPr>
          <p:nvPr>
            <p:ph type="sldNum" sz="quarter" idx="4"/>
          </p:nvPr>
        </p:nvSpPr>
        <p:spPr>
          <a:xfrm>
            <a:off x="457200" y="4686300"/>
            <a:ext cx="533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5155545-BBCF-4BE9-AB87-C8FCBC31EEDF}" type="slidenum">
              <a:rPr lang="en-US" smtClean="0"/>
              <a:pPr/>
              <a:t>‹#›</a:t>
            </a:fld>
            <a:endParaRPr lang="en-US"/>
          </a:p>
        </p:txBody>
      </p:sp>
    </p:spTree>
    <p:extLst>
      <p:ext uri="{BB962C8B-B14F-4D97-AF65-F5344CB8AC3E}">
        <p14:creationId xmlns:p14="http://schemas.microsoft.com/office/powerpoint/2010/main" val="124181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iscussion w/text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489099" y="2914650"/>
            <a:ext cx="8197701" cy="1485900"/>
          </a:xfrm>
        </p:spPr>
        <p:txBody>
          <a:bodyPr/>
          <a:lstStyle>
            <a:lvl1pPr>
              <a:defRPr>
                <a:solidFill>
                  <a:schemeClr val="tx1"/>
                </a:solidFill>
              </a:defRPr>
            </a:lvl1pPr>
            <a:lvl2pPr>
              <a:defRPr sz="1950">
                <a:solidFill>
                  <a:schemeClr val="tx1"/>
                </a:solidFill>
              </a:defRPr>
            </a:lvl2pPr>
            <a:lvl3pPr>
              <a:defRPr>
                <a:solidFill>
                  <a:schemeClr val="tx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308665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Discussion w/bullets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489099" y="2914650"/>
            <a:ext cx="8197701" cy="1485900"/>
          </a:xfrm>
        </p:spPr>
        <p:txBody>
          <a:bodyPr/>
          <a:lstStyle>
            <a:lvl1pPr marL="169069" indent="-169069">
              <a:buFont typeface="Arial" pitchFamily="34" charset="0"/>
              <a:buChar char="•"/>
              <a:defRPr>
                <a:solidFill>
                  <a:schemeClr val="tx1"/>
                </a:solidFill>
              </a:defRPr>
            </a:lvl1pPr>
            <a:lvl2pPr>
              <a:defRPr sz="1950">
                <a:solidFill>
                  <a:schemeClr val="tx1"/>
                </a:solidFill>
              </a:defRPr>
            </a:lvl2pPr>
            <a:lvl3pPr>
              <a:defRPr>
                <a:solidFill>
                  <a:schemeClr val="tx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24445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9/22/20</a:t>
            </a:fld>
            <a:endParaRPr lang="en-US"/>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9/22/20</a:t>
            </a:fld>
            <a:endParaRPr lang="en-US"/>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9/22/20</a:t>
            </a:fld>
            <a:endParaRPr lang="en-US"/>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9/22/20</a:t>
            </a:fld>
            <a:endParaRPr lang="en-US"/>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9/22/20</a:t>
            </a:fld>
            <a:endParaRPr lang="en-US"/>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pic>
        <p:nvPicPr>
          <p:cNvPr id="8" name="Image 7"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5" r:id="rId16"/>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5.jpg"/><Relationship Id="rId4" Type="http://schemas.openxmlformats.org/officeDocument/2006/relationships/image" Target="../media/image24.jpg"/></Relationships>
</file>

<file path=ppt/slides/_rels/slide13.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6.emf"/><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34.jpeg"/><Relationship Id="rId4" Type="http://schemas.openxmlformats.org/officeDocument/2006/relationships/image" Target="../media/image33.jp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32.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39.png"/><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image" Target="../media/image4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4.jp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4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72.png"/><Relationship Id="rId3" Type="http://schemas.openxmlformats.org/officeDocument/2006/relationships/notesSlide" Target="../notesSlides/notesSlide38.xml"/><Relationship Id="rId7" Type="http://schemas.openxmlformats.org/officeDocument/2006/relationships/image" Target="../media/image66.png"/><Relationship Id="rId12" Type="http://schemas.openxmlformats.org/officeDocument/2006/relationships/image" Target="../media/image71.png"/><Relationship Id="rId17" Type="http://schemas.openxmlformats.org/officeDocument/2006/relationships/image" Target="../media/image76.png"/><Relationship Id="rId2" Type="http://schemas.openxmlformats.org/officeDocument/2006/relationships/slideLayout" Target="../slideLayouts/slideLayout7.xml"/><Relationship Id="rId16" Type="http://schemas.openxmlformats.org/officeDocument/2006/relationships/image" Target="../media/image75.png"/><Relationship Id="rId1" Type="http://schemas.openxmlformats.org/officeDocument/2006/relationships/vmlDrawing" Target="../drawings/vmlDrawing1.v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5" Type="http://schemas.openxmlformats.org/officeDocument/2006/relationships/image" Target="../media/image74.png"/><Relationship Id="rId10" Type="http://schemas.openxmlformats.org/officeDocument/2006/relationships/image" Target="../media/image69.png"/><Relationship Id="rId4" Type="http://schemas.openxmlformats.org/officeDocument/2006/relationships/oleObject" Target="../embeddings/oleObject1.bin"/><Relationship Id="rId9" Type="http://schemas.openxmlformats.org/officeDocument/2006/relationships/image" Target="../media/image68.png"/><Relationship Id="rId14" Type="http://schemas.openxmlformats.org/officeDocument/2006/relationships/image" Target="../media/image73.png"/></Relationships>
</file>

<file path=ppt/slides/_rels/slide4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79.png"/></Relationships>
</file>

<file path=ppt/slides/_rels/slide5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1.xml"/><Relationship Id="rId1" Type="http://schemas.openxmlformats.org/officeDocument/2006/relationships/slideLayout" Target="../slideLayouts/slideLayout8.xml"/><Relationship Id="rId5" Type="http://schemas.openxmlformats.org/officeDocument/2006/relationships/image" Target="../media/image82.png"/><Relationship Id="rId4" Type="http://schemas.openxmlformats.org/officeDocument/2006/relationships/image" Target="../media/image81.png"/></Relationships>
</file>

<file path=ppt/slides/_rels/slide5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3.xml"/><Relationship Id="rId1" Type="http://schemas.openxmlformats.org/officeDocument/2006/relationships/slideLayout" Target="../slideLayouts/slideLayout8.xml"/><Relationship Id="rId4" Type="http://schemas.openxmlformats.org/officeDocument/2006/relationships/image" Target="../media/image85.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3.xml"/><Relationship Id="rId1" Type="http://schemas.openxmlformats.org/officeDocument/2006/relationships/slideLayout" Target="../slideLayouts/slideLayout8.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s>
</file>

<file path=ppt/slides/_rels/slide6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6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5.xml"/><Relationship Id="rId1" Type="http://schemas.openxmlformats.org/officeDocument/2006/relationships/slideLayout" Target="../slideLayouts/slideLayout7.xml"/><Relationship Id="rId5" Type="http://schemas.openxmlformats.org/officeDocument/2006/relationships/image" Target="../media/image99.png"/><Relationship Id="rId4" Type="http://schemas.openxmlformats.org/officeDocument/2006/relationships/image" Target="../media/image98.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gif"/></Relationships>
</file>

<file path=ppt/slides/_rels/slide7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6.xml"/></Relationships>
</file>

<file path=ppt/slides/_rels/slide7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105.png"/></Relationships>
</file>

<file path=ppt/slides/_rels/slide7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image" Target="../media/image109.png"/><Relationship Id="rId5" Type="http://schemas.openxmlformats.org/officeDocument/2006/relationships/image" Target="../media/image108.png"/><Relationship Id="rId4" Type="http://schemas.openxmlformats.org/officeDocument/2006/relationships/image" Target="../media/image107.png"/></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10.png"/><Relationship Id="rId7" Type="http://schemas.openxmlformats.org/officeDocument/2006/relationships/image" Target="../media/image114.png"/><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81.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5.png"/><Relationship Id="rId7" Type="http://schemas.openxmlformats.org/officeDocument/2006/relationships/image" Target="../media/image119.png"/><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 Id="rId9" Type="http://schemas.openxmlformats.org/officeDocument/2006/relationships/image" Target="../media/image121.png"/></Relationships>
</file>

<file path=ppt/slides/_rels/slide8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fontScale="90000"/>
          </a:bodyPr>
          <a:lstStyle/>
          <a:p>
            <a:r>
              <a:rPr lang="pl-PL" dirty="0" err="1"/>
              <a:t>LabVIEW</a:t>
            </a:r>
            <a:r>
              <a:rPr lang="pl-PL" dirty="0"/>
              <a:t> on </a:t>
            </a:r>
            <a:r>
              <a:rPr lang="pl-PL" dirty="0" err="1"/>
              <a:t>different</a:t>
            </a:r>
            <a:r>
              <a:rPr lang="pl-PL" dirty="0"/>
              <a:t> hardware</a:t>
            </a:r>
          </a:p>
        </p:txBody>
      </p:sp>
      <p:grpSp>
        <p:nvGrpSpPr>
          <p:cNvPr id="5" name="Group 4">
            <a:extLst>
              <a:ext uri="{FF2B5EF4-FFF2-40B4-BE49-F238E27FC236}">
                <a16:creationId xmlns:a16="http://schemas.microsoft.com/office/drawing/2014/main" id="{38F4B2FE-2D29-8C4E-895C-035510368F67}"/>
              </a:ext>
            </a:extLst>
          </p:cNvPr>
          <p:cNvGrpSpPr>
            <a:grpSpLocks noChangeAspect="1"/>
          </p:cNvGrpSpPr>
          <p:nvPr/>
        </p:nvGrpSpPr>
        <p:grpSpPr bwMode="auto">
          <a:xfrm>
            <a:off x="1233377" y="954880"/>
            <a:ext cx="5970540" cy="3845500"/>
            <a:chOff x="2102152" y="1001041"/>
            <a:chExt cx="4918781" cy="3169405"/>
          </a:xfrm>
        </p:grpSpPr>
        <p:sp>
          <p:nvSpPr>
            <p:cNvPr id="6" name="Rounded Rectangle 2">
              <a:extLst>
                <a:ext uri="{FF2B5EF4-FFF2-40B4-BE49-F238E27FC236}">
                  <a16:creationId xmlns:a16="http://schemas.microsoft.com/office/drawing/2014/main" id="{7D70D6FA-6FE9-A44A-9910-BD1C1F60077C}"/>
                </a:ext>
              </a:extLst>
            </p:cNvPr>
            <p:cNvSpPr/>
            <p:nvPr/>
          </p:nvSpPr>
          <p:spPr>
            <a:xfrm rot="10800000">
              <a:off x="2206908" y="2577804"/>
              <a:ext cx="4693396" cy="1592642"/>
            </a:xfrm>
            <a:custGeom>
              <a:avLst/>
              <a:gdLst>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192620 h 2222500"/>
                <a:gd name="connsiteX1" fmla="*/ 78320 w 7607300"/>
                <a:gd name="connsiteY1" fmla="*/ 114300 h 2222500"/>
                <a:gd name="connsiteX2" fmla="*/ 3854450 w 7607300"/>
                <a:gd name="connsiteY2" fmla="*/ 0 h 2222500"/>
                <a:gd name="connsiteX3" fmla="*/ 7528980 w 7607300"/>
                <a:gd name="connsiteY3" fmla="*/ 114300 h 2222500"/>
                <a:gd name="connsiteX4" fmla="*/ 7607300 w 7607300"/>
                <a:gd name="connsiteY4" fmla="*/ 192620 h 2222500"/>
                <a:gd name="connsiteX5" fmla="*/ 7607300 w 7607300"/>
                <a:gd name="connsiteY5" fmla="*/ 2144180 h 2222500"/>
                <a:gd name="connsiteX6" fmla="*/ 7528980 w 7607300"/>
                <a:gd name="connsiteY6" fmla="*/ 2222500 h 2222500"/>
                <a:gd name="connsiteX7" fmla="*/ 78320 w 7607300"/>
                <a:gd name="connsiteY7" fmla="*/ 2222500 h 2222500"/>
                <a:gd name="connsiteX8" fmla="*/ 0 w 7607300"/>
                <a:gd name="connsiteY8" fmla="*/ 2144180 h 2222500"/>
                <a:gd name="connsiteX9" fmla="*/ 0 w 7607300"/>
                <a:gd name="connsiteY9" fmla="*/ 192620 h 2222500"/>
                <a:gd name="connsiteX0" fmla="*/ 0 w 7607300"/>
                <a:gd name="connsiteY0" fmla="*/ 148170 h 2178050"/>
                <a:gd name="connsiteX1" fmla="*/ 78320 w 7607300"/>
                <a:gd name="connsiteY1" fmla="*/ 69850 h 2178050"/>
                <a:gd name="connsiteX2" fmla="*/ 38163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607300"/>
                <a:gd name="connsiteY0" fmla="*/ 148170 h 2178050"/>
                <a:gd name="connsiteX1" fmla="*/ 78320 w 7607300"/>
                <a:gd name="connsiteY1" fmla="*/ 69850 h 2178050"/>
                <a:gd name="connsiteX2" fmla="*/ 37909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755712"/>
                <a:gd name="connsiteY0" fmla="*/ 148238 h 2178118"/>
                <a:gd name="connsiteX1" fmla="*/ 78320 w 7755712"/>
                <a:gd name="connsiteY1" fmla="*/ 69918 h 2178118"/>
                <a:gd name="connsiteX2" fmla="*/ 3790950 w 7755712"/>
                <a:gd name="connsiteY2" fmla="*/ 68 h 2178118"/>
                <a:gd name="connsiteX3" fmla="*/ 7467600 w 7755712"/>
                <a:gd name="connsiteY3" fmla="*/ 57218 h 2178118"/>
                <a:gd name="connsiteX4" fmla="*/ 7528980 w 7755712"/>
                <a:gd name="connsiteY4" fmla="*/ 69918 h 2178118"/>
                <a:gd name="connsiteX5" fmla="*/ 7607300 w 7755712"/>
                <a:gd name="connsiteY5" fmla="*/ 148238 h 2178118"/>
                <a:gd name="connsiteX6" fmla="*/ 7607300 w 7755712"/>
                <a:gd name="connsiteY6" fmla="*/ 2099798 h 2178118"/>
                <a:gd name="connsiteX7" fmla="*/ 7528980 w 7755712"/>
                <a:gd name="connsiteY7" fmla="*/ 2178118 h 2178118"/>
                <a:gd name="connsiteX8" fmla="*/ 78320 w 7755712"/>
                <a:gd name="connsiteY8" fmla="*/ 2178118 h 2178118"/>
                <a:gd name="connsiteX9" fmla="*/ 0 w 7755712"/>
                <a:gd name="connsiteY9" fmla="*/ 2099798 h 2178118"/>
                <a:gd name="connsiteX10" fmla="*/ 0 w 7755712"/>
                <a:gd name="connsiteY10"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622 h 2178502"/>
                <a:gd name="connsiteX1" fmla="*/ 78320 w 7755712"/>
                <a:gd name="connsiteY1" fmla="*/ 70302 h 2178502"/>
                <a:gd name="connsiteX2" fmla="*/ 152400 w 7755712"/>
                <a:gd name="connsiteY2" fmla="*/ 63952 h 2178502"/>
                <a:gd name="connsiteX3" fmla="*/ 3790950 w 7755712"/>
                <a:gd name="connsiteY3" fmla="*/ 452 h 2178502"/>
                <a:gd name="connsiteX4" fmla="*/ 7467600 w 7755712"/>
                <a:gd name="connsiteY4" fmla="*/ 57602 h 2178502"/>
                <a:gd name="connsiteX5" fmla="*/ 7528980 w 7755712"/>
                <a:gd name="connsiteY5" fmla="*/ 70302 h 2178502"/>
                <a:gd name="connsiteX6" fmla="*/ 7607300 w 7755712"/>
                <a:gd name="connsiteY6" fmla="*/ 148622 h 2178502"/>
                <a:gd name="connsiteX7" fmla="*/ 7607300 w 7755712"/>
                <a:gd name="connsiteY7" fmla="*/ 2100182 h 2178502"/>
                <a:gd name="connsiteX8" fmla="*/ 7528980 w 7755712"/>
                <a:gd name="connsiteY8" fmla="*/ 2178502 h 2178502"/>
                <a:gd name="connsiteX9" fmla="*/ 78320 w 7755712"/>
                <a:gd name="connsiteY9" fmla="*/ 2178502 h 2178502"/>
                <a:gd name="connsiteX10" fmla="*/ 0 w 7755712"/>
                <a:gd name="connsiteY10" fmla="*/ 2100182 h 2178502"/>
                <a:gd name="connsiteX11" fmla="*/ 0 w 7755712"/>
                <a:gd name="connsiteY11" fmla="*/ 148622 h 2178502"/>
                <a:gd name="connsiteX0" fmla="*/ 0 w 7755712"/>
                <a:gd name="connsiteY0" fmla="*/ 192687 h 2222567"/>
                <a:gd name="connsiteX1" fmla="*/ 78320 w 7755712"/>
                <a:gd name="connsiteY1" fmla="*/ 114367 h 2222567"/>
                <a:gd name="connsiteX2" fmla="*/ 152400 w 7755712"/>
                <a:gd name="connsiteY2" fmla="*/ 108017 h 2222567"/>
                <a:gd name="connsiteX3" fmla="*/ 3771900 w 7755712"/>
                <a:gd name="connsiteY3" fmla="*/ 67 h 2222567"/>
                <a:gd name="connsiteX4" fmla="*/ 7467600 w 7755712"/>
                <a:gd name="connsiteY4" fmla="*/ 101667 h 2222567"/>
                <a:gd name="connsiteX5" fmla="*/ 7528980 w 7755712"/>
                <a:gd name="connsiteY5" fmla="*/ 114367 h 2222567"/>
                <a:gd name="connsiteX6" fmla="*/ 7607300 w 7755712"/>
                <a:gd name="connsiteY6" fmla="*/ 192687 h 2222567"/>
                <a:gd name="connsiteX7" fmla="*/ 7607300 w 7755712"/>
                <a:gd name="connsiteY7" fmla="*/ 2144247 h 2222567"/>
                <a:gd name="connsiteX8" fmla="*/ 7528980 w 7755712"/>
                <a:gd name="connsiteY8" fmla="*/ 2222567 h 2222567"/>
                <a:gd name="connsiteX9" fmla="*/ 78320 w 7755712"/>
                <a:gd name="connsiteY9" fmla="*/ 2222567 h 2222567"/>
                <a:gd name="connsiteX10" fmla="*/ 0 w 7755712"/>
                <a:gd name="connsiteY10" fmla="*/ 2144247 h 2222567"/>
                <a:gd name="connsiteX11" fmla="*/ 0 w 7755712"/>
                <a:gd name="connsiteY11" fmla="*/ 192687 h 2222567"/>
                <a:gd name="connsiteX0" fmla="*/ 0 w 7755712"/>
                <a:gd name="connsiteY0" fmla="*/ 196425 h 2226305"/>
                <a:gd name="connsiteX1" fmla="*/ 78320 w 7755712"/>
                <a:gd name="connsiteY1" fmla="*/ 118105 h 2226305"/>
                <a:gd name="connsiteX2" fmla="*/ 152400 w 7755712"/>
                <a:gd name="connsiteY2" fmla="*/ 111755 h 2226305"/>
                <a:gd name="connsiteX3" fmla="*/ 3771900 w 7755712"/>
                <a:gd name="connsiteY3" fmla="*/ 3805 h 2226305"/>
                <a:gd name="connsiteX4" fmla="*/ 7467600 w 7755712"/>
                <a:gd name="connsiteY4" fmla="*/ 105405 h 2226305"/>
                <a:gd name="connsiteX5" fmla="*/ 7528980 w 7755712"/>
                <a:gd name="connsiteY5" fmla="*/ 118105 h 2226305"/>
                <a:gd name="connsiteX6" fmla="*/ 7607300 w 7755712"/>
                <a:gd name="connsiteY6" fmla="*/ 196425 h 2226305"/>
                <a:gd name="connsiteX7" fmla="*/ 7607300 w 7755712"/>
                <a:gd name="connsiteY7" fmla="*/ 2147985 h 2226305"/>
                <a:gd name="connsiteX8" fmla="*/ 7528980 w 7755712"/>
                <a:gd name="connsiteY8" fmla="*/ 2226305 h 2226305"/>
                <a:gd name="connsiteX9" fmla="*/ 78320 w 7755712"/>
                <a:gd name="connsiteY9" fmla="*/ 2226305 h 2226305"/>
                <a:gd name="connsiteX10" fmla="*/ 0 w 7755712"/>
                <a:gd name="connsiteY10" fmla="*/ 2147985 h 2226305"/>
                <a:gd name="connsiteX11" fmla="*/ 0 w 7755712"/>
                <a:gd name="connsiteY11" fmla="*/ 196425 h 2226305"/>
                <a:gd name="connsiteX0" fmla="*/ 0 w 7607300"/>
                <a:gd name="connsiteY0" fmla="*/ 196425 h 2226305"/>
                <a:gd name="connsiteX1" fmla="*/ 78320 w 7607300"/>
                <a:gd name="connsiteY1" fmla="*/ 118105 h 2226305"/>
                <a:gd name="connsiteX2" fmla="*/ 152400 w 7607300"/>
                <a:gd name="connsiteY2" fmla="*/ 111755 h 2226305"/>
                <a:gd name="connsiteX3" fmla="*/ 3771900 w 7607300"/>
                <a:gd name="connsiteY3" fmla="*/ 3805 h 2226305"/>
                <a:gd name="connsiteX4" fmla="*/ 7467600 w 7607300"/>
                <a:gd name="connsiteY4" fmla="*/ 105405 h 2226305"/>
                <a:gd name="connsiteX5" fmla="*/ 7528980 w 7607300"/>
                <a:gd name="connsiteY5" fmla="*/ 118105 h 2226305"/>
                <a:gd name="connsiteX6" fmla="*/ 7607300 w 7607300"/>
                <a:gd name="connsiteY6" fmla="*/ 196425 h 2226305"/>
                <a:gd name="connsiteX7" fmla="*/ 7607300 w 7607300"/>
                <a:gd name="connsiteY7" fmla="*/ 2147985 h 2226305"/>
                <a:gd name="connsiteX8" fmla="*/ 7528980 w 7607300"/>
                <a:gd name="connsiteY8" fmla="*/ 2226305 h 2226305"/>
                <a:gd name="connsiteX9" fmla="*/ 78320 w 7607300"/>
                <a:gd name="connsiteY9" fmla="*/ 2226305 h 2226305"/>
                <a:gd name="connsiteX10" fmla="*/ 0 w 7607300"/>
                <a:gd name="connsiteY10" fmla="*/ 2147985 h 2226305"/>
                <a:gd name="connsiteX11" fmla="*/ 0 w 7607300"/>
                <a:gd name="connsiteY11" fmla="*/ 196425 h 2226305"/>
                <a:gd name="connsiteX0" fmla="*/ 0 w 7607300"/>
                <a:gd name="connsiteY0" fmla="*/ 178963 h 2208843"/>
                <a:gd name="connsiteX1" fmla="*/ 78320 w 7607300"/>
                <a:gd name="connsiteY1" fmla="*/ 100643 h 2208843"/>
                <a:gd name="connsiteX2" fmla="*/ 152400 w 7607300"/>
                <a:gd name="connsiteY2" fmla="*/ 94293 h 2208843"/>
                <a:gd name="connsiteX3" fmla="*/ 3778250 w 7607300"/>
                <a:gd name="connsiteY3" fmla="*/ 5393 h 2208843"/>
                <a:gd name="connsiteX4" fmla="*/ 7467600 w 7607300"/>
                <a:gd name="connsiteY4" fmla="*/ 87943 h 2208843"/>
                <a:gd name="connsiteX5" fmla="*/ 7528980 w 7607300"/>
                <a:gd name="connsiteY5" fmla="*/ 100643 h 2208843"/>
                <a:gd name="connsiteX6" fmla="*/ 7607300 w 7607300"/>
                <a:gd name="connsiteY6" fmla="*/ 178963 h 2208843"/>
                <a:gd name="connsiteX7" fmla="*/ 7607300 w 7607300"/>
                <a:gd name="connsiteY7" fmla="*/ 2130523 h 2208843"/>
                <a:gd name="connsiteX8" fmla="*/ 7528980 w 7607300"/>
                <a:gd name="connsiteY8" fmla="*/ 2208843 h 2208843"/>
                <a:gd name="connsiteX9" fmla="*/ 78320 w 7607300"/>
                <a:gd name="connsiteY9" fmla="*/ 2208843 h 2208843"/>
                <a:gd name="connsiteX10" fmla="*/ 0 w 7607300"/>
                <a:gd name="connsiteY10" fmla="*/ 2130523 h 2208843"/>
                <a:gd name="connsiteX11" fmla="*/ 0 w 7607300"/>
                <a:gd name="connsiteY11" fmla="*/ 178963 h 2208843"/>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3917685 w 7607300"/>
                <a:gd name="connsiteY8" fmla="*/ 224794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78320 w 7607300"/>
                <a:gd name="connsiteY9" fmla="*/ 225429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6205 w 7607300"/>
                <a:gd name="connsiteY10" fmla="*/ 1471121 h 2286041"/>
                <a:gd name="connsiteX11" fmla="*/ 0 w 7607300"/>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4106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86505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286003 h 2477589"/>
                <a:gd name="connsiteX10" fmla="*/ 6205 w 7613505"/>
                <a:gd name="connsiteY10" fmla="*/ 1471083 h 2477589"/>
                <a:gd name="connsiteX11" fmla="*/ 0 w 7613505"/>
                <a:gd name="connsiteY11" fmla="*/ 224373 h 2477589"/>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472800 h 2477589"/>
                <a:gd name="connsiteX10" fmla="*/ 6205 w 7613505"/>
                <a:gd name="connsiteY10" fmla="*/ 1471083 h 2477589"/>
                <a:gd name="connsiteX11" fmla="*/ 0 w 7613505"/>
                <a:gd name="connsiteY11" fmla="*/ 224373 h 2477589"/>
                <a:gd name="connsiteX0" fmla="*/ 4279842 w 7613505"/>
                <a:gd name="connsiteY0" fmla="*/ 2477589 h 2581045"/>
                <a:gd name="connsiteX1" fmla="*/ 3286505 w 7613505"/>
                <a:gd name="connsiteY1" fmla="*/ 2472800 h 2581045"/>
                <a:gd name="connsiteX2" fmla="*/ 6205 w 7613505"/>
                <a:gd name="connsiteY2" fmla="*/ 1471083 h 2581045"/>
                <a:gd name="connsiteX3" fmla="*/ 0 w 7613505"/>
                <a:gd name="connsiteY3" fmla="*/ 224373 h 2581045"/>
                <a:gd name="connsiteX4" fmla="*/ 78320 w 7613505"/>
                <a:gd name="connsiteY4" fmla="*/ 146053 h 2581045"/>
                <a:gd name="connsiteX5" fmla="*/ 152400 w 7613505"/>
                <a:gd name="connsiteY5" fmla="*/ 139703 h 2581045"/>
                <a:gd name="connsiteX6" fmla="*/ 3778250 w 7613505"/>
                <a:gd name="connsiteY6" fmla="*/ 3 h 2581045"/>
                <a:gd name="connsiteX7" fmla="*/ 7467600 w 7613505"/>
                <a:gd name="connsiteY7" fmla="*/ 136528 h 2581045"/>
                <a:gd name="connsiteX8" fmla="*/ 7528980 w 7613505"/>
                <a:gd name="connsiteY8" fmla="*/ 146053 h 2581045"/>
                <a:gd name="connsiteX9" fmla="*/ 7607300 w 7613505"/>
                <a:gd name="connsiteY9" fmla="*/ 224373 h 2581045"/>
                <a:gd name="connsiteX10" fmla="*/ 7613505 w 7613505"/>
                <a:gd name="connsiteY10" fmla="*/ 1477433 h 2581045"/>
                <a:gd name="connsiteX11" fmla="*/ 4380936 w 7613505"/>
                <a:gd name="connsiteY11" fmla="*/ 2581045 h 2581045"/>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92011 w 7613505"/>
                <a:gd name="connsiteY11" fmla="*/ 2384669 h 2477589"/>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63929 w 7613505"/>
                <a:gd name="connsiteY11" fmla="*/ 2437355 h 2477589"/>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37355 h 2472800"/>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63929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7970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0949 w 7613505"/>
                <a:gd name="connsiteY10" fmla="*/ 2464896 h 2472800"/>
                <a:gd name="connsiteX0" fmla="*/ 3286505 w 7613505"/>
                <a:gd name="connsiteY0" fmla="*/ 2472800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286505 w 7613505"/>
                <a:gd name="connsiteY0" fmla="*/ 2472800 h 2486000"/>
                <a:gd name="connsiteX1" fmla="*/ 6205 w 7613505"/>
                <a:gd name="connsiteY1" fmla="*/ 1471083 h 2486000"/>
                <a:gd name="connsiteX2" fmla="*/ 0 w 7613505"/>
                <a:gd name="connsiteY2" fmla="*/ 224373 h 2486000"/>
                <a:gd name="connsiteX3" fmla="*/ 78320 w 7613505"/>
                <a:gd name="connsiteY3" fmla="*/ 146053 h 2486000"/>
                <a:gd name="connsiteX4" fmla="*/ 152400 w 7613505"/>
                <a:gd name="connsiteY4" fmla="*/ 139703 h 2486000"/>
                <a:gd name="connsiteX5" fmla="*/ 3778250 w 7613505"/>
                <a:gd name="connsiteY5" fmla="*/ 3 h 2486000"/>
                <a:gd name="connsiteX6" fmla="*/ 7467600 w 7613505"/>
                <a:gd name="connsiteY6" fmla="*/ 136528 h 2486000"/>
                <a:gd name="connsiteX7" fmla="*/ 7528980 w 7613505"/>
                <a:gd name="connsiteY7" fmla="*/ 146053 h 2486000"/>
                <a:gd name="connsiteX8" fmla="*/ 7607300 w 7613505"/>
                <a:gd name="connsiteY8" fmla="*/ 224373 h 2486000"/>
                <a:gd name="connsiteX9" fmla="*/ 7613505 w 7613505"/>
                <a:gd name="connsiteY9" fmla="*/ 1477433 h 2486000"/>
                <a:gd name="connsiteX10" fmla="*/ 4274098 w 7613505"/>
                <a:gd name="connsiteY10" fmla="*/ 2486000 h 2486000"/>
                <a:gd name="connsiteX0" fmla="*/ 3293706 w 7613505"/>
                <a:gd name="connsiteY0" fmla="*/ 2469358 h 2486000"/>
                <a:gd name="connsiteX1" fmla="*/ 6205 w 7613505"/>
                <a:gd name="connsiteY1" fmla="*/ 1471083 h 2486000"/>
                <a:gd name="connsiteX2" fmla="*/ 0 w 7613505"/>
                <a:gd name="connsiteY2" fmla="*/ 224373 h 2486000"/>
                <a:gd name="connsiteX3" fmla="*/ 78320 w 7613505"/>
                <a:gd name="connsiteY3" fmla="*/ 146053 h 2486000"/>
                <a:gd name="connsiteX4" fmla="*/ 152400 w 7613505"/>
                <a:gd name="connsiteY4" fmla="*/ 139703 h 2486000"/>
                <a:gd name="connsiteX5" fmla="*/ 3778250 w 7613505"/>
                <a:gd name="connsiteY5" fmla="*/ 3 h 2486000"/>
                <a:gd name="connsiteX6" fmla="*/ 7467600 w 7613505"/>
                <a:gd name="connsiteY6" fmla="*/ 136528 h 2486000"/>
                <a:gd name="connsiteX7" fmla="*/ 7528980 w 7613505"/>
                <a:gd name="connsiteY7" fmla="*/ 146053 h 2486000"/>
                <a:gd name="connsiteX8" fmla="*/ 7607300 w 7613505"/>
                <a:gd name="connsiteY8" fmla="*/ 224373 h 2486000"/>
                <a:gd name="connsiteX9" fmla="*/ 7613505 w 7613505"/>
                <a:gd name="connsiteY9" fmla="*/ 1477433 h 2486000"/>
                <a:gd name="connsiteX10" fmla="*/ 4274098 w 7613505"/>
                <a:gd name="connsiteY10" fmla="*/ 2486000 h 2486000"/>
                <a:gd name="connsiteX0" fmla="*/ 3290106 w 7613505"/>
                <a:gd name="connsiteY0" fmla="*/ 2476243 h 2486000"/>
                <a:gd name="connsiteX1" fmla="*/ 6205 w 7613505"/>
                <a:gd name="connsiteY1" fmla="*/ 1471083 h 2486000"/>
                <a:gd name="connsiteX2" fmla="*/ 0 w 7613505"/>
                <a:gd name="connsiteY2" fmla="*/ 224373 h 2486000"/>
                <a:gd name="connsiteX3" fmla="*/ 78320 w 7613505"/>
                <a:gd name="connsiteY3" fmla="*/ 146053 h 2486000"/>
                <a:gd name="connsiteX4" fmla="*/ 152400 w 7613505"/>
                <a:gd name="connsiteY4" fmla="*/ 139703 h 2486000"/>
                <a:gd name="connsiteX5" fmla="*/ 3778250 w 7613505"/>
                <a:gd name="connsiteY5" fmla="*/ 3 h 2486000"/>
                <a:gd name="connsiteX6" fmla="*/ 7467600 w 7613505"/>
                <a:gd name="connsiteY6" fmla="*/ 136528 h 2486000"/>
                <a:gd name="connsiteX7" fmla="*/ 7528980 w 7613505"/>
                <a:gd name="connsiteY7" fmla="*/ 146053 h 2486000"/>
                <a:gd name="connsiteX8" fmla="*/ 7607300 w 7613505"/>
                <a:gd name="connsiteY8" fmla="*/ 224373 h 2486000"/>
                <a:gd name="connsiteX9" fmla="*/ 7613505 w 7613505"/>
                <a:gd name="connsiteY9" fmla="*/ 1477433 h 2486000"/>
                <a:gd name="connsiteX10" fmla="*/ 4274098 w 7613505"/>
                <a:gd name="connsiteY10" fmla="*/ 2486000 h 2486000"/>
                <a:gd name="connsiteX0" fmla="*/ 3290106 w 7607801"/>
                <a:gd name="connsiteY0" fmla="*/ 2476243 h 2486000"/>
                <a:gd name="connsiteX1" fmla="*/ 6205 w 7607801"/>
                <a:gd name="connsiteY1" fmla="*/ 1471083 h 2486000"/>
                <a:gd name="connsiteX2" fmla="*/ 0 w 7607801"/>
                <a:gd name="connsiteY2" fmla="*/ 224373 h 2486000"/>
                <a:gd name="connsiteX3" fmla="*/ 78320 w 7607801"/>
                <a:gd name="connsiteY3" fmla="*/ 146053 h 2486000"/>
                <a:gd name="connsiteX4" fmla="*/ 152400 w 7607801"/>
                <a:gd name="connsiteY4" fmla="*/ 139703 h 2486000"/>
                <a:gd name="connsiteX5" fmla="*/ 3778250 w 7607801"/>
                <a:gd name="connsiteY5" fmla="*/ 3 h 2486000"/>
                <a:gd name="connsiteX6" fmla="*/ 7467600 w 7607801"/>
                <a:gd name="connsiteY6" fmla="*/ 136528 h 2486000"/>
                <a:gd name="connsiteX7" fmla="*/ 7528980 w 7607801"/>
                <a:gd name="connsiteY7" fmla="*/ 146053 h 2486000"/>
                <a:gd name="connsiteX8" fmla="*/ 7607300 w 7607801"/>
                <a:gd name="connsiteY8" fmla="*/ 224373 h 2486000"/>
                <a:gd name="connsiteX9" fmla="*/ 7606304 w 7607801"/>
                <a:gd name="connsiteY9" fmla="*/ 1477433 h 2486000"/>
                <a:gd name="connsiteX10" fmla="*/ 4274098 w 7607801"/>
                <a:gd name="connsiteY10" fmla="*/ 2486000 h 2486000"/>
                <a:gd name="connsiteX0" fmla="*/ 3290106 w 7607801"/>
                <a:gd name="connsiteY0" fmla="*/ 2476243 h 2476243"/>
                <a:gd name="connsiteX1" fmla="*/ 6205 w 7607801"/>
                <a:gd name="connsiteY1" fmla="*/ 1471083 h 2476243"/>
                <a:gd name="connsiteX2" fmla="*/ 0 w 7607801"/>
                <a:gd name="connsiteY2" fmla="*/ 224373 h 2476243"/>
                <a:gd name="connsiteX3" fmla="*/ 78320 w 7607801"/>
                <a:gd name="connsiteY3" fmla="*/ 146053 h 2476243"/>
                <a:gd name="connsiteX4" fmla="*/ 152400 w 7607801"/>
                <a:gd name="connsiteY4" fmla="*/ 139703 h 2476243"/>
                <a:gd name="connsiteX5" fmla="*/ 3778250 w 7607801"/>
                <a:gd name="connsiteY5" fmla="*/ 3 h 2476243"/>
                <a:gd name="connsiteX6" fmla="*/ 7467600 w 7607801"/>
                <a:gd name="connsiteY6" fmla="*/ 136528 h 2476243"/>
                <a:gd name="connsiteX7" fmla="*/ 7528980 w 7607801"/>
                <a:gd name="connsiteY7" fmla="*/ 146053 h 2476243"/>
                <a:gd name="connsiteX8" fmla="*/ 7607300 w 7607801"/>
                <a:gd name="connsiteY8" fmla="*/ 224373 h 2476243"/>
                <a:gd name="connsiteX9" fmla="*/ 7606304 w 7607801"/>
                <a:gd name="connsiteY9" fmla="*/ 1477433 h 2476243"/>
                <a:gd name="connsiteX10" fmla="*/ 4274098 w 7607801"/>
                <a:gd name="connsiteY10" fmla="*/ 2448134 h 2476243"/>
                <a:gd name="connsiteX0" fmla="*/ 3290106 w 7607801"/>
                <a:gd name="connsiteY0" fmla="*/ 2476243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92100 w 7607801"/>
                <a:gd name="connsiteY10" fmla="*/ 2479115 h 2479115"/>
                <a:gd name="connsiteX0" fmla="*/ 3243302 w 7607801"/>
                <a:gd name="connsiteY0" fmla="*/ 2441819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92100 w 7607801"/>
                <a:gd name="connsiteY10" fmla="*/ 2479115 h 2479115"/>
                <a:gd name="connsiteX0" fmla="*/ 3268504 w 7607801"/>
                <a:gd name="connsiteY0" fmla="*/ 2472801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92100 w 7607801"/>
                <a:gd name="connsiteY10" fmla="*/ 2479115 h 2479115"/>
                <a:gd name="connsiteX0" fmla="*/ 3268504 w 7607801"/>
                <a:gd name="connsiteY0" fmla="*/ 2472801 h 2472801"/>
                <a:gd name="connsiteX1" fmla="*/ 6205 w 7607801"/>
                <a:gd name="connsiteY1" fmla="*/ 1471083 h 2472801"/>
                <a:gd name="connsiteX2" fmla="*/ 0 w 7607801"/>
                <a:gd name="connsiteY2" fmla="*/ 224373 h 2472801"/>
                <a:gd name="connsiteX3" fmla="*/ 78320 w 7607801"/>
                <a:gd name="connsiteY3" fmla="*/ 146053 h 2472801"/>
                <a:gd name="connsiteX4" fmla="*/ 152400 w 7607801"/>
                <a:gd name="connsiteY4" fmla="*/ 139703 h 2472801"/>
                <a:gd name="connsiteX5" fmla="*/ 3778250 w 7607801"/>
                <a:gd name="connsiteY5" fmla="*/ 3 h 2472801"/>
                <a:gd name="connsiteX6" fmla="*/ 7467600 w 7607801"/>
                <a:gd name="connsiteY6" fmla="*/ 136528 h 2472801"/>
                <a:gd name="connsiteX7" fmla="*/ 7528980 w 7607801"/>
                <a:gd name="connsiteY7" fmla="*/ 146053 h 2472801"/>
                <a:gd name="connsiteX8" fmla="*/ 7607300 w 7607801"/>
                <a:gd name="connsiteY8" fmla="*/ 224373 h 2472801"/>
                <a:gd name="connsiteX9" fmla="*/ 7606304 w 7607801"/>
                <a:gd name="connsiteY9" fmla="*/ 1477433 h 2472801"/>
                <a:gd name="connsiteX10" fmla="*/ 4284899 w 7607801"/>
                <a:gd name="connsiteY10" fmla="*/ 2451576 h 2472801"/>
                <a:gd name="connsiteX0" fmla="*/ 3268504 w 7607801"/>
                <a:gd name="connsiteY0" fmla="*/ 2472801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88500 w 7607801"/>
                <a:gd name="connsiteY10" fmla="*/ 2479115 h 2479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07801" h="2479115">
                  <a:moveTo>
                    <a:pt x="3268504" y="2472801"/>
                  </a:moveTo>
                  <a:cubicBezTo>
                    <a:pt x="3225249" y="2472801"/>
                    <a:pt x="6205" y="1514338"/>
                    <a:pt x="6205" y="1471083"/>
                  </a:cubicBezTo>
                  <a:cubicBezTo>
                    <a:pt x="4137" y="1055513"/>
                    <a:pt x="2068" y="639943"/>
                    <a:pt x="0" y="224373"/>
                  </a:cubicBezTo>
                  <a:cubicBezTo>
                    <a:pt x="0" y="181118"/>
                    <a:pt x="35065" y="146053"/>
                    <a:pt x="78320" y="146053"/>
                  </a:cubicBezTo>
                  <a:lnTo>
                    <a:pt x="152400" y="139703"/>
                  </a:lnTo>
                  <a:cubicBezTo>
                    <a:pt x="1358900" y="55036"/>
                    <a:pt x="2559050" y="532"/>
                    <a:pt x="3778250" y="3"/>
                  </a:cubicBezTo>
                  <a:cubicBezTo>
                    <a:pt x="4997450" y="-526"/>
                    <a:pt x="6838245" y="80436"/>
                    <a:pt x="7467600" y="136528"/>
                  </a:cubicBezTo>
                  <a:cubicBezTo>
                    <a:pt x="7477758" y="135470"/>
                    <a:pt x="7505700" y="140408"/>
                    <a:pt x="7528980" y="146053"/>
                  </a:cubicBezTo>
                  <a:cubicBezTo>
                    <a:pt x="7572235" y="146053"/>
                    <a:pt x="7607300" y="181118"/>
                    <a:pt x="7607300" y="224373"/>
                  </a:cubicBezTo>
                  <a:cubicBezTo>
                    <a:pt x="7609368" y="642060"/>
                    <a:pt x="7604236" y="1059746"/>
                    <a:pt x="7606304" y="1477433"/>
                  </a:cubicBezTo>
                  <a:cubicBezTo>
                    <a:pt x="7606304" y="1520688"/>
                    <a:pt x="4291504" y="2471451"/>
                    <a:pt x="4288500" y="2479115"/>
                  </a:cubicBezTo>
                </a:path>
              </a:pathLst>
            </a:custGeom>
            <a:gradFill flip="none" rotWithShape="1">
              <a:gsLst>
                <a:gs pos="0">
                  <a:schemeClr val="bg2">
                    <a:lumMod val="75000"/>
                  </a:schemeClr>
                </a:gs>
                <a:gs pos="100000">
                  <a:schemeClr val="bg1"/>
                </a:gs>
                <a:gs pos="20000">
                  <a:schemeClr val="bg2">
                    <a:lumMod val="90000"/>
                  </a:schemeClr>
                </a:gs>
                <a:gs pos="85000">
                  <a:schemeClr val="bg2">
                    <a:lumMod val="90000"/>
                  </a:schemeClr>
                </a:gs>
              </a:gsLst>
              <a:lin ang="16200000" scaled="0"/>
              <a:tileRect/>
            </a:gradFill>
            <a:ln w="63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74">
                <a:defRPr/>
              </a:pPr>
              <a:endParaRPr lang="en-US" sz="2000" dirty="0">
                <a:solidFill>
                  <a:schemeClr val="bg1"/>
                </a:solidFill>
                <a:effectLst>
                  <a:outerShdw blurRad="25400" dist="25400" dir="2700000" algn="tl" rotWithShape="0">
                    <a:schemeClr val="tx2">
                      <a:lumMod val="75000"/>
                      <a:alpha val="45000"/>
                    </a:schemeClr>
                  </a:outerShdw>
                </a:effectLst>
                <a:latin typeface="Univers LT Std 45 Light"/>
              </a:endParaRPr>
            </a:p>
          </p:txBody>
        </p:sp>
        <p:sp>
          <p:nvSpPr>
            <p:cNvPr id="7" name="Rounded Rectangle 2">
              <a:extLst>
                <a:ext uri="{FF2B5EF4-FFF2-40B4-BE49-F238E27FC236}">
                  <a16:creationId xmlns:a16="http://schemas.microsoft.com/office/drawing/2014/main" id="{53E0E896-04D7-F14F-B987-F69CC349392D}"/>
                </a:ext>
              </a:extLst>
            </p:cNvPr>
            <p:cNvSpPr/>
            <p:nvPr/>
          </p:nvSpPr>
          <p:spPr>
            <a:xfrm>
              <a:off x="2203734" y="1001041"/>
              <a:ext cx="4698158" cy="1584703"/>
            </a:xfrm>
            <a:custGeom>
              <a:avLst/>
              <a:gdLst>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192620 h 2222500"/>
                <a:gd name="connsiteX1" fmla="*/ 78320 w 7607300"/>
                <a:gd name="connsiteY1" fmla="*/ 114300 h 2222500"/>
                <a:gd name="connsiteX2" fmla="*/ 3854450 w 7607300"/>
                <a:gd name="connsiteY2" fmla="*/ 0 h 2222500"/>
                <a:gd name="connsiteX3" fmla="*/ 7528980 w 7607300"/>
                <a:gd name="connsiteY3" fmla="*/ 114300 h 2222500"/>
                <a:gd name="connsiteX4" fmla="*/ 7607300 w 7607300"/>
                <a:gd name="connsiteY4" fmla="*/ 192620 h 2222500"/>
                <a:gd name="connsiteX5" fmla="*/ 7607300 w 7607300"/>
                <a:gd name="connsiteY5" fmla="*/ 2144180 h 2222500"/>
                <a:gd name="connsiteX6" fmla="*/ 7528980 w 7607300"/>
                <a:gd name="connsiteY6" fmla="*/ 2222500 h 2222500"/>
                <a:gd name="connsiteX7" fmla="*/ 78320 w 7607300"/>
                <a:gd name="connsiteY7" fmla="*/ 2222500 h 2222500"/>
                <a:gd name="connsiteX8" fmla="*/ 0 w 7607300"/>
                <a:gd name="connsiteY8" fmla="*/ 2144180 h 2222500"/>
                <a:gd name="connsiteX9" fmla="*/ 0 w 7607300"/>
                <a:gd name="connsiteY9" fmla="*/ 192620 h 2222500"/>
                <a:gd name="connsiteX0" fmla="*/ 0 w 7607300"/>
                <a:gd name="connsiteY0" fmla="*/ 148170 h 2178050"/>
                <a:gd name="connsiteX1" fmla="*/ 78320 w 7607300"/>
                <a:gd name="connsiteY1" fmla="*/ 69850 h 2178050"/>
                <a:gd name="connsiteX2" fmla="*/ 38163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607300"/>
                <a:gd name="connsiteY0" fmla="*/ 148170 h 2178050"/>
                <a:gd name="connsiteX1" fmla="*/ 78320 w 7607300"/>
                <a:gd name="connsiteY1" fmla="*/ 69850 h 2178050"/>
                <a:gd name="connsiteX2" fmla="*/ 37909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755712"/>
                <a:gd name="connsiteY0" fmla="*/ 148238 h 2178118"/>
                <a:gd name="connsiteX1" fmla="*/ 78320 w 7755712"/>
                <a:gd name="connsiteY1" fmla="*/ 69918 h 2178118"/>
                <a:gd name="connsiteX2" fmla="*/ 3790950 w 7755712"/>
                <a:gd name="connsiteY2" fmla="*/ 68 h 2178118"/>
                <a:gd name="connsiteX3" fmla="*/ 7467600 w 7755712"/>
                <a:gd name="connsiteY3" fmla="*/ 57218 h 2178118"/>
                <a:gd name="connsiteX4" fmla="*/ 7528980 w 7755712"/>
                <a:gd name="connsiteY4" fmla="*/ 69918 h 2178118"/>
                <a:gd name="connsiteX5" fmla="*/ 7607300 w 7755712"/>
                <a:gd name="connsiteY5" fmla="*/ 148238 h 2178118"/>
                <a:gd name="connsiteX6" fmla="*/ 7607300 w 7755712"/>
                <a:gd name="connsiteY6" fmla="*/ 2099798 h 2178118"/>
                <a:gd name="connsiteX7" fmla="*/ 7528980 w 7755712"/>
                <a:gd name="connsiteY7" fmla="*/ 2178118 h 2178118"/>
                <a:gd name="connsiteX8" fmla="*/ 78320 w 7755712"/>
                <a:gd name="connsiteY8" fmla="*/ 2178118 h 2178118"/>
                <a:gd name="connsiteX9" fmla="*/ 0 w 7755712"/>
                <a:gd name="connsiteY9" fmla="*/ 2099798 h 2178118"/>
                <a:gd name="connsiteX10" fmla="*/ 0 w 7755712"/>
                <a:gd name="connsiteY10"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622 h 2178502"/>
                <a:gd name="connsiteX1" fmla="*/ 78320 w 7755712"/>
                <a:gd name="connsiteY1" fmla="*/ 70302 h 2178502"/>
                <a:gd name="connsiteX2" fmla="*/ 152400 w 7755712"/>
                <a:gd name="connsiteY2" fmla="*/ 63952 h 2178502"/>
                <a:gd name="connsiteX3" fmla="*/ 3790950 w 7755712"/>
                <a:gd name="connsiteY3" fmla="*/ 452 h 2178502"/>
                <a:gd name="connsiteX4" fmla="*/ 7467600 w 7755712"/>
                <a:gd name="connsiteY4" fmla="*/ 57602 h 2178502"/>
                <a:gd name="connsiteX5" fmla="*/ 7528980 w 7755712"/>
                <a:gd name="connsiteY5" fmla="*/ 70302 h 2178502"/>
                <a:gd name="connsiteX6" fmla="*/ 7607300 w 7755712"/>
                <a:gd name="connsiteY6" fmla="*/ 148622 h 2178502"/>
                <a:gd name="connsiteX7" fmla="*/ 7607300 w 7755712"/>
                <a:gd name="connsiteY7" fmla="*/ 2100182 h 2178502"/>
                <a:gd name="connsiteX8" fmla="*/ 7528980 w 7755712"/>
                <a:gd name="connsiteY8" fmla="*/ 2178502 h 2178502"/>
                <a:gd name="connsiteX9" fmla="*/ 78320 w 7755712"/>
                <a:gd name="connsiteY9" fmla="*/ 2178502 h 2178502"/>
                <a:gd name="connsiteX10" fmla="*/ 0 w 7755712"/>
                <a:gd name="connsiteY10" fmla="*/ 2100182 h 2178502"/>
                <a:gd name="connsiteX11" fmla="*/ 0 w 7755712"/>
                <a:gd name="connsiteY11" fmla="*/ 148622 h 2178502"/>
                <a:gd name="connsiteX0" fmla="*/ 0 w 7755712"/>
                <a:gd name="connsiteY0" fmla="*/ 192687 h 2222567"/>
                <a:gd name="connsiteX1" fmla="*/ 78320 w 7755712"/>
                <a:gd name="connsiteY1" fmla="*/ 114367 h 2222567"/>
                <a:gd name="connsiteX2" fmla="*/ 152400 w 7755712"/>
                <a:gd name="connsiteY2" fmla="*/ 108017 h 2222567"/>
                <a:gd name="connsiteX3" fmla="*/ 3771900 w 7755712"/>
                <a:gd name="connsiteY3" fmla="*/ 67 h 2222567"/>
                <a:gd name="connsiteX4" fmla="*/ 7467600 w 7755712"/>
                <a:gd name="connsiteY4" fmla="*/ 101667 h 2222567"/>
                <a:gd name="connsiteX5" fmla="*/ 7528980 w 7755712"/>
                <a:gd name="connsiteY5" fmla="*/ 114367 h 2222567"/>
                <a:gd name="connsiteX6" fmla="*/ 7607300 w 7755712"/>
                <a:gd name="connsiteY6" fmla="*/ 192687 h 2222567"/>
                <a:gd name="connsiteX7" fmla="*/ 7607300 w 7755712"/>
                <a:gd name="connsiteY7" fmla="*/ 2144247 h 2222567"/>
                <a:gd name="connsiteX8" fmla="*/ 7528980 w 7755712"/>
                <a:gd name="connsiteY8" fmla="*/ 2222567 h 2222567"/>
                <a:gd name="connsiteX9" fmla="*/ 78320 w 7755712"/>
                <a:gd name="connsiteY9" fmla="*/ 2222567 h 2222567"/>
                <a:gd name="connsiteX10" fmla="*/ 0 w 7755712"/>
                <a:gd name="connsiteY10" fmla="*/ 2144247 h 2222567"/>
                <a:gd name="connsiteX11" fmla="*/ 0 w 7755712"/>
                <a:gd name="connsiteY11" fmla="*/ 192687 h 2222567"/>
                <a:gd name="connsiteX0" fmla="*/ 0 w 7755712"/>
                <a:gd name="connsiteY0" fmla="*/ 196425 h 2226305"/>
                <a:gd name="connsiteX1" fmla="*/ 78320 w 7755712"/>
                <a:gd name="connsiteY1" fmla="*/ 118105 h 2226305"/>
                <a:gd name="connsiteX2" fmla="*/ 152400 w 7755712"/>
                <a:gd name="connsiteY2" fmla="*/ 111755 h 2226305"/>
                <a:gd name="connsiteX3" fmla="*/ 3771900 w 7755712"/>
                <a:gd name="connsiteY3" fmla="*/ 3805 h 2226305"/>
                <a:gd name="connsiteX4" fmla="*/ 7467600 w 7755712"/>
                <a:gd name="connsiteY4" fmla="*/ 105405 h 2226305"/>
                <a:gd name="connsiteX5" fmla="*/ 7528980 w 7755712"/>
                <a:gd name="connsiteY5" fmla="*/ 118105 h 2226305"/>
                <a:gd name="connsiteX6" fmla="*/ 7607300 w 7755712"/>
                <a:gd name="connsiteY6" fmla="*/ 196425 h 2226305"/>
                <a:gd name="connsiteX7" fmla="*/ 7607300 w 7755712"/>
                <a:gd name="connsiteY7" fmla="*/ 2147985 h 2226305"/>
                <a:gd name="connsiteX8" fmla="*/ 7528980 w 7755712"/>
                <a:gd name="connsiteY8" fmla="*/ 2226305 h 2226305"/>
                <a:gd name="connsiteX9" fmla="*/ 78320 w 7755712"/>
                <a:gd name="connsiteY9" fmla="*/ 2226305 h 2226305"/>
                <a:gd name="connsiteX10" fmla="*/ 0 w 7755712"/>
                <a:gd name="connsiteY10" fmla="*/ 2147985 h 2226305"/>
                <a:gd name="connsiteX11" fmla="*/ 0 w 7755712"/>
                <a:gd name="connsiteY11" fmla="*/ 196425 h 2226305"/>
                <a:gd name="connsiteX0" fmla="*/ 0 w 7607300"/>
                <a:gd name="connsiteY0" fmla="*/ 196425 h 2226305"/>
                <a:gd name="connsiteX1" fmla="*/ 78320 w 7607300"/>
                <a:gd name="connsiteY1" fmla="*/ 118105 h 2226305"/>
                <a:gd name="connsiteX2" fmla="*/ 152400 w 7607300"/>
                <a:gd name="connsiteY2" fmla="*/ 111755 h 2226305"/>
                <a:gd name="connsiteX3" fmla="*/ 3771900 w 7607300"/>
                <a:gd name="connsiteY3" fmla="*/ 3805 h 2226305"/>
                <a:gd name="connsiteX4" fmla="*/ 7467600 w 7607300"/>
                <a:gd name="connsiteY4" fmla="*/ 105405 h 2226305"/>
                <a:gd name="connsiteX5" fmla="*/ 7528980 w 7607300"/>
                <a:gd name="connsiteY5" fmla="*/ 118105 h 2226305"/>
                <a:gd name="connsiteX6" fmla="*/ 7607300 w 7607300"/>
                <a:gd name="connsiteY6" fmla="*/ 196425 h 2226305"/>
                <a:gd name="connsiteX7" fmla="*/ 7607300 w 7607300"/>
                <a:gd name="connsiteY7" fmla="*/ 2147985 h 2226305"/>
                <a:gd name="connsiteX8" fmla="*/ 7528980 w 7607300"/>
                <a:gd name="connsiteY8" fmla="*/ 2226305 h 2226305"/>
                <a:gd name="connsiteX9" fmla="*/ 78320 w 7607300"/>
                <a:gd name="connsiteY9" fmla="*/ 2226305 h 2226305"/>
                <a:gd name="connsiteX10" fmla="*/ 0 w 7607300"/>
                <a:gd name="connsiteY10" fmla="*/ 2147985 h 2226305"/>
                <a:gd name="connsiteX11" fmla="*/ 0 w 7607300"/>
                <a:gd name="connsiteY11" fmla="*/ 196425 h 2226305"/>
                <a:gd name="connsiteX0" fmla="*/ 0 w 7607300"/>
                <a:gd name="connsiteY0" fmla="*/ 178963 h 2208843"/>
                <a:gd name="connsiteX1" fmla="*/ 78320 w 7607300"/>
                <a:gd name="connsiteY1" fmla="*/ 100643 h 2208843"/>
                <a:gd name="connsiteX2" fmla="*/ 152400 w 7607300"/>
                <a:gd name="connsiteY2" fmla="*/ 94293 h 2208843"/>
                <a:gd name="connsiteX3" fmla="*/ 3778250 w 7607300"/>
                <a:gd name="connsiteY3" fmla="*/ 5393 h 2208843"/>
                <a:gd name="connsiteX4" fmla="*/ 7467600 w 7607300"/>
                <a:gd name="connsiteY4" fmla="*/ 87943 h 2208843"/>
                <a:gd name="connsiteX5" fmla="*/ 7528980 w 7607300"/>
                <a:gd name="connsiteY5" fmla="*/ 100643 h 2208843"/>
                <a:gd name="connsiteX6" fmla="*/ 7607300 w 7607300"/>
                <a:gd name="connsiteY6" fmla="*/ 178963 h 2208843"/>
                <a:gd name="connsiteX7" fmla="*/ 7607300 w 7607300"/>
                <a:gd name="connsiteY7" fmla="*/ 2130523 h 2208843"/>
                <a:gd name="connsiteX8" fmla="*/ 7528980 w 7607300"/>
                <a:gd name="connsiteY8" fmla="*/ 2208843 h 2208843"/>
                <a:gd name="connsiteX9" fmla="*/ 78320 w 7607300"/>
                <a:gd name="connsiteY9" fmla="*/ 2208843 h 2208843"/>
                <a:gd name="connsiteX10" fmla="*/ 0 w 7607300"/>
                <a:gd name="connsiteY10" fmla="*/ 2130523 h 2208843"/>
                <a:gd name="connsiteX11" fmla="*/ 0 w 7607300"/>
                <a:gd name="connsiteY11" fmla="*/ 178963 h 2208843"/>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3917685 w 7607300"/>
                <a:gd name="connsiteY8" fmla="*/ 224794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78320 w 7607300"/>
                <a:gd name="connsiteY9" fmla="*/ 225429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6205 w 7607300"/>
                <a:gd name="connsiteY10" fmla="*/ 1471121 h 2286041"/>
                <a:gd name="connsiteX11" fmla="*/ 0 w 7607300"/>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4106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86505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286003 h 2477589"/>
                <a:gd name="connsiteX10" fmla="*/ 6205 w 7613505"/>
                <a:gd name="connsiteY10" fmla="*/ 1471083 h 2477589"/>
                <a:gd name="connsiteX11" fmla="*/ 0 w 7613505"/>
                <a:gd name="connsiteY11" fmla="*/ 224373 h 2477589"/>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472800 h 2477589"/>
                <a:gd name="connsiteX10" fmla="*/ 6205 w 7613505"/>
                <a:gd name="connsiteY10" fmla="*/ 1471083 h 2477589"/>
                <a:gd name="connsiteX11" fmla="*/ 0 w 7613505"/>
                <a:gd name="connsiteY11" fmla="*/ 224373 h 2477589"/>
                <a:gd name="connsiteX0" fmla="*/ 4279842 w 7613505"/>
                <a:gd name="connsiteY0" fmla="*/ 2477589 h 2581045"/>
                <a:gd name="connsiteX1" fmla="*/ 3286505 w 7613505"/>
                <a:gd name="connsiteY1" fmla="*/ 2472800 h 2581045"/>
                <a:gd name="connsiteX2" fmla="*/ 6205 w 7613505"/>
                <a:gd name="connsiteY2" fmla="*/ 1471083 h 2581045"/>
                <a:gd name="connsiteX3" fmla="*/ 0 w 7613505"/>
                <a:gd name="connsiteY3" fmla="*/ 224373 h 2581045"/>
                <a:gd name="connsiteX4" fmla="*/ 78320 w 7613505"/>
                <a:gd name="connsiteY4" fmla="*/ 146053 h 2581045"/>
                <a:gd name="connsiteX5" fmla="*/ 152400 w 7613505"/>
                <a:gd name="connsiteY5" fmla="*/ 139703 h 2581045"/>
                <a:gd name="connsiteX6" fmla="*/ 3778250 w 7613505"/>
                <a:gd name="connsiteY6" fmla="*/ 3 h 2581045"/>
                <a:gd name="connsiteX7" fmla="*/ 7467600 w 7613505"/>
                <a:gd name="connsiteY7" fmla="*/ 136528 h 2581045"/>
                <a:gd name="connsiteX8" fmla="*/ 7528980 w 7613505"/>
                <a:gd name="connsiteY8" fmla="*/ 146053 h 2581045"/>
                <a:gd name="connsiteX9" fmla="*/ 7607300 w 7613505"/>
                <a:gd name="connsiteY9" fmla="*/ 224373 h 2581045"/>
                <a:gd name="connsiteX10" fmla="*/ 7613505 w 7613505"/>
                <a:gd name="connsiteY10" fmla="*/ 1477433 h 2581045"/>
                <a:gd name="connsiteX11" fmla="*/ 4380936 w 7613505"/>
                <a:gd name="connsiteY11" fmla="*/ 2581045 h 2581045"/>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92011 w 7613505"/>
                <a:gd name="connsiteY11" fmla="*/ 2384669 h 2477589"/>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63929 w 7613505"/>
                <a:gd name="connsiteY11" fmla="*/ 2437355 h 2477589"/>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37355 h 2472800"/>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63929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7970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0949 w 7613505"/>
                <a:gd name="connsiteY10" fmla="*/ 2464896 h 2472800"/>
                <a:gd name="connsiteX0" fmla="*/ 3286505 w 7613505"/>
                <a:gd name="connsiteY0" fmla="*/ 2472800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55588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55588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62473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62473 h 2462473"/>
                <a:gd name="connsiteX1" fmla="*/ 6205 w 7613505"/>
                <a:gd name="connsiteY1" fmla="*/ 1471083 h 2462473"/>
                <a:gd name="connsiteX2" fmla="*/ 0 w 7613505"/>
                <a:gd name="connsiteY2" fmla="*/ 224373 h 2462473"/>
                <a:gd name="connsiteX3" fmla="*/ 78320 w 7613505"/>
                <a:gd name="connsiteY3" fmla="*/ 146053 h 2462473"/>
                <a:gd name="connsiteX4" fmla="*/ 152400 w 7613505"/>
                <a:gd name="connsiteY4" fmla="*/ 139703 h 2462473"/>
                <a:gd name="connsiteX5" fmla="*/ 3778250 w 7613505"/>
                <a:gd name="connsiteY5" fmla="*/ 3 h 2462473"/>
                <a:gd name="connsiteX6" fmla="*/ 7467600 w 7613505"/>
                <a:gd name="connsiteY6" fmla="*/ 136528 h 2462473"/>
                <a:gd name="connsiteX7" fmla="*/ 7528980 w 7613505"/>
                <a:gd name="connsiteY7" fmla="*/ 146053 h 2462473"/>
                <a:gd name="connsiteX8" fmla="*/ 7607300 w 7613505"/>
                <a:gd name="connsiteY8" fmla="*/ 224373 h 2462473"/>
                <a:gd name="connsiteX9" fmla="*/ 7613505 w 7613505"/>
                <a:gd name="connsiteY9" fmla="*/ 1477433 h 2462473"/>
                <a:gd name="connsiteX10" fmla="*/ 4331514 w 7613505"/>
                <a:gd name="connsiteY10" fmla="*/ 2461903 h 2462473"/>
                <a:gd name="connsiteX0" fmla="*/ 3314587 w 7613505"/>
                <a:gd name="connsiteY0" fmla="*/ 2462473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293080 w 7613505"/>
                <a:gd name="connsiteY0" fmla="*/ 2414279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328925 w 7613505"/>
                <a:gd name="connsiteY0" fmla="*/ 2455588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339679 w 7613505"/>
                <a:gd name="connsiteY0" fmla="*/ 2459031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339679 w 7613505"/>
                <a:gd name="connsiteY0" fmla="*/ 2459031 h 2459031"/>
                <a:gd name="connsiteX1" fmla="*/ 6205 w 7613505"/>
                <a:gd name="connsiteY1" fmla="*/ 1471083 h 2459031"/>
                <a:gd name="connsiteX2" fmla="*/ 0 w 7613505"/>
                <a:gd name="connsiteY2" fmla="*/ 224373 h 2459031"/>
                <a:gd name="connsiteX3" fmla="*/ 78320 w 7613505"/>
                <a:gd name="connsiteY3" fmla="*/ 146053 h 2459031"/>
                <a:gd name="connsiteX4" fmla="*/ 152400 w 7613505"/>
                <a:gd name="connsiteY4" fmla="*/ 139703 h 2459031"/>
                <a:gd name="connsiteX5" fmla="*/ 3778250 w 7613505"/>
                <a:gd name="connsiteY5" fmla="*/ 3 h 2459031"/>
                <a:gd name="connsiteX6" fmla="*/ 7467600 w 7613505"/>
                <a:gd name="connsiteY6" fmla="*/ 136528 h 2459031"/>
                <a:gd name="connsiteX7" fmla="*/ 7528980 w 7613505"/>
                <a:gd name="connsiteY7" fmla="*/ 146053 h 2459031"/>
                <a:gd name="connsiteX8" fmla="*/ 7607300 w 7613505"/>
                <a:gd name="connsiteY8" fmla="*/ 224373 h 2459031"/>
                <a:gd name="connsiteX9" fmla="*/ 7613505 w 7613505"/>
                <a:gd name="connsiteY9" fmla="*/ 1477433 h 2459031"/>
                <a:gd name="connsiteX10" fmla="*/ 4489232 w 7613505"/>
                <a:gd name="connsiteY10" fmla="*/ 2420594 h 2459031"/>
                <a:gd name="connsiteX0" fmla="*/ 3339679 w 7613505"/>
                <a:gd name="connsiteY0" fmla="*/ 2459031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1514 w 7613505"/>
                <a:gd name="connsiteY10" fmla="*/ 2465345 h 246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13505" h="2465345">
                  <a:moveTo>
                    <a:pt x="3339679" y="2459031"/>
                  </a:moveTo>
                  <a:cubicBezTo>
                    <a:pt x="3338547" y="2455588"/>
                    <a:pt x="6205" y="1514338"/>
                    <a:pt x="6205" y="1471083"/>
                  </a:cubicBezTo>
                  <a:cubicBezTo>
                    <a:pt x="4137" y="1055513"/>
                    <a:pt x="2068" y="639943"/>
                    <a:pt x="0" y="224373"/>
                  </a:cubicBezTo>
                  <a:cubicBezTo>
                    <a:pt x="0" y="181118"/>
                    <a:pt x="35065" y="146053"/>
                    <a:pt x="78320" y="146053"/>
                  </a:cubicBezTo>
                  <a:lnTo>
                    <a:pt x="152400" y="139703"/>
                  </a:lnTo>
                  <a:cubicBezTo>
                    <a:pt x="1358900" y="55036"/>
                    <a:pt x="2559050" y="532"/>
                    <a:pt x="3778250" y="3"/>
                  </a:cubicBezTo>
                  <a:cubicBezTo>
                    <a:pt x="4997450" y="-526"/>
                    <a:pt x="6838245" y="80436"/>
                    <a:pt x="7467600" y="136528"/>
                  </a:cubicBezTo>
                  <a:cubicBezTo>
                    <a:pt x="7477758" y="135470"/>
                    <a:pt x="7505700" y="140408"/>
                    <a:pt x="7528980" y="146053"/>
                  </a:cubicBezTo>
                  <a:cubicBezTo>
                    <a:pt x="7572235" y="146053"/>
                    <a:pt x="7607300" y="181118"/>
                    <a:pt x="7607300" y="224373"/>
                  </a:cubicBezTo>
                  <a:cubicBezTo>
                    <a:pt x="7609368" y="642060"/>
                    <a:pt x="7611437" y="1059746"/>
                    <a:pt x="7613505" y="1477433"/>
                  </a:cubicBezTo>
                  <a:cubicBezTo>
                    <a:pt x="7613505" y="1520688"/>
                    <a:pt x="4334518" y="2457681"/>
                    <a:pt x="4331514" y="2465345"/>
                  </a:cubicBezTo>
                </a:path>
              </a:pathLst>
            </a:custGeom>
            <a:gradFill flip="none" rotWithShape="1">
              <a:gsLst>
                <a:gs pos="0">
                  <a:schemeClr val="bg2">
                    <a:lumMod val="75000"/>
                  </a:schemeClr>
                </a:gs>
                <a:gs pos="100000">
                  <a:schemeClr val="bg1"/>
                </a:gs>
                <a:gs pos="20000">
                  <a:schemeClr val="bg2">
                    <a:lumMod val="90000"/>
                  </a:schemeClr>
                </a:gs>
                <a:gs pos="85000">
                  <a:schemeClr val="bg2">
                    <a:lumMod val="90000"/>
                  </a:schemeClr>
                </a:gs>
              </a:gsLst>
              <a:lin ang="16200000" scaled="0"/>
              <a:tileRect/>
            </a:gradFill>
            <a:ln w="63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74">
                <a:defRPr/>
              </a:pPr>
              <a:endParaRPr lang="en-US" sz="2000">
                <a:solidFill>
                  <a:schemeClr val="bg1"/>
                </a:solidFill>
                <a:effectLst>
                  <a:outerShdw blurRad="25400" dist="25400" dir="2700000" algn="tl" rotWithShape="0">
                    <a:schemeClr val="tx2">
                      <a:lumMod val="75000"/>
                      <a:alpha val="45000"/>
                    </a:schemeClr>
                  </a:outerShdw>
                </a:effectLst>
                <a:latin typeface="Univers LT Std 45 Light"/>
              </a:endParaRPr>
            </a:p>
          </p:txBody>
        </p:sp>
        <p:grpSp>
          <p:nvGrpSpPr>
            <p:cNvPr id="8" name="Group 24">
              <a:extLst>
                <a:ext uri="{FF2B5EF4-FFF2-40B4-BE49-F238E27FC236}">
                  <a16:creationId xmlns:a16="http://schemas.microsoft.com/office/drawing/2014/main" id="{D7607306-6915-CB4D-8781-67F62FBE71EA}"/>
                </a:ext>
              </a:extLst>
            </p:cNvPr>
            <p:cNvGrpSpPr>
              <a:grpSpLocks/>
            </p:cNvGrpSpPr>
            <p:nvPr/>
          </p:nvGrpSpPr>
          <p:grpSpPr bwMode="auto">
            <a:xfrm>
              <a:off x="3860369" y="2366836"/>
              <a:ext cx="1462422" cy="417142"/>
              <a:chOff x="2806529" y="3496733"/>
              <a:chExt cx="3675643" cy="1048442"/>
            </a:xfrm>
          </p:grpSpPr>
          <p:pic>
            <p:nvPicPr>
              <p:cNvPr id="11" name="Picture 25" descr="LV Background.png">
                <a:extLst>
                  <a:ext uri="{FF2B5EF4-FFF2-40B4-BE49-F238E27FC236}">
                    <a16:creationId xmlns:a16="http://schemas.microsoft.com/office/drawing/2014/main" id="{951FF478-1BBB-014E-B1C6-6945770B518E}"/>
                  </a:ext>
                </a:extLst>
              </p:cNvPr>
              <p:cNvPicPr>
                <a:picLocks noChangeAspect="1"/>
              </p:cNvPicPr>
              <p:nvPr/>
            </p:nvPicPr>
            <p:blipFill>
              <a:blip r:embed="rId3"/>
              <a:srcRect/>
              <a:stretch>
                <a:fillRect/>
              </a:stretch>
            </p:blipFill>
            <p:spPr bwMode="auto">
              <a:xfrm>
                <a:off x="2806529" y="3496733"/>
                <a:ext cx="3675643" cy="1048442"/>
              </a:xfrm>
              <a:prstGeom prst="rect">
                <a:avLst/>
              </a:prstGeom>
              <a:noFill/>
              <a:ln w="9525">
                <a:noFill/>
                <a:miter lim="800000"/>
                <a:headEnd/>
                <a:tailEnd/>
              </a:ln>
            </p:spPr>
          </p:pic>
          <p:pic>
            <p:nvPicPr>
              <p:cNvPr id="12" name="Picture 26" descr="LabVIEW_Logo_Horizontal 2011.png">
                <a:extLst>
                  <a:ext uri="{FF2B5EF4-FFF2-40B4-BE49-F238E27FC236}">
                    <a16:creationId xmlns:a16="http://schemas.microsoft.com/office/drawing/2014/main" id="{78A1DA7B-4AF3-F445-83AB-E924C4045D06}"/>
                  </a:ext>
                </a:extLst>
              </p:cNvPr>
              <p:cNvPicPr>
                <a:picLocks noChangeAspect="1"/>
              </p:cNvPicPr>
              <p:nvPr/>
            </p:nvPicPr>
            <p:blipFill>
              <a:blip r:embed="rId4"/>
              <a:srcRect/>
              <a:stretch>
                <a:fillRect/>
              </a:stretch>
            </p:blipFill>
            <p:spPr bwMode="auto">
              <a:xfrm>
                <a:off x="3023131" y="3722827"/>
                <a:ext cx="3200400" cy="584900"/>
              </a:xfrm>
              <a:prstGeom prst="rect">
                <a:avLst/>
              </a:prstGeom>
              <a:noFill/>
              <a:ln w="9525">
                <a:noFill/>
                <a:miter lim="800000"/>
                <a:headEnd/>
                <a:tailEnd/>
              </a:ln>
            </p:spPr>
          </p:pic>
        </p:grpSp>
        <p:pic>
          <p:nvPicPr>
            <p:cNvPr id="9" name="Picture 27">
              <a:extLst>
                <a:ext uri="{FF2B5EF4-FFF2-40B4-BE49-F238E27FC236}">
                  <a16:creationId xmlns:a16="http://schemas.microsoft.com/office/drawing/2014/main" id="{035D1260-4F78-3343-97AE-6564C48DA933}"/>
                </a:ext>
              </a:extLst>
            </p:cNvPr>
            <p:cNvPicPr>
              <a:picLocks noChangeAspect="1"/>
            </p:cNvPicPr>
            <p:nvPr/>
          </p:nvPicPr>
          <p:blipFill>
            <a:blip r:embed="rId5"/>
            <a:srcRect/>
            <a:stretch>
              <a:fillRect/>
            </a:stretch>
          </p:blipFill>
          <p:spPr bwMode="auto">
            <a:xfrm>
              <a:off x="2102152" y="3124122"/>
              <a:ext cx="4918781" cy="939632"/>
            </a:xfrm>
            <a:prstGeom prst="rect">
              <a:avLst/>
            </a:prstGeom>
            <a:noFill/>
            <a:ln w="9525">
              <a:noFill/>
              <a:miter lim="800000"/>
              <a:headEnd/>
              <a:tailEnd/>
            </a:ln>
          </p:spPr>
        </p:pic>
        <p:pic>
          <p:nvPicPr>
            <p:cNvPr id="10" name="Picture 28">
              <a:extLst>
                <a:ext uri="{FF2B5EF4-FFF2-40B4-BE49-F238E27FC236}">
                  <a16:creationId xmlns:a16="http://schemas.microsoft.com/office/drawing/2014/main" id="{F8253635-BD29-C741-99CD-ED1B510B76DE}"/>
                </a:ext>
              </a:extLst>
            </p:cNvPr>
            <p:cNvPicPr>
              <a:picLocks noChangeAspect="1"/>
            </p:cNvPicPr>
            <p:nvPr/>
          </p:nvPicPr>
          <p:blipFill>
            <a:blip r:embed="rId6"/>
            <a:srcRect/>
            <a:stretch>
              <a:fillRect/>
            </a:stretch>
          </p:blipFill>
          <p:spPr bwMode="auto">
            <a:xfrm>
              <a:off x="2132571" y="1115123"/>
              <a:ext cx="4821764" cy="846639"/>
            </a:xfrm>
            <a:prstGeom prst="rect">
              <a:avLst/>
            </a:prstGeom>
            <a:noFill/>
            <a:ln w="9525">
              <a:noFill/>
              <a:miter lim="800000"/>
              <a:headEnd/>
              <a:tailEnd/>
            </a:ln>
          </p:spPr>
        </p:pic>
      </p:grpSp>
      <p:sp>
        <p:nvSpPr>
          <p:cNvPr id="2" name="TextBox 1">
            <a:extLst>
              <a:ext uri="{FF2B5EF4-FFF2-40B4-BE49-F238E27FC236}">
                <a16:creationId xmlns:a16="http://schemas.microsoft.com/office/drawing/2014/main" id="{29A7B6FF-62A4-B841-84EF-C46780547871}"/>
              </a:ext>
            </a:extLst>
          </p:cNvPr>
          <p:cNvSpPr txBox="1"/>
          <p:nvPr/>
        </p:nvSpPr>
        <p:spPr>
          <a:xfrm>
            <a:off x="7336465" y="1422253"/>
            <a:ext cx="1428596" cy="369332"/>
          </a:xfrm>
          <a:prstGeom prst="rect">
            <a:avLst/>
          </a:prstGeom>
          <a:noFill/>
        </p:spPr>
        <p:txBody>
          <a:bodyPr wrap="none" rtlCol="0">
            <a:spAutoFit/>
          </a:bodyPr>
          <a:lstStyle/>
          <a:p>
            <a:r>
              <a:rPr lang="en-GB" dirty="0"/>
              <a:t>Applications</a:t>
            </a:r>
          </a:p>
        </p:txBody>
      </p:sp>
      <p:sp>
        <p:nvSpPr>
          <p:cNvPr id="14" name="TextBox 13">
            <a:extLst>
              <a:ext uri="{FF2B5EF4-FFF2-40B4-BE49-F238E27FC236}">
                <a16:creationId xmlns:a16="http://schemas.microsoft.com/office/drawing/2014/main" id="{0C340DDE-1EDD-E44C-A805-776F50C617AB}"/>
              </a:ext>
            </a:extLst>
          </p:cNvPr>
          <p:cNvSpPr txBox="1"/>
          <p:nvPr/>
        </p:nvSpPr>
        <p:spPr>
          <a:xfrm>
            <a:off x="7458293" y="3916226"/>
            <a:ext cx="1184940" cy="369332"/>
          </a:xfrm>
          <a:prstGeom prst="rect">
            <a:avLst/>
          </a:prstGeom>
          <a:noFill/>
        </p:spPr>
        <p:txBody>
          <a:bodyPr wrap="none" rtlCol="0">
            <a:spAutoFit/>
          </a:bodyPr>
          <a:lstStyle/>
          <a:p>
            <a:r>
              <a:rPr lang="en-GB" dirty="0"/>
              <a:t>Hardware</a:t>
            </a:r>
          </a:p>
        </p:txBody>
      </p:sp>
    </p:spTree>
    <p:extLst>
      <p:ext uri="{BB962C8B-B14F-4D97-AF65-F5344CB8AC3E}">
        <p14:creationId xmlns:p14="http://schemas.microsoft.com/office/powerpoint/2010/main" val="7233288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a:t>Projects based on NI @ CERN</a:t>
            </a:r>
            <a:endParaRPr lang="en-GB"/>
          </a:p>
        </p:txBody>
      </p:sp>
      <p:sp>
        <p:nvSpPr>
          <p:cNvPr id="3" name="Content Placeholder 2"/>
          <p:cNvSpPr>
            <a:spLocks noGrp="1"/>
          </p:cNvSpPr>
          <p:nvPr>
            <p:ph idx="1"/>
          </p:nvPr>
        </p:nvSpPr>
        <p:spPr>
          <a:xfrm>
            <a:off x="1485900" y="885145"/>
            <a:ext cx="6172200" cy="685800"/>
          </a:xfrm>
        </p:spPr>
        <p:txBody>
          <a:bodyPr>
            <a:normAutofit fontScale="77500" lnSpcReduction="20000"/>
          </a:bodyPr>
          <a:lstStyle/>
          <a:p>
            <a:pPr marL="342900" indent="-342900">
              <a:buFont typeface="Arial" panose="020B0604020202020204" pitchFamily="34" charset="0"/>
              <a:buChar char="•"/>
            </a:pPr>
            <a:r>
              <a:rPr lang="pl-PL" dirty="0"/>
              <a:t>LHC </a:t>
            </a:r>
            <a:r>
              <a:rPr lang="pl-PL" dirty="0" err="1"/>
              <a:t>collimators</a:t>
            </a:r>
            <a:r>
              <a:rPr lang="pl-PL" dirty="0"/>
              <a:t> real-</a:t>
            </a:r>
            <a:r>
              <a:rPr lang="pl-PL" dirty="0" err="1"/>
              <a:t>time</a:t>
            </a:r>
            <a:r>
              <a:rPr lang="pl-PL" dirty="0"/>
              <a:t> </a:t>
            </a:r>
            <a:r>
              <a:rPr lang="pl-PL" dirty="0" err="1"/>
              <a:t>control</a:t>
            </a:r>
            <a:r>
              <a:rPr lang="pl-PL" dirty="0"/>
              <a:t> system</a:t>
            </a:r>
            <a:endParaRPr lang="en-GB" dirty="0"/>
          </a:p>
        </p:txBody>
      </p:sp>
      <p:pic>
        <p:nvPicPr>
          <p:cNvPr id="6" name="Picture 5" descr="CIMG0419"/>
          <p:cNvPicPr>
            <a:picLocks noChangeAspect="1" noChangeArrowheads="1"/>
          </p:cNvPicPr>
          <p:nvPr/>
        </p:nvPicPr>
        <p:blipFill>
          <a:blip r:embed="rId3" cstate="print"/>
          <a:srcRect/>
          <a:stretch>
            <a:fillRect/>
          </a:stretch>
        </p:blipFill>
        <p:spPr bwMode="auto">
          <a:xfrm>
            <a:off x="1634763" y="1363814"/>
            <a:ext cx="2482487" cy="2321701"/>
          </a:xfrm>
          <a:prstGeom prst="rect">
            <a:avLst/>
          </a:prstGeom>
          <a:noFill/>
          <a:ln w="9525">
            <a:noFill/>
            <a:miter lim="800000"/>
            <a:headEnd/>
            <a:tailEnd/>
          </a:ln>
        </p:spPr>
      </p:pic>
      <p:pic>
        <p:nvPicPr>
          <p:cNvPr id="7" name="Picture 3"/>
          <p:cNvPicPr>
            <a:picLocks noChangeArrowheads="1"/>
          </p:cNvPicPr>
          <p:nvPr/>
        </p:nvPicPr>
        <p:blipFill>
          <a:blip r:embed="rId4" cstate="print"/>
          <a:srcRect/>
          <a:stretch>
            <a:fillRect/>
          </a:stretch>
        </p:blipFill>
        <p:spPr bwMode="auto">
          <a:xfrm>
            <a:off x="4377962" y="2666430"/>
            <a:ext cx="2646000" cy="1152374"/>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a:stretch>
            <a:fillRect/>
          </a:stretch>
        </p:blipFill>
        <p:spPr bwMode="auto">
          <a:xfrm>
            <a:off x="4377962" y="1370287"/>
            <a:ext cx="2646294" cy="1296144"/>
          </a:xfrm>
          <a:prstGeom prst="rect">
            <a:avLst/>
          </a:prstGeom>
          <a:noFill/>
          <a:ln w="9525">
            <a:noFill/>
            <a:miter lim="800000"/>
            <a:headEnd/>
            <a:tailEnd/>
          </a:ln>
        </p:spPr>
      </p:pic>
      <p:graphicFrame>
        <p:nvGraphicFramePr>
          <p:cNvPr id="9" name="Table 8"/>
          <p:cNvGraphicFramePr>
            <a:graphicFrameLocks noGrp="1"/>
          </p:cNvGraphicFramePr>
          <p:nvPr>
            <p:extLst>
              <p:ext uri="{D42A27DB-BD31-4B8C-83A1-F6EECF244321}">
                <p14:modId xmlns:p14="http://schemas.microsoft.com/office/powerpoint/2010/main" val="3280914995"/>
              </p:ext>
            </p:extLst>
          </p:nvPr>
        </p:nvGraphicFramePr>
        <p:xfrm>
          <a:off x="1634762" y="3685514"/>
          <a:ext cx="2493020" cy="1136561"/>
        </p:xfrm>
        <a:graphic>
          <a:graphicData uri="http://schemas.openxmlformats.org/drawingml/2006/table">
            <a:tbl>
              <a:tblPr firstRow="1" bandRow="1">
                <a:tableStyleId>{21E4AEA4-8DFA-4A89-87EB-49C32662AFE0}</a:tableStyleId>
              </a:tblPr>
              <a:tblGrid>
                <a:gridCol w="1402323">
                  <a:extLst>
                    <a:ext uri="{9D8B030D-6E8A-4147-A177-3AD203B41FA5}">
                      <a16:colId xmlns:a16="http://schemas.microsoft.com/office/drawing/2014/main" val="20000"/>
                    </a:ext>
                  </a:extLst>
                </a:gridCol>
                <a:gridCol w="1090697">
                  <a:extLst>
                    <a:ext uri="{9D8B030D-6E8A-4147-A177-3AD203B41FA5}">
                      <a16:colId xmlns:a16="http://schemas.microsoft.com/office/drawing/2014/main" val="20001"/>
                    </a:ext>
                  </a:extLst>
                </a:gridCol>
              </a:tblGrid>
              <a:tr h="155696">
                <a:tc gridSpan="2">
                  <a:txBody>
                    <a:bodyPr/>
                    <a:lstStyle/>
                    <a:p>
                      <a:pPr algn="ctr"/>
                      <a:r>
                        <a:rPr lang="en-US" sz="800"/>
                        <a:t>Control system requirements</a:t>
                      </a:r>
                    </a:p>
                  </a:txBody>
                  <a:tcPr marL="36131" marR="36131" marT="18065" marB="18065"/>
                </a:tc>
                <a:tc hMerge="1">
                  <a:txBody>
                    <a:bodyPr/>
                    <a:lstStyle/>
                    <a:p>
                      <a:endParaRPr lang="en-US" dirty="0"/>
                    </a:p>
                  </a:txBody>
                  <a:tcPr/>
                </a:tc>
                <a:extLst>
                  <a:ext uri="{0D108BD9-81ED-4DB2-BD59-A6C34878D82A}">
                    <a16:rowId xmlns:a16="http://schemas.microsoft.com/office/drawing/2014/main" val="10000"/>
                  </a:ext>
                </a:extLst>
              </a:tr>
              <a:tr h="151659">
                <a:tc>
                  <a:txBody>
                    <a:bodyPr/>
                    <a:lstStyle/>
                    <a:p>
                      <a:r>
                        <a:rPr lang="en-US" sz="500">
                          <a:solidFill>
                            <a:srgbClr val="FF0000"/>
                          </a:solidFill>
                        </a:rPr>
                        <a:t>Axes positioning accuracy</a:t>
                      </a:r>
                    </a:p>
                  </a:txBody>
                  <a:tcPr marL="36131" marR="36131" marT="18065" marB="18065"/>
                </a:tc>
                <a:tc>
                  <a:txBody>
                    <a:bodyPr/>
                    <a:lstStyle/>
                    <a:p>
                      <a:pPr algn="ctr"/>
                      <a:r>
                        <a:rPr lang="en-US" sz="500"/>
                        <a:t>few </a:t>
                      </a:r>
                      <a:r>
                        <a:rPr lang="en-US" sz="500" baseline="0"/>
                        <a:t>µm </a:t>
                      </a:r>
                      <a:endParaRPr lang="en-US" sz="500"/>
                    </a:p>
                  </a:txBody>
                  <a:tcPr marL="36131" marR="36131" marT="18065" marB="18065"/>
                </a:tc>
                <a:extLst>
                  <a:ext uri="{0D108BD9-81ED-4DB2-BD59-A6C34878D82A}">
                    <a16:rowId xmlns:a16="http://schemas.microsoft.com/office/drawing/2014/main" val="10001"/>
                  </a:ext>
                </a:extLst>
              </a:tr>
              <a:tr h="151659">
                <a:tc>
                  <a:txBody>
                    <a:bodyPr/>
                    <a:lstStyle/>
                    <a:p>
                      <a:r>
                        <a:rPr lang="en-US" sz="500">
                          <a:solidFill>
                            <a:srgbClr val="FF0000"/>
                          </a:solidFill>
                        </a:rPr>
                        <a:t>Axes</a:t>
                      </a:r>
                      <a:r>
                        <a:rPr lang="en-US" sz="500" baseline="0">
                          <a:solidFill>
                            <a:srgbClr val="FF0000"/>
                          </a:solidFill>
                        </a:rPr>
                        <a:t> motion synchronization</a:t>
                      </a:r>
                      <a:endParaRPr lang="en-US" sz="500">
                        <a:solidFill>
                          <a:srgbClr val="FF0000"/>
                        </a:solidFill>
                      </a:endParaRPr>
                    </a:p>
                  </a:txBody>
                  <a:tcPr marL="36131" marR="36131" marT="18065" marB="18065"/>
                </a:tc>
                <a:tc>
                  <a:txBody>
                    <a:bodyPr/>
                    <a:lstStyle/>
                    <a:p>
                      <a:pPr algn="ctr"/>
                      <a:r>
                        <a:rPr lang="en-US" sz="500"/>
                        <a:t>below</a:t>
                      </a:r>
                      <a:r>
                        <a:rPr lang="en-US" sz="500" baseline="0"/>
                        <a:t> 1 ms</a:t>
                      </a:r>
                      <a:endParaRPr lang="en-US" sz="500"/>
                    </a:p>
                  </a:txBody>
                  <a:tcPr marL="36131" marR="36131" marT="18065" marB="18065"/>
                </a:tc>
                <a:extLst>
                  <a:ext uri="{0D108BD9-81ED-4DB2-BD59-A6C34878D82A}">
                    <a16:rowId xmlns:a16="http://schemas.microsoft.com/office/drawing/2014/main" val="10002"/>
                  </a:ext>
                </a:extLst>
              </a:tr>
              <a:tr h="261767">
                <a:tc>
                  <a:txBody>
                    <a:bodyPr/>
                    <a:lstStyle/>
                    <a:p>
                      <a:r>
                        <a:rPr lang="en-US" sz="500">
                          <a:solidFill>
                            <a:srgbClr val="FF0000"/>
                          </a:solidFill>
                        </a:rPr>
                        <a:t>Response delay</a:t>
                      </a:r>
                      <a:r>
                        <a:rPr lang="en-US" sz="500" baseline="0">
                          <a:solidFill>
                            <a:srgbClr val="FF0000"/>
                          </a:solidFill>
                        </a:rPr>
                        <a:t> to a digital start trigger</a:t>
                      </a:r>
                      <a:endParaRPr lang="en-US" sz="500">
                        <a:solidFill>
                          <a:srgbClr val="FF0000"/>
                        </a:solidFill>
                      </a:endParaRPr>
                    </a:p>
                  </a:txBody>
                  <a:tcPr marL="36131" marR="36131" marT="18065" marB="18065"/>
                </a:tc>
                <a:tc>
                  <a:txBody>
                    <a:bodyPr/>
                    <a:lstStyle/>
                    <a:p>
                      <a:pPr algn="ctr"/>
                      <a:r>
                        <a:rPr lang="en-US" sz="500"/>
                        <a:t>100 </a:t>
                      </a:r>
                      <a:r>
                        <a:rPr lang="en-US" sz="500" baseline="0"/>
                        <a:t>µs</a:t>
                      </a:r>
                      <a:endParaRPr lang="en-US" sz="500"/>
                    </a:p>
                  </a:txBody>
                  <a:tcPr marL="36131" marR="36131" marT="18065" marB="18065"/>
                </a:tc>
                <a:extLst>
                  <a:ext uri="{0D108BD9-81ED-4DB2-BD59-A6C34878D82A}">
                    <a16:rowId xmlns:a16="http://schemas.microsoft.com/office/drawing/2014/main" val="10003"/>
                  </a:ext>
                </a:extLst>
              </a:tr>
              <a:tr h="261767">
                <a:tc>
                  <a:txBody>
                    <a:bodyPr/>
                    <a:lstStyle/>
                    <a:p>
                      <a:r>
                        <a:rPr lang="en-US" sz="500">
                          <a:solidFill>
                            <a:srgbClr val="FF0000"/>
                          </a:solidFill>
                        </a:rPr>
                        <a:t>Position</a:t>
                      </a:r>
                      <a:r>
                        <a:rPr lang="en-US" sz="500" baseline="0">
                          <a:solidFill>
                            <a:srgbClr val="FF0000"/>
                          </a:solidFill>
                        </a:rPr>
                        <a:t> sensors RT survey frequency</a:t>
                      </a:r>
                      <a:endParaRPr lang="en-US" sz="500">
                        <a:solidFill>
                          <a:srgbClr val="FF0000"/>
                        </a:solidFill>
                      </a:endParaRPr>
                    </a:p>
                  </a:txBody>
                  <a:tcPr marL="36131" marR="36131" marT="18065" marB="18065"/>
                </a:tc>
                <a:tc>
                  <a:txBody>
                    <a:bodyPr/>
                    <a:lstStyle/>
                    <a:p>
                      <a:pPr algn="ctr"/>
                      <a:r>
                        <a:rPr lang="en-US" sz="500"/>
                        <a:t>100 Hz</a:t>
                      </a:r>
                    </a:p>
                  </a:txBody>
                  <a:tcPr marL="36131" marR="36131" marT="18065" marB="18065"/>
                </a:tc>
                <a:extLst>
                  <a:ext uri="{0D108BD9-81ED-4DB2-BD59-A6C34878D82A}">
                    <a16:rowId xmlns:a16="http://schemas.microsoft.com/office/drawing/2014/main" val="10004"/>
                  </a:ext>
                </a:extLst>
              </a:tr>
              <a:tr h="151659">
                <a:tc>
                  <a:txBody>
                    <a:bodyPr/>
                    <a:lstStyle/>
                    <a:p>
                      <a:r>
                        <a:rPr lang="en-US" sz="500">
                          <a:solidFill>
                            <a:srgbClr val="FF0000"/>
                          </a:solidFill>
                        </a:rPr>
                        <a:t>Reliability</a:t>
                      </a:r>
                    </a:p>
                  </a:txBody>
                  <a:tcPr marL="36131" marR="36131" marT="18065" marB="18065"/>
                </a:tc>
                <a:tc>
                  <a:txBody>
                    <a:bodyPr/>
                    <a:lstStyle/>
                    <a:p>
                      <a:pPr algn="ctr"/>
                      <a:r>
                        <a:rPr lang="en-US" sz="500"/>
                        <a:t>Very</a:t>
                      </a:r>
                      <a:r>
                        <a:rPr lang="en-US" sz="500" baseline="0"/>
                        <a:t> high</a:t>
                      </a:r>
                      <a:endParaRPr lang="en-US" sz="500"/>
                    </a:p>
                  </a:txBody>
                  <a:tcPr marL="36131" marR="36131" marT="18065" marB="1806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61793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342900" indent="-342900">
              <a:buFont typeface="Arial" panose="020B0604020202020204" pitchFamily="34" charset="0"/>
              <a:buChar char="•"/>
            </a:pPr>
            <a:r>
              <a:rPr lang="pl-PL" sz="3200" dirty="0"/>
              <a:t>LHC </a:t>
            </a:r>
            <a:r>
              <a:rPr lang="pl-PL" sz="3200" dirty="0" err="1"/>
              <a:t>collimators</a:t>
            </a:r>
            <a:r>
              <a:rPr lang="pl-PL" sz="3200" dirty="0"/>
              <a:t> real-</a:t>
            </a:r>
            <a:r>
              <a:rPr lang="pl-PL" sz="3200" dirty="0" err="1"/>
              <a:t>time</a:t>
            </a:r>
            <a:r>
              <a:rPr lang="pl-PL" sz="3200" dirty="0"/>
              <a:t> </a:t>
            </a:r>
            <a:r>
              <a:rPr lang="pl-PL" sz="3200" dirty="0" err="1"/>
              <a:t>control</a:t>
            </a:r>
            <a:r>
              <a:rPr lang="pl-PL" sz="3200" dirty="0"/>
              <a:t> system</a:t>
            </a:r>
            <a:endParaRPr lang="en-GB" sz="3200" dirty="0"/>
          </a:p>
        </p:txBody>
      </p:sp>
      <p:grpSp>
        <p:nvGrpSpPr>
          <p:cNvPr id="10" name="Group 8">
            <a:extLst>
              <a:ext uri="{FF2B5EF4-FFF2-40B4-BE49-F238E27FC236}">
                <a16:creationId xmlns:a16="http://schemas.microsoft.com/office/drawing/2014/main" id="{F682CECA-BF10-F54F-817B-4AC4ABD67F52}"/>
              </a:ext>
            </a:extLst>
          </p:cNvPr>
          <p:cNvGrpSpPr>
            <a:grpSpLocks/>
          </p:cNvGrpSpPr>
          <p:nvPr/>
        </p:nvGrpSpPr>
        <p:grpSpPr bwMode="auto">
          <a:xfrm>
            <a:off x="304800" y="1570945"/>
            <a:ext cx="4265827" cy="2519923"/>
            <a:chOff x="2811" y="2115"/>
            <a:chExt cx="2949" cy="1881"/>
          </a:xfrm>
        </p:grpSpPr>
        <p:pic>
          <p:nvPicPr>
            <p:cNvPr id="11" name="Picture 9" descr="LHCMQUnder.jpg (59279 bytes)">
              <a:extLst>
                <a:ext uri="{FF2B5EF4-FFF2-40B4-BE49-F238E27FC236}">
                  <a16:creationId xmlns:a16="http://schemas.microsoft.com/office/drawing/2014/main" id="{37086624-FE71-1448-9E8F-D2424E77E6A8}"/>
                </a:ext>
              </a:extLst>
            </p:cNvPr>
            <p:cNvPicPr>
              <a:picLocks noChangeAspect="1" noChangeArrowheads="1"/>
            </p:cNvPicPr>
            <p:nvPr/>
          </p:nvPicPr>
          <p:blipFill>
            <a:blip r:embed="rId3" cstate="print"/>
            <a:srcRect l="4605" t="6897" r="6432" b="9210"/>
            <a:stretch>
              <a:fillRect/>
            </a:stretch>
          </p:blipFill>
          <p:spPr bwMode="auto">
            <a:xfrm>
              <a:off x="2811" y="2115"/>
              <a:ext cx="2949" cy="1881"/>
            </a:xfrm>
            <a:prstGeom prst="rect">
              <a:avLst/>
            </a:prstGeom>
            <a:noFill/>
            <a:ln w="9525">
              <a:noFill/>
              <a:miter lim="800000"/>
              <a:headEnd/>
              <a:tailEnd/>
            </a:ln>
          </p:spPr>
        </p:pic>
        <p:grpSp>
          <p:nvGrpSpPr>
            <p:cNvPr id="12" name="Group 10">
              <a:extLst>
                <a:ext uri="{FF2B5EF4-FFF2-40B4-BE49-F238E27FC236}">
                  <a16:creationId xmlns:a16="http://schemas.microsoft.com/office/drawing/2014/main" id="{A48CBFD8-2174-F347-9112-25817AB27D84}"/>
                </a:ext>
              </a:extLst>
            </p:cNvPr>
            <p:cNvGrpSpPr>
              <a:grpSpLocks/>
            </p:cNvGrpSpPr>
            <p:nvPr/>
          </p:nvGrpSpPr>
          <p:grpSpPr bwMode="auto">
            <a:xfrm>
              <a:off x="3288" y="2478"/>
              <a:ext cx="2212" cy="1254"/>
              <a:chOff x="2542" y="2258"/>
              <a:chExt cx="2212" cy="1254"/>
            </a:xfrm>
          </p:grpSpPr>
          <p:sp>
            <p:nvSpPr>
              <p:cNvPr id="13" name="Line 11">
                <a:extLst>
                  <a:ext uri="{FF2B5EF4-FFF2-40B4-BE49-F238E27FC236}">
                    <a16:creationId xmlns:a16="http://schemas.microsoft.com/office/drawing/2014/main" id="{331AB0F5-CA7D-AE4C-9841-E46DBC41760E}"/>
                  </a:ext>
                </a:extLst>
              </p:cNvPr>
              <p:cNvSpPr>
                <a:spLocks noChangeShapeType="1"/>
              </p:cNvSpPr>
              <p:nvPr/>
            </p:nvSpPr>
            <p:spPr bwMode="auto">
              <a:xfrm>
                <a:off x="2608" y="2478"/>
                <a:ext cx="700" cy="727"/>
              </a:xfrm>
              <a:prstGeom prst="line">
                <a:avLst/>
              </a:prstGeom>
              <a:noFill/>
              <a:ln w="76200">
                <a:solidFill>
                  <a:schemeClr val="accent1"/>
                </a:solidFill>
                <a:round/>
                <a:headEnd type="triangle" w="med" len="med"/>
                <a:tailEnd/>
              </a:ln>
            </p:spPr>
            <p:txBody>
              <a:bodyPr/>
              <a:lstStyle/>
              <a:p>
                <a:endParaRPr lang="it-IT"/>
              </a:p>
            </p:txBody>
          </p:sp>
          <p:sp>
            <p:nvSpPr>
              <p:cNvPr id="14" name="Line 12">
                <a:extLst>
                  <a:ext uri="{FF2B5EF4-FFF2-40B4-BE49-F238E27FC236}">
                    <a16:creationId xmlns:a16="http://schemas.microsoft.com/office/drawing/2014/main" id="{81E6E73C-3E27-FD4C-A480-CB682B17E4F8}"/>
                  </a:ext>
                </a:extLst>
              </p:cNvPr>
              <p:cNvSpPr>
                <a:spLocks noChangeShapeType="1"/>
              </p:cNvSpPr>
              <p:nvPr/>
            </p:nvSpPr>
            <p:spPr bwMode="auto">
              <a:xfrm flipH="1">
                <a:off x="3308" y="3158"/>
                <a:ext cx="1446" cy="47"/>
              </a:xfrm>
              <a:prstGeom prst="line">
                <a:avLst/>
              </a:prstGeom>
              <a:noFill/>
              <a:ln w="76200">
                <a:solidFill>
                  <a:schemeClr val="accent1"/>
                </a:solidFill>
                <a:round/>
                <a:headEnd type="triangle" w="med" len="med"/>
                <a:tailEnd/>
              </a:ln>
            </p:spPr>
            <p:txBody>
              <a:bodyPr/>
              <a:lstStyle/>
              <a:p>
                <a:endParaRPr lang="it-IT"/>
              </a:p>
            </p:txBody>
          </p:sp>
          <p:sp>
            <p:nvSpPr>
              <p:cNvPr id="15" name="Line 13">
                <a:extLst>
                  <a:ext uri="{FF2B5EF4-FFF2-40B4-BE49-F238E27FC236}">
                    <a16:creationId xmlns:a16="http://schemas.microsoft.com/office/drawing/2014/main" id="{A5BBB547-48A8-1C47-9240-0DF1ABE878B5}"/>
                  </a:ext>
                </a:extLst>
              </p:cNvPr>
              <p:cNvSpPr>
                <a:spLocks noChangeShapeType="1"/>
              </p:cNvSpPr>
              <p:nvPr/>
            </p:nvSpPr>
            <p:spPr bwMode="auto">
              <a:xfrm flipH="1">
                <a:off x="3303" y="2258"/>
                <a:ext cx="713" cy="941"/>
              </a:xfrm>
              <a:prstGeom prst="line">
                <a:avLst/>
              </a:prstGeom>
              <a:noFill/>
              <a:ln w="28575">
                <a:solidFill>
                  <a:schemeClr val="accent1"/>
                </a:solidFill>
                <a:round/>
                <a:headEnd type="triangle" w="med" len="med"/>
                <a:tailEnd/>
              </a:ln>
            </p:spPr>
            <p:txBody>
              <a:bodyPr/>
              <a:lstStyle/>
              <a:p>
                <a:endParaRPr lang="it-IT"/>
              </a:p>
            </p:txBody>
          </p:sp>
          <p:sp>
            <p:nvSpPr>
              <p:cNvPr id="16" name="Line 14">
                <a:extLst>
                  <a:ext uri="{FF2B5EF4-FFF2-40B4-BE49-F238E27FC236}">
                    <a16:creationId xmlns:a16="http://schemas.microsoft.com/office/drawing/2014/main" id="{ACA93F77-4BE2-E74A-8573-7AE0364F0F74}"/>
                  </a:ext>
                </a:extLst>
              </p:cNvPr>
              <p:cNvSpPr>
                <a:spLocks noChangeShapeType="1"/>
              </p:cNvSpPr>
              <p:nvPr/>
            </p:nvSpPr>
            <p:spPr bwMode="auto">
              <a:xfrm flipV="1">
                <a:off x="2542" y="3199"/>
                <a:ext cx="761" cy="24"/>
              </a:xfrm>
              <a:prstGeom prst="line">
                <a:avLst/>
              </a:prstGeom>
              <a:noFill/>
              <a:ln w="28575">
                <a:solidFill>
                  <a:schemeClr val="accent1"/>
                </a:solidFill>
                <a:round/>
                <a:headEnd type="triangle" w="med" len="med"/>
                <a:tailEnd/>
              </a:ln>
            </p:spPr>
            <p:txBody>
              <a:bodyPr/>
              <a:lstStyle/>
              <a:p>
                <a:endParaRPr lang="it-IT"/>
              </a:p>
            </p:txBody>
          </p:sp>
          <p:sp>
            <p:nvSpPr>
              <p:cNvPr id="17" name="Line 15">
                <a:extLst>
                  <a:ext uri="{FF2B5EF4-FFF2-40B4-BE49-F238E27FC236}">
                    <a16:creationId xmlns:a16="http://schemas.microsoft.com/office/drawing/2014/main" id="{4D25D804-3CE0-8043-B89E-C0111AFDB1A6}"/>
                  </a:ext>
                </a:extLst>
              </p:cNvPr>
              <p:cNvSpPr>
                <a:spLocks noChangeShapeType="1"/>
              </p:cNvSpPr>
              <p:nvPr/>
            </p:nvSpPr>
            <p:spPr bwMode="auto">
              <a:xfrm flipH="1" flipV="1">
                <a:off x="3303" y="3199"/>
                <a:ext cx="934" cy="193"/>
              </a:xfrm>
              <a:prstGeom prst="line">
                <a:avLst/>
              </a:prstGeom>
              <a:noFill/>
              <a:ln w="28575">
                <a:solidFill>
                  <a:schemeClr val="accent1"/>
                </a:solidFill>
                <a:round/>
                <a:headEnd type="triangle" w="med" len="med"/>
                <a:tailEnd/>
              </a:ln>
            </p:spPr>
            <p:txBody>
              <a:bodyPr/>
              <a:lstStyle/>
              <a:p>
                <a:endParaRPr lang="it-IT"/>
              </a:p>
            </p:txBody>
          </p:sp>
          <p:sp>
            <p:nvSpPr>
              <p:cNvPr id="18" name="Line 16">
                <a:extLst>
                  <a:ext uri="{FF2B5EF4-FFF2-40B4-BE49-F238E27FC236}">
                    <a16:creationId xmlns:a16="http://schemas.microsoft.com/office/drawing/2014/main" id="{8649A1EE-3550-D240-872A-F81D011C6C46}"/>
                  </a:ext>
                </a:extLst>
              </p:cNvPr>
              <p:cNvSpPr>
                <a:spLocks noChangeShapeType="1"/>
              </p:cNvSpPr>
              <p:nvPr/>
            </p:nvSpPr>
            <p:spPr bwMode="auto">
              <a:xfrm flipH="1" flipV="1">
                <a:off x="3303" y="3199"/>
                <a:ext cx="25" cy="313"/>
              </a:xfrm>
              <a:prstGeom prst="line">
                <a:avLst/>
              </a:prstGeom>
              <a:noFill/>
              <a:ln w="28575">
                <a:solidFill>
                  <a:schemeClr val="accent1"/>
                </a:solidFill>
                <a:round/>
                <a:headEnd type="triangle" w="med" len="med"/>
                <a:tailEnd/>
              </a:ln>
            </p:spPr>
            <p:txBody>
              <a:bodyPr/>
              <a:lstStyle/>
              <a:p>
                <a:endParaRPr lang="it-IT"/>
              </a:p>
            </p:txBody>
          </p:sp>
          <p:sp>
            <p:nvSpPr>
              <p:cNvPr id="19" name="Line 17">
                <a:extLst>
                  <a:ext uri="{FF2B5EF4-FFF2-40B4-BE49-F238E27FC236}">
                    <a16:creationId xmlns:a16="http://schemas.microsoft.com/office/drawing/2014/main" id="{7C38E1CC-E2DD-114F-AAB6-7EE755E14F39}"/>
                  </a:ext>
                </a:extLst>
              </p:cNvPr>
              <p:cNvSpPr>
                <a:spLocks noChangeShapeType="1"/>
              </p:cNvSpPr>
              <p:nvPr/>
            </p:nvSpPr>
            <p:spPr bwMode="auto">
              <a:xfrm flipH="1" flipV="1">
                <a:off x="3334" y="3203"/>
                <a:ext cx="453" cy="227"/>
              </a:xfrm>
              <a:prstGeom prst="line">
                <a:avLst/>
              </a:prstGeom>
              <a:noFill/>
              <a:ln w="28575">
                <a:solidFill>
                  <a:schemeClr val="accent1"/>
                </a:solidFill>
                <a:round/>
                <a:headEnd type="triangle" w="med" len="med"/>
                <a:tailEnd/>
              </a:ln>
            </p:spPr>
            <p:txBody>
              <a:bodyPr/>
              <a:lstStyle/>
              <a:p>
                <a:endParaRPr lang="it-IT"/>
              </a:p>
            </p:txBody>
          </p:sp>
          <p:sp>
            <p:nvSpPr>
              <p:cNvPr id="20" name="Line 18">
                <a:extLst>
                  <a:ext uri="{FF2B5EF4-FFF2-40B4-BE49-F238E27FC236}">
                    <a16:creationId xmlns:a16="http://schemas.microsoft.com/office/drawing/2014/main" id="{A3AB7750-D626-A345-BEE6-C6C0EB2BEB70}"/>
                  </a:ext>
                </a:extLst>
              </p:cNvPr>
              <p:cNvSpPr>
                <a:spLocks noChangeShapeType="1"/>
              </p:cNvSpPr>
              <p:nvPr/>
            </p:nvSpPr>
            <p:spPr bwMode="auto">
              <a:xfrm flipV="1">
                <a:off x="2835" y="3249"/>
                <a:ext cx="453" cy="226"/>
              </a:xfrm>
              <a:prstGeom prst="line">
                <a:avLst/>
              </a:prstGeom>
              <a:noFill/>
              <a:ln w="28575">
                <a:solidFill>
                  <a:schemeClr val="accent1"/>
                </a:solidFill>
                <a:round/>
                <a:headEnd type="triangle" w="med" len="med"/>
                <a:tailEnd/>
              </a:ln>
            </p:spPr>
            <p:txBody>
              <a:bodyPr/>
              <a:lstStyle/>
              <a:p>
                <a:endParaRPr lang="it-IT"/>
              </a:p>
            </p:txBody>
          </p:sp>
        </p:grpSp>
      </p:grpSp>
      <p:pic>
        <p:nvPicPr>
          <p:cNvPr id="25" name="Picture 24" descr="Diagram&#10;&#10;Description automatically generated">
            <a:extLst>
              <a:ext uri="{FF2B5EF4-FFF2-40B4-BE49-F238E27FC236}">
                <a16:creationId xmlns:a16="http://schemas.microsoft.com/office/drawing/2014/main" id="{090BA71B-58B5-EB45-82C2-55C5F0B04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2856" y="1579910"/>
            <a:ext cx="3384672" cy="2867705"/>
          </a:xfrm>
          <a:prstGeom prst="rect">
            <a:avLst/>
          </a:prstGeom>
        </p:spPr>
      </p:pic>
      <p:sp>
        <p:nvSpPr>
          <p:cNvPr id="28" name="TextBox 27">
            <a:extLst>
              <a:ext uri="{FF2B5EF4-FFF2-40B4-BE49-F238E27FC236}">
                <a16:creationId xmlns:a16="http://schemas.microsoft.com/office/drawing/2014/main" id="{B6831D75-25AA-E346-ADA4-59FACBC6E547}"/>
              </a:ext>
            </a:extLst>
          </p:cNvPr>
          <p:cNvSpPr txBox="1"/>
          <p:nvPr/>
        </p:nvSpPr>
        <p:spPr>
          <a:xfrm>
            <a:off x="1893976" y="1011058"/>
            <a:ext cx="877163" cy="369332"/>
          </a:xfrm>
          <a:prstGeom prst="rect">
            <a:avLst/>
          </a:prstGeom>
          <a:noFill/>
        </p:spPr>
        <p:txBody>
          <a:bodyPr wrap="none" rtlCol="0">
            <a:spAutoFit/>
          </a:bodyPr>
          <a:lstStyle/>
          <a:p>
            <a:r>
              <a:rPr lang="en-GB" dirty="0"/>
              <a:t>Layout</a:t>
            </a:r>
          </a:p>
        </p:txBody>
      </p:sp>
      <p:sp>
        <p:nvSpPr>
          <p:cNvPr id="29" name="TextBox 28">
            <a:extLst>
              <a:ext uri="{FF2B5EF4-FFF2-40B4-BE49-F238E27FC236}">
                <a16:creationId xmlns:a16="http://schemas.microsoft.com/office/drawing/2014/main" id="{DEDD569B-BF5F-1349-AF2A-D7895028E70B}"/>
              </a:ext>
            </a:extLst>
          </p:cNvPr>
          <p:cNvSpPr txBox="1"/>
          <p:nvPr/>
        </p:nvSpPr>
        <p:spPr>
          <a:xfrm>
            <a:off x="6372863" y="1011058"/>
            <a:ext cx="1415772" cy="369332"/>
          </a:xfrm>
          <a:prstGeom prst="rect">
            <a:avLst/>
          </a:prstGeom>
          <a:noFill/>
        </p:spPr>
        <p:txBody>
          <a:bodyPr wrap="none" rtlCol="0">
            <a:spAutoFit/>
          </a:bodyPr>
          <a:lstStyle/>
          <a:p>
            <a:r>
              <a:rPr lang="en-GB" dirty="0"/>
              <a:t>Architecture</a:t>
            </a:r>
          </a:p>
        </p:txBody>
      </p:sp>
      <p:grpSp>
        <p:nvGrpSpPr>
          <p:cNvPr id="36" name="Group 35">
            <a:extLst>
              <a:ext uri="{FF2B5EF4-FFF2-40B4-BE49-F238E27FC236}">
                <a16:creationId xmlns:a16="http://schemas.microsoft.com/office/drawing/2014/main" id="{BA036314-580E-E94C-B033-4935F9B130A1}"/>
              </a:ext>
            </a:extLst>
          </p:cNvPr>
          <p:cNvGrpSpPr/>
          <p:nvPr/>
        </p:nvGrpSpPr>
        <p:grpSpPr>
          <a:xfrm>
            <a:off x="3023625" y="1007096"/>
            <a:ext cx="2082692" cy="3265702"/>
            <a:chOff x="3023625" y="1007096"/>
            <a:chExt cx="2082692" cy="3265702"/>
          </a:xfrm>
        </p:grpSpPr>
        <p:pic>
          <p:nvPicPr>
            <p:cNvPr id="34" name="Picture 33" descr="A circuit board&#10;&#10;Description automatically generated">
              <a:extLst>
                <a:ext uri="{FF2B5EF4-FFF2-40B4-BE49-F238E27FC236}">
                  <a16:creationId xmlns:a16="http://schemas.microsoft.com/office/drawing/2014/main" id="{B78A8C59-1ABB-5C45-9045-00E4B385E7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3625" y="1405092"/>
              <a:ext cx="2082692" cy="2867706"/>
            </a:xfrm>
            <a:prstGeom prst="rect">
              <a:avLst/>
            </a:prstGeom>
          </p:spPr>
        </p:pic>
        <p:sp>
          <p:nvSpPr>
            <p:cNvPr id="35" name="TextBox 34">
              <a:extLst>
                <a:ext uri="{FF2B5EF4-FFF2-40B4-BE49-F238E27FC236}">
                  <a16:creationId xmlns:a16="http://schemas.microsoft.com/office/drawing/2014/main" id="{381B4C4D-0FC5-2946-9828-9C74D8AD8CBF}"/>
                </a:ext>
              </a:extLst>
            </p:cNvPr>
            <p:cNvSpPr txBox="1"/>
            <p:nvPr/>
          </p:nvSpPr>
          <p:spPr>
            <a:xfrm>
              <a:off x="3325025" y="1007096"/>
              <a:ext cx="1479892" cy="369332"/>
            </a:xfrm>
            <a:prstGeom prst="rect">
              <a:avLst/>
            </a:prstGeom>
            <a:noFill/>
          </p:spPr>
          <p:txBody>
            <a:bodyPr wrap="none" rtlCol="0">
              <a:spAutoFit/>
            </a:bodyPr>
            <a:lstStyle/>
            <a:p>
              <a:r>
                <a:rPr lang="en-GB" dirty="0"/>
                <a:t>120 systems</a:t>
              </a:r>
            </a:p>
          </p:txBody>
        </p:sp>
      </p:grpSp>
    </p:spTree>
    <p:extLst>
      <p:ext uri="{BB962C8B-B14F-4D97-AF65-F5344CB8AC3E}">
        <p14:creationId xmlns:p14="http://schemas.microsoft.com/office/powerpoint/2010/main" val="295082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ssolv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a:t>Projects based on NI @ CERN</a:t>
            </a:r>
            <a:endParaRPr lang="en-GB"/>
          </a:p>
        </p:txBody>
      </p:sp>
      <p:grpSp>
        <p:nvGrpSpPr>
          <p:cNvPr id="34" name="Group 33"/>
          <p:cNvGrpSpPr/>
          <p:nvPr/>
        </p:nvGrpSpPr>
        <p:grpSpPr>
          <a:xfrm>
            <a:off x="2686050" y="3452541"/>
            <a:ext cx="3030583" cy="880003"/>
            <a:chOff x="1715588" y="7503930"/>
            <a:chExt cx="4040777" cy="1173337"/>
          </a:xfrm>
        </p:grpSpPr>
        <p:pic>
          <p:nvPicPr>
            <p:cNvPr id="35" name="Picture 34"/>
            <p:cNvPicPr>
              <a:picLocks noChangeAspect="1"/>
            </p:cNvPicPr>
            <p:nvPr/>
          </p:nvPicPr>
          <p:blipFill rotWithShape="1">
            <a:blip r:embed="rId2"/>
            <a:srcRect l="16803" r="14054"/>
            <a:stretch/>
          </p:blipFill>
          <p:spPr>
            <a:xfrm>
              <a:off x="1715588" y="7503930"/>
              <a:ext cx="4040777" cy="711201"/>
            </a:xfrm>
            <a:prstGeom prst="rect">
              <a:avLst/>
            </a:prstGeom>
          </p:spPr>
        </p:pic>
        <p:cxnSp>
          <p:nvCxnSpPr>
            <p:cNvPr id="36" name="Straight Arrow Connector 35"/>
            <p:cNvCxnSpPr/>
            <p:nvPr/>
          </p:nvCxnSpPr>
          <p:spPr>
            <a:xfrm>
              <a:off x="1715588" y="8394577"/>
              <a:ext cx="4040777" cy="0"/>
            </a:xfrm>
            <a:prstGeom prst="straightConnector1">
              <a:avLst/>
            </a:prstGeom>
            <a:ln>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flipH="1">
                  <a:off x="3178007" y="8277158"/>
                  <a:ext cx="950924" cy="400109"/>
                </a:xfrm>
                <a:prstGeom prst="rect">
                  <a:avLst/>
                </a:prstGeom>
                <a:solidFill>
                  <a:schemeClr val="bg1"/>
                </a:solidFill>
              </p:spPr>
              <p:style>
                <a:lnRef idx="3">
                  <a:schemeClr val="lt1"/>
                </a:lnRef>
                <a:fillRef idx="1">
                  <a:schemeClr val="dk1"/>
                </a:fillRef>
                <a:effectRef idx="1">
                  <a:schemeClr val="dk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pl-PL" sz="1350" i="1">
                            <a:solidFill>
                              <a:schemeClr val="tx1">
                                <a:lumMod val="75000"/>
                                <a:lumOff val="25000"/>
                              </a:schemeClr>
                            </a:solidFill>
                            <a:latin typeface="Cambria Math" panose="02040503050406030204" pitchFamily="18" charset="0"/>
                            <a:ea typeface="Cambria Math" panose="02040503050406030204" pitchFamily="18" charset="0"/>
                          </a:rPr>
                          <m:t>≈</m:t>
                        </m:r>
                        <m:r>
                          <a:rPr lang="pl-PL" sz="1350" i="1">
                            <a:solidFill>
                              <a:schemeClr val="tx1">
                                <a:lumMod val="75000"/>
                                <a:lumOff val="25000"/>
                              </a:schemeClr>
                            </a:solidFill>
                            <a:latin typeface="Cambria Math" panose="02040503050406030204" pitchFamily="18" charset="0"/>
                          </a:rPr>
                          <m:t>30</m:t>
                        </m:r>
                        <m:r>
                          <a:rPr lang="pl-PL" sz="1350" i="1">
                            <a:solidFill>
                              <a:schemeClr val="tx1">
                                <a:lumMod val="75000"/>
                                <a:lumOff val="25000"/>
                              </a:schemeClr>
                            </a:solidFill>
                            <a:latin typeface="Cambria Math" panose="02040503050406030204" pitchFamily="18" charset="0"/>
                          </a:rPr>
                          <m:t>𝑚</m:t>
                        </m:r>
                      </m:oMath>
                    </m:oMathPara>
                  </a14:m>
                  <a:endParaRPr lang="en-GB" sz="1350">
                    <a:solidFill>
                      <a:schemeClr val="tx1">
                        <a:lumMod val="75000"/>
                        <a:lumOff val="25000"/>
                      </a:schemeClr>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flipH="1">
                  <a:off x="3178007" y="8277158"/>
                  <a:ext cx="950924" cy="400109"/>
                </a:xfrm>
                <a:prstGeom prst="rect">
                  <a:avLst/>
                </a:prstGeom>
                <a:blipFill>
                  <a:blip r:embed="rId3"/>
                  <a:stretch>
                    <a:fillRect/>
                  </a:stretch>
                </a:blipFill>
              </p:spPr>
              <p:txBody>
                <a:bodyPr/>
                <a:lstStyle/>
                <a:p>
                  <a:r>
                    <a:rPr lang="en-US">
                      <a:noFill/>
                    </a:rPr>
                    <a:t> </a:t>
                  </a:r>
                </a:p>
              </p:txBody>
            </p:sp>
          </mc:Fallback>
        </mc:AlternateContent>
      </p:grpSp>
      <p:sp>
        <p:nvSpPr>
          <p:cNvPr id="38" name="TextBox 37"/>
          <p:cNvSpPr txBox="1"/>
          <p:nvPr/>
        </p:nvSpPr>
        <p:spPr>
          <a:xfrm>
            <a:off x="5603930" y="4160616"/>
            <a:ext cx="2462169" cy="207749"/>
          </a:xfrm>
          <a:prstGeom prst="rect">
            <a:avLst/>
          </a:prstGeom>
          <a:noFill/>
        </p:spPr>
        <p:txBody>
          <a:bodyPr wrap="square" rtlCol="0">
            <a:spAutoFit/>
          </a:bodyPr>
          <a:lstStyle/>
          <a:p>
            <a:pPr algn="ctr"/>
            <a:r>
              <a:rPr lang="pl-PL" sz="750" i="1">
                <a:solidFill>
                  <a:schemeClr val="tx1">
                    <a:lumMod val="65000"/>
                    <a:lumOff val="35000"/>
                  </a:schemeClr>
                </a:solidFill>
              </a:rPr>
              <a:t>Measurement setup assembly and closed cryostat</a:t>
            </a:r>
            <a:endParaRPr lang="en-GB" sz="750" i="1">
              <a:solidFill>
                <a:schemeClr val="tx1">
                  <a:lumMod val="65000"/>
                  <a:lumOff val="35000"/>
                </a:schemeClr>
              </a:solidFill>
            </a:endParaRPr>
          </a:p>
        </p:txBody>
      </p:sp>
      <p:pic>
        <p:nvPicPr>
          <p:cNvPr id="39" name="Picture 3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742301" y="1702168"/>
            <a:ext cx="2176419" cy="1224236"/>
          </a:xfrm>
          <a:prstGeom prst="rect">
            <a:avLst/>
          </a:prstGeom>
        </p:spPr>
      </p:pic>
      <p:pic>
        <p:nvPicPr>
          <p:cNvPr id="40" name="Picture 3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10800000">
            <a:off x="5742299" y="2967197"/>
            <a:ext cx="2176421" cy="1224237"/>
          </a:xfrm>
          <a:prstGeom prst="rect">
            <a:avLst/>
          </a:prstGeom>
        </p:spPr>
      </p:pic>
      <p:cxnSp>
        <p:nvCxnSpPr>
          <p:cNvPr id="41" name="Straight Arrow Connector 40"/>
          <p:cNvCxnSpPr>
            <a:stCxn id="42" idx="3"/>
          </p:cNvCxnSpPr>
          <p:nvPr/>
        </p:nvCxnSpPr>
        <p:spPr>
          <a:xfrm>
            <a:off x="5639201" y="2291612"/>
            <a:ext cx="1432584" cy="102155"/>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sp>
        <p:nvSpPr>
          <p:cNvPr id="42" name="TextBox 41"/>
          <p:cNvSpPr txBox="1"/>
          <p:nvPr/>
        </p:nvSpPr>
        <p:spPr>
          <a:xfrm>
            <a:off x="4537767" y="2189456"/>
            <a:ext cx="1101434"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600">
                <a:solidFill>
                  <a:schemeClr val="tx1">
                    <a:lumMod val="65000"/>
                    <a:lumOff val="35000"/>
                  </a:schemeClr>
                </a:solidFill>
              </a:rPr>
              <a:t>LHC by-pass diodes</a:t>
            </a:r>
            <a:endParaRPr lang="en-GB" sz="600">
              <a:solidFill>
                <a:schemeClr val="tx1">
                  <a:lumMod val="65000"/>
                  <a:lumOff val="35000"/>
                </a:schemeClr>
              </a:solidFill>
            </a:endParaRPr>
          </a:p>
        </p:txBody>
      </p:sp>
      <p:sp>
        <p:nvSpPr>
          <p:cNvPr id="43" name="TextBox 42"/>
          <p:cNvSpPr txBox="1"/>
          <p:nvPr/>
        </p:nvSpPr>
        <p:spPr>
          <a:xfrm>
            <a:off x="4350118" y="2834355"/>
            <a:ext cx="1290413" cy="280928"/>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525">
                <a:solidFill>
                  <a:schemeClr val="tx1">
                    <a:lumMod val="65000"/>
                    <a:lumOff val="35000"/>
                  </a:schemeClr>
                </a:solidFill>
              </a:rPr>
              <a:t>Mu-metal shield (against magnetic field)</a:t>
            </a:r>
            <a:endParaRPr lang="en-GB" sz="525">
              <a:solidFill>
                <a:schemeClr val="tx1">
                  <a:lumMod val="65000"/>
                  <a:lumOff val="35000"/>
                </a:schemeClr>
              </a:solidFill>
            </a:endParaRPr>
          </a:p>
        </p:txBody>
      </p:sp>
      <p:cxnSp>
        <p:nvCxnSpPr>
          <p:cNvPr id="44" name="Straight Arrow Connector 43"/>
          <p:cNvCxnSpPr>
            <a:stCxn id="43" idx="3"/>
          </p:cNvCxnSpPr>
          <p:nvPr/>
        </p:nvCxnSpPr>
        <p:spPr>
          <a:xfrm>
            <a:off x="5640531" y="2974819"/>
            <a:ext cx="903371" cy="583215"/>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sp>
        <p:nvSpPr>
          <p:cNvPr id="45" name="TextBox 44"/>
          <p:cNvSpPr txBox="1"/>
          <p:nvPr/>
        </p:nvSpPr>
        <p:spPr>
          <a:xfrm>
            <a:off x="4619380" y="3239559"/>
            <a:ext cx="1013857" cy="191542"/>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525">
                <a:solidFill>
                  <a:schemeClr val="tx1">
                    <a:lumMod val="65000"/>
                    <a:lumOff val="35000"/>
                  </a:schemeClr>
                </a:solidFill>
              </a:rPr>
              <a:t>Feedthrough 18kA</a:t>
            </a:r>
            <a:endParaRPr lang="en-GB" sz="525">
              <a:solidFill>
                <a:schemeClr val="tx1">
                  <a:lumMod val="65000"/>
                  <a:lumOff val="35000"/>
                </a:schemeClr>
              </a:solidFill>
            </a:endParaRPr>
          </a:p>
        </p:txBody>
      </p:sp>
      <p:sp>
        <p:nvSpPr>
          <p:cNvPr id="46" name="TextBox 45"/>
          <p:cNvSpPr txBox="1"/>
          <p:nvPr/>
        </p:nvSpPr>
        <p:spPr>
          <a:xfrm>
            <a:off x="4623636" y="3462262"/>
            <a:ext cx="1015565" cy="191542"/>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525">
                <a:solidFill>
                  <a:schemeClr val="tx1">
                    <a:lumMod val="65000"/>
                    <a:lumOff val="35000"/>
                  </a:schemeClr>
                </a:solidFill>
              </a:rPr>
              <a:t>Cryostat</a:t>
            </a:r>
            <a:endParaRPr lang="en-GB" sz="525">
              <a:solidFill>
                <a:schemeClr val="tx1">
                  <a:lumMod val="65000"/>
                  <a:lumOff val="35000"/>
                </a:schemeClr>
              </a:solidFill>
            </a:endParaRPr>
          </a:p>
        </p:txBody>
      </p:sp>
      <p:cxnSp>
        <p:nvCxnSpPr>
          <p:cNvPr id="47" name="Straight Arrow Connector 46"/>
          <p:cNvCxnSpPr>
            <a:stCxn id="45" idx="3"/>
          </p:cNvCxnSpPr>
          <p:nvPr/>
        </p:nvCxnSpPr>
        <p:spPr>
          <a:xfrm>
            <a:off x="5633237" y="3335330"/>
            <a:ext cx="1329637" cy="443994"/>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48" name="Straight Arrow Connector 47"/>
          <p:cNvCxnSpPr>
            <a:stCxn id="46" idx="3"/>
          </p:cNvCxnSpPr>
          <p:nvPr/>
        </p:nvCxnSpPr>
        <p:spPr>
          <a:xfrm>
            <a:off x="5639201" y="3558033"/>
            <a:ext cx="904701" cy="585744"/>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grpSp>
        <p:nvGrpSpPr>
          <p:cNvPr id="49" name="Group 48"/>
          <p:cNvGrpSpPr/>
          <p:nvPr/>
        </p:nvGrpSpPr>
        <p:grpSpPr>
          <a:xfrm>
            <a:off x="1196819" y="1750133"/>
            <a:ext cx="1451162" cy="2614443"/>
            <a:chOff x="26127" y="3434655"/>
            <a:chExt cx="1934882" cy="3485923"/>
          </a:xfrm>
        </p:grpSpPr>
        <p:pic>
          <p:nvPicPr>
            <p:cNvPr id="50" name="Picture 49"/>
            <p:cNvPicPr>
              <a:picLocks noChangeAspect="1"/>
            </p:cNvPicPr>
            <p:nvPr/>
          </p:nvPicPr>
          <p:blipFill rotWithShape="1">
            <a:blip r:embed="rId6" cstate="email">
              <a:extLst>
                <a:ext uri="{28A0092B-C50C-407E-A947-70E740481C1C}">
                  <a14:useLocalDpi xmlns:a14="http://schemas.microsoft.com/office/drawing/2010/main" val="0"/>
                </a:ext>
              </a:extLst>
            </a:blip>
            <a:srcRect r="3484"/>
            <a:stretch/>
          </p:blipFill>
          <p:spPr>
            <a:xfrm rot="5400000">
              <a:off x="-616782" y="4114113"/>
              <a:ext cx="3257250" cy="1898333"/>
            </a:xfrm>
            <a:prstGeom prst="rect">
              <a:avLst/>
            </a:prstGeom>
          </p:spPr>
        </p:pic>
        <p:sp>
          <p:nvSpPr>
            <p:cNvPr id="51" name="TextBox 50"/>
            <p:cNvSpPr txBox="1"/>
            <p:nvPr/>
          </p:nvSpPr>
          <p:spPr>
            <a:xfrm>
              <a:off x="26127" y="6643579"/>
              <a:ext cx="1892711" cy="276999"/>
            </a:xfrm>
            <a:prstGeom prst="rect">
              <a:avLst/>
            </a:prstGeom>
            <a:noFill/>
          </p:spPr>
          <p:txBody>
            <a:bodyPr wrap="square" rtlCol="0">
              <a:spAutoFit/>
            </a:bodyPr>
            <a:lstStyle/>
            <a:p>
              <a:pPr algn="ctr"/>
              <a:r>
                <a:rPr lang="pl-PL" sz="750" i="1">
                  <a:solidFill>
                    <a:schemeClr val="tx1">
                      <a:lumMod val="65000"/>
                      <a:lumOff val="35000"/>
                    </a:schemeClr>
                  </a:solidFill>
                </a:rPr>
                <a:t>Measurement rack</a:t>
              </a:r>
              <a:endParaRPr lang="en-GB" sz="750" i="1">
                <a:solidFill>
                  <a:schemeClr val="tx1">
                    <a:lumMod val="65000"/>
                    <a:lumOff val="35000"/>
                  </a:schemeClr>
                </a:solidFill>
              </a:endParaRPr>
            </a:p>
          </p:txBody>
        </p:sp>
      </p:grpSp>
      <p:sp>
        <p:nvSpPr>
          <p:cNvPr id="52" name="TextBox 51"/>
          <p:cNvSpPr txBox="1"/>
          <p:nvPr/>
        </p:nvSpPr>
        <p:spPr>
          <a:xfrm>
            <a:off x="2751083" y="1880828"/>
            <a:ext cx="1329484" cy="612934"/>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PXI system components:</a:t>
            </a:r>
            <a:br>
              <a:rPr lang="pl-PL" sz="600">
                <a:solidFill>
                  <a:schemeClr val="tx1">
                    <a:lumMod val="65000"/>
                    <a:lumOff val="35000"/>
                  </a:schemeClr>
                </a:solidFill>
              </a:rPr>
            </a:br>
            <a:r>
              <a:rPr lang="pl-PL" sz="600">
                <a:solidFill>
                  <a:schemeClr val="tx1">
                    <a:lumMod val="65000"/>
                    <a:lumOff val="35000"/>
                  </a:schemeClr>
                </a:solidFill>
              </a:rPr>
              <a:t>- 7 x DMM 4081</a:t>
            </a:r>
            <a:br>
              <a:rPr lang="pl-PL" sz="600">
                <a:solidFill>
                  <a:schemeClr val="tx1">
                    <a:lumMod val="65000"/>
                    <a:lumOff val="35000"/>
                  </a:schemeClr>
                </a:solidFill>
              </a:rPr>
            </a:br>
            <a:r>
              <a:rPr lang="pl-PL" sz="600">
                <a:solidFill>
                  <a:schemeClr val="tx1">
                    <a:lumMod val="65000"/>
                    <a:lumOff val="35000"/>
                  </a:schemeClr>
                </a:solidFill>
              </a:rPr>
              <a:t>- DAQ M-series 6251</a:t>
            </a:r>
            <a:br>
              <a:rPr lang="pl-PL" sz="600">
                <a:solidFill>
                  <a:schemeClr val="tx1">
                    <a:lumMod val="65000"/>
                    <a:lumOff val="35000"/>
                  </a:schemeClr>
                </a:solidFill>
              </a:rPr>
            </a:br>
            <a:r>
              <a:rPr lang="pl-PL" sz="600">
                <a:solidFill>
                  <a:schemeClr val="tx1">
                    <a:lumMod val="65000"/>
                    <a:lumOff val="35000"/>
                  </a:schemeClr>
                </a:solidFill>
              </a:rPr>
              <a:t>- GPIB</a:t>
            </a:r>
            <a:br>
              <a:rPr lang="pl-PL" sz="600">
                <a:solidFill>
                  <a:schemeClr val="tx1">
                    <a:lumMod val="65000"/>
                    <a:lumOff val="35000"/>
                  </a:schemeClr>
                </a:solidFill>
              </a:rPr>
            </a:br>
            <a:r>
              <a:rPr lang="pl-PL" sz="600">
                <a:solidFill>
                  <a:schemeClr val="tx1">
                    <a:lumMod val="65000"/>
                    <a:lumOff val="35000"/>
                  </a:schemeClr>
                </a:solidFill>
              </a:rPr>
              <a:t>- Ethernet</a:t>
            </a:r>
            <a:endParaRPr lang="en-GB" sz="600">
              <a:solidFill>
                <a:schemeClr val="tx1">
                  <a:lumMod val="65000"/>
                  <a:lumOff val="35000"/>
                </a:schemeClr>
              </a:solidFill>
            </a:endParaRPr>
          </a:p>
        </p:txBody>
      </p:sp>
      <p:sp>
        <p:nvSpPr>
          <p:cNvPr id="53" name="TextBox 52"/>
          <p:cNvSpPr txBox="1"/>
          <p:nvPr/>
        </p:nvSpPr>
        <p:spPr>
          <a:xfrm>
            <a:off x="2751083" y="1584082"/>
            <a:ext cx="1329484"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600">
                <a:solidFill>
                  <a:schemeClr val="tx1">
                    <a:lumMod val="65000"/>
                    <a:lumOff val="35000"/>
                  </a:schemeClr>
                </a:solidFill>
              </a:rPr>
              <a:t>Power supplies for heaters</a:t>
            </a:r>
            <a:endParaRPr lang="en-GB" sz="600">
              <a:solidFill>
                <a:schemeClr val="tx1">
                  <a:lumMod val="65000"/>
                  <a:lumOff val="35000"/>
                </a:schemeClr>
              </a:solidFill>
            </a:endParaRPr>
          </a:p>
        </p:txBody>
      </p:sp>
      <p:sp>
        <p:nvSpPr>
          <p:cNvPr id="54" name="TextBox 53"/>
          <p:cNvSpPr txBox="1"/>
          <p:nvPr/>
        </p:nvSpPr>
        <p:spPr>
          <a:xfrm>
            <a:off x="2771296" y="2699160"/>
            <a:ext cx="1309271"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HV power supply – 3kV max</a:t>
            </a:r>
            <a:endParaRPr lang="en-GB" sz="600">
              <a:solidFill>
                <a:schemeClr val="tx1">
                  <a:lumMod val="65000"/>
                  <a:lumOff val="35000"/>
                </a:schemeClr>
              </a:solidFill>
            </a:endParaRPr>
          </a:p>
        </p:txBody>
      </p:sp>
      <p:sp>
        <p:nvSpPr>
          <p:cNvPr id="55" name="TextBox 54"/>
          <p:cNvSpPr txBox="1"/>
          <p:nvPr/>
        </p:nvSpPr>
        <p:spPr>
          <a:xfrm>
            <a:off x="2771296" y="2957014"/>
            <a:ext cx="1309271"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Discharge circuit</a:t>
            </a:r>
            <a:endParaRPr lang="en-GB" sz="600">
              <a:solidFill>
                <a:schemeClr val="tx1">
                  <a:lumMod val="65000"/>
                  <a:lumOff val="35000"/>
                </a:schemeClr>
              </a:solidFill>
            </a:endParaRPr>
          </a:p>
        </p:txBody>
      </p:sp>
      <p:sp>
        <p:nvSpPr>
          <p:cNvPr id="56" name="TextBox 55"/>
          <p:cNvSpPr txBox="1"/>
          <p:nvPr/>
        </p:nvSpPr>
        <p:spPr>
          <a:xfrm>
            <a:off x="2771296" y="3221016"/>
            <a:ext cx="1309271"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Capacitor bank 13,3 mF, 1500V</a:t>
            </a:r>
            <a:endParaRPr lang="en-GB" sz="600">
              <a:solidFill>
                <a:schemeClr val="tx1">
                  <a:lumMod val="65000"/>
                  <a:lumOff val="35000"/>
                </a:schemeClr>
              </a:solidFill>
            </a:endParaRPr>
          </a:p>
        </p:txBody>
      </p:sp>
      <p:cxnSp>
        <p:nvCxnSpPr>
          <p:cNvPr id="57" name="Straight Arrow Connector 56"/>
          <p:cNvCxnSpPr>
            <a:stCxn id="53" idx="1"/>
          </p:cNvCxnSpPr>
          <p:nvPr/>
        </p:nvCxnSpPr>
        <p:spPr>
          <a:xfrm flipH="1">
            <a:off x="1582695" y="1686238"/>
            <a:ext cx="1168388" cy="102155"/>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58" name="Straight Arrow Connector 57"/>
          <p:cNvCxnSpPr>
            <a:stCxn id="52" idx="1"/>
          </p:cNvCxnSpPr>
          <p:nvPr/>
        </p:nvCxnSpPr>
        <p:spPr>
          <a:xfrm flipH="1">
            <a:off x="1694205" y="2187295"/>
            <a:ext cx="1056878" cy="53161"/>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59" name="Straight Arrow Connector 58"/>
          <p:cNvCxnSpPr>
            <a:stCxn id="54" idx="1"/>
          </p:cNvCxnSpPr>
          <p:nvPr/>
        </p:nvCxnSpPr>
        <p:spPr>
          <a:xfrm flipH="1" flipV="1">
            <a:off x="1748025" y="2773897"/>
            <a:ext cx="1023271" cy="27419"/>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60" name="Straight Arrow Connector 59"/>
          <p:cNvCxnSpPr>
            <a:stCxn id="55" idx="1"/>
          </p:cNvCxnSpPr>
          <p:nvPr/>
        </p:nvCxnSpPr>
        <p:spPr>
          <a:xfrm flipH="1">
            <a:off x="1767079" y="3059170"/>
            <a:ext cx="1004217" cy="172921"/>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61" name="Straight Arrow Connector 60"/>
          <p:cNvCxnSpPr>
            <a:stCxn id="56" idx="1"/>
          </p:cNvCxnSpPr>
          <p:nvPr/>
        </p:nvCxnSpPr>
        <p:spPr>
          <a:xfrm flipH="1" flipV="1">
            <a:off x="2166581" y="3314346"/>
            <a:ext cx="604715" cy="8826"/>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sp>
        <p:nvSpPr>
          <p:cNvPr id="62" name="Rounded Rectangle 61"/>
          <p:cNvSpPr/>
          <p:nvPr/>
        </p:nvSpPr>
        <p:spPr>
          <a:xfrm>
            <a:off x="6494805" y="3432373"/>
            <a:ext cx="390636" cy="541460"/>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sz="1350"/>
          </a:p>
        </p:txBody>
      </p:sp>
      <p:sp>
        <p:nvSpPr>
          <p:cNvPr id="63" name="Content Placeholder 2"/>
          <p:cNvSpPr txBox="1">
            <a:spLocks/>
          </p:cNvSpPr>
          <p:nvPr/>
        </p:nvSpPr>
        <p:spPr bwMode="auto">
          <a:xfrm>
            <a:off x="1485900" y="857250"/>
            <a:ext cx="6172200" cy="685800"/>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algn="l" rtl="0" eaLnBrk="0" fontAlgn="base" hangingPunct="0">
              <a:spcBef>
                <a:spcPct val="20000"/>
              </a:spcBef>
              <a:spcAft>
                <a:spcPct val="0"/>
              </a:spcAft>
              <a:buFont typeface="Arial" pitchFamily="34" charset="0"/>
              <a:defRPr sz="2800" kern="1200">
                <a:solidFill>
                  <a:schemeClr val="tx1"/>
                </a:solidFill>
                <a:latin typeface="+mn-lt"/>
                <a:ea typeface="+mn-ea"/>
                <a:cs typeface="+mn-cs"/>
              </a:defRPr>
            </a:lvl1pPr>
            <a:lvl2pPr marL="233363" indent="-233363"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457200" indent="-223838" algn="l" rtl="0" eaLnBrk="0" fontAlgn="base" hangingPunct="0">
              <a:spcBef>
                <a:spcPct val="20000"/>
              </a:spcBef>
              <a:spcAft>
                <a:spcPct val="0"/>
              </a:spcAft>
              <a:buFont typeface="Arial Narrow" pitchFamily="34" charset="0"/>
              <a:buChar char="−"/>
              <a:defRPr sz="2600" kern="1200">
                <a:solidFill>
                  <a:schemeClr val="tx1"/>
                </a:solidFill>
                <a:latin typeface="+mn-lt"/>
                <a:ea typeface="+mn-ea"/>
                <a:cs typeface="+mn-cs"/>
              </a:defRPr>
            </a:lvl3pPr>
            <a:lvl4pPr marL="690563" indent="-233363"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4pPr>
            <a:lvl5pPr marL="914400" indent="-214313" algn="l" rtl="0" eaLnBrk="0" fontAlgn="base" hangingPunct="0">
              <a:spcBef>
                <a:spcPct val="20000"/>
              </a:spcBef>
              <a:spcAft>
                <a:spcPct val="0"/>
              </a:spcAft>
              <a:buFont typeface="Arial Narrow"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7175" indent="-257175">
              <a:buFont typeface="Arial" panose="020B0604020202020204" pitchFamily="34" charset="0"/>
              <a:buChar char="•"/>
            </a:pPr>
            <a:r>
              <a:rPr lang="pl-PL" sz="1800"/>
              <a:t>M</a:t>
            </a:r>
            <a:r>
              <a:rPr lang="en-GB" sz="1800" err="1"/>
              <a:t>easu</a:t>
            </a:r>
            <a:r>
              <a:rPr lang="pl-PL" sz="1800"/>
              <a:t>re</a:t>
            </a:r>
            <a:r>
              <a:rPr lang="en-GB" sz="1800" err="1"/>
              <a:t>ment</a:t>
            </a:r>
            <a:r>
              <a:rPr lang="en-GB" sz="1800"/>
              <a:t> setup for characterization of the radiation hardness of cryogenic bypass diodes for the LHC-HL</a:t>
            </a:r>
          </a:p>
        </p:txBody>
      </p:sp>
    </p:spTree>
    <p:extLst>
      <p:ext uri="{BB962C8B-B14F-4D97-AF65-F5344CB8AC3E}">
        <p14:creationId xmlns:p14="http://schemas.microsoft.com/office/powerpoint/2010/main" val="382767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par>
                                <p:cTn id="35" presetID="10" presetClass="entr" presetSubtype="0"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2" grpId="0" animBg="1"/>
      <p:bldP spid="43" grpId="0" animBg="1"/>
      <p:bldP spid="45" grpId="0" animBg="1"/>
      <p:bldP spid="46" grpId="0" animBg="1"/>
      <p:bldP spid="6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1485900" y="457200"/>
            <a:ext cx="6172200" cy="628650"/>
          </a:xfrm>
        </p:spPr>
        <p:txBody>
          <a:bodyPr>
            <a:normAutofit fontScale="90000"/>
          </a:bodyPr>
          <a:lstStyle/>
          <a:p>
            <a:pPr algn="ctr"/>
            <a:r>
              <a:rPr lang="pl-PL"/>
              <a:t>CERN </a:t>
            </a:r>
            <a:r>
              <a:rPr lang="pl-PL" err="1"/>
              <a:t>LabVIEW</a:t>
            </a:r>
            <a:r>
              <a:rPr lang="pl-PL"/>
              <a:t> </a:t>
            </a:r>
            <a:r>
              <a:rPr lang="pl-PL" err="1"/>
              <a:t>support</a:t>
            </a:r>
            <a:endParaRPr lang="pl-PL"/>
          </a:p>
        </p:txBody>
      </p:sp>
      <p:sp>
        <p:nvSpPr>
          <p:cNvPr id="6" name="Symbol zastępczy zawartości 5"/>
          <p:cNvSpPr>
            <a:spLocks noGrp="1"/>
          </p:cNvSpPr>
          <p:nvPr>
            <p:ph idx="1"/>
          </p:nvPr>
        </p:nvSpPr>
        <p:spPr>
          <a:xfrm>
            <a:off x="1412481" y="1149947"/>
            <a:ext cx="6883864" cy="2571750"/>
          </a:xfrm>
        </p:spPr>
        <p:txBody>
          <a:bodyPr/>
          <a:lstStyle/>
          <a:p>
            <a:r>
              <a:rPr lang="pl-PL" sz="1500" dirty="0" err="1"/>
              <a:t>Website</a:t>
            </a:r>
            <a:r>
              <a:rPr lang="pl-PL" sz="1500" dirty="0"/>
              <a:t>:	</a:t>
            </a:r>
            <a:r>
              <a:rPr lang="pl-PL" sz="1500" dirty="0" err="1">
                <a:solidFill>
                  <a:srgbClr val="FF0000"/>
                </a:solidFill>
              </a:rPr>
              <a:t>cern.ch</a:t>
            </a:r>
            <a:r>
              <a:rPr lang="pl-PL" sz="1500" dirty="0">
                <a:solidFill>
                  <a:srgbClr val="FF0000"/>
                </a:solidFill>
              </a:rPr>
              <a:t>/</a:t>
            </a:r>
            <a:r>
              <a:rPr lang="pl-PL" sz="1500" dirty="0" err="1">
                <a:solidFill>
                  <a:srgbClr val="FF0000"/>
                </a:solidFill>
              </a:rPr>
              <a:t>labview</a:t>
            </a:r>
            <a:endParaRPr lang="pl-PL" sz="1500" dirty="0">
              <a:solidFill>
                <a:srgbClr val="FF0000"/>
              </a:solidFill>
            </a:endParaRPr>
          </a:p>
          <a:p>
            <a:r>
              <a:rPr lang="pl-PL" sz="1500" dirty="0"/>
              <a:t>E-mail:	</a:t>
            </a:r>
            <a:r>
              <a:rPr lang="pl-PL" sz="1500" dirty="0" err="1">
                <a:solidFill>
                  <a:srgbClr val="0070C0"/>
                </a:solidFill>
              </a:rPr>
              <a:t>labview.support@cern.ch</a:t>
            </a:r>
            <a:br>
              <a:rPr lang="pl-PL" sz="1500" dirty="0"/>
            </a:br>
            <a:endParaRPr lang="pl-PL" sz="1500" dirty="0"/>
          </a:p>
        </p:txBody>
      </p:sp>
      <p:pic>
        <p:nvPicPr>
          <p:cNvPr id="3" name="Obraz 2">
            <a:extLst>
              <a:ext uri="{FF2B5EF4-FFF2-40B4-BE49-F238E27FC236}">
                <a16:creationId xmlns:a16="http://schemas.microsoft.com/office/drawing/2014/main" id="{3E877729-6FF8-4545-875C-934F2F4F8FF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676038" y="1809595"/>
            <a:ext cx="3791923" cy="260378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p:txBody>
          <a:bodyPr>
            <a:normAutofit/>
          </a:bodyPr>
          <a:lstStyle/>
          <a:p>
            <a:pPr eaLnBrk="1" hangingPunct="1"/>
            <a:r>
              <a:rPr lang="en-US" sz="4000" dirty="0"/>
              <a:t>Getting the Most out of </a:t>
            </a:r>
            <a:r>
              <a:rPr lang="pl-PL" sz="4000" dirty="0"/>
              <a:t>T</a:t>
            </a:r>
            <a:r>
              <a:rPr lang="en-US" sz="4000" dirty="0"/>
              <a:t>his Course</a:t>
            </a:r>
          </a:p>
        </p:txBody>
      </p:sp>
      <p:sp>
        <p:nvSpPr>
          <p:cNvPr id="397315" name="Rectangle 3"/>
          <p:cNvSpPr>
            <a:spLocks noGrp="1" noChangeArrowheads="1"/>
          </p:cNvSpPr>
          <p:nvPr>
            <p:ph idx="1"/>
          </p:nvPr>
        </p:nvSpPr>
        <p:spPr>
          <a:xfrm>
            <a:off x="457200" y="880452"/>
            <a:ext cx="8226854" cy="3291498"/>
          </a:xfrm>
        </p:spPr>
        <p:txBody>
          <a:bodyPr>
            <a:noAutofit/>
          </a:bodyPr>
          <a:lstStyle/>
          <a:p>
            <a:pPr lvl="1" eaLnBrk="1" hangingPunct="1"/>
            <a:r>
              <a:rPr lang="en-US" sz="2000" dirty="0"/>
              <a:t>Ask questions!</a:t>
            </a:r>
            <a:endParaRPr lang="pl-PL" sz="2000" dirty="0"/>
          </a:p>
          <a:p>
            <a:pPr lvl="1"/>
            <a:r>
              <a:rPr lang="pl-PL" sz="2000" dirty="0"/>
              <a:t>One </a:t>
            </a:r>
            <a:r>
              <a:rPr lang="en-GB" sz="2000" dirty="0"/>
              <a:t>finger</a:t>
            </a:r>
            <a:r>
              <a:rPr lang="pl-PL" sz="2000" dirty="0"/>
              <a:t> – </a:t>
            </a:r>
            <a:r>
              <a:rPr lang="pl-PL" sz="2000" dirty="0" err="1"/>
              <a:t>question</a:t>
            </a:r>
            <a:r>
              <a:rPr lang="pl-PL" sz="2000" dirty="0"/>
              <a:t> / </a:t>
            </a:r>
            <a:r>
              <a:rPr lang="pl-PL" sz="2000" dirty="0" err="1"/>
              <a:t>comment</a:t>
            </a:r>
            <a:r>
              <a:rPr lang="pl-PL" sz="2000" dirty="0"/>
              <a:t> </a:t>
            </a:r>
            <a:r>
              <a:rPr lang="pl-PL" sz="2000" dirty="0" err="1"/>
              <a:t>regarding</a:t>
            </a:r>
            <a:r>
              <a:rPr lang="pl-PL" sz="2000" dirty="0"/>
              <a:t> to the </a:t>
            </a:r>
            <a:r>
              <a:rPr lang="pl-PL" sz="2000" dirty="0" err="1"/>
              <a:t>presentation</a:t>
            </a:r>
            <a:endParaRPr lang="pl-PL" sz="2000" dirty="0"/>
          </a:p>
          <a:p>
            <a:pPr lvl="1"/>
            <a:r>
              <a:rPr lang="pl-PL" sz="2000" dirty="0" err="1"/>
              <a:t>Two</a:t>
            </a:r>
            <a:r>
              <a:rPr lang="pl-PL" sz="2000" dirty="0"/>
              <a:t> </a:t>
            </a:r>
            <a:r>
              <a:rPr lang="pl-PL" sz="2000" dirty="0" err="1"/>
              <a:t>fingers</a:t>
            </a:r>
            <a:r>
              <a:rPr lang="pl-PL" sz="2000" dirty="0"/>
              <a:t> – </a:t>
            </a:r>
            <a:r>
              <a:rPr lang="pl-PL" sz="2000" dirty="0" err="1"/>
              <a:t>you</a:t>
            </a:r>
            <a:r>
              <a:rPr lang="pl-PL" sz="2000" dirty="0"/>
              <a:t> </a:t>
            </a:r>
            <a:r>
              <a:rPr lang="pl-PL" sz="2000" dirty="0" err="1"/>
              <a:t>need</a:t>
            </a:r>
            <a:r>
              <a:rPr lang="pl-PL" sz="2000" dirty="0"/>
              <a:t> </a:t>
            </a:r>
            <a:r>
              <a:rPr lang="pl-PL" sz="2000" dirty="0" err="1"/>
              <a:t>assistance</a:t>
            </a:r>
            <a:endParaRPr lang="en-US" sz="2000" dirty="0"/>
          </a:p>
          <a:p>
            <a:pPr lvl="1" eaLnBrk="1" hangingPunct="1"/>
            <a:r>
              <a:rPr lang="en-US" sz="2000" dirty="0"/>
              <a:t>Experiment with hands-on exercises to understand the methods used</a:t>
            </a:r>
          </a:p>
          <a:p>
            <a:pPr lvl="1" eaLnBrk="1" hangingPunct="1"/>
            <a:r>
              <a:rPr lang="pl-PL" sz="2000" dirty="0"/>
              <a:t>E</a:t>
            </a:r>
            <a:r>
              <a:rPr lang="en-US" sz="2000" dirty="0" err="1"/>
              <a:t>xplore</a:t>
            </a:r>
            <a:r>
              <a:rPr lang="en-US" sz="2000" dirty="0"/>
              <a:t> a possible solution</a:t>
            </a:r>
            <a:r>
              <a:rPr lang="pl-PL" sz="2000" dirty="0"/>
              <a:t> - </a:t>
            </a:r>
            <a:r>
              <a:rPr lang="en-US" sz="2000" dirty="0"/>
              <a:t>you may find a better one</a:t>
            </a:r>
            <a:endParaRPr lang="pl-PL" sz="2000"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p:txBody>
          <a:bodyPr>
            <a:normAutofit/>
          </a:bodyPr>
          <a:lstStyle/>
          <a:p>
            <a:pPr eaLnBrk="1" hangingPunct="1"/>
            <a:r>
              <a:rPr lang="pl-PL" sz="4000" dirty="0" err="1"/>
              <a:t>Why</a:t>
            </a:r>
            <a:r>
              <a:rPr lang="pl-PL" sz="4000" dirty="0"/>
              <a:t> </a:t>
            </a:r>
            <a:r>
              <a:rPr lang="pl-PL" sz="4000" dirty="0" err="1"/>
              <a:t>LabVIEW</a:t>
            </a:r>
            <a:r>
              <a:rPr lang="pl-PL" sz="4000" dirty="0"/>
              <a:t>?</a:t>
            </a:r>
            <a:endParaRPr lang="en-US" sz="4000" dirty="0"/>
          </a:p>
        </p:txBody>
      </p:sp>
      <p:sp>
        <p:nvSpPr>
          <p:cNvPr id="397315" name="Rectangle 3"/>
          <p:cNvSpPr>
            <a:spLocks noGrp="1" noChangeArrowheads="1"/>
          </p:cNvSpPr>
          <p:nvPr>
            <p:ph idx="1"/>
          </p:nvPr>
        </p:nvSpPr>
        <p:spPr>
          <a:xfrm>
            <a:off x="457200" y="880452"/>
            <a:ext cx="8226854" cy="3291498"/>
          </a:xfrm>
        </p:spPr>
        <p:txBody>
          <a:bodyPr>
            <a:noAutofit/>
          </a:bodyPr>
          <a:lstStyle/>
          <a:p>
            <a:pPr lvl="1"/>
            <a:r>
              <a:rPr lang="pl-PL" sz="2000"/>
              <a:t>Same </a:t>
            </a:r>
            <a:r>
              <a:rPr lang="pl-PL" sz="2000" err="1"/>
              <a:t>concepts</a:t>
            </a:r>
            <a:r>
              <a:rPr lang="pl-PL" sz="2000"/>
              <a:t> as in most </a:t>
            </a:r>
            <a:r>
              <a:rPr lang="pl-PL" sz="2000" err="1"/>
              <a:t>traditional</a:t>
            </a:r>
            <a:r>
              <a:rPr lang="pl-PL" sz="2000"/>
              <a:t> </a:t>
            </a:r>
            <a:r>
              <a:rPr lang="pl-PL" sz="2000" err="1"/>
              <a:t>languages</a:t>
            </a:r>
            <a:r>
              <a:rPr lang="pl-PL" sz="2000"/>
              <a:t> (data </a:t>
            </a:r>
            <a:r>
              <a:rPr lang="pl-PL" sz="2000" err="1"/>
              <a:t>types</a:t>
            </a:r>
            <a:r>
              <a:rPr lang="pl-PL" sz="2000"/>
              <a:t>, </a:t>
            </a:r>
            <a:r>
              <a:rPr lang="pl-PL" sz="2000" err="1"/>
              <a:t>loops</a:t>
            </a:r>
            <a:r>
              <a:rPr lang="pl-PL" sz="2000"/>
              <a:t>, event </a:t>
            </a:r>
            <a:r>
              <a:rPr lang="pl-PL" sz="2000" err="1"/>
              <a:t>handling</a:t>
            </a:r>
            <a:r>
              <a:rPr lang="pl-PL" sz="2000"/>
              <a:t>, </a:t>
            </a:r>
            <a:r>
              <a:rPr lang="pl-PL" sz="2000" err="1"/>
              <a:t>recursion</a:t>
            </a:r>
            <a:r>
              <a:rPr lang="pl-PL" sz="2000"/>
              <a:t> and OOP)</a:t>
            </a:r>
          </a:p>
          <a:p>
            <a:pPr lvl="1"/>
            <a:r>
              <a:rPr lang="pl-PL" sz="2000"/>
              <a:t>Data </a:t>
            </a:r>
            <a:r>
              <a:rPr lang="pl-PL" sz="2000" err="1"/>
              <a:t>flow</a:t>
            </a:r>
            <a:r>
              <a:rPr lang="pl-PL" sz="2000"/>
              <a:t> (</a:t>
            </a:r>
            <a:r>
              <a:rPr lang="pl-PL" sz="2000" err="1"/>
              <a:t>execution</a:t>
            </a:r>
            <a:r>
              <a:rPr lang="pl-PL" sz="2000"/>
              <a:t> </a:t>
            </a:r>
            <a:r>
              <a:rPr lang="pl-PL" sz="2000" err="1"/>
              <a:t>is</a:t>
            </a:r>
            <a:r>
              <a:rPr lang="pl-PL" sz="2000"/>
              <a:t> data-</a:t>
            </a:r>
            <a:r>
              <a:rPr lang="pl-PL" sz="2000" err="1"/>
              <a:t>driven</a:t>
            </a:r>
            <a:r>
              <a:rPr lang="pl-PL" sz="2000"/>
              <a:t>, not </a:t>
            </a:r>
            <a:r>
              <a:rPr lang="pl-PL" sz="2000" err="1"/>
              <a:t>determined</a:t>
            </a:r>
            <a:r>
              <a:rPr lang="pl-PL" sz="2000"/>
              <a:t> by </a:t>
            </a:r>
            <a:r>
              <a:rPr lang="pl-PL" sz="2000" err="1"/>
              <a:t>sequential</a:t>
            </a:r>
            <a:r>
              <a:rPr lang="pl-PL" sz="2000"/>
              <a:t> lines of </a:t>
            </a:r>
            <a:r>
              <a:rPr lang="pl-PL" sz="2000" err="1"/>
              <a:t>text</a:t>
            </a:r>
            <a:r>
              <a:rPr lang="pl-PL" sz="2000"/>
              <a:t>)</a:t>
            </a:r>
          </a:p>
          <a:p>
            <a:pPr lvl="1"/>
            <a:r>
              <a:rPr lang="pl-PL" sz="2000" err="1"/>
              <a:t>Intuitive</a:t>
            </a:r>
            <a:endParaRPr lang="pl-PL" sz="2000"/>
          </a:p>
          <a:p>
            <a:pPr lvl="1"/>
            <a:r>
              <a:rPr lang="pl-PL" sz="2000" err="1"/>
              <a:t>Easy</a:t>
            </a:r>
            <a:r>
              <a:rPr lang="pl-PL" sz="2000"/>
              <a:t> to </a:t>
            </a:r>
            <a:r>
              <a:rPr lang="pl-PL" sz="2000" err="1"/>
              <a:t>debug</a:t>
            </a:r>
            <a:endParaRPr lang="pl-PL" sz="2000"/>
          </a:p>
          <a:p>
            <a:pPr lvl="1"/>
            <a:r>
              <a:rPr lang="pl-PL" sz="2000"/>
              <a:t>Automatic </a:t>
            </a:r>
            <a:r>
              <a:rPr lang="pl-PL" sz="2000" err="1"/>
              <a:t>parallelism</a:t>
            </a:r>
            <a:endParaRPr lang="pl-PL" sz="2000"/>
          </a:p>
          <a:p>
            <a:pPr lvl="1"/>
            <a:r>
              <a:rPr lang="pl-PL" sz="2000"/>
              <a:t>Hardware </a:t>
            </a:r>
            <a:r>
              <a:rPr lang="pl-PL" sz="2000" err="1"/>
              <a:t>integration</a:t>
            </a:r>
            <a:endParaRPr lang="pl-PL" sz="2000"/>
          </a:p>
          <a:p>
            <a:pPr lvl="1"/>
            <a:r>
              <a:rPr lang="pl-PL" sz="2000" err="1"/>
              <a:t>Combines</a:t>
            </a:r>
            <a:r>
              <a:rPr lang="pl-PL" sz="2000"/>
              <a:t> with </a:t>
            </a:r>
            <a:r>
              <a:rPr lang="pl-PL" sz="2000" err="1"/>
              <a:t>other</a:t>
            </a:r>
            <a:r>
              <a:rPr lang="pl-PL" sz="2000"/>
              <a:t> </a:t>
            </a:r>
            <a:r>
              <a:rPr lang="pl-PL" sz="2000" err="1"/>
              <a:t>languages</a:t>
            </a:r>
            <a:endParaRPr lang="pl-PL" sz="2000"/>
          </a:p>
          <a:p>
            <a:pPr lvl="1"/>
            <a:endParaRPr lang="pl-PL" sz="2000"/>
          </a:p>
        </p:txBody>
      </p:sp>
      <p:pic>
        <p:nvPicPr>
          <p:cNvPr id="2" name="Obraz 1">
            <a:extLst>
              <a:ext uri="{FF2B5EF4-FFF2-40B4-BE49-F238E27FC236}">
                <a16:creationId xmlns:a16="http://schemas.microsoft.com/office/drawing/2014/main" id="{A46AEBAB-9965-43E0-959F-E363503474FC}"/>
              </a:ext>
            </a:extLst>
          </p:cNvPr>
          <p:cNvPicPr>
            <a:picLocks noChangeAspect="1"/>
          </p:cNvPicPr>
          <p:nvPr/>
        </p:nvPicPr>
        <p:blipFill>
          <a:blip r:embed="rId3"/>
          <a:stretch>
            <a:fillRect/>
          </a:stretch>
        </p:blipFill>
        <p:spPr>
          <a:xfrm>
            <a:off x="5188631" y="2365248"/>
            <a:ext cx="3495423" cy="2049589"/>
          </a:xfrm>
          <a:prstGeom prst="rect">
            <a:avLst/>
          </a:prstGeom>
        </p:spPr>
      </p:pic>
    </p:spTree>
    <p:extLst>
      <p:ext uri="{BB962C8B-B14F-4D97-AF65-F5344CB8AC3E}">
        <p14:creationId xmlns:p14="http://schemas.microsoft.com/office/powerpoint/2010/main" val="216976303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Title 4"/>
          <p:cNvSpPr>
            <a:spLocks noGrp="1"/>
          </p:cNvSpPr>
          <p:nvPr>
            <p:ph type="title"/>
          </p:nvPr>
        </p:nvSpPr>
        <p:spPr/>
        <p:txBody>
          <a:bodyPr/>
          <a:lstStyle/>
          <a:p>
            <a:pPr eaLnBrk="1" hangingPunct="1"/>
            <a:r>
              <a:rPr lang="en-US"/>
              <a:t>B. Project Explorer</a:t>
            </a:r>
          </a:p>
        </p:txBody>
      </p:sp>
      <p:sp>
        <p:nvSpPr>
          <p:cNvPr id="6" name="Text Placeholder 5"/>
          <p:cNvSpPr>
            <a:spLocks noGrp="1"/>
          </p:cNvSpPr>
          <p:nvPr>
            <p:ph type="body" idx="1"/>
          </p:nvPr>
        </p:nvSpPr>
        <p:spPr/>
        <p:txBody>
          <a:bodyPr rtlCol="0"/>
          <a:lstStyle/>
          <a:p>
            <a:pPr>
              <a:defRPr/>
            </a:pPr>
            <a:r>
              <a:rPr lang="en-US"/>
              <a:t>Project Explorer Window</a:t>
            </a:r>
          </a:p>
          <a:p>
            <a:pPr>
              <a:defRPr/>
            </a:pPr>
            <a:r>
              <a:rPr lang="en-US"/>
              <a:t>Files Types</a:t>
            </a:r>
          </a:p>
          <a:p>
            <a:pPr>
              <a:defRPr/>
            </a:pPr>
            <a:r>
              <a:rPr lang="en-US"/>
              <a:t>Project Folders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a:t>Project Explorer</a:t>
            </a:r>
          </a:p>
        </p:txBody>
      </p:sp>
      <p:sp>
        <p:nvSpPr>
          <p:cNvPr id="413699" name="Content Placeholder 2"/>
          <p:cNvSpPr>
            <a:spLocks noGrp="1"/>
          </p:cNvSpPr>
          <p:nvPr>
            <p:ph sz="half" idx="1"/>
          </p:nvPr>
        </p:nvSpPr>
        <p:spPr>
          <a:xfrm>
            <a:off x="287071" y="1178885"/>
            <a:ext cx="3838353" cy="3262788"/>
          </a:xfrm>
        </p:spPr>
        <p:txBody>
          <a:bodyPr>
            <a:normAutofit fontScale="92500"/>
          </a:bodyPr>
          <a:lstStyle/>
          <a:p>
            <a:pPr lvl="1"/>
            <a:r>
              <a:rPr lang="en-US" dirty="0"/>
              <a:t>See the hierarchy</a:t>
            </a:r>
          </a:p>
          <a:p>
            <a:pPr lvl="1" eaLnBrk="1" hangingPunct="1"/>
            <a:r>
              <a:rPr lang="en-US" dirty="0" err="1"/>
              <a:t>Organise</a:t>
            </a:r>
            <a:r>
              <a:rPr lang="en-US" dirty="0"/>
              <a:t> project files</a:t>
            </a:r>
          </a:p>
          <a:p>
            <a:pPr lvl="1" eaLnBrk="1" hangingPunct="1"/>
            <a:r>
              <a:rPr lang="en-US" dirty="0"/>
              <a:t>Deploy files to targets</a:t>
            </a:r>
          </a:p>
          <a:p>
            <a:pPr lvl="1" eaLnBrk="1" hangingPunct="1"/>
            <a:r>
              <a:rPr lang="en-US" dirty="0"/>
              <a:t>Manage code for build options</a:t>
            </a:r>
          </a:p>
          <a:p>
            <a:pPr lvl="2" eaLnBrk="1" hangingPunct="1"/>
            <a:r>
              <a:rPr lang="en-US" dirty="0"/>
              <a:t>Executables, installers, and zip files</a:t>
            </a:r>
          </a:p>
          <a:p>
            <a:pPr lvl="1" eaLnBrk="1" hangingPunct="1"/>
            <a:r>
              <a:rPr lang="en-US" dirty="0"/>
              <a:t>Integrate with source code control providers</a:t>
            </a:r>
          </a:p>
        </p:txBody>
      </p:sp>
      <p:pic>
        <p:nvPicPr>
          <p:cNvPr id="7" name="Picture 6" descr="A screenshot of a cell phone&#10;&#10;Description automatically generated">
            <a:extLst>
              <a:ext uri="{FF2B5EF4-FFF2-40B4-BE49-F238E27FC236}">
                <a16:creationId xmlns:a16="http://schemas.microsoft.com/office/drawing/2014/main" id="{F2DCD6A6-7B79-014D-BF8C-6C934417B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
        <p:nvSpPr>
          <p:cNvPr id="8" name="TextBox 7">
            <a:extLst>
              <a:ext uri="{FF2B5EF4-FFF2-40B4-BE49-F238E27FC236}">
                <a16:creationId xmlns:a16="http://schemas.microsoft.com/office/drawing/2014/main" id="{5D58519A-0C35-A34C-AE2C-3818C626B7DA}"/>
              </a:ext>
            </a:extLst>
          </p:cNvPr>
          <p:cNvSpPr txBox="1"/>
          <p:nvPr/>
        </p:nvSpPr>
        <p:spPr>
          <a:xfrm>
            <a:off x="8269998" y="1828803"/>
            <a:ext cx="505267" cy="369332"/>
          </a:xfrm>
          <a:prstGeom prst="rect">
            <a:avLst/>
          </a:prstGeom>
          <a:noFill/>
        </p:spPr>
        <p:txBody>
          <a:bodyPr wrap="none" rtlCol="0">
            <a:spAutoFit/>
          </a:bodyPr>
          <a:lstStyle/>
          <a:p>
            <a:r>
              <a:rPr lang="en-GB" dirty="0"/>
              <a:t>PC</a:t>
            </a:r>
          </a:p>
        </p:txBody>
      </p:sp>
      <p:sp>
        <p:nvSpPr>
          <p:cNvPr id="9" name="TextBox 8">
            <a:extLst>
              <a:ext uri="{FF2B5EF4-FFF2-40B4-BE49-F238E27FC236}">
                <a16:creationId xmlns:a16="http://schemas.microsoft.com/office/drawing/2014/main" id="{E7707299-CB68-2F4E-A84E-94045251AA85}"/>
              </a:ext>
            </a:extLst>
          </p:cNvPr>
          <p:cNvSpPr txBox="1"/>
          <p:nvPr/>
        </p:nvSpPr>
        <p:spPr>
          <a:xfrm>
            <a:off x="8173818" y="2434906"/>
            <a:ext cx="697627" cy="369332"/>
          </a:xfrm>
          <a:prstGeom prst="rect">
            <a:avLst/>
          </a:prstGeom>
          <a:noFill/>
        </p:spPr>
        <p:txBody>
          <a:bodyPr wrap="none" rtlCol="0">
            <a:spAutoFit/>
          </a:bodyPr>
          <a:lstStyle/>
          <a:p>
            <a:r>
              <a:rPr lang="en-GB" dirty="0"/>
              <a:t>ARM</a:t>
            </a:r>
          </a:p>
        </p:txBody>
      </p:sp>
      <p:sp>
        <p:nvSpPr>
          <p:cNvPr id="10" name="TextBox 9">
            <a:extLst>
              <a:ext uri="{FF2B5EF4-FFF2-40B4-BE49-F238E27FC236}">
                <a16:creationId xmlns:a16="http://schemas.microsoft.com/office/drawing/2014/main" id="{CEFA7A62-53D1-754C-B037-4E5C0525879F}"/>
              </a:ext>
            </a:extLst>
          </p:cNvPr>
          <p:cNvSpPr txBox="1"/>
          <p:nvPr/>
        </p:nvSpPr>
        <p:spPr>
          <a:xfrm>
            <a:off x="8116110" y="2863444"/>
            <a:ext cx="813043" cy="369332"/>
          </a:xfrm>
          <a:prstGeom prst="rect">
            <a:avLst/>
          </a:prstGeom>
          <a:noFill/>
        </p:spPr>
        <p:txBody>
          <a:bodyPr wrap="none" rtlCol="0">
            <a:spAutoFit/>
          </a:bodyPr>
          <a:lstStyle/>
          <a:p>
            <a:r>
              <a:rPr lang="en-GB" dirty="0"/>
              <a:t>FPGA</a:t>
            </a:r>
          </a:p>
        </p:txBody>
      </p:sp>
      <p:cxnSp>
        <p:nvCxnSpPr>
          <p:cNvPr id="11" name="Straight Arrow Connector 10">
            <a:extLst>
              <a:ext uri="{FF2B5EF4-FFF2-40B4-BE49-F238E27FC236}">
                <a16:creationId xmlns:a16="http://schemas.microsoft.com/office/drawing/2014/main" id="{557DAD16-0A2F-C84A-9CC1-C9F1153DB660}"/>
              </a:ext>
            </a:extLst>
          </p:cNvPr>
          <p:cNvCxnSpPr>
            <a:cxnSpLocks/>
          </p:cNvCxnSpPr>
          <p:nvPr/>
        </p:nvCxnSpPr>
        <p:spPr>
          <a:xfrm flipH="1">
            <a:off x="6184958" y="2030819"/>
            <a:ext cx="193115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454BA730-655F-104B-B05B-8D87EDE1C551}"/>
              </a:ext>
            </a:extLst>
          </p:cNvPr>
          <p:cNvCxnSpPr>
            <a:cxnSpLocks/>
          </p:cNvCxnSpPr>
          <p:nvPr/>
        </p:nvCxnSpPr>
        <p:spPr>
          <a:xfrm flipH="1">
            <a:off x="6989412" y="2628460"/>
            <a:ext cx="1126698"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211A215-11E4-0C47-9846-FD44296A1EBC}"/>
              </a:ext>
            </a:extLst>
          </p:cNvPr>
          <p:cNvCxnSpPr>
            <a:cxnSpLocks/>
          </p:cNvCxnSpPr>
          <p:nvPr/>
        </p:nvCxnSpPr>
        <p:spPr>
          <a:xfrm flipH="1">
            <a:off x="7070928" y="3058743"/>
            <a:ext cx="104518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dissolve">
                                      <p:cBhvr>
                                        <p:cTn id="23" dur="500"/>
                                        <p:tgtEl>
                                          <p:spTgt spid="13"/>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dissolv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a:t>Project Explorer</a:t>
            </a:r>
          </a:p>
        </p:txBody>
      </p:sp>
      <p:pic>
        <p:nvPicPr>
          <p:cNvPr id="7" name="Picture 6" descr="A screenshot of a cell phone&#10;&#10;Description automatically generated">
            <a:extLst>
              <a:ext uri="{FF2B5EF4-FFF2-40B4-BE49-F238E27FC236}">
                <a16:creationId xmlns:a16="http://schemas.microsoft.com/office/drawing/2014/main" id="{F2DCD6A6-7B79-014D-BF8C-6C934417B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
        <p:nvSpPr>
          <p:cNvPr id="8" name="TextBox 7">
            <a:extLst>
              <a:ext uri="{FF2B5EF4-FFF2-40B4-BE49-F238E27FC236}">
                <a16:creationId xmlns:a16="http://schemas.microsoft.com/office/drawing/2014/main" id="{5D58519A-0C35-A34C-AE2C-3818C626B7DA}"/>
              </a:ext>
            </a:extLst>
          </p:cNvPr>
          <p:cNvSpPr txBox="1"/>
          <p:nvPr/>
        </p:nvSpPr>
        <p:spPr>
          <a:xfrm>
            <a:off x="8269998" y="1828803"/>
            <a:ext cx="505267" cy="369332"/>
          </a:xfrm>
          <a:prstGeom prst="rect">
            <a:avLst/>
          </a:prstGeom>
          <a:noFill/>
        </p:spPr>
        <p:txBody>
          <a:bodyPr wrap="none" rtlCol="0">
            <a:spAutoFit/>
          </a:bodyPr>
          <a:lstStyle/>
          <a:p>
            <a:r>
              <a:rPr lang="en-GB" dirty="0"/>
              <a:t>PC</a:t>
            </a:r>
          </a:p>
        </p:txBody>
      </p:sp>
      <p:sp>
        <p:nvSpPr>
          <p:cNvPr id="9" name="TextBox 8">
            <a:extLst>
              <a:ext uri="{FF2B5EF4-FFF2-40B4-BE49-F238E27FC236}">
                <a16:creationId xmlns:a16="http://schemas.microsoft.com/office/drawing/2014/main" id="{E7707299-CB68-2F4E-A84E-94045251AA85}"/>
              </a:ext>
            </a:extLst>
          </p:cNvPr>
          <p:cNvSpPr txBox="1"/>
          <p:nvPr/>
        </p:nvSpPr>
        <p:spPr>
          <a:xfrm>
            <a:off x="8173818" y="2434906"/>
            <a:ext cx="697627" cy="369332"/>
          </a:xfrm>
          <a:prstGeom prst="rect">
            <a:avLst/>
          </a:prstGeom>
          <a:noFill/>
        </p:spPr>
        <p:txBody>
          <a:bodyPr wrap="none" rtlCol="0">
            <a:spAutoFit/>
          </a:bodyPr>
          <a:lstStyle/>
          <a:p>
            <a:r>
              <a:rPr lang="en-GB" dirty="0"/>
              <a:t>ARM</a:t>
            </a:r>
          </a:p>
        </p:txBody>
      </p:sp>
      <p:sp>
        <p:nvSpPr>
          <p:cNvPr id="10" name="TextBox 9">
            <a:extLst>
              <a:ext uri="{FF2B5EF4-FFF2-40B4-BE49-F238E27FC236}">
                <a16:creationId xmlns:a16="http://schemas.microsoft.com/office/drawing/2014/main" id="{CEFA7A62-53D1-754C-B037-4E5C0525879F}"/>
              </a:ext>
            </a:extLst>
          </p:cNvPr>
          <p:cNvSpPr txBox="1"/>
          <p:nvPr/>
        </p:nvSpPr>
        <p:spPr>
          <a:xfrm>
            <a:off x="8116110" y="2863444"/>
            <a:ext cx="813043" cy="369332"/>
          </a:xfrm>
          <a:prstGeom prst="rect">
            <a:avLst/>
          </a:prstGeom>
          <a:noFill/>
        </p:spPr>
        <p:txBody>
          <a:bodyPr wrap="none" rtlCol="0">
            <a:spAutoFit/>
          </a:bodyPr>
          <a:lstStyle/>
          <a:p>
            <a:r>
              <a:rPr lang="en-GB" dirty="0"/>
              <a:t>FPGA</a:t>
            </a:r>
          </a:p>
        </p:txBody>
      </p:sp>
      <p:cxnSp>
        <p:nvCxnSpPr>
          <p:cNvPr id="11" name="Straight Arrow Connector 10">
            <a:extLst>
              <a:ext uri="{FF2B5EF4-FFF2-40B4-BE49-F238E27FC236}">
                <a16:creationId xmlns:a16="http://schemas.microsoft.com/office/drawing/2014/main" id="{557DAD16-0A2F-C84A-9CC1-C9F1153DB660}"/>
              </a:ext>
            </a:extLst>
          </p:cNvPr>
          <p:cNvCxnSpPr>
            <a:cxnSpLocks/>
          </p:cNvCxnSpPr>
          <p:nvPr/>
        </p:nvCxnSpPr>
        <p:spPr>
          <a:xfrm flipH="1">
            <a:off x="6184958" y="2030819"/>
            <a:ext cx="193115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454BA730-655F-104B-B05B-8D87EDE1C551}"/>
              </a:ext>
            </a:extLst>
          </p:cNvPr>
          <p:cNvCxnSpPr>
            <a:cxnSpLocks/>
          </p:cNvCxnSpPr>
          <p:nvPr/>
        </p:nvCxnSpPr>
        <p:spPr>
          <a:xfrm flipH="1">
            <a:off x="6989412" y="2628460"/>
            <a:ext cx="1126698"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211A215-11E4-0C47-9846-FD44296A1EBC}"/>
              </a:ext>
            </a:extLst>
          </p:cNvPr>
          <p:cNvCxnSpPr>
            <a:cxnSpLocks/>
          </p:cNvCxnSpPr>
          <p:nvPr/>
        </p:nvCxnSpPr>
        <p:spPr>
          <a:xfrm flipH="1">
            <a:off x="7070928" y="3058743"/>
            <a:ext cx="104518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5647" y="1310167"/>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6084" y="2863444"/>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2246065" y="2353058"/>
            <a:ext cx="1" cy="602793"/>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2564260" y="2893931"/>
            <a:ext cx="1890261" cy="369332"/>
          </a:xfrm>
          <a:prstGeom prst="rect">
            <a:avLst/>
          </a:prstGeom>
          <a:noFill/>
        </p:spPr>
        <p:txBody>
          <a:bodyPr wrap="none" rtlCol="0">
            <a:spAutoFit/>
          </a:bodyPr>
          <a:lstStyle/>
          <a:p>
            <a:r>
              <a:rPr lang="en-GB" dirty="0"/>
              <a:t>Xilinx Zynq 7010</a:t>
            </a:r>
          </a:p>
        </p:txBody>
      </p:sp>
      <p:sp>
        <p:nvSpPr>
          <p:cNvPr id="18" name="TextBox 17">
            <a:extLst>
              <a:ext uri="{FF2B5EF4-FFF2-40B4-BE49-F238E27FC236}">
                <a16:creationId xmlns:a16="http://schemas.microsoft.com/office/drawing/2014/main" id="{B6C03006-B77E-4542-BFA6-8EF4FD6272B4}"/>
              </a:ext>
            </a:extLst>
          </p:cNvPr>
          <p:cNvSpPr txBox="1"/>
          <p:nvPr/>
        </p:nvSpPr>
        <p:spPr>
          <a:xfrm>
            <a:off x="3083442" y="1956391"/>
            <a:ext cx="505267" cy="369332"/>
          </a:xfrm>
          <a:prstGeom prst="rect">
            <a:avLst/>
          </a:prstGeom>
          <a:noFill/>
        </p:spPr>
        <p:txBody>
          <a:bodyPr wrap="none" rtlCol="0">
            <a:spAutoFit/>
          </a:bodyPr>
          <a:lstStyle/>
          <a:p>
            <a:r>
              <a:rPr lang="en-GB" dirty="0"/>
              <a:t>PC</a:t>
            </a:r>
          </a:p>
        </p:txBody>
      </p:sp>
    </p:spTree>
    <p:extLst>
      <p:ext uri="{BB962C8B-B14F-4D97-AF65-F5344CB8AC3E}">
        <p14:creationId xmlns:p14="http://schemas.microsoft.com/office/powerpoint/2010/main" val="1444734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C5C54E23-E6A7-45B4-B4AE-FBD7A2E4BC1E}"/>
              </a:ext>
            </a:extLst>
          </p:cNvPr>
          <p:cNvSpPr>
            <a:spLocks noGrp="1"/>
          </p:cNvSpPr>
          <p:nvPr>
            <p:ph type="title"/>
          </p:nvPr>
        </p:nvSpPr>
        <p:spPr/>
        <p:txBody>
          <a:bodyPr>
            <a:normAutofit/>
          </a:bodyPr>
          <a:lstStyle/>
          <a:p>
            <a:r>
              <a:rPr lang="pl-PL" sz="4000" dirty="0" err="1"/>
              <a:t>LabVIEW</a:t>
            </a:r>
            <a:r>
              <a:rPr lang="pl-PL" sz="4000"/>
              <a:t> </a:t>
            </a:r>
            <a:r>
              <a:rPr lang="en-US" sz="4000"/>
              <a:t>FPGA</a:t>
            </a:r>
            <a:r>
              <a:rPr lang="pl-PL" sz="4000"/>
              <a:t> @ CERN 2020</a:t>
            </a:r>
            <a:endParaRPr lang="en-US" sz="4000"/>
          </a:p>
        </p:txBody>
      </p:sp>
      <p:sp>
        <p:nvSpPr>
          <p:cNvPr id="4" name="Symbol zastępczy zawartości 3">
            <a:extLst>
              <a:ext uri="{FF2B5EF4-FFF2-40B4-BE49-F238E27FC236}">
                <a16:creationId xmlns:a16="http://schemas.microsoft.com/office/drawing/2014/main" id="{D207B155-545B-48C9-9E16-9C620108AFC5}"/>
              </a:ext>
            </a:extLst>
          </p:cNvPr>
          <p:cNvSpPr>
            <a:spLocks noGrp="1"/>
          </p:cNvSpPr>
          <p:nvPr>
            <p:ph idx="1"/>
          </p:nvPr>
        </p:nvSpPr>
        <p:spPr>
          <a:xfrm>
            <a:off x="3352800" y="994205"/>
            <a:ext cx="5334000" cy="3203145"/>
          </a:xfrm>
        </p:spPr>
        <p:txBody>
          <a:bodyPr anchor="ctr"/>
          <a:lstStyle/>
          <a:p>
            <a:r>
              <a:rPr lang="pl-PL" err="1"/>
              <a:t>Unofficial</a:t>
            </a:r>
            <a:endParaRPr lang="pl-PL"/>
          </a:p>
          <a:p>
            <a:r>
              <a:rPr lang="pl-PL"/>
              <a:t>For </a:t>
            </a:r>
            <a:r>
              <a:rPr lang="pl-PL" err="1"/>
              <a:t>fun</a:t>
            </a:r>
            <a:endParaRPr lang="pl-PL"/>
          </a:p>
          <a:p>
            <a:r>
              <a:rPr lang="en-US"/>
              <a:t>Share knowledge</a:t>
            </a:r>
          </a:p>
          <a:p>
            <a:pPr algn="ctr"/>
            <a:endParaRPr lang="en-US"/>
          </a:p>
        </p:txBody>
      </p:sp>
      <p:pic>
        <p:nvPicPr>
          <p:cNvPr id="5" name="Obraz 4">
            <a:extLst>
              <a:ext uri="{FF2B5EF4-FFF2-40B4-BE49-F238E27FC236}">
                <a16:creationId xmlns:a16="http://schemas.microsoft.com/office/drawing/2014/main" id="{8C7D416A-AD40-4FB3-8368-F76C9995C019}"/>
              </a:ext>
            </a:extLst>
          </p:cNvPr>
          <p:cNvPicPr>
            <a:picLocks noChangeAspect="1"/>
          </p:cNvPicPr>
          <p:nvPr/>
        </p:nvPicPr>
        <p:blipFill>
          <a:blip r:embed="rId2"/>
          <a:stretch>
            <a:fillRect/>
          </a:stretch>
        </p:blipFill>
        <p:spPr>
          <a:xfrm>
            <a:off x="457200" y="1280663"/>
            <a:ext cx="2636139" cy="2630228"/>
          </a:xfrm>
          <a:prstGeom prst="rect">
            <a:avLst/>
          </a:prstGeom>
        </p:spPr>
      </p:pic>
    </p:spTree>
    <p:extLst>
      <p:ext uri="{BB962C8B-B14F-4D97-AF65-F5344CB8AC3E}">
        <p14:creationId xmlns:p14="http://schemas.microsoft.com/office/powerpoint/2010/main" val="656293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Title 1"/>
          <p:cNvSpPr>
            <a:spLocks noGrp="1"/>
          </p:cNvSpPr>
          <p:nvPr>
            <p:ph type="title"/>
          </p:nvPr>
        </p:nvSpPr>
        <p:spPr/>
        <p:txBody>
          <a:bodyPr/>
          <a:lstStyle/>
          <a:p>
            <a:pPr eaLnBrk="1" hangingPunct="1"/>
            <a:r>
              <a:rPr lang="en-US"/>
              <a:t>LabVIEW Files</a:t>
            </a:r>
          </a:p>
        </p:txBody>
      </p:sp>
      <p:sp>
        <p:nvSpPr>
          <p:cNvPr id="3" name="Content Placeholder 2"/>
          <p:cNvSpPr>
            <a:spLocks noGrp="1"/>
          </p:cNvSpPr>
          <p:nvPr>
            <p:ph sz="half" idx="1"/>
          </p:nvPr>
        </p:nvSpPr>
        <p:spPr>
          <a:xfrm>
            <a:off x="0" y="1200151"/>
            <a:ext cx="4114800" cy="3262788"/>
          </a:xfrm>
        </p:spPr>
        <p:txBody>
          <a:bodyPr rtlCol="0">
            <a:normAutofit/>
          </a:bodyPr>
          <a:lstStyle/>
          <a:p>
            <a:pPr>
              <a:defRPr/>
            </a:pPr>
            <a:r>
              <a:rPr lang="en-US"/>
              <a:t>Common LabVIEW file extensions:</a:t>
            </a:r>
          </a:p>
          <a:p>
            <a:pPr>
              <a:defRPr/>
            </a:pPr>
            <a:endParaRPr lang="en-US" sz="1800"/>
          </a:p>
          <a:p>
            <a:pPr lvl="1">
              <a:buNone/>
              <a:defRPr/>
            </a:pPr>
            <a:r>
              <a:rPr lang="en-US">
                <a:latin typeface="+mj-lt"/>
              </a:rPr>
              <a:t>LabVIEW project —</a:t>
            </a:r>
            <a:r>
              <a:rPr lang="en-US">
                <a:latin typeface="+mj-lt"/>
                <a:cs typeface="Courier New" pitchFamily="49" charset="0"/>
              </a:rPr>
              <a:t>.lvproj</a:t>
            </a:r>
          </a:p>
          <a:p>
            <a:pPr lvl="1">
              <a:buNone/>
              <a:defRPr/>
            </a:pPr>
            <a:r>
              <a:rPr lang="en-US"/>
              <a:t>Virtual instrument (VI) —</a:t>
            </a:r>
            <a:r>
              <a:rPr lang="en-US">
                <a:latin typeface="+mj-lt"/>
              </a:rPr>
              <a:t> </a:t>
            </a:r>
            <a:r>
              <a:rPr lang="en-US">
                <a:latin typeface="+mj-lt"/>
                <a:cs typeface="Courier New" pitchFamily="49" charset="0"/>
              </a:rPr>
              <a:t>.vi</a:t>
            </a:r>
          </a:p>
          <a:p>
            <a:pPr lvl="1">
              <a:buNone/>
              <a:defRPr/>
            </a:pPr>
            <a:r>
              <a:rPr lang="en-US"/>
              <a:t>Custom control — </a:t>
            </a:r>
            <a:r>
              <a:rPr lang="en-US">
                <a:latin typeface="+mj-lt"/>
                <a:cs typeface="Courier New" pitchFamily="49" charset="0"/>
              </a:rPr>
              <a:t>.ctl</a:t>
            </a:r>
          </a:p>
        </p:txBody>
      </p:sp>
      <p:sp>
        <p:nvSpPr>
          <p:cNvPr id="6" name="Slide Number Placeholder 5"/>
          <p:cNvSpPr>
            <a:spLocks noGrp="1"/>
          </p:cNvSpPr>
          <p:nvPr>
            <p:ph type="sldNum" sz="quarter" idx="10"/>
          </p:nvPr>
        </p:nvSpPr>
        <p:spPr>
          <a:xfrm>
            <a:off x="1314450" y="4743450"/>
            <a:ext cx="342900" cy="273844"/>
          </a:xfrm>
        </p:spPr>
        <p:txBody>
          <a:bodyPr/>
          <a:lstStyle/>
          <a:p>
            <a:fld id="{A8C28287-AEAA-46AD-ADC3-9CDBD55170BE}" type="slidenum">
              <a:rPr lang="en-US" smtClean="0"/>
              <a:pPr/>
              <a:t>20</a:t>
            </a:fld>
            <a:endParaRPr lang="en-US"/>
          </a:p>
        </p:txBody>
      </p:sp>
      <p:pic>
        <p:nvPicPr>
          <p:cNvPr id="7" name="Picture 6" descr="A screenshot of a cell phone&#10;&#10;Description automatically generated">
            <a:extLst>
              <a:ext uri="{FF2B5EF4-FFF2-40B4-BE49-F238E27FC236}">
                <a16:creationId xmlns:a16="http://schemas.microsoft.com/office/drawing/2014/main" id="{738CAF80-C0D7-FF44-B8DC-CADC14FF2D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5" name="Title 1"/>
          <p:cNvSpPr>
            <a:spLocks noGrp="1"/>
          </p:cNvSpPr>
          <p:nvPr>
            <p:ph type="title"/>
          </p:nvPr>
        </p:nvSpPr>
        <p:spPr/>
        <p:txBody>
          <a:bodyPr/>
          <a:lstStyle/>
          <a:p>
            <a:pPr eaLnBrk="1" hangingPunct="1"/>
            <a:r>
              <a:rPr lang="en-US"/>
              <a:t>Adding Folders to a Project</a:t>
            </a:r>
          </a:p>
        </p:txBody>
      </p:sp>
      <p:sp>
        <p:nvSpPr>
          <p:cNvPr id="3" name="Content Placeholder 2"/>
          <p:cNvSpPr>
            <a:spLocks noGrp="1"/>
          </p:cNvSpPr>
          <p:nvPr>
            <p:ph sz="half" idx="1"/>
          </p:nvPr>
        </p:nvSpPr>
        <p:spPr/>
        <p:txBody>
          <a:bodyPr rtlCol="0">
            <a:normAutofit fontScale="92500" lnSpcReduction="10000"/>
          </a:bodyPr>
          <a:lstStyle/>
          <a:p>
            <a:pPr lvl="1">
              <a:defRPr/>
            </a:pPr>
            <a:r>
              <a:rPr lang="en-US"/>
              <a:t>Virtual folder</a:t>
            </a:r>
          </a:p>
          <a:p>
            <a:pPr lvl="2">
              <a:defRPr/>
            </a:pPr>
            <a:r>
              <a:rPr lang="en-US" sz="1800"/>
              <a:t>Organizes project items and does not represent files on disk</a:t>
            </a:r>
          </a:p>
          <a:p>
            <a:pPr lvl="1">
              <a:defRPr/>
            </a:pPr>
            <a:r>
              <a:rPr lang="en-US"/>
              <a:t>Auto-populating folder</a:t>
            </a:r>
          </a:p>
          <a:p>
            <a:pPr lvl="2">
              <a:defRPr/>
            </a:pPr>
            <a:r>
              <a:rPr lang="en-US" sz="1800"/>
              <a:t>Adds a directory on disk to the project</a:t>
            </a:r>
          </a:p>
          <a:p>
            <a:pPr lvl="2">
              <a:defRPr/>
            </a:pPr>
            <a:r>
              <a:rPr lang="en-US" sz="1800"/>
              <a:t>LabVIEW continuously monitors and updates the folder according to changes made in the project and on disk</a:t>
            </a:r>
          </a:p>
        </p:txBody>
      </p:sp>
      <p:pic>
        <p:nvPicPr>
          <p:cNvPr id="417796" name="Embedded Image" descr="noloc_env_lvproj virtual folder.png"/>
          <p:cNvPicPr>
            <a:picLocks noGrp="1" noChangeAspect="1"/>
          </p:cNvPicPr>
          <p:nvPr>
            <p:ph sz="half" idx="2"/>
          </p:nvPr>
        </p:nvPicPr>
        <p:blipFill>
          <a:blip r:embed="rId3" cstate="print"/>
          <a:srcRect/>
          <a:stretch>
            <a:fillRect/>
          </a:stretch>
        </p:blipFill>
        <p:spPr>
          <a:xfrm>
            <a:off x="457200" y="1200151"/>
            <a:ext cx="382191" cy="382190"/>
          </a:xfrm>
        </p:spPr>
      </p:pic>
      <p:pic>
        <p:nvPicPr>
          <p:cNvPr id="417798" name="Embedded Image" descr="noloc_env_lvproj autopopulating.png"/>
          <p:cNvPicPr>
            <a:picLocks noChangeAspect="1"/>
          </p:cNvPicPr>
          <p:nvPr/>
        </p:nvPicPr>
        <p:blipFill>
          <a:blip r:embed="rId4" cstate="print"/>
          <a:srcRect/>
          <a:stretch>
            <a:fillRect/>
          </a:stretch>
        </p:blipFill>
        <p:spPr bwMode="auto">
          <a:xfrm>
            <a:off x="419695" y="2261974"/>
            <a:ext cx="457200" cy="457200"/>
          </a:xfrm>
          <a:prstGeom prst="rect">
            <a:avLst/>
          </a:prstGeom>
          <a:noFill/>
          <a:ln w="9525">
            <a:noFill/>
            <a:miter lim="800000"/>
            <a:headEnd/>
            <a:tailEnd/>
          </a:ln>
        </p:spPr>
      </p:pic>
      <p:pic>
        <p:nvPicPr>
          <p:cNvPr id="7" name="Picture 6" descr="A screenshot of a cell phone&#10;&#10;Description automatically generated">
            <a:extLst>
              <a:ext uri="{FF2B5EF4-FFF2-40B4-BE49-F238E27FC236}">
                <a16:creationId xmlns:a16="http://schemas.microsoft.com/office/drawing/2014/main" id="{8288BE05-9975-B74A-B168-A467EF83EE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a:t>Show-off(1)</a:t>
            </a:r>
            <a:br>
              <a:rPr lang="pl-PL"/>
            </a:br>
            <a:r>
              <a:rPr lang="pl-PL"/>
              <a:t>Project Explorer</a:t>
            </a:r>
          </a:p>
        </p:txBody>
      </p:sp>
    </p:spTree>
    <p:extLst>
      <p:ext uri="{BB962C8B-B14F-4D97-AF65-F5344CB8AC3E}">
        <p14:creationId xmlns:p14="http://schemas.microsoft.com/office/powerpoint/2010/main" val="3626185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Title 4"/>
          <p:cNvSpPr>
            <a:spLocks noGrp="1"/>
          </p:cNvSpPr>
          <p:nvPr>
            <p:ph type="title"/>
          </p:nvPr>
        </p:nvSpPr>
        <p:spPr/>
        <p:txBody>
          <a:bodyPr/>
          <a:lstStyle/>
          <a:p>
            <a:pPr eaLnBrk="1" hangingPunct="1"/>
            <a:r>
              <a:rPr lang="en-US"/>
              <a:t>C. Parts of a VI</a:t>
            </a:r>
          </a:p>
        </p:txBody>
      </p:sp>
      <p:sp>
        <p:nvSpPr>
          <p:cNvPr id="6" name="Text Placeholder 5"/>
          <p:cNvSpPr>
            <a:spLocks noGrp="1"/>
          </p:cNvSpPr>
          <p:nvPr>
            <p:ph type="body" idx="1"/>
          </p:nvPr>
        </p:nvSpPr>
        <p:spPr/>
        <p:txBody>
          <a:bodyPr rtlCol="0"/>
          <a:lstStyle/>
          <a:p>
            <a:pPr>
              <a:defRPr/>
            </a:pPr>
            <a:r>
              <a:rPr lang="en-US"/>
              <a:t>Front Panel</a:t>
            </a:r>
          </a:p>
          <a:p>
            <a:pPr>
              <a:defRPr/>
            </a:pPr>
            <a:r>
              <a:rPr lang="en-US"/>
              <a:t>Block Diagram</a:t>
            </a:r>
          </a:p>
          <a:p>
            <a:pPr>
              <a:defRPr/>
            </a:pPr>
            <a:r>
              <a:rPr lang="en-US"/>
              <a:t>Icon</a:t>
            </a:r>
          </a:p>
          <a:p>
            <a:pPr>
              <a:defRPr/>
            </a:pPr>
            <a:r>
              <a:rPr lang="en-US"/>
              <a:t>Connector Pane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p:txBody>
          <a:bodyPr>
            <a:normAutofit fontScale="90000"/>
          </a:bodyPr>
          <a:lstStyle/>
          <a:p>
            <a:pPr eaLnBrk="1" hangingPunct="1"/>
            <a:r>
              <a:rPr lang="en-US"/>
              <a:t>Parts of a VI</a:t>
            </a:r>
          </a:p>
        </p:txBody>
      </p:sp>
      <p:sp>
        <p:nvSpPr>
          <p:cNvPr id="420867" name="Rectangle 3"/>
          <p:cNvSpPr>
            <a:spLocks noGrp="1" noChangeArrowheads="1"/>
          </p:cNvSpPr>
          <p:nvPr>
            <p:ph idx="1"/>
          </p:nvPr>
        </p:nvSpPr>
        <p:spPr>
          <a:xfrm>
            <a:off x="1485900" y="857250"/>
            <a:ext cx="6172200" cy="400050"/>
          </a:xfrm>
        </p:spPr>
        <p:txBody>
          <a:bodyPr>
            <a:normAutofit fontScale="77500" lnSpcReduction="20000"/>
          </a:bodyPr>
          <a:lstStyle/>
          <a:p>
            <a:pPr eaLnBrk="1" hangingPunct="1">
              <a:buFontTx/>
              <a:buNone/>
            </a:pPr>
            <a:r>
              <a:rPr lang="en-US"/>
              <a:t>VIs have 3 main components:</a:t>
            </a:r>
          </a:p>
        </p:txBody>
      </p:sp>
      <p:pic>
        <p:nvPicPr>
          <p:cNvPr id="420868" name="Embedded Image" descr="loc_fp_add&amp;sub-window.png"/>
          <p:cNvPicPr>
            <a:picLocks noChangeAspect="1"/>
          </p:cNvPicPr>
          <p:nvPr/>
        </p:nvPicPr>
        <p:blipFill>
          <a:blip r:embed="rId3" cstate="print"/>
          <a:srcRect/>
          <a:stretch>
            <a:fillRect/>
          </a:stretch>
        </p:blipFill>
        <p:spPr bwMode="auto">
          <a:xfrm>
            <a:off x="1485900" y="1257300"/>
            <a:ext cx="3721894" cy="2586038"/>
          </a:xfrm>
          <a:prstGeom prst="rect">
            <a:avLst/>
          </a:prstGeom>
          <a:noFill/>
          <a:ln w="9525">
            <a:noFill/>
            <a:miter lim="800000"/>
            <a:headEnd/>
            <a:tailEnd/>
          </a:ln>
        </p:spPr>
      </p:pic>
      <p:pic>
        <p:nvPicPr>
          <p:cNvPr id="420869" name="Embedded Image" descr="loc_bd_add&amp;sub-window.png"/>
          <p:cNvPicPr>
            <a:picLocks noChangeAspect="1"/>
          </p:cNvPicPr>
          <p:nvPr/>
        </p:nvPicPr>
        <p:blipFill>
          <a:blip r:embed="rId4" cstate="print"/>
          <a:srcRect/>
          <a:stretch>
            <a:fillRect/>
          </a:stretch>
        </p:blipFill>
        <p:spPr bwMode="auto">
          <a:xfrm>
            <a:off x="4000501" y="2214562"/>
            <a:ext cx="3821906" cy="2300288"/>
          </a:xfrm>
          <a:prstGeom prst="rect">
            <a:avLst/>
          </a:prstGeom>
          <a:noFill/>
          <a:ln w="9525">
            <a:noFill/>
            <a:miter lim="800000"/>
            <a:headEnd/>
            <a:tailEnd/>
          </a:ln>
        </p:spPr>
      </p:pic>
      <p:sp>
        <p:nvSpPr>
          <p:cNvPr id="8" name="Rectangle 3"/>
          <p:cNvSpPr txBox="1">
            <a:spLocks noChangeArrowheads="1"/>
          </p:cNvSpPr>
          <p:nvPr/>
        </p:nvSpPr>
        <p:spPr>
          <a:xfrm>
            <a:off x="6115050" y="4000500"/>
            <a:ext cx="1600200" cy="400050"/>
          </a:xfrm>
          <a:prstGeom prst="rect">
            <a:avLst/>
          </a:prstGeom>
          <a:solidFill>
            <a:schemeClr val="bg1"/>
          </a:solidFill>
          <a:ln w="19050">
            <a:solidFill>
              <a:schemeClr val="accent1"/>
            </a:solidFill>
          </a:ln>
        </p:spPr>
        <p:txBody>
          <a:bodyPr anchor="ctr">
            <a:normAutofit fontScale="77500" lnSpcReduction="20000"/>
          </a:bodyPr>
          <a:lstStyle/>
          <a:p>
            <a:pPr algn="ctr">
              <a:defRPr/>
            </a:pPr>
            <a:r>
              <a:rPr lang="en-US" sz="2100"/>
              <a:t> Block diagram  </a:t>
            </a:r>
          </a:p>
        </p:txBody>
      </p:sp>
      <p:sp>
        <p:nvSpPr>
          <p:cNvPr id="11" name="Rectangle 3"/>
          <p:cNvSpPr txBox="1">
            <a:spLocks noChangeArrowheads="1"/>
          </p:cNvSpPr>
          <p:nvPr/>
        </p:nvSpPr>
        <p:spPr>
          <a:xfrm>
            <a:off x="1600200" y="3314700"/>
            <a:ext cx="1314450" cy="400050"/>
          </a:xfrm>
          <a:prstGeom prst="rect">
            <a:avLst/>
          </a:prstGeom>
          <a:solidFill>
            <a:schemeClr val="bg1"/>
          </a:solidFill>
          <a:ln w="19050">
            <a:solidFill>
              <a:schemeClr val="accent1"/>
            </a:solidFill>
          </a:ln>
        </p:spPr>
        <p:txBody>
          <a:bodyPr anchor="ctr">
            <a:normAutofit fontScale="77500" lnSpcReduction="20000"/>
          </a:bodyPr>
          <a:lstStyle/>
          <a:p>
            <a:pPr algn="ctr">
              <a:defRPr/>
            </a:pPr>
            <a:r>
              <a:rPr lang="en-US" sz="2100"/>
              <a:t> Front panel  </a:t>
            </a:r>
          </a:p>
        </p:txBody>
      </p:sp>
      <p:sp>
        <p:nvSpPr>
          <p:cNvPr id="12" name="Oval 11"/>
          <p:cNvSpPr/>
          <p:nvPr/>
        </p:nvSpPr>
        <p:spPr>
          <a:xfrm>
            <a:off x="4343400" y="1371600"/>
            <a:ext cx="914400" cy="628650"/>
          </a:xfrm>
          <a:prstGeom prst="ellipse">
            <a:avLst/>
          </a:prstGeom>
          <a:noFill/>
          <a:ln w="63500">
            <a:solidFill>
              <a:schemeClr val="accent1">
                <a:shade val="50000"/>
                <a:alpha val="6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10" name="Rectangle 3"/>
          <p:cNvSpPr txBox="1">
            <a:spLocks noChangeArrowheads="1"/>
          </p:cNvSpPr>
          <p:nvPr/>
        </p:nvSpPr>
        <p:spPr>
          <a:xfrm>
            <a:off x="5314950" y="1485900"/>
            <a:ext cx="2400300" cy="400050"/>
          </a:xfrm>
          <a:prstGeom prst="rect">
            <a:avLst/>
          </a:prstGeom>
          <a:solidFill>
            <a:schemeClr val="bg1"/>
          </a:solidFill>
          <a:ln w="19050">
            <a:solidFill>
              <a:schemeClr val="accent1"/>
            </a:solidFill>
          </a:ln>
        </p:spPr>
        <p:txBody>
          <a:bodyPr anchor="ctr">
            <a:normAutofit fontScale="85000" lnSpcReduction="10000"/>
          </a:bodyPr>
          <a:lstStyle/>
          <a:p>
            <a:pPr algn="ctr">
              <a:defRPr/>
            </a:pPr>
            <a:r>
              <a:rPr lang="en-US" sz="2100"/>
              <a:t>Icon/Connector pane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p:txBody>
          <a:bodyPr>
            <a:normAutofit fontScale="90000"/>
          </a:bodyPr>
          <a:lstStyle/>
          <a:p>
            <a:pPr eaLnBrk="1" hangingPunct="1"/>
            <a:r>
              <a:rPr lang="en-US"/>
              <a:t>Parts of a VI – Front Panel</a:t>
            </a:r>
          </a:p>
        </p:txBody>
      </p:sp>
      <p:sp>
        <p:nvSpPr>
          <p:cNvPr id="422915" name="Rectangle 3"/>
          <p:cNvSpPr>
            <a:spLocks noGrp="1" noChangeArrowheads="1"/>
          </p:cNvSpPr>
          <p:nvPr>
            <p:ph idx="1"/>
          </p:nvPr>
        </p:nvSpPr>
        <p:spPr>
          <a:xfrm>
            <a:off x="1371600" y="2491978"/>
            <a:ext cx="2331244" cy="1851422"/>
          </a:xfrm>
        </p:spPr>
        <p:txBody>
          <a:bodyPr>
            <a:normAutofit fontScale="85000" lnSpcReduction="10000"/>
          </a:bodyPr>
          <a:lstStyle/>
          <a:p>
            <a:pPr marL="0" lvl="1" indent="0">
              <a:buNone/>
            </a:pPr>
            <a:r>
              <a:rPr lang="en-US"/>
              <a:t>You build the front panel with </a:t>
            </a:r>
          </a:p>
          <a:p>
            <a:pPr marL="0" lvl="1" indent="0">
              <a:buNone/>
            </a:pPr>
            <a:r>
              <a:rPr lang="en-US"/>
              <a:t>controls (inputs) and indicators (outputs).</a:t>
            </a:r>
          </a:p>
        </p:txBody>
      </p:sp>
      <p:graphicFrame>
        <p:nvGraphicFramePr>
          <p:cNvPr id="9" name="Diagram 8"/>
          <p:cNvGraphicFramePr/>
          <p:nvPr/>
        </p:nvGraphicFramePr>
        <p:xfrm>
          <a:off x="1623060" y="1028700"/>
          <a:ext cx="5819502" cy="854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4171950" y="4457700"/>
            <a:ext cx="3657600" cy="628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422918" name="Embedded Image" descr="loc_env_using temperature - fp window.png"/>
          <p:cNvPicPr>
            <a:picLocks noChangeAspect="1"/>
          </p:cNvPicPr>
          <p:nvPr/>
        </p:nvPicPr>
        <p:blipFill>
          <a:blip r:embed="rId8" cstate="print"/>
          <a:srcRect/>
          <a:stretch>
            <a:fillRect/>
          </a:stretch>
        </p:blipFill>
        <p:spPr bwMode="auto">
          <a:xfrm>
            <a:off x="3829050" y="2228850"/>
            <a:ext cx="4014788" cy="268605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p:txBody>
          <a:bodyPr>
            <a:normAutofit fontScale="90000"/>
          </a:bodyPr>
          <a:lstStyle/>
          <a:p>
            <a:pPr eaLnBrk="1" hangingPunct="1"/>
            <a:r>
              <a:rPr lang="en-US"/>
              <a:t>Parts of a VI – Block Diagram</a:t>
            </a:r>
          </a:p>
        </p:txBody>
      </p:sp>
      <p:sp>
        <p:nvSpPr>
          <p:cNvPr id="424963" name="Rectangle 3"/>
          <p:cNvSpPr>
            <a:spLocks noGrp="1" noChangeArrowheads="1"/>
          </p:cNvSpPr>
          <p:nvPr>
            <p:ph idx="1"/>
          </p:nvPr>
        </p:nvSpPr>
        <p:spPr>
          <a:xfrm>
            <a:off x="1348979" y="2053901"/>
            <a:ext cx="2331244" cy="2286000"/>
          </a:xfrm>
        </p:spPr>
        <p:txBody>
          <a:bodyPr>
            <a:normAutofit lnSpcReduction="10000"/>
          </a:bodyPr>
          <a:lstStyle/>
          <a:p>
            <a:pPr marL="0" lvl="1" indent="0">
              <a:buNone/>
            </a:pPr>
            <a:r>
              <a:rPr lang="en-US"/>
              <a:t>Front panel objects appear as terminals on the block diagram.</a:t>
            </a:r>
          </a:p>
        </p:txBody>
      </p:sp>
      <p:graphicFrame>
        <p:nvGraphicFramePr>
          <p:cNvPr id="6" name="Diagram 5"/>
          <p:cNvGraphicFramePr/>
          <p:nvPr/>
        </p:nvGraphicFramePr>
        <p:xfrm>
          <a:off x="1623060" y="1028700"/>
          <a:ext cx="5819502" cy="854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4171950" y="4457700"/>
            <a:ext cx="3657600" cy="628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424966" name="Embedded Image" descr="loc_env_using temperature - bd window.png"/>
          <p:cNvPicPr>
            <a:picLocks noChangeAspect="1"/>
          </p:cNvPicPr>
          <p:nvPr/>
        </p:nvPicPr>
        <p:blipFill>
          <a:blip r:embed="rId8" cstate="print"/>
          <a:srcRect/>
          <a:stretch>
            <a:fillRect/>
          </a:stretch>
        </p:blipFill>
        <p:spPr bwMode="auto">
          <a:xfrm>
            <a:off x="3749279" y="2159794"/>
            <a:ext cx="4011215" cy="2474119"/>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p:txBody>
          <a:bodyPr>
            <a:normAutofit fontScale="90000"/>
          </a:bodyPr>
          <a:lstStyle/>
          <a:p>
            <a:pPr eaLnBrk="1" hangingPunct="1"/>
            <a:r>
              <a:rPr lang="en-US"/>
              <a:t>Parts of a VI – Icon/Connector Pane</a:t>
            </a:r>
          </a:p>
        </p:txBody>
      </p:sp>
      <p:sp>
        <p:nvSpPr>
          <p:cNvPr id="26627" name="Rectangle 3"/>
          <p:cNvSpPr>
            <a:spLocks noGrp="1" noChangeArrowheads="1"/>
          </p:cNvSpPr>
          <p:nvPr>
            <p:ph idx="1"/>
          </p:nvPr>
        </p:nvSpPr>
        <p:spPr>
          <a:xfrm>
            <a:off x="1543050" y="2964657"/>
            <a:ext cx="6400800" cy="1550194"/>
          </a:xfrm>
        </p:spPr>
        <p:txBody>
          <a:bodyPr rtlCol="0">
            <a:normAutofit fontScale="70000" lnSpcReduction="20000"/>
          </a:bodyPr>
          <a:lstStyle/>
          <a:p>
            <a:pPr lvl="1">
              <a:buNone/>
              <a:defRPr/>
            </a:pPr>
            <a:r>
              <a:rPr lang="en-US"/>
              <a:t>Icons and connector panes are necessary to use </a:t>
            </a:r>
            <a:br>
              <a:rPr lang="pl-PL"/>
            </a:br>
            <a:r>
              <a:rPr lang="en-US"/>
              <a:t>a VI as a subVI.</a:t>
            </a:r>
          </a:p>
          <a:p>
            <a:pPr lvl="2">
              <a:defRPr/>
            </a:pPr>
            <a:r>
              <a:rPr lang="en-US"/>
              <a:t>A subVI is a VI that appears on the block diagram of another VI.</a:t>
            </a:r>
          </a:p>
          <a:p>
            <a:pPr lvl="2">
              <a:defRPr/>
            </a:pPr>
            <a:r>
              <a:rPr lang="en-US"/>
              <a:t>A subVI is similar to a subroutine or function in a text-based programming language.</a:t>
            </a:r>
          </a:p>
        </p:txBody>
      </p:sp>
      <p:graphicFrame>
        <p:nvGraphicFramePr>
          <p:cNvPr id="7" name="Diagram 6"/>
          <p:cNvGraphicFramePr/>
          <p:nvPr/>
        </p:nvGraphicFramePr>
        <p:xfrm>
          <a:off x="1543050" y="914400"/>
          <a:ext cx="5819502" cy="854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nvGraphicFramePr>
        <p:xfrm>
          <a:off x="1543050" y="1943100"/>
          <a:ext cx="5819502" cy="85409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427014" name="Picture 6" descr="vi_icon.bmp"/>
          <p:cNvPicPr>
            <a:picLocks noChangeAspect="1" noChangeArrowheads="1"/>
          </p:cNvPicPr>
          <p:nvPr/>
        </p:nvPicPr>
        <p:blipFill>
          <a:blip r:embed="rId13" cstate="print"/>
          <a:srcRect/>
          <a:stretch>
            <a:fillRect/>
          </a:stretch>
        </p:blipFill>
        <p:spPr bwMode="auto">
          <a:xfrm>
            <a:off x="1771651" y="1085851"/>
            <a:ext cx="459581" cy="459581"/>
          </a:xfrm>
          <a:prstGeom prst="rect">
            <a:avLst/>
          </a:prstGeom>
          <a:noFill/>
          <a:ln w="9525">
            <a:noFill/>
            <a:miter lim="800000"/>
            <a:headEnd/>
            <a:tailEnd/>
          </a:ln>
        </p:spPr>
      </p:pic>
      <p:pic>
        <p:nvPicPr>
          <p:cNvPr id="427015" name="Picture 5" descr="conpane.bmp"/>
          <p:cNvPicPr>
            <a:picLocks noChangeAspect="1" noChangeArrowheads="1"/>
          </p:cNvPicPr>
          <p:nvPr/>
        </p:nvPicPr>
        <p:blipFill>
          <a:blip r:embed="rId14" cstate="print"/>
          <a:srcRect/>
          <a:stretch>
            <a:fillRect/>
          </a:stretch>
        </p:blipFill>
        <p:spPr bwMode="auto">
          <a:xfrm>
            <a:off x="1771651" y="2114551"/>
            <a:ext cx="459581" cy="459581"/>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684735" y="971551"/>
            <a:ext cx="5829300" cy="3600449"/>
          </a:xfrm>
        </p:spPr>
        <p:txBody>
          <a:bodyPr/>
          <a:lstStyle/>
          <a:p>
            <a:r>
              <a:rPr lang="pl-PL"/>
              <a:t>Show – off (2) </a:t>
            </a:r>
            <a:br>
              <a:rPr lang="pl-PL"/>
            </a:br>
            <a:br>
              <a:rPr lang="pl-PL"/>
            </a:br>
            <a:r>
              <a:rPr lang="pl-PL"/>
              <a:t>Figures</a:t>
            </a:r>
            <a:br>
              <a:rPr lang="pl-PL"/>
            </a:br>
            <a:endParaRPr lang="pl-PL"/>
          </a:p>
        </p:txBody>
      </p:sp>
    </p:spTree>
    <p:extLst>
      <p:ext uri="{BB962C8B-B14F-4D97-AF65-F5344CB8AC3E}">
        <p14:creationId xmlns:p14="http://schemas.microsoft.com/office/powerpoint/2010/main" val="15000647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Title 3"/>
          <p:cNvSpPr>
            <a:spLocks noGrp="1"/>
          </p:cNvSpPr>
          <p:nvPr>
            <p:ph type="title"/>
          </p:nvPr>
        </p:nvSpPr>
        <p:spPr>
          <a:xfrm>
            <a:off x="722313" y="971551"/>
            <a:ext cx="7772400" cy="971550"/>
          </a:xfrm>
        </p:spPr>
        <p:txBody>
          <a:bodyPr/>
          <a:lstStyle/>
          <a:p>
            <a:pPr eaLnBrk="1" hangingPunct="1"/>
            <a:r>
              <a:rPr lang="pl-PL"/>
              <a:t>D</a:t>
            </a:r>
            <a:r>
              <a:rPr lang="en-US"/>
              <a:t>. Front Panel</a:t>
            </a:r>
          </a:p>
        </p:txBody>
      </p:sp>
      <p:sp>
        <p:nvSpPr>
          <p:cNvPr id="5" name="Text Placeholder 4"/>
          <p:cNvSpPr>
            <a:spLocks noGrp="1"/>
          </p:cNvSpPr>
          <p:nvPr>
            <p:ph type="body" idx="1"/>
          </p:nvPr>
        </p:nvSpPr>
        <p:spPr>
          <a:xfrm>
            <a:off x="722313" y="1823832"/>
            <a:ext cx="5829300" cy="2743200"/>
          </a:xfrm>
        </p:spPr>
        <p:txBody>
          <a:bodyPr rtlCol="0"/>
          <a:lstStyle/>
          <a:p>
            <a:pPr>
              <a:defRPr/>
            </a:pPr>
            <a:r>
              <a:rPr lang="en-US"/>
              <a:t>Controls and Indicators</a:t>
            </a:r>
          </a:p>
          <a:p>
            <a:pPr>
              <a:defRPr/>
            </a:pPr>
            <a:r>
              <a:rPr lang="en-US"/>
              <a:t>Object Styles</a:t>
            </a:r>
          </a:p>
          <a:p>
            <a:pPr>
              <a:defRPr/>
            </a:pPr>
            <a:r>
              <a:rPr lang="en-US"/>
              <a:t>Object Types</a:t>
            </a:r>
          </a:p>
          <a:p>
            <a:pPr>
              <a:defRPr/>
            </a:pPr>
            <a:r>
              <a:rPr lang="en-US"/>
              <a:t>	Boolean </a:t>
            </a:r>
          </a:p>
          <a:p>
            <a:pPr>
              <a:defRPr/>
            </a:pPr>
            <a:r>
              <a:rPr lang="en-US"/>
              <a:t>	Numeric</a:t>
            </a:r>
          </a:p>
          <a:p>
            <a:pPr>
              <a:defRPr/>
            </a:pPr>
            <a:r>
              <a:rPr lang="en-US"/>
              <a:t>	String</a:t>
            </a:r>
          </a:p>
          <a:p>
            <a:pPr>
              <a:defRPr/>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C5C54E23-E6A7-45B4-B4AE-FBD7A2E4BC1E}"/>
              </a:ext>
            </a:extLst>
          </p:cNvPr>
          <p:cNvSpPr>
            <a:spLocks noGrp="1"/>
          </p:cNvSpPr>
          <p:nvPr>
            <p:ph type="title"/>
          </p:nvPr>
        </p:nvSpPr>
        <p:spPr/>
        <p:txBody>
          <a:bodyPr>
            <a:normAutofit/>
          </a:bodyPr>
          <a:lstStyle/>
          <a:p>
            <a:r>
              <a:rPr lang="pl-PL" sz="4000" err="1"/>
              <a:t>LabVIEW</a:t>
            </a:r>
            <a:r>
              <a:rPr lang="pl-PL" sz="4000"/>
              <a:t> </a:t>
            </a:r>
            <a:r>
              <a:rPr lang="en-US" sz="4000"/>
              <a:t>FPGA</a:t>
            </a:r>
            <a:r>
              <a:rPr lang="pl-PL" sz="4000"/>
              <a:t> @ CERN 2020</a:t>
            </a:r>
            <a:endParaRPr lang="en-US" sz="4000"/>
          </a:p>
        </p:txBody>
      </p:sp>
      <p:sp>
        <p:nvSpPr>
          <p:cNvPr id="4" name="Symbol zastępczy zawartości 3">
            <a:extLst>
              <a:ext uri="{FF2B5EF4-FFF2-40B4-BE49-F238E27FC236}">
                <a16:creationId xmlns:a16="http://schemas.microsoft.com/office/drawing/2014/main" id="{D207B155-545B-48C9-9E16-9C620108AFC5}"/>
              </a:ext>
            </a:extLst>
          </p:cNvPr>
          <p:cNvSpPr>
            <a:spLocks noGrp="1"/>
          </p:cNvSpPr>
          <p:nvPr>
            <p:ph idx="1"/>
          </p:nvPr>
        </p:nvSpPr>
        <p:spPr>
          <a:xfrm>
            <a:off x="3352800" y="994205"/>
            <a:ext cx="5334000" cy="3203145"/>
          </a:xfrm>
        </p:spPr>
        <p:txBody>
          <a:bodyPr anchor="ctr"/>
          <a:lstStyle/>
          <a:p>
            <a:r>
              <a:rPr lang="pl-PL" err="1"/>
              <a:t>Unofficial</a:t>
            </a:r>
            <a:endParaRPr lang="pl-PL"/>
          </a:p>
          <a:p>
            <a:r>
              <a:rPr lang="pl-PL"/>
              <a:t>Fan </a:t>
            </a:r>
            <a:r>
              <a:rPr lang="pl-PL" err="1"/>
              <a:t>based</a:t>
            </a:r>
            <a:endParaRPr lang="pl-PL"/>
          </a:p>
          <a:p>
            <a:r>
              <a:rPr lang="pl-PL" err="1"/>
              <a:t>Afterwork</a:t>
            </a:r>
            <a:endParaRPr lang="pl-PL"/>
          </a:p>
          <a:p>
            <a:r>
              <a:rPr lang="pl-PL"/>
              <a:t>Knowledge </a:t>
            </a:r>
            <a:r>
              <a:rPr lang="pl-PL" err="1"/>
              <a:t>sharing</a:t>
            </a:r>
            <a:endParaRPr lang="en-US"/>
          </a:p>
          <a:p>
            <a:pPr algn="ctr"/>
            <a:endParaRPr lang="en-US"/>
          </a:p>
        </p:txBody>
      </p:sp>
      <p:pic>
        <p:nvPicPr>
          <p:cNvPr id="5" name="Obraz 4">
            <a:extLst>
              <a:ext uri="{FF2B5EF4-FFF2-40B4-BE49-F238E27FC236}">
                <a16:creationId xmlns:a16="http://schemas.microsoft.com/office/drawing/2014/main" id="{8C7D416A-AD40-4FB3-8368-F76C9995C019}"/>
              </a:ext>
            </a:extLst>
          </p:cNvPr>
          <p:cNvPicPr>
            <a:picLocks noChangeAspect="1"/>
          </p:cNvPicPr>
          <p:nvPr/>
        </p:nvPicPr>
        <p:blipFill>
          <a:blip r:embed="rId2"/>
          <a:stretch>
            <a:fillRect/>
          </a:stretch>
        </p:blipFill>
        <p:spPr>
          <a:xfrm>
            <a:off x="457200" y="1280663"/>
            <a:ext cx="2636139" cy="2630228"/>
          </a:xfrm>
          <a:prstGeom prst="rect">
            <a:avLst/>
          </a:prstGeom>
        </p:spPr>
      </p:pic>
      <p:pic>
        <p:nvPicPr>
          <p:cNvPr id="9" name="Obraz 8">
            <a:extLst>
              <a:ext uri="{FF2B5EF4-FFF2-40B4-BE49-F238E27FC236}">
                <a16:creationId xmlns:a16="http://schemas.microsoft.com/office/drawing/2014/main" id="{7FBE5EB7-34ED-4FD1-ABC9-8ED79239CE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0242" y="1135284"/>
            <a:ext cx="3830574" cy="2872931"/>
          </a:xfrm>
          <a:prstGeom prst="rect">
            <a:avLst/>
          </a:prstGeom>
        </p:spPr>
      </p:pic>
    </p:spTree>
    <p:extLst>
      <p:ext uri="{BB962C8B-B14F-4D97-AF65-F5344CB8AC3E}">
        <p14:creationId xmlns:p14="http://schemas.microsoft.com/office/powerpoint/2010/main" val="17776766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Title 1"/>
          <p:cNvSpPr>
            <a:spLocks noGrp="1"/>
          </p:cNvSpPr>
          <p:nvPr>
            <p:ph type="title"/>
          </p:nvPr>
        </p:nvSpPr>
        <p:spPr/>
        <p:txBody>
          <a:bodyPr>
            <a:normAutofit fontScale="90000"/>
          </a:bodyPr>
          <a:lstStyle/>
          <a:p>
            <a:pPr eaLnBrk="1" hangingPunct="1"/>
            <a:r>
              <a:rPr lang="en-US"/>
              <a:t>Front Panel</a:t>
            </a:r>
          </a:p>
        </p:txBody>
      </p:sp>
      <p:pic>
        <p:nvPicPr>
          <p:cNvPr id="432131" name="Embedded Image" descr="loc_env_using temperature - fp window.png"/>
          <p:cNvPicPr>
            <a:picLocks noChangeAspect="1"/>
          </p:cNvPicPr>
          <p:nvPr/>
        </p:nvPicPr>
        <p:blipFill>
          <a:blip r:embed="rId3" cstate="print"/>
          <a:srcRect/>
          <a:stretch>
            <a:fillRect/>
          </a:stretch>
        </p:blipFill>
        <p:spPr bwMode="auto">
          <a:xfrm>
            <a:off x="2514600" y="1771650"/>
            <a:ext cx="4014788" cy="2686050"/>
          </a:xfrm>
          <a:prstGeom prst="rect">
            <a:avLst/>
          </a:prstGeom>
          <a:noFill/>
          <a:ln w="9525">
            <a:noFill/>
            <a:miter lim="800000"/>
            <a:headEnd/>
            <a:tailEnd/>
          </a:ln>
        </p:spPr>
      </p:pic>
      <p:pic>
        <p:nvPicPr>
          <p:cNvPr id="432132" name="Picture 4" descr="fp toolbar.bmp"/>
          <p:cNvPicPr>
            <a:picLocks noChangeAspect="1"/>
          </p:cNvPicPr>
          <p:nvPr/>
        </p:nvPicPr>
        <p:blipFill>
          <a:blip r:embed="rId4" cstate="print"/>
          <a:srcRect/>
          <a:stretch>
            <a:fillRect/>
          </a:stretch>
        </p:blipFill>
        <p:spPr bwMode="auto">
          <a:xfrm>
            <a:off x="1314450" y="1085850"/>
            <a:ext cx="6418660" cy="285750"/>
          </a:xfrm>
          <a:prstGeom prst="rect">
            <a:avLst/>
          </a:prstGeom>
          <a:noFill/>
          <a:ln w="9525">
            <a:noFill/>
            <a:miter lim="800000"/>
            <a:headEnd/>
            <a:tailEnd/>
          </a:ln>
        </p:spPr>
      </p:pic>
      <p:sp>
        <p:nvSpPr>
          <p:cNvPr id="6" name="Rectangle 5"/>
          <p:cNvSpPr/>
          <p:nvPr/>
        </p:nvSpPr>
        <p:spPr>
          <a:xfrm>
            <a:off x="2743200" y="2114550"/>
            <a:ext cx="3314700" cy="1143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1350"/>
          </a:p>
        </p:txBody>
      </p:sp>
      <p:cxnSp>
        <p:nvCxnSpPr>
          <p:cNvPr id="10" name="Shape 9"/>
          <p:cNvCxnSpPr>
            <a:endCxn id="6" idx="1"/>
          </p:cNvCxnSpPr>
          <p:nvPr/>
        </p:nvCxnSpPr>
        <p:spPr>
          <a:xfrm rot="16200000" flipH="1">
            <a:off x="1971675" y="1400175"/>
            <a:ext cx="800100" cy="74295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p:txBody>
          <a:bodyPr/>
          <a:lstStyle/>
          <a:p>
            <a:pPr eaLnBrk="1" hangingPunct="1"/>
            <a:r>
              <a:rPr lang="en-US"/>
              <a:t>Controls and Indicators</a:t>
            </a:r>
          </a:p>
        </p:txBody>
      </p:sp>
      <p:sp>
        <p:nvSpPr>
          <p:cNvPr id="434179" name="Rectangle 5"/>
          <p:cNvSpPr>
            <a:spLocks noGrp="1" noChangeArrowheads="1"/>
          </p:cNvSpPr>
          <p:nvPr>
            <p:ph sz="half" idx="1"/>
          </p:nvPr>
        </p:nvSpPr>
        <p:spPr>
          <a:xfrm>
            <a:off x="628650" y="931664"/>
            <a:ext cx="3143250" cy="1394222"/>
          </a:xfrm>
        </p:spPr>
        <p:txBody>
          <a:bodyPr>
            <a:normAutofit fontScale="92500" lnSpcReduction="20000"/>
          </a:bodyPr>
          <a:lstStyle/>
          <a:p>
            <a:pPr lvl="1" eaLnBrk="1" hangingPunct="1">
              <a:lnSpc>
                <a:spcPct val="90000"/>
              </a:lnSpc>
              <a:buFont typeface="Arial" pitchFamily="34" charset="0"/>
              <a:buNone/>
            </a:pPr>
            <a:r>
              <a:rPr lang="en-US" sz="2100"/>
              <a:t>Controls</a:t>
            </a:r>
          </a:p>
          <a:p>
            <a:pPr lvl="2" eaLnBrk="1" hangingPunct="1">
              <a:lnSpc>
                <a:spcPct val="90000"/>
              </a:lnSpc>
            </a:pPr>
            <a:r>
              <a:rPr lang="en-US" sz="1800"/>
              <a:t>Input devices</a:t>
            </a:r>
          </a:p>
          <a:p>
            <a:pPr lvl="2" eaLnBrk="1" hangingPunct="1">
              <a:lnSpc>
                <a:spcPct val="90000"/>
              </a:lnSpc>
            </a:pPr>
            <a:r>
              <a:rPr lang="en-US" sz="1800"/>
              <a:t>Knobs, buttons, slides</a:t>
            </a:r>
          </a:p>
          <a:p>
            <a:pPr lvl="2" eaLnBrk="1" hangingPunct="1">
              <a:lnSpc>
                <a:spcPct val="90000"/>
              </a:lnSpc>
            </a:pPr>
            <a:r>
              <a:rPr lang="en-US" sz="1800"/>
              <a:t>Supply data to the block diagram</a:t>
            </a:r>
          </a:p>
        </p:txBody>
      </p:sp>
      <p:sp>
        <p:nvSpPr>
          <p:cNvPr id="434180" name="Rectangle 5"/>
          <p:cNvSpPr>
            <a:spLocks noGrp="1" noChangeArrowheads="1"/>
          </p:cNvSpPr>
          <p:nvPr>
            <p:ph sz="half" idx="2"/>
          </p:nvPr>
        </p:nvSpPr>
        <p:spPr>
          <a:xfrm>
            <a:off x="3856482" y="914400"/>
            <a:ext cx="3600450" cy="1428750"/>
          </a:xfrm>
        </p:spPr>
        <p:txBody>
          <a:bodyPr>
            <a:normAutofit fontScale="92500" lnSpcReduction="20000"/>
          </a:bodyPr>
          <a:lstStyle/>
          <a:p>
            <a:pPr lvl="1" eaLnBrk="1" hangingPunct="1">
              <a:lnSpc>
                <a:spcPct val="90000"/>
              </a:lnSpc>
              <a:buFont typeface="Arial" pitchFamily="34" charset="0"/>
              <a:buNone/>
            </a:pPr>
            <a:r>
              <a:rPr lang="en-US" sz="2100"/>
              <a:t>Indicators</a:t>
            </a:r>
          </a:p>
          <a:p>
            <a:pPr lvl="2" eaLnBrk="1" hangingPunct="1">
              <a:lnSpc>
                <a:spcPct val="90000"/>
              </a:lnSpc>
            </a:pPr>
            <a:r>
              <a:rPr lang="en-US" sz="1800"/>
              <a:t>Output devices</a:t>
            </a:r>
          </a:p>
          <a:p>
            <a:pPr lvl="2" eaLnBrk="1" hangingPunct="1">
              <a:lnSpc>
                <a:spcPct val="90000"/>
              </a:lnSpc>
            </a:pPr>
            <a:r>
              <a:rPr lang="en-US" sz="1800"/>
              <a:t>Graphs, LEDs</a:t>
            </a:r>
          </a:p>
          <a:p>
            <a:pPr lvl="2" eaLnBrk="1" hangingPunct="1">
              <a:lnSpc>
                <a:spcPct val="90000"/>
              </a:lnSpc>
            </a:pPr>
            <a:r>
              <a:rPr lang="en-US" sz="1800"/>
              <a:t>Display data the block diagram acquires or generates</a:t>
            </a:r>
          </a:p>
        </p:txBody>
      </p:sp>
      <p:sp>
        <p:nvSpPr>
          <p:cNvPr id="8" name="Rectangle 7"/>
          <p:cNvSpPr/>
          <p:nvPr/>
        </p:nvSpPr>
        <p:spPr>
          <a:xfrm>
            <a:off x="3771900" y="4457700"/>
            <a:ext cx="4057650" cy="628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434182" name="Embedded Image" descr="loc_fp_Using Temperature.bmp"/>
          <p:cNvPicPr>
            <a:picLocks noChangeAspect="1"/>
          </p:cNvPicPr>
          <p:nvPr/>
        </p:nvPicPr>
        <p:blipFill>
          <a:blip r:embed="rId3" cstate="print"/>
          <a:srcRect/>
          <a:stretch>
            <a:fillRect/>
          </a:stretch>
        </p:blipFill>
        <p:spPr bwMode="auto">
          <a:xfrm>
            <a:off x="2286000" y="2514600"/>
            <a:ext cx="4457700" cy="2500313"/>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Title 1"/>
          <p:cNvSpPr>
            <a:spLocks noGrp="1"/>
          </p:cNvSpPr>
          <p:nvPr>
            <p:ph type="title"/>
          </p:nvPr>
        </p:nvSpPr>
        <p:spPr/>
        <p:txBody>
          <a:bodyPr>
            <a:normAutofit fontScale="90000"/>
          </a:bodyPr>
          <a:lstStyle/>
          <a:p>
            <a:pPr eaLnBrk="1" hangingPunct="1"/>
            <a:r>
              <a:rPr lang="en-US" dirty="0"/>
              <a:t>Front Panel Object Styles</a:t>
            </a:r>
          </a:p>
        </p:txBody>
      </p:sp>
      <p:pic>
        <p:nvPicPr>
          <p:cNvPr id="7" name="Picture 6" descr="Graphical user interface, application&#10;&#10;Description automatically generated">
            <a:extLst>
              <a:ext uri="{FF2B5EF4-FFF2-40B4-BE49-F238E27FC236}">
                <a16:creationId xmlns:a16="http://schemas.microsoft.com/office/drawing/2014/main" id="{4562CD09-C4F5-864A-9666-2CED6EBB3B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650" y="1669310"/>
            <a:ext cx="3228098" cy="2032506"/>
          </a:xfrm>
          <a:prstGeom prst="rect">
            <a:avLst/>
          </a:prstGeom>
        </p:spPr>
      </p:pic>
      <p:pic>
        <p:nvPicPr>
          <p:cNvPr id="9" name="Picture 8" descr="Graphical user interface&#10;&#10;Description automatically generated">
            <a:extLst>
              <a:ext uri="{FF2B5EF4-FFF2-40B4-BE49-F238E27FC236}">
                <a16:creationId xmlns:a16="http://schemas.microsoft.com/office/drawing/2014/main" id="{29929BCB-4321-E049-AE7E-712687AA9F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1315" y="1669310"/>
            <a:ext cx="2926473" cy="203250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8274" name="Embedded Image" descr="loc_fp_Numeric Sample.png"/>
          <p:cNvPicPr>
            <a:picLocks noChangeAspect="1"/>
          </p:cNvPicPr>
          <p:nvPr/>
        </p:nvPicPr>
        <p:blipFill>
          <a:blip r:embed="rId3" cstate="print"/>
          <a:srcRect/>
          <a:stretch>
            <a:fillRect/>
          </a:stretch>
        </p:blipFill>
        <p:spPr bwMode="auto">
          <a:xfrm>
            <a:off x="4637542" y="2057400"/>
            <a:ext cx="1765697" cy="2437210"/>
          </a:xfrm>
          <a:prstGeom prst="rect">
            <a:avLst/>
          </a:prstGeom>
          <a:noFill/>
          <a:ln w="9525">
            <a:noFill/>
            <a:miter lim="800000"/>
            <a:headEnd/>
            <a:tailEnd/>
          </a:ln>
        </p:spPr>
      </p:pic>
      <p:sp>
        <p:nvSpPr>
          <p:cNvPr id="438275" name="Rectangle 13"/>
          <p:cNvSpPr>
            <a:spLocks noGrp="1" noChangeArrowheads="1"/>
          </p:cNvSpPr>
          <p:nvPr>
            <p:ph type="title"/>
          </p:nvPr>
        </p:nvSpPr>
        <p:spPr/>
        <p:txBody>
          <a:bodyPr>
            <a:normAutofit fontScale="90000"/>
          </a:bodyPr>
          <a:lstStyle/>
          <a:p>
            <a:pPr eaLnBrk="1" hangingPunct="1"/>
            <a:r>
              <a:rPr lang="en-US"/>
              <a:t>Numeric Controls and Indicators</a:t>
            </a:r>
          </a:p>
        </p:txBody>
      </p:sp>
      <p:sp>
        <p:nvSpPr>
          <p:cNvPr id="438276" name="Rectangle 14"/>
          <p:cNvSpPr>
            <a:spLocks noGrp="1" noChangeArrowheads="1"/>
          </p:cNvSpPr>
          <p:nvPr>
            <p:ph idx="1"/>
          </p:nvPr>
        </p:nvSpPr>
        <p:spPr/>
        <p:txBody>
          <a:bodyPr>
            <a:normAutofit/>
          </a:bodyPr>
          <a:lstStyle/>
          <a:p>
            <a:pPr eaLnBrk="1" hangingPunct="1">
              <a:buFontTx/>
              <a:buNone/>
            </a:pPr>
            <a:r>
              <a:rPr lang="en-US" sz="2400" dirty="0"/>
              <a:t>The numeric data in a control or indicator can represent numbers of various types, such as integer or floating-point.</a:t>
            </a:r>
          </a:p>
        </p:txBody>
      </p:sp>
      <p:sp>
        <p:nvSpPr>
          <p:cNvPr id="438277" name="Text Box 6"/>
          <p:cNvSpPr txBox="1">
            <a:spLocks noChangeArrowheads="1"/>
          </p:cNvSpPr>
          <p:nvPr/>
        </p:nvSpPr>
        <p:spPr bwMode="auto">
          <a:xfrm>
            <a:off x="3211821" y="3600451"/>
            <a:ext cx="809965" cy="507831"/>
          </a:xfrm>
          <a:prstGeom prst="rect">
            <a:avLst/>
          </a:prstGeom>
          <a:noFill/>
          <a:ln w="9525" algn="ctr">
            <a:noFill/>
            <a:miter lim="800000"/>
            <a:headEnd type="none" w="sm" len="sm"/>
            <a:tailEnd type="none" w="sm" len="sm"/>
          </a:ln>
        </p:spPr>
        <p:txBody>
          <a:bodyPr wrap="none">
            <a:spAutoFit/>
          </a:bodyPr>
          <a:lstStyle/>
          <a:p>
            <a:pPr algn="ctr"/>
            <a:r>
              <a:rPr lang="en-US" sz="1350">
                <a:solidFill>
                  <a:schemeClr val="hlink"/>
                </a:solidFill>
                <a:latin typeface="Univers Com 45 Light" pitchFamily="34" charset="-18"/>
              </a:rPr>
              <a:t>Numeric</a:t>
            </a:r>
            <a:endParaRPr lang="pl-PL" sz="1350">
              <a:solidFill>
                <a:schemeClr val="hlink"/>
              </a:solidFill>
              <a:latin typeface="Univers Com 45 Light" pitchFamily="34" charset="-18"/>
            </a:endParaRPr>
          </a:p>
          <a:p>
            <a:pPr algn="r"/>
            <a:r>
              <a:rPr lang="en-US" sz="1350">
                <a:solidFill>
                  <a:schemeClr val="hlink"/>
                </a:solidFill>
                <a:latin typeface="Univers Com 45 Light" pitchFamily="34" charset="-18"/>
              </a:rPr>
              <a:t>indicator</a:t>
            </a:r>
          </a:p>
        </p:txBody>
      </p:sp>
      <p:sp>
        <p:nvSpPr>
          <p:cNvPr id="438278" name="Text Box 7"/>
          <p:cNvSpPr txBox="1">
            <a:spLocks noChangeArrowheads="1"/>
          </p:cNvSpPr>
          <p:nvPr/>
        </p:nvSpPr>
        <p:spPr bwMode="auto">
          <a:xfrm>
            <a:off x="6697620" y="2514601"/>
            <a:ext cx="843501" cy="507831"/>
          </a:xfrm>
          <a:prstGeom prst="rect">
            <a:avLst/>
          </a:prstGeom>
          <a:noFill/>
          <a:ln w="9525" algn="ctr">
            <a:noFill/>
            <a:miter lim="800000"/>
            <a:headEnd type="none" w="sm" len="sm"/>
            <a:tailEnd type="none" w="sm" len="sm"/>
          </a:ln>
        </p:spPr>
        <p:txBody>
          <a:bodyPr wrap="none">
            <a:spAutoFit/>
          </a:bodyPr>
          <a:lstStyle/>
          <a:p>
            <a:pPr algn="ctr"/>
            <a:r>
              <a:rPr lang="en-US" sz="1350">
                <a:solidFill>
                  <a:schemeClr val="hlink"/>
                </a:solidFill>
                <a:latin typeface="Univers Com 45 Light" pitchFamily="34" charset="-18"/>
              </a:rPr>
              <a:t>Numeric </a:t>
            </a:r>
            <a:endParaRPr lang="pl-PL" sz="1350">
              <a:solidFill>
                <a:schemeClr val="hlink"/>
              </a:solidFill>
              <a:latin typeface="Univers Com 45 Light" pitchFamily="34" charset="-18"/>
            </a:endParaRPr>
          </a:p>
          <a:p>
            <a:r>
              <a:rPr lang="en-US" sz="1350">
                <a:solidFill>
                  <a:schemeClr val="hlink"/>
                </a:solidFill>
                <a:latin typeface="Univers Com 45 Light" pitchFamily="34" charset="-18"/>
              </a:rPr>
              <a:t>control</a:t>
            </a:r>
          </a:p>
        </p:txBody>
      </p:sp>
      <p:sp>
        <p:nvSpPr>
          <p:cNvPr id="438279" name="Line 9"/>
          <p:cNvSpPr>
            <a:spLocks noChangeShapeType="1"/>
          </p:cNvSpPr>
          <p:nvPr/>
        </p:nvSpPr>
        <p:spPr bwMode="auto">
          <a:xfrm>
            <a:off x="4281545" y="3771900"/>
            <a:ext cx="457200" cy="0"/>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38280" name="Line 10"/>
          <p:cNvSpPr>
            <a:spLocks noChangeShapeType="1"/>
          </p:cNvSpPr>
          <p:nvPr/>
        </p:nvSpPr>
        <p:spPr bwMode="auto">
          <a:xfrm flipH="1">
            <a:off x="6066292" y="2686050"/>
            <a:ext cx="408385" cy="0"/>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38281" name="Line 11"/>
          <p:cNvSpPr>
            <a:spLocks noChangeShapeType="1"/>
          </p:cNvSpPr>
          <p:nvPr/>
        </p:nvSpPr>
        <p:spPr bwMode="auto">
          <a:xfrm flipV="1">
            <a:off x="4180342" y="2686050"/>
            <a:ext cx="628650" cy="282179"/>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38282" name="Rectangle 12"/>
          <p:cNvSpPr>
            <a:spLocks noChangeArrowheads="1"/>
          </p:cNvSpPr>
          <p:nvPr/>
        </p:nvSpPr>
        <p:spPr bwMode="auto">
          <a:xfrm>
            <a:off x="1903647" y="2800351"/>
            <a:ext cx="1845505" cy="507831"/>
          </a:xfrm>
          <a:prstGeom prst="rect">
            <a:avLst/>
          </a:prstGeom>
          <a:noFill/>
          <a:ln w="9525">
            <a:noFill/>
            <a:miter lim="800000"/>
            <a:headEnd/>
            <a:tailEnd/>
          </a:ln>
        </p:spPr>
        <p:txBody>
          <a:bodyPr wrap="none">
            <a:spAutoFit/>
          </a:bodyPr>
          <a:lstStyle/>
          <a:p>
            <a:pPr algn="ctr"/>
            <a:r>
              <a:rPr lang="en-US" sz="1350">
                <a:solidFill>
                  <a:schemeClr val="hlink"/>
                </a:solidFill>
                <a:latin typeface="Univers Com 45 Light" pitchFamily="34" charset="-18"/>
              </a:rPr>
              <a:t>Increment/Decrement</a:t>
            </a:r>
            <a:endParaRPr lang="pl-PL" sz="1350">
              <a:solidFill>
                <a:schemeClr val="hlink"/>
              </a:solidFill>
              <a:latin typeface="Univers Com 45 Light" pitchFamily="34" charset="-18"/>
            </a:endParaRPr>
          </a:p>
          <a:p>
            <a:pPr algn="r"/>
            <a:r>
              <a:rPr lang="en-US" sz="1350">
                <a:solidFill>
                  <a:schemeClr val="hlink"/>
                </a:solidFill>
                <a:latin typeface="Univers Com 45 Light" pitchFamily="34" charset="-18"/>
              </a:rPr>
              <a:t>buttons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12"/>
          <p:cNvSpPr>
            <a:spLocks noGrp="1" noChangeArrowheads="1"/>
          </p:cNvSpPr>
          <p:nvPr>
            <p:ph type="title"/>
          </p:nvPr>
        </p:nvSpPr>
        <p:spPr/>
        <p:txBody>
          <a:bodyPr>
            <a:normAutofit fontScale="90000"/>
          </a:bodyPr>
          <a:lstStyle/>
          <a:p>
            <a:pPr eaLnBrk="1" hangingPunct="1"/>
            <a:r>
              <a:rPr lang="en-US"/>
              <a:t>Boolean Controls and Indicators</a:t>
            </a:r>
          </a:p>
        </p:txBody>
      </p:sp>
      <p:sp>
        <p:nvSpPr>
          <p:cNvPr id="440323" name="Rectangle 13"/>
          <p:cNvSpPr>
            <a:spLocks noGrp="1" noChangeArrowheads="1"/>
          </p:cNvSpPr>
          <p:nvPr>
            <p:ph idx="1"/>
          </p:nvPr>
        </p:nvSpPr>
        <p:spPr>
          <a:xfrm>
            <a:off x="573024" y="1085850"/>
            <a:ext cx="7085076" cy="3257550"/>
          </a:xfrm>
        </p:spPr>
        <p:txBody>
          <a:bodyPr>
            <a:normAutofit/>
          </a:bodyPr>
          <a:lstStyle/>
          <a:p>
            <a:pPr lvl="1" eaLnBrk="1" hangingPunct="1"/>
            <a:r>
              <a:rPr lang="en-US" sz="2000"/>
              <a:t>The Boolean data type represents data that has only two options, such as True/False or On/Off.</a:t>
            </a:r>
          </a:p>
          <a:p>
            <a:pPr lvl="1" eaLnBrk="1" hangingPunct="1"/>
            <a:r>
              <a:rPr lang="en-US" sz="2000"/>
              <a:t>Use Boolean controls and indicators to enter and display Boolean (TRUE/FALSE) values.</a:t>
            </a:r>
          </a:p>
          <a:p>
            <a:pPr lvl="1" eaLnBrk="1" hangingPunct="1"/>
            <a:r>
              <a:rPr lang="en-US" sz="2000"/>
              <a:t>Boolean objects simulate switches, push buttons and LEDs.</a:t>
            </a:r>
          </a:p>
        </p:txBody>
      </p:sp>
      <p:sp>
        <p:nvSpPr>
          <p:cNvPr id="440324" name="Text Box 4"/>
          <p:cNvSpPr txBox="1">
            <a:spLocks noChangeArrowheads="1"/>
          </p:cNvSpPr>
          <p:nvPr/>
        </p:nvSpPr>
        <p:spPr bwMode="auto">
          <a:xfrm>
            <a:off x="2035943" y="3273937"/>
            <a:ext cx="819456" cy="507831"/>
          </a:xfrm>
          <a:prstGeom prst="rect">
            <a:avLst/>
          </a:prstGeom>
          <a:noFill/>
          <a:ln w="9525" algn="ctr">
            <a:noFill/>
            <a:miter lim="800000"/>
            <a:headEnd type="none" w="sm" len="sm"/>
            <a:tailEnd type="none" w="sm" len="sm"/>
          </a:ln>
        </p:spPr>
        <p:txBody>
          <a:bodyPr wrap="none">
            <a:spAutoFit/>
          </a:bodyPr>
          <a:lstStyle/>
          <a:p>
            <a:pPr algn="r"/>
            <a:r>
              <a:rPr lang="en-US" sz="1350" dirty="0">
                <a:solidFill>
                  <a:schemeClr val="hlink"/>
                </a:solidFill>
              </a:rPr>
              <a:t>Boolean</a:t>
            </a:r>
            <a:endParaRPr lang="pl-PL" sz="1350" dirty="0">
              <a:solidFill>
                <a:schemeClr val="hlink"/>
              </a:solidFill>
            </a:endParaRPr>
          </a:p>
          <a:p>
            <a:pPr algn="r"/>
            <a:r>
              <a:rPr lang="en-US" sz="1350" dirty="0">
                <a:solidFill>
                  <a:schemeClr val="hlink"/>
                </a:solidFill>
              </a:rPr>
              <a:t>control</a:t>
            </a:r>
          </a:p>
        </p:txBody>
      </p:sp>
      <p:sp>
        <p:nvSpPr>
          <p:cNvPr id="440325" name="Text Box 5"/>
          <p:cNvSpPr txBox="1">
            <a:spLocks noChangeArrowheads="1"/>
          </p:cNvSpPr>
          <p:nvPr/>
        </p:nvSpPr>
        <p:spPr bwMode="auto">
          <a:xfrm>
            <a:off x="6302423" y="3244171"/>
            <a:ext cx="838691" cy="507831"/>
          </a:xfrm>
          <a:prstGeom prst="rect">
            <a:avLst/>
          </a:prstGeom>
          <a:noFill/>
          <a:ln w="9525" algn="ctr">
            <a:noFill/>
            <a:miter lim="800000"/>
            <a:headEnd type="none" w="sm" len="sm"/>
            <a:tailEnd type="none" w="sm" len="sm"/>
          </a:ln>
        </p:spPr>
        <p:txBody>
          <a:bodyPr wrap="none">
            <a:spAutoFit/>
          </a:bodyPr>
          <a:lstStyle/>
          <a:p>
            <a:r>
              <a:rPr lang="en-US" sz="1350">
                <a:solidFill>
                  <a:schemeClr val="hlink"/>
                </a:solidFill>
              </a:rPr>
              <a:t>Boolean</a:t>
            </a:r>
          </a:p>
          <a:p>
            <a:r>
              <a:rPr lang="en-US" sz="1350">
                <a:solidFill>
                  <a:schemeClr val="hlink"/>
                </a:solidFill>
              </a:rPr>
              <a:t>indicator</a:t>
            </a:r>
          </a:p>
        </p:txBody>
      </p:sp>
      <p:pic>
        <p:nvPicPr>
          <p:cNvPr id="440326" name="Embedded Image" descr="loc_fp_Boolean Control and Indicator.png"/>
          <p:cNvPicPr>
            <a:picLocks noChangeAspect="1"/>
          </p:cNvPicPr>
          <p:nvPr/>
        </p:nvPicPr>
        <p:blipFill>
          <a:blip r:embed="rId3" cstate="print"/>
          <a:srcRect/>
          <a:stretch>
            <a:fillRect/>
          </a:stretch>
        </p:blipFill>
        <p:spPr bwMode="auto">
          <a:xfrm>
            <a:off x="3143017" y="2858126"/>
            <a:ext cx="2871788" cy="1279922"/>
          </a:xfrm>
          <a:prstGeom prst="rect">
            <a:avLst/>
          </a:prstGeom>
          <a:noFill/>
          <a:ln w="9525">
            <a:noFill/>
            <a:miter lim="800000"/>
            <a:headEnd/>
            <a:tailEnd/>
          </a:ln>
        </p:spPr>
      </p:pic>
      <p:sp>
        <p:nvSpPr>
          <p:cNvPr id="440327" name="Line 7"/>
          <p:cNvSpPr>
            <a:spLocks noChangeShapeType="1"/>
          </p:cNvSpPr>
          <p:nvPr/>
        </p:nvSpPr>
        <p:spPr bwMode="auto">
          <a:xfrm>
            <a:off x="2914650" y="3558495"/>
            <a:ext cx="457200" cy="0"/>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40328" name="Line 8"/>
          <p:cNvSpPr>
            <a:spLocks noChangeShapeType="1"/>
          </p:cNvSpPr>
          <p:nvPr/>
        </p:nvSpPr>
        <p:spPr bwMode="auto">
          <a:xfrm flipH="1">
            <a:off x="5657850" y="3558495"/>
            <a:ext cx="457200" cy="0"/>
          </a:xfrm>
          <a:prstGeom prst="line">
            <a:avLst/>
          </a:prstGeom>
          <a:noFill/>
          <a:ln w="38100">
            <a:solidFill>
              <a:srgbClr val="5E84B8"/>
            </a:solidFill>
            <a:round/>
            <a:headEnd type="none" w="sm" len="sm"/>
            <a:tailEnd type="triangle" w="lg" len="sm"/>
          </a:ln>
        </p:spPr>
        <p:txBody>
          <a:bodyPr wrap="none" anchor="ctr"/>
          <a:lstStyle/>
          <a:p>
            <a:endParaRPr lang="en-US" sz="135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10"/>
          <p:cNvSpPr>
            <a:spLocks noGrp="1" noChangeArrowheads="1"/>
          </p:cNvSpPr>
          <p:nvPr>
            <p:ph type="title"/>
          </p:nvPr>
        </p:nvSpPr>
        <p:spPr/>
        <p:txBody>
          <a:bodyPr>
            <a:normAutofit fontScale="90000"/>
          </a:bodyPr>
          <a:lstStyle/>
          <a:p>
            <a:pPr eaLnBrk="1" hangingPunct="1"/>
            <a:r>
              <a:rPr lang="en-US"/>
              <a:t>Strings</a:t>
            </a:r>
          </a:p>
        </p:txBody>
      </p:sp>
      <p:sp>
        <p:nvSpPr>
          <p:cNvPr id="442371" name="Rectangle 11"/>
          <p:cNvSpPr>
            <a:spLocks noGrp="1" noChangeArrowheads="1"/>
          </p:cNvSpPr>
          <p:nvPr>
            <p:ph idx="1"/>
          </p:nvPr>
        </p:nvSpPr>
        <p:spPr>
          <a:xfrm>
            <a:off x="457200" y="971550"/>
            <a:ext cx="7333488" cy="3486150"/>
          </a:xfrm>
        </p:spPr>
        <p:txBody>
          <a:bodyPr/>
          <a:lstStyle/>
          <a:p>
            <a:pPr lvl="1" eaLnBrk="1" hangingPunct="1"/>
            <a:r>
              <a:rPr lang="en-US" sz="1950"/>
              <a:t>The string data type is a sequence of ASCII characters.</a:t>
            </a:r>
          </a:p>
          <a:p>
            <a:pPr lvl="1" eaLnBrk="1" hangingPunct="1"/>
            <a:r>
              <a:rPr lang="en-US" sz="1950"/>
              <a:t>Use string controls to receive text from the user</a:t>
            </a:r>
            <a:r>
              <a:rPr lang="pl-PL" sz="1950"/>
              <a:t>.</a:t>
            </a:r>
            <a:endParaRPr lang="en-US" sz="1950"/>
          </a:p>
          <a:p>
            <a:pPr lvl="1" eaLnBrk="1" hangingPunct="1"/>
            <a:r>
              <a:rPr lang="en-US" sz="1950"/>
              <a:t>Use string indicators to display text to the user.</a:t>
            </a:r>
          </a:p>
        </p:txBody>
      </p:sp>
      <p:pic>
        <p:nvPicPr>
          <p:cNvPr id="442372" name="Embedded Image" descr="loc_fp_string.png"/>
          <p:cNvPicPr>
            <a:picLocks noChangeAspect="1"/>
          </p:cNvPicPr>
          <p:nvPr/>
        </p:nvPicPr>
        <p:blipFill>
          <a:blip r:embed="rId3" cstate="print"/>
          <a:srcRect/>
          <a:stretch>
            <a:fillRect/>
          </a:stretch>
        </p:blipFill>
        <p:spPr bwMode="auto">
          <a:xfrm>
            <a:off x="3990610" y="2265375"/>
            <a:ext cx="4693444" cy="2081213"/>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Title 3"/>
          <p:cNvSpPr>
            <a:spLocks noGrp="1"/>
          </p:cNvSpPr>
          <p:nvPr>
            <p:ph type="title"/>
          </p:nvPr>
        </p:nvSpPr>
        <p:spPr/>
        <p:txBody>
          <a:bodyPr/>
          <a:lstStyle/>
          <a:p>
            <a:pPr eaLnBrk="1" hangingPunct="1"/>
            <a:r>
              <a:rPr lang="en-US"/>
              <a:t>E. Block Diagram</a:t>
            </a:r>
          </a:p>
        </p:txBody>
      </p:sp>
      <p:sp>
        <p:nvSpPr>
          <p:cNvPr id="5" name="Text Placeholder 4"/>
          <p:cNvSpPr>
            <a:spLocks noGrp="1"/>
          </p:cNvSpPr>
          <p:nvPr>
            <p:ph type="body" idx="1"/>
          </p:nvPr>
        </p:nvSpPr>
        <p:spPr/>
        <p:txBody>
          <a:bodyPr rtlCol="0"/>
          <a:lstStyle/>
          <a:p>
            <a:pPr>
              <a:defRPr/>
            </a:pPr>
            <a:r>
              <a:rPr lang="en-US"/>
              <a:t>Terminals</a:t>
            </a:r>
          </a:p>
          <a:p>
            <a:pPr>
              <a:defRPr/>
            </a:pPr>
            <a:r>
              <a:rPr lang="en-US"/>
              <a:t>Nodes</a:t>
            </a:r>
          </a:p>
          <a:p>
            <a:pPr>
              <a:defRPr/>
            </a:pPr>
            <a:r>
              <a:rPr lang="en-US"/>
              <a:t>Wires</a:t>
            </a:r>
          </a:p>
          <a:p>
            <a:pPr>
              <a:defRPr/>
            </a:pPr>
            <a:r>
              <a:rPr lang="en-US"/>
              <a:t>Help</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p:txBody>
          <a:bodyPr>
            <a:normAutofit fontScale="90000"/>
          </a:bodyPr>
          <a:lstStyle/>
          <a:p>
            <a:pPr eaLnBrk="1" hangingPunct="1"/>
            <a:r>
              <a:rPr lang="en-US"/>
              <a:t>Block Diagram</a:t>
            </a:r>
          </a:p>
        </p:txBody>
      </p:sp>
      <p:pic>
        <p:nvPicPr>
          <p:cNvPr id="445443" name="Embedded Image" descr="bd toolbar.bmp"/>
          <p:cNvPicPr>
            <a:picLocks noChangeAspect="1"/>
          </p:cNvPicPr>
          <p:nvPr/>
        </p:nvPicPr>
        <p:blipFill>
          <a:blip r:embed="rId3" cstate="print"/>
          <a:srcRect/>
          <a:stretch>
            <a:fillRect/>
          </a:stretch>
        </p:blipFill>
        <p:spPr bwMode="auto">
          <a:xfrm>
            <a:off x="1314451" y="1028701"/>
            <a:ext cx="6432947" cy="346472"/>
          </a:xfrm>
          <a:prstGeom prst="rect">
            <a:avLst/>
          </a:prstGeom>
          <a:noFill/>
          <a:ln w="9525">
            <a:noFill/>
            <a:miter lim="800000"/>
            <a:headEnd/>
            <a:tailEnd/>
          </a:ln>
        </p:spPr>
      </p:pic>
      <p:pic>
        <p:nvPicPr>
          <p:cNvPr id="445444" name="Embedded Image" descr="loc_env_using temperature - bd window.png"/>
          <p:cNvPicPr>
            <a:picLocks noChangeAspect="1"/>
          </p:cNvPicPr>
          <p:nvPr/>
        </p:nvPicPr>
        <p:blipFill>
          <a:blip r:embed="rId4" cstate="print"/>
          <a:srcRect/>
          <a:stretch>
            <a:fillRect/>
          </a:stretch>
        </p:blipFill>
        <p:spPr bwMode="auto">
          <a:xfrm>
            <a:off x="2228850" y="1600200"/>
            <a:ext cx="4743450" cy="2925366"/>
          </a:xfrm>
          <a:prstGeom prst="rect">
            <a:avLst/>
          </a:prstGeom>
          <a:noFill/>
          <a:ln w="9525">
            <a:noFill/>
            <a:miter lim="800000"/>
            <a:headEnd/>
            <a:tailEnd/>
          </a:ln>
        </p:spPr>
      </p:pic>
      <p:sp>
        <p:nvSpPr>
          <p:cNvPr id="10" name="Rectangle 9"/>
          <p:cNvSpPr/>
          <p:nvPr/>
        </p:nvSpPr>
        <p:spPr>
          <a:xfrm>
            <a:off x="2571750" y="1943100"/>
            <a:ext cx="3257550" cy="2286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1350"/>
          </a:p>
        </p:txBody>
      </p:sp>
      <p:cxnSp>
        <p:nvCxnSpPr>
          <p:cNvPr id="11" name="Shape 10"/>
          <p:cNvCxnSpPr/>
          <p:nvPr/>
        </p:nvCxnSpPr>
        <p:spPr>
          <a:xfrm rot="16200000" flipH="1">
            <a:off x="1714500" y="1371600"/>
            <a:ext cx="800100" cy="8001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Title 1"/>
          <p:cNvSpPr>
            <a:spLocks noGrp="1"/>
          </p:cNvSpPr>
          <p:nvPr>
            <p:ph type="title"/>
          </p:nvPr>
        </p:nvSpPr>
        <p:spPr/>
        <p:txBody>
          <a:bodyPr>
            <a:normAutofit fontScale="90000"/>
          </a:bodyPr>
          <a:lstStyle/>
          <a:p>
            <a:pPr eaLnBrk="1" hangingPunct="1"/>
            <a:r>
              <a:rPr lang="en-US"/>
              <a:t>Block Diagram</a:t>
            </a:r>
          </a:p>
        </p:txBody>
      </p:sp>
      <p:sp>
        <p:nvSpPr>
          <p:cNvPr id="3" name="Content Placeholder 2"/>
          <p:cNvSpPr>
            <a:spLocks noGrp="1"/>
          </p:cNvSpPr>
          <p:nvPr>
            <p:ph idx="1"/>
          </p:nvPr>
        </p:nvSpPr>
        <p:spPr/>
        <p:txBody>
          <a:bodyPr rtlCol="0">
            <a:normAutofit fontScale="85000" lnSpcReduction="20000"/>
          </a:bodyPr>
          <a:lstStyle/>
          <a:p>
            <a:pPr>
              <a:defRPr/>
            </a:pPr>
            <a:r>
              <a:rPr lang="en-US"/>
              <a:t>Block diagram items:</a:t>
            </a:r>
          </a:p>
          <a:p>
            <a:pPr lvl="1">
              <a:defRPr/>
            </a:pPr>
            <a:r>
              <a:rPr lang="en-US"/>
              <a:t>Terminals</a:t>
            </a:r>
          </a:p>
          <a:p>
            <a:pPr lvl="1">
              <a:defRPr/>
            </a:pPr>
            <a:r>
              <a:rPr lang="en-US"/>
              <a:t>Constants</a:t>
            </a:r>
          </a:p>
          <a:p>
            <a:pPr lvl="1">
              <a:defRPr/>
            </a:pPr>
            <a:r>
              <a:rPr lang="en-US"/>
              <a:t>Nodes</a:t>
            </a:r>
          </a:p>
          <a:p>
            <a:pPr lvl="2">
              <a:defRPr/>
            </a:pPr>
            <a:r>
              <a:rPr lang="en-US"/>
              <a:t>Functions</a:t>
            </a:r>
          </a:p>
          <a:p>
            <a:pPr lvl="2">
              <a:defRPr/>
            </a:pPr>
            <a:r>
              <a:rPr lang="en-US"/>
              <a:t>SubVIs</a:t>
            </a:r>
          </a:p>
          <a:p>
            <a:pPr lvl="2">
              <a:defRPr/>
            </a:pPr>
            <a:r>
              <a:rPr lang="en-US"/>
              <a:t>Structures</a:t>
            </a:r>
          </a:p>
          <a:p>
            <a:pPr lvl="1">
              <a:defRPr/>
            </a:pPr>
            <a:r>
              <a:rPr lang="en-US"/>
              <a:t>Wires</a:t>
            </a:r>
          </a:p>
          <a:p>
            <a:pPr lvl="1">
              <a:defRPr/>
            </a:pPr>
            <a:r>
              <a:rPr lang="en-US"/>
              <a:t>Free labels</a:t>
            </a:r>
          </a:p>
          <a:p>
            <a:pPr>
              <a:defRPr/>
            </a:pPr>
            <a:endParaRPr lang="en-US"/>
          </a:p>
          <a:p>
            <a:pPr>
              <a:defRPr/>
            </a:pPr>
            <a:endParaRPr lang="en-US"/>
          </a:p>
        </p:txBody>
      </p:sp>
      <p:pic>
        <p:nvPicPr>
          <p:cNvPr id="447492" name="Embedded Image" descr="loc_bd_Using Temperature.bmp"/>
          <p:cNvPicPr>
            <a:picLocks noChangeAspect="1"/>
          </p:cNvPicPr>
          <p:nvPr/>
        </p:nvPicPr>
        <p:blipFill>
          <a:blip r:embed="rId3" cstate="print"/>
          <a:srcRect/>
          <a:stretch>
            <a:fillRect/>
          </a:stretch>
        </p:blipFill>
        <p:spPr bwMode="auto">
          <a:xfrm>
            <a:off x="3600450" y="1765696"/>
            <a:ext cx="4229100" cy="2577704"/>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p:txBody>
          <a:bodyPr>
            <a:normAutofit fontScale="90000"/>
          </a:bodyPr>
          <a:lstStyle/>
          <a:p>
            <a:pPr eaLnBrk="1" hangingPunct="1"/>
            <a:r>
              <a:rPr lang="en-US"/>
              <a:t>Terminals</a:t>
            </a:r>
          </a:p>
        </p:txBody>
      </p:sp>
      <p:pic>
        <p:nvPicPr>
          <p:cNvPr id="6" name="Embedded Image" descr="loc_fp_TriangularArea.png"/>
          <p:cNvPicPr>
            <a:picLocks noChangeAspect="1"/>
          </p:cNvPicPr>
          <p:nvPr/>
        </p:nvPicPr>
        <p:blipFill>
          <a:blip r:embed="rId3" cstate="print"/>
          <a:stretch>
            <a:fillRect/>
          </a:stretch>
        </p:blipFill>
        <p:spPr>
          <a:xfrm>
            <a:off x="1314451" y="1085850"/>
            <a:ext cx="4613672" cy="2463404"/>
          </a:xfrm>
          <a:prstGeom prst="rect">
            <a:avLst/>
          </a:prstGeom>
          <a:ln>
            <a:noFill/>
          </a:ln>
          <a:effectLst>
            <a:outerShdw blurRad="292100" dist="139700" dir="2700000" algn="tl" rotWithShape="0">
              <a:srgbClr val="333333">
                <a:alpha val="65000"/>
              </a:srgbClr>
            </a:outerShdw>
          </a:effectLst>
        </p:spPr>
      </p:pic>
      <p:pic>
        <p:nvPicPr>
          <p:cNvPr id="5" name="Embedded Image" descr="loc_bd_TriangularArea.png"/>
          <p:cNvPicPr>
            <a:picLocks noChangeAspect="1"/>
          </p:cNvPicPr>
          <p:nvPr/>
        </p:nvPicPr>
        <p:blipFill>
          <a:blip r:embed="rId4" cstate="print"/>
          <a:stretch>
            <a:fillRect/>
          </a:stretch>
        </p:blipFill>
        <p:spPr>
          <a:xfrm>
            <a:off x="3657600" y="2800350"/>
            <a:ext cx="4038600" cy="1628775"/>
          </a:xfrm>
          <a:prstGeom prst="rect">
            <a:avLst/>
          </a:prstGeom>
          <a:ln>
            <a:noFill/>
          </a:ln>
          <a:effectLst>
            <a:outerShdw blurRad="292100" dist="139700" dir="2700000" algn="tl" rotWithShape="0">
              <a:srgbClr val="333333">
                <a:alpha val="65000"/>
              </a:srgbClr>
            </a:outerShdw>
          </a:effectLst>
        </p:spPr>
      </p:pic>
      <p:sp>
        <p:nvSpPr>
          <p:cNvPr id="449541" name="Text Box 9"/>
          <p:cNvSpPr txBox="1">
            <a:spLocks noChangeArrowheads="1"/>
          </p:cNvSpPr>
          <p:nvPr/>
        </p:nvSpPr>
        <p:spPr bwMode="auto">
          <a:xfrm>
            <a:off x="1638130" y="3771900"/>
            <a:ext cx="1685077" cy="323165"/>
          </a:xfrm>
          <a:prstGeom prst="rect">
            <a:avLst/>
          </a:prstGeom>
          <a:noFill/>
          <a:ln w="9525" algn="ctr">
            <a:noFill/>
            <a:miter lim="800000"/>
            <a:headEnd type="none" w="sm" len="sm"/>
            <a:tailEnd type="none" w="sm" len="sm"/>
          </a:ln>
        </p:spPr>
        <p:txBody>
          <a:bodyPr wrap="none">
            <a:spAutoFit/>
          </a:bodyPr>
          <a:lstStyle/>
          <a:p>
            <a:pPr algn="ctr"/>
            <a:r>
              <a:rPr lang="en-US" sz="1500">
                <a:solidFill>
                  <a:schemeClr val="accent1"/>
                </a:solidFill>
              </a:rPr>
              <a:t>Same label name</a:t>
            </a:r>
          </a:p>
        </p:txBody>
      </p:sp>
      <p:sp>
        <p:nvSpPr>
          <p:cNvPr id="449542" name="Line 10"/>
          <p:cNvSpPr>
            <a:spLocks noChangeShapeType="1"/>
          </p:cNvSpPr>
          <p:nvPr/>
        </p:nvSpPr>
        <p:spPr bwMode="auto">
          <a:xfrm flipH="1" flipV="1">
            <a:off x="2286000" y="2800350"/>
            <a:ext cx="0" cy="971550"/>
          </a:xfrm>
          <a:prstGeom prst="line">
            <a:avLst/>
          </a:prstGeom>
          <a:noFill/>
          <a:ln w="28575">
            <a:solidFill>
              <a:schemeClr val="accent1"/>
            </a:solidFill>
            <a:round/>
            <a:headEnd type="none" w="sm" len="sm"/>
            <a:tailEnd type="triangle" w="lg" len="sm"/>
          </a:ln>
        </p:spPr>
        <p:txBody>
          <a:bodyPr wrap="none" anchor="ctr"/>
          <a:lstStyle/>
          <a:p>
            <a:endParaRPr lang="en-US" sz="1350"/>
          </a:p>
        </p:txBody>
      </p:sp>
      <p:sp>
        <p:nvSpPr>
          <p:cNvPr id="449543" name="Line 11"/>
          <p:cNvSpPr>
            <a:spLocks noChangeShapeType="1"/>
          </p:cNvSpPr>
          <p:nvPr/>
        </p:nvSpPr>
        <p:spPr bwMode="auto">
          <a:xfrm flipV="1">
            <a:off x="3200400" y="3543300"/>
            <a:ext cx="628650" cy="342900"/>
          </a:xfrm>
          <a:prstGeom prst="line">
            <a:avLst/>
          </a:prstGeom>
          <a:noFill/>
          <a:ln w="28575">
            <a:solidFill>
              <a:schemeClr val="accent1"/>
            </a:solidFill>
            <a:round/>
            <a:headEnd type="none" w="sm" len="sm"/>
            <a:tailEnd type="triangle" w="lg" len="sm"/>
          </a:ln>
        </p:spPr>
        <p:txBody>
          <a:bodyPr wrap="none" anchor="ctr"/>
          <a:lstStyle/>
          <a:p>
            <a:endParaRPr lang="en-US" sz="135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5C23B57-ED40-4DED-A337-61A195AB06FE}"/>
              </a:ext>
            </a:extLst>
          </p:cNvPr>
          <p:cNvSpPr>
            <a:spLocks noGrp="1"/>
          </p:cNvSpPr>
          <p:nvPr>
            <p:ph type="title"/>
          </p:nvPr>
        </p:nvSpPr>
        <p:spPr/>
        <p:txBody>
          <a:bodyPr>
            <a:normAutofit fontScale="90000"/>
          </a:bodyPr>
          <a:lstStyle/>
          <a:p>
            <a:r>
              <a:rPr lang="pl-PL" err="1"/>
              <a:t>About</a:t>
            </a:r>
            <a:r>
              <a:rPr lang="pl-PL"/>
              <a:t> the </a:t>
            </a:r>
            <a:r>
              <a:rPr lang="pl-PL" err="1"/>
              <a:t>workshop</a:t>
            </a:r>
            <a:r>
              <a:rPr lang="pl-PL"/>
              <a:t>	</a:t>
            </a:r>
            <a:endParaRPr lang="en-US"/>
          </a:p>
        </p:txBody>
      </p:sp>
      <p:sp>
        <p:nvSpPr>
          <p:cNvPr id="3" name="Symbol zastępczy zawartości 2">
            <a:extLst>
              <a:ext uri="{FF2B5EF4-FFF2-40B4-BE49-F238E27FC236}">
                <a16:creationId xmlns:a16="http://schemas.microsoft.com/office/drawing/2014/main" id="{DFC53625-5657-4FCF-8089-631644998BAD}"/>
              </a:ext>
            </a:extLst>
          </p:cNvPr>
          <p:cNvSpPr>
            <a:spLocks noGrp="1"/>
          </p:cNvSpPr>
          <p:nvPr>
            <p:ph idx="1"/>
          </p:nvPr>
        </p:nvSpPr>
        <p:spPr/>
        <p:txBody>
          <a:bodyPr/>
          <a:lstStyle/>
          <a:p>
            <a:r>
              <a:rPr lang="pl-PL" dirty="0"/>
              <a:t>2 </a:t>
            </a:r>
            <a:r>
              <a:rPr lang="pl-PL" dirty="0" err="1"/>
              <a:t>sessions</a:t>
            </a:r>
            <a:endParaRPr lang="pl-PL" dirty="0"/>
          </a:p>
          <a:p>
            <a:pPr lvl="1"/>
            <a:r>
              <a:rPr lang="pl-PL" sz="2000" dirty="0"/>
              <a:t>29.09 </a:t>
            </a:r>
            <a:r>
              <a:rPr lang="pl-PL" sz="2000" dirty="0" err="1"/>
              <a:t>at</a:t>
            </a:r>
            <a:r>
              <a:rPr lang="pl-PL" sz="2000" dirty="0"/>
              <a:t> 16:00	2 </a:t>
            </a:r>
            <a:r>
              <a:rPr lang="pl-PL" sz="2000" dirty="0" err="1"/>
              <a:t>hours</a:t>
            </a:r>
            <a:endParaRPr lang="pl-PL" sz="2000" dirty="0"/>
          </a:p>
          <a:p>
            <a:pPr lvl="1"/>
            <a:r>
              <a:rPr lang="pl-PL" sz="2000" dirty="0"/>
              <a:t>05.10 </a:t>
            </a:r>
            <a:r>
              <a:rPr lang="pl-PL" sz="2000" dirty="0" err="1"/>
              <a:t>at</a:t>
            </a:r>
            <a:r>
              <a:rPr lang="pl-PL" sz="2000" dirty="0"/>
              <a:t> 16:00	2 </a:t>
            </a:r>
            <a:r>
              <a:rPr lang="pl-PL" sz="2000" dirty="0" err="1"/>
              <a:t>hours</a:t>
            </a:r>
            <a:endParaRPr lang="pl-PL" sz="2000" dirty="0"/>
          </a:p>
          <a:p>
            <a:pPr marL="448056" lvl="1" indent="0">
              <a:buNone/>
            </a:pPr>
            <a:endParaRPr lang="pl-PL" sz="2000" dirty="0"/>
          </a:p>
          <a:p>
            <a:pPr marL="448056" lvl="1" indent="0">
              <a:buNone/>
            </a:pPr>
            <a:r>
              <a:rPr lang="pl-PL" sz="2000" dirty="0" err="1"/>
              <a:t>Repeat</a:t>
            </a:r>
            <a:endParaRPr lang="pl-PL" sz="2000" dirty="0"/>
          </a:p>
          <a:p>
            <a:pPr lvl="1"/>
            <a:r>
              <a:rPr lang="pl-PL" sz="2000" dirty="0"/>
              <a:t>16.11 </a:t>
            </a:r>
            <a:r>
              <a:rPr lang="pl-PL" sz="2000" dirty="0" err="1"/>
              <a:t>at</a:t>
            </a:r>
            <a:r>
              <a:rPr lang="pl-PL" sz="2000" dirty="0"/>
              <a:t> 16:00	2 </a:t>
            </a:r>
            <a:r>
              <a:rPr lang="pl-PL" sz="2000" dirty="0" err="1"/>
              <a:t>hours</a:t>
            </a:r>
            <a:endParaRPr lang="pl-PL" sz="2000" dirty="0"/>
          </a:p>
          <a:p>
            <a:pPr lvl="1"/>
            <a:r>
              <a:rPr lang="pl-PL" sz="2000" dirty="0"/>
              <a:t>17.11 </a:t>
            </a:r>
            <a:r>
              <a:rPr lang="pl-PL" sz="2000" dirty="0" err="1"/>
              <a:t>at</a:t>
            </a:r>
            <a:r>
              <a:rPr lang="pl-PL" sz="2000" dirty="0"/>
              <a:t> 16:00	2 </a:t>
            </a:r>
            <a:r>
              <a:rPr lang="pl-PL" sz="2000" dirty="0" err="1"/>
              <a:t>hours</a:t>
            </a:r>
            <a:endParaRPr lang="pl-PL" sz="2000" dirty="0"/>
          </a:p>
        </p:txBody>
      </p:sp>
    </p:spTree>
    <p:extLst>
      <p:ext uri="{BB962C8B-B14F-4D97-AF65-F5344CB8AC3E}">
        <p14:creationId xmlns:p14="http://schemas.microsoft.com/office/powerpoint/2010/main" val="6225835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5"/>
          <p:cNvSpPr>
            <a:spLocks noGrp="1" noChangeArrowheads="1"/>
          </p:cNvSpPr>
          <p:nvPr>
            <p:ph type="title"/>
          </p:nvPr>
        </p:nvSpPr>
        <p:spPr/>
        <p:txBody>
          <a:bodyPr>
            <a:normAutofit fontScale="90000"/>
          </a:bodyPr>
          <a:lstStyle/>
          <a:p>
            <a:pPr eaLnBrk="1" hangingPunct="1"/>
            <a:r>
              <a:rPr lang="en-US"/>
              <a:t>Terminals for Front Panel Objects</a:t>
            </a:r>
          </a:p>
        </p:txBody>
      </p:sp>
      <p:sp>
        <p:nvSpPr>
          <p:cNvPr id="451587" name="Rectangle 6"/>
          <p:cNvSpPr>
            <a:spLocks noGrp="1" noChangeArrowheads="1"/>
          </p:cNvSpPr>
          <p:nvPr>
            <p:ph idx="1"/>
          </p:nvPr>
        </p:nvSpPr>
        <p:spPr>
          <a:xfrm>
            <a:off x="548640" y="1085850"/>
            <a:ext cx="7109460" cy="3257550"/>
          </a:xfrm>
        </p:spPr>
        <p:txBody>
          <a:bodyPr>
            <a:normAutofit lnSpcReduction="10000"/>
          </a:bodyPr>
          <a:lstStyle/>
          <a:p>
            <a:pPr lvl="1" eaLnBrk="1" hangingPunct="1"/>
            <a:r>
              <a:rPr lang="en-US"/>
              <a:t>Terminals are:</a:t>
            </a:r>
          </a:p>
          <a:p>
            <a:pPr lvl="2" eaLnBrk="1" hangingPunct="1">
              <a:buFont typeface="Arial Narrow" pitchFamily="34" charset="0"/>
              <a:buChar char="–"/>
            </a:pPr>
            <a:r>
              <a:rPr lang="en-US"/>
              <a:t>Entry and exit ports that exchange information between the front panel and block diagram.</a:t>
            </a:r>
          </a:p>
          <a:p>
            <a:pPr lvl="2" eaLnBrk="1" hangingPunct="1">
              <a:buFont typeface="Arial Narrow" pitchFamily="34" charset="0"/>
              <a:buChar char="–"/>
            </a:pPr>
            <a:r>
              <a:rPr lang="en-US"/>
              <a:t>Analogous to parameters in text-based programming languages.</a:t>
            </a:r>
          </a:p>
          <a:p>
            <a:pPr lvl="1" eaLnBrk="1" hangingPunct="1"/>
            <a:r>
              <a:rPr lang="en-US"/>
              <a:t>Double-click a terminal to locate the corresponding front panel object.</a:t>
            </a:r>
          </a:p>
        </p:txBody>
      </p:sp>
      <p:pic>
        <p:nvPicPr>
          <p:cNvPr id="451588" name="Picture 10" descr="loc_input as icon.bmp"/>
          <p:cNvPicPr>
            <a:picLocks noChangeAspect="1" noChangeArrowheads="1"/>
          </p:cNvPicPr>
          <p:nvPr/>
        </p:nvPicPr>
        <p:blipFill>
          <a:blip r:embed="rId3" cstate="print"/>
          <a:srcRect/>
          <a:stretch>
            <a:fillRect/>
          </a:stretch>
        </p:blipFill>
        <p:spPr bwMode="auto">
          <a:xfrm>
            <a:off x="8069691" y="3600450"/>
            <a:ext cx="614363" cy="571500"/>
          </a:xfrm>
          <a:prstGeom prst="rect">
            <a:avLst/>
          </a:prstGeom>
          <a:noFill/>
          <a:ln w="9525">
            <a:noFill/>
            <a:miter lim="800000"/>
            <a:headEnd/>
            <a:tailEnd/>
          </a:ln>
        </p:spPr>
      </p:pic>
      <p:pic>
        <p:nvPicPr>
          <p:cNvPr id="451589" name="Picture 6" descr="loc_input.bmp"/>
          <p:cNvPicPr>
            <a:picLocks noChangeAspect="1"/>
          </p:cNvPicPr>
          <p:nvPr/>
        </p:nvPicPr>
        <p:blipFill>
          <a:blip r:embed="rId4" cstate="print"/>
          <a:srcRect/>
          <a:stretch>
            <a:fillRect/>
          </a:stretch>
        </p:blipFill>
        <p:spPr bwMode="auto">
          <a:xfrm>
            <a:off x="7328297" y="3543300"/>
            <a:ext cx="659606" cy="800100"/>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Title 1"/>
          <p:cNvSpPr>
            <a:spLocks noGrp="1"/>
          </p:cNvSpPr>
          <p:nvPr>
            <p:ph type="title"/>
          </p:nvPr>
        </p:nvSpPr>
        <p:spPr/>
        <p:txBody>
          <a:bodyPr>
            <a:normAutofit fontScale="90000"/>
          </a:bodyPr>
          <a:lstStyle/>
          <a:p>
            <a:pPr eaLnBrk="1" hangingPunct="1"/>
            <a:r>
              <a:rPr lang="en-US"/>
              <a:t>View Terminals as Icons</a:t>
            </a:r>
          </a:p>
        </p:txBody>
      </p:sp>
      <p:pic>
        <p:nvPicPr>
          <p:cNvPr id="453635" name="Embedded Image" descr="loc_bd_View Terminals as Icons.png"/>
          <p:cNvPicPr>
            <a:picLocks noGrp="1" noChangeAspect="1"/>
          </p:cNvPicPr>
          <p:nvPr>
            <p:ph idx="1"/>
          </p:nvPr>
        </p:nvPicPr>
        <p:blipFill>
          <a:blip r:embed="rId3" cstate="print"/>
          <a:srcRect/>
          <a:stretch>
            <a:fillRect/>
          </a:stretch>
        </p:blipFill>
        <p:spPr>
          <a:xfrm>
            <a:off x="1428750" y="2857500"/>
            <a:ext cx="4102894" cy="1371600"/>
          </a:xfrm>
        </p:spPr>
      </p:pic>
      <p:pic>
        <p:nvPicPr>
          <p:cNvPr id="453636" name="Embedded Image" descr="loc_bd_View Terminals as Icons - menu.png"/>
          <p:cNvPicPr>
            <a:picLocks noChangeAspect="1"/>
          </p:cNvPicPr>
          <p:nvPr/>
        </p:nvPicPr>
        <p:blipFill>
          <a:blip r:embed="rId4" cstate="print"/>
          <a:srcRect/>
          <a:stretch>
            <a:fillRect/>
          </a:stretch>
        </p:blipFill>
        <p:spPr bwMode="auto">
          <a:xfrm>
            <a:off x="5657850" y="866775"/>
            <a:ext cx="2171700" cy="3762375"/>
          </a:xfrm>
          <a:prstGeom prst="rect">
            <a:avLst/>
          </a:prstGeom>
          <a:noFill/>
          <a:ln w="9525">
            <a:noFill/>
            <a:miter lim="800000"/>
            <a:headEnd/>
            <a:tailEnd/>
          </a:ln>
        </p:spPr>
      </p:pic>
      <p:sp>
        <p:nvSpPr>
          <p:cNvPr id="6" name="Rectangle 6"/>
          <p:cNvSpPr txBox="1">
            <a:spLocks noChangeArrowheads="1"/>
          </p:cNvSpPr>
          <p:nvPr/>
        </p:nvSpPr>
        <p:spPr>
          <a:xfrm>
            <a:off x="1485900" y="1200150"/>
            <a:ext cx="3829050" cy="3657600"/>
          </a:xfrm>
          <a:prstGeom prst="rect">
            <a:avLst/>
          </a:prstGeom>
        </p:spPr>
        <p:txBody>
          <a:bodyPr>
            <a:normAutofit/>
          </a:bodyPr>
          <a:lstStyle/>
          <a:p>
            <a:pPr marL="175022" lvl="1" indent="-175022">
              <a:spcBef>
                <a:spcPct val="20000"/>
              </a:spcBef>
              <a:buFont typeface="Arial" pitchFamily="34" charset="0"/>
              <a:buChar char="•"/>
              <a:defRPr/>
            </a:pPr>
            <a:r>
              <a:rPr lang="en-US" sz="2100"/>
              <a:t>By default, View as Icon option enabled.</a:t>
            </a:r>
          </a:p>
          <a:p>
            <a:pPr marL="175022" lvl="1" indent="-175022">
              <a:spcBef>
                <a:spcPct val="20000"/>
              </a:spcBef>
              <a:buFont typeface="Arial" pitchFamily="34" charset="0"/>
              <a:buChar char="•"/>
              <a:defRPr/>
            </a:pPr>
            <a:r>
              <a:rPr lang="en-US" sz="2100"/>
              <a:t>Deselect View as Icon for a more compact view.</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Rectangle 6"/>
          <p:cNvSpPr>
            <a:spLocks noGrp="1" noChangeArrowheads="1"/>
          </p:cNvSpPr>
          <p:nvPr>
            <p:ph type="title"/>
          </p:nvPr>
        </p:nvSpPr>
        <p:spPr/>
        <p:txBody>
          <a:bodyPr>
            <a:normAutofit fontScale="90000"/>
          </a:bodyPr>
          <a:lstStyle/>
          <a:p>
            <a:pPr eaLnBrk="1" hangingPunct="1"/>
            <a:r>
              <a:rPr lang="en-US"/>
              <a:t>Nodes</a:t>
            </a:r>
          </a:p>
        </p:txBody>
      </p:sp>
      <p:sp>
        <p:nvSpPr>
          <p:cNvPr id="455683" name="Rectangle 7"/>
          <p:cNvSpPr>
            <a:spLocks noGrp="1" noChangeArrowheads="1"/>
          </p:cNvSpPr>
          <p:nvPr>
            <p:ph idx="1"/>
          </p:nvPr>
        </p:nvSpPr>
        <p:spPr>
          <a:xfrm>
            <a:off x="1485900" y="1085850"/>
            <a:ext cx="6172200" cy="1143000"/>
          </a:xfrm>
        </p:spPr>
        <p:txBody>
          <a:bodyPr>
            <a:normAutofit fontScale="92500" lnSpcReduction="10000"/>
          </a:bodyPr>
          <a:lstStyle/>
          <a:p>
            <a:pPr marL="0" lvl="1" indent="0">
              <a:buNone/>
            </a:pPr>
            <a:r>
              <a:rPr lang="en-US"/>
              <a:t>Nodes are objects on the block diagram that have inputs and/or outputs and perform operations when a VI runs.</a:t>
            </a:r>
          </a:p>
        </p:txBody>
      </p:sp>
      <p:pic>
        <p:nvPicPr>
          <p:cNvPr id="455684" name="Embedded Image" descr="loc_bd_TriangularArea2.png"/>
          <p:cNvPicPr>
            <a:picLocks noChangeAspect="1"/>
          </p:cNvPicPr>
          <p:nvPr/>
        </p:nvPicPr>
        <p:blipFill>
          <a:blip r:embed="rId3" cstate="print"/>
          <a:srcRect/>
          <a:stretch>
            <a:fillRect/>
          </a:stretch>
        </p:blipFill>
        <p:spPr bwMode="auto">
          <a:xfrm>
            <a:off x="2571750" y="2850357"/>
            <a:ext cx="4026694" cy="1264444"/>
          </a:xfrm>
          <a:prstGeom prst="rect">
            <a:avLst/>
          </a:prstGeom>
          <a:noFill/>
          <a:ln w="9525">
            <a:noFill/>
            <a:miter lim="800000"/>
            <a:headEnd/>
            <a:tailEnd/>
          </a:ln>
        </p:spPr>
      </p:pic>
      <p:sp>
        <p:nvSpPr>
          <p:cNvPr id="455685" name="Text Box 9"/>
          <p:cNvSpPr txBox="1">
            <a:spLocks noChangeArrowheads="1"/>
          </p:cNvSpPr>
          <p:nvPr/>
        </p:nvSpPr>
        <p:spPr bwMode="auto">
          <a:xfrm>
            <a:off x="4293019" y="2343150"/>
            <a:ext cx="742511" cy="323165"/>
          </a:xfrm>
          <a:prstGeom prst="rect">
            <a:avLst/>
          </a:prstGeom>
          <a:noFill/>
          <a:ln w="9525" algn="ctr">
            <a:noFill/>
            <a:miter lim="800000"/>
            <a:headEnd type="none" w="sm" len="sm"/>
            <a:tailEnd type="none" w="sm" len="sm"/>
          </a:ln>
        </p:spPr>
        <p:txBody>
          <a:bodyPr wrap="none">
            <a:spAutoFit/>
          </a:bodyPr>
          <a:lstStyle/>
          <a:p>
            <a:pPr algn="ctr"/>
            <a:r>
              <a:rPr lang="en-US" sz="1500">
                <a:solidFill>
                  <a:schemeClr val="accent1"/>
                </a:solidFill>
              </a:rPr>
              <a:t>Nodes</a:t>
            </a:r>
          </a:p>
        </p:txBody>
      </p:sp>
      <p:sp>
        <p:nvSpPr>
          <p:cNvPr id="455686" name="Line 10"/>
          <p:cNvSpPr>
            <a:spLocks noChangeShapeType="1"/>
          </p:cNvSpPr>
          <p:nvPr/>
        </p:nvSpPr>
        <p:spPr bwMode="auto">
          <a:xfrm flipH="1">
            <a:off x="4057650" y="2571750"/>
            <a:ext cx="228600" cy="342900"/>
          </a:xfrm>
          <a:prstGeom prst="line">
            <a:avLst/>
          </a:prstGeom>
          <a:noFill/>
          <a:ln w="28575">
            <a:solidFill>
              <a:schemeClr val="accent1"/>
            </a:solidFill>
            <a:round/>
            <a:headEnd type="none" w="sm" len="sm"/>
            <a:tailEnd type="triangle" w="lg" len="sm"/>
          </a:ln>
        </p:spPr>
        <p:txBody>
          <a:bodyPr wrap="none" anchor="ctr"/>
          <a:lstStyle/>
          <a:p>
            <a:endParaRPr lang="en-US" sz="1350"/>
          </a:p>
        </p:txBody>
      </p:sp>
      <p:sp>
        <p:nvSpPr>
          <p:cNvPr id="455687" name="Line 11"/>
          <p:cNvSpPr>
            <a:spLocks noChangeShapeType="1"/>
          </p:cNvSpPr>
          <p:nvPr/>
        </p:nvSpPr>
        <p:spPr bwMode="auto">
          <a:xfrm>
            <a:off x="5086350" y="2571750"/>
            <a:ext cx="342900" cy="342900"/>
          </a:xfrm>
          <a:prstGeom prst="line">
            <a:avLst/>
          </a:prstGeom>
          <a:noFill/>
          <a:ln w="28575">
            <a:solidFill>
              <a:schemeClr val="accent1"/>
            </a:solidFill>
            <a:round/>
            <a:headEnd type="none" w="sm" len="sm"/>
            <a:tailEnd type="triangle" w="lg" len="sm"/>
          </a:ln>
        </p:spPr>
        <p:txBody>
          <a:bodyPr wrap="none" anchor="ctr"/>
          <a:lstStyle/>
          <a:p>
            <a:endParaRPr lang="en-US" sz="135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5"/>
          <p:cNvSpPr>
            <a:spLocks noGrp="1" noChangeArrowheads="1"/>
          </p:cNvSpPr>
          <p:nvPr>
            <p:ph type="title"/>
          </p:nvPr>
        </p:nvSpPr>
        <p:spPr/>
        <p:txBody>
          <a:bodyPr>
            <a:normAutofit fontScale="90000"/>
          </a:bodyPr>
          <a:lstStyle/>
          <a:p>
            <a:pPr eaLnBrk="1" hangingPunct="1"/>
            <a:r>
              <a:rPr lang="en-US"/>
              <a:t>Function Nodes</a:t>
            </a:r>
          </a:p>
        </p:txBody>
      </p:sp>
      <p:sp>
        <p:nvSpPr>
          <p:cNvPr id="457731" name="Rectangle 6"/>
          <p:cNvSpPr>
            <a:spLocks noGrp="1" noChangeArrowheads="1"/>
          </p:cNvSpPr>
          <p:nvPr>
            <p:ph idx="1"/>
          </p:nvPr>
        </p:nvSpPr>
        <p:spPr/>
        <p:txBody>
          <a:bodyPr>
            <a:normAutofit fontScale="92500"/>
          </a:bodyPr>
          <a:lstStyle/>
          <a:p>
            <a:pPr lvl="1" eaLnBrk="1" hangingPunct="1"/>
            <a:r>
              <a:rPr lang="en-US"/>
              <a:t>Functions are:</a:t>
            </a:r>
          </a:p>
          <a:p>
            <a:pPr lvl="2" eaLnBrk="1" hangingPunct="1"/>
            <a:r>
              <a:rPr lang="en-US"/>
              <a:t>Fundamental operating elements of LabVIEW.</a:t>
            </a:r>
          </a:p>
          <a:p>
            <a:pPr lvl="2" eaLnBrk="1" hangingPunct="1"/>
            <a:r>
              <a:rPr lang="en-US"/>
              <a:t>Do not have front panels or block diagrams, but do have connector panes.</a:t>
            </a:r>
          </a:p>
          <a:p>
            <a:pPr lvl="2" eaLnBrk="1" hangingPunct="1"/>
            <a:r>
              <a:rPr lang="en-US"/>
              <a:t>Has a pale yellow background on its icon.</a:t>
            </a:r>
          </a:p>
          <a:p>
            <a:pPr lvl="1" eaLnBrk="1" hangingPunct="1"/>
            <a:r>
              <a:rPr lang="en-US"/>
              <a:t>Double-clicking a function only selects the function. </a:t>
            </a:r>
          </a:p>
          <a:p>
            <a:pPr lvl="1" eaLnBrk="1" hangingPunct="1"/>
            <a:r>
              <a:rPr lang="en-US"/>
              <a:t>Functions do not open like VIs and subVIs.</a:t>
            </a:r>
          </a:p>
        </p:txBody>
      </p:sp>
      <p:pic>
        <p:nvPicPr>
          <p:cNvPr id="457732" name="Picture 3" descr="multiply.bmp"/>
          <p:cNvPicPr>
            <a:picLocks noChangeAspect="1" noChangeArrowheads="1"/>
          </p:cNvPicPr>
          <p:nvPr/>
        </p:nvPicPr>
        <p:blipFill>
          <a:blip r:embed="rId3" cstate="print"/>
          <a:srcRect/>
          <a:stretch>
            <a:fillRect/>
          </a:stretch>
        </p:blipFill>
        <p:spPr bwMode="auto">
          <a:xfrm>
            <a:off x="6800850" y="400050"/>
            <a:ext cx="553641" cy="553641"/>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5"/>
          <p:cNvSpPr>
            <a:spLocks noGrp="1" noChangeArrowheads="1"/>
          </p:cNvSpPr>
          <p:nvPr>
            <p:ph type="title"/>
          </p:nvPr>
        </p:nvSpPr>
        <p:spPr/>
        <p:txBody>
          <a:bodyPr>
            <a:normAutofit fontScale="90000"/>
          </a:bodyPr>
          <a:lstStyle/>
          <a:p>
            <a:pPr eaLnBrk="1" hangingPunct="1"/>
            <a:r>
              <a:rPr lang="en-US"/>
              <a:t>SubVI Nodes</a:t>
            </a:r>
          </a:p>
        </p:txBody>
      </p:sp>
      <p:sp>
        <p:nvSpPr>
          <p:cNvPr id="459779" name="Rectangle 6"/>
          <p:cNvSpPr>
            <a:spLocks noGrp="1" noChangeArrowheads="1"/>
          </p:cNvSpPr>
          <p:nvPr>
            <p:ph idx="1"/>
          </p:nvPr>
        </p:nvSpPr>
        <p:spPr>
          <a:xfrm>
            <a:off x="457200" y="1143000"/>
            <a:ext cx="7200900" cy="3257550"/>
          </a:xfrm>
        </p:spPr>
        <p:txBody>
          <a:bodyPr>
            <a:normAutofit fontScale="85000" lnSpcReduction="20000"/>
          </a:bodyPr>
          <a:lstStyle/>
          <a:p>
            <a:pPr lvl="1" eaLnBrk="1" hangingPunct="1"/>
            <a:r>
              <a:rPr lang="en-US" err="1"/>
              <a:t>SubVIs</a:t>
            </a:r>
            <a:r>
              <a:rPr lang="en-US"/>
              <a:t> :</a:t>
            </a:r>
          </a:p>
          <a:p>
            <a:pPr lvl="2" eaLnBrk="1" hangingPunct="1"/>
            <a:r>
              <a:rPr lang="en-US"/>
              <a:t>Are VIs that you use on the block diagram of another VI.</a:t>
            </a:r>
          </a:p>
          <a:p>
            <a:pPr lvl="2" eaLnBrk="1" hangingPunct="1"/>
            <a:r>
              <a:rPr lang="en-US"/>
              <a:t>Have front panels and block diagrams.</a:t>
            </a:r>
          </a:p>
          <a:p>
            <a:pPr lvl="2" eaLnBrk="1" hangingPunct="1"/>
            <a:r>
              <a:rPr lang="en-US"/>
              <a:t>Use the icon from the upper-right corner of the front panel as the icon that appears when you place the </a:t>
            </a:r>
            <a:r>
              <a:rPr lang="en-US" err="1"/>
              <a:t>subVI</a:t>
            </a:r>
            <a:r>
              <a:rPr lang="en-US"/>
              <a:t> on a block diagram.</a:t>
            </a:r>
          </a:p>
          <a:p>
            <a:pPr lvl="1" eaLnBrk="1" hangingPunct="1"/>
            <a:r>
              <a:rPr lang="en-US"/>
              <a:t>When you double-click a </a:t>
            </a:r>
            <a:r>
              <a:rPr lang="en-US" err="1"/>
              <a:t>subVI</a:t>
            </a:r>
            <a:r>
              <a:rPr lang="en-US"/>
              <a:t>, the front panel and block diagram open.</a:t>
            </a:r>
          </a:p>
          <a:p>
            <a:pPr lvl="1" eaLnBrk="1" hangingPunct="1"/>
            <a:r>
              <a:rPr lang="en-US"/>
              <a:t>Any VI has the potential to be used as a </a:t>
            </a:r>
            <a:r>
              <a:rPr lang="en-US" err="1"/>
              <a:t>subVI</a:t>
            </a:r>
            <a:r>
              <a:rPr lang="en-US"/>
              <a:t>.</a:t>
            </a:r>
          </a:p>
          <a:p>
            <a:pPr lvl="2" eaLnBrk="1" hangingPunct="1"/>
            <a:endParaRPr lang="en-US"/>
          </a:p>
        </p:txBody>
      </p:sp>
      <p:pic>
        <p:nvPicPr>
          <p:cNvPr id="459780" name="Picture 7" descr="noloc_Write to Spreadsheet VI.bmp"/>
          <p:cNvPicPr>
            <a:picLocks noChangeAspect="1" noChangeArrowheads="1"/>
          </p:cNvPicPr>
          <p:nvPr/>
        </p:nvPicPr>
        <p:blipFill>
          <a:blip r:embed="rId3" cstate="print"/>
          <a:srcRect r="4005"/>
          <a:stretch>
            <a:fillRect/>
          </a:stretch>
        </p:blipFill>
        <p:spPr bwMode="auto">
          <a:xfrm>
            <a:off x="5886450" y="379810"/>
            <a:ext cx="1854994" cy="76319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5"/>
          <p:cNvSpPr>
            <a:spLocks noGrp="1" noChangeArrowheads="1"/>
          </p:cNvSpPr>
          <p:nvPr>
            <p:ph type="title"/>
          </p:nvPr>
        </p:nvSpPr>
        <p:spPr/>
        <p:txBody>
          <a:bodyPr>
            <a:normAutofit fontScale="90000"/>
          </a:bodyPr>
          <a:lstStyle/>
          <a:p>
            <a:pPr eaLnBrk="1" hangingPunct="1"/>
            <a:r>
              <a:rPr lang="en-US"/>
              <a:t>Express VIs</a:t>
            </a:r>
          </a:p>
        </p:txBody>
      </p:sp>
      <p:sp>
        <p:nvSpPr>
          <p:cNvPr id="461827" name="Rectangle 6"/>
          <p:cNvSpPr>
            <a:spLocks noGrp="1" noChangeArrowheads="1"/>
          </p:cNvSpPr>
          <p:nvPr>
            <p:ph idx="1"/>
          </p:nvPr>
        </p:nvSpPr>
        <p:spPr>
          <a:xfrm>
            <a:off x="457200" y="1135856"/>
            <a:ext cx="6343650" cy="3214688"/>
          </a:xfrm>
        </p:spPr>
        <p:txBody>
          <a:bodyPr>
            <a:normAutofit fontScale="92500"/>
          </a:bodyPr>
          <a:lstStyle/>
          <a:p>
            <a:pPr lvl="1" eaLnBrk="1" hangingPunct="1"/>
            <a:r>
              <a:rPr lang="en-US" dirty="0"/>
              <a:t>Express VIs:</a:t>
            </a:r>
          </a:p>
          <a:p>
            <a:pPr lvl="2" eaLnBrk="1" hangingPunct="1"/>
            <a:r>
              <a:rPr lang="en-US" dirty="0"/>
              <a:t>Are a special type of </a:t>
            </a:r>
            <a:r>
              <a:rPr lang="en-US" dirty="0" err="1"/>
              <a:t>subVI</a:t>
            </a:r>
            <a:r>
              <a:rPr lang="en-US" dirty="0"/>
              <a:t>.</a:t>
            </a:r>
          </a:p>
          <a:p>
            <a:pPr lvl="2" eaLnBrk="1" hangingPunct="1"/>
            <a:r>
              <a:rPr lang="en-US" dirty="0"/>
              <a:t>Require minimal wiring because you configure them with GUI dialog boxes.</a:t>
            </a:r>
          </a:p>
          <a:p>
            <a:pPr lvl="2" eaLnBrk="1" hangingPunct="1"/>
            <a:r>
              <a:rPr lang="en-US" dirty="0"/>
              <a:t>Save each configuration as a </a:t>
            </a:r>
            <a:r>
              <a:rPr lang="en-US" dirty="0" err="1"/>
              <a:t>subVI</a:t>
            </a:r>
            <a:r>
              <a:rPr lang="en-US" dirty="0"/>
              <a:t>.</a:t>
            </a:r>
          </a:p>
          <a:p>
            <a:pPr lvl="1" eaLnBrk="1" hangingPunct="1"/>
            <a:r>
              <a:rPr lang="en-US" dirty="0"/>
              <a:t>Icons for Express VIs appear on the block diagram as icons surrounded by a blue field.</a:t>
            </a:r>
          </a:p>
        </p:txBody>
      </p:sp>
      <p:pic>
        <p:nvPicPr>
          <p:cNvPr id="461828" name="Picture 7" descr="loc_elapsed time express VI.bmp"/>
          <p:cNvPicPr>
            <a:picLocks noChangeAspect="1" noChangeArrowheads="1"/>
          </p:cNvPicPr>
          <p:nvPr/>
        </p:nvPicPr>
        <p:blipFill>
          <a:blip r:embed="rId3" cstate="print"/>
          <a:srcRect/>
          <a:stretch>
            <a:fillRect/>
          </a:stretch>
        </p:blipFill>
        <p:spPr bwMode="auto">
          <a:xfrm>
            <a:off x="6743700" y="400050"/>
            <a:ext cx="1110854" cy="1638300"/>
          </a:xfrm>
          <a:prstGeom prst="rect">
            <a:avLst/>
          </a:prstGeom>
          <a:noFill/>
          <a:ln w="9525" algn="ctr">
            <a:noFill/>
            <a:miter lim="800000"/>
            <a:headEnd type="none" w="sm" len="sm"/>
            <a:tailEnd type="none" w="sm" len="sm"/>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p:txBody>
          <a:bodyPr/>
          <a:lstStyle/>
          <a:p>
            <a:pPr eaLnBrk="1" hangingPunct="1"/>
            <a:r>
              <a:rPr lang="pl-PL" sz="2400"/>
              <a:t>VI </a:t>
            </a:r>
            <a:r>
              <a:rPr lang="en-US" sz="2400"/>
              <a:t>Node View Options</a:t>
            </a:r>
          </a:p>
        </p:txBody>
      </p:sp>
      <p:sp>
        <p:nvSpPr>
          <p:cNvPr id="463875" name="Text Box 7"/>
          <p:cNvSpPr txBox="1">
            <a:spLocks noChangeArrowheads="1"/>
          </p:cNvSpPr>
          <p:nvPr/>
        </p:nvSpPr>
        <p:spPr bwMode="auto">
          <a:xfrm>
            <a:off x="2136486" y="884635"/>
            <a:ext cx="184731" cy="300082"/>
          </a:xfrm>
          <a:prstGeom prst="rect">
            <a:avLst/>
          </a:prstGeom>
          <a:noFill/>
          <a:ln w="9525" algn="ctr">
            <a:noFill/>
            <a:miter lim="800000"/>
            <a:headEnd type="none" w="sm" len="sm"/>
            <a:tailEnd type="none" w="sm" len="sm"/>
          </a:ln>
        </p:spPr>
        <p:txBody>
          <a:bodyPr wrap="none">
            <a:spAutoFit/>
          </a:bodyPr>
          <a:lstStyle/>
          <a:p>
            <a:pPr algn="ctr"/>
            <a:endParaRPr lang="en-US" sz="1350"/>
          </a:p>
        </p:txBody>
      </p:sp>
      <p:pic>
        <p:nvPicPr>
          <p:cNvPr id="463876" name="Picture 8" descr="funcgen icon.bmp"/>
          <p:cNvPicPr>
            <a:picLocks noChangeAspect="1" noChangeArrowheads="1"/>
          </p:cNvPicPr>
          <p:nvPr/>
        </p:nvPicPr>
        <p:blipFill>
          <a:blip r:embed="rId3" cstate="print"/>
          <a:srcRect/>
          <a:stretch>
            <a:fillRect/>
          </a:stretch>
        </p:blipFill>
        <p:spPr bwMode="auto">
          <a:xfrm>
            <a:off x="2422922" y="1314450"/>
            <a:ext cx="342900" cy="342900"/>
          </a:xfrm>
          <a:prstGeom prst="rect">
            <a:avLst/>
          </a:prstGeom>
          <a:noFill/>
          <a:ln w="9525" algn="ctr">
            <a:noFill/>
            <a:miter lim="800000"/>
            <a:headEnd type="none" w="sm" len="sm"/>
            <a:tailEnd type="none" w="sm" len="sm"/>
          </a:ln>
        </p:spPr>
      </p:pic>
      <p:pic>
        <p:nvPicPr>
          <p:cNvPr id="463877" name="Picture 9" descr="funcgen expnode 2.bmp"/>
          <p:cNvPicPr>
            <a:picLocks noChangeAspect="1" noChangeArrowheads="1"/>
          </p:cNvPicPr>
          <p:nvPr/>
        </p:nvPicPr>
        <p:blipFill>
          <a:blip r:embed="rId4" cstate="print"/>
          <a:srcRect/>
          <a:stretch>
            <a:fillRect/>
          </a:stretch>
        </p:blipFill>
        <p:spPr bwMode="auto">
          <a:xfrm>
            <a:off x="5623323" y="1314450"/>
            <a:ext cx="1097756" cy="3037285"/>
          </a:xfrm>
          <a:prstGeom prst="rect">
            <a:avLst/>
          </a:prstGeom>
          <a:noFill/>
          <a:ln w="9525" algn="ctr">
            <a:noFill/>
            <a:miter lim="800000"/>
            <a:headEnd type="none" w="sm" len="sm"/>
            <a:tailEnd type="none" w="sm" len="sm"/>
          </a:ln>
        </p:spPr>
      </p:pic>
      <p:pic>
        <p:nvPicPr>
          <p:cNvPr id="463878" name="Picture 10" descr="funcgen expnode 1.bmp"/>
          <p:cNvPicPr>
            <a:picLocks noChangeAspect="1" noChangeArrowheads="1"/>
          </p:cNvPicPr>
          <p:nvPr/>
        </p:nvPicPr>
        <p:blipFill>
          <a:blip r:embed="rId5" cstate="print"/>
          <a:srcRect/>
          <a:stretch>
            <a:fillRect/>
          </a:stretch>
        </p:blipFill>
        <p:spPr bwMode="auto">
          <a:xfrm>
            <a:off x="3638550" y="1314450"/>
            <a:ext cx="1110854" cy="1066800"/>
          </a:xfrm>
          <a:prstGeom prst="rect">
            <a:avLst/>
          </a:prstGeom>
          <a:noFill/>
          <a:ln w="9525" algn="ctr">
            <a:noFill/>
            <a:miter lim="800000"/>
            <a:headEnd type="none" w="sm" len="sm"/>
            <a:tailEnd type="none" w="sm" len="sm"/>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5"/>
          <p:cNvSpPr>
            <a:spLocks noGrp="1" noChangeArrowheads="1"/>
          </p:cNvSpPr>
          <p:nvPr>
            <p:ph type="title"/>
          </p:nvPr>
        </p:nvSpPr>
        <p:spPr/>
        <p:txBody>
          <a:bodyPr>
            <a:normAutofit fontScale="90000"/>
          </a:bodyPr>
          <a:lstStyle/>
          <a:p>
            <a:pPr eaLnBrk="1" hangingPunct="1"/>
            <a:r>
              <a:rPr lang="pl-PL" err="1"/>
              <a:t>Structures</a:t>
            </a:r>
            <a:endParaRPr lang="en-US"/>
          </a:p>
        </p:txBody>
      </p:sp>
      <p:sp>
        <p:nvSpPr>
          <p:cNvPr id="461827" name="Rectangle 6"/>
          <p:cNvSpPr>
            <a:spLocks noGrp="1" noChangeArrowheads="1"/>
          </p:cNvSpPr>
          <p:nvPr>
            <p:ph idx="1"/>
          </p:nvPr>
        </p:nvSpPr>
        <p:spPr>
          <a:xfrm>
            <a:off x="1543050" y="1243012"/>
            <a:ext cx="6115050" cy="3214688"/>
          </a:xfrm>
        </p:spPr>
        <p:txBody>
          <a:bodyPr>
            <a:normAutofit fontScale="92500" lnSpcReduction="20000"/>
          </a:bodyPr>
          <a:lstStyle/>
          <a:p>
            <a:pPr lvl="1" eaLnBrk="1" hangingPunct="1"/>
            <a:r>
              <a:rPr lang="pl-PL" err="1"/>
              <a:t>Structures</a:t>
            </a:r>
            <a:r>
              <a:rPr lang="pl-PL"/>
              <a:t> </a:t>
            </a:r>
            <a:r>
              <a:rPr lang="pl-PL" err="1"/>
              <a:t>in</a:t>
            </a:r>
            <a:r>
              <a:rPr lang="pl-PL"/>
              <a:t> LabVIEW </a:t>
            </a:r>
            <a:r>
              <a:rPr lang="pl-PL" err="1"/>
              <a:t>have</a:t>
            </a:r>
            <a:r>
              <a:rPr lang="pl-PL"/>
              <a:t> </a:t>
            </a:r>
            <a:r>
              <a:rPr lang="pl-PL" err="1"/>
              <a:t>the</a:t>
            </a:r>
            <a:r>
              <a:rPr lang="pl-PL"/>
              <a:t> form of </a:t>
            </a:r>
            <a:r>
              <a:rPr lang="pl-PL" err="1"/>
              <a:t>frames</a:t>
            </a:r>
            <a:r>
              <a:rPr lang="pl-PL"/>
              <a:t>. </a:t>
            </a:r>
          </a:p>
          <a:p>
            <a:pPr lvl="1" eaLnBrk="1" hangingPunct="1"/>
            <a:endParaRPr lang="pl-PL"/>
          </a:p>
          <a:p>
            <a:pPr lvl="1" eaLnBrk="1" hangingPunct="1"/>
            <a:endParaRPr lang="pl-PL"/>
          </a:p>
          <a:p>
            <a:pPr lvl="1" eaLnBrk="1" hangingPunct="1"/>
            <a:endParaRPr lang="pl-PL"/>
          </a:p>
          <a:p>
            <a:pPr lvl="1" eaLnBrk="1" hangingPunct="1">
              <a:buNone/>
            </a:pPr>
            <a:endParaRPr lang="pl-PL"/>
          </a:p>
          <a:p>
            <a:pPr lvl="1" eaLnBrk="1" hangingPunct="1"/>
            <a:r>
              <a:rPr lang="pl-PL" err="1"/>
              <a:t>Other</a:t>
            </a:r>
            <a:r>
              <a:rPr lang="pl-PL"/>
              <a:t> </a:t>
            </a:r>
            <a:r>
              <a:rPr lang="pl-PL" err="1"/>
              <a:t>nodes</a:t>
            </a:r>
            <a:r>
              <a:rPr lang="pl-PL"/>
              <a:t> (</a:t>
            </a:r>
            <a:r>
              <a:rPr lang="pl-PL" err="1"/>
              <a:t>functions</a:t>
            </a:r>
            <a:r>
              <a:rPr lang="pl-PL"/>
              <a:t>, </a:t>
            </a:r>
            <a:r>
              <a:rPr lang="pl-PL" err="1"/>
              <a:t>subVIs</a:t>
            </a:r>
            <a:r>
              <a:rPr lang="pl-PL"/>
              <a:t>, </a:t>
            </a:r>
            <a:r>
              <a:rPr lang="pl-PL" err="1"/>
              <a:t>more</a:t>
            </a:r>
            <a:r>
              <a:rPr lang="pl-PL"/>
              <a:t> </a:t>
            </a:r>
            <a:r>
              <a:rPr lang="pl-PL" err="1"/>
              <a:t>structures</a:t>
            </a:r>
            <a:r>
              <a:rPr lang="pl-PL"/>
              <a:t>) </a:t>
            </a:r>
            <a:r>
              <a:rPr lang="pl-PL" err="1"/>
              <a:t>can</a:t>
            </a:r>
            <a:r>
              <a:rPr lang="pl-PL"/>
              <a:t> be </a:t>
            </a:r>
            <a:r>
              <a:rPr lang="pl-PL" err="1"/>
              <a:t>inserted</a:t>
            </a:r>
            <a:r>
              <a:rPr lang="pl-PL"/>
              <a:t> </a:t>
            </a:r>
            <a:r>
              <a:rPr lang="pl-PL" err="1"/>
              <a:t>into</a:t>
            </a:r>
            <a:r>
              <a:rPr lang="pl-PL"/>
              <a:t> </a:t>
            </a:r>
            <a:r>
              <a:rPr lang="pl-PL" err="1"/>
              <a:t>the</a:t>
            </a:r>
            <a:r>
              <a:rPr lang="pl-PL"/>
              <a:t> </a:t>
            </a:r>
            <a:r>
              <a:rPr lang="pl-PL" err="1"/>
              <a:t>frames</a:t>
            </a:r>
            <a:r>
              <a:rPr lang="pl-PL"/>
              <a:t>. </a:t>
            </a:r>
          </a:p>
          <a:p>
            <a:pPr lvl="1" eaLnBrk="1" hangingPunct="1"/>
            <a:endParaRPr lang="pl-PL"/>
          </a:p>
        </p:txBody>
      </p:sp>
      <p:pic>
        <p:nvPicPr>
          <p:cNvPr id="9" name="Obraz 8" descr="Przechwytywanie.PNG"/>
          <p:cNvPicPr>
            <a:picLocks noChangeAspect="1"/>
          </p:cNvPicPr>
          <p:nvPr/>
        </p:nvPicPr>
        <p:blipFill>
          <a:blip r:embed="rId3" cstate="print"/>
          <a:stretch>
            <a:fillRect/>
          </a:stretch>
        </p:blipFill>
        <p:spPr>
          <a:xfrm>
            <a:off x="1789233" y="1828800"/>
            <a:ext cx="5297367" cy="114300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19"/>
          <p:cNvSpPr>
            <a:spLocks noGrp="1" noChangeArrowheads="1"/>
          </p:cNvSpPr>
          <p:nvPr>
            <p:ph type="title"/>
          </p:nvPr>
        </p:nvSpPr>
        <p:spPr/>
        <p:txBody>
          <a:bodyPr>
            <a:normAutofit fontScale="90000"/>
          </a:bodyPr>
          <a:lstStyle/>
          <a:p>
            <a:pPr eaLnBrk="1" hangingPunct="1"/>
            <a:r>
              <a:rPr lang="en-US"/>
              <a:t>Wires</a:t>
            </a:r>
          </a:p>
        </p:txBody>
      </p:sp>
      <p:sp>
        <p:nvSpPr>
          <p:cNvPr id="465923" name="Rectangle 20"/>
          <p:cNvSpPr>
            <a:spLocks noGrp="1" noChangeArrowheads="1"/>
          </p:cNvSpPr>
          <p:nvPr>
            <p:ph idx="1"/>
          </p:nvPr>
        </p:nvSpPr>
        <p:spPr>
          <a:xfrm>
            <a:off x="1485900" y="1200150"/>
            <a:ext cx="6172200" cy="3486150"/>
          </a:xfrm>
        </p:spPr>
        <p:txBody>
          <a:bodyPr>
            <a:normAutofit lnSpcReduction="10000"/>
          </a:bodyPr>
          <a:lstStyle/>
          <a:p>
            <a:pPr lvl="1" eaLnBrk="1" hangingPunct="1"/>
            <a:r>
              <a:rPr lang="en-US" sz="1950"/>
              <a:t>Wires transfer data between block diagram objects.</a:t>
            </a:r>
          </a:p>
          <a:p>
            <a:pPr lvl="1" eaLnBrk="1" hangingPunct="1"/>
            <a:r>
              <a:rPr lang="en-US" sz="1950"/>
              <a:t>Wires are different colors, styles, and thicknesses, depending on their data types.</a:t>
            </a:r>
            <a:endParaRPr lang="pl-PL" sz="1950"/>
          </a:p>
          <a:p>
            <a:pPr lvl="1" eaLnBrk="1" hangingPunct="1">
              <a:buNone/>
            </a:pPr>
            <a:endParaRPr lang="pl-PL" sz="3000"/>
          </a:p>
          <a:p>
            <a:pPr lvl="1" eaLnBrk="1" hangingPunct="1"/>
            <a:endParaRPr lang="pl-PL" sz="1950"/>
          </a:p>
          <a:p>
            <a:pPr lvl="1" eaLnBrk="1" hangingPunct="1"/>
            <a:endParaRPr lang="pl-PL" sz="1950"/>
          </a:p>
          <a:p>
            <a:pPr lvl="1" eaLnBrk="1" hangingPunct="1"/>
            <a:endParaRPr lang="en-US" sz="1950"/>
          </a:p>
          <a:p>
            <a:pPr lvl="1" eaLnBrk="1" hangingPunct="1"/>
            <a:r>
              <a:rPr lang="en-US" sz="1950"/>
              <a:t>A broken wire appears as a dashed </a:t>
            </a:r>
            <a:br>
              <a:rPr lang="en-US" sz="1950"/>
            </a:br>
            <a:r>
              <a:rPr lang="en-US" sz="1950"/>
              <a:t>black line with a red X in the middle.</a:t>
            </a:r>
          </a:p>
        </p:txBody>
      </p:sp>
      <p:graphicFrame>
        <p:nvGraphicFramePr>
          <p:cNvPr id="465924" name="Object 18"/>
          <p:cNvGraphicFramePr>
            <a:graphicFrameLocks noChangeAspect="1"/>
          </p:cNvGraphicFramePr>
          <p:nvPr>
            <p:extLst>
              <p:ext uri="{D42A27DB-BD31-4B8C-83A1-F6EECF244321}">
                <p14:modId xmlns:p14="http://schemas.microsoft.com/office/powerpoint/2010/main" val="3057338905"/>
              </p:ext>
            </p:extLst>
          </p:nvPr>
        </p:nvGraphicFramePr>
        <p:xfrm>
          <a:off x="7029450" y="3943350"/>
          <a:ext cx="1257300" cy="348854"/>
        </p:xfrm>
        <a:graphic>
          <a:graphicData uri="http://schemas.openxmlformats.org/presentationml/2006/ole">
            <mc:AlternateContent xmlns:mc="http://schemas.openxmlformats.org/markup-compatibility/2006">
              <mc:Choice xmlns:v="urn:schemas-microsoft-com:vml" Requires="v">
                <p:oleObj spid="_x0000_s1064" name="Bitmap Image" r:id="rId4" imgW="619211" imgH="171338" progId="PBrush">
                  <p:embed/>
                </p:oleObj>
              </mc:Choice>
              <mc:Fallback>
                <p:oleObj name="Bitmap Image" r:id="rId4" imgW="619211" imgH="171338" progId="PBrush">
                  <p:embed/>
                  <p:pic>
                    <p:nvPicPr>
                      <p:cNvPr id="465924"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9450" y="3943350"/>
                        <a:ext cx="1257300" cy="348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5E84B8"/>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65925" name="Picture 7" descr="wirestrgary2.bmp"/>
          <p:cNvPicPr>
            <a:picLocks noChangeAspect="1" noChangeArrowheads="1"/>
          </p:cNvPicPr>
          <p:nvPr/>
        </p:nvPicPr>
        <p:blipFill>
          <a:blip r:embed="rId6" cstate="print"/>
          <a:srcRect/>
          <a:stretch>
            <a:fillRect/>
          </a:stretch>
        </p:blipFill>
        <p:spPr bwMode="auto">
          <a:xfrm>
            <a:off x="5536053" y="3357518"/>
            <a:ext cx="571500" cy="57150"/>
          </a:xfrm>
          <a:prstGeom prst="rect">
            <a:avLst/>
          </a:prstGeom>
          <a:noFill/>
          <a:ln w="9525">
            <a:noFill/>
            <a:miter lim="800000"/>
            <a:headEnd/>
            <a:tailEnd/>
          </a:ln>
        </p:spPr>
      </p:pic>
      <p:pic>
        <p:nvPicPr>
          <p:cNvPr id="465926" name="Picture 8" descr="wirenum.bmp"/>
          <p:cNvPicPr>
            <a:picLocks noChangeAspect="1" noChangeArrowheads="1"/>
          </p:cNvPicPr>
          <p:nvPr/>
        </p:nvPicPr>
        <p:blipFill>
          <a:blip r:embed="rId7"/>
          <a:srcRect t="-259802" b="-259802"/>
          <a:stretch>
            <a:fillRect/>
          </a:stretch>
        </p:blipFill>
        <p:spPr bwMode="auto">
          <a:xfrm>
            <a:off x="3091982" y="2806259"/>
            <a:ext cx="571500" cy="88106"/>
          </a:xfrm>
          <a:prstGeom prst="rect">
            <a:avLst/>
          </a:prstGeom>
          <a:noFill/>
          <a:ln w="9525">
            <a:noFill/>
            <a:miter lim="800000"/>
            <a:headEnd/>
            <a:tailEnd/>
          </a:ln>
        </p:spPr>
      </p:pic>
      <p:pic>
        <p:nvPicPr>
          <p:cNvPr id="465927" name="Picture 9" descr="wirenumary.bmp"/>
          <p:cNvPicPr>
            <a:picLocks noChangeAspect="1" noChangeArrowheads="1"/>
          </p:cNvPicPr>
          <p:nvPr/>
        </p:nvPicPr>
        <p:blipFill>
          <a:blip r:embed="rId8" cstate="print"/>
          <a:srcRect t="-449982" b="-449982"/>
          <a:stretch>
            <a:fillRect/>
          </a:stretch>
        </p:blipFill>
        <p:spPr bwMode="auto">
          <a:xfrm>
            <a:off x="3091982" y="2971755"/>
            <a:ext cx="571500" cy="285750"/>
          </a:xfrm>
          <a:prstGeom prst="rect">
            <a:avLst/>
          </a:prstGeom>
          <a:noFill/>
          <a:ln w="9525">
            <a:noFill/>
            <a:miter lim="800000"/>
            <a:headEnd/>
            <a:tailEnd/>
          </a:ln>
        </p:spPr>
      </p:pic>
      <p:pic>
        <p:nvPicPr>
          <p:cNvPr id="465928" name="Picture 10" descr="wirenumary2.bmp"/>
          <p:cNvPicPr>
            <a:picLocks noChangeAspect="1" noChangeArrowheads="1"/>
          </p:cNvPicPr>
          <p:nvPr/>
        </p:nvPicPr>
        <p:blipFill>
          <a:blip r:embed="rId9" cstate="print"/>
          <a:srcRect/>
          <a:stretch>
            <a:fillRect/>
          </a:stretch>
        </p:blipFill>
        <p:spPr bwMode="auto">
          <a:xfrm>
            <a:off x="3091982" y="3371805"/>
            <a:ext cx="571500" cy="42863"/>
          </a:xfrm>
          <a:prstGeom prst="rect">
            <a:avLst/>
          </a:prstGeom>
          <a:noFill/>
          <a:ln w="9525">
            <a:noFill/>
            <a:miter lim="800000"/>
            <a:headEnd/>
            <a:tailEnd/>
          </a:ln>
        </p:spPr>
      </p:pic>
      <p:pic>
        <p:nvPicPr>
          <p:cNvPr id="465929" name="Picture 11" descr="wirestrg.bmp"/>
          <p:cNvPicPr>
            <a:picLocks noChangeAspect="1" noChangeArrowheads="1"/>
          </p:cNvPicPr>
          <p:nvPr/>
        </p:nvPicPr>
        <p:blipFill>
          <a:blip r:embed="rId10" cstate="print"/>
          <a:srcRect t="-449982" b="-449982"/>
          <a:stretch>
            <a:fillRect/>
          </a:stretch>
        </p:blipFill>
        <p:spPr bwMode="auto">
          <a:xfrm>
            <a:off x="5536053" y="2714580"/>
            <a:ext cx="571500" cy="285750"/>
          </a:xfrm>
          <a:prstGeom prst="rect">
            <a:avLst/>
          </a:prstGeom>
          <a:noFill/>
          <a:ln w="9525">
            <a:noFill/>
            <a:miter lim="800000"/>
            <a:headEnd/>
            <a:tailEnd/>
          </a:ln>
        </p:spPr>
      </p:pic>
      <p:pic>
        <p:nvPicPr>
          <p:cNvPr id="465930" name="Picture 12" descr="wirestrgary.bmp"/>
          <p:cNvPicPr>
            <a:picLocks noChangeAspect="1" noChangeArrowheads="1"/>
          </p:cNvPicPr>
          <p:nvPr/>
        </p:nvPicPr>
        <p:blipFill>
          <a:blip r:embed="rId11" cstate="print"/>
          <a:srcRect/>
          <a:stretch>
            <a:fillRect/>
          </a:stretch>
        </p:blipFill>
        <p:spPr bwMode="auto">
          <a:xfrm>
            <a:off x="5536053" y="3093199"/>
            <a:ext cx="571500" cy="42863"/>
          </a:xfrm>
          <a:prstGeom prst="rect">
            <a:avLst/>
          </a:prstGeom>
          <a:noFill/>
          <a:ln w="9525">
            <a:noFill/>
            <a:miter lim="800000"/>
            <a:headEnd/>
            <a:tailEnd/>
          </a:ln>
        </p:spPr>
      </p:pic>
      <p:pic>
        <p:nvPicPr>
          <p:cNvPr id="465931" name="Picture 13" descr="wireintary2.bmp"/>
          <p:cNvPicPr>
            <a:picLocks noChangeAspect="1" noChangeArrowheads="1"/>
          </p:cNvPicPr>
          <p:nvPr/>
        </p:nvPicPr>
        <p:blipFill>
          <a:blip r:embed="rId12" cstate="print"/>
          <a:srcRect/>
          <a:stretch>
            <a:fillRect/>
          </a:stretch>
        </p:blipFill>
        <p:spPr bwMode="auto">
          <a:xfrm>
            <a:off x="4361424" y="3371850"/>
            <a:ext cx="571500" cy="42863"/>
          </a:xfrm>
          <a:prstGeom prst="rect">
            <a:avLst/>
          </a:prstGeom>
          <a:noFill/>
          <a:ln w="9525">
            <a:noFill/>
            <a:miter lim="800000"/>
            <a:headEnd/>
            <a:tailEnd/>
          </a:ln>
        </p:spPr>
      </p:pic>
      <p:pic>
        <p:nvPicPr>
          <p:cNvPr id="465932" name="Picture 14" descr="wireint.bmp"/>
          <p:cNvPicPr>
            <a:picLocks noChangeAspect="1" noChangeArrowheads="1"/>
          </p:cNvPicPr>
          <p:nvPr/>
        </p:nvPicPr>
        <p:blipFill>
          <a:blip r:embed="rId13"/>
          <a:srcRect/>
          <a:stretch>
            <a:fillRect/>
          </a:stretch>
        </p:blipFill>
        <p:spPr bwMode="auto">
          <a:xfrm>
            <a:off x="4361424" y="2843167"/>
            <a:ext cx="571500" cy="14288"/>
          </a:xfrm>
          <a:prstGeom prst="rect">
            <a:avLst/>
          </a:prstGeom>
          <a:noFill/>
          <a:ln w="9525">
            <a:noFill/>
            <a:miter lim="800000"/>
            <a:headEnd/>
            <a:tailEnd/>
          </a:ln>
        </p:spPr>
      </p:pic>
      <p:sp>
        <p:nvSpPr>
          <p:cNvPr id="465933" name="Text Box 16"/>
          <p:cNvSpPr txBox="1">
            <a:spLocks noChangeArrowheads="1"/>
          </p:cNvSpPr>
          <p:nvPr/>
        </p:nvSpPr>
        <p:spPr bwMode="auto">
          <a:xfrm>
            <a:off x="1897611" y="2671718"/>
            <a:ext cx="731290" cy="323165"/>
          </a:xfrm>
          <a:prstGeom prst="rect">
            <a:avLst/>
          </a:prstGeom>
          <a:noFill/>
          <a:ln w="9525" algn="ctr">
            <a:noFill/>
            <a:miter lim="800000"/>
            <a:headEnd type="none" w="sm" len="sm"/>
            <a:tailEnd type="none" w="sm" len="sm"/>
          </a:ln>
        </p:spPr>
        <p:txBody>
          <a:bodyPr wrap="none">
            <a:spAutoFit/>
          </a:bodyPr>
          <a:lstStyle/>
          <a:p>
            <a:pPr algn="r"/>
            <a:r>
              <a:rPr lang="en-US" sz="1500"/>
              <a:t>Scalar</a:t>
            </a:r>
          </a:p>
        </p:txBody>
      </p:sp>
      <p:pic>
        <p:nvPicPr>
          <p:cNvPr id="465934" name="Embedded Image" descr="wireintary.bmp"/>
          <p:cNvPicPr preferRelativeResize="0">
            <a:picLocks noChangeAspect="1"/>
          </p:cNvPicPr>
          <p:nvPr/>
        </p:nvPicPr>
        <p:blipFill>
          <a:blip r:embed="rId14" cstate="print"/>
          <a:srcRect t="-79958" b="-79958"/>
          <a:stretch>
            <a:fillRect/>
          </a:stretch>
        </p:blipFill>
        <p:spPr bwMode="auto">
          <a:xfrm>
            <a:off x="4361424" y="3086100"/>
            <a:ext cx="589360" cy="89297"/>
          </a:xfrm>
          <a:prstGeom prst="rect">
            <a:avLst/>
          </a:prstGeom>
          <a:noFill/>
          <a:ln w="9525">
            <a:noFill/>
            <a:miter lim="800000"/>
            <a:headEnd/>
            <a:tailEnd/>
          </a:ln>
        </p:spPr>
      </p:pic>
      <p:pic>
        <p:nvPicPr>
          <p:cNvPr id="465935" name="Embedded Image" descr="wirebool.bmp"/>
          <p:cNvPicPr>
            <a:picLocks noChangeAspect="1"/>
          </p:cNvPicPr>
          <p:nvPr/>
        </p:nvPicPr>
        <p:blipFill>
          <a:blip r:embed="rId15"/>
          <a:srcRect t="-259915" b="-259915"/>
          <a:stretch>
            <a:fillRect/>
          </a:stretch>
        </p:blipFill>
        <p:spPr bwMode="auto">
          <a:xfrm>
            <a:off x="6655594" y="2818165"/>
            <a:ext cx="569119" cy="88106"/>
          </a:xfrm>
          <a:prstGeom prst="rect">
            <a:avLst/>
          </a:prstGeom>
          <a:noFill/>
          <a:ln w="9525">
            <a:noFill/>
            <a:miter lim="800000"/>
            <a:headEnd/>
            <a:tailEnd/>
          </a:ln>
        </p:spPr>
      </p:pic>
      <p:pic>
        <p:nvPicPr>
          <p:cNvPr id="465936" name="Embedded Image" descr="wireboolary.bmp"/>
          <p:cNvPicPr>
            <a:picLocks noChangeAspect="1"/>
          </p:cNvPicPr>
          <p:nvPr/>
        </p:nvPicPr>
        <p:blipFill>
          <a:blip r:embed="rId16" cstate="print"/>
          <a:srcRect/>
          <a:stretch>
            <a:fillRect/>
          </a:stretch>
        </p:blipFill>
        <p:spPr bwMode="auto">
          <a:xfrm>
            <a:off x="6655594" y="3128918"/>
            <a:ext cx="569119" cy="28575"/>
          </a:xfrm>
          <a:prstGeom prst="rect">
            <a:avLst/>
          </a:prstGeom>
          <a:noFill/>
          <a:ln w="9525">
            <a:noFill/>
            <a:miter lim="800000"/>
            <a:headEnd/>
            <a:tailEnd/>
          </a:ln>
        </p:spPr>
      </p:pic>
      <p:pic>
        <p:nvPicPr>
          <p:cNvPr id="465937" name="Embedded Image" descr="wireboolary2.bmp"/>
          <p:cNvPicPr>
            <a:picLocks noChangeAspect="1"/>
          </p:cNvPicPr>
          <p:nvPr/>
        </p:nvPicPr>
        <p:blipFill>
          <a:blip r:embed="rId17" cstate="print"/>
          <a:srcRect/>
          <a:stretch>
            <a:fillRect/>
          </a:stretch>
        </p:blipFill>
        <p:spPr bwMode="auto">
          <a:xfrm>
            <a:off x="6655594" y="3357517"/>
            <a:ext cx="569119" cy="42863"/>
          </a:xfrm>
          <a:prstGeom prst="rect">
            <a:avLst/>
          </a:prstGeom>
          <a:noFill/>
          <a:ln w="9525">
            <a:noFill/>
            <a:miter lim="800000"/>
            <a:headEnd/>
            <a:tailEnd/>
          </a:ln>
        </p:spPr>
      </p:pic>
      <p:sp>
        <p:nvSpPr>
          <p:cNvPr id="465938" name="TextBox 20"/>
          <p:cNvSpPr txBox="1">
            <a:spLocks noChangeArrowheads="1"/>
          </p:cNvSpPr>
          <p:nvPr/>
        </p:nvSpPr>
        <p:spPr bwMode="auto">
          <a:xfrm>
            <a:off x="2657052" y="2343150"/>
            <a:ext cx="1353256" cy="323165"/>
          </a:xfrm>
          <a:prstGeom prst="rect">
            <a:avLst/>
          </a:prstGeom>
          <a:noFill/>
          <a:ln w="9525">
            <a:noFill/>
            <a:miter lim="800000"/>
            <a:headEnd/>
            <a:tailEnd/>
          </a:ln>
        </p:spPr>
        <p:txBody>
          <a:bodyPr wrap="none">
            <a:spAutoFit/>
          </a:bodyPr>
          <a:lstStyle/>
          <a:p>
            <a:pPr algn="ctr"/>
            <a:r>
              <a:rPr lang="en-US" sz="1500"/>
              <a:t>Floating-point</a:t>
            </a:r>
          </a:p>
        </p:txBody>
      </p:sp>
      <p:sp>
        <p:nvSpPr>
          <p:cNvPr id="465939" name="TextBox 21"/>
          <p:cNvSpPr txBox="1">
            <a:spLocks noChangeArrowheads="1"/>
          </p:cNvSpPr>
          <p:nvPr/>
        </p:nvSpPr>
        <p:spPr bwMode="auto">
          <a:xfrm>
            <a:off x="4268176" y="2343150"/>
            <a:ext cx="784190" cy="323165"/>
          </a:xfrm>
          <a:prstGeom prst="rect">
            <a:avLst/>
          </a:prstGeom>
          <a:noFill/>
          <a:ln w="9525">
            <a:noFill/>
            <a:miter lim="800000"/>
            <a:headEnd/>
            <a:tailEnd/>
          </a:ln>
        </p:spPr>
        <p:txBody>
          <a:bodyPr wrap="none">
            <a:spAutoFit/>
          </a:bodyPr>
          <a:lstStyle/>
          <a:p>
            <a:pPr algn="ctr"/>
            <a:r>
              <a:rPr lang="en-US" sz="1500"/>
              <a:t>Integer</a:t>
            </a:r>
          </a:p>
        </p:txBody>
      </p:sp>
      <p:sp>
        <p:nvSpPr>
          <p:cNvPr id="465940" name="TextBox 22"/>
          <p:cNvSpPr txBox="1">
            <a:spLocks noChangeArrowheads="1"/>
          </p:cNvSpPr>
          <p:nvPr/>
        </p:nvSpPr>
        <p:spPr bwMode="auto">
          <a:xfrm>
            <a:off x="5462916" y="2343150"/>
            <a:ext cx="688009" cy="323165"/>
          </a:xfrm>
          <a:prstGeom prst="rect">
            <a:avLst/>
          </a:prstGeom>
          <a:noFill/>
          <a:ln w="9525">
            <a:noFill/>
            <a:miter lim="800000"/>
            <a:headEnd/>
            <a:tailEnd/>
          </a:ln>
        </p:spPr>
        <p:txBody>
          <a:bodyPr wrap="none">
            <a:spAutoFit/>
          </a:bodyPr>
          <a:lstStyle/>
          <a:p>
            <a:pPr algn="ctr"/>
            <a:r>
              <a:rPr lang="en-US" sz="1500"/>
              <a:t>String</a:t>
            </a:r>
          </a:p>
        </p:txBody>
      </p:sp>
      <p:sp>
        <p:nvSpPr>
          <p:cNvPr id="465941" name="TextBox 23"/>
          <p:cNvSpPr txBox="1">
            <a:spLocks noChangeArrowheads="1"/>
          </p:cNvSpPr>
          <p:nvPr/>
        </p:nvSpPr>
        <p:spPr bwMode="auto">
          <a:xfrm>
            <a:off x="6493557" y="2343150"/>
            <a:ext cx="893193" cy="323165"/>
          </a:xfrm>
          <a:prstGeom prst="rect">
            <a:avLst/>
          </a:prstGeom>
          <a:noFill/>
          <a:ln w="9525">
            <a:noFill/>
            <a:miter lim="800000"/>
            <a:headEnd/>
            <a:tailEnd/>
          </a:ln>
        </p:spPr>
        <p:txBody>
          <a:bodyPr wrap="none">
            <a:spAutoFit/>
          </a:bodyPr>
          <a:lstStyle/>
          <a:p>
            <a:pPr algn="ctr"/>
            <a:r>
              <a:rPr lang="en-US" sz="1500"/>
              <a:t>Boolean</a:t>
            </a:r>
          </a:p>
        </p:txBody>
      </p:sp>
      <p:sp>
        <p:nvSpPr>
          <p:cNvPr id="465942" name="Text Box 16"/>
          <p:cNvSpPr txBox="1">
            <a:spLocks noChangeArrowheads="1"/>
          </p:cNvSpPr>
          <p:nvPr/>
        </p:nvSpPr>
        <p:spPr bwMode="auto">
          <a:xfrm>
            <a:off x="1630934" y="2957468"/>
            <a:ext cx="997966" cy="323165"/>
          </a:xfrm>
          <a:prstGeom prst="rect">
            <a:avLst/>
          </a:prstGeom>
          <a:noFill/>
          <a:ln w="9525" algn="ctr">
            <a:noFill/>
            <a:miter lim="800000"/>
            <a:headEnd type="none" w="sm" len="sm"/>
            <a:tailEnd type="none" w="sm" len="sm"/>
          </a:ln>
        </p:spPr>
        <p:txBody>
          <a:bodyPr wrap="none">
            <a:spAutoFit/>
          </a:bodyPr>
          <a:lstStyle/>
          <a:p>
            <a:pPr algn="r"/>
            <a:r>
              <a:rPr lang="en-US" sz="1500"/>
              <a:t>1-D Array</a:t>
            </a:r>
          </a:p>
        </p:txBody>
      </p:sp>
      <p:sp>
        <p:nvSpPr>
          <p:cNvPr id="465943" name="Text Box 16"/>
          <p:cNvSpPr txBox="1">
            <a:spLocks noChangeArrowheads="1"/>
          </p:cNvSpPr>
          <p:nvPr/>
        </p:nvSpPr>
        <p:spPr bwMode="auto">
          <a:xfrm>
            <a:off x="1630934" y="3243218"/>
            <a:ext cx="997966" cy="323165"/>
          </a:xfrm>
          <a:prstGeom prst="rect">
            <a:avLst/>
          </a:prstGeom>
          <a:noFill/>
          <a:ln w="9525" algn="ctr">
            <a:noFill/>
            <a:miter lim="800000"/>
            <a:headEnd type="none" w="sm" len="sm"/>
            <a:tailEnd type="none" w="sm" len="sm"/>
          </a:ln>
        </p:spPr>
        <p:txBody>
          <a:bodyPr wrap="none">
            <a:spAutoFit/>
          </a:bodyPr>
          <a:lstStyle/>
          <a:p>
            <a:pPr algn="r"/>
            <a:r>
              <a:rPr lang="en-US" sz="1500"/>
              <a:t>2-D Array</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19"/>
          <p:cNvSpPr>
            <a:spLocks noGrp="1" noChangeArrowheads="1"/>
          </p:cNvSpPr>
          <p:nvPr>
            <p:ph type="title"/>
          </p:nvPr>
        </p:nvSpPr>
        <p:spPr/>
        <p:txBody>
          <a:bodyPr>
            <a:normAutofit fontScale="90000"/>
          </a:bodyPr>
          <a:lstStyle/>
          <a:p>
            <a:pPr eaLnBrk="1" hangingPunct="1"/>
            <a:r>
              <a:rPr lang="pl-PL" err="1"/>
              <a:t>Constants</a:t>
            </a:r>
            <a:endParaRPr lang="en-US"/>
          </a:p>
        </p:txBody>
      </p:sp>
      <p:sp>
        <p:nvSpPr>
          <p:cNvPr id="465923" name="Rectangle 20"/>
          <p:cNvSpPr>
            <a:spLocks noGrp="1" noChangeArrowheads="1"/>
          </p:cNvSpPr>
          <p:nvPr>
            <p:ph idx="1"/>
          </p:nvPr>
        </p:nvSpPr>
        <p:spPr/>
        <p:txBody>
          <a:bodyPr/>
          <a:lstStyle/>
          <a:p>
            <a:pPr lvl="1" eaLnBrk="1" hangingPunct="1"/>
            <a:r>
              <a:rPr lang="pl-PL" err="1"/>
              <a:t>Constants</a:t>
            </a:r>
            <a:r>
              <a:rPr lang="pl-PL"/>
              <a:t> </a:t>
            </a:r>
            <a:r>
              <a:rPr lang="pl-PL" err="1"/>
              <a:t>are</a:t>
            </a:r>
            <a:r>
              <a:rPr lang="pl-PL"/>
              <a:t> </a:t>
            </a:r>
            <a:r>
              <a:rPr lang="pl-PL" err="1"/>
              <a:t>the</a:t>
            </a:r>
            <a:r>
              <a:rPr lang="pl-PL"/>
              <a:t> </a:t>
            </a:r>
            <a:r>
              <a:rPr lang="pl-PL" err="1"/>
              <a:t>source</a:t>
            </a:r>
            <a:r>
              <a:rPr lang="pl-PL"/>
              <a:t> of </a:t>
            </a:r>
            <a:r>
              <a:rPr lang="pl-PL" err="1"/>
              <a:t>values</a:t>
            </a:r>
            <a:r>
              <a:rPr lang="pl-PL"/>
              <a:t> </a:t>
            </a:r>
            <a:r>
              <a:rPr lang="pl-PL" err="1"/>
              <a:t>just</a:t>
            </a:r>
            <a:r>
              <a:rPr lang="pl-PL"/>
              <a:t> as </a:t>
            </a:r>
            <a:r>
              <a:rPr lang="pl-PL" err="1"/>
              <a:t>control</a:t>
            </a:r>
            <a:r>
              <a:rPr lang="pl-PL"/>
              <a:t> </a:t>
            </a:r>
            <a:r>
              <a:rPr lang="pl-PL" err="1"/>
              <a:t>terminals</a:t>
            </a:r>
            <a:r>
              <a:rPr lang="pl-PL"/>
              <a:t>, but </a:t>
            </a:r>
            <a:r>
              <a:rPr lang="pl-PL" err="1"/>
              <a:t>their</a:t>
            </a:r>
            <a:r>
              <a:rPr lang="pl-PL"/>
              <a:t> </a:t>
            </a:r>
            <a:r>
              <a:rPr lang="pl-PL" err="1"/>
              <a:t>value</a:t>
            </a:r>
            <a:r>
              <a:rPr lang="pl-PL"/>
              <a:t> </a:t>
            </a:r>
            <a:r>
              <a:rPr lang="pl-PL" err="1"/>
              <a:t>is</a:t>
            </a:r>
            <a:r>
              <a:rPr lang="pl-PL"/>
              <a:t> </a:t>
            </a:r>
            <a:r>
              <a:rPr lang="pl-PL" err="1"/>
              <a:t>fixed</a:t>
            </a:r>
            <a:r>
              <a:rPr lang="pl-PL"/>
              <a:t> </a:t>
            </a:r>
            <a:r>
              <a:rPr lang="pl-PL" err="1"/>
              <a:t>in</a:t>
            </a:r>
            <a:r>
              <a:rPr lang="pl-PL"/>
              <a:t> </a:t>
            </a:r>
            <a:r>
              <a:rPr lang="pl-PL" err="1"/>
              <a:t>the</a:t>
            </a:r>
            <a:r>
              <a:rPr lang="pl-PL"/>
              <a:t> </a:t>
            </a:r>
            <a:r>
              <a:rPr lang="pl-PL" err="1"/>
              <a:t>code</a:t>
            </a:r>
            <a:r>
              <a:rPr lang="pl-PL"/>
              <a:t>. </a:t>
            </a:r>
          </a:p>
          <a:p>
            <a:pPr lvl="1" eaLnBrk="1" hangingPunct="1"/>
            <a:endParaRPr lang="pl-PL"/>
          </a:p>
          <a:p>
            <a:pPr lvl="1" eaLnBrk="1" hangingPunct="1"/>
            <a:r>
              <a:rPr lang="pl-PL" err="1"/>
              <a:t>You</a:t>
            </a:r>
            <a:r>
              <a:rPr lang="pl-PL"/>
              <a:t> </a:t>
            </a:r>
            <a:r>
              <a:rPr lang="pl-PL" err="1"/>
              <a:t>can</a:t>
            </a:r>
            <a:r>
              <a:rPr lang="pl-PL"/>
              <a:t> </a:t>
            </a:r>
            <a:r>
              <a:rPr lang="pl-PL" err="1"/>
              <a:t>create</a:t>
            </a:r>
            <a:r>
              <a:rPr lang="pl-PL"/>
              <a:t> a </a:t>
            </a:r>
            <a:r>
              <a:rPr lang="pl-PL" err="1"/>
              <a:t>constant</a:t>
            </a:r>
            <a:r>
              <a:rPr lang="pl-PL"/>
              <a:t> of </a:t>
            </a:r>
            <a:r>
              <a:rPr lang="pl-PL" err="1"/>
              <a:t>each</a:t>
            </a:r>
            <a:r>
              <a:rPr lang="pl-PL"/>
              <a:t> data </a:t>
            </a:r>
            <a:r>
              <a:rPr lang="pl-PL" err="1"/>
              <a:t>type</a:t>
            </a:r>
            <a:r>
              <a:rPr lang="pl-PL"/>
              <a:t>.</a:t>
            </a:r>
          </a:p>
          <a:p>
            <a:pPr lvl="1" eaLnBrk="1" hangingPunct="1"/>
            <a:endParaRPr lang="pl-PL"/>
          </a:p>
          <a:p>
            <a:pPr lvl="1" eaLnBrk="1" hangingPunct="1"/>
            <a:endParaRPr lang="pl-PL"/>
          </a:p>
          <a:p>
            <a:pPr lvl="1" eaLnBrk="1" hangingPunct="1"/>
            <a:endParaRPr lang="pl-PL"/>
          </a:p>
          <a:p>
            <a:pPr lvl="1" eaLnBrk="1" hangingPunct="1"/>
            <a:endParaRPr lang="pl-PL"/>
          </a:p>
          <a:p>
            <a:pPr lvl="1" eaLnBrk="1" hangingPunct="1"/>
            <a:endParaRPr lang="en-US"/>
          </a:p>
        </p:txBody>
      </p:sp>
      <p:pic>
        <p:nvPicPr>
          <p:cNvPr id="935940" name="Picture 4"/>
          <p:cNvPicPr>
            <a:picLocks noChangeAspect="1" noChangeArrowheads="1"/>
          </p:cNvPicPr>
          <p:nvPr/>
        </p:nvPicPr>
        <p:blipFill>
          <a:blip r:embed="rId3" cstate="print"/>
          <a:srcRect/>
          <a:stretch>
            <a:fillRect/>
          </a:stretch>
        </p:blipFill>
        <p:spPr bwMode="auto">
          <a:xfrm>
            <a:off x="2057400" y="3178969"/>
            <a:ext cx="4885135" cy="707231"/>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5C23B57-ED40-4DED-A337-61A195AB06FE}"/>
              </a:ext>
            </a:extLst>
          </p:cNvPr>
          <p:cNvSpPr>
            <a:spLocks noGrp="1"/>
          </p:cNvSpPr>
          <p:nvPr>
            <p:ph type="title"/>
          </p:nvPr>
        </p:nvSpPr>
        <p:spPr/>
        <p:txBody>
          <a:bodyPr>
            <a:normAutofit fontScale="90000"/>
          </a:bodyPr>
          <a:lstStyle/>
          <a:p>
            <a:r>
              <a:rPr lang="pl-PL" err="1"/>
              <a:t>About</a:t>
            </a:r>
            <a:r>
              <a:rPr lang="pl-PL"/>
              <a:t> the </a:t>
            </a:r>
            <a:r>
              <a:rPr lang="pl-PL" err="1"/>
              <a:t>workshops</a:t>
            </a:r>
            <a:r>
              <a:rPr lang="pl-PL"/>
              <a:t>	</a:t>
            </a:r>
            <a:endParaRPr lang="en-US"/>
          </a:p>
        </p:txBody>
      </p:sp>
      <p:sp>
        <p:nvSpPr>
          <p:cNvPr id="3" name="Symbol zastępczy zawartości 2">
            <a:extLst>
              <a:ext uri="{FF2B5EF4-FFF2-40B4-BE49-F238E27FC236}">
                <a16:creationId xmlns:a16="http://schemas.microsoft.com/office/drawing/2014/main" id="{DFC53625-5657-4FCF-8089-631644998BAD}"/>
              </a:ext>
            </a:extLst>
          </p:cNvPr>
          <p:cNvSpPr>
            <a:spLocks noGrp="1"/>
          </p:cNvSpPr>
          <p:nvPr>
            <p:ph idx="1"/>
          </p:nvPr>
        </p:nvSpPr>
        <p:spPr/>
        <p:txBody>
          <a:bodyPr anchor="t">
            <a:normAutofit/>
          </a:bodyPr>
          <a:lstStyle/>
          <a:p>
            <a:r>
              <a:rPr lang="pl-PL" err="1"/>
              <a:t>Minimize</a:t>
            </a:r>
            <a:r>
              <a:rPr lang="pl-PL"/>
              <a:t> </a:t>
            </a:r>
            <a:r>
              <a:rPr lang="pl-PL" err="1"/>
              <a:t>theory</a:t>
            </a:r>
            <a:endParaRPr lang="pl-PL"/>
          </a:p>
          <a:p>
            <a:r>
              <a:rPr lang="pl-PL" err="1"/>
              <a:t>Maximize</a:t>
            </a:r>
            <a:r>
              <a:rPr lang="pl-PL"/>
              <a:t> </a:t>
            </a:r>
            <a:r>
              <a:rPr lang="pl-PL" err="1"/>
              <a:t>practice</a:t>
            </a:r>
            <a:endParaRPr lang="pl-PL"/>
          </a:p>
          <a:p>
            <a:r>
              <a:rPr lang="pl-PL" err="1"/>
              <a:t>Some</a:t>
            </a:r>
            <a:r>
              <a:rPr lang="pl-PL"/>
              <a:t> </a:t>
            </a:r>
            <a:r>
              <a:rPr lang="pl-PL" err="1"/>
              <a:t>fun</a:t>
            </a:r>
            <a:r>
              <a:rPr lang="pl-PL"/>
              <a:t> </a:t>
            </a:r>
            <a:r>
              <a:rPr lang="pl-PL" err="1"/>
              <a:t>examples</a:t>
            </a:r>
            <a:endParaRPr lang="pl-PL"/>
          </a:p>
          <a:p>
            <a:endParaRPr lang="pl-PL"/>
          </a:p>
          <a:p>
            <a:endParaRPr lang="pl-PL"/>
          </a:p>
          <a:p>
            <a:endParaRPr lang="pl-PL"/>
          </a:p>
          <a:p>
            <a:endParaRPr lang="pl-PL"/>
          </a:p>
        </p:txBody>
      </p:sp>
    </p:spTree>
    <p:extLst>
      <p:ext uri="{BB962C8B-B14F-4D97-AF65-F5344CB8AC3E}">
        <p14:creationId xmlns:p14="http://schemas.microsoft.com/office/powerpoint/2010/main" val="9140595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19"/>
          <p:cNvSpPr>
            <a:spLocks noGrp="1" noChangeArrowheads="1"/>
          </p:cNvSpPr>
          <p:nvPr>
            <p:ph type="title"/>
          </p:nvPr>
        </p:nvSpPr>
        <p:spPr/>
        <p:txBody>
          <a:bodyPr>
            <a:normAutofit fontScale="90000"/>
          </a:bodyPr>
          <a:lstStyle/>
          <a:p>
            <a:pPr eaLnBrk="1" hangingPunct="1"/>
            <a:r>
              <a:rPr lang="pl-PL" err="1"/>
              <a:t>Free</a:t>
            </a:r>
            <a:r>
              <a:rPr lang="pl-PL"/>
              <a:t> </a:t>
            </a:r>
            <a:r>
              <a:rPr lang="pl-PL" err="1"/>
              <a:t>labels</a:t>
            </a:r>
            <a:endParaRPr lang="en-US"/>
          </a:p>
        </p:txBody>
      </p:sp>
      <p:sp>
        <p:nvSpPr>
          <p:cNvPr id="465923" name="Rectangle 20"/>
          <p:cNvSpPr>
            <a:spLocks noGrp="1" noChangeArrowheads="1"/>
          </p:cNvSpPr>
          <p:nvPr>
            <p:ph idx="1"/>
          </p:nvPr>
        </p:nvSpPr>
        <p:spPr>
          <a:xfrm>
            <a:off x="457200" y="971550"/>
            <a:ext cx="8226854" cy="3257550"/>
          </a:xfrm>
        </p:spPr>
        <p:txBody>
          <a:bodyPr>
            <a:normAutofit/>
          </a:bodyPr>
          <a:lstStyle/>
          <a:p>
            <a:pPr lvl="1" eaLnBrk="1" hangingPunct="1"/>
            <a:r>
              <a:rPr lang="pl-PL" sz="2000">
                <a:latin typeface="Univers Com 45 Light" pitchFamily="34" charset="-18"/>
              </a:rPr>
              <a:t>A </a:t>
            </a:r>
            <a:r>
              <a:rPr lang="pl-PL" sz="2000" err="1">
                <a:latin typeface="Univers Com 45 Light" pitchFamily="34" charset="-18"/>
              </a:rPr>
              <a:t>free</a:t>
            </a:r>
            <a:r>
              <a:rPr lang="pl-PL" sz="2000">
                <a:latin typeface="Univers Com 45 Light" pitchFamily="34" charset="-18"/>
              </a:rPr>
              <a:t> </a:t>
            </a:r>
            <a:r>
              <a:rPr lang="pl-PL" sz="2000" err="1">
                <a:latin typeface="Univers Com 45 Light" pitchFamily="34" charset="-18"/>
              </a:rPr>
              <a:t>label</a:t>
            </a:r>
            <a:r>
              <a:rPr lang="pl-PL" sz="2000">
                <a:latin typeface="Univers Com 45 Light" pitchFamily="34" charset="-18"/>
              </a:rPr>
              <a:t> </a:t>
            </a:r>
            <a:r>
              <a:rPr lang="pl-PL" sz="2000" err="1">
                <a:latin typeface="Univers Com 45 Light" pitchFamily="34" charset="-18"/>
              </a:rPr>
              <a:t>is</a:t>
            </a:r>
            <a:r>
              <a:rPr lang="pl-PL" sz="2000">
                <a:latin typeface="Univers Com 45 Light" pitchFamily="34" charset="-18"/>
              </a:rPr>
              <a:t> a </a:t>
            </a:r>
            <a:r>
              <a:rPr lang="pl-PL" sz="2000" err="1">
                <a:latin typeface="Univers Com 45 Light" pitchFamily="34" charset="-18"/>
              </a:rPr>
              <a:t>label</a:t>
            </a:r>
            <a:r>
              <a:rPr lang="pl-PL" sz="2000">
                <a:latin typeface="Univers Com 45 Light" pitchFamily="34" charset="-18"/>
              </a:rPr>
              <a:t> (a </a:t>
            </a:r>
            <a:r>
              <a:rPr lang="pl-PL" sz="2000" err="1">
                <a:latin typeface="Univers Com 45 Light" pitchFamily="34" charset="-18"/>
              </a:rPr>
              <a:t>text</a:t>
            </a:r>
            <a:r>
              <a:rPr lang="pl-PL" sz="2000">
                <a:latin typeface="Univers Com 45 Light" pitchFamily="34" charset="-18"/>
              </a:rPr>
              <a:t> </a:t>
            </a:r>
            <a:r>
              <a:rPr lang="pl-PL" sz="2000" err="1">
                <a:latin typeface="Univers Com 45 Light" pitchFamily="34" charset="-18"/>
              </a:rPr>
              <a:t>box</a:t>
            </a:r>
            <a:r>
              <a:rPr lang="pl-PL" sz="2000">
                <a:latin typeface="Univers Com 45 Light" pitchFamily="34" charset="-18"/>
              </a:rPr>
              <a:t>) not </a:t>
            </a:r>
            <a:r>
              <a:rPr lang="pl-PL" sz="2000" err="1">
                <a:latin typeface="Univers Com 45 Light" pitchFamily="34" charset="-18"/>
              </a:rPr>
              <a:t>attached</a:t>
            </a:r>
            <a:r>
              <a:rPr lang="pl-PL" sz="2000">
                <a:latin typeface="Univers Com 45 Light" pitchFamily="34" charset="-18"/>
              </a:rPr>
              <a:t> to </a:t>
            </a:r>
            <a:r>
              <a:rPr lang="pl-PL" sz="2000" err="1">
                <a:latin typeface="Univers Com 45 Light" pitchFamily="34" charset="-18"/>
              </a:rPr>
              <a:t>any</a:t>
            </a:r>
            <a:r>
              <a:rPr lang="pl-PL" sz="2000">
                <a:latin typeface="Univers Com 45 Light" pitchFamily="34" charset="-18"/>
              </a:rPr>
              <a:t> </a:t>
            </a:r>
            <a:r>
              <a:rPr lang="pl-PL" sz="2000" err="1">
                <a:latin typeface="Univers Com 45 Light" pitchFamily="34" charset="-18"/>
              </a:rPr>
              <a:t>object</a:t>
            </a:r>
            <a:r>
              <a:rPr lang="pl-PL" sz="2000">
                <a:latin typeface="Univers Com 45 Light" pitchFamily="34" charset="-18"/>
              </a:rPr>
              <a:t>. </a:t>
            </a:r>
          </a:p>
          <a:p>
            <a:pPr lvl="1" eaLnBrk="1" hangingPunct="1"/>
            <a:r>
              <a:rPr lang="pl-PL" sz="2000" err="1">
                <a:latin typeface="Univers Com 45 Light" pitchFamily="34" charset="-18"/>
              </a:rPr>
              <a:t>Free</a:t>
            </a:r>
            <a:r>
              <a:rPr lang="pl-PL" sz="2000">
                <a:latin typeface="Univers Com 45 Light" pitchFamily="34" charset="-18"/>
              </a:rPr>
              <a:t> </a:t>
            </a:r>
            <a:r>
              <a:rPr lang="pl-PL" sz="2000" err="1">
                <a:latin typeface="Univers Com 45 Light" pitchFamily="34" charset="-18"/>
              </a:rPr>
              <a:t>labels</a:t>
            </a:r>
            <a:r>
              <a:rPr lang="pl-PL" sz="2000">
                <a:latin typeface="Univers Com 45 Light" pitchFamily="34" charset="-18"/>
              </a:rPr>
              <a:t> </a:t>
            </a:r>
            <a:r>
              <a:rPr lang="pl-PL" sz="2000" err="1">
                <a:latin typeface="Univers Com 45 Light" pitchFamily="34" charset="-18"/>
              </a:rPr>
              <a:t>can</a:t>
            </a:r>
            <a:r>
              <a:rPr lang="pl-PL" sz="2000">
                <a:latin typeface="Univers Com 45 Light" pitchFamily="34" charset="-18"/>
              </a:rPr>
              <a:t> be </a:t>
            </a:r>
            <a:r>
              <a:rPr lang="pl-PL" sz="2000" err="1">
                <a:latin typeface="Univers Com 45 Light" pitchFamily="34" charset="-18"/>
              </a:rPr>
              <a:t>put</a:t>
            </a:r>
            <a:r>
              <a:rPr lang="pl-PL" sz="2000">
                <a:latin typeface="Univers Com 45 Light" pitchFamily="34" charset="-18"/>
              </a:rPr>
              <a:t> on </a:t>
            </a:r>
            <a:r>
              <a:rPr lang="pl-PL" sz="2000" err="1">
                <a:latin typeface="Univers Com 45 Light" pitchFamily="34" charset="-18"/>
              </a:rPr>
              <a:t>the</a:t>
            </a:r>
            <a:r>
              <a:rPr lang="pl-PL" sz="2000">
                <a:latin typeface="Univers Com 45 Light" pitchFamily="34" charset="-18"/>
              </a:rPr>
              <a:t> front panel </a:t>
            </a:r>
            <a:r>
              <a:rPr lang="pl-PL" sz="2000" err="1">
                <a:latin typeface="Univers Com 45 Light" pitchFamily="34" charset="-18"/>
              </a:rPr>
              <a:t>or</a:t>
            </a:r>
            <a:r>
              <a:rPr lang="pl-PL" sz="2000">
                <a:latin typeface="Univers Com 45 Light" pitchFamily="34" charset="-18"/>
              </a:rPr>
              <a:t> </a:t>
            </a:r>
            <a:r>
              <a:rPr lang="pl-PL" sz="2000" err="1">
                <a:latin typeface="Univers Com 45 Light" pitchFamily="34" charset="-18"/>
              </a:rPr>
              <a:t>block</a:t>
            </a:r>
            <a:r>
              <a:rPr lang="pl-PL" sz="2000">
                <a:latin typeface="Univers Com 45 Light" pitchFamily="34" charset="-18"/>
              </a:rPr>
              <a:t> diagram. </a:t>
            </a:r>
            <a:r>
              <a:rPr lang="pl-PL" sz="2000" err="1">
                <a:latin typeface="Univers Com 45 Light" pitchFamily="34" charset="-18"/>
              </a:rPr>
              <a:t>They</a:t>
            </a:r>
            <a:r>
              <a:rPr lang="pl-PL" sz="2000">
                <a:latin typeface="Univers Com 45 Light" pitchFamily="34" charset="-18"/>
              </a:rPr>
              <a:t> </a:t>
            </a:r>
            <a:r>
              <a:rPr lang="pl-PL" sz="2000" err="1">
                <a:latin typeface="Univers Com 45 Light" pitchFamily="34" charset="-18"/>
              </a:rPr>
              <a:t>are</a:t>
            </a:r>
            <a:r>
              <a:rPr lang="pl-PL" sz="2000">
                <a:latin typeface="Univers Com 45 Light" pitchFamily="34" charset="-18"/>
              </a:rPr>
              <a:t> </a:t>
            </a:r>
            <a:r>
              <a:rPr lang="pl-PL" sz="2000" err="1">
                <a:latin typeface="Univers Com 45 Light" pitchFamily="34" charset="-18"/>
              </a:rPr>
              <a:t>created</a:t>
            </a:r>
            <a:r>
              <a:rPr lang="pl-PL" sz="2000">
                <a:latin typeface="Univers Com 45 Light" pitchFamily="34" charset="-18"/>
              </a:rPr>
              <a:t> by </a:t>
            </a:r>
            <a:r>
              <a:rPr lang="pl-PL" sz="2000" err="1">
                <a:latin typeface="Univers Com 45 Light" pitchFamily="34" charset="-18"/>
              </a:rPr>
              <a:t>double-clicking</a:t>
            </a:r>
            <a:r>
              <a:rPr lang="pl-PL" sz="2000">
                <a:latin typeface="Univers Com 45 Light" pitchFamily="34" charset="-18"/>
              </a:rPr>
              <a:t> on </a:t>
            </a:r>
            <a:r>
              <a:rPr lang="pl-PL" sz="2000" err="1">
                <a:latin typeface="Univers Com 45 Light" pitchFamily="34" charset="-18"/>
              </a:rPr>
              <a:t>empty</a:t>
            </a:r>
            <a:r>
              <a:rPr lang="pl-PL" sz="2000">
                <a:latin typeface="Univers Com 45 Light" pitchFamily="34" charset="-18"/>
              </a:rPr>
              <a:t> </a:t>
            </a:r>
            <a:r>
              <a:rPr lang="pl-PL" sz="2000" err="1">
                <a:latin typeface="Univers Com 45 Light" pitchFamily="34" charset="-18"/>
              </a:rPr>
              <a:t>space</a:t>
            </a:r>
            <a:r>
              <a:rPr lang="pl-PL" sz="2000">
                <a:latin typeface="Univers Com 45 Light" pitchFamily="34" charset="-18"/>
              </a:rPr>
              <a:t> </a:t>
            </a:r>
            <a:r>
              <a:rPr lang="pl-PL" sz="2000" err="1">
                <a:latin typeface="Univers Com 45 Light" pitchFamily="34" charset="-18"/>
              </a:rPr>
              <a:t>in</a:t>
            </a:r>
            <a:r>
              <a:rPr lang="pl-PL" sz="2000">
                <a:latin typeface="Univers Com 45 Light" pitchFamily="34" charset="-18"/>
              </a:rPr>
              <a:t> </a:t>
            </a:r>
            <a:r>
              <a:rPr lang="pl-PL" sz="2000" err="1">
                <a:latin typeface="Univers Com 45 Light" pitchFamily="34" charset="-18"/>
              </a:rPr>
              <a:t>the</a:t>
            </a:r>
            <a:r>
              <a:rPr lang="pl-PL" sz="2000">
                <a:latin typeface="Univers Com 45 Light" pitchFamily="34" charset="-18"/>
              </a:rPr>
              <a:t> </a:t>
            </a:r>
            <a:r>
              <a:rPr lang="pl-PL" sz="2000" err="1">
                <a:latin typeface="Univers Com 45 Light" pitchFamily="34" charset="-18"/>
              </a:rPr>
              <a:t>window</a:t>
            </a:r>
            <a:r>
              <a:rPr lang="pl-PL" sz="2000">
                <a:latin typeface="Univers Com 45 Light" pitchFamily="34" charset="-18"/>
              </a:rPr>
              <a:t>. </a:t>
            </a:r>
          </a:p>
          <a:p>
            <a:pPr lvl="1" eaLnBrk="1" hangingPunct="1"/>
            <a:r>
              <a:rPr lang="pl-PL" sz="2000" err="1">
                <a:latin typeface="Univers Com 45 Light" pitchFamily="34" charset="-18"/>
              </a:rPr>
              <a:t>They</a:t>
            </a:r>
            <a:r>
              <a:rPr lang="pl-PL" sz="2000">
                <a:latin typeface="Univers Com 45 Light" pitchFamily="34" charset="-18"/>
              </a:rPr>
              <a:t> </a:t>
            </a:r>
            <a:r>
              <a:rPr lang="pl-PL" sz="2000" err="1">
                <a:latin typeface="Univers Com 45 Light" pitchFamily="34" charset="-18"/>
              </a:rPr>
              <a:t>can</a:t>
            </a:r>
            <a:r>
              <a:rPr lang="pl-PL" sz="2000">
                <a:latin typeface="Univers Com 45 Light" pitchFamily="34" charset="-18"/>
              </a:rPr>
              <a:t> </a:t>
            </a:r>
            <a:r>
              <a:rPr lang="pl-PL" sz="2000" err="1">
                <a:latin typeface="Univers Com 45 Light" pitchFamily="34" charset="-18"/>
              </a:rPr>
              <a:t>serve</a:t>
            </a:r>
            <a:r>
              <a:rPr lang="pl-PL" sz="2000">
                <a:latin typeface="Univers Com 45 Light" pitchFamily="34" charset="-18"/>
              </a:rPr>
              <a:t> as </a:t>
            </a:r>
            <a:r>
              <a:rPr lang="pl-PL" sz="2000" err="1">
                <a:latin typeface="Univers Com 45 Light" pitchFamily="34" charset="-18"/>
              </a:rPr>
              <a:t>comments</a:t>
            </a:r>
            <a:r>
              <a:rPr lang="pl-PL" sz="2000">
                <a:latin typeface="Univers Com 45 Light" pitchFamily="34" charset="-18"/>
              </a:rPr>
              <a:t> </a:t>
            </a:r>
            <a:r>
              <a:rPr lang="pl-PL" sz="2000" err="1">
                <a:latin typeface="Univers Com 45 Light" pitchFamily="34" charset="-18"/>
              </a:rPr>
              <a:t>or</a:t>
            </a:r>
            <a:r>
              <a:rPr lang="pl-PL" sz="2000">
                <a:latin typeface="Univers Com 45 Light" pitchFamily="34" charset="-18"/>
              </a:rPr>
              <a:t> </a:t>
            </a:r>
            <a:r>
              <a:rPr lang="pl-PL" sz="2000" err="1">
                <a:latin typeface="Univers Com 45 Light" pitchFamily="34" charset="-18"/>
              </a:rPr>
              <a:t>instructions</a:t>
            </a:r>
            <a:r>
              <a:rPr lang="pl-PL" sz="2000">
                <a:latin typeface="Univers Com 45 Light" pitchFamily="34" charset="-18"/>
              </a:rPr>
              <a:t> to </a:t>
            </a:r>
            <a:r>
              <a:rPr lang="pl-PL" sz="2000" err="1">
                <a:latin typeface="Univers Com 45 Light" pitchFamily="34" charset="-18"/>
              </a:rPr>
              <a:t>the</a:t>
            </a:r>
            <a:r>
              <a:rPr lang="pl-PL" sz="2000">
                <a:latin typeface="Univers Com 45 Light" pitchFamily="34" charset="-18"/>
              </a:rPr>
              <a:t> </a:t>
            </a:r>
            <a:r>
              <a:rPr lang="pl-PL" sz="2000" err="1">
                <a:latin typeface="Univers Com 45 Light" pitchFamily="34" charset="-18"/>
              </a:rPr>
              <a:t>user</a:t>
            </a:r>
            <a:r>
              <a:rPr lang="pl-PL" sz="2000">
                <a:latin typeface="Univers Com 45 Light" pitchFamily="34" charset="-18"/>
              </a:rPr>
              <a:t> of </a:t>
            </a:r>
            <a:r>
              <a:rPr lang="pl-PL" sz="2000" err="1">
                <a:latin typeface="Univers Com 45 Light" pitchFamily="34" charset="-18"/>
              </a:rPr>
              <a:t>the</a:t>
            </a:r>
            <a:r>
              <a:rPr lang="pl-PL" sz="2000">
                <a:latin typeface="Univers Com 45 Light" pitchFamily="34" charset="-18"/>
              </a:rPr>
              <a:t> </a:t>
            </a:r>
            <a:r>
              <a:rPr lang="pl-PL" sz="2000" err="1">
                <a:latin typeface="Univers Com 45 Light" pitchFamily="34" charset="-18"/>
              </a:rPr>
              <a:t>application</a:t>
            </a:r>
            <a:r>
              <a:rPr lang="pl-PL" sz="2000">
                <a:latin typeface="Univers Com 45 Light" pitchFamily="34" charset="-18"/>
              </a:rPr>
              <a:t>.</a:t>
            </a:r>
          </a:p>
          <a:p>
            <a:pPr lvl="1" eaLnBrk="1" hangingPunct="1"/>
            <a:endParaRPr lang="pl-PL">
              <a:latin typeface="Univers Com 45 Light" pitchFamily="34" charset="-18"/>
            </a:endParaRPr>
          </a:p>
          <a:p>
            <a:pPr lvl="1" eaLnBrk="1" hangingPunct="1"/>
            <a:endParaRPr lang="pl-PL">
              <a:latin typeface="Univers Com 45 Light" pitchFamily="34" charset="-18"/>
            </a:endParaRPr>
          </a:p>
          <a:p>
            <a:pPr lvl="1" eaLnBrk="1" hangingPunct="1"/>
            <a:endParaRPr lang="pl-PL">
              <a:latin typeface="Univers Com 45 Light" pitchFamily="34" charset="-18"/>
            </a:endParaRPr>
          </a:p>
          <a:p>
            <a:pPr lvl="1" eaLnBrk="1" hangingPunct="1"/>
            <a:endParaRPr lang="pl-PL">
              <a:latin typeface="Univers Com 45 Light" pitchFamily="34" charset="-18"/>
            </a:endParaRPr>
          </a:p>
          <a:p>
            <a:pPr lvl="1" eaLnBrk="1" hangingPunct="1"/>
            <a:endParaRPr lang="en-US">
              <a:latin typeface="Univers Com 45 Light" pitchFamily="34" charset="-18"/>
            </a:endParaRPr>
          </a:p>
        </p:txBody>
      </p:sp>
      <p:pic>
        <p:nvPicPr>
          <p:cNvPr id="936963" name="Picture 3"/>
          <p:cNvPicPr>
            <a:picLocks noChangeAspect="1" noChangeArrowheads="1"/>
          </p:cNvPicPr>
          <p:nvPr/>
        </p:nvPicPr>
        <p:blipFill>
          <a:blip r:embed="rId3" cstate="print"/>
          <a:srcRect/>
          <a:stretch>
            <a:fillRect/>
          </a:stretch>
        </p:blipFill>
        <p:spPr bwMode="auto">
          <a:xfrm>
            <a:off x="5077206" y="3176945"/>
            <a:ext cx="2400300" cy="652105"/>
          </a:xfrm>
          <a:prstGeom prst="rect">
            <a:avLst/>
          </a:prstGeom>
          <a:noFill/>
          <a:ln w="9525">
            <a:noFill/>
            <a:miter lim="800000"/>
            <a:headEnd/>
            <a:tailEnd/>
          </a:ln>
        </p:spPr>
      </p:pic>
      <p:pic>
        <p:nvPicPr>
          <p:cNvPr id="936967" name="Picture 7"/>
          <p:cNvPicPr>
            <a:picLocks noChangeAspect="1" noChangeArrowheads="1"/>
          </p:cNvPicPr>
          <p:nvPr/>
        </p:nvPicPr>
        <p:blipFill>
          <a:blip r:embed="rId4" cstate="print"/>
          <a:srcRect/>
          <a:stretch>
            <a:fillRect/>
          </a:stretch>
        </p:blipFill>
        <p:spPr bwMode="auto">
          <a:xfrm>
            <a:off x="1165861" y="3061906"/>
            <a:ext cx="2354243" cy="1064419"/>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p:txBody>
          <a:bodyPr/>
          <a:lstStyle/>
          <a:p>
            <a:pPr eaLnBrk="1" hangingPunct="1"/>
            <a:r>
              <a:rPr lang="en-US"/>
              <a:t>Context Help</a:t>
            </a:r>
          </a:p>
        </p:txBody>
      </p:sp>
      <p:sp>
        <p:nvSpPr>
          <p:cNvPr id="467971" name="Rectangle 3"/>
          <p:cNvSpPr>
            <a:spLocks noGrp="1" noChangeArrowheads="1"/>
          </p:cNvSpPr>
          <p:nvPr>
            <p:ph sz="half" idx="1"/>
          </p:nvPr>
        </p:nvSpPr>
        <p:spPr>
          <a:xfrm>
            <a:off x="573024" y="914400"/>
            <a:ext cx="4911852" cy="4000500"/>
          </a:xfrm>
        </p:spPr>
        <p:txBody>
          <a:bodyPr>
            <a:normAutofit/>
          </a:bodyPr>
          <a:lstStyle/>
          <a:p>
            <a:pPr lvl="1" eaLnBrk="1" hangingPunct="1"/>
            <a:r>
              <a:rPr lang="en-US" sz="1950"/>
              <a:t>Displays basic information about wires and nodes when you move the cursor over an object.</a:t>
            </a:r>
          </a:p>
          <a:p>
            <a:pPr lvl="1" eaLnBrk="1" hangingPunct="1"/>
            <a:r>
              <a:rPr lang="en-US" sz="1950"/>
              <a:t>Can be shown or hidden in the following ways</a:t>
            </a:r>
            <a:r>
              <a:rPr lang="pl-PL" sz="1950"/>
              <a:t>:</a:t>
            </a:r>
            <a:endParaRPr lang="en-US" sz="1950"/>
          </a:p>
          <a:p>
            <a:pPr lvl="2" eaLnBrk="1" hangingPunct="1"/>
            <a:r>
              <a:rPr lang="en-US" sz="1800"/>
              <a:t>Select </a:t>
            </a:r>
            <a:r>
              <a:rPr lang="en-US" sz="1800" b="1" err="1"/>
              <a:t>Help»Show</a:t>
            </a:r>
            <a:r>
              <a:rPr lang="en-US" sz="1800" b="1"/>
              <a:t> Context Help</a:t>
            </a:r>
            <a:r>
              <a:rPr lang="en-US" sz="1800"/>
              <a:t> from the LabVIEW menu.</a:t>
            </a:r>
          </a:p>
          <a:p>
            <a:pPr lvl="2" eaLnBrk="1" hangingPunct="1"/>
            <a:r>
              <a:rPr lang="en-US" sz="1800"/>
              <a:t>Press &lt;Ctrl-H&gt;.</a:t>
            </a:r>
          </a:p>
          <a:p>
            <a:pPr lvl="2" eaLnBrk="1" hangingPunct="1"/>
            <a:r>
              <a:rPr lang="en-US" sz="1800"/>
              <a:t>Click the following button on the toolbar:</a:t>
            </a:r>
          </a:p>
        </p:txBody>
      </p:sp>
      <p:pic>
        <p:nvPicPr>
          <p:cNvPr id="467972" name="Embedded Image" descr="no_loc_show help toolbar button.png"/>
          <p:cNvPicPr>
            <a:picLocks noGrp="1" noChangeAspect="1"/>
          </p:cNvPicPr>
          <p:nvPr>
            <p:ph sz="half" idx="2"/>
          </p:nvPr>
        </p:nvPicPr>
        <p:blipFill>
          <a:blip r:embed="rId3" cstate="print"/>
          <a:srcRect/>
          <a:stretch>
            <a:fillRect/>
          </a:stretch>
        </p:blipFill>
        <p:spPr>
          <a:xfrm>
            <a:off x="3486150" y="4343400"/>
            <a:ext cx="285750" cy="272654"/>
          </a:xfrm>
        </p:spPr>
      </p:pic>
      <p:pic>
        <p:nvPicPr>
          <p:cNvPr id="467974" name="Picture 6" descr="conthlp.bmp"/>
          <p:cNvPicPr>
            <a:picLocks noChangeAspect="1"/>
          </p:cNvPicPr>
          <p:nvPr/>
        </p:nvPicPr>
        <p:blipFill>
          <a:blip r:embed="rId4" cstate="print"/>
          <a:srcRect/>
          <a:stretch>
            <a:fillRect/>
          </a:stretch>
        </p:blipFill>
        <p:spPr bwMode="auto">
          <a:xfrm>
            <a:off x="5482209" y="2457451"/>
            <a:ext cx="3086100" cy="1803797"/>
          </a:xfrm>
          <a:prstGeom prst="rect">
            <a:avLst/>
          </a:prstGeom>
          <a:noFill/>
          <a:ln w="9525">
            <a:noFill/>
            <a:miter lim="800000"/>
            <a:headEnd/>
            <a:tailEnd/>
          </a:ln>
        </p:spPr>
      </p:pic>
      <p:pic>
        <p:nvPicPr>
          <p:cNvPr id="467975" name="Embedded Image" descr="loc_env_integer wire context help.png"/>
          <p:cNvPicPr>
            <a:picLocks noChangeAspect="1"/>
          </p:cNvPicPr>
          <p:nvPr/>
        </p:nvPicPr>
        <p:blipFill>
          <a:blip r:embed="rId5" cstate="print"/>
          <a:srcRect/>
          <a:stretch>
            <a:fillRect/>
          </a:stretch>
        </p:blipFill>
        <p:spPr bwMode="auto">
          <a:xfrm>
            <a:off x="5484876" y="731639"/>
            <a:ext cx="3086100" cy="1314450"/>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p:txBody>
          <a:bodyPr>
            <a:normAutofit fontScale="90000"/>
          </a:bodyPr>
          <a:lstStyle/>
          <a:p>
            <a:pPr eaLnBrk="1" hangingPunct="1"/>
            <a:r>
              <a:rPr lang="en-US"/>
              <a:t>LabVIEW Help</a:t>
            </a:r>
          </a:p>
        </p:txBody>
      </p:sp>
      <p:pic>
        <p:nvPicPr>
          <p:cNvPr id="470021" name="Picture 2" descr="loc_env_labview_help.bmp"/>
          <p:cNvPicPr>
            <a:picLocks noChangeAspect="1" noChangeArrowheads="1"/>
          </p:cNvPicPr>
          <p:nvPr/>
        </p:nvPicPr>
        <p:blipFill>
          <a:blip r:embed="rId3" cstate="print"/>
          <a:srcRect/>
          <a:stretch>
            <a:fillRect/>
          </a:stretch>
        </p:blipFill>
        <p:spPr bwMode="auto">
          <a:xfrm>
            <a:off x="5654326" y="1805598"/>
            <a:ext cx="3136106" cy="2571750"/>
          </a:xfrm>
          <a:prstGeom prst="rect">
            <a:avLst/>
          </a:prstGeom>
          <a:noFill/>
          <a:ln w="9525">
            <a:noFill/>
            <a:miter lim="800000"/>
            <a:headEnd/>
            <a:tailEnd/>
          </a:ln>
        </p:spPr>
      </p:pic>
      <p:sp>
        <p:nvSpPr>
          <p:cNvPr id="6" name="Rectangle 3"/>
          <p:cNvSpPr txBox="1">
            <a:spLocks noChangeArrowheads="1"/>
          </p:cNvSpPr>
          <p:nvPr/>
        </p:nvSpPr>
        <p:spPr>
          <a:xfrm>
            <a:off x="353568" y="880452"/>
            <a:ext cx="5120640" cy="3977298"/>
          </a:xfrm>
          <a:prstGeom prst="rect">
            <a:avLst/>
          </a:prstGeom>
        </p:spPr>
        <p:txBody>
          <a:bodyPr>
            <a:normAutofit lnSpcReduction="10000"/>
          </a:bodyPr>
          <a:lstStyle/>
          <a:p>
            <a:pPr marL="175022" lvl="1" indent="-175022">
              <a:spcBef>
                <a:spcPct val="20000"/>
              </a:spcBef>
              <a:buFont typeface="Arial" pitchFamily="34" charset="0"/>
              <a:buChar char="•"/>
              <a:defRPr/>
            </a:pPr>
            <a:r>
              <a:rPr lang="en-US" sz="2000">
                <a:solidFill>
                  <a:schemeClr val="accent1">
                    <a:lumMod val="10000"/>
                  </a:schemeClr>
                </a:solidFill>
              </a:rPr>
              <a:t>Contains detailed descriptions and instructions for most palettes, menus, tools, VIs, and functions.</a:t>
            </a:r>
          </a:p>
          <a:p>
            <a:pPr marL="175022" lvl="1" indent="-175022">
              <a:spcBef>
                <a:spcPct val="20000"/>
              </a:spcBef>
              <a:buFont typeface="Arial" pitchFamily="34" charset="0"/>
              <a:buChar char="•"/>
              <a:defRPr/>
            </a:pPr>
            <a:r>
              <a:rPr lang="en-US" sz="2000">
                <a:solidFill>
                  <a:srgbClr val="000000"/>
                </a:solidFill>
              </a:rPr>
              <a:t>Can be accessed by:</a:t>
            </a:r>
          </a:p>
          <a:p>
            <a:pPr marL="342900" lvl="2" indent="-167879">
              <a:spcBef>
                <a:spcPct val="20000"/>
              </a:spcBef>
              <a:buFont typeface="Arial Narrow" pitchFamily="34" charset="0"/>
              <a:buChar char="−"/>
              <a:defRPr/>
            </a:pPr>
            <a:r>
              <a:rPr lang="en-US" sz="2000">
                <a:solidFill>
                  <a:srgbClr val="000000"/>
                </a:solidFill>
              </a:rPr>
              <a:t>Selecting Help»</a:t>
            </a:r>
            <a:br>
              <a:rPr lang="en-US" sz="2000">
                <a:solidFill>
                  <a:srgbClr val="000000"/>
                </a:solidFill>
              </a:rPr>
            </a:br>
            <a:r>
              <a:rPr lang="en-US" sz="2000">
                <a:solidFill>
                  <a:srgbClr val="000000"/>
                </a:solidFill>
              </a:rPr>
              <a:t>LabVIEW Help from the menu.</a:t>
            </a:r>
          </a:p>
          <a:p>
            <a:pPr marL="342900" lvl="2" indent="-167879">
              <a:spcBef>
                <a:spcPct val="20000"/>
              </a:spcBef>
              <a:buFont typeface="Arial Narrow" pitchFamily="34" charset="0"/>
              <a:buChar char="−"/>
              <a:defRPr/>
            </a:pPr>
            <a:r>
              <a:rPr lang="en-US" sz="2000">
                <a:solidFill>
                  <a:srgbClr val="000000"/>
                </a:solidFill>
              </a:rPr>
              <a:t>Clicking the Detailed help </a:t>
            </a:r>
            <a:br>
              <a:rPr lang="en-US" sz="2000">
                <a:solidFill>
                  <a:srgbClr val="000000"/>
                </a:solidFill>
              </a:rPr>
            </a:br>
            <a:r>
              <a:rPr lang="en-US" sz="2000">
                <a:solidFill>
                  <a:srgbClr val="000000"/>
                </a:solidFill>
              </a:rPr>
              <a:t>link in the </a:t>
            </a:r>
            <a:br>
              <a:rPr lang="en-US" sz="2000">
                <a:solidFill>
                  <a:srgbClr val="000000"/>
                </a:solidFill>
              </a:rPr>
            </a:br>
            <a:r>
              <a:rPr lang="en-US" sz="2000">
                <a:solidFill>
                  <a:srgbClr val="000000"/>
                </a:solidFill>
              </a:rPr>
              <a:t>Context Help window.</a:t>
            </a:r>
          </a:p>
          <a:p>
            <a:pPr marL="342900" lvl="2" indent="-167879">
              <a:spcBef>
                <a:spcPct val="20000"/>
              </a:spcBef>
              <a:buFont typeface="Arial Narrow" pitchFamily="34" charset="0"/>
              <a:buChar char="−"/>
              <a:defRPr/>
            </a:pPr>
            <a:r>
              <a:rPr lang="en-US" sz="2000">
                <a:solidFill>
                  <a:srgbClr val="000000"/>
                </a:solidFill>
              </a:rPr>
              <a:t>Right-clicking an object </a:t>
            </a:r>
            <a:br>
              <a:rPr lang="en-US" sz="2000">
                <a:solidFill>
                  <a:srgbClr val="000000"/>
                </a:solidFill>
              </a:rPr>
            </a:br>
            <a:r>
              <a:rPr lang="en-US" sz="2000">
                <a:solidFill>
                  <a:srgbClr val="000000"/>
                </a:solidFill>
              </a:rPr>
              <a:t>and selecting Help from </a:t>
            </a:r>
            <a:br>
              <a:rPr lang="en-US" sz="2000">
                <a:solidFill>
                  <a:srgbClr val="000000"/>
                </a:solidFill>
              </a:rPr>
            </a:br>
            <a:r>
              <a:rPr lang="en-US" sz="2000">
                <a:solidFill>
                  <a:srgbClr val="000000"/>
                </a:solidFill>
              </a:rPr>
              <a:t>the shortcut menu.</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p:txBody>
          <a:bodyPr/>
          <a:lstStyle/>
          <a:p>
            <a:pPr eaLnBrk="1" hangingPunct="1"/>
            <a:r>
              <a:rPr lang="en-US"/>
              <a:t>Examples</a:t>
            </a:r>
          </a:p>
        </p:txBody>
      </p:sp>
      <p:sp>
        <p:nvSpPr>
          <p:cNvPr id="472067" name="Content Placeholder 6"/>
          <p:cNvSpPr>
            <a:spLocks noGrp="1"/>
          </p:cNvSpPr>
          <p:nvPr>
            <p:ph sz="half" idx="1"/>
          </p:nvPr>
        </p:nvSpPr>
        <p:spPr>
          <a:xfrm>
            <a:off x="457200" y="1200150"/>
            <a:ext cx="4000500" cy="2457450"/>
          </a:xfrm>
        </p:spPr>
        <p:txBody>
          <a:bodyPr>
            <a:normAutofit/>
          </a:bodyPr>
          <a:lstStyle/>
          <a:p>
            <a:pPr lvl="1" eaLnBrk="1" hangingPunct="1"/>
            <a:r>
              <a:rPr lang="en-US" sz="1950"/>
              <a:t>LabVIEW includes hundreds of example </a:t>
            </a:r>
            <a:r>
              <a:rPr lang="en-US" sz="1950" err="1"/>
              <a:t>VIs.</a:t>
            </a:r>
            <a:endParaRPr lang="en-US" sz="1950"/>
          </a:p>
          <a:p>
            <a:pPr lvl="1" eaLnBrk="1" hangingPunct="1"/>
            <a:r>
              <a:rPr lang="en-US" sz="1950"/>
              <a:t>Use NI Example Finder to browse and search installed examples.</a:t>
            </a:r>
          </a:p>
          <a:p>
            <a:pPr lvl="2" eaLnBrk="1" hangingPunct="1"/>
            <a:r>
              <a:rPr lang="en-US" sz="1950"/>
              <a:t>Select </a:t>
            </a:r>
            <a:r>
              <a:rPr lang="en-US" sz="1950" b="1" err="1"/>
              <a:t>Help»Find</a:t>
            </a:r>
            <a:r>
              <a:rPr lang="en-US" sz="1950" b="1"/>
              <a:t> Examples</a:t>
            </a:r>
            <a:r>
              <a:rPr lang="en-US" sz="1950"/>
              <a:t> in the menu.</a:t>
            </a:r>
            <a:endParaRPr lang="en-US" sz="1950" b="1"/>
          </a:p>
        </p:txBody>
      </p:sp>
      <p:pic>
        <p:nvPicPr>
          <p:cNvPr id="472068" name="Embedded Image" descr="loc_env_open example buttons.png"/>
          <p:cNvPicPr>
            <a:picLocks noGrp="1" noChangeAspect="1"/>
          </p:cNvPicPr>
          <p:nvPr>
            <p:ph sz="half" idx="2"/>
          </p:nvPr>
        </p:nvPicPr>
        <p:blipFill>
          <a:blip r:embed="rId3" cstate="print"/>
          <a:srcRect/>
          <a:stretch>
            <a:fillRect/>
          </a:stretch>
        </p:blipFill>
        <p:spPr>
          <a:xfrm>
            <a:off x="5283993" y="3964466"/>
            <a:ext cx="3605213" cy="457200"/>
          </a:xfrm>
        </p:spPr>
      </p:pic>
      <p:sp>
        <p:nvSpPr>
          <p:cNvPr id="11" name="Content Placeholder 6"/>
          <p:cNvSpPr txBox="1">
            <a:spLocks/>
          </p:cNvSpPr>
          <p:nvPr/>
        </p:nvSpPr>
        <p:spPr>
          <a:xfrm>
            <a:off x="457200" y="3486150"/>
            <a:ext cx="6629400" cy="628650"/>
          </a:xfrm>
          <a:prstGeom prst="rect">
            <a:avLst/>
          </a:prstGeom>
        </p:spPr>
        <p:txBody>
          <a:bodyPr/>
          <a:lstStyle/>
          <a:p>
            <a:pPr marL="175022" lvl="1" indent="-175022">
              <a:spcBef>
                <a:spcPct val="20000"/>
              </a:spcBef>
              <a:buFont typeface="Arial" pitchFamily="34" charset="0"/>
              <a:buChar char="•"/>
              <a:defRPr/>
            </a:pPr>
            <a:r>
              <a:rPr lang="en-US" sz="1950">
                <a:solidFill>
                  <a:srgbClr val="000000"/>
                </a:solidFill>
              </a:rPr>
              <a:t>Click the example buttons in </a:t>
            </a:r>
            <a:r>
              <a:rPr lang="en-US" sz="1950" i="1">
                <a:solidFill>
                  <a:srgbClr val="000000"/>
                </a:solidFill>
              </a:rPr>
              <a:t>LabVIEW Help </a:t>
            </a:r>
            <a:r>
              <a:rPr lang="en-US" sz="1950">
                <a:solidFill>
                  <a:srgbClr val="000000"/>
                </a:solidFill>
              </a:rPr>
              <a:t>topics.</a:t>
            </a:r>
          </a:p>
        </p:txBody>
      </p:sp>
      <p:pic>
        <p:nvPicPr>
          <p:cNvPr id="472071" name="Picture 7" descr="exfind.bmp"/>
          <p:cNvPicPr>
            <a:picLocks noChangeAspect="1"/>
          </p:cNvPicPr>
          <p:nvPr/>
        </p:nvPicPr>
        <p:blipFill>
          <a:blip r:embed="rId4" cstate="print"/>
          <a:srcRect/>
          <a:stretch>
            <a:fillRect/>
          </a:stretch>
        </p:blipFill>
        <p:spPr bwMode="auto">
          <a:xfrm>
            <a:off x="5468540" y="1081116"/>
            <a:ext cx="3218260" cy="2212194"/>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2"/>
          <p:cNvSpPr>
            <a:spLocks noGrp="1" noChangeArrowheads="1"/>
          </p:cNvSpPr>
          <p:nvPr>
            <p:ph type="title"/>
          </p:nvPr>
        </p:nvSpPr>
        <p:spPr>
          <a:xfrm>
            <a:off x="454454" y="527786"/>
            <a:ext cx="8226854" cy="705332"/>
          </a:xfrm>
        </p:spPr>
        <p:txBody>
          <a:bodyPr rtlCol="0">
            <a:normAutofit fontScale="90000"/>
          </a:bodyPr>
          <a:lstStyle/>
          <a:p>
            <a:pPr>
              <a:defRPr/>
            </a:pPr>
            <a:r>
              <a:rPr lang="en-US"/>
              <a:t>Group Exercise</a:t>
            </a:r>
            <a:br>
              <a:rPr lang="en-US"/>
            </a:br>
            <a:r>
              <a:rPr lang="en-US"/>
              <a:t>Concept: Exploring a VI</a:t>
            </a:r>
          </a:p>
        </p:txBody>
      </p:sp>
      <p:sp>
        <p:nvSpPr>
          <p:cNvPr id="474115" name="Rectangle 13"/>
          <p:cNvSpPr>
            <a:spLocks noGrp="1" noChangeArrowheads="1"/>
          </p:cNvSpPr>
          <p:nvPr>
            <p:ph idx="1"/>
          </p:nvPr>
        </p:nvSpPr>
        <p:spPr>
          <a:xfrm>
            <a:off x="457200" y="1658112"/>
            <a:ext cx="8229600" cy="2539238"/>
          </a:xfrm>
        </p:spPr>
        <p:txBody>
          <a:bodyPr/>
          <a:lstStyle/>
          <a:p>
            <a:pPr eaLnBrk="1" hangingPunct="1">
              <a:buFontTx/>
              <a:buNone/>
            </a:pPr>
            <a:r>
              <a:rPr lang="en-US"/>
              <a:t>Identify the parts of an existing VI.</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971550"/>
            <a:ext cx="6828235" cy="971550"/>
          </a:xfrm>
        </p:spPr>
        <p:txBody>
          <a:bodyPr rtlCol="0">
            <a:normAutofit fontScale="90000"/>
          </a:bodyPr>
          <a:lstStyle/>
          <a:p>
            <a:pPr>
              <a:defRPr/>
            </a:pPr>
            <a:r>
              <a:rPr lang="en-US"/>
              <a:t>F. Searching for Controls, VIs </a:t>
            </a:r>
            <a:br>
              <a:rPr lang="pl-PL"/>
            </a:br>
            <a:r>
              <a:rPr lang="en-US"/>
              <a:t>and Functions</a:t>
            </a:r>
          </a:p>
        </p:txBody>
      </p:sp>
      <p:sp>
        <p:nvSpPr>
          <p:cNvPr id="5" name="Text Placeholder 4"/>
          <p:cNvSpPr>
            <a:spLocks noGrp="1"/>
          </p:cNvSpPr>
          <p:nvPr>
            <p:ph type="body" idx="1"/>
          </p:nvPr>
        </p:nvSpPr>
        <p:spPr/>
        <p:txBody>
          <a:bodyPr rtlCol="0"/>
          <a:lstStyle/>
          <a:p>
            <a:pPr>
              <a:defRPr/>
            </a:pPr>
            <a:r>
              <a:rPr lang="en-US"/>
              <a:t>Palettes </a:t>
            </a:r>
          </a:p>
          <a:p>
            <a:pPr>
              <a:defRPr/>
            </a:pPr>
            <a:r>
              <a:rPr lang="en-US"/>
              <a:t>Quick Drop</a:t>
            </a:r>
          </a:p>
          <a:p>
            <a:pPr>
              <a:defRPr/>
            </a:pPr>
            <a:r>
              <a:rPr lang="en-US"/>
              <a:t>NI Global Search</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Title 1"/>
          <p:cNvSpPr>
            <a:spLocks noGrp="1"/>
          </p:cNvSpPr>
          <p:nvPr>
            <p:ph type="title"/>
          </p:nvPr>
        </p:nvSpPr>
        <p:spPr>
          <a:xfrm>
            <a:off x="454454" y="527786"/>
            <a:ext cx="8226854" cy="705332"/>
          </a:xfrm>
        </p:spPr>
        <p:txBody>
          <a:bodyPr>
            <a:noAutofit/>
          </a:bodyPr>
          <a:lstStyle/>
          <a:p>
            <a:pPr eaLnBrk="1" hangingPunct="1"/>
            <a:r>
              <a:rPr lang="en-US" sz="4000"/>
              <a:t>Searching for Controls, VIs</a:t>
            </a:r>
            <a:br>
              <a:rPr lang="pl-PL" sz="4000"/>
            </a:br>
            <a:r>
              <a:rPr lang="en-US" sz="4000"/>
              <a:t>and Functions</a:t>
            </a:r>
          </a:p>
        </p:txBody>
      </p:sp>
      <p:sp>
        <p:nvSpPr>
          <p:cNvPr id="479235" name="Content Placeholder 2"/>
          <p:cNvSpPr>
            <a:spLocks noGrp="1"/>
          </p:cNvSpPr>
          <p:nvPr>
            <p:ph idx="1"/>
          </p:nvPr>
        </p:nvSpPr>
        <p:spPr>
          <a:xfrm>
            <a:off x="457200" y="1597152"/>
            <a:ext cx="8229600" cy="2600198"/>
          </a:xfrm>
        </p:spPr>
        <p:txBody>
          <a:bodyPr>
            <a:normAutofit fontScale="92500" lnSpcReduction="10000"/>
          </a:bodyPr>
          <a:lstStyle/>
          <a:p>
            <a:pPr lvl="1" eaLnBrk="1" hangingPunct="1">
              <a:buFont typeface="Arial" pitchFamily="34" charset="0"/>
              <a:buNone/>
            </a:pPr>
            <a:r>
              <a:rPr lang="en-US" sz="2000"/>
              <a:t>Ways to find controls, VIs, and functions:</a:t>
            </a:r>
          </a:p>
          <a:p>
            <a:pPr lvl="1" eaLnBrk="1" hangingPunct="1"/>
            <a:r>
              <a:rPr lang="en-US" sz="2000"/>
              <a:t>Search or navigate the palettes.</a:t>
            </a:r>
          </a:p>
          <a:p>
            <a:pPr lvl="2" eaLnBrk="1" hangingPunct="1"/>
            <a:r>
              <a:rPr lang="en-US" sz="2000"/>
              <a:t>Controls palette</a:t>
            </a:r>
          </a:p>
          <a:p>
            <a:pPr lvl="2" eaLnBrk="1" hangingPunct="1"/>
            <a:r>
              <a:rPr lang="en-US" sz="2000"/>
              <a:t>Functions palette</a:t>
            </a:r>
          </a:p>
          <a:p>
            <a:pPr lvl="1" eaLnBrk="1" hangingPunct="1"/>
            <a:r>
              <a:rPr lang="en-US" sz="2000"/>
              <a:t>Search by name of object.</a:t>
            </a:r>
          </a:p>
          <a:p>
            <a:pPr lvl="2" eaLnBrk="1" hangingPunct="1"/>
            <a:r>
              <a:rPr lang="en-US" sz="2000"/>
              <a:t>Quick Drop dialog box</a:t>
            </a:r>
          </a:p>
          <a:p>
            <a:pPr lvl="1" eaLnBrk="1" hangingPunct="1"/>
            <a:r>
              <a:rPr lang="en-US" sz="2000"/>
              <a:t>Search palettes, </a:t>
            </a:r>
            <a:r>
              <a:rPr lang="en-US" sz="2000" i="1"/>
              <a:t>LabVIEW Help</a:t>
            </a:r>
            <a:r>
              <a:rPr lang="en-US" sz="2000"/>
              <a:t>, and </a:t>
            </a:r>
            <a:r>
              <a:rPr lang="en-US" sz="2000">
                <a:latin typeface="Courier New" pitchFamily="49" charset="0"/>
                <a:cs typeface="Courier New" pitchFamily="49" charset="0"/>
              </a:rPr>
              <a:t>ni.com</a:t>
            </a:r>
            <a:r>
              <a:rPr lang="en-US" sz="2000" b="1">
                <a:cs typeface="Courier New" pitchFamily="49" charset="0"/>
              </a:rPr>
              <a:t>.</a:t>
            </a:r>
          </a:p>
          <a:p>
            <a:pPr lvl="2" eaLnBrk="1" hangingPunct="1"/>
            <a:r>
              <a:rPr lang="en-US" sz="2000"/>
              <a:t>Search text box in toolbar</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p:txBody>
          <a:bodyPr/>
          <a:lstStyle/>
          <a:p>
            <a:pPr eaLnBrk="1" hangingPunct="1"/>
            <a:r>
              <a:rPr lang="en-US"/>
              <a:t>Controls Palette</a:t>
            </a:r>
          </a:p>
        </p:txBody>
      </p:sp>
      <p:sp>
        <p:nvSpPr>
          <p:cNvPr id="480259" name="Rectangle 3"/>
          <p:cNvSpPr>
            <a:spLocks noGrp="1" noChangeArrowheads="1"/>
          </p:cNvSpPr>
          <p:nvPr>
            <p:ph sz="half" idx="1"/>
          </p:nvPr>
        </p:nvSpPr>
        <p:spPr>
          <a:xfrm>
            <a:off x="457200" y="1200151"/>
            <a:ext cx="4114800" cy="3394472"/>
          </a:xfrm>
        </p:spPr>
        <p:txBody>
          <a:bodyPr>
            <a:normAutofit/>
          </a:bodyPr>
          <a:lstStyle/>
          <a:p>
            <a:pPr lvl="1" eaLnBrk="1" hangingPunct="1"/>
            <a:r>
              <a:rPr lang="en-US" sz="2100"/>
              <a:t>Contains the controls and indicators you use to create the front panel.</a:t>
            </a:r>
          </a:p>
          <a:p>
            <a:pPr lvl="1" eaLnBrk="1" hangingPunct="1"/>
            <a:r>
              <a:rPr lang="en-US" sz="2100"/>
              <a:t>Navigate the subpalettes or use the </a:t>
            </a:r>
            <a:r>
              <a:rPr lang="en-US" sz="2100" b="1"/>
              <a:t>Search</a:t>
            </a:r>
            <a:r>
              <a:rPr lang="en-US" sz="2100"/>
              <a:t> button to search the Controls palette.</a:t>
            </a:r>
          </a:p>
        </p:txBody>
      </p:sp>
      <p:pic>
        <p:nvPicPr>
          <p:cNvPr id="480260" name="Picture 7" descr="loc_env_controls_palette.bmp"/>
          <p:cNvPicPr>
            <a:picLocks noChangeAspect="1"/>
          </p:cNvPicPr>
          <p:nvPr/>
        </p:nvPicPr>
        <p:blipFill>
          <a:blip r:embed="rId3" cstate="print"/>
          <a:srcRect/>
          <a:stretch>
            <a:fillRect/>
          </a:stretch>
        </p:blipFill>
        <p:spPr bwMode="auto">
          <a:xfrm>
            <a:off x="5051822" y="548879"/>
            <a:ext cx="2057400" cy="3688556"/>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5"/>
          <p:cNvSpPr>
            <a:spLocks noGrp="1" noChangeArrowheads="1"/>
          </p:cNvSpPr>
          <p:nvPr>
            <p:ph type="title"/>
          </p:nvPr>
        </p:nvSpPr>
        <p:spPr/>
        <p:txBody>
          <a:bodyPr/>
          <a:lstStyle/>
          <a:p>
            <a:pPr eaLnBrk="1" hangingPunct="1"/>
            <a:r>
              <a:rPr lang="en-US"/>
              <a:t>Functions Palette</a:t>
            </a:r>
          </a:p>
        </p:txBody>
      </p:sp>
      <p:sp>
        <p:nvSpPr>
          <p:cNvPr id="482307" name="Rectangle 6"/>
          <p:cNvSpPr>
            <a:spLocks noGrp="1" noChangeArrowheads="1"/>
          </p:cNvSpPr>
          <p:nvPr>
            <p:ph sz="half" idx="1"/>
          </p:nvPr>
        </p:nvSpPr>
        <p:spPr>
          <a:xfrm>
            <a:off x="457200" y="1200151"/>
            <a:ext cx="4343400" cy="3394472"/>
          </a:xfrm>
        </p:spPr>
        <p:txBody>
          <a:bodyPr/>
          <a:lstStyle/>
          <a:p>
            <a:pPr lvl="1" eaLnBrk="1" hangingPunct="1"/>
            <a:r>
              <a:rPr lang="en-US" sz="2100"/>
              <a:t>Contains the VIs, functions, and constants you use to create the block diagram.</a:t>
            </a:r>
          </a:p>
          <a:p>
            <a:pPr lvl="1" eaLnBrk="1" hangingPunct="1"/>
            <a:r>
              <a:rPr lang="en-US" sz="2100"/>
              <a:t>Navigate the subpalettes or use the </a:t>
            </a:r>
            <a:r>
              <a:rPr lang="en-US" sz="2100" b="1"/>
              <a:t>Search</a:t>
            </a:r>
            <a:r>
              <a:rPr lang="en-US" sz="2100"/>
              <a:t> button to search the Functions palette.</a:t>
            </a:r>
          </a:p>
          <a:p>
            <a:pPr lvl="1" eaLnBrk="1" hangingPunct="1">
              <a:buFont typeface="Arial" pitchFamily="34" charset="0"/>
              <a:buNone/>
            </a:pPr>
            <a:endParaRPr lang="en-US" sz="2100"/>
          </a:p>
          <a:p>
            <a:pPr lvl="1" eaLnBrk="1" hangingPunct="1"/>
            <a:endParaRPr lang="en-US" sz="2100"/>
          </a:p>
        </p:txBody>
      </p:sp>
      <p:pic>
        <p:nvPicPr>
          <p:cNvPr id="482308" name="Embedded Image" descr="loc_env_functions_palette.bmp"/>
          <p:cNvPicPr>
            <a:picLocks noChangeAspect="1"/>
          </p:cNvPicPr>
          <p:nvPr/>
        </p:nvPicPr>
        <p:blipFill>
          <a:blip r:embed="rId3" cstate="print"/>
          <a:srcRect/>
          <a:stretch>
            <a:fillRect/>
          </a:stretch>
        </p:blipFill>
        <p:spPr bwMode="auto">
          <a:xfrm>
            <a:off x="5473163" y="539914"/>
            <a:ext cx="1943100" cy="3835003"/>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Title 1"/>
          <p:cNvSpPr>
            <a:spLocks noGrp="1"/>
          </p:cNvSpPr>
          <p:nvPr>
            <p:ph type="title"/>
          </p:nvPr>
        </p:nvSpPr>
        <p:spPr/>
        <p:txBody>
          <a:bodyPr/>
          <a:lstStyle/>
          <a:p>
            <a:pPr eaLnBrk="1" hangingPunct="1"/>
            <a:r>
              <a:rPr lang="en-US"/>
              <a:t>Searching with Quick Drop</a:t>
            </a:r>
          </a:p>
        </p:txBody>
      </p:sp>
      <p:sp>
        <p:nvSpPr>
          <p:cNvPr id="484355" name="Content Placeholder 2"/>
          <p:cNvSpPr>
            <a:spLocks noGrp="1"/>
          </p:cNvSpPr>
          <p:nvPr>
            <p:ph sz="half" idx="1"/>
          </p:nvPr>
        </p:nvSpPr>
        <p:spPr>
          <a:xfrm>
            <a:off x="457200" y="1200151"/>
            <a:ext cx="4229100" cy="3394472"/>
          </a:xfrm>
        </p:spPr>
        <p:txBody>
          <a:bodyPr/>
          <a:lstStyle/>
          <a:p>
            <a:pPr lvl="1" eaLnBrk="1" hangingPunct="1"/>
            <a:r>
              <a:rPr lang="en-US" sz="2100"/>
              <a:t>Lets you quickly find controls, functions, VIs, and other items by name.</a:t>
            </a:r>
          </a:p>
          <a:p>
            <a:pPr lvl="1" eaLnBrk="1" hangingPunct="1"/>
            <a:r>
              <a:rPr lang="en-US" sz="2100"/>
              <a:t>Press the &lt;Ctrl-Space&gt; keys to display the Quick Drop dialog box.</a:t>
            </a:r>
          </a:p>
          <a:p>
            <a:pPr lvl="1" eaLnBrk="1" hangingPunct="1"/>
            <a:endParaRPr lang="en-US" sz="2100"/>
          </a:p>
          <a:p>
            <a:pPr eaLnBrk="1" hangingPunct="1"/>
            <a:endParaRPr lang="en-US" sz="2400"/>
          </a:p>
        </p:txBody>
      </p:sp>
      <p:pic>
        <p:nvPicPr>
          <p:cNvPr id="484356" name="Embedded Image" descr="loc_env_quick drop dialog.bmp"/>
          <p:cNvPicPr>
            <a:picLocks noChangeAspect="1"/>
          </p:cNvPicPr>
          <p:nvPr/>
        </p:nvPicPr>
        <p:blipFill>
          <a:blip r:embed="rId3" cstate="print"/>
          <a:srcRect/>
          <a:stretch>
            <a:fillRect/>
          </a:stretch>
        </p:blipFill>
        <p:spPr bwMode="auto">
          <a:xfrm>
            <a:off x="5051822" y="1476375"/>
            <a:ext cx="2743200" cy="24098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5C23B57-ED40-4DED-A337-61A195AB06FE}"/>
              </a:ext>
            </a:extLst>
          </p:cNvPr>
          <p:cNvSpPr>
            <a:spLocks noGrp="1"/>
          </p:cNvSpPr>
          <p:nvPr>
            <p:ph type="title"/>
          </p:nvPr>
        </p:nvSpPr>
        <p:spPr/>
        <p:txBody>
          <a:bodyPr>
            <a:normAutofit fontScale="90000"/>
          </a:bodyPr>
          <a:lstStyle/>
          <a:p>
            <a:r>
              <a:rPr lang="pl-PL" dirty="0" err="1"/>
              <a:t>LabVIEW</a:t>
            </a:r>
            <a:r>
              <a:rPr lang="pl-PL" dirty="0"/>
              <a:t>	</a:t>
            </a:r>
            <a:endParaRPr lang="en-US" dirty="0"/>
          </a:p>
        </p:txBody>
      </p:sp>
      <p:pic>
        <p:nvPicPr>
          <p:cNvPr id="6" name="Embedded Image" descr="loc_fp_add&amp;sub-window.png">
            <a:extLst>
              <a:ext uri="{FF2B5EF4-FFF2-40B4-BE49-F238E27FC236}">
                <a16:creationId xmlns:a16="http://schemas.microsoft.com/office/drawing/2014/main" id="{FC9D268F-BBD6-9C41-8BBF-B0B096252DA4}"/>
              </a:ext>
            </a:extLst>
          </p:cNvPr>
          <p:cNvPicPr>
            <a:picLocks noChangeAspect="1"/>
          </p:cNvPicPr>
          <p:nvPr/>
        </p:nvPicPr>
        <p:blipFill>
          <a:blip r:embed="rId2" cstate="print"/>
          <a:srcRect/>
          <a:stretch>
            <a:fillRect/>
          </a:stretch>
        </p:blipFill>
        <p:spPr bwMode="auto">
          <a:xfrm>
            <a:off x="2857513" y="1225402"/>
            <a:ext cx="3596462" cy="2498886"/>
          </a:xfrm>
          <a:prstGeom prst="rect">
            <a:avLst/>
          </a:prstGeom>
          <a:noFill/>
          <a:ln w="9525">
            <a:noFill/>
            <a:miter lim="800000"/>
            <a:headEnd/>
            <a:tailEnd/>
          </a:ln>
        </p:spPr>
      </p:pic>
      <p:pic>
        <p:nvPicPr>
          <p:cNvPr id="7" name="Embedded Image" descr="loc_bd_add&amp;sub-window.png">
            <a:extLst>
              <a:ext uri="{FF2B5EF4-FFF2-40B4-BE49-F238E27FC236}">
                <a16:creationId xmlns:a16="http://schemas.microsoft.com/office/drawing/2014/main" id="{607ADC53-A6D4-AD43-8B05-FF148C98CF60}"/>
              </a:ext>
            </a:extLst>
          </p:cNvPr>
          <p:cNvPicPr>
            <a:picLocks noChangeAspect="1"/>
          </p:cNvPicPr>
          <p:nvPr/>
        </p:nvPicPr>
        <p:blipFill>
          <a:blip r:embed="rId3" cstate="print"/>
          <a:srcRect/>
          <a:stretch>
            <a:fillRect/>
          </a:stretch>
        </p:blipFill>
        <p:spPr bwMode="auto">
          <a:xfrm>
            <a:off x="5244511" y="2001910"/>
            <a:ext cx="3821906" cy="2300288"/>
          </a:xfrm>
          <a:prstGeom prst="rect">
            <a:avLst/>
          </a:prstGeom>
          <a:noFill/>
          <a:ln w="9525">
            <a:noFill/>
            <a:miter lim="800000"/>
            <a:headEnd/>
            <a:tailEnd/>
          </a:ln>
        </p:spPr>
      </p:pic>
      <p:sp>
        <p:nvSpPr>
          <p:cNvPr id="8" name="TextBox 7">
            <a:extLst>
              <a:ext uri="{FF2B5EF4-FFF2-40B4-BE49-F238E27FC236}">
                <a16:creationId xmlns:a16="http://schemas.microsoft.com/office/drawing/2014/main" id="{3523481A-BBA2-7349-81BE-5479CCE89324}"/>
              </a:ext>
            </a:extLst>
          </p:cNvPr>
          <p:cNvSpPr txBox="1"/>
          <p:nvPr/>
        </p:nvSpPr>
        <p:spPr>
          <a:xfrm>
            <a:off x="212409" y="1828514"/>
            <a:ext cx="2614818" cy="923330"/>
          </a:xfrm>
          <a:prstGeom prst="rect">
            <a:avLst/>
          </a:prstGeom>
          <a:noFill/>
        </p:spPr>
        <p:txBody>
          <a:bodyPr wrap="none" rtlCol="0">
            <a:spAutoFit/>
          </a:bodyPr>
          <a:lstStyle/>
          <a:p>
            <a:pPr marL="285750" indent="-285750">
              <a:buFont typeface="Arial" panose="020B0604020202020204" pitchFamily="34" charset="0"/>
              <a:buChar char="•"/>
            </a:pPr>
            <a:r>
              <a:rPr lang="en-GB" dirty="0"/>
              <a:t>Intuitive</a:t>
            </a:r>
          </a:p>
          <a:p>
            <a:pPr marL="285750" indent="-285750">
              <a:buFont typeface="Arial" panose="020B0604020202020204" pitchFamily="34" charset="0"/>
              <a:buChar char="•"/>
            </a:pPr>
            <a:r>
              <a:rPr lang="en-GB" dirty="0"/>
              <a:t>Data driven</a:t>
            </a:r>
          </a:p>
          <a:p>
            <a:pPr marL="285750" indent="-285750">
              <a:buFont typeface="Arial" panose="020B0604020202020204" pitchFamily="34" charset="0"/>
              <a:buChar char="•"/>
            </a:pPr>
            <a:r>
              <a:rPr lang="en-GB" dirty="0"/>
              <a:t>Hardware integration</a:t>
            </a:r>
          </a:p>
        </p:txBody>
      </p:sp>
    </p:spTree>
    <p:extLst>
      <p:ext uri="{BB962C8B-B14F-4D97-AF65-F5344CB8AC3E}">
        <p14:creationId xmlns:p14="http://schemas.microsoft.com/office/powerpoint/2010/main" val="6269373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p:txBody>
          <a:bodyPr>
            <a:normAutofit fontScale="90000"/>
          </a:bodyPr>
          <a:lstStyle/>
          <a:p>
            <a:pPr eaLnBrk="1" hangingPunct="1"/>
            <a:r>
              <a:rPr lang="en-US"/>
              <a:t>Global Search</a:t>
            </a:r>
          </a:p>
        </p:txBody>
      </p:sp>
      <p:sp>
        <p:nvSpPr>
          <p:cNvPr id="486403" name="Rectangle 3"/>
          <p:cNvSpPr>
            <a:spLocks noGrp="1" noChangeArrowheads="1"/>
          </p:cNvSpPr>
          <p:nvPr>
            <p:ph idx="1"/>
          </p:nvPr>
        </p:nvSpPr>
        <p:spPr/>
        <p:txBody>
          <a:bodyPr/>
          <a:lstStyle/>
          <a:p>
            <a:pPr>
              <a:spcBef>
                <a:spcPts val="900"/>
              </a:spcBef>
              <a:buNone/>
            </a:pPr>
            <a:r>
              <a:rPr lang="en-US"/>
              <a:t>Use the Search bar in the top right of the front panel and block diagram windows to search palettes, </a:t>
            </a:r>
            <a:r>
              <a:rPr lang="en-US" i="1"/>
              <a:t>LabVIEW Help</a:t>
            </a:r>
            <a:r>
              <a:rPr lang="en-US"/>
              <a:t>, and </a:t>
            </a:r>
            <a:r>
              <a:rPr lang="en-US">
                <a:latin typeface="Courier New" pitchFamily="49" charset="0"/>
                <a:cs typeface="Courier New" pitchFamily="49" charset="0"/>
              </a:rPr>
              <a:t>ni.com</a:t>
            </a:r>
            <a:r>
              <a:rPr lang="en-US"/>
              <a:t>.</a:t>
            </a:r>
          </a:p>
          <a:p>
            <a:pPr>
              <a:spcBef>
                <a:spcPts val="900"/>
              </a:spcBef>
              <a:buNone/>
            </a:pPr>
            <a:endParaRPr lang="en-US"/>
          </a:p>
        </p:txBody>
      </p:sp>
      <p:pic>
        <p:nvPicPr>
          <p:cNvPr id="486404" name="Picture 2" descr="loc_bd_GlobalSearch.bmp"/>
          <p:cNvPicPr>
            <a:picLocks noChangeAspect="1" noChangeArrowheads="1"/>
          </p:cNvPicPr>
          <p:nvPr/>
        </p:nvPicPr>
        <p:blipFill>
          <a:blip r:embed="rId3" cstate="print"/>
          <a:srcRect/>
          <a:stretch>
            <a:fillRect/>
          </a:stretch>
        </p:blipFill>
        <p:spPr bwMode="auto">
          <a:xfrm>
            <a:off x="1485901" y="2514600"/>
            <a:ext cx="5193506" cy="1035844"/>
          </a:xfrm>
          <a:prstGeom prst="rect">
            <a:avLst/>
          </a:prstGeom>
          <a:noFill/>
          <a:ln w="9525">
            <a:noFill/>
            <a:miter lim="800000"/>
            <a:headEnd/>
            <a:tailEnd/>
          </a:ln>
        </p:spPr>
      </p:pic>
      <p:pic>
        <p:nvPicPr>
          <p:cNvPr id="486405" name="Picture 3" descr="loc_fp_GlobalSearch.bmp"/>
          <p:cNvPicPr>
            <a:picLocks noChangeAspect="1" noChangeArrowheads="1"/>
          </p:cNvPicPr>
          <p:nvPr/>
        </p:nvPicPr>
        <p:blipFill>
          <a:blip r:embed="rId4" cstate="print"/>
          <a:srcRect/>
          <a:stretch>
            <a:fillRect/>
          </a:stretch>
        </p:blipFill>
        <p:spPr bwMode="auto">
          <a:xfrm>
            <a:off x="2171700" y="3143250"/>
            <a:ext cx="5200650" cy="921544"/>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a:xfrm>
            <a:off x="457200" y="527786"/>
            <a:ext cx="8226854" cy="705332"/>
          </a:xfrm>
        </p:spPr>
        <p:txBody>
          <a:bodyPr>
            <a:normAutofit fontScale="90000"/>
          </a:bodyPr>
          <a:lstStyle/>
          <a:p>
            <a:pPr eaLnBrk="1" hangingPunct="1"/>
            <a:r>
              <a:rPr lang="en-US"/>
              <a:t>Search for Controls, VIs and Functions</a:t>
            </a:r>
          </a:p>
        </p:txBody>
      </p:sp>
      <p:sp>
        <p:nvSpPr>
          <p:cNvPr id="488451" name="Rectangle 3"/>
          <p:cNvSpPr>
            <a:spLocks noGrp="1" noChangeArrowheads="1"/>
          </p:cNvSpPr>
          <p:nvPr>
            <p:ph idx="1"/>
          </p:nvPr>
        </p:nvSpPr>
        <p:spPr>
          <a:xfrm>
            <a:off x="353568" y="1634490"/>
            <a:ext cx="7304532" cy="1485900"/>
          </a:xfrm>
        </p:spPr>
        <p:txBody>
          <a:bodyPr/>
          <a:lstStyle/>
          <a:p>
            <a:pPr marL="214313" lvl="1">
              <a:buFont typeface="Arial" pitchFamily="34" charset="0"/>
              <a:buChar char="•"/>
            </a:pPr>
            <a:r>
              <a:rPr lang="en-US"/>
              <a:t>Configure palettes to customize visible palettes.</a:t>
            </a:r>
          </a:p>
          <a:p>
            <a:pPr marL="214313" lvl="1">
              <a:buFont typeface="Arial" pitchFamily="34" charset="0"/>
              <a:buChar char="•"/>
            </a:pPr>
            <a:r>
              <a:rPr lang="en-US"/>
              <a:t>Search and navigate the palettes.</a:t>
            </a:r>
          </a:p>
          <a:p>
            <a:pPr marL="214313" lvl="1">
              <a:buFont typeface="Arial" pitchFamily="34" charset="0"/>
              <a:buChar char="•"/>
            </a:pPr>
            <a:r>
              <a:rPr lang="en-US"/>
              <a:t>Search for help using global search.</a:t>
            </a:r>
          </a:p>
          <a:p>
            <a:pPr marL="214313" lvl="1">
              <a:buFont typeface="Arial" pitchFamily="34" charset="0"/>
              <a:buChar char="•"/>
            </a:pPr>
            <a:r>
              <a:rPr lang="en-US"/>
              <a:t>Use Quick Drop to search by name.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Title 3"/>
          <p:cNvSpPr>
            <a:spLocks noGrp="1"/>
          </p:cNvSpPr>
          <p:nvPr>
            <p:ph type="title"/>
          </p:nvPr>
        </p:nvSpPr>
        <p:spPr>
          <a:xfrm>
            <a:off x="685800" y="971550"/>
            <a:ext cx="6828235" cy="971550"/>
          </a:xfrm>
        </p:spPr>
        <p:txBody>
          <a:bodyPr/>
          <a:lstStyle/>
          <a:p>
            <a:pPr eaLnBrk="1" hangingPunct="1"/>
            <a:r>
              <a:rPr lang="en-US"/>
              <a:t>G. Selecting a Tool</a:t>
            </a:r>
          </a:p>
        </p:txBody>
      </p:sp>
      <p:sp>
        <p:nvSpPr>
          <p:cNvPr id="5" name="Text Placeholder 4"/>
          <p:cNvSpPr>
            <a:spLocks noGrp="1"/>
          </p:cNvSpPr>
          <p:nvPr>
            <p:ph type="body" idx="1"/>
          </p:nvPr>
        </p:nvSpPr>
        <p:spPr/>
        <p:txBody>
          <a:bodyPr rtlCol="0"/>
          <a:lstStyle/>
          <a:p>
            <a:pPr>
              <a:defRPr/>
            </a:pPr>
            <a:r>
              <a:rPr lang="en-US"/>
              <a:t>Selecting a Tool</a:t>
            </a:r>
          </a:p>
          <a:p>
            <a:pPr>
              <a:defRPr/>
            </a:pPr>
            <a:r>
              <a:rPr lang="en-US"/>
              <a:t>Block Diagram Clean-Up</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5"/>
          <p:cNvSpPr>
            <a:spLocks noGrp="1" noChangeArrowheads="1"/>
          </p:cNvSpPr>
          <p:nvPr>
            <p:ph type="title"/>
          </p:nvPr>
        </p:nvSpPr>
        <p:spPr/>
        <p:txBody>
          <a:bodyPr/>
          <a:lstStyle/>
          <a:p>
            <a:pPr eaLnBrk="1" hangingPunct="1"/>
            <a:r>
              <a:rPr lang="en-US"/>
              <a:t>Selecting a Tool</a:t>
            </a:r>
            <a:endParaRPr lang="en-US">
              <a:solidFill>
                <a:srgbClr val="FF0000"/>
              </a:solidFill>
            </a:endParaRPr>
          </a:p>
        </p:txBody>
      </p:sp>
      <p:sp>
        <p:nvSpPr>
          <p:cNvPr id="495619" name="Rectangle 6"/>
          <p:cNvSpPr>
            <a:spLocks noGrp="1" noChangeArrowheads="1"/>
          </p:cNvSpPr>
          <p:nvPr>
            <p:ph sz="half" idx="1"/>
          </p:nvPr>
        </p:nvSpPr>
        <p:spPr>
          <a:xfrm>
            <a:off x="457200" y="1028700"/>
            <a:ext cx="5029200" cy="3657600"/>
          </a:xfrm>
        </p:spPr>
        <p:txBody>
          <a:bodyPr>
            <a:normAutofit fontScale="92500" lnSpcReduction="20000"/>
          </a:bodyPr>
          <a:lstStyle/>
          <a:p>
            <a:pPr lvl="1" eaLnBrk="1" hangingPunct="1"/>
            <a:r>
              <a:rPr lang="en-US"/>
              <a:t>A tool is a special operating mode of the mouse cursor.</a:t>
            </a:r>
          </a:p>
          <a:p>
            <a:pPr lvl="1" eaLnBrk="1" hangingPunct="1"/>
            <a:r>
              <a:rPr lang="en-US"/>
              <a:t>Create, modify, and debug VIs using the tools provided by LabVIEW.</a:t>
            </a:r>
          </a:p>
          <a:p>
            <a:pPr lvl="1" eaLnBrk="1" hangingPunct="1"/>
            <a:r>
              <a:rPr lang="en-US"/>
              <a:t>By default, LabVIEW automatically selects tools based on the context of the cursor.</a:t>
            </a:r>
          </a:p>
          <a:p>
            <a:pPr lvl="1" eaLnBrk="1" hangingPunct="1"/>
            <a:r>
              <a:rPr lang="en-US"/>
              <a:t>If you need more control, use the </a:t>
            </a:r>
            <a:r>
              <a:rPr lang="en-US" b="1"/>
              <a:t>Tools</a:t>
            </a:r>
            <a:r>
              <a:rPr lang="en-US"/>
              <a:t> palette to select a specific tool.</a:t>
            </a:r>
          </a:p>
          <a:p>
            <a:pPr lvl="2" eaLnBrk="1" hangingPunct="1"/>
            <a:r>
              <a:rPr lang="en-US" sz="1800"/>
              <a:t>Select </a:t>
            </a:r>
            <a:r>
              <a:rPr lang="en-US" sz="1800" b="1" err="1"/>
              <a:t>View»Tools</a:t>
            </a:r>
            <a:r>
              <a:rPr lang="en-US" sz="1800" b="1"/>
              <a:t> Palette</a:t>
            </a:r>
            <a:r>
              <a:rPr lang="en-US" sz="1800"/>
              <a:t> to open the </a:t>
            </a:r>
            <a:r>
              <a:rPr lang="en-US" sz="1800" b="1"/>
              <a:t>Tools</a:t>
            </a:r>
            <a:r>
              <a:rPr lang="en-US" sz="1800"/>
              <a:t> palette.</a:t>
            </a:r>
          </a:p>
        </p:txBody>
      </p:sp>
      <p:pic>
        <p:nvPicPr>
          <p:cNvPr id="495620" name="Embedded Image" descr="arrowcursor.bmp"/>
          <p:cNvPicPr>
            <a:picLocks noGrp="1" noChangeAspect="1"/>
          </p:cNvPicPr>
          <p:nvPr>
            <p:ph sz="half" idx="2"/>
          </p:nvPr>
        </p:nvPicPr>
        <p:blipFill>
          <a:blip r:embed="rId3" cstate="print"/>
          <a:srcRect/>
          <a:stretch>
            <a:fillRect/>
          </a:stretch>
        </p:blipFill>
        <p:spPr>
          <a:xfrm>
            <a:off x="6143625" y="800100"/>
            <a:ext cx="200025" cy="400050"/>
          </a:xfrm>
        </p:spPr>
      </p:pic>
      <p:pic>
        <p:nvPicPr>
          <p:cNvPr id="495622" name="Picture 4" descr="ToolsPalette.bmp"/>
          <p:cNvPicPr>
            <a:picLocks noChangeAspect="1" noChangeArrowheads="1"/>
          </p:cNvPicPr>
          <p:nvPr/>
        </p:nvPicPr>
        <p:blipFill>
          <a:blip r:embed="rId4" cstate="print"/>
          <a:srcRect/>
          <a:stretch>
            <a:fillRect/>
          </a:stretch>
        </p:blipFill>
        <p:spPr bwMode="auto">
          <a:xfrm>
            <a:off x="6196012" y="2400300"/>
            <a:ext cx="1062038" cy="1943100"/>
          </a:xfrm>
          <a:prstGeom prst="rect">
            <a:avLst/>
          </a:prstGeom>
          <a:noFill/>
          <a:ln w="9525" algn="ctr">
            <a:noFill/>
            <a:miter lim="800000"/>
            <a:headEnd type="none" w="sm" len="sm"/>
            <a:tailEnd type="none" w="sm" len="sm"/>
          </a:ln>
        </p:spPr>
      </p:pic>
      <p:pic>
        <p:nvPicPr>
          <p:cNvPr id="495623" name="Embedded Image" descr="operatecursor.bmp"/>
          <p:cNvPicPr>
            <a:picLocks noChangeAspect="1"/>
          </p:cNvPicPr>
          <p:nvPr/>
        </p:nvPicPr>
        <p:blipFill>
          <a:blip r:embed="rId5" cstate="print"/>
          <a:srcRect/>
          <a:stretch>
            <a:fillRect/>
          </a:stretch>
        </p:blipFill>
        <p:spPr bwMode="auto">
          <a:xfrm>
            <a:off x="6715125" y="971550"/>
            <a:ext cx="542925" cy="514350"/>
          </a:xfrm>
          <a:prstGeom prst="rect">
            <a:avLst/>
          </a:prstGeom>
          <a:noFill/>
          <a:ln w="9525">
            <a:noFill/>
            <a:miter lim="800000"/>
            <a:headEnd/>
            <a:tailEnd/>
          </a:ln>
        </p:spPr>
      </p:pic>
      <p:pic>
        <p:nvPicPr>
          <p:cNvPr id="495624" name="Embedded Image" descr="wirecursor.bmp"/>
          <p:cNvPicPr>
            <a:picLocks noChangeAspect="1"/>
          </p:cNvPicPr>
          <p:nvPr/>
        </p:nvPicPr>
        <p:blipFill>
          <a:blip r:embed="rId6" cstate="print"/>
          <a:srcRect/>
          <a:stretch>
            <a:fillRect/>
          </a:stretch>
        </p:blipFill>
        <p:spPr bwMode="auto">
          <a:xfrm>
            <a:off x="6057900" y="1485900"/>
            <a:ext cx="514350" cy="51435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8"/>
          <p:cNvSpPr>
            <a:spLocks noGrp="1" noChangeArrowheads="1"/>
          </p:cNvSpPr>
          <p:nvPr>
            <p:ph type="title"/>
          </p:nvPr>
        </p:nvSpPr>
        <p:spPr/>
        <p:txBody>
          <a:bodyPr>
            <a:normAutofit fontScale="90000"/>
          </a:bodyPr>
          <a:lstStyle/>
          <a:p>
            <a:pPr eaLnBrk="1" hangingPunct="1"/>
            <a:r>
              <a:rPr lang="en-US"/>
              <a:t>Wiring Tips </a:t>
            </a:r>
          </a:p>
        </p:txBody>
      </p:sp>
      <p:sp>
        <p:nvSpPr>
          <p:cNvPr id="497667" name="Rectangle 9"/>
          <p:cNvSpPr>
            <a:spLocks noGrp="1" noChangeArrowheads="1"/>
          </p:cNvSpPr>
          <p:nvPr>
            <p:ph idx="1"/>
          </p:nvPr>
        </p:nvSpPr>
        <p:spPr>
          <a:xfrm>
            <a:off x="305990" y="971550"/>
            <a:ext cx="7352110" cy="3486150"/>
          </a:xfrm>
        </p:spPr>
        <p:txBody>
          <a:bodyPr/>
          <a:lstStyle/>
          <a:p>
            <a:pPr lvl="1" eaLnBrk="1" hangingPunct="1"/>
            <a:r>
              <a:rPr lang="en-US"/>
              <a:t>Press &lt;Ctrl-B&gt; to delete broken wires.</a:t>
            </a:r>
          </a:p>
          <a:p>
            <a:pPr lvl="1" eaLnBrk="1" hangingPunct="1"/>
            <a:r>
              <a:rPr lang="en-US"/>
              <a:t>Right-click and select </a:t>
            </a:r>
            <a:r>
              <a:rPr lang="en-US" b="1"/>
              <a:t>Clean Up Wire</a:t>
            </a:r>
            <a:r>
              <a:rPr lang="en-US"/>
              <a:t> to reroute the wire.</a:t>
            </a:r>
          </a:p>
        </p:txBody>
      </p:sp>
      <p:pic>
        <p:nvPicPr>
          <p:cNvPr id="497669" name="Picture 5" descr="CleanedWire.bmp"/>
          <p:cNvPicPr>
            <a:picLocks noChangeAspect="1" noChangeArrowheads="1"/>
          </p:cNvPicPr>
          <p:nvPr/>
        </p:nvPicPr>
        <p:blipFill>
          <a:blip r:embed="rId3" cstate="print"/>
          <a:srcRect/>
          <a:stretch>
            <a:fillRect/>
          </a:stretch>
        </p:blipFill>
        <p:spPr bwMode="auto">
          <a:xfrm>
            <a:off x="5486400" y="2400300"/>
            <a:ext cx="1894285" cy="522685"/>
          </a:xfrm>
          <a:prstGeom prst="rect">
            <a:avLst/>
          </a:prstGeom>
          <a:noFill/>
          <a:ln w="9525">
            <a:noFill/>
            <a:miter lim="800000"/>
            <a:headEnd/>
            <a:tailEnd/>
          </a:ln>
        </p:spPr>
      </p:pic>
      <p:sp>
        <p:nvSpPr>
          <p:cNvPr id="497670" name="AutoShape 7"/>
          <p:cNvSpPr>
            <a:spLocks noChangeArrowheads="1"/>
          </p:cNvSpPr>
          <p:nvPr/>
        </p:nvSpPr>
        <p:spPr bwMode="auto">
          <a:xfrm>
            <a:off x="4457700" y="2457450"/>
            <a:ext cx="685800" cy="285750"/>
          </a:xfrm>
          <a:prstGeom prst="rightArrow">
            <a:avLst>
              <a:gd name="adj1" fmla="val 50000"/>
              <a:gd name="adj2" fmla="val 60000"/>
            </a:avLst>
          </a:prstGeom>
          <a:solidFill>
            <a:schemeClr val="accent1"/>
          </a:solidFill>
          <a:ln w="9525" algn="ctr">
            <a:solidFill>
              <a:schemeClr val="tx1"/>
            </a:solidFill>
            <a:miter lim="800000"/>
            <a:headEnd type="none" w="sm" len="sm"/>
            <a:tailEnd type="none" w="sm" len="sm"/>
          </a:ln>
        </p:spPr>
        <p:txBody>
          <a:bodyPr wrap="none" anchor="ctr"/>
          <a:lstStyle/>
          <a:p>
            <a:pPr algn="ctr"/>
            <a:endParaRPr lang="en-US" sz="1350">
              <a:solidFill>
                <a:srgbClr val="FFFFFF"/>
              </a:solidFill>
            </a:endParaRPr>
          </a:p>
        </p:txBody>
      </p:sp>
      <p:pic>
        <p:nvPicPr>
          <p:cNvPr id="497671" name="Picture 7" descr="loc_bd_clean_up_wire.bmp"/>
          <p:cNvPicPr>
            <a:picLocks noChangeAspect="1"/>
          </p:cNvPicPr>
          <p:nvPr/>
        </p:nvPicPr>
        <p:blipFill>
          <a:blip r:embed="rId4" cstate="print"/>
          <a:srcRect/>
          <a:stretch>
            <a:fillRect/>
          </a:stretch>
        </p:blipFill>
        <p:spPr bwMode="auto">
          <a:xfrm>
            <a:off x="1485900" y="2400300"/>
            <a:ext cx="2228850" cy="2518172"/>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7"/>
          <p:cNvSpPr>
            <a:spLocks noGrp="1" noChangeArrowheads="1"/>
          </p:cNvSpPr>
          <p:nvPr>
            <p:ph type="title"/>
          </p:nvPr>
        </p:nvSpPr>
        <p:spPr/>
        <p:txBody>
          <a:bodyPr>
            <a:normAutofit fontScale="90000"/>
          </a:bodyPr>
          <a:lstStyle/>
          <a:p>
            <a:pPr eaLnBrk="1" hangingPunct="1"/>
            <a:r>
              <a:rPr lang="en-US"/>
              <a:t>Wiring Tips – Clean Up Diagram </a:t>
            </a:r>
          </a:p>
        </p:txBody>
      </p:sp>
      <p:sp>
        <p:nvSpPr>
          <p:cNvPr id="499715" name="Rectangle 8"/>
          <p:cNvSpPr>
            <a:spLocks noGrp="1" noChangeArrowheads="1"/>
          </p:cNvSpPr>
          <p:nvPr>
            <p:ph idx="1"/>
          </p:nvPr>
        </p:nvSpPr>
        <p:spPr>
          <a:xfrm>
            <a:off x="1485900" y="1085850"/>
            <a:ext cx="6172200" cy="1771650"/>
          </a:xfrm>
        </p:spPr>
        <p:txBody>
          <a:bodyPr>
            <a:normAutofit fontScale="85000" lnSpcReduction="20000"/>
          </a:bodyPr>
          <a:lstStyle/>
          <a:p>
            <a:pPr marL="0" lvl="1" indent="0">
              <a:buNone/>
            </a:pPr>
            <a:r>
              <a:rPr lang="en-US"/>
              <a:t>Use the Clean Up Diagram tool to reroute multiple wires and objects and to improve readability.</a:t>
            </a:r>
          </a:p>
          <a:p>
            <a:pPr marL="559594" lvl="2" indent="-385763">
              <a:buFont typeface="Arial Narrow" pitchFamily="34" charset="0"/>
              <a:buAutoNum type="arabicPeriod"/>
            </a:pPr>
            <a:r>
              <a:rPr lang="en-US"/>
              <a:t>Select a section of your block diagram.</a:t>
            </a:r>
          </a:p>
          <a:p>
            <a:pPr marL="559594" lvl="2" indent="-385763">
              <a:buFont typeface="Arial Narrow" pitchFamily="34" charset="0"/>
              <a:buAutoNum type="arabicPeriod"/>
            </a:pPr>
            <a:r>
              <a:rPr lang="en-US"/>
              <a:t>Click the Clean Up Diagram button on the block diagram toolbar</a:t>
            </a:r>
            <a:r>
              <a:rPr lang="pl-PL"/>
              <a:t> </a:t>
            </a:r>
            <a:r>
              <a:rPr lang="pl-PL" err="1"/>
              <a:t>(or</a:t>
            </a:r>
            <a:r>
              <a:rPr lang="pl-PL"/>
              <a:t> </a:t>
            </a:r>
            <a:r>
              <a:rPr lang="pl-PL" err="1"/>
              <a:t>press</a:t>
            </a:r>
            <a:r>
              <a:rPr lang="pl-PL"/>
              <a:t> &lt;</a:t>
            </a:r>
            <a:r>
              <a:rPr lang="pl-PL" err="1"/>
              <a:t>Ctrl-U</a:t>
            </a:r>
            <a:r>
              <a:rPr lang="pl-PL"/>
              <a:t>&gt;)</a:t>
            </a:r>
            <a:r>
              <a:rPr lang="en-US"/>
              <a:t>.</a:t>
            </a:r>
          </a:p>
        </p:txBody>
      </p:sp>
      <p:pic>
        <p:nvPicPr>
          <p:cNvPr id="499717" name="Picture 3" descr="loc_bd_seconds_breakdown_pre-cleanup.bmp"/>
          <p:cNvPicPr>
            <a:picLocks noChangeAspect="1" noChangeArrowheads="1"/>
          </p:cNvPicPr>
          <p:nvPr/>
        </p:nvPicPr>
        <p:blipFill>
          <a:blip r:embed="rId3" cstate="print"/>
          <a:srcRect/>
          <a:stretch>
            <a:fillRect/>
          </a:stretch>
        </p:blipFill>
        <p:spPr bwMode="auto">
          <a:xfrm>
            <a:off x="1228725" y="3028950"/>
            <a:ext cx="3000375" cy="1464469"/>
          </a:xfrm>
          <a:prstGeom prst="rect">
            <a:avLst/>
          </a:prstGeom>
          <a:noFill/>
          <a:ln w="9525">
            <a:noFill/>
            <a:miter lim="800000"/>
            <a:headEnd/>
            <a:tailEnd/>
          </a:ln>
        </p:spPr>
      </p:pic>
      <p:pic>
        <p:nvPicPr>
          <p:cNvPr id="499718" name="Picture 4" descr="loc_bd_seconds_breakdown_post-cleanup.bmp"/>
          <p:cNvPicPr>
            <a:picLocks noChangeAspect="1" noChangeArrowheads="1"/>
          </p:cNvPicPr>
          <p:nvPr/>
        </p:nvPicPr>
        <p:blipFill>
          <a:blip r:embed="rId4" cstate="print"/>
          <a:srcRect/>
          <a:stretch>
            <a:fillRect/>
          </a:stretch>
        </p:blipFill>
        <p:spPr bwMode="auto">
          <a:xfrm>
            <a:off x="5557837" y="3178969"/>
            <a:ext cx="2271713" cy="1092994"/>
          </a:xfrm>
          <a:prstGeom prst="rect">
            <a:avLst/>
          </a:prstGeom>
          <a:noFill/>
          <a:ln w="9525">
            <a:noFill/>
            <a:miter lim="800000"/>
            <a:headEnd/>
            <a:tailEnd/>
          </a:ln>
        </p:spPr>
      </p:pic>
      <p:pic>
        <p:nvPicPr>
          <p:cNvPr id="499719" name="Picture 5" descr="noloc_cleanupBD_icon.bmp"/>
          <p:cNvPicPr>
            <a:picLocks noChangeAspect="1" noChangeArrowheads="1"/>
          </p:cNvPicPr>
          <p:nvPr/>
        </p:nvPicPr>
        <p:blipFill>
          <a:blip r:embed="rId5" cstate="print"/>
          <a:srcRect/>
          <a:stretch>
            <a:fillRect/>
          </a:stretch>
        </p:blipFill>
        <p:spPr bwMode="auto">
          <a:xfrm>
            <a:off x="7044928" y="400050"/>
            <a:ext cx="441722" cy="427435"/>
          </a:xfrm>
          <a:prstGeom prst="rect">
            <a:avLst/>
          </a:prstGeom>
          <a:noFill/>
          <a:ln w="9525">
            <a:noFill/>
            <a:miter lim="800000"/>
            <a:headEnd/>
            <a:tailEnd/>
          </a:ln>
        </p:spPr>
      </p:pic>
      <p:sp>
        <p:nvSpPr>
          <p:cNvPr id="499720" name="AutoShape 7"/>
          <p:cNvSpPr>
            <a:spLocks noChangeArrowheads="1"/>
          </p:cNvSpPr>
          <p:nvPr/>
        </p:nvSpPr>
        <p:spPr bwMode="auto">
          <a:xfrm>
            <a:off x="4514850" y="3579019"/>
            <a:ext cx="685800" cy="285750"/>
          </a:xfrm>
          <a:prstGeom prst="rightArrow">
            <a:avLst>
              <a:gd name="adj1" fmla="val 50000"/>
              <a:gd name="adj2" fmla="val 60000"/>
            </a:avLst>
          </a:prstGeom>
          <a:solidFill>
            <a:schemeClr val="accent1"/>
          </a:solidFill>
          <a:ln w="9525" algn="ctr">
            <a:solidFill>
              <a:schemeClr val="tx1"/>
            </a:solidFill>
            <a:miter lim="800000"/>
            <a:headEnd type="none" w="sm" len="sm"/>
            <a:tailEnd type="none" w="sm" len="sm"/>
          </a:ln>
        </p:spPr>
        <p:txBody>
          <a:bodyPr wrap="none" anchor="ctr"/>
          <a:lstStyle/>
          <a:p>
            <a:pPr algn="ctr"/>
            <a:endParaRPr lang="en-US" sz="1350">
              <a:solidFill>
                <a:srgbClr val="FFFFFF"/>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Title 1"/>
          <p:cNvSpPr>
            <a:spLocks noGrp="1"/>
          </p:cNvSpPr>
          <p:nvPr>
            <p:ph type="title"/>
          </p:nvPr>
        </p:nvSpPr>
        <p:spPr/>
        <p:txBody>
          <a:bodyPr>
            <a:normAutofit fontScale="90000"/>
          </a:bodyPr>
          <a:lstStyle/>
          <a:p>
            <a:pPr eaLnBrk="1" hangingPunct="1"/>
            <a:r>
              <a:rPr lang="en-US"/>
              <a:t>Cloning and Moving Items</a:t>
            </a:r>
          </a:p>
        </p:txBody>
      </p:sp>
      <p:sp>
        <p:nvSpPr>
          <p:cNvPr id="3" name="Content Placeholder 2"/>
          <p:cNvSpPr>
            <a:spLocks noGrp="1"/>
          </p:cNvSpPr>
          <p:nvPr>
            <p:ph idx="1"/>
          </p:nvPr>
        </p:nvSpPr>
        <p:spPr>
          <a:xfrm>
            <a:off x="457200" y="1028700"/>
            <a:ext cx="8226854" cy="3429000"/>
          </a:xfrm>
        </p:spPr>
        <p:txBody>
          <a:bodyPr rtlCol="0">
            <a:normAutofit/>
          </a:bodyPr>
          <a:lstStyle/>
          <a:p>
            <a:pPr lvl="1">
              <a:defRPr/>
            </a:pPr>
            <a:r>
              <a:rPr lang="en-US" sz="1950"/>
              <a:t>Clone an object in Windows using the following steps:</a:t>
            </a:r>
          </a:p>
          <a:p>
            <a:pPr marL="560784" lvl="2" indent="-385763">
              <a:buFont typeface="+mj-lt"/>
              <a:buAutoNum type="arabicPeriod"/>
              <a:defRPr/>
            </a:pPr>
            <a:r>
              <a:rPr lang="en-US" sz="1800"/>
              <a:t>Select the Positioning tool.</a:t>
            </a:r>
          </a:p>
          <a:p>
            <a:pPr marL="560784" lvl="2" indent="-385763">
              <a:buFont typeface="+mj-lt"/>
              <a:buAutoNum type="arabicPeriod"/>
              <a:defRPr/>
            </a:pPr>
            <a:r>
              <a:rPr lang="en-US" sz="1800"/>
              <a:t>Press the &lt;Ctrl&gt; key while clicking an object.</a:t>
            </a:r>
          </a:p>
          <a:p>
            <a:pPr marL="560784" lvl="2" indent="-385763">
              <a:buFont typeface="+mj-lt"/>
              <a:buAutoNum type="arabicPeriod"/>
              <a:defRPr/>
            </a:pPr>
            <a:r>
              <a:rPr lang="en-US" sz="1800"/>
              <a:t>Drag the copy to new location.</a:t>
            </a:r>
          </a:p>
          <a:p>
            <a:pPr lvl="1">
              <a:defRPr/>
            </a:pPr>
            <a:r>
              <a:rPr lang="en-US" sz="1950"/>
              <a:t>Move an object using the following steps:</a:t>
            </a:r>
          </a:p>
          <a:p>
            <a:pPr marL="560784" lvl="2" indent="-385763">
              <a:buFont typeface="+mj-lt"/>
              <a:buAutoNum type="arabicPeriod"/>
              <a:defRPr/>
            </a:pPr>
            <a:r>
              <a:rPr lang="en-US" sz="1800"/>
              <a:t>Select the Positioning tool.</a:t>
            </a:r>
          </a:p>
          <a:p>
            <a:pPr marL="560784" lvl="2" indent="-385763">
              <a:buFont typeface="+mj-lt"/>
              <a:buAutoNum type="arabicPeriod"/>
              <a:defRPr/>
            </a:pPr>
            <a:r>
              <a:rPr lang="en-US" sz="1800"/>
              <a:t>Click and drag the object to new location.</a:t>
            </a:r>
          </a:p>
          <a:p>
            <a:pPr lvl="2">
              <a:defRPr/>
            </a:pPr>
            <a:endParaRPr lang="en-US" sz="1800"/>
          </a:p>
        </p:txBody>
      </p:sp>
      <p:sp>
        <p:nvSpPr>
          <p:cNvPr id="501764" name="TextBox 3"/>
          <p:cNvSpPr txBox="1">
            <a:spLocks noChangeArrowheads="1"/>
          </p:cNvSpPr>
          <p:nvPr/>
        </p:nvSpPr>
        <p:spPr bwMode="auto">
          <a:xfrm>
            <a:off x="457200" y="3614604"/>
            <a:ext cx="7315200" cy="507831"/>
          </a:xfrm>
          <a:prstGeom prst="rect">
            <a:avLst/>
          </a:prstGeom>
          <a:noFill/>
          <a:ln w="9525">
            <a:noFill/>
            <a:miter lim="800000"/>
            <a:headEnd/>
            <a:tailEnd/>
          </a:ln>
        </p:spPr>
        <p:txBody>
          <a:bodyPr wrap="square">
            <a:spAutoFit/>
          </a:bodyPr>
          <a:lstStyle/>
          <a:p>
            <a:r>
              <a:rPr lang="en-US" sz="1350">
                <a:solidFill>
                  <a:srgbClr val="000000"/>
                </a:solidFill>
              </a:rPr>
              <a:t>Note: Avoid cutting and pasting objects as this can impact related items. For example, cutting and pasting a block diagram terminal also moves the front panel object.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a:off x="457200" y="880452"/>
            <a:ext cx="8226854" cy="705332"/>
          </a:xfrm>
        </p:spPr>
        <p:txBody>
          <a:bodyPr>
            <a:noAutofit/>
          </a:bodyPr>
          <a:lstStyle/>
          <a:p>
            <a:pPr eaLnBrk="1" hangingPunct="1"/>
            <a:r>
              <a:rPr lang="en-US" sz="4000"/>
              <a:t>Selecting, Editing, Resizing and Wiring</a:t>
            </a:r>
          </a:p>
        </p:txBody>
      </p:sp>
      <p:sp>
        <p:nvSpPr>
          <p:cNvPr id="503811" name="Rectangle 3"/>
          <p:cNvSpPr>
            <a:spLocks noGrp="1" noChangeArrowheads="1"/>
          </p:cNvSpPr>
          <p:nvPr>
            <p:ph idx="1"/>
          </p:nvPr>
        </p:nvSpPr>
        <p:spPr>
          <a:xfrm>
            <a:off x="369760" y="2571750"/>
            <a:ext cx="6148388" cy="1485900"/>
          </a:xfrm>
        </p:spPr>
        <p:txBody>
          <a:bodyPr>
            <a:normAutofit fontScale="92500" lnSpcReduction="20000"/>
          </a:bodyPr>
          <a:lstStyle/>
          <a:p>
            <a:pPr marL="214313" lvl="1">
              <a:buFont typeface="Arial" pitchFamily="34" charset="0"/>
              <a:buChar char="•"/>
            </a:pPr>
            <a:r>
              <a:rPr lang="en-US"/>
              <a:t>Select item to move, copy, or delete</a:t>
            </a:r>
          </a:p>
          <a:p>
            <a:pPr marL="214313" lvl="1">
              <a:buFont typeface="Arial" pitchFamily="34" charset="0"/>
              <a:buChar char="•"/>
            </a:pPr>
            <a:r>
              <a:rPr lang="en-US"/>
              <a:t>Edit text</a:t>
            </a:r>
          </a:p>
          <a:p>
            <a:pPr marL="214313" lvl="1">
              <a:buFont typeface="Arial" pitchFamily="34" charset="0"/>
              <a:buChar char="•"/>
            </a:pPr>
            <a:r>
              <a:rPr lang="en-US"/>
              <a:t>Resize an object</a:t>
            </a:r>
          </a:p>
          <a:p>
            <a:pPr marL="214313" lvl="1">
              <a:buFont typeface="Arial" pitchFamily="34" charset="0"/>
              <a:buChar char="•"/>
            </a:pPr>
            <a:r>
              <a:rPr lang="en-US"/>
              <a:t>Wire terminals and nodes</a:t>
            </a:r>
            <a:endParaRPr lang="pl-PL"/>
          </a:p>
          <a:p>
            <a:pPr marL="214313" lvl="1">
              <a:buFont typeface="Arial" pitchFamily="34" charset="0"/>
              <a:buChar char="•"/>
            </a:pPr>
            <a:r>
              <a:rPr lang="pl-PL"/>
              <a:t>Automatic and </a:t>
            </a:r>
            <a:r>
              <a:rPr lang="pl-PL" err="1"/>
              <a:t>manual</a:t>
            </a:r>
            <a:r>
              <a:rPr lang="pl-PL"/>
              <a:t> </a:t>
            </a:r>
            <a:r>
              <a:rPr lang="pl-PL" err="1"/>
              <a:t>tool</a:t>
            </a:r>
            <a:r>
              <a:rPr lang="pl-PL"/>
              <a:t> </a:t>
            </a:r>
            <a:r>
              <a:rPr lang="pl-PL" err="1"/>
              <a:t>selection</a:t>
            </a:r>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Title 1"/>
          <p:cNvSpPr>
            <a:spLocks noGrp="1"/>
          </p:cNvSpPr>
          <p:nvPr>
            <p:ph type="title"/>
          </p:nvPr>
        </p:nvSpPr>
        <p:spPr/>
        <p:txBody>
          <a:bodyPr>
            <a:normAutofit fontScale="90000"/>
          </a:bodyPr>
          <a:lstStyle/>
          <a:p>
            <a:pPr eaLnBrk="1" hangingPunct="1"/>
            <a:r>
              <a:rPr lang="pl-PL" err="1"/>
              <a:t>Setting</a:t>
            </a:r>
            <a:r>
              <a:rPr lang="pl-PL"/>
              <a:t> </a:t>
            </a:r>
            <a:r>
              <a:rPr lang="pl-PL" err="1"/>
              <a:t>Options</a:t>
            </a:r>
            <a:r>
              <a:rPr lang="pl-PL"/>
              <a:t> for </a:t>
            </a:r>
            <a:r>
              <a:rPr lang="pl-PL" err="1"/>
              <a:t>the</a:t>
            </a:r>
            <a:r>
              <a:rPr lang="pl-PL"/>
              <a:t> Environment</a:t>
            </a:r>
            <a:endParaRPr lang="en-US"/>
          </a:p>
        </p:txBody>
      </p:sp>
      <p:sp>
        <p:nvSpPr>
          <p:cNvPr id="3" name="Content Placeholder 2"/>
          <p:cNvSpPr>
            <a:spLocks noGrp="1"/>
          </p:cNvSpPr>
          <p:nvPr>
            <p:ph idx="1"/>
          </p:nvPr>
        </p:nvSpPr>
        <p:spPr>
          <a:xfrm>
            <a:off x="457200" y="1028700"/>
            <a:ext cx="8321040" cy="3429000"/>
          </a:xfrm>
        </p:spPr>
        <p:txBody>
          <a:bodyPr rtlCol="0">
            <a:normAutofit/>
          </a:bodyPr>
          <a:lstStyle/>
          <a:p>
            <a:pPr>
              <a:defRPr/>
            </a:pPr>
            <a:r>
              <a:rPr lang="pl-PL" sz="2000">
                <a:latin typeface="Arial" pitchFamily="34" charset="0"/>
              </a:rPr>
              <a:t>In</a:t>
            </a:r>
            <a:r>
              <a:rPr lang="pl-PL" sz="2000" b="1">
                <a:latin typeface="Arial" pitchFamily="34" charset="0"/>
              </a:rPr>
              <a:t> </a:t>
            </a:r>
            <a:r>
              <a:rPr lang="en-US" sz="2000" b="1" err="1">
                <a:latin typeface="Arial" pitchFamily="34" charset="0"/>
              </a:rPr>
              <a:t>Tools»Options</a:t>
            </a:r>
            <a:r>
              <a:rPr lang="pl-PL" sz="2000" b="1">
                <a:latin typeface="Arial" pitchFamily="34" charset="0"/>
              </a:rPr>
              <a:t>…</a:t>
            </a:r>
            <a:r>
              <a:rPr lang="en-US" sz="2000" b="1">
                <a:latin typeface="Arial" pitchFamily="34" charset="0"/>
              </a:rPr>
              <a:t> </a:t>
            </a:r>
            <a:r>
              <a:rPr lang="pl-PL" sz="2000"/>
              <a:t>dialog </a:t>
            </a:r>
            <a:r>
              <a:rPr lang="pl-PL" sz="2000" err="1"/>
              <a:t>box</a:t>
            </a:r>
            <a:r>
              <a:rPr lang="pl-PL" sz="2000"/>
              <a:t> </a:t>
            </a:r>
            <a:r>
              <a:rPr lang="pl-PL" sz="2000" err="1"/>
              <a:t>you</a:t>
            </a:r>
            <a:r>
              <a:rPr lang="pl-PL" sz="2000"/>
              <a:t> </a:t>
            </a:r>
            <a:r>
              <a:rPr lang="pl-PL" sz="2000" err="1"/>
              <a:t>can</a:t>
            </a:r>
            <a:r>
              <a:rPr lang="pl-PL" sz="2000"/>
              <a:t> </a:t>
            </a:r>
            <a:r>
              <a:rPr lang="pl-PL" sz="2000" err="1"/>
              <a:t>customize</a:t>
            </a:r>
            <a:r>
              <a:rPr lang="pl-PL" sz="2000"/>
              <a:t> </a:t>
            </a:r>
            <a:r>
              <a:rPr lang="pl-PL" sz="2000" err="1"/>
              <a:t>settings</a:t>
            </a:r>
            <a:r>
              <a:rPr lang="pl-PL" sz="2000"/>
              <a:t> for </a:t>
            </a:r>
            <a:r>
              <a:rPr lang="pl-PL" sz="2000" err="1"/>
              <a:t>the</a:t>
            </a:r>
            <a:r>
              <a:rPr lang="pl-PL" sz="2000"/>
              <a:t> LabVIEW environment.</a:t>
            </a:r>
          </a:p>
          <a:p>
            <a:pPr>
              <a:defRPr/>
            </a:pPr>
            <a:r>
              <a:rPr lang="pl-PL" sz="2000" err="1"/>
              <a:t>Suggested</a:t>
            </a:r>
            <a:r>
              <a:rPr lang="pl-PL" sz="2000"/>
              <a:t> </a:t>
            </a:r>
            <a:r>
              <a:rPr lang="pl-PL" sz="2000" err="1"/>
              <a:t>changes</a:t>
            </a:r>
            <a:r>
              <a:rPr lang="pl-PL" sz="2000"/>
              <a:t>:</a:t>
            </a:r>
            <a:endParaRPr lang="en-US" sz="2000"/>
          </a:p>
          <a:p>
            <a:pPr lvl="1">
              <a:defRPr/>
            </a:pPr>
            <a:r>
              <a:rPr lang="en-US" sz="1800"/>
              <a:t>Front Panel page</a:t>
            </a:r>
          </a:p>
          <a:p>
            <a:pPr lvl="2">
              <a:defRPr/>
            </a:pPr>
            <a:r>
              <a:rPr lang="en-US" sz="1500"/>
              <a:t>Set Control Style for New VIs to </a:t>
            </a:r>
            <a:r>
              <a:rPr lang="en-US" sz="1500" b="1"/>
              <a:t>Silver style</a:t>
            </a:r>
          </a:p>
          <a:p>
            <a:pPr lvl="1">
              <a:defRPr/>
            </a:pPr>
            <a:r>
              <a:rPr lang="en-US" sz="1800"/>
              <a:t>Block Diagram page </a:t>
            </a:r>
          </a:p>
          <a:p>
            <a:pPr lvl="2">
              <a:defRPr/>
            </a:pPr>
            <a:r>
              <a:rPr lang="en-US" sz="1500"/>
              <a:t>Uncheck</a:t>
            </a:r>
            <a:r>
              <a:rPr lang="pl-PL" sz="1500"/>
              <a:t> </a:t>
            </a:r>
            <a:r>
              <a:rPr lang="en-US" sz="1500" b="1"/>
              <a:t>Place front panel terminals as icons</a:t>
            </a:r>
          </a:p>
          <a:p>
            <a:pPr lvl="2">
              <a:defRPr/>
            </a:pPr>
            <a:r>
              <a:rPr lang="en-US" sz="1500"/>
              <a:t>Configure </a:t>
            </a:r>
            <a:r>
              <a:rPr lang="en-US" sz="1500" b="1"/>
              <a:t>Block Diagram Cleanup </a:t>
            </a:r>
            <a:r>
              <a:rPr lang="en-US" sz="1500"/>
              <a:t>to customize your block diagram</a:t>
            </a:r>
          </a:p>
          <a:p>
            <a:pPr lvl="1">
              <a:defRPr/>
            </a:pPr>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4" name="Title 3"/>
          <p:cNvSpPr>
            <a:spLocks noGrp="1"/>
          </p:cNvSpPr>
          <p:nvPr>
            <p:ph type="title"/>
          </p:nvPr>
        </p:nvSpPr>
        <p:spPr/>
        <p:txBody>
          <a:bodyPr/>
          <a:lstStyle/>
          <a:p>
            <a:pPr eaLnBrk="1" hangingPunct="1"/>
            <a:r>
              <a:rPr lang="en-US"/>
              <a:t>H. Dataflow</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p:cNvPicPr>
            <a:picLocks noChangeAspect="1" noChangeArrowheads="1"/>
          </p:cNvPicPr>
          <p:nvPr/>
        </p:nvPicPr>
        <p:blipFill>
          <a:blip r:embed="rId3" cstate="print"/>
          <a:srcRect/>
          <a:stretch>
            <a:fillRect/>
          </a:stretch>
        </p:blipFill>
        <p:spPr bwMode="auto">
          <a:xfrm>
            <a:off x="1414620" y="2600985"/>
            <a:ext cx="3500280" cy="1856715"/>
          </a:xfrm>
          <a:prstGeom prst="rect">
            <a:avLst/>
          </a:prstGeom>
          <a:noFill/>
          <a:ln w="9360">
            <a:noFill/>
            <a:miter lim="800000"/>
            <a:headEnd/>
            <a:tailEnd/>
          </a:ln>
          <a:effectLst>
            <a:softEdge rad="31750"/>
          </a:effectLst>
        </p:spPr>
      </p:pic>
      <p:sp>
        <p:nvSpPr>
          <p:cNvPr id="6147" name="Rectangle 3"/>
          <p:cNvSpPr>
            <a:spLocks noChangeArrowheads="1"/>
          </p:cNvSpPr>
          <p:nvPr/>
        </p:nvSpPr>
        <p:spPr bwMode="auto">
          <a:xfrm>
            <a:off x="2383881" y="4755029"/>
            <a:ext cx="1428840" cy="213351"/>
          </a:xfrm>
          <a:prstGeom prst="rect">
            <a:avLst/>
          </a:prstGeom>
          <a:noFill/>
          <a:ln w="9360">
            <a:noFill/>
            <a:miter lim="800000"/>
            <a:headEnd/>
            <a:tailEnd/>
          </a:ln>
          <a:effectLst/>
        </p:spPr>
        <p:txBody>
          <a:bodyPr lIns="62699" tIns="31349" rIns="62699" bIns="31349">
            <a:spAutoFit/>
          </a:bodyPr>
          <a:lstStyle/>
          <a:p>
            <a:pPr>
              <a:tabLst>
                <a:tab pos="492488" algn="l"/>
                <a:tab pos="984974" algn="l"/>
              </a:tabLst>
            </a:pPr>
            <a:r>
              <a:rPr lang="en-US" sz="975" b="1">
                <a:solidFill>
                  <a:schemeClr val="bg1"/>
                </a:solidFill>
              </a:rPr>
              <a:t>Eric </a:t>
            </a:r>
            <a:r>
              <a:rPr lang="en-US" sz="975" b="1" err="1">
                <a:solidFill>
                  <a:schemeClr val="bg1"/>
                </a:solidFill>
              </a:rPr>
              <a:t>Starkloff</a:t>
            </a:r>
            <a:r>
              <a:rPr lang="en-US" sz="975" b="1">
                <a:solidFill>
                  <a:schemeClr val="bg1"/>
                </a:solidFill>
              </a:rPr>
              <a:t> CEO</a:t>
            </a:r>
          </a:p>
        </p:txBody>
      </p:sp>
      <p:sp>
        <p:nvSpPr>
          <p:cNvPr id="6148" name="Rectangle 4"/>
          <p:cNvSpPr>
            <a:spLocks noGrp="1" noChangeArrowheads="1"/>
          </p:cNvSpPr>
          <p:nvPr>
            <p:ph type="title"/>
          </p:nvPr>
        </p:nvSpPr>
        <p:spPr>
          <a:ln/>
        </p:spPr>
        <p:txBody>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sz="3000"/>
              <a:t>National Instruments</a:t>
            </a:r>
          </a:p>
        </p:txBody>
      </p:sp>
      <p:sp>
        <p:nvSpPr>
          <p:cNvPr id="6150" name="Text Box 6"/>
          <p:cNvSpPr txBox="1">
            <a:spLocks noChangeArrowheads="1"/>
          </p:cNvSpPr>
          <p:nvPr/>
        </p:nvSpPr>
        <p:spPr bwMode="auto">
          <a:xfrm>
            <a:off x="1437750" y="1009882"/>
            <a:ext cx="3877200" cy="933218"/>
          </a:xfrm>
          <a:prstGeom prst="rect">
            <a:avLst/>
          </a:prstGeom>
          <a:noFill/>
          <a:ln w="9525">
            <a:noFill/>
            <a:round/>
            <a:headEnd/>
            <a:tailEnd/>
          </a:ln>
          <a:effectLst/>
        </p:spPr>
        <p:txBody>
          <a:bodyPr lIns="61229" tIns="41416" rIns="61229" bIns="30615"/>
          <a:lstStyle/>
          <a:p>
            <a:pPr>
              <a:spcBef>
                <a:spcPts val="587"/>
              </a:spcBef>
              <a:tabLst>
                <a:tab pos="492488" algn="l"/>
                <a:tab pos="984974" algn="l"/>
                <a:tab pos="1477462" algn="l"/>
                <a:tab pos="1969949" algn="l"/>
                <a:tab pos="2462436" algn="l"/>
                <a:tab pos="2954924" algn="l"/>
              </a:tabLst>
            </a:pPr>
            <a:r>
              <a:rPr lang="en-US" sz="1500">
                <a:solidFill>
                  <a:srgbClr val="000000"/>
                </a:solidFill>
              </a:rPr>
              <a:t>Leader in data acquisition technology with innovative modular instruments and LabVIEW graphical programming software</a:t>
            </a:r>
          </a:p>
        </p:txBody>
      </p:sp>
      <p:sp>
        <p:nvSpPr>
          <p:cNvPr id="6151" name="Rectangle 7"/>
          <p:cNvSpPr>
            <a:spLocks noChangeArrowheads="1"/>
          </p:cNvSpPr>
          <p:nvPr/>
        </p:nvSpPr>
        <p:spPr bwMode="auto">
          <a:xfrm>
            <a:off x="5372369" y="457200"/>
            <a:ext cx="3500279" cy="2302522"/>
          </a:xfrm>
          <a:prstGeom prst="rect">
            <a:avLst/>
          </a:prstGeom>
          <a:noFill/>
          <a:ln w="12600">
            <a:noFill/>
            <a:miter lim="800000"/>
            <a:headEnd/>
            <a:tailEnd/>
          </a:ln>
          <a:effectLst/>
        </p:spPr>
        <p:txBody>
          <a:bodyPr wrap="square" lIns="62209" tIns="62209" rIns="62209" bIns="31105">
            <a:spAutoFit/>
          </a:bodyPr>
          <a:lstStyle/>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Corporate headquarters in Austin, TX</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pl-PL" sz="1500" dirty="0" err="1"/>
              <a:t>Offices</a:t>
            </a:r>
            <a:r>
              <a:rPr lang="pl-PL" sz="1500" dirty="0"/>
              <a:t> in </a:t>
            </a:r>
            <a:r>
              <a:rPr lang="pl-PL" sz="1500" dirty="0" err="1"/>
              <a:t>nearly</a:t>
            </a:r>
            <a:r>
              <a:rPr lang="pl-PL" sz="1500" dirty="0"/>
              <a:t> 5</a:t>
            </a:r>
            <a:r>
              <a:rPr lang="en-US" sz="1500" dirty="0"/>
              <a:t>0 </a:t>
            </a:r>
            <a:r>
              <a:rPr lang="pl-PL" sz="1500" dirty="0" err="1"/>
              <a:t>countries</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pl-PL" sz="1500" dirty="0"/>
              <a:t>35,000+ </a:t>
            </a:r>
            <a:r>
              <a:rPr lang="pl-PL" sz="1500" dirty="0" err="1"/>
              <a:t>companies</a:t>
            </a:r>
            <a:r>
              <a:rPr lang="pl-PL" sz="1500" dirty="0"/>
              <a:t> </a:t>
            </a:r>
            <a:r>
              <a:rPr lang="pl-PL" sz="1500" dirty="0" err="1"/>
              <a:t>served</a:t>
            </a:r>
            <a:r>
              <a:rPr lang="pl-PL" sz="1500" dirty="0"/>
              <a:t> </a:t>
            </a:r>
            <a:r>
              <a:rPr lang="pl-PL" sz="1500" dirty="0" err="1"/>
              <a:t>annually</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More than 1,000 products</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pl-PL" sz="1500" dirty="0" err="1"/>
              <a:t>Approx</a:t>
            </a:r>
            <a:r>
              <a:rPr lang="pl-PL" sz="1500" dirty="0"/>
              <a:t>. 7</a:t>
            </a:r>
            <a:r>
              <a:rPr lang="en-US" sz="1500" dirty="0"/>
              <a:t>,</a:t>
            </a:r>
            <a:r>
              <a:rPr lang="pl-PL" sz="1500" dirty="0"/>
              <a:t>1</a:t>
            </a:r>
            <a:r>
              <a:rPr lang="en-US" sz="1500" dirty="0"/>
              <a:t>00 employees</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600 Alliance Partners</a:t>
            </a:r>
          </a:p>
          <a:p>
            <a:pPr marL="152282" indent="-152282">
              <a:spcBef>
                <a:spcPts val="612"/>
              </a:spcBef>
              <a:buSzPct val="45000"/>
              <a:tabLst>
                <a:tab pos="492488" algn="l"/>
                <a:tab pos="984974" algn="l"/>
                <a:tab pos="1477462" algn="l"/>
                <a:tab pos="1969949" algn="l"/>
                <a:tab pos="2462436" algn="l"/>
              </a:tabLst>
            </a:pPr>
            <a:endParaRPr lang="en-US" sz="1350" dirty="0">
              <a:solidFill>
                <a:srgbClr val="000000"/>
              </a:solidFill>
            </a:endParaRPr>
          </a:p>
        </p:txBody>
      </p:sp>
      <p:pic>
        <p:nvPicPr>
          <p:cNvPr id="11" name="Picture 10" descr="cdaq_chassis_8.gif"/>
          <p:cNvPicPr>
            <a:picLocks noChangeAspect="1"/>
          </p:cNvPicPr>
          <p:nvPr/>
        </p:nvPicPr>
        <p:blipFill>
          <a:blip r:embed="rId4" cstate="print"/>
          <a:srcRect l="7442" t="9938" r="6977" b="15528"/>
          <a:stretch>
            <a:fillRect/>
          </a:stretch>
        </p:blipFill>
        <p:spPr>
          <a:xfrm>
            <a:off x="3456810" y="1838615"/>
            <a:ext cx="1058040" cy="690099"/>
          </a:xfrm>
          <a:prstGeom prst="rect">
            <a:avLst/>
          </a:prstGeom>
        </p:spPr>
      </p:pic>
      <p:pic>
        <p:nvPicPr>
          <p:cNvPr id="12" name="Picture 11" descr="PXI 8196.png"/>
          <p:cNvPicPr>
            <a:picLocks noChangeAspect="1"/>
          </p:cNvPicPr>
          <p:nvPr/>
        </p:nvPicPr>
        <p:blipFill>
          <a:blip r:embed="rId5" cstate="print"/>
          <a:stretch>
            <a:fillRect/>
          </a:stretch>
        </p:blipFill>
        <p:spPr>
          <a:xfrm>
            <a:off x="2114550" y="1828801"/>
            <a:ext cx="1267073" cy="695615"/>
          </a:xfrm>
          <a:prstGeom prst="rect">
            <a:avLst/>
          </a:prstGeom>
        </p:spPr>
      </p:pic>
      <p:pic>
        <p:nvPicPr>
          <p:cNvPr id="9218" name="Picture 2" descr="http://abovethelaw.com/uploads/2012/01/Fortune-Best-Companies-to-Work-For-2011.jpg"/>
          <p:cNvPicPr>
            <a:picLocks noChangeAspect="1" noChangeArrowheads="1"/>
          </p:cNvPicPr>
          <p:nvPr/>
        </p:nvPicPr>
        <p:blipFill>
          <a:blip r:embed="rId6" cstate="print"/>
          <a:srcRect/>
          <a:stretch>
            <a:fillRect/>
          </a:stretch>
        </p:blipFill>
        <p:spPr bwMode="auto">
          <a:xfrm>
            <a:off x="5886450" y="3371851"/>
            <a:ext cx="1391800" cy="1071563"/>
          </a:xfrm>
          <a:prstGeom prst="rect">
            <a:avLst/>
          </a:prstGeom>
          <a:noFill/>
        </p:spPr>
      </p:pic>
      <p:pic>
        <p:nvPicPr>
          <p:cNvPr id="3" name="Picture 2" descr="A person wearing a suit and tie&#10;&#10;Description automatically generated">
            <a:extLst>
              <a:ext uri="{FF2B5EF4-FFF2-40B4-BE49-F238E27FC236}">
                <a16:creationId xmlns:a16="http://schemas.microsoft.com/office/drawing/2014/main" id="{54AF00D7-53DE-4748-9286-5B92D846FB9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9910" y="3967843"/>
            <a:ext cx="1176819" cy="1103804"/>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6"/>
          <p:cNvSpPr>
            <a:spLocks noGrp="1" noChangeArrowheads="1"/>
          </p:cNvSpPr>
          <p:nvPr>
            <p:ph type="title"/>
          </p:nvPr>
        </p:nvSpPr>
        <p:spPr/>
        <p:txBody>
          <a:bodyPr>
            <a:normAutofit fontScale="90000"/>
          </a:bodyPr>
          <a:lstStyle/>
          <a:p>
            <a:pPr eaLnBrk="1" hangingPunct="1"/>
            <a:r>
              <a:rPr lang="en-US"/>
              <a:t>Dataflow</a:t>
            </a:r>
          </a:p>
        </p:txBody>
      </p:sp>
      <p:sp>
        <p:nvSpPr>
          <p:cNvPr id="510979" name="Rectangle 7"/>
          <p:cNvSpPr>
            <a:spLocks noGrp="1" noChangeArrowheads="1"/>
          </p:cNvSpPr>
          <p:nvPr>
            <p:ph idx="1"/>
          </p:nvPr>
        </p:nvSpPr>
        <p:spPr>
          <a:xfrm>
            <a:off x="457200" y="2400300"/>
            <a:ext cx="7869936" cy="2343150"/>
          </a:xfrm>
        </p:spPr>
        <p:txBody>
          <a:bodyPr>
            <a:normAutofit fontScale="92500"/>
          </a:bodyPr>
          <a:lstStyle/>
          <a:p>
            <a:pPr lvl="1" eaLnBrk="1" hangingPunct="1">
              <a:buFontTx/>
              <a:buNone/>
            </a:pPr>
            <a:r>
              <a:rPr lang="en-US"/>
              <a:t>LabVIEW follows a dataflow model for running </a:t>
            </a:r>
            <a:r>
              <a:rPr lang="en-US" err="1"/>
              <a:t>VIs.</a:t>
            </a:r>
            <a:endParaRPr lang="en-US"/>
          </a:p>
          <a:p>
            <a:pPr lvl="1" eaLnBrk="1" hangingPunct="1"/>
            <a:r>
              <a:rPr lang="en-US"/>
              <a:t>A node executes only when data are available at all of its required input terminals.</a:t>
            </a:r>
          </a:p>
          <a:p>
            <a:pPr lvl="1" eaLnBrk="1" hangingPunct="1"/>
            <a:r>
              <a:rPr lang="en-US"/>
              <a:t>A node supplies data to the output terminals only when the node finishes execution.</a:t>
            </a:r>
          </a:p>
        </p:txBody>
      </p:sp>
      <p:pic>
        <p:nvPicPr>
          <p:cNvPr id="510981" name="Picture 5" descr="dataflow.bmp"/>
          <p:cNvPicPr>
            <a:picLocks noChangeAspect="1" noChangeArrowheads="1"/>
          </p:cNvPicPr>
          <p:nvPr/>
        </p:nvPicPr>
        <p:blipFill>
          <a:blip r:embed="rId3" cstate="print"/>
          <a:srcRect t="7013" b="10182"/>
          <a:stretch>
            <a:fillRect/>
          </a:stretch>
        </p:blipFill>
        <p:spPr bwMode="auto">
          <a:xfrm>
            <a:off x="2800350" y="1085850"/>
            <a:ext cx="3543300" cy="1026319"/>
          </a:xfrm>
          <a:prstGeom prst="rect">
            <a:avLst/>
          </a:prstGeom>
          <a:noFill/>
          <a:ln w="9525" algn="ctr">
            <a:noFill/>
            <a:miter lim="800000"/>
            <a:headEnd type="none" w="sm" len="sm"/>
            <a:tailEnd type="none" w="sm" len="sm"/>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fontScale="90000"/>
          </a:bodyPr>
          <a:lstStyle/>
          <a:p>
            <a:pPr eaLnBrk="1" hangingPunct="1"/>
            <a:r>
              <a:rPr lang="en-US"/>
              <a:t>Dataflow – Quiz</a:t>
            </a:r>
          </a:p>
        </p:txBody>
      </p:sp>
      <p:sp>
        <p:nvSpPr>
          <p:cNvPr id="513027" name="AutoShape 3"/>
          <p:cNvSpPr>
            <a:spLocks noGrp="1" noChangeAspect="1" noChangeArrowheads="1"/>
          </p:cNvSpPr>
          <p:nvPr>
            <p:ph idx="1"/>
          </p:nvPr>
        </p:nvSpPr>
        <p:spPr>
          <a:xfrm>
            <a:off x="457200" y="1200150"/>
            <a:ext cx="7258050" cy="2400300"/>
          </a:xfrm>
        </p:spPr>
        <p:txBody>
          <a:bodyPr anchor="t"/>
          <a:lstStyle/>
          <a:p>
            <a:pPr marL="457200">
              <a:buNone/>
            </a:pPr>
            <a:r>
              <a:rPr lang="pl-PL" err="1"/>
              <a:t>What</a:t>
            </a:r>
            <a:r>
              <a:rPr lang="pl-PL"/>
              <a:t> </a:t>
            </a:r>
            <a:r>
              <a:rPr lang="pl-PL" err="1"/>
              <a:t>are</a:t>
            </a:r>
            <a:r>
              <a:rPr lang="pl-PL"/>
              <a:t> </a:t>
            </a:r>
            <a:r>
              <a:rPr lang="pl-PL" err="1"/>
              <a:t>the</a:t>
            </a:r>
            <a:r>
              <a:rPr lang="pl-PL"/>
              <a:t> </a:t>
            </a:r>
            <a:r>
              <a:rPr lang="pl-PL" err="1"/>
              <a:t>nodes</a:t>
            </a:r>
            <a:r>
              <a:rPr lang="pl-PL"/>
              <a:t> </a:t>
            </a:r>
            <a:r>
              <a:rPr lang="pl-PL" err="1"/>
              <a:t>in</a:t>
            </a:r>
            <a:r>
              <a:rPr lang="pl-PL"/>
              <a:t> </a:t>
            </a:r>
            <a:r>
              <a:rPr lang="pl-PL" err="1"/>
              <a:t>this</a:t>
            </a:r>
            <a:r>
              <a:rPr lang="pl-PL"/>
              <a:t> fragment of </a:t>
            </a:r>
            <a:r>
              <a:rPr lang="pl-PL" err="1"/>
              <a:t>code</a:t>
            </a:r>
            <a:r>
              <a:rPr lang="pl-PL"/>
              <a:t>?</a:t>
            </a:r>
          </a:p>
          <a:p>
            <a:pPr marL="457200">
              <a:buNone/>
            </a:pPr>
            <a:r>
              <a:rPr lang="en-US"/>
              <a:t>Which node executes first? </a:t>
            </a:r>
          </a:p>
        </p:txBody>
      </p:sp>
      <p:pic>
        <p:nvPicPr>
          <p:cNvPr id="937986" name="Picture 2"/>
          <p:cNvPicPr>
            <a:picLocks noChangeAspect="1" noChangeArrowheads="1"/>
          </p:cNvPicPr>
          <p:nvPr/>
        </p:nvPicPr>
        <p:blipFill>
          <a:blip r:embed="rId3" cstate="print"/>
          <a:srcRect/>
          <a:stretch>
            <a:fillRect/>
          </a:stretch>
        </p:blipFill>
        <p:spPr bwMode="auto">
          <a:xfrm>
            <a:off x="3733038" y="2857500"/>
            <a:ext cx="4460997" cy="1885950"/>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fontScale="90000"/>
          </a:bodyPr>
          <a:lstStyle/>
          <a:p>
            <a:pPr eaLnBrk="1" hangingPunct="1"/>
            <a:r>
              <a:rPr lang="en-US"/>
              <a:t>Dataflow – Quiz</a:t>
            </a:r>
            <a:r>
              <a:rPr lang="pl-PL"/>
              <a:t> </a:t>
            </a:r>
            <a:r>
              <a:rPr lang="pl-PL" err="1"/>
              <a:t>Answer</a:t>
            </a:r>
            <a:endParaRPr lang="en-US"/>
          </a:p>
        </p:txBody>
      </p:sp>
      <p:sp>
        <p:nvSpPr>
          <p:cNvPr id="513027" name="AutoShape 3"/>
          <p:cNvSpPr>
            <a:spLocks noGrp="1" noChangeAspect="1" noChangeArrowheads="1"/>
          </p:cNvSpPr>
          <p:nvPr>
            <p:ph idx="1"/>
          </p:nvPr>
        </p:nvSpPr>
        <p:spPr>
          <a:xfrm>
            <a:off x="457200" y="1200150"/>
            <a:ext cx="7258050" cy="2400300"/>
          </a:xfrm>
        </p:spPr>
        <p:txBody>
          <a:bodyPr anchor="t"/>
          <a:lstStyle/>
          <a:p>
            <a:pPr marL="457200">
              <a:buNone/>
            </a:pPr>
            <a:r>
              <a:rPr lang="pl-PL" err="1"/>
              <a:t>There</a:t>
            </a:r>
            <a:r>
              <a:rPr lang="pl-PL"/>
              <a:t> </a:t>
            </a:r>
            <a:r>
              <a:rPr lang="pl-PL" err="1"/>
              <a:t>are</a:t>
            </a:r>
            <a:r>
              <a:rPr lang="pl-PL"/>
              <a:t> </a:t>
            </a:r>
            <a:r>
              <a:rPr lang="pl-PL" err="1"/>
              <a:t>two</a:t>
            </a:r>
            <a:r>
              <a:rPr lang="pl-PL"/>
              <a:t> </a:t>
            </a:r>
            <a:r>
              <a:rPr lang="pl-PL" err="1"/>
              <a:t>nodes</a:t>
            </a:r>
            <a:r>
              <a:rPr lang="pl-PL"/>
              <a:t>: „</a:t>
            </a:r>
            <a:r>
              <a:rPr lang="pl-PL" err="1"/>
              <a:t>square</a:t>
            </a:r>
            <a:r>
              <a:rPr lang="pl-PL"/>
              <a:t>” and „</a:t>
            </a:r>
            <a:r>
              <a:rPr lang="pl-PL" err="1"/>
              <a:t>greater</a:t>
            </a:r>
            <a:r>
              <a:rPr lang="pl-PL"/>
              <a:t> </a:t>
            </a:r>
            <a:r>
              <a:rPr lang="pl-PL" err="1"/>
              <a:t>than</a:t>
            </a:r>
            <a:r>
              <a:rPr lang="pl-PL"/>
              <a:t>?” </a:t>
            </a:r>
            <a:r>
              <a:rPr lang="pl-PL" err="1"/>
              <a:t>functions</a:t>
            </a:r>
            <a:r>
              <a:rPr lang="pl-PL"/>
              <a:t>.</a:t>
            </a:r>
          </a:p>
          <a:p>
            <a:pPr marL="457200">
              <a:buNone/>
            </a:pPr>
            <a:r>
              <a:rPr lang="pl-PL" err="1"/>
              <a:t>Square</a:t>
            </a:r>
            <a:r>
              <a:rPr lang="pl-PL"/>
              <a:t> </a:t>
            </a:r>
            <a:r>
              <a:rPr lang="pl-PL" err="1"/>
              <a:t>executes</a:t>
            </a:r>
            <a:r>
              <a:rPr lang="pl-PL"/>
              <a:t> first.</a:t>
            </a:r>
            <a:endParaRPr lang="en-US"/>
          </a:p>
        </p:txBody>
      </p:sp>
      <p:sp>
        <p:nvSpPr>
          <p:cNvPr id="6" name="Slide Number Placeholder 23"/>
          <p:cNvSpPr txBox="1">
            <a:spLocks/>
          </p:cNvSpPr>
          <p:nvPr/>
        </p:nvSpPr>
        <p:spPr>
          <a:xfrm>
            <a:off x="1314450" y="4743450"/>
            <a:ext cx="342900" cy="273844"/>
          </a:xfrm>
          <a:prstGeom prst="rect">
            <a:avLst/>
          </a:prstGeom>
        </p:spPr>
        <p:txBody>
          <a:bodyPr vert="horz" lIns="68580" tIns="34290" rIns="68580" bIns="34290" rtlCol="0" anchor="ctr"/>
          <a:lstStyle/>
          <a:p>
            <a:pPr algn="r">
              <a:defRPr/>
            </a:pPr>
            <a:fld id="{A8C28287-AEAA-46AD-ADC3-9CDBD55170BE}" type="slidenum">
              <a:rPr lang="en-US" sz="900">
                <a:solidFill>
                  <a:srgbClr val="000000">
                    <a:tint val="75000"/>
                  </a:srgbClr>
                </a:solidFill>
              </a:rPr>
              <a:pPr algn="r">
                <a:defRPr/>
              </a:pPr>
              <a:t>72</a:t>
            </a:fld>
            <a:endParaRPr lang="en-US" sz="900">
              <a:solidFill>
                <a:srgbClr val="000000">
                  <a:tint val="75000"/>
                </a:srgbClr>
              </a:solidFill>
            </a:endParaRPr>
          </a:p>
        </p:txBody>
      </p:sp>
      <p:pic>
        <p:nvPicPr>
          <p:cNvPr id="937986" name="Picture 2"/>
          <p:cNvPicPr>
            <a:picLocks noChangeAspect="1" noChangeArrowheads="1"/>
          </p:cNvPicPr>
          <p:nvPr/>
        </p:nvPicPr>
        <p:blipFill>
          <a:blip r:embed="rId3" cstate="print"/>
          <a:srcRect/>
          <a:stretch>
            <a:fillRect/>
          </a:stretch>
        </p:blipFill>
        <p:spPr bwMode="auto">
          <a:xfrm>
            <a:off x="4074414" y="2857500"/>
            <a:ext cx="4460997" cy="1885950"/>
          </a:xfrm>
          <a:prstGeom prst="rect">
            <a:avLst/>
          </a:prstGeom>
          <a:noFill/>
          <a:ln w="9525">
            <a:noFill/>
            <a:miter lim="800000"/>
            <a:headEnd/>
            <a:tailEnd/>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fontScale="90000"/>
          </a:bodyPr>
          <a:lstStyle/>
          <a:p>
            <a:pPr eaLnBrk="1" hangingPunct="1"/>
            <a:r>
              <a:rPr lang="en-US"/>
              <a:t>Dataflow – Quiz</a:t>
            </a:r>
          </a:p>
        </p:txBody>
      </p:sp>
      <p:sp>
        <p:nvSpPr>
          <p:cNvPr id="513027" name="AutoShape 3"/>
          <p:cNvSpPr>
            <a:spLocks noGrp="1" noChangeAspect="1" noChangeArrowheads="1"/>
          </p:cNvSpPr>
          <p:nvPr>
            <p:ph idx="1"/>
          </p:nvPr>
        </p:nvSpPr>
        <p:spPr>
          <a:xfrm>
            <a:off x="457200" y="1143000"/>
            <a:ext cx="7143750" cy="2686050"/>
          </a:xfrm>
        </p:spPr>
        <p:txBody>
          <a:bodyPr anchor="t">
            <a:normAutofit fontScale="77500" lnSpcReduction="20000"/>
          </a:bodyPr>
          <a:lstStyle/>
          <a:p>
            <a:pPr marL="457200">
              <a:buNone/>
            </a:pPr>
            <a:r>
              <a:rPr lang="en-US"/>
              <a:t>Which node executes first? </a:t>
            </a:r>
            <a:endParaRPr lang="pl-PL"/>
          </a:p>
          <a:p>
            <a:pPr marL="457200">
              <a:buNone/>
            </a:pPr>
            <a:endParaRPr lang="en-US"/>
          </a:p>
          <a:p>
            <a:pPr marL="457200">
              <a:buFontTx/>
              <a:buAutoNum type="alphaLcParenR"/>
            </a:pPr>
            <a:r>
              <a:rPr lang="en-US"/>
              <a:t>Add</a:t>
            </a:r>
          </a:p>
          <a:p>
            <a:pPr marL="457200">
              <a:buFontTx/>
              <a:buAutoNum type="alphaLcParenR"/>
            </a:pPr>
            <a:r>
              <a:rPr lang="en-US"/>
              <a:t>Subtract</a:t>
            </a:r>
          </a:p>
          <a:p>
            <a:pPr marL="457200">
              <a:buFontTx/>
              <a:buAutoNum type="alphaLcParenR"/>
            </a:pPr>
            <a:r>
              <a:rPr lang="en-US"/>
              <a:t>Random Number</a:t>
            </a:r>
          </a:p>
          <a:p>
            <a:pPr marL="457200">
              <a:buFontTx/>
              <a:buAutoNum type="alphaLcParenR"/>
            </a:pPr>
            <a:r>
              <a:rPr lang="en-US"/>
              <a:t>Divide </a:t>
            </a:r>
          </a:p>
          <a:p>
            <a:pPr marL="457200">
              <a:buFontTx/>
              <a:buAutoNum type="alphaLcParenR"/>
            </a:pPr>
            <a:r>
              <a:rPr lang="en-US"/>
              <a:t>Sine</a:t>
            </a:r>
          </a:p>
        </p:txBody>
      </p:sp>
      <p:pic>
        <p:nvPicPr>
          <p:cNvPr id="513029" name="Picture 4" descr="dataflowno.bmp"/>
          <p:cNvPicPr>
            <a:picLocks noChangeAspect="1" noChangeArrowheads="1"/>
          </p:cNvPicPr>
          <p:nvPr/>
        </p:nvPicPr>
        <p:blipFill>
          <a:blip r:embed="rId3" cstate="print"/>
          <a:srcRect l="998" r="3958"/>
          <a:stretch>
            <a:fillRect/>
          </a:stretch>
        </p:blipFill>
        <p:spPr bwMode="auto">
          <a:xfrm>
            <a:off x="4400551" y="1739503"/>
            <a:ext cx="3401615" cy="2489597"/>
          </a:xfrm>
          <a:prstGeom prst="rect">
            <a:avLst/>
          </a:prstGeom>
          <a:noFill/>
          <a:ln w="9525" algn="ctr">
            <a:noFill/>
            <a:miter lim="800000"/>
            <a:headEnd type="none" w="sm" len="sm"/>
            <a:tailEnd type="none" w="sm" len="sm"/>
          </a:ln>
        </p:spPr>
      </p:pic>
      <p:sp>
        <p:nvSpPr>
          <p:cNvPr id="6" name="Slide Number Placeholder 23"/>
          <p:cNvSpPr txBox="1">
            <a:spLocks/>
          </p:cNvSpPr>
          <p:nvPr/>
        </p:nvSpPr>
        <p:spPr>
          <a:xfrm>
            <a:off x="1314450" y="4743450"/>
            <a:ext cx="342900" cy="273844"/>
          </a:xfrm>
          <a:prstGeom prst="rect">
            <a:avLst/>
          </a:prstGeom>
        </p:spPr>
        <p:txBody>
          <a:bodyPr vert="horz" lIns="68580" tIns="34290" rIns="68580" bIns="34290" rtlCol="0" anchor="ctr"/>
          <a:lstStyle/>
          <a:p>
            <a:pPr algn="r">
              <a:defRPr/>
            </a:pPr>
            <a:fld id="{A8C28287-AEAA-46AD-ADC3-9CDBD55170BE}" type="slidenum">
              <a:rPr lang="en-US" sz="900">
                <a:solidFill>
                  <a:srgbClr val="000000">
                    <a:tint val="75000"/>
                  </a:srgbClr>
                </a:solidFill>
              </a:rPr>
              <a:pPr algn="r">
                <a:defRPr/>
              </a:pPr>
              <a:t>73</a:t>
            </a:fld>
            <a:endParaRPr lang="en-US" sz="900">
              <a:solidFill>
                <a:srgbClr val="000000">
                  <a:tint val="75000"/>
                </a:srgbClr>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fontScale="90000"/>
          </a:bodyPr>
          <a:lstStyle/>
          <a:p>
            <a:pPr eaLnBrk="1" hangingPunct="1"/>
            <a:r>
              <a:rPr lang="en-US"/>
              <a:t>Dataflow – Quiz</a:t>
            </a:r>
            <a:r>
              <a:rPr lang="pl-PL"/>
              <a:t> </a:t>
            </a:r>
            <a:r>
              <a:rPr lang="pl-PL" err="1"/>
              <a:t>Answer</a:t>
            </a:r>
            <a:endParaRPr lang="en-US"/>
          </a:p>
        </p:txBody>
      </p:sp>
      <p:sp>
        <p:nvSpPr>
          <p:cNvPr id="9" name="AutoShape 3"/>
          <p:cNvSpPr>
            <a:spLocks noGrp="1" noChangeAspect="1" noChangeArrowheads="1"/>
          </p:cNvSpPr>
          <p:nvPr>
            <p:ph idx="1"/>
          </p:nvPr>
        </p:nvSpPr>
        <p:spPr>
          <a:xfrm>
            <a:off x="457200" y="1085850"/>
            <a:ext cx="7143750" cy="3200400"/>
          </a:xfrm>
        </p:spPr>
        <p:txBody>
          <a:bodyPr anchor="t">
            <a:normAutofit lnSpcReduction="10000"/>
          </a:bodyPr>
          <a:lstStyle/>
          <a:p>
            <a:pPr marL="457200">
              <a:buNone/>
            </a:pPr>
            <a:r>
              <a:rPr lang="en-US" sz="1800" b="1"/>
              <a:t>No single correct answer.</a:t>
            </a:r>
          </a:p>
          <a:p>
            <a:pPr marL="457200">
              <a:buNone/>
            </a:pPr>
            <a:endParaRPr lang="en-US" sz="1800"/>
          </a:p>
          <a:p>
            <a:pPr marL="457200">
              <a:buNone/>
            </a:pPr>
            <a:r>
              <a:rPr lang="en-US" sz="1800"/>
              <a:t>Which node executes first? </a:t>
            </a:r>
          </a:p>
          <a:p>
            <a:pPr marL="457200">
              <a:buFontTx/>
              <a:buAutoNum type="alphaLcParenR"/>
            </a:pPr>
            <a:r>
              <a:rPr lang="en-US" sz="1800"/>
              <a:t>Add – </a:t>
            </a:r>
            <a:r>
              <a:rPr lang="en-US" sz="1800" b="1"/>
              <a:t>Possibly</a:t>
            </a:r>
          </a:p>
          <a:p>
            <a:pPr marL="457200">
              <a:buFontTx/>
              <a:buAutoNum type="alphaLcParenR"/>
            </a:pPr>
            <a:r>
              <a:rPr lang="en-US" sz="1800"/>
              <a:t>Subtract – </a:t>
            </a:r>
            <a:br>
              <a:rPr lang="pl-PL" sz="1800"/>
            </a:br>
            <a:r>
              <a:rPr lang="en-US" sz="1800" b="1"/>
              <a:t>Definitely not</a:t>
            </a:r>
          </a:p>
          <a:p>
            <a:pPr marL="457200">
              <a:buFontTx/>
              <a:buAutoNum type="alphaLcParenR"/>
            </a:pPr>
            <a:r>
              <a:rPr lang="en-US" sz="1800"/>
              <a:t>Random Number – </a:t>
            </a:r>
            <a:br>
              <a:rPr lang="pl-PL" sz="1800"/>
            </a:br>
            <a:r>
              <a:rPr lang="en-US" sz="1800" b="1"/>
              <a:t>Possibly</a:t>
            </a:r>
          </a:p>
          <a:p>
            <a:pPr marL="457200">
              <a:buFontTx/>
              <a:buAutoNum type="alphaLcParenR"/>
            </a:pPr>
            <a:r>
              <a:rPr lang="en-US" sz="1800"/>
              <a:t>Divide – </a:t>
            </a:r>
            <a:r>
              <a:rPr lang="en-US" sz="1800" b="1"/>
              <a:t>Possibly</a:t>
            </a:r>
          </a:p>
          <a:p>
            <a:pPr marL="457200">
              <a:buFontTx/>
              <a:buAutoNum type="alphaLcParenR"/>
            </a:pPr>
            <a:r>
              <a:rPr lang="en-US" sz="1800"/>
              <a:t>Sine – </a:t>
            </a:r>
            <a:r>
              <a:rPr lang="en-US" sz="1800" b="1"/>
              <a:t>Definitely not</a:t>
            </a:r>
          </a:p>
        </p:txBody>
      </p:sp>
      <p:sp>
        <p:nvSpPr>
          <p:cNvPr id="6" name="Slide Number Placeholder 23"/>
          <p:cNvSpPr txBox="1">
            <a:spLocks/>
          </p:cNvSpPr>
          <p:nvPr/>
        </p:nvSpPr>
        <p:spPr>
          <a:xfrm>
            <a:off x="1314450" y="4743450"/>
            <a:ext cx="342900" cy="273844"/>
          </a:xfrm>
          <a:prstGeom prst="rect">
            <a:avLst/>
          </a:prstGeom>
        </p:spPr>
        <p:txBody>
          <a:bodyPr vert="horz" lIns="68580" tIns="34290" rIns="68580" bIns="34290" rtlCol="0" anchor="ctr"/>
          <a:lstStyle/>
          <a:p>
            <a:pPr algn="r">
              <a:defRPr/>
            </a:pPr>
            <a:fld id="{A8C28287-AEAA-46AD-ADC3-9CDBD55170BE}" type="slidenum">
              <a:rPr lang="en-US" sz="900">
                <a:solidFill>
                  <a:srgbClr val="000000">
                    <a:tint val="75000"/>
                  </a:srgbClr>
                </a:solidFill>
              </a:rPr>
              <a:pPr algn="r">
                <a:defRPr/>
              </a:pPr>
              <a:t>74</a:t>
            </a:fld>
            <a:endParaRPr lang="en-US" sz="900">
              <a:solidFill>
                <a:srgbClr val="000000">
                  <a:tint val="75000"/>
                </a:srgbClr>
              </a:solidFill>
            </a:endParaRPr>
          </a:p>
        </p:txBody>
      </p:sp>
      <p:pic>
        <p:nvPicPr>
          <p:cNvPr id="7" name="Picture 4" descr="dataflowno.bmp"/>
          <p:cNvPicPr>
            <a:picLocks noChangeAspect="1" noChangeArrowheads="1"/>
          </p:cNvPicPr>
          <p:nvPr/>
        </p:nvPicPr>
        <p:blipFill>
          <a:blip r:embed="rId3" cstate="print"/>
          <a:srcRect l="998" r="3958"/>
          <a:stretch>
            <a:fillRect/>
          </a:stretch>
        </p:blipFill>
        <p:spPr bwMode="auto">
          <a:xfrm>
            <a:off x="4400551" y="1739503"/>
            <a:ext cx="3401615" cy="2489597"/>
          </a:xfrm>
          <a:prstGeom prst="rect">
            <a:avLst/>
          </a:prstGeom>
          <a:noFill/>
          <a:ln w="9525" algn="ctr">
            <a:noFill/>
            <a:miter lim="800000"/>
            <a:headEnd type="none" w="sm" len="sm"/>
            <a:tailEnd type="none" w="sm" len="sm"/>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rtlCol="0">
            <a:normAutofit fontScale="90000"/>
          </a:bodyPr>
          <a:lstStyle/>
          <a:p>
            <a:pPr>
              <a:defRPr/>
            </a:pPr>
            <a:r>
              <a:rPr lang="en-US"/>
              <a:t>Group Exercise</a:t>
            </a:r>
            <a:br>
              <a:rPr lang="en-US"/>
            </a:br>
            <a:r>
              <a:rPr lang="en-US"/>
              <a:t>Concept: Dataflow</a:t>
            </a:r>
          </a:p>
        </p:txBody>
      </p:sp>
      <p:sp>
        <p:nvSpPr>
          <p:cNvPr id="517123" name="Rectangle 3"/>
          <p:cNvSpPr>
            <a:spLocks noGrp="1" noChangeArrowheads="1"/>
          </p:cNvSpPr>
          <p:nvPr>
            <p:ph idx="1"/>
          </p:nvPr>
        </p:nvSpPr>
        <p:spPr/>
        <p:txBody>
          <a:bodyPr/>
          <a:lstStyle/>
          <a:p>
            <a:pPr marL="0" indent="0">
              <a:buNone/>
            </a:pPr>
            <a:r>
              <a:rPr lang="en-US"/>
              <a:t>Identify dataflow execution order in the following block diagrams.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rtlCol="0">
            <a:normAutofit fontScale="90000"/>
          </a:bodyPr>
          <a:lstStyle/>
          <a:p>
            <a:pPr>
              <a:defRPr/>
            </a:pPr>
            <a:r>
              <a:rPr lang="en-US"/>
              <a:t>Group Exercise</a:t>
            </a:r>
            <a:br>
              <a:rPr lang="en-US"/>
            </a:br>
            <a:r>
              <a:rPr lang="en-US"/>
              <a:t>Concept: Dataflow</a:t>
            </a:r>
          </a:p>
        </p:txBody>
      </p:sp>
      <p:sp>
        <p:nvSpPr>
          <p:cNvPr id="58371" name="Rectangle 3"/>
          <p:cNvSpPr>
            <a:spLocks noGrp="1" noChangeArrowheads="1"/>
          </p:cNvSpPr>
          <p:nvPr>
            <p:ph idx="1"/>
          </p:nvPr>
        </p:nvSpPr>
        <p:spPr>
          <a:xfrm>
            <a:off x="1485900" y="3771900"/>
            <a:ext cx="6172200" cy="685800"/>
          </a:xfrm>
        </p:spPr>
        <p:txBody>
          <a:bodyPr rtlCol="0">
            <a:normAutofit fontScale="70000" lnSpcReduction="20000"/>
          </a:bodyPr>
          <a:lstStyle/>
          <a:p>
            <a:pPr>
              <a:buNone/>
              <a:defRPr/>
            </a:pPr>
            <a:r>
              <a:rPr lang="en-US"/>
              <a:t>Which node executes first? Last?</a:t>
            </a:r>
          </a:p>
          <a:p>
            <a:pPr>
              <a:buNone/>
              <a:defRPr/>
            </a:pPr>
            <a:r>
              <a:rPr lang="en-US"/>
              <a:t>Where are the data dependencies?</a:t>
            </a:r>
          </a:p>
        </p:txBody>
      </p:sp>
      <p:pic>
        <p:nvPicPr>
          <p:cNvPr id="519172" name="Embedded Image" descr="loc_bd_Dataflow Demo BD.png"/>
          <p:cNvPicPr>
            <a:picLocks noChangeAspect="1"/>
          </p:cNvPicPr>
          <p:nvPr/>
        </p:nvPicPr>
        <p:blipFill>
          <a:blip r:embed="rId3" cstate="print"/>
          <a:srcRect/>
          <a:stretch>
            <a:fillRect/>
          </a:stretch>
        </p:blipFill>
        <p:spPr bwMode="auto">
          <a:xfrm>
            <a:off x="1228725" y="1250157"/>
            <a:ext cx="6686550" cy="2064544"/>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2" name="Title 1"/>
          <p:cNvSpPr>
            <a:spLocks noGrp="1"/>
          </p:cNvSpPr>
          <p:nvPr>
            <p:ph type="title"/>
          </p:nvPr>
        </p:nvSpPr>
        <p:spPr/>
        <p:txBody>
          <a:bodyPr/>
          <a:lstStyle/>
          <a:p>
            <a:pPr eaLnBrk="1" hangingPunct="1"/>
            <a:r>
              <a:rPr lang="en-US"/>
              <a:t>I. Building a Simple VI</a:t>
            </a:r>
          </a:p>
        </p:txBody>
      </p:sp>
      <p:sp>
        <p:nvSpPr>
          <p:cNvPr id="4" name="Slide Number Placeholder 3"/>
          <p:cNvSpPr>
            <a:spLocks noGrp="1"/>
          </p:cNvSpPr>
          <p:nvPr>
            <p:ph type="sldNum" sz="quarter" idx="4"/>
          </p:nvPr>
        </p:nvSpPr>
        <p:spPr/>
        <p:txBody>
          <a:bodyPr/>
          <a:lstStyle/>
          <a:p>
            <a:fld id="{A8C28287-AEAA-46AD-ADC3-9CDBD55170BE}" type="slidenum">
              <a:rPr lang="en-US" smtClean="0">
                <a:solidFill>
                  <a:srgbClr val="000000">
                    <a:tint val="75000"/>
                  </a:srgbClr>
                </a:solidFill>
              </a:rPr>
              <a:pPr/>
              <a:t>77</a:t>
            </a:fld>
            <a:endParaRPr lang="en-US">
              <a:solidFill>
                <a:srgbClr val="000000">
                  <a:tint val="75000"/>
                </a:srgbClr>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Rectangle 2"/>
          <p:cNvSpPr>
            <a:spLocks noGrp="1" noChangeArrowheads="1"/>
          </p:cNvSpPr>
          <p:nvPr>
            <p:ph type="title"/>
          </p:nvPr>
        </p:nvSpPr>
        <p:spPr/>
        <p:txBody>
          <a:bodyPr>
            <a:normAutofit fontScale="90000"/>
          </a:bodyPr>
          <a:lstStyle/>
          <a:p>
            <a:pPr eaLnBrk="1" hangingPunct="1"/>
            <a:r>
              <a:rPr lang="en-US"/>
              <a:t>Building a Simple VI</a:t>
            </a:r>
          </a:p>
        </p:txBody>
      </p:sp>
      <p:sp>
        <p:nvSpPr>
          <p:cNvPr id="5" name="Slide Number Placeholder 4"/>
          <p:cNvSpPr>
            <a:spLocks noGrp="1"/>
          </p:cNvSpPr>
          <p:nvPr>
            <p:ph type="sldNum" sz="quarter" idx="4"/>
          </p:nvPr>
        </p:nvSpPr>
        <p:spPr>
          <a:prstGeom prst="rect">
            <a:avLst/>
          </a:prstGeom>
        </p:spPr>
        <p:txBody>
          <a:bodyPr/>
          <a:lstStyle/>
          <a:p>
            <a:fld id="{A8C28287-AEAA-46AD-ADC3-9CDBD55170BE}" type="slidenum">
              <a:rPr lang="en-US" smtClean="0">
                <a:solidFill>
                  <a:srgbClr val="000000">
                    <a:tint val="75000"/>
                  </a:srgbClr>
                </a:solidFill>
              </a:rPr>
              <a:pPr/>
              <a:t>78</a:t>
            </a:fld>
            <a:endParaRPr lang="en-US">
              <a:solidFill>
                <a:srgbClr val="000000">
                  <a:tint val="75000"/>
                </a:srgbClr>
              </a:solidFill>
            </a:endParaRPr>
          </a:p>
        </p:txBody>
      </p:sp>
      <p:pic>
        <p:nvPicPr>
          <p:cNvPr id="528387" name="Picture 3" descr="AAPEXfp.bmp"/>
          <p:cNvPicPr>
            <a:picLocks noChangeAspect="1" noChangeArrowheads="1"/>
          </p:cNvPicPr>
          <p:nvPr/>
        </p:nvPicPr>
        <p:blipFill>
          <a:blip r:embed="rId3" cstate="print"/>
          <a:srcRect/>
          <a:stretch>
            <a:fillRect/>
          </a:stretch>
        </p:blipFill>
        <p:spPr bwMode="auto">
          <a:xfrm>
            <a:off x="1543051" y="1028700"/>
            <a:ext cx="4194572" cy="2914650"/>
          </a:xfrm>
          <a:prstGeom prst="rect">
            <a:avLst/>
          </a:prstGeom>
          <a:noFill/>
          <a:ln w="9525">
            <a:noFill/>
            <a:miter lim="800000"/>
            <a:headEnd/>
            <a:tailEnd/>
          </a:ln>
        </p:spPr>
      </p:pic>
      <p:pic>
        <p:nvPicPr>
          <p:cNvPr id="528388" name="Picture 2" descr="AAPEXbd.bmp"/>
          <p:cNvPicPr>
            <a:picLocks noChangeAspect="1" noChangeArrowheads="1"/>
          </p:cNvPicPr>
          <p:nvPr/>
        </p:nvPicPr>
        <p:blipFill>
          <a:blip r:embed="rId4" cstate="print"/>
          <a:srcRect/>
          <a:stretch>
            <a:fillRect/>
          </a:stretch>
        </p:blipFill>
        <p:spPr bwMode="auto">
          <a:xfrm>
            <a:off x="3486150" y="2171700"/>
            <a:ext cx="4105275" cy="2400300"/>
          </a:xfrm>
          <a:prstGeom prst="rect">
            <a:avLst/>
          </a:prstGeom>
          <a:noFill/>
          <a:ln w="9525">
            <a:noFill/>
            <a:miter lim="800000"/>
            <a:headEnd/>
            <a:tailEnd/>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title"/>
          </p:nvPr>
        </p:nvSpPr>
        <p:spPr/>
        <p:txBody>
          <a:bodyPr>
            <a:normAutofit fontScale="90000"/>
          </a:bodyPr>
          <a:lstStyle/>
          <a:p>
            <a:pPr eaLnBrk="1" hangingPunct="1"/>
            <a:r>
              <a:rPr lang="en-US"/>
              <a:t>Acquire Express VIs</a:t>
            </a:r>
          </a:p>
        </p:txBody>
      </p:sp>
      <p:sp>
        <p:nvSpPr>
          <p:cNvPr id="530435" name="Rectangle 5"/>
          <p:cNvSpPr>
            <a:spLocks noGrp="1" noChangeArrowheads="1"/>
          </p:cNvSpPr>
          <p:nvPr>
            <p:ph idx="1"/>
          </p:nvPr>
        </p:nvSpPr>
        <p:spPr/>
        <p:txBody>
          <a:bodyPr/>
          <a:lstStyle/>
          <a:p>
            <a:pPr lvl="1" eaLnBrk="1" hangingPunct="1">
              <a:lnSpc>
                <a:spcPct val="180000"/>
              </a:lnSpc>
            </a:pPr>
            <a:r>
              <a:rPr lang="en-US"/>
              <a:t>DAQ Assistant Express VI</a:t>
            </a:r>
          </a:p>
          <a:p>
            <a:pPr lvl="1" eaLnBrk="1" hangingPunct="1">
              <a:lnSpc>
                <a:spcPct val="180000"/>
              </a:lnSpc>
            </a:pPr>
            <a:r>
              <a:rPr lang="en-US"/>
              <a:t>Instrument I/O Assistant Express VI</a:t>
            </a:r>
          </a:p>
          <a:p>
            <a:pPr lvl="1" eaLnBrk="1" hangingPunct="1">
              <a:lnSpc>
                <a:spcPct val="180000"/>
              </a:lnSpc>
            </a:pPr>
            <a:r>
              <a:rPr lang="en-US"/>
              <a:t>Simulate Signal Express VI</a:t>
            </a:r>
          </a:p>
          <a:p>
            <a:pPr lvl="1" eaLnBrk="1" hangingPunct="1">
              <a:lnSpc>
                <a:spcPct val="180000"/>
              </a:lnSpc>
            </a:pPr>
            <a:r>
              <a:rPr lang="en-US"/>
              <a:t>Read from Measurement File Express VI</a:t>
            </a:r>
          </a:p>
        </p:txBody>
      </p:sp>
      <p:sp>
        <p:nvSpPr>
          <p:cNvPr id="8" name="Slide Number Placeholder 7"/>
          <p:cNvSpPr>
            <a:spLocks noGrp="1"/>
          </p:cNvSpPr>
          <p:nvPr>
            <p:ph type="sldNum" sz="quarter" idx="4"/>
          </p:nvPr>
        </p:nvSpPr>
        <p:spPr>
          <a:prstGeom prst="rect">
            <a:avLst/>
          </a:prstGeom>
        </p:spPr>
        <p:txBody>
          <a:bodyPr/>
          <a:lstStyle/>
          <a:p>
            <a:fld id="{A8C28287-AEAA-46AD-ADC3-9CDBD55170BE}" type="slidenum">
              <a:rPr lang="en-US" smtClean="0">
                <a:solidFill>
                  <a:srgbClr val="000000">
                    <a:tint val="75000"/>
                  </a:srgbClr>
                </a:solidFill>
              </a:rPr>
              <a:pPr/>
              <a:t>79</a:t>
            </a:fld>
            <a:endParaRPr lang="en-US">
              <a:solidFill>
                <a:srgbClr val="000000">
                  <a:tint val="75000"/>
                </a:srgbClr>
              </a:solidFill>
            </a:endParaRPr>
          </a:p>
        </p:txBody>
      </p:sp>
      <p:pic>
        <p:nvPicPr>
          <p:cNvPr id="530436" name="Picture 7" descr="io assist.bmp"/>
          <p:cNvPicPr>
            <a:picLocks noChangeAspect="1" noChangeArrowheads="1"/>
          </p:cNvPicPr>
          <p:nvPr/>
        </p:nvPicPr>
        <p:blipFill>
          <a:blip r:embed="rId3" cstate="print"/>
          <a:srcRect/>
          <a:stretch>
            <a:fillRect/>
          </a:stretch>
        </p:blipFill>
        <p:spPr bwMode="auto">
          <a:xfrm>
            <a:off x="6743700" y="1828800"/>
            <a:ext cx="571500" cy="571500"/>
          </a:xfrm>
          <a:prstGeom prst="rect">
            <a:avLst/>
          </a:prstGeom>
          <a:noFill/>
          <a:ln w="9525">
            <a:noFill/>
            <a:miter lim="800000"/>
            <a:headEnd/>
            <a:tailEnd/>
          </a:ln>
        </p:spPr>
      </p:pic>
      <p:pic>
        <p:nvPicPr>
          <p:cNvPr id="530437" name="Picture 2" descr="DAQAssisIcon.bmp"/>
          <p:cNvPicPr>
            <a:picLocks noChangeAspect="1" noChangeArrowheads="1"/>
          </p:cNvPicPr>
          <p:nvPr/>
        </p:nvPicPr>
        <p:blipFill>
          <a:blip r:embed="rId4" cstate="print"/>
          <a:srcRect/>
          <a:stretch>
            <a:fillRect/>
          </a:stretch>
        </p:blipFill>
        <p:spPr bwMode="auto">
          <a:xfrm>
            <a:off x="6743700" y="1200150"/>
            <a:ext cx="571500" cy="571500"/>
          </a:xfrm>
          <a:prstGeom prst="rect">
            <a:avLst/>
          </a:prstGeom>
          <a:noFill/>
          <a:ln w="9525">
            <a:noFill/>
            <a:miter lim="800000"/>
            <a:headEnd/>
            <a:tailEnd/>
          </a:ln>
        </p:spPr>
      </p:pic>
      <p:pic>
        <p:nvPicPr>
          <p:cNvPr id="530438" name="Picture 3" descr="SimSigIcon.bmp"/>
          <p:cNvPicPr>
            <a:picLocks noChangeAspect="1" noChangeArrowheads="1"/>
          </p:cNvPicPr>
          <p:nvPr/>
        </p:nvPicPr>
        <p:blipFill>
          <a:blip r:embed="rId5" cstate="print"/>
          <a:srcRect/>
          <a:stretch>
            <a:fillRect/>
          </a:stretch>
        </p:blipFill>
        <p:spPr bwMode="auto">
          <a:xfrm>
            <a:off x="6743700" y="2457450"/>
            <a:ext cx="571500" cy="571500"/>
          </a:xfrm>
          <a:prstGeom prst="rect">
            <a:avLst/>
          </a:prstGeom>
          <a:noFill/>
          <a:ln w="9525">
            <a:noFill/>
            <a:miter lim="800000"/>
            <a:headEnd/>
            <a:tailEnd/>
          </a:ln>
        </p:spPr>
      </p:pic>
      <p:pic>
        <p:nvPicPr>
          <p:cNvPr id="530439" name="Picture 4" descr="ReadLVMIcon.bmp"/>
          <p:cNvPicPr>
            <a:picLocks noChangeAspect="1" noChangeArrowheads="1"/>
          </p:cNvPicPr>
          <p:nvPr/>
        </p:nvPicPr>
        <p:blipFill>
          <a:blip r:embed="rId6" cstate="print"/>
          <a:srcRect/>
          <a:stretch>
            <a:fillRect/>
          </a:stretch>
        </p:blipFill>
        <p:spPr bwMode="auto">
          <a:xfrm>
            <a:off x="6743700" y="3086100"/>
            <a:ext cx="571500" cy="5715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fontScale="90000"/>
          </a:bodyPr>
          <a:lstStyle/>
          <a:p>
            <a:r>
              <a:rPr lang="pl-PL" err="1"/>
              <a:t>Diversity</a:t>
            </a:r>
            <a:r>
              <a:rPr lang="pl-PL"/>
              <a:t> of </a:t>
            </a:r>
            <a:r>
              <a:rPr lang="pl-PL" err="1"/>
              <a:t>applications</a:t>
            </a:r>
            <a:endParaRPr lang="pl-PL"/>
          </a:p>
        </p:txBody>
      </p:sp>
      <p:pic>
        <p:nvPicPr>
          <p:cNvPr id="7" name="Picture 6" descr="A screenshot of a person&#10;&#10;Description automatically generated">
            <a:extLst>
              <a:ext uri="{FF2B5EF4-FFF2-40B4-BE49-F238E27FC236}">
                <a16:creationId xmlns:a16="http://schemas.microsoft.com/office/drawing/2014/main" id="{886A1665-1817-F54E-AC2B-5F265B4F0F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482" y="942398"/>
            <a:ext cx="6848938" cy="3343852"/>
          </a:xfrm>
          <a:prstGeom prst="rect">
            <a:avLst/>
          </a:prstGeom>
        </p:spPr>
      </p:pic>
    </p:spTree>
    <p:extLst>
      <p:ext uri="{BB962C8B-B14F-4D97-AF65-F5344CB8AC3E}">
        <p14:creationId xmlns:p14="http://schemas.microsoft.com/office/powerpoint/2010/main" val="63016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2" name="Rectangle 2"/>
          <p:cNvSpPr>
            <a:spLocks noGrp="1" noChangeArrowheads="1"/>
          </p:cNvSpPr>
          <p:nvPr>
            <p:ph type="title"/>
          </p:nvPr>
        </p:nvSpPr>
        <p:spPr/>
        <p:txBody>
          <a:bodyPr>
            <a:normAutofit fontScale="90000"/>
          </a:bodyPr>
          <a:lstStyle/>
          <a:p>
            <a:pPr eaLnBrk="1" hangingPunct="1"/>
            <a:r>
              <a:rPr lang="en-US"/>
              <a:t>Analyze Express VIs</a:t>
            </a:r>
          </a:p>
        </p:txBody>
      </p:sp>
      <p:sp>
        <p:nvSpPr>
          <p:cNvPr id="532483" name="Rectangle 3"/>
          <p:cNvSpPr>
            <a:spLocks noGrp="1" noChangeArrowheads="1"/>
          </p:cNvSpPr>
          <p:nvPr>
            <p:ph idx="1"/>
          </p:nvPr>
        </p:nvSpPr>
        <p:spPr>
          <a:xfrm>
            <a:off x="385480" y="1053350"/>
            <a:ext cx="7200900" cy="3486150"/>
          </a:xfrm>
        </p:spPr>
        <p:txBody>
          <a:bodyPr>
            <a:normAutofit lnSpcReduction="10000"/>
          </a:bodyPr>
          <a:lstStyle/>
          <a:p>
            <a:pPr lvl="1" eaLnBrk="1" hangingPunct="1"/>
            <a:r>
              <a:rPr lang="en-US"/>
              <a:t>Amplitude and Level </a:t>
            </a:r>
            <a:br>
              <a:rPr lang="pl-PL"/>
            </a:br>
            <a:r>
              <a:rPr lang="en-US"/>
              <a:t>Measurements Express VI</a:t>
            </a:r>
          </a:p>
          <a:p>
            <a:pPr lvl="1" eaLnBrk="1" hangingPunct="1">
              <a:lnSpc>
                <a:spcPct val="160000"/>
              </a:lnSpc>
            </a:pPr>
            <a:r>
              <a:rPr lang="en-US"/>
              <a:t>Statistics Express VI</a:t>
            </a:r>
          </a:p>
          <a:p>
            <a:pPr lvl="1" eaLnBrk="1" hangingPunct="1">
              <a:lnSpc>
                <a:spcPct val="160000"/>
              </a:lnSpc>
            </a:pPr>
            <a:r>
              <a:rPr lang="en-US"/>
              <a:t>Spectral Measurements Express VI</a:t>
            </a:r>
          </a:p>
          <a:p>
            <a:pPr lvl="1" eaLnBrk="1" hangingPunct="1">
              <a:lnSpc>
                <a:spcPct val="160000"/>
              </a:lnSpc>
            </a:pPr>
            <a:r>
              <a:rPr lang="en-US"/>
              <a:t>Tone Measurements Express VI</a:t>
            </a:r>
          </a:p>
          <a:p>
            <a:pPr lvl="1" eaLnBrk="1" hangingPunct="1">
              <a:lnSpc>
                <a:spcPct val="160000"/>
              </a:lnSpc>
            </a:pPr>
            <a:r>
              <a:rPr lang="en-US"/>
              <a:t>Filter Express VI</a:t>
            </a:r>
          </a:p>
        </p:txBody>
      </p:sp>
      <p:sp>
        <p:nvSpPr>
          <p:cNvPr id="9" name="Slide Number Placeholder 8"/>
          <p:cNvSpPr>
            <a:spLocks noGrp="1"/>
          </p:cNvSpPr>
          <p:nvPr>
            <p:ph type="sldNum" sz="quarter" idx="4"/>
          </p:nvPr>
        </p:nvSpPr>
        <p:spPr>
          <a:prstGeom prst="rect">
            <a:avLst/>
          </a:prstGeom>
        </p:spPr>
        <p:txBody>
          <a:bodyPr/>
          <a:lstStyle/>
          <a:p>
            <a:fld id="{A8C28287-AEAA-46AD-ADC3-9CDBD55170BE}" type="slidenum">
              <a:rPr lang="en-US" smtClean="0">
                <a:solidFill>
                  <a:srgbClr val="000000">
                    <a:tint val="75000"/>
                  </a:srgbClr>
                </a:solidFill>
              </a:rPr>
              <a:pPr/>
              <a:t>80</a:t>
            </a:fld>
            <a:endParaRPr lang="en-US">
              <a:solidFill>
                <a:srgbClr val="000000">
                  <a:tint val="75000"/>
                </a:srgbClr>
              </a:solidFill>
            </a:endParaRPr>
          </a:p>
        </p:txBody>
      </p:sp>
      <p:pic>
        <p:nvPicPr>
          <p:cNvPr id="532484" name="Picture 3" descr="AmpIcon.bmp"/>
          <p:cNvPicPr>
            <a:picLocks noChangeAspect="1" noChangeArrowheads="1"/>
          </p:cNvPicPr>
          <p:nvPr/>
        </p:nvPicPr>
        <p:blipFill>
          <a:blip r:embed="rId3" cstate="print"/>
          <a:srcRect/>
          <a:stretch>
            <a:fillRect/>
          </a:stretch>
        </p:blipFill>
        <p:spPr bwMode="auto">
          <a:xfrm>
            <a:off x="6286500" y="1200150"/>
            <a:ext cx="571500" cy="571500"/>
          </a:xfrm>
          <a:prstGeom prst="rect">
            <a:avLst/>
          </a:prstGeom>
          <a:noFill/>
          <a:ln w="9525">
            <a:noFill/>
            <a:miter lim="800000"/>
            <a:headEnd/>
            <a:tailEnd/>
          </a:ln>
        </p:spPr>
      </p:pic>
      <p:pic>
        <p:nvPicPr>
          <p:cNvPr id="532485" name="Picture 4" descr="StatisticsIcon.bmp"/>
          <p:cNvPicPr>
            <a:picLocks noChangeAspect="1" noChangeArrowheads="1"/>
          </p:cNvPicPr>
          <p:nvPr/>
        </p:nvPicPr>
        <p:blipFill>
          <a:blip r:embed="rId4" cstate="print"/>
          <a:srcRect/>
          <a:stretch>
            <a:fillRect/>
          </a:stretch>
        </p:blipFill>
        <p:spPr bwMode="auto">
          <a:xfrm>
            <a:off x="6286500" y="1828800"/>
            <a:ext cx="571500" cy="571500"/>
          </a:xfrm>
          <a:prstGeom prst="rect">
            <a:avLst/>
          </a:prstGeom>
          <a:noFill/>
          <a:ln w="9525">
            <a:noFill/>
            <a:miter lim="800000"/>
            <a:headEnd/>
            <a:tailEnd/>
          </a:ln>
        </p:spPr>
      </p:pic>
      <p:pic>
        <p:nvPicPr>
          <p:cNvPr id="532486" name="Picture 5" descr="SpectralMeasIcon.bmp"/>
          <p:cNvPicPr>
            <a:picLocks noChangeAspect="1" noChangeArrowheads="1"/>
          </p:cNvPicPr>
          <p:nvPr/>
        </p:nvPicPr>
        <p:blipFill>
          <a:blip r:embed="rId5" cstate="print"/>
          <a:srcRect/>
          <a:stretch>
            <a:fillRect/>
          </a:stretch>
        </p:blipFill>
        <p:spPr bwMode="auto">
          <a:xfrm>
            <a:off x="6286500" y="2457450"/>
            <a:ext cx="571500" cy="571500"/>
          </a:xfrm>
          <a:prstGeom prst="rect">
            <a:avLst/>
          </a:prstGeom>
          <a:noFill/>
          <a:ln w="9525">
            <a:noFill/>
            <a:miter lim="800000"/>
            <a:headEnd/>
            <a:tailEnd/>
          </a:ln>
        </p:spPr>
      </p:pic>
      <p:pic>
        <p:nvPicPr>
          <p:cNvPr id="532487" name="Picture 6" descr="ToneIcon.bmp"/>
          <p:cNvPicPr>
            <a:picLocks noChangeAspect="1" noChangeArrowheads="1"/>
          </p:cNvPicPr>
          <p:nvPr/>
        </p:nvPicPr>
        <p:blipFill>
          <a:blip r:embed="rId6" cstate="print"/>
          <a:srcRect/>
          <a:stretch>
            <a:fillRect/>
          </a:stretch>
        </p:blipFill>
        <p:spPr bwMode="auto">
          <a:xfrm>
            <a:off x="6286500" y="3086100"/>
            <a:ext cx="571500" cy="571500"/>
          </a:xfrm>
          <a:prstGeom prst="rect">
            <a:avLst/>
          </a:prstGeom>
          <a:noFill/>
          <a:ln w="9525">
            <a:noFill/>
            <a:miter lim="800000"/>
            <a:headEnd/>
            <a:tailEnd/>
          </a:ln>
        </p:spPr>
      </p:pic>
      <p:pic>
        <p:nvPicPr>
          <p:cNvPr id="532488" name="Picture 7" descr="FilterIcon.bmp"/>
          <p:cNvPicPr>
            <a:picLocks noChangeAspect="1" noChangeArrowheads="1"/>
          </p:cNvPicPr>
          <p:nvPr/>
        </p:nvPicPr>
        <p:blipFill>
          <a:blip r:embed="rId7" cstate="print"/>
          <a:srcRect/>
          <a:stretch>
            <a:fillRect/>
          </a:stretch>
        </p:blipFill>
        <p:spPr bwMode="auto">
          <a:xfrm>
            <a:off x="6286500" y="3714750"/>
            <a:ext cx="571500" cy="571500"/>
          </a:xfrm>
          <a:prstGeom prst="rect">
            <a:avLst/>
          </a:prstGeom>
          <a:noFill/>
          <a:ln w="9525">
            <a:noFill/>
            <a:miter lim="800000"/>
            <a:headEnd/>
            <a:tailEnd/>
          </a:ln>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p:txBody>
          <a:bodyPr>
            <a:normAutofit fontScale="90000"/>
          </a:bodyPr>
          <a:lstStyle/>
          <a:p>
            <a:pPr eaLnBrk="1" hangingPunct="1"/>
            <a:r>
              <a:rPr lang="en-US"/>
              <a:t>Present Express VIs and Indicators</a:t>
            </a:r>
          </a:p>
        </p:txBody>
      </p:sp>
      <p:sp>
        <p:nvSpPr>
          <p:cNvPr id="534531" name="Rectangle 3"/>
          <p:cNvSpPr>
            <a:spLocks noGrp="1" noChangeArrowheads="1"/>
          </p:cNvSpPr>
          <p:nvPr>
            <p:ph idx="1"/>
          </p:nvPr>
        </p:nvSpPr>
        <p:spPr>
          <a:xfrm>
            <a:off x="457200" y="1200150"/>
            <a:ext cx="7086600" cy="3257550"/>
          </a:xfrm>
        </p:spPr>
        <p:txBody>
          <a:bodyPr>
            <a:normAutofit fontScale="92500" lnSpcReduction="20000"/>
          </a:bodyPr>
          <a:lstStyle/>
          <a:p>
            <a:pPr lvl="1" eaLnBrk="1" hangingPunct="1">
              <a:lnSpc>
                <a:spcPct val="150000"/>
              </a:lnSpc>
            </a:pPr>
            <a:r>
              <a:rPr lang="en-US"/>
              <a:t>Display Message Express VI</a:t>
            </a:r>
            <a:endParaRPr lang="pl-PL"/>
          </a:p>
          <a:p>
            <a:pPr lvl="1" eaLnBrk="1" hangingPunct="1">
              <a:lnSpc>
                <a:spcPct val="150000"/>
              </a:lnSpc>
            </a:pPr>
            <a:endParaRPr lang="en-US" sz="300"/>
          </a:p>
          <a:p>
            <a:pPr lvl="1" eaLnBrk="1" hangingPunct="1">
              <a:lnSpc>
                <a:spcPct val="150000"/>
              </a:lnSpc>
            </a:pPr>
            <a:r>
              <a:rPr lang="en-US"/>
              <a:t>Play Waveform Express VI</a:t>
            </a:r>
          </a:p>
          <a:p>
            <a:pPr lvl="1" eaLnBrk="1" hangingPunct="1">
              <a:lnSpc>
                <a:spcPct val="150000"/>
              </a:lnSpc>
            </a:pPr>
            <a:endParaRPr lang="en-US" sz="375"/>
          </a:p>
          <a:p>
            <a:pPr lvl="1" eaLnBrk="1" hangingPunct="1">
              <a:lnSpc>
                <a:spcPct val="150000"/>
              </a:lnSpc>
            </a:pPr>
            <a:r>
              <a:rPr lang="en-US"/>
              <a:t>Report Express VI</a:t>
            </a:r>
            <a:endParaRPr lang="pl-PL"/>
          </a:p>
          <a:p>
            <a:pPr lvl="1" eaLnBrk="1" hangingPunct="1">
              <a:lnSpc>
                <a:spcPct val="150000"/>
              </a:lnSpc>
            </a:pPr>
            <a:endParaRPr lang="en-US" sz="375"/>
          </a:p>
          <a:p>
            <a:pPr lvl="1" eaLnBrk="1" hangingPunct="1"/>
            <a:r>
              <a:rPr lang="en-US"/>
              <a:t>Write</a:t>
            </a:r>
            <a:r>
              <a:rPr lang="pl-PL"/>
              <a:t> to</a:t>
            </a:r>
            <a:r>
              <a:rPr lang="en-US"/>
              <a:t> Measurement </a:t>
            </a:r>
            <a:br>
              <a:rPr lang="pl-PL"/>
            </a:br>
            <a:r>
              <a:rPr lang="en-US"/>
              <a:t>File Express VI</a:t>
            </a:r>
          </a:p>
          <a:p>
            <a:pPr lvl="1" eaLnBrk="1" hangingPunct="1">
              <a:lnSpc>
                <a:spcPct val="160000"/>
              </a:lnSpc>
            </a:pPr>
            <a:r>
              <a:rPr lang="en-US" err="1"/>
              <a:t>DIAdem</a:t>
            </a:r>
            <a:r>
              <a:rPr lang="en-US"/>
              <a:t> Report Express VI</a:t>
            </a:r>
          </a:p>
        </p:txBody>
      </p:sp>
      <p:pic>
        <p:nvPicPr>
          <p:cNvPr id="534532" name="Embedded Image" descr="noloc_env_display msg to user express icon.png"/>
          <p:cNvPicPr>
            <a:picLocks noGrp="1" noChangeAspect="1"/>
          </p:cNvPicPr>
          <p:nvPr>
            <p:ph sz="half" idx="4294967295"/>
          </p:nvPr>
        </p:nvPicPr>
        <p:blipFill>
          <a:blip r:embed="rId3" cstate="print"/>
          <a:srcRect/>
          <a:stretch>
            <a:fillRect/>
          </a:stretch>
        </p:blipFill>
        <p:spPr>
          <a:xfrm>
            <a:off x="5824824" y="1200150"/>
            <a:ext cx="571500" cy="571500"/>
          </a:xfrm>
        </p:spPr>
      </p:pic>
      <p:pic>
        <p:nvPicPr>
          <p:cNvPr id="534533" name="Embedded Image" descr="WriteLVMIcon.bmp"/>
          <p:cNvPicPr>
            <a:picLocks noChangeAspect="1"/>
          </p:cNvPicPr>
          <p:nvPr/>
        </p:nvPicPr>
        <p:blipFill>
          <a:blip r:embed="rId4" cstate="print"/>
          <a:srcRect/>
          <a:stretch>
            <a:fillRect/>
          </a:stretch>
        </p:blipFill>
        <p:spPr bwMode="auto">
          <a:xfrm>
            <a:off x="5824824" y="3086100"/>
            <a:ext cx="571500" cy="571500"/>
          </a:xfrm>
          <a:prstGeom prst="rect">
            <a:avLst/>
          </a:prstGeom>
          <a:noFill/>
          <a:ln w="9525">
            <a:noFill/>
            <a:miter lim="800000"/>
            <a:headEnd/>
            <a:tailEnd/>
          </a:ln>
        </p:spPr>
      </p:pic>
      <p:pic>
        <p:nvPicPr>
          <p:cNvPr id="534534" name="Embedded Image" descr="noloc_Play Waveform Express Icon.png"/>
          <p:cNvPicPr>
            <a:picLocks noChangeAspect="1"/>
          </p:cNvPicPr>
          <p:nvPr/>
        </p:nvPicPr>
        <p:blipFill>
          <a:blip r:embed="rId5" cstate="print"/>
          <a:srcRect/>
          <a:stretch>
            <a:fillRect/>
          </a:stretch>
        </p:blipFill>
        <p:spPr bwMode="auto">
          <a:xfrm>
            <a:off x="5824824" y="1828800"/>
            <a:ext cx="571500" cy="571500"/>
          </a:xfrm>
          <a:prstGeom prst="rect">
            <a:avLst/>
          </a:prstGeom>
          <a:noFill/>
          <a:ln w="9525">
            <a:noFill/>
            <a:miter lim="800000"/>
            <a:headEnd/>
            <a:tailEnd/>
          </a:ln>
        </p:spPr>
      </p:pic>
      <p:pic>
        <p:nvPicPr>
          <p:cNvPr id="534535" name="Embedded Image" descr="noloc_Report Express Icon.png"/>
          <p:cNvPicPr>
            <a:picLocks noChangeAspect="1"/>
          </p:cNvPicPr>
          <p:nvPr/>
        </p:nvPicPr>
        <p:blipFill>
          <a:blip r:embed="rId6" cstate="print"/>
          <a:srcRect/>
          <a:stretch>
            <a:fillRect/>
          </a:stretch>
        </p:blipFill>
        <p:spPr bwMode="auto">
          <a:xfrm>
            <a:off x="5824824" y="2457450"/>
            <a:ext cx="571500" cy="571500"/>
          </a:xfrm>
          <a:prstGeom prst="rect">
            <a:avLst/>
          </a:prstGeom>
          <a:noFill/>
          <a:ln w="9525">
            <a:noFill/>
            <a:miter lim="800000"/>
            <a:headEnd/>
            <a:tailEnd/>
          </a:ln>
        </p:spPr>
      </p:pic>
      <p:pic>
        <p:nvPicPr>
          <p:cNvPr id="534536" name="Embedded Image" descr="noloc_DIAdem Express Icon.png"/>
          <p:cNvPicPr>
            <a:picLocks noChangeAspect="1"/>
          </p:cNvPicPr>
          <p:nvPr/>
        </p:nvPicPr>
        <p:blipFill>
          <a:blip r:embed="rId7" cstate="print"/>
          <a:srcRect/>
          <a:stretch>
            <a:fillRect/>
          </a:stretch>
        </p:blipFill>
        <p:spPr bwMode="auto">
          <a:xfrm>
            <a:off x="5824824" y="3714750"/>
            <a:ext cx="571500" cy="571500"/>
          </a:xfrm>
          <a:prstGeom prst="rect">
            <a:avLst/>
          </a:prstGeom>
          <a:noFill/>
          <a:ln w="9525">
            <a:noFill/>
            <a:miter lim="800000"/>
            <a:headEnd/>
            <a:tailEnd/>
          </a:ln>
        </p:spPr>
      </p:pic>
      <p:pic>
        <p:nvPicPr>
          <p:cNvPr id="534537" name="Embedded Image" descr="noloc_fp_Graph Sample.png"/>
          <p:cNvPicPr>
            <a:picLocks noChangeAspect="1"/>
          </p:cNvPicPr>
          <p:nvPr/>
        </p:nvPicPr>
        <p:blipFill>
          <a:blip r:embed="rId8" cstate="print"/>
          <a:srcRect/>
          <a:stretch>
            <a:fillRect/>
          </a:stretch>
        </p:blipFill>
        <p:spPr bwMode="auto">
          <a:xfrm>
            <a:off x="6713030" y="1543050"/>
            <a:ext cx="1771650" cy="1144191"/>
          </a:xfrm>
          <a:prstGeom prst="rect">
            <a:avLst/>
          </a:prstGeom>
          <a:noFill/>
          <a:ln w="9525">
            <a:noFill/>
            <a:miter lim="800000"/>
            <a:headEnd/>
            <a:tailEnd/>
          </a:ln>
        </p:spPr>
      </p:pic>
      <p:pic>
        <p:nvPicPr>
          <p:cNvPr id="534538" name="Embedded Image" descr="noloc_fp_Meter Sample.png"/>
          <p:cNvPicPr>
            <a:picLocks noChangeAspect="1"/>
          </p:cNvPicPr>
          <p:nvPr/>
        </p:nvPicPr>
        <p:blipFill>
          <a:blip r:embed="rId9" cstate="print"/>
          <a:srcRect/>
          <a:stretch>
            <a:fillRect/>
          </a:stretch>
        </p:blipFill>
        <p:spPr bwMode="auto">
          <a:xfrm>
            <a:off x="6713031" y="3028950"/>
            <a:ext cx="1797844" cy="914400"/>
          </a:xfrm>
          <a:prstGeom prst="rect">
            <a:avLst/>
          </a:prstGeom>
          <a:noFill/>
          <a:ln w="9525">
            <a:noFill/>
            <a:miter lim="800000"/>
            <a:headEnd/>
            <a:tailEnd/>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10"/>
          <p:cNvSpPr>
            <a:spLocks noGrp="1" noChangeArrowheads="1"/>
          </p:cNvSpPr>
          <p:nvPr>
            <p:ph type="title"/>
          </p:nvPr>
        </p:nvSpPr>
        <p:spPr/>
        <p:txBody>
          <a:bodyPr>
            <a:normAutofit fontScale="90000"/>
          </a:bodyPr>
          <a:lstStyle/>
          <a:p>
            <a:pPr eaLnBrk="1" hangingPunct="1"/>
            <a:r>
              <a:rPr lang="en-US"/>
              <a:t>Building and Running a VI</a:t>
            </a:r>
          </a:p>
        </p:txBody>
      </p:sp>
      <p:sp>
        <p:nvSpPr>
          <p:cNvPr id="239627" name="Rectangle 11"/>
          <p:cNvSpPr>
            <a:spLocks noGrp="1" noChangeArrowheads="1"/>
          </p:cNvSpPr>
          <p:nvPr>
            <p:ph idx="1"/>
          </p:nvPr>
        </p:nvSpPr>
        <p:spPr>
          <a:xfrm>
            <a:off x="457200" y="1200150"/>
            <a:ext cx="6515100" cy="3257550"/>
          </a:xfrm>
        </p:spPr>
        <p:txBody>
          <a:bodyPr rtlCol="0">
            <a:normAutofit fontScale="85000" lnSpcReduction="20000"/>
          </a:bodyPr>
          <a:lstStyle/>
          <a:p>
            <a:pPr marL="385763" indent="-385763">
              <a:buFont typeface="Arial Narrow" pitchFamily="34" charset="0"/>
              <a:buAutoNum type="arabicPeriod"/>
              <a:defRPr/>
            </a:pPr>
            <a:r>
              <a:rPr lang="en-US"/>
              <a:t>Place Express VI on the block diagram.</a:t>
            </a:r>
          </a:p>
          <a:p>
            <a:pPr marL="385763" indent="-385763">
              <a:buFont typeface="Arial Narrow" pitchFamily="34" charset="0"/>
              <a:buAutoNum type="arabicPeriod"/>
              <a:defRPr/>
            </a:pPr>
            <a:r>
              <a:rPr lang="en-US"/>
              <a:t>Configure the dialog box that opens.</a:t>
            </a:r>
          </a:p>
          <a:p>
            <a:pPr marL="385763" indent="-385763">
              <a:buFont typeface="Arial Narrow" pitchFamily="34" charset="0"/>
              <a:buAutoNum type="arabicPeriod"/>
              <a:defRPr/>
            </a:pPr>
            <a:r>
              <a:rPr lang="en-US"/>
              <a:t>Wire Express VIs together.</a:t>
            </a:r>
          </a:p>
          <a:p>
            <a:pPr marL="385763" indent="-385763">
              <a:buFont typeface="Arial Narrow" pitchFamily="34" charset="0"/>
              <a:buAutoNum type="arabicPeriod"/>
              <a:defRPr/>
            </a:pPr>
            <a:r>
              <a:rPr lang="en-US"/>
              <a:t>Save and run the VI.</a:t>
            </a:r>
          </a:p>
          <a:p>
            <a:pPr marL="385763" indent="-385763">
              <a:buNone/>
              <a:defRPr/>
            </a:pPr>
            <a:endParaRPr lang="en-US"/>
          </a:p>
          <a:p>
            <a:pPr>
              <a:buNone/>
              <a:defRPr/>
            </a:pPr>
            <a:r>
              <a:rPr lang="en-US"/>
              <a:t>The </a:t>
            </a:r>
            <a:r>
              <a:rPr lang="en-US" b="1"/>
              <a:t>Run</a:t>
            </a:r>
            <a:r>
              <a:rPr lang="en-US"/>
              <a:t> button appears broken when the VI you are creating or editing contains errors.</a:t>
            </a:r>
          </a:p>
        </p:txBody>
      </p:sp>
      <p:pic>
        <p:nvPicPr>
          <p:cNvPr id="536580" name="Picture 12" descr="brokrun.bmp"/>
          <p:cNvPicPr>
            <a:picLocks noChangeAspect="1" noChangeArrowheads="1"/>
          </p:cNvPicPr>
          <p:nvPr/>
        </p:nvPicPr>
        <p:blipFill>
          <a:blip r:embed="rId3" cstate="print"/>
          <a:srcRect/>
          <a:stretch>
            <a:fillRect/>
          </a:stretch>
        </p:blipFill>
        <p:spPr bwMode="auto">
          <a:xfrm>
            <a:off x="7029450" y="3200401"/>
            <a:ext cx="514350" cy="489347"/>
          </a:xfrm>
          <a:prstGeom prst="rect">
            <a:avLst/>
          </a:prstGeom>
          <a:noFill/>
          <a:ln w="9525" algn="ctr">
            <a:noFill/>
            <a:miter lim="800000"/>
            <a:headEnd type="none" w="sm" len="sm"/>
            <a:tailEnd type="none" w="sm" len="sm"/>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title"/>
          </p:nvPr>
        </p:nvSpPr>
        <p:spPr bwMode="auto">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err="1"/>
              <a:t>Navigating</a:t>
            </a:r>
            <a:r>
              <a:rPr lang="pl-PL"/>
              <a:t> LabVIEW</a:t>
            </a:r>
            <a:endParaRPr lang="en-US"/>
          </a:p>
        </p:txBody>
      </p:sp>
      <p:sp>
        <p:nvSpPr>
          <p:cNvPr id="6" name="Content Placeholder 5"/>
          <p:cNvSpPr>
            <a:spLocks noGrp="1"/>
          </p:cNvSpPr>
          <p:nvPr>
            <p:ph idx="1"/>
          </p:nvPr>
        </p:nvSpPr>
        <p:spPr/>
        <p:txBody>
          <a:bodyPr anchor="b"/>
          <a:lstStyle/>
          <a:p>
            <a:pPr>
              <a:buFont typeface="Arial" pitchFamily="34" charset="0"/>
              <a:buChar char="•"/>
            </a:pPr>
            <a:endParaRPr lang="pl-PL"/>
          </a:p>
          <a:p>
            <a:pPr>
              <a:buFont typeface="Arial" pitchFamily="34" charset="0"/>
              <a:buChar char="•"/>
            </a:pPr>
            <a:endParaRPr lang="pl-PL"/>
          </a:p>
          <a:p>
            <a:pPr>
              <a:spcBef>
                <a:spcPct val="0"/>
              </a:spcBef>
              <a:spcAft>
                <a:spcPts val="362"/>
              </a:spcAft>
              <a:tabLst>
                <a:tab pos="487194" algn="l"/>
                <a:tab pos="974388" algn="l"/>
                <a:tab pos="1461582" algn="l"/>
                <a:tab pos="1948776" algn="l"/>
                <a:tab pos="2435970" algn="l"/>
                <a:tab pos="2923164" algn="l"/>
                <a:tab pos="3410358" algn="l"/>
                <a:tab pos="3897551" algn="l"/>
              </a:tabLst>
            </a:pPr>
            <a:r>
              <a:rPr lang="pl-PL">
                <a:ea typeface="SimSun" charset="-122"/>
              </a:rPr>
              <a:t>P</a:t>
            </a:r>
            <a:r>
              <a:rPr lang="en-US" err="1">
                <a:ea typeface="SimSun" charset="-122"/>
              </a:rPr>
              <a:t>ractice</a:t>
            </a:r>
            <a:r>
              <a:rPr lang="en-US">
                <a:ea typeface="SimSun" charset="-122"/>
              </a:rPr>
              <a:t> navigating the LabVIEW environment</a:t>
            </a:r>
            <a:r>
              <a:rPr lang="pl-PL">
                <a:ea typeface="SimSun" charset="-122"/>
              </a:rPr>
              <a:t> </a:t>
            </a:r>
            <a:r>
              <a:rPr lang="en-US">
                <a:ea typeface="SimSun" charset="-122"/>
              </a:rPr>
              <a:t>- add things to the front panel and block diagram, align and </a:t>
            </a:r>
            <a:r>
              <a:rPr lang="en-US" err="1">
                <a:ea typeface="SimSun" charset="-122"/>
              </a:rPr>
              <a:t>resiz</a:t>
            </a:r>
            <a:r>
              <a:rPr lang="pl-PL">
                <a:ea typeface="SimSun" charset="-122"/>
              </a:rPr>
              <a:t>e</a:t>
            </a:r>
            <a:r>
              <a:rPr lang="en-US">
                <a:ea typeface="SimSun" charset="-122"/>
              </a:rPr>
              <a:t> objects</a:t>
            </a:r>
            <a:r>
              <a:rPr lang="pl-PL">
                <a:ea typeface="SimSun" charset="-122"/>
              </a:rPr>
              <a:t>, </a:t>
            </a:r>
            <a:r>
              <a:rPr lang="pl-PL" err="1">
                <a:ea typeface="SimSun" charset="-122"/>
              </a:rPr>
              <a:t>use</a:t>
            </a:r>
            <a:r>
              <a:rPr lang="pl-PL">
                <a:ea typeface="SimSun" charset="-122"/>
              </a:rPr>
              <a:t> </a:t>
            </a:r>
            <a:r>
              <a:rPr lang="pl-PL" err="1">
                <a:ea typeface="SimSun" charset="-122"/>
              </a:rPr>
              <a:t>simple</a:t>
            </a:r>
            <a:r>
              <a:rPr lang="pl-PL">
                <a:ea typeface="SimSun" charset="-122"/>
              </a:rPr>
              <a:t> </a:t>
            </a:r>
            <a:r>
              <a:rPr lang="pl-PL" err="1">
                <a:ea typeface="SimSun" charset="-122"/>
              </a:rPr>
              <a:t>functions</a:t>
            </a:r>
            <a:r>
              <a:rPr lang="pl-PL">
                <a:ea typeface="SimSun" charset="-122"/>
              </a:rPr>
              <a:t>. </a:t>
            </a:r>
            <a:endParaRPr lang="en-US">
              <a:ea typeface="SimSun" charset="-122"/>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title"/>
          </p:nvPr>
        </p:nvSpPr>
        <p:spPr bwMode="auto">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a:t>Simple AAP VI</a:t>
            </a:r>
            <a:endParaRPr lang="en-US"/>
          </a:p>
        </p:txBody>
      </p:sp>
      <p:sp>
        <p:nvSpPr>
          <p:cNvPr id="6" name="Content Placeholder 5"/>
          <p:cNvSpPr>
            <a:spLocks noGrp="1"/>
          </p:cNvSpPr>
          <p:nvPr>
            <p:ph idx="1"/>
          </p:nvPr>
        </p:nvSpPr>
        <p:spPr>
          <a:xfrm>
            <a:off x="457200" y="1257300"/>
            <a:ext cx="7200900" cy="2857500"/>
          </a:xfrm>
        </p:spPr>
        <p:txBody>
          <a:bodyPr>
            <a:normAutofit fontScale="77500" lnSpcReduction="20000"/>
          </a:bodyPr>
          <a:lstStyle/>
          <a:p>
            <a:r>
              <a:rPr lang="pl-PL" err="1"/>
              <a:t>Build</a:t>
            </a:r>
            <a:r>
              <a:rPr lang="pl-PL"/>
              <a:t> a </a:t>
            </a:r>
            <a:r>
              <a:rPr lang="pl-PL" err="1"/>
              <a:t>simple</a:t>
            </a:r>
            <a:r>
              <a:rPr lang="pl-PL"/>
              <a:t> </a:t>
            </a:r>
            <a:r>
              <a:rPr lang="pl-PL" err="1"/>
              <a:t>Acquire-Analyze-Present</a:t>
            </a:r>
            <a:r>
              <a:rPr lang="pl-PL"/>
              <a:t> VI. </a:t>
            </a:r>
          </a:p>
          <a:p>
            <a:endParaRPr lang="pl-PL"/>
          </a:p>
          <a:p>
            <a:r>
              <a:rPr lang="pl-PL" err="1"/>
              <a:t>You</a:t>
            </a:r>
            <a:r>
              <a:rPr lang="pl-PL"/>
              <a:t> </a:t>
            </a:r>
            <a:r>
              <a:rPr lang="pl-PL" err="1"/>
              <a:t>may</a:t>
            </a:r>
            <a:r>
              <a:rPr lang="pl-PL"/>
              <a:t> </a:t>
            </a:r>
            <a:r>
              <a:rPr lang="pl-PL" err="1"/>
              <a:t>use</a:t>
            </a:r>
            <a:r>
              <a:rPr lang="pl-PL"/>
              <a:t> </a:t>
            </a:r>
            <a:r>
              <a:rPr lang="pl-PL" err="1"/>
              <a:t>some</a:t>
            </a:r>
            <a:r>
              <a:rPr lang="pl-PL"/>
              <a:t> of </a:t>
            </a:r>
            <a:r>
              <a:rPr lang="pl-PL" err="1"/>
              <a:t>the</a:t>
            </a:r>
            <a:r>
              <a:rPr lang="pl-PL"/>
              <a:t> Express </a:t>
            </a:r>
            <a:r>
              <a:rPr lang="pl-PL" err="1"/>
              <a:t>VIs</a:t>
            </a:r>
            <a:r>
              <a:rPr lang="pl-PL"/>
              <a:t> </a:t>
            </a:r>
            <a:r>
              <a:rPr lang="pl-PL" err="1"/>
              <a:t>mentioned</a:t>
            </a:r>
            <a:r>
              <a:rPr lang="pl-PL"/>
              <a:t> on </a:t>
            </a:r>
            <a:r>
              <a:rPr lang="pl-PL" err="1"/>
              <a:t>the</a:t>
            </a:r>
            <a:r>
              <a:rPr lang="pl-PL"/>
              <a:t> </a:t>
            </a:r>
            <a:r>
              <a:rPr lang="pl-PL" err="1"/>
              <a:t>slides</a:t>
            </a:r>
            <a:r>
              <a:rPr lang="pl-PL"/>
              <a:t> </a:t>
            </a:r>
            <a:r>
              <a:rPr lang="pl-PL" err="1"/>
              <a:t>or</a:t>
            </a:r>
            <a:r>
              <a:rPr lang="pl-PL"/>
              <a:t> </a:t>
            </a:r>
            <a:r>
              <a:rPr lang="pl-PL" err="1"/>
              <a:t>different</a:t>
            </a:r>
            <a:r>
              <a:rPr lang="pl-PL"/>
              <a:t> </a:t>
            </a:r>
            <a:r>
              <a:rPr lang="pl-PL" err="1"/>
              <a:t>VIs</a:t>
            </a:r>
            <a:r>
              <a:rPr lang="pl-PL"/>
              <a:t> </a:t>
            </a:r>
            <a:r>
              <a:rPr lang="pl-PL" err="1"/>
              <a:t>that</a:t>
            </a:r>
            <a:r>
              <a:rPr lang="pl-PL"/>
              <a:t> </a:t>
            </a:r>
            <a:r>
              <a:rPr lang="pl-PL" err="1"/>
              <a:t>can</a:t>
            </a:r>
            <a:r>
              <a:rPr lang="pl-PL"/>
              <a:t> be </a:t>
            </a:r>
            <a:r>
              <a:rPr lang="pl-PL" err="1"/>
              <a:t>found</a:t>
            </a:r>
            <a:r>
              <a:rPr lang="pl-PL"/>
              <a:t> </a:t>
            </a:r>
            <a:r>
              <a:rPr lang="pl-PL" err="1"/>
              <a:t>in</a:t>
            </a:r>
            <a:r>
              <a:rPr lang="pl-PL"/>
              <a:t> LabVIEW </a:t>
            </a:r>
            <a:r>
              <a:rPr lang="pl-PL" err="1"/>
              <a:t>palettes</a:t>
            </a:r>
            <a:r>
              <a:rPr lang="pl-PL"/>
              <a:t>. </a:t>
            </a:r>
          </a:p>
          <a:p>
            <a:endParaRPr lang="pl-PL"/>
          </a:p>
          <a:p>
            <a:r>
              <a:rPr lang="pl-PL"/>
              <a:t>To </a:t>
            </a:r>
            <a:r>
              <a:rPr lang="pl-PL" err="1"/>
              <a:t>find</a:t>
            </a:r>
            <a:r>
              <a:rPr lang="pl-PL"/>
              <a:t> a </a:t>
            </a:r>
            <a:r>
              <a:rPr lang="pl-PL" err="1"/>
              <a:t>function</a:t>
            </a:r>
            <a:r>
              <a:rPr lang="pl-PL"/>
              <a:t> </a:t>
            </a:r>
            <a:r>
              <a:rPr lang="pl-PL" err="1"/>
              <a:t>or</a:t>
            </a:r>
            <a:r>
              <a:rPr lang="pl-PL"/>
              <a:t> VI, </a:t>
            </a:r>
            <a:r>
              <a:rPr lang="pl-PL" err="1"/>
              <a:t>use</a:t>
            </a:r>
            <a:r>
              <a:rPr lang="pl-PL"/>
              <a:t> ‘</a:t>
            </a:r>
            <a:r>
              <a:rPr lang="pl-PL" err="1"/>
              <a:t>Search</a:t>
            </a:r>
            <a:r>
              <a:rPr lang="pl-PL"/>
              <a:t>’ </a:t>
            </a:r>
            <a:r>
              <a:rPr lang="pl-PL" err="1"/>
              <a:t>button</a:t>
            </a:r>
            <a:r>
              <a:rPr lang="pl-PL"/>
              <a:t> on </a:t>
            </a:r>
            <a:r>
              <a:rPr lang="pl-PL" err="1"/>
              <a:t>the</a:t>
            </a:r>
            <a:r>
              <a:rPr lang="pl-PL"/>
              <a:t> </a:t>
            </a:r>
            <a:r>
              <a:rPr lang="pl-PL" err="1"/>
              <a:t>palette</a:t>
            </a:r>
            <a:r>
              <a:rPr lang="pl-PL"/>
              <a:t> </a:t>
            </a:r>
            <a:r>
              <a:rPr lang="pl-PL" err="1"/>
              <a:t>or</a:t>
            </a:r>
            <a:r>
              <a:rPr lang="pl-PL"/>
              <a:t> </a:t>
            </a:r>
            <a:r>
              <a:rPr lang="pl-PL" err="1"/>
              <a:t>use</a:t>
            </a:r>
            <a:r>
              <a:rPr lang="pl-PL"/>
              <a:t> </a:t>
            </a:r>
            <a:r>
              <a:rPr lang="pl-PL" err="1"/>
              <a:t>Quick</a:t>
            </a:r>
            <a:r>
              <a:rPr lang="pl-PL"/>
              <a:t> Drop </a:t>
            </a:r>
            <a:r>
              <a:rPr lang="pl-PL" err="1"/>
              <a:t>window</a:t>
            </a:r>
            <a:r>
              <a:rPr lang="pl-PL"/>
              <a:t> (&lt;</a:t>
            </a:r>
            <a:r>
              <a:rPr lang="pl-PL" err="1"/>
              <a:t>Ctrl+space</a:t>
            </a:r>
            <a:r>
              <a:rPr lang="pl-PL"/>
              <a:t>&gt;).</a:t>
            </a:r>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title"/>
          </p:nvPr>
        </p:nvSpPr>
        <p:spPr bwMode="auto">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a:t>Simple AAP VI</a:t>
            </a:r>
            <a:endParaRPr lang="en-US"/>
          </a:p>
        </p:txBody>
      </p:sp>
      <p:sp>
        <p:nvSpPr>
          <p:cNvPr id="6" name="Content Placeholder 5"/>
          <p:cNvSpPr>
            <a:spLocks noGrp="1"/>
          </p:cNvSpPr>
          <p:nvPr>
            <p:ph idx="1"/>
          </p:nvPr>
        </p:nvSpPr>
        <p:spPr>
          <a:xfrm>
            <a:off x="457200" y="1085850"/>
            <a:ext cx="7200900" cy="628650"/>
          </a:xfrm>
        </p:spPr>
        <p:txBody>
          <a:bodyPr/>
          <a:lstStyle/>
          <a:p>
            <a:r>
              <a:rPr lang="pl-PL" err="1"/>
              <a:t>Example</a:t>
            </a:r>
            <a:r>
              <a:rPr lang="pl-PL"/>
              <a:t>: </a:t>
            </a:r>
            <a:r>
              <a:rPr lang="pl-PL" err="1"/>
              <a:t>using</a:t>
            </a:r>
            <a:r>
              <a:rPr lang="pl-PL"/>
              <a:t> Express </a:t>
            </a:r>
            <a:r>
              <a:rPr lang="pl-PL" err="1"/>
              <a:t>VIs</a:t>
            </a:r>
            <a:r>
              <a:rPr lang="pl-PL"/>
              <a:t> </a:t>
            </a:r>
            <a:endParaRPr lang="en-US"/>
          </a:p>
        </p:txBody>
      </p:sp>
      <p:pic>
        <p:nvPicPr>
          <p:cNvPr id="1029" name="Picture 5"/>
          <p:cNvPicPr>
            <a:picLocks noChangeAspect="1" noChangeArrowheads="1"/>
          </p:cNvPicPr>
          <p:nvPr/>
        </p:nvPicPr>
        <p:blipFill>
          <a:blip r:embed="rId3" cstate="print"/>
          <a:srcRect r="17883" b="28808"/>
          <a:stretch>
            <a:fillRect/>
          </a:stretch>
        </p:blipFill>
        <p:spPr bwMode="auto">
          <a:xfrm>
            <a:off x="457200" y="1714500"/>
            <a:ext cx="7067367" cy="2822654"/>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title"/>
          </p:nvPr>
        </p:nvSpPr>
        <p:spPr bwMode="auto">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a:t>Simple AAP VI</a:t>
            </a:r>
            <a:endParaRPr lang="en-US"/>
          </a:p>
        </p:txBody>
      </p:sp>
      <p:sp>
        <p:nvSpPr>
          <p:cNvPr id="6" name="Content Placeholder 5"/>
          <p:cNvSpPr>
            <a:spLocks noGrp="1"/>
          </p:cNvSpPr>
          <p:nvPr>
            <p:ph idx="1"/>
          </p:nvPr>
        </p:nvSpPr>
        <p:spPr>
          <a:xfrm>
            <a:off x="1485900" y="1085850"/>
            <a:ext cx="6172200" cy="628650"/>
          </a:xfrm>
        </p:spPr>
        <p:txBody>
          <a:bodyPr/>
          <a:lstStyle/>
          <a:p>
            <a:r>
              <a:rPr lang="pl-PL" err="1"/>
              <a:t>Example</a:t>
            </a:r>
            <a:r>
              <a:rPr lang="pl-PL"/>
              <a:t>: </a:t>
            </a:r>
            <a:r>
              <a:rPr lang="pl-PL" err="1"/>
              <a:t>without</a:t>
            </a:r>
            <a:r>
              <a:rPr lang="pl-PL"/>
              <a:t> Express </a:t>
            </a:r>
            <a:r>
              <a:rPr lang="pl-PL" err="1"/>
              <a:t>VIs</a:t>
            </a:r>
            <a:r>
              <a:rPr lang="pl-PL"/>
              <a:t> </a:t>
            </a:r>
            <a:endParaRPr lang="en-US"/>
          </a:p>
        </p:txBody>
      </p:sp>
      <p:pic>
        <p:nvPicPr>
          <p:cNvPr id="1292290" name="Picture 2"/>
          <p:cNvPicPr>
            <a:picLocks noChangeAspect="1" noChangeArrowheads="1"/>
          </p:cNvPicPr>
          <p:nvPr/>
        </p:nvPicPr>
        <p:blipFill>
          <a:blip r:embed="rId3" cstate="print"/>
          <a:srcRect/>
          <a:stretch>
            <a:fillRect/>
          </a:stretch>
        </p:blipFill>
        <p:spPr bwMode="auto">
          <a:xfrm>
            <a:off x="1428750" y="1575198"/>
            <a:ext cx="6178268" cy="288250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idx="1"/>
          </p:nvPr>
        </p:nvSpPr>
        <p:spPr/>
        <p:txBody>
          <a:bodyPr anchor="b">
            <a:normAutofit/>
          </a:bodyPr>
          <a:lstStyle/>
          <a:p>
            <a:pPr marL="0" indent="0">
              <a:buNone/>
            </a:pPr>
            <a:r>
              <a:rPr lang="pl-PL" err="1"/>
              <a:t>Example</a:t>
            </a:r>
            <a:r>
              <a:rPr lang="pl-PL"/>
              <a:t> – </a:t>
            </a:r>
            <a:r>
              <a:rPr lang="pl-PL" err="1"/>
              <a:t>scenario</a:t>
            </a:r>
            <a:r>
              <a:rPr lang="pl-PL"/>
              <a:t>:</a:t>
            </a:r>
            <a:endParaRPr lang="en-US"/>
          </a:p>
          <a:p>
            <a:pPr marL="0" indent="0">
              <a:buFont typeface="Arial" pitchFamily="34" charset="0"/>
              <a:buChar char="•"/>
            </a:pPr>
            <a:r>
              <a:rPr lang="en-US" sz="1950"/>
              <a:t> Acquire a sine waveform </a:t>
            </a:r>
            <a:r>
              <a:rPr lang="pl-PL" sz="1950"/>
              <a:t>for </a:t>
            </a:r>
            <a:r>
              <a:rPr lang="en-US" sz="1950"/>
              <a:t>0.1 seconds.</a:t>
            </a:r>
          </a:p>
          <a:p>
            <a:pPr marL="0" indent="0">
              <a:buFont typeface="Arial" pitchFamily="34" charset="0"/>
              <a:buChar char="•"/>
            </a:pPr>
            <a:r>
              <a:rPr lang="en-US" sz="1950"/>
              <a:t> Determine the average value of the waveform.</a:t>
            </a:r>
          </a:p>
          <a:p>
            <a:pPr marL="0" indent="0">
              <a:buFont typeface="Arial" pitchFamily="34" charset="0"/>
              <a:buChar char="•"/>
            </a:pPr>
            <a:r>
              <a:rPr lang="en-US" sz="1950"/>
              <a:t> Log the data</a:t>
            </a:r>
            <a:r>
              <a:rPr lang="pl-PL" sz="1950"/>
              <a:t> to a file</a:t>
            </a:r>
            <a:r>
              <a:rPr lang="en-US" sz="1950"/>
              <a:t>.</a:t>
            </a:r>
          </a:p>
          <a:p>
            <a:pPr marL="0" indent="0">
              <a:buFont typeface="Arial" pitchFamily="34" charset="0"/>
              <a:buChar char="•"/>
            </a:pPr>
            <a:r>
              <a:rPr lang="en-US" sz="1950"/>
              <a:t> Display the data to a graph.</a:t>
            </a:r>
          </a:p>
        </p:txBody>
      </p:sp>
      <p:sp>
        <p:nvSpPr>
          <p:cNvPr id="6" name="Title 5"/>
          <p:cNvSpPr>
            <a:spLocks noGrp="1" noChangeArrowheads="1"/>
          </p:cNvSpPr>
          <p:nvPr>
            <p:ph type="title"/>
          </p:nvPr>
        </p:nvSpPr>
        <p:spPr bwMode="auto">
          <a:xfrm>
            <a:off x="457200" y="205979"/>
            <a:ext cx="7200900" cy="857250"/>
          </a:xfrm>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a:t>Simple AAP VI</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fontScale="90000"/>
          </a:bodyPr>
          <a:lstStyle/>
          <a:p>
            <a:r>
              <a:rPr lang="pl-PL"/>
              <a:t>Diversity of applications</a:t>
            </a:r>
          </a:p>
        </p:txBody>
      </p:sp>
      <p:pic>
        <p:nvPicPr>
          <p:cNvPr id="3" name="Picture 2" descr="A picture containing outdoor, smoke, train, track&#10;&#10;Description automatically generated">
            <a:extLst>
              <a:ext uri="{FF2B5EF4-FFF2-40B4-BE49-F238E27FC236}">
                <a16:creationId xmlns:a16="http://schemas.microsoft.com/office/drawing/2014/main" id="{93AEE239-6DDF-4D41-9799-183A04CD2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4408" y="1101008"/>
            <a:ext cx="4320067" cy="3252095"/>
          </a:xfrm>
          <a:prstGeom prst="rect">
            <a:avLst/>
          </a:prstGeom>
        </p:spPr>
      </p:pic>
      <p:sp>
        <p:nvSpPr>
          <p:cNvPr id="4" name="TextBox 3">
            <a:extLst>
              <a:ext uri="{FF2B5EF4-FFF2-40B4-BE49-F238E27FC236}">
                <a16:creationId xmlns:a16="http://schemas.microsoft.com/office/drawing/2014/main" id="{2FDD5366-B926-ED40-AD7B-45EA9742B7C0}"/>
              </a:ext>
            </a:extLst>
          </p:cNvPr>
          <p:cNvSpPr txBox="1"/>
          <p:nvPr/>
        </p:nvSpPr>
        <p:spPr>
          <a:xfrm>
            <a:off x="379525" y="1971585"/>
            <a:ext cx="3719715" cy="1200329"/>
          </a:xfrm>
          <a:prstGeom prst="rect">
            <a:avLst/>
          </a:prstGeom>
          <a:noFill/>
        </p:spPr>
        <p:txBody>
          <a:bodyPr wrap="square" rtlCol="0">
            <a:spAutoFit/>
          </a:bodyPr>
          <a:lstStyle/>
          <a:p>
            <a:pPr algn="ctr"/>
            <a:r>
              <a:rPr lang="en-GB" dirty="0"/>
              <a:t>SpaceX</a:t>
            </a:r>
          </a:p>
          <a:p>
            <a:pPr algn="ctr"/>
            <a:endParaRPr lang="en-GB" dirty="0"/>
          </a:p>
          <a:p>
            <a:pPr algn="ctr"/>
            <a:endParaRPr lang="en-GB" dirty="0"/>
          </a:p>
          <a:p>
            <a:pPr algn="ctr"/>
            <a:r>
              <a:rPr lang="en-GB" dirty="0"/>
              <a:t>Falcon rocket launch pad software</a:t>
            </a:r>
          </a:p>
        </p:txBody>
      </p:sp>
    </p:spTree>
    <p:extLst>
      <p:ext uri="{BB962C8B-B14F-4D97-AF65-F5344CB8AC3E}">
        <p14:creationId xmlns:p14="http://schemas.microsoft.com/office/powerpoint/2010/main" val="39098555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6149</TotalTime>
  <Words>6277</Words>
  <Application>Microsoft Macintosh PowerPoint</Application>
  <PresentationFormat>On-screen Show (16:9)</PresentationFormat>
  <Paragraphs>665</Paragraphs>
  <Slides>87</Slides>
  <Notes>77</Notes>
  <HiddenSlides>1</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87</vt:i4>
      </vt:variant>
    </vt:vector>
  </HeadingPairs>
  <TitlesOfParts>
    <vt:vector size="99" baseType="lpstr">
      <vt:lpstr>Arial</vt:lpstr>
      <vt:lpstr>Arial Narrow</vt:lpstr>
      <vt:lpstr>Calibri</vt:lpstr>
      <vt:lpstr>Cambria Math</vt:lpstr>
      <vt:lpstr>Courier New</vt:lpstr>
      <vt:lpstr>Optima</vt:lpstr>
      <vt:lpstr>Symbol</vt:lpstr>
      <vt:lpstr>Times New Roman</vt:lpstr>
      <vt:lpstr>Univers Com 45 Light</vt:lpstr>
      <vt:lpstr>Univers LT Std 45 Light</vt:lpstr>
      <vt:lpstr>CERNCorporate16-9</vt:lpstr>
      <vt:lpstr>Bitmap Image</vt:lpstr>
      <vt:lpstr>PowerPoint Presentation</vt:lpstr>
      <vt:lpstr>LabVIEW FPGA @ CERN 2020</vt:lpstr>
      <vt:lpstr>LabVIEW FPGA @ CERN 2020</vt:lpstr>
      <vt:lpstr>About the workshop </vt:lpstr>
      <vt:lpstr>About the workshops </vt:lpstr>
      <vt:lpstr>LabVIEW </vt:lpstr>
      <vt:lpstr>National Instruments</vt:lpstr>
      <vt:lpstr>Diversity of applications</vt:lpstr>
      <vt:lpstr>Diversity of applications</vt:lpstr>
      <vt:lpstr>LabVIEW on different hardware</vt:lpstr>
      <vt:lpstr>Projects based on NI @ CERN</vt:lpstr>
      <vt:lpstr>LHC collimators real-time control system</vt:lpstr>
      <vt:lpstr>Projects based on NI @ CERN</vt:lpstr>
      <vt:lpstr>CERN LabVIEW support</vt:lpstr>
      <vt:lpstr>Getting the Most out of This Course</vt:lpstr>
      <vt:lpstr>Why LabVIEW?</vt:lpstr>
      <vt:lpstr>B. Project Explorer</vt:lpstr>
      <vt:lpstr>Project Explorer</vt:lpstr>
      <vt:lpstr>Project Explorer</vt:lpstr>
      <vt:lpstr>LabVIEW Files</vt:lpstr>
      <vt:lpstr>Adding Folders to a Project</vt:lpstr>
      <vt:lpstr>Show-off(1) Project Explorer</vt:lpstr>
      <vt:lpstr>C. Parts of a VI</vt:lpstr>
      <vt:lpstr>Parts of a VI</vt:lpstr>
      <vt:lpstr>Parts of a VI – Front Panel</vt:lpstr>
      <vt:lpstr>Parts of a VI – Block Diagram</vt:lpstr>
      <vt:lpstr>Parts of a VI – Icon/Connector Pane</vt:lpstr>
      <vt:lpstr>Show – off (2)   Figures </vt:lpstr>
      <vt:lpstr>D. Front Panel</vt:lpstr>
      <vt:lpstr>Front Panel</vt:lpstr>
      <vt:lpstr>Controls and Indicators</vt:lpstr>
      <vt:lpstr>Front Panel Object Styles</vt:lpstr>
      <vt:lpstr>Numeric Controls and Indicators</vt:lpstr>
      <vt:lpstr>Boolean Controls and Indicators</vt:lpstr>
      <vt:lpstr>Strings</vt:lpstr>
      <vt:lpstr>E. Block Diagram</vt:lpstr>
      <vt:lpstr>Block Diagram</vt:lpstr>
      <vt:lpstr>Block Diagram</vt:lpstr>
      <vt:lpstr>Terminals</vt:lpstr>
      <vt:lpstr>Terminals for Front Panel Objects</vt:lpstr>
      <vt:lpstr>View Terminals as Icons</vt:lpstr>
      <vt:lpstr>Nodes</vt:lpstr>
      <vt:lpstr>Function Nodes</vt:lpstr>
      <vt:lpstr>SubVI Nodes</vt:lpstr>
      <vt:lpstr>Express VIs</vt:lpstr>
      <vt:lpstr>VI Node View Options</vt:lpstr>
      <vt:lpstr>Structures</vt:lpstr>
      <vt:lpstr>Wires</vt:lpstr>
      <vt:lpstr>Constants</vt:lpstr>
      <vt:lpstr>Free labels</vt:lpstr>
      <vt:lpstr>Context Help</vt:lpstr>
      <vt:lpstr>LabVIEW Help</vt:lpstr>
      <vt:lpstr>Examples</vt:lpstr>
      <vt:lpstr>Group Exercise Concept: Exploring a VI</vt:lpstr>
      <vt:lpstr>F. Searching for Controls, VIs  and Functions</vt:lpstr>
      <vt:lpstr>Searching for Controls, VIs and Functions</vt:lpstr>
      <vt:lpstr>Controls Palette</vt:lpstr>
      <vt:lpstr>Functions Palette</vt:lpstr>
      <vt:lpstr>Searching with Quick Drop</vt:lpstr>
      <vt:lpstr>Global Search</vt:lpstr>
      <vt:lpstr>Search for Controls, VIs and Functions</vt:lpstr>
      <vt:lpstr>G. Selecting a Tool</vt:lpstr>
      <vt:lpstr>Selecting a Tool</vt:lpstr>
      <vt:lpstr>Wiring Tips </vt:lpstr>
      <vt:lpstr>Wiring Tips – Clean Up Diagram </vt:lpstr>
      <vt:lpstr>Cloning and Moving Items</vt:lpstr>
      <vt:lpstr>Selecting, Editing, Resizing and Wiring</vt:lpstr>
      <vt:lpstr>Setting Options for the Environment</vt:lpstr>
      <vt:lpstr>H. Dataflow</vt:lpstr>
      <vt:lpstr>Dataflow</vt:lpstr>
      <vt:lpstr>Dataflow – Quiz</vt:lpstr>
      <vt:lpstr>Dataflow – Quiz Answer</vt:lpstr>
      <vt:lpstr>Dataflow – Quiz</vt:lpstr>
      <vt:lpstr>Dataflow – Quiz Answer</vt:lpstr>
      <vt:lpstr>Group Exercise Concept: Dataflow</vt:lpstr>
      <vt:lpstr>Group Exercise Concept: Dataflow</vt:lpstr>
      <vt:lpstr>I. Building a Simple VI</vt:lpstr>
      <vt:lpstr>Building a Simple VI</vt:lpstr>
      <vt:lpstr>Acquire Express VIs</vt:lpstr>
      <vt:lpstr>Analyze Express VIs</vt:lpstr>
      <vt:lpstr>Present Express VIs and Indicators</vt:lpstr>
      <vt:lpstr>Building and Running a VI</vt:lpstr>
      <vt:lpstr>Homework: Navigating LabVIEW</vt:lpstr>
      <vt:lpstr>Homework: Simple AAP VI</vt:lpstr>
      <vt:lpstr>Homework: Simple AAP VI</vt:lpstr>
      <vt:lpstr>Homework: Simple AAP VI</vt:lpstr>
      <vt:lpstr>Homework: Simple AAP VI</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Adriaan Rijllart</cp:lastModifiedBy>
  <cp:revision>61</cp:revision>
  <dcterms:created xsi:type="dcterms:W3CDTF">2012-11-30T11:04:26Z</dcterms:created>
  <dcterms:modified xsi:type="dcterms:W3CDTF">2020-09-27T17:36:48Z</dcterms:modified>
</cp:coreProperties>
</file>