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5"/>
  </p:notesMasterIdLst>
  <p:sldIdLst>
    <p:sldId id="256" r:id="rId2"/>
    <p:sldId id="257" r:id="rId3"/>
    <p:sldId id="262" r:id="rId4"/>
    <p:sldId id="265" r:id="rId5"/>
    <p:sldId id="263" r:id="rId6"/>
    <p:sldId id="264" r:id="rId7"/>
    <p:sldId id="266" r:id="rId8"/>
    <p:sldId id="270" r:id="rId9"/>
    <p:sldId id="261" r:id="rId10"/>
    <p:sldId id="271" r:id="rId11"/>
    <p:sldId id="267" r:id="rId12"/>
    <p:sldId id="269" r:id="rId13"/>
    <p:sldId id="27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Style léger 2 - Accentuation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6" autoAdjust="0"/>
    <p:restoredTop sz="94660"/>
  </p:normalViewPr>
  <p:slideViewPr>
    <p:cSldViewPr snapToGrid="0">
      <p:cViewPr varScale="1">
        <p:scale>
          <a:sx n="81" d="100"/>
          <a:sy n="81" d="100"/>
        </p:scale>
        <p:origin x="192" y="15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NDIOUKANE\Desktop\ma_th&#232;se\figures\z&#233;ta_sizer.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PC\Desktop\abstract%20et%20donn&#233;es%20de%20mesures%20&#233;lectriques\DKFB.PD2.Ecl3.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PC\Desktop\abstract%20et%20donn&#233;es%20de%20mesures%20&#233;lectriques\DKFB.PD2.Ecl3.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[zéta_sizer.xlsx]Feuil1!$B$1</c:f>
              <c:strCache>
                <c:ptCount val="1"/>
                <c:pt idx="0">
                  <c:v>PZN-4.5PT</c:v>
                </c:pt>
              </c:strCache>
            </c:strRef>
          </c:tx>
          <c:spPr>
            <a:ln w="19050" cap="rnd">
              <a:solidFill>
                <a:schemeClr val="accent1"/>
              </a:solidFill>
              <a:round/>
            </a:ln>
            <a:effectLst/>
          </c:spPr>
          <c:marker>
            <c:symbol val="none"/>
          </c:marker>
          <c:xVal>
            <c:numRef>
              <c:f>[zéta_sizer.xlsx]Feuil1!$A$2:$A$70</c:f>
              <c:numCache>
                <c:formatCode>General</c:formatCode>
                <c:ptCount val="69"/>
                <c:pt idx="0">
                  <c:v>0.4</c:v>
                </c:pt>
                <c:pt idx="1">
                  <c:v>0.46300000000000002</c:v>
                </c:pt>
                <c:pt idx="2">
                  <c:v>0.53600000000000003</c:v>
                </c:pt>
                <c:pt idx="3">
                  <c:v>0.621</c:v>
                </c:pt>
                <c:pt idx="4">
                  <c:v>0.71899999999999997</c:v>
                </c:pt>
                <c:pt idx="5">
                  <c:v>0.83299999999999996</c:v>
                </c:pt>
                <c:pt idx="6">
                  <c:v>0.96499999999999997</c:v>
                </c:pt>
                <c:pt idx="7">
                  <c:v>1.1200000000000001</c:v>
                </c:pt>
                <c:pt idx="8">
                  <c:v>1.29</c:v>
                </c:pt>
                <c:pt idx="9">
                  <c:v>1.5</c:v>
                </c:pt>
                <c:pt idx="10">
                  <c:v>1.74</c:v>
                </c:pt>
                <c:pt idx="11">
                  <c:v>2.0099999999999998</c:v>
                </c:pt>
                <c:pt idx="12">
                  <c:v>2.33</c:v>
                </c:pt>
                <c:pt idx="13">
                  <c:v>2.7</c:v>
                </c:pt>
                <c:pt idx="14">
                  <c:v>3.12</c:v>
                </c:pt>
                <c:pt idx="15">
                  <c:v>3.62</c:v>
                </c:pt>
                <c:pt idx="16">
                  <c:v>4.1900000000000004</c:v>
                </c:pt>
                <c:pt idx="17">
                  <c:v>4.8499999999999996</c:v>
                </c:pt>
                <c:pt idx="18">
                  <c:v>5.61</c:v>
                </c:pt>
                <c:pt idx="19">
                  <c:v>6.5</c:v>
                </c:pt>
                <c:pt idx="20">
                  <c:v>7.53</c:v>
                </c:pt>
                <c:pt idx="21">
                  <c:v>8.7200000000000006</c:v>
                </c:pt>
                <c:pt idx="22">
                  <c:v>10.1</c:v>
                </c:pt>
                <c:pt idx="23">
                  <c:v>11.7</c:v>
                </c:pt>
                <c:pt idx="24">
                  <c:v>13.5</c:v>
                </c:pt>
                <c:pt idx="25">
                  <c:v>15.7</c:v>
                </c:pt>
                <c:pt idx="26">
                  <c:v>18.2</c:v>
                </c:pt>
                <c:pt idx="27">
                  <c:v>21</c:v>
                </c:pt>
                <c:pt idx="28">
                  <c:v>24.4</c:v>
                </c:pt>
                <c:pt idx="29">
                  <c:v>28.2</c:v>
                </c:pt>
                <c:pt idx="30">
                  <c:v>32.700000000000003</c:v>
                </c:pt>
                <c:pt idx="31">
                  <c:v>37.799999999999997</c:v>
                </c:pt>
                <c:pt idx="32">
                  <c:v>43.8</c:v>
                </c:pt>
                <c:pt idx="33">
                  <c:v>50.7</c:v>
                </c:pt>
                <c:pt idx="34">
                  <c:v>58.8</c:v>
                </c:pt>
                <c:pt idx="35">
                  <c:v>68.099999999999994</c:v>
                </c:pt>
                <c:pt idx="36">
                  <c:v>78.8</c:v>
                </c:pt>
                <c:pt idx="37">
                  <c:v>91.3</c:v>
                </c:pt>
                <c:pt idx="38">
                  <c:v>106</c:v>
                </c:pt>
                <c:pt idx="39">
                  <c:v>122</c:v>
                </c:pt>
                <c:pt idx="40">
                  <c:v>142</c:v>
                </c:pt>
                <c:pt idx="41">
                  <c:v>164</c:v>
                </c:pt>
                <c:pt idx="42">
                  <c:v>190</c:v>
                </c:pt>
                <c:pt idx="43">
                  <c:v>220</c:v>
                </c:pt>
                <c:pt idx="44">
                  <c:v>255</c:v>
                </c:pt>
                <c:pt idx="45">
                  <c:v>295</c:v>
                </c:pt>
                <c:pt idx="46">
                  <c:v>342</c:v>
                </c:pt>
                <c:pt idx="47">
                  <c:v>396</c:v>
                </c:pt>
                <c:pt idx="48">
                  <c:v>459</c:v>
                </c:pt>
                <c:pt idx="49">
                  <c:v>531</c:v>
                </c:pt>
                <c:pt idx="50">
                  <c:v>615</c:v>
                </c:pt>
                <c:pt idx="51">
                  <c:v>712</c:v>
                </c:pt>
                <c:pt idx="52">
                  <c:v>825</c:v>
                </c:pt>
                <c:pt idx="53">
                  <c:v>955</c:v>
                </c:pt>
                <c:pt idx="54" formatCode="0.00E+00">
                  <c:v>1110</c:v>
                </c:pt>
                <c:pt idx="55" formatCode="0.00E+00">
                  <c:v>1280</c:v>
                </c:pt>
                <c:pt idx="56" formatCode="0.00E+00">
                  <c:v>1480</c:v>
                </c:pt>
                <c:pt idx="57" formatCode="0.00E+00">
                  <c:v>1720</c:v>
                </c:pt>
                <c:pt idx="58" formatCode="0.00E+00">
                  <c:v>1990</c:v>
                </c:pt>
                <c:pt idx="59" formatCode="0.00E+00">
                  <c:v>2300</c:v>
                </c:pt>
                <c:pt idx="60" formatCode="0.00E+00">
                  <c:v>2670</c:v>
                </c:pt>
                <c:pt idx="61" formatCode="0.00E+00">
                  <c:v>3090</c:v>
                </c:pt>
                <c:pt idx="62" formatCode="0.00E+00">
                  <c:v>3580</c:v>
                </c:pt>
                <c:pt idx="63" formatCode="0.00E+00">
                  <c:v>4150</c:v>
                </c:pt>
                <c:pt idx="64" formatCode="0.00E+00">
                  <c:v>4800</c:v>
                </c:pt>
                <c:pt idx="65" formatCode="0.00E+00">
                  <c:v>5560</c:v>
                </c:pt>
                <c:pt idx="66" formatCode="0.00E+00">
                  <c:v>6440</c:v>
                </c:pt>
                <c:pt idx="67" formatCode="0.00E+00">
                  <c:v>7460</c:v>
                </c:pt>
                <c:pt idx="68" formatCode="0.00E+00">
                  <c:v>8640</c:v>
                </c:pt>
              </c:numCache>
            </c:numRef>
          </c:xVal>
          <c:yVal>
            <c:numRef>
              <c:f>[zéta_sizer.xlsx]Feuil1!$B$2:$B$70</c:f>
              <c:numCache>
                <c:formatCode>General</c:formatCode>
                <c:ptCount val="69"/>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3.41</c:v>
                </c:pt>
                <c:pt idx="34">
                  <c:v>12.3</c:v>
                </c:pt>
                <c:pt idx="35">
                  <c:v>19.899999999999999</c:v>
                </c:pt>
                <c:pt idx="36">
                  <c:v>20.7</c:v>
                </c:pt>
                <c:pt idx="37">
                  <c:v>16.899999999999999</c:v>
                </c:pt>
                <c:pt idx="38">
                  <c:v>11.7</c:v>
                </c:pt>
                <c:pt idx="39">
                  <c:v>7.33</c:v>
                </c:pt>
                <c:pt idx="40">
                  <c:v>4.45</c:v>
                </c:pt>
                <c:pt idx="41">
                  <c:v>2.42</c:v>
                </c:pt>
                <c:pt idx="42">
                  <c:v>0.79200000000000004</c:v>
                </c:pt>
                <c:pt idx="43">
                  <c:v>7.5300000000000006E-2</c:v>
                </c:pt>
                <c:pt idx="44">
                  <c:v>1.03E-2</c:v>
                </c:pt>
                <c:pt idx="45">
                  <c:v>6.5399999999999996E-4</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numCache>
            </c:numRef>
          </c:yVal>
          <c:smooth val="1"/>
          <c:extLst>
            <c:ext xmlns:c16="http://schemas.microsoft.com/office/drawing/2014/chart" uri="{C3380CC4-5D6E-409C-BE32-E72D297353CC}">
              <c16:uniqueId val="{00000000-555A-EA49-B850-28A8006AD6F2}"/>
            </c:ext>
          </c:extLst>
        </c:ser>
        <c:dLbls>
          <c:showLegendKey val="0"/>
          <c:showVal val="0"/>
          <c:showCatName val="0"/>
          <c:showSerName val="0"/>
          <c:showPercent val="0"/>
          <c:showBubbleSize val="0"/>
        </c:dLbls>
        <c:axId val="-589655568"/>
        <c:axId val="-589655024"/>
        <c:extLst>
          <c:ext xmlns:c15="http://schemas.microsoft.com/office/drawing/2012/chart" uri="{02D57815-91ED-43cb-92C2-25804820EDAC}">
            <c15:filteredScatterSeries>
              <c15:ser>
                <c:idx val="1"/>
                <c:order val="1"/>
                <c:tx>
                  <c:strRef>
                    <c:extLst>
                      <c:ext uri="{02D57815-91ED-43cb-92C2-25804820EDAC}">
                        <c15:formulaRef>
                          <c15:sqref>[zéta_sizer.xlsx]Feuil1!$C$1</c15:sqref>
                        </c15:formulaRef>
                      </c:ext>
                    </c:extLst>
                    <c:strCache>
                      <c:ptCount val="1"/>
                      <c:pt idx="0">
                        <c:v>PZN-4.5PT+1%Mn</c:v>
                      </c:pt>
                    </c:strCache>
                  </c:strRef>
                </c:tx>
                <c:spPr>
                  <a:ln w="19050" cap="rnd">
                    <a:solidFill>
                      <a:schemeClr val="accent2"/>
                    </a:solidFill>
                    <a:round/>
                  </a:ln>
                  <a:effectLst/>
                </c:spPr>
                <c:marker>
                  <c:symbol val="none"/>
                </c:marker>
                <c:xVal>
                  <c:numRef>
                    <c:extLst>
                      <c:ext uri="{02D57815-91ED-43cb-92C2-25804820EDAC}">
                        <c15:formulaRef>
                          <c15:sqref>[zéta_sizer.xlsx]Feuil1!$A$2:$A$70</c15:sqref>
                        </c15:formulaRef>
                      </c:ext>
                    </c:extLst>
                    <c:numCache>
                      <c:formatCode>General</c:formatCode>
                      <c:ptCount val="69"/>
                      <c:pt idx="0">
                        <c:v>0.4</c:v>
                      </c:pt>
                      <c:pt idx="1">
                        <c:v>0.46300000000000002</c:v>
                      </c:pt>
                      <c:pt idx="2">
                        <c:v>0.53600000000000003</c:v>
                      </c:pt>
                      <c:pt idx="3">
                        <c:v>0.621</c:v>
                      </c:pt>
                      <c:pt idx="4">
                        <c:v>0.71899999999999997</c:v>
                      </c:pt>
                      <c:pt idx="5">
                        <c:v>0.83299999999999996</c:v>
                      </c:pt>
                      <c:pt idx="6">
                        <c:v>0.96499999999999997</c:v>
                      </c:pt>
                      <c:pt idx="7">
                        <c:v>1.1200000000000001</c:v>
                      </c:pt>
                      <c:pt idx="8">
                        <c:v>1.29</c:v>
                      </c:pt>
                      <c:pt idx="9">
                        <c:v>1.5</c:v>
                      </c:pt>
                      <c:pt idx="10">
                        <c:v>1.74</c:v>
                      </c:pt>
                      <c:pt idx="11">
                        <c:v>2.0099999999999998</c:v>
                      </c:pt>
                      <c:pt idx="12">
                        <c:v>2.33</c:v>
                      </c:pt>
                      <c:pt idx="13">
                        <c:v>2.7</c:v>
                      </c:pt>
                      <c:pt idx="14">
                        <c:v>3.12</c:v>
                      </c:pt>
                      <c:pt idx="15">
                        <c:v>3.62</c:v>
                      </c:pt>
                      <c:pt idx="16">
                        <c:v>4.1900000000000004</c:v>
                      </c:pt>
                      <c:pt idx="17">
                        <c:v>4.8499999999999996</c:v>
                      </c:pt>
                      <c:pt idx="18">
                        <c:v>5.61</c:v>
                      </c:pt>
                      <c:pt idx="19">
                        <c:v>6.5</c:v>
                      </c:pt>
                      <c:pt idx="20">
                        <c:v>7.53</c:v>
                      </c:pt>
                      <c:pt idx="21">
                        <c:v>8.7200000000000006</c:v>
                      </c:pt>
                      <c:pt idx="22">
                        <c:v>10.1</c:v>
                      </c:pt>
                      <c:pt idx="23">
                        <c:v>11.7</c:v>
                      </c:pt>
                      <c:pt idx="24">
                        <c:v>13.5</c:v>
                      </c:pt>
                      <c:pt idx="25">
                        <c:v>15.7</c:v>
                      </c:pt>
                      <c:pt idx="26">
                        <c:v>18.2</c:v>
                      </c:pt>
                      <c:pt idx="27">
                        <c:v>21</c:v>
                      </c:pt>
                      <c:pt idx="28">
                        <c:v>24.4</c:v>
                      </c:pt>
                      <c:pt idx="29">
                        <c:v>28.2</c:v>
                      </c:pt>
                      <c:pt idx="30">
                        <c:v>32.700000000000003</c:v>
                      </c:pt>
                      <c:pt idx="31">
                        <c:v>37.799999999999997</c:v>
                      </c:pt>
                      <c:pt idx="32">
                        <c:v>43.8</c:v>
                      </c:pt>
                      <c:pt idx="33">
                        <c:v>50.7</c:v>
                      </c:pt>
                      <c:pt idx="34">
                        <c:v>58.8</c:v>
                      </c:pt>
                      <c:pt idx="35">
                        <c:v>68.099999999999994</c:v>
                      </c:pt>
                      <c:pt idx="36">
                        <c:v>78.8</c:v>
                      </c:pt>
                      <c:pt idx="37">
                        <c:v>91.3</c:v>
                      </c:pt>
                      <c:pt idx="38">
                        <c:v>106</c:v>
                      </c:pt>
                      <c:pt idx="39">
                        <c:v>122</c:v>
                      </c:pt>
                      <c:pt idx="40">
                        <c:v>142</c:v>
                      </c:pt>
                      <c:pt idx="41">
                        <c:v>164</c:v>
                      </c:pt>
                      <c:pt idx="42">
                        <c:v>190</c:v>
                      </c:pt>
                      <c:pt idx="43">
                        <c:v>220</c:v>
                      </c:pt>
                      <c:pt idx="44">
                        <c:v>255</c:v>
                      </c:pt>
                      <c:pt idx="45">
                        <c:v>295</c:v>
                      </c:pt>
                      <c:pt idx="46">
                        <c:v>342</c:v>
                      </c:pt>
                      <c:pt idx="47">
                        <c:v>396</c:v>
                      </c:pt>
                      <c:pt idx="48">
                        <c:v>459</c:v>
                      </c:pt>
                      <c:pt idx="49">
                        <c:v>531</c:v>
                      </c:pt>
                      <c:pt idx="50">
                        <c:v>615</c:v>
                      </c:pt>
                      <c:pt idx="51">
                        <c:v>712</c:v>
                      </c:pt>
                      <c:pt idx="52">
                        <c:v>825</c:v>
                      </c:pt>
                      <c:pt idx="53">
                        <c:v>955</c:v>
                      </c:pt>
                      <c:pt idx="54" formatCode="0.00E+00">
                        <c:v>1110</c:v>
                      </c:pt>
                      <c:pt idx="55" formatCode="0.00E+00">
                        <c:v>1280</c:v>
                      </c:pt>
                      <c:pt idx="56" formatCode="0.00E+00">
                        <c:v>1480</c:v>
                      </c:pt>
                      <c:pt idx="57" formatCode="0.00E+00">
                        <c:v>1720</c:v>
                      </c:pt>
                      <c:pt idx="58" formatCode="0.00E+00">
                        <c:v>1990</c:v>
                      </c:pt>
                      <c:pt idx="59" formatCode="0.00E+00">
                        <c:v>2300</c:v>
                      </c:pt>
                      <c:pt idx="60" formatCode="0.00E+00">
                        <c:v>2670</c:v>
                      </c:pt>
                      <c:pt idx="61" formatCode="0.00E+00">
                        <c:v>3090</c:v>
                      </c:pt>
                      <c:pt idx="62" formatCode="0.00E+00">
                        <c:v>3580</c:v>
                      </c:pt>
                      <c:pt idx="63" formatCode="0.00E+00">
                        <c:v>4150</c:v>
                      </c:pt>
                      <c:pt idx="64" formatCode="0.00E+00">
                        <c:v>4800</c:v>
                      </c:pt>
                      <c:pt idx="65" formatCode="0.00E+00">
                        <c:v>5560</c:v>
                      </c:pt>
                      <c:pt idx="66" formatCode="0.00E+00">
                        <c:v>6440</c:v>
                      </c:pt>
                      <c:pt idx="67" formatCode="0.00E+00">
                        <c:v>7460</c:v>
                      </c:pt>
                      <c:pt idx="68" formatCode="0.00E+00">
                        <c:v>8640</c:v>
                      </c:pt>
                    </c:numCache>
                  </c:numRef>
                </c:xVal>
                <c:yVal>
                  <c:numRef>
                    <c:extLst>
                      <c:ext uri="{02D57815-91ED-43cb-92C2-25804820EDAC}">
                        <c15:formulaRef>
                          <c15:sqref>[zéta_sizer.xlsx]Feuil1!$C$2:$C$70</c15:sqref>
                        </c15:formulaRef>
                      </c:ext>
                    </c:extLst>
                    <c:numCache>
                      <c:formatCode>General</c:formatCode>
                      <c:ptCount val="69"/>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1.26</c:v>
                      </c:pt>
                      <c:pt idx="31">
                        <c:v>6.6</c:v>
                      </c:pt>
                      <c:pt idx="32">
                        <c:v>14.7</c:v>
                      </c:pt>
                      <c:pt idx="33">
                        <c:v>19.5</c:v>
                      </c:pt>
                      <c:pt idx="34">
                        <c:v>18.8</c:v>
                      </c:pt>
                      <c:pt idx="35">
                        <c:v>14.9</c:v>
                      </c:pt>
                      <c:pt idx="36">
                        <c:v>10.199999999999999</c:v>
                      </c:pt>
                      <c:pt idx="37">
                        <c:v>6.36</c:v>
                      </c:pt>
                      <c:pt idx="38">
                        <c:v>3.68</c:v>
                      </c:pt>
                      <c:pt idx="39">
                        <c:v>2.0499999999999998</c:v>
                      </c:pt>
                      <c:pt idx="40">
                        <c:v>1.1499999999999999</c:v>
                      </c:pt>
                      <c:pt idx="41">
                        <c:v>0.60099999999999998</c:v>
                      </c:pt>
                      <c:pt idx="42">
                        <c:v>0.19500000000000001</c:v>
                      </c:pt>
                      <c:pt idx="43">
                        <c:v>0.02</c:v>
                      </c:pt>
                      <c:pt idx="44">
                        <c:v>3.4099999999999998E-3</c:v>
                      </c:pt>
                      <c:pt idx="45">
                        <c:v>3.7800000000000003E-4</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numCache>
                  </c:numRef>
                </c:yVal>
                <c:smooth val="1"/>
                <c:extLst>
                  <c:ext xmlns:c16="http://schemas.microsoft.com/office/drawing/2014/chart" uri="{C3380CC4-5D6E-409C-BE32-E72D297353CC}">
                    <c16:uniqueId val="{00000001-555A-EA49-B850-28A8006AD6F2}"/>
                  </c:ext>
                </c:extLst>
              </c15:ser>
            </c15:filteredScatterSeries>
          </c:ext>
        </c:extLst>
      </c:scatterChart>
      <c:valAx>
        <c:axId val="-589655568"/>
        <c:scaling>
          <c:orientation val="minMax"/>
          <c:max val="50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Diameter </a:t>
                </a:r>
                <a:r>
                  <a:rPr lang="en-US" baseline="0" dirty="0"/>
                  <a:t> (nm)</a:t>
                </a:r>
                <a:endParaRPr lang="en-US" dirty="0"/>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89655024"/>
        <c:crosses val="autoZero"/>
        <c:crossBetween val="midCat"/>
      </c:valAx>
      <c:valAx>
        <c:axId val="-589655024"/>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Number</a:t>
                </a:r>
                <a:r>
                  <a:rPr lang="en-US" baseline="0" dirty="0"/>
                  <a:t> </a:t>
                </a:r>
                <a:r>
                  <a:rPr lang="en-US" b="0" baseline="0" dirty="0"/>
                  <a:t>(%)</a:t>
                </a:r>
                <a:endParaRPr lang="en-US" b="0"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89655568"/>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DKFB-PD2-lum</c:v>
          </c:tx>
          <c:spPr>
            <a:ln w="19050" cap="rnd">
              <a:solidFill>
                <a:srgbClr val="C00000"/>
              </a:solidFill>
              <a:round/>
            </a:ln>
            <a:effectLst/>
          </c:spPr>
          <c:marker>
            <c:symbol val="none"/>
          </c:marker>
          <c:xVal>
            <c:numRef>
              <c:f>fanta2_eclbis!$E$48:$E$147</c:f>
              <c:numCache>
                <c:formatCode>General</c:formatCode>
                <c:ptCount val="100"/>
                <c:pt idx="0">
                  <c:v>-35</c:v>
                </c:pt>
                <c:pt idx="1">
                  <c:v>-31.595960000000002</c:v>
                </c:pt>
                <c:pt idx="2">
                  <c:v>-31.19192</c:v>
                </c:pt>
                <c:pt idx="3">
                  <c:v>-30.787880000000001</c:v>
                </c:pt>
                <c:pt idx="4">
                  <c:v>-30.383839999999999</c:v>
                </c:pt>
                <c:pt idx="5">
                  <c:v>-29.979800000000001</c:v>
                </c:pt>
                <c:pt idx="6">
                  <c:v>-29.575759999999999</c:v>
                </c:pt>
                <c:pt idx="7">
                  <c:v>-29.171720000000001</c:v>
                </c:pt>
                <c:pt idx="8">
                  <c:v>-28.767679999999999</c:v>
                </c:pt>
                <c:pt idx="9">
                  <c:v>-28.36364</c:v>
                </c:pt>
                <c:pt idx="10">
                  <c:v>-27.959600000000002</c:v>
                </c:pt>
                <c:pt idx="11">
                  <c:v>-27.55556</c:v>
                </c:pt>
                <c:pt idx="12">
                  <c:v>-27.151519999999998</c:v>
                </c:pt>
                <c:pt idx="13">
                  <c:v>-26.74747</c:v>
                </c:pt>
                <c:pt idx="14">
                  <c:v>-26.343429999999998</c:v>
                </c:pt>
                <c:pt idx="15">
                  <c:v>-25.93939</c:v>
                </c:pt>
                <c:pt idx="16">
                  <c:v>-25.535350000000001</c:v>
                </c:pt>
                <c:pt idx="17">
                  <c:v>-25.131309999999999</c:v>
                </c:pt>
                <c:pt idx="18">
                  <c:v>-24.727270000000001</c:v>
                </c:pt>
                <c:pt idx="19">
                  <c:v>-24.323230000000002</c:v>
                </c:pt>
                <c:pt idx="20">
                  <c:v>-23.91919</c:v>
                </c:pt>
                <c:pt idx="21">
                  <c:v>-23.515149999999998</c:v>
                </c:pt>
                <c:pt idx="22">
                  <c:v>-23.11111</c:v>
                </c:pt>
                <c:pt idx="23">
                  <c:v>-22.707070000000002</c:v>
                </c:pt>
                <c:pt idx="24">
                  <c:v>-22.30303</c:v>
                </c:pt>
                <c:pt idx="25">
                  <c:v>-21.898989999999998</c:v>
                </c:pt>
                <c:pt idx="26">
                  <c:v>-21.494948999999998</c:v>
                </c:pt>
                <c:pt idx="27">
                  <c:v>-21.090909</c:v>
                </c:pt>
                <c:pt idx="28">
                  <c:v>-20.686869000000002</c:v>
                </c:pt>
                <c:pt idx="29">
                  <c:v>-20.282828000000002</c:v>
                </c:pt>
                <c:pt idx="30">
                  <c:v>-19.878788</c:v>
                </c:pt>
                <c:pt idx="31">
                  <c:v>-19.474747999999998</c:v>
                </c:pt>
                <c:pt idx="32">
                  <c:v>-19.070706999999999</c:v>
                </c:pt>
                <c:pt idx="33">
                  <c:v>-18.666667</c:v>
                </c:pt>
                <c:pt idx="34">
                  <c:v>-18.262626000000001</c:v>
                </c:pt>
                <c:pt idx="35">
                  <c:v>-17.858585999999999</c:v>
                </c:pt>
                <c:pt idx="36">
                  <c:v>-17.454545</c:v>
                </c:pt>
                <c:pt idx="37">
                  <c:v>-17.050505000000001</c:v>
                </c:pt>
                <c:pt idx="38">
                  <c:v>-16.646464999999999</c:v>
                </c:pt>
                <c:pt idx="39">
                  <c:v>-16.242424</c:v>
                </c:pt>
                <c:pt idx="40">
                  <c:v>-15.838384</c:v>
                </c:pt>
                <c:pt idx="41">
                  <c:v>-15.434343</c:v>
                </c:pt>
                <c:pt idx="42">
                  <c:v>-15.030303</c:v>
                </c:pt>
                <c:pt idx="43">
                  <c:v>-14.626263</c:v>
                </c:pt>
                <c:pt idx="44">
                  <c:v>-14.222222</c:v>
                </c:pt>
                <c:pt idx="45">
                  <c:v>-13.818182</c:v>
                </c:pt>
                <c:pt idx="46">
                  <c:v>-13.414141000000001</c:v>
                </c:pt>
                <c:pt idx="47">
                  <c:v>-13.010101000000001</c:v>
                </c:pt>
                <c:pt idx="48">
                  <c:v>-12.606060599999999</c:v>
                </c:pt>
                <c:pt idx="49">
                  <c:v>-12.2020202</c:v>
                </c:pt>
                <c:pt idx="50">
                  <c:v>-11.7979798</c:v>
                </c:pt>
                <c:pt idx="51">
                  <c:v>-11.393939400000001</c:v>
                </c:pt>
                <c:pt idx="52">
                  <c:v>-10.989898999999999</c:v>
                </c:pt>
                <c:pt idx="53">
                  <c:v>-10.585858999999999</c:v>
                </c:pt>
                <c:pt idx="54">
                  <c:v>-10.181818</c:v>
                </c:pt>
                <c:pt idx="55">
                  <c:v>-9.7777779999999996</c:v>
                </c:pt>
                <c:pt idx="56">
                  <c:v>-9.3737370000000002</c:v>
                </c:pt>
                <c:pt idx="57">
                  <c:v>-8.969697</c:v>
                </c:pt>
                <c:pt idx="58">
                  <c:v>-8.5656569999999999</c:v>
                </c:pt>
                <c:pt idx="59">
                  <c:v>-8.1616160000000004</c:v>
                </c:pt>
                <c:pt idx="60">
                  <c:v>-7.7575760000000002</c:v>
                </c:pt>
                <c:pt idx="61">
                  <c:v>-7.3535349999999999</c:v>
                </c:pt>
                <c:pt idx="62">
                  <c:v>-6.9494949999999998</c:v>
                </c:pt>
                <c:pt idx="63">
                  <c:v>-6.5454549999999996</c:v>
                </c:pt>
                <c:pt idx="64">
                  <c:v>-6.1414140000000002</c:v>
                </c:pt>
                <c:pt idx="65">
                  <c:v>-5.737374</c:v>
                </c:pt>
                <c:pt idx="66">
                  <c:v>-5.3333329999999997</c:v>
                </c:pt>
                <c:pt idx="67">
                  <c:v>-4.9292930000000004</c:v>
                </c:pt>
                <c:pt idx="68">
                  <c:v>-4.5252520000000001</c:v>
                </c:pt>
                <c:pt idx="69">
                  <c:v>-4.1212119999999999</c:v>
                </c:pt>
                <c:pt idx="70">
                  <c:v>-3.7171719999999997</c:v>
                </c:pt>
                <c:pt idx="71">
                  <c:v>-3.3131310000000003</c:v>
                </c:pt>
                <c:pt idx="72">
                  <c:v>-2.9090910000000001</c:v>
                </c:pt>
                <c:pt idx="73">
                  <c:v>-2.5050509999999999</c:v>
                </c:pt>
                <c:pt idx="74">
                  <c:v>-2.1010100000000005</c:v>
                </c:pt>
                <c:pt idx="75">
                  <c:v>-1.6969700000000003</c:v>
                </c:pt>
                <c:pt idx="76">
                  <c:v>-1.2929300000000001</c:v>
                </c:pt>
                <c:pt idx="77">
                  <c:v>-0.88888999999999996</c:v>
                </c:pt>
                <c:pt idx="78">
                  <c:v>-0.48484999999999978</c:v>
                </c:pt>
                <c:pt idx="79">
                  <c:v>-8.0809999999999604E-2</c:v>
                </c:pt>
                <c:pt idx="80">
                  <c:v>0.32323000000000057</c:v>
                </c:pt>
                <c:pt idx="81">
                  <c:v>0.72727000000000075</c:v>
                </c:pt>
                <c:pt idx="82">
                  <c:v>1.1313099999999991</c:v>
                </c:pt>
                <c:pt idx="83">
                  <c:v>1.5353499999999993</c:v>
                </c:pt>
                <c:pt idx="84">
                  <c:v>1.9393899999999995</c:v>
                </c:pt>
                <c:pt idx="85">
                  <c:v>2.3434299999999997</c:v>
                </c:pt>
                <c:pt idx="86">
                  <c:v>2.7474699999999999</c:v>
                </c:pt>
                <c:pt idx="87">
                  <c:v>3.1515199999999997</c:v>
                </c:pt>
                <c:pt idx="88">
                  <c:v>3.5555599999999998</c:v>
                </c:pt>
                <c:pt idx="89">
                  <c:v>3.9596</c:v>
                </c:pt>
                <c:pt idx="90">
                  <c:v>4.3636400000000002</c:v>
                </c:pt>
                <c:pt idx="91">
                  <c:v>4.7676799999999986</c:v>
                </c:pt>
                <c:pt idx="92">
                  <c:v>5.1717200000000005</c:v>
                </c:pt>
                <c:pt idx="93">
                  <c:v>5.5757599999999989</c:v>
                </c:pt>
                <c:pt idx="94">
                  <c:v>5.9798000000000009</c:v>
                </c:pt>
                <c:pt idx="95">
                  <c:v>6.3838399999999993</c:v>
                </c:pt>
                <c:pt idx="96">
                  <c:v>6.7878800000000012</c:v>
                </c:pt>
                <c:pt idx="97">
                  <c:v>7.1919199999999996</c:v>
                </c:pt>
                <c:pt idx="98">
                  <c:v>7.5959600000000016</c:v>
                </c:pt>
                <c:pt idx="99">
                  <c:v>8</c:v>
                </c:pt>
              </c:numCache>
            </c:numRef>
          </c:xVal>
          <c:yVal>
            <c:numRef>
              <c:f>fanta2_eclbis!$F$48:$F$147</c:f>
              <c:numCache>
                <c:formatCode>General</c:formatCode>
                <c:ptCount val="100"/>
                <c:pt idx="0">
                  <c:v>-1.3581088999999999E-2</c:v>
                </c:pt>
                <c:pt idx="1">
                  <c:v>-1.1303357E-2</c:v>
                </c:pt>
                <c:pt idx="2">
                  <c:v>-1.0998777000000001E-2</c:v>
                </c:pt>
                <c:pt idx="3">
                  <c:v>-1.0734252E-2</c:v>
                </c:pt>
                <c:pt idx="4">
                  <c:v>-1.0470798999999999E-2</c:v>
                </c:pt>
                <c:pt idx="5">
                  <c:v>-1.0298423000000001E-2</c:v>
                </c:pt>
                <c:pt idx="6">
                  <c:v>-1.0039619E-2</c:v>
                </c:pt>
                <c:pt idx="7">
                  <c:v>-9.7593579999999992E-3</c:v>
                </c:pt>
                <c:pt idx="8">
                  <c:v>-9.4490570000000003E-3</c:v>
                </c:pt>
                <c:pt idx="9">
                  <c:v>-9.1956179999999992E-3</c:v>
                </c:pt>
                <c:pt idx="10">
                  <c:v>-8.9229860000000008E-3</c:v>
                </c:pt>
                <c:pt idx="11">
                  <c:v>-8.6393870000000001E-3</c:v>
                </c:pt>
                <c:pt idx="12">
                  <c:v>-8.4088359999999994E-3</c:v>
                </c:pt>
                <c:pt idx="13">
                  <c:v>-8.1495560000000005E-3</c:v>
                </c:pt>
                <c:pt idx="14">
                  <c:v>-7.9089920000000001E-3</c:v>
                </c:pt>
                <c:pt idx="15">
                  <c:v>-7.7213560000000004E-3</c:v>
                </c:pt>
                <c:pt idx="16">
                  <c:v>-7.4821030000000004E-3</c:v>
                </c:pt>
                <c:pt idx="17">
                  <c:v>-7.3035280000000001E-3</c:v>
                </c:pt>
                <c:pt idx="18">
                  <c:v>-7.1346080000000006E-3</c:v>
                </c:pt>
                <c:pt idx="19">
                  <c:v>-6.9067989999999999E-3</c:v>
                </c:pt>
                <c:pt idx="20">
                  <c:v>-6.7350190000000001E-3</c:v>
                </c:pt>
                <c:pt idx="21">
                  <c:v>-6.5569199999999999E-3</c:v>
                </c:pt>
                <c:pt idx="22">
                  <c:v>-6.4251940000000004E-3</c:v>
                </c:pt>
                <c:pt idx="23">
                  <c:v>-6.2876260000000002E-3</c:v>
                </c:pt>
                <c:pt idx="24">
                  <c:v>-6.1247860000000001E-3</c:v>
                </c:pt>
                <c:pt idx="25">
                  <c:v>-5.9615889999999998E-3</c:v>
                </c:pt>
                <c:pt idx="26">
                  <c:v>-5.8049479999999999E-3</c:v>
                </c:pt>
                <c:pt idx="27">
                  <c:v>-5.6579630000000002E-3</c:v>
                </c:pt>
                <c:pt idx="28">
                  <c:v>-5.507044E-3</c:v>
                </c:pt>
                <c:pt idx="29">
                  <c:v>-5.3781790000000003E-3</c:v>
                </c:pt>
                <c:pt idx="30">
                  <c:v>-5.2869830000000003E-3</c:v>
                </c:pt>
                <c:pt idx="31">
                  <c:v>-5.1595490000000003E-3</c:v>
                </c:pt>
                <c:pt idx="32">
                  <c:v>-5.0243650000000003E-3</c:v>
                </c:pt>
                <c:pt idx="33">
                  <c:v>-4.9136200000000005E-3</c:v>
                </c:pt>
                <c:pt idx="34">
                  <c:v>-4.8243321999999998E-3</c:v>
                </c:pt>
                <c:pt idx="35">
                  <c:v>-4.6711483000000005E-3</c:v>
                </c:pt>
                <c:pt idx="36">
                  <c:v>-4.6114244000000004E-3</c:v>
                </c:pt>
                <c:pt idx="37">
                  <c:v>-4.4725455999999999E-3</c:v>
                </c:pt>
                <c:pt idx="38">
                  <c:v>-4.3618001999999999E-3</c:v>
                </c:pt>
                <c:pt idx="39">
                  <c:v>-4.2553462999999998E-3</c:v>
                </c:pt>
                <c:pt idx="40">
                  <c:v>-4.1478195000000002E-3</c:v>
                </c:pt>
                <c:pt idx="41">
                  <c:v>-4.0470876700000004E-3</c:v>
                </c:pt>
                <c:pt idx="42">
                  <c:v>-3.9960660930000004E-3</c:v>
                </c:pt>
                <c:pt idx="43">
                  <c:v>-3.9148845699999999E-3</c:v>
                </c:pt>
                <c:pt idx="44">
                  <c:v>-3.8303652000000001E-3</c:v>
                </c:pt>
                <c:pt idx="45">
                  <c:v>-3.8151064000000001E-3</c:v>
                </c:pt>
                <c:pt idx="46">
                  <c:v>-3.7678995000000001E-3</c:v>
                </c:pt>
                <c:pt idx="47">
                  <c:v>-3.6929169E-3</c:v>
                </c:pt>
                <c:pt idx="48">
                  <c:v>-3.6953011000000003E-3</c:v>
                </c:pt>
                <c:pt idx="49">
                  <c:v>-3.6370077000000001E-3</c:v>
                </c:pt>
                <c:pt idx="50">
                  <c:v>-3.5669127E-3</c:v>
                </c:pt>
                <c:pt idx="51">
                  <c:v>-3.5334148000000002E-3</c:v>
                </c:pt>
                <c:pt idx="52">
                  <c:v>-3.5057583E-3</c:v>
                </c:pt>
                <c:pt idx="53">
                  <c:v>-3.4159937000000002E-3</c:v>
                </c:pt>
                <c:pt idx="54">
                  <c:v>-3.3395805000000001E-3</c:v>
                </c:pt>
                <c:pt idx="55">
                  <c:v>-3.2197752000000003E-3</c:v>
                </c:pt>
                <c:pt idx="56">
                  <c:v>-3.0674257000000002E-3</c:v>
                </c:pt>
                <c:pt idx="57">
                  <c:v>-2.9916090000000001E-3</c:v>
                </c:pt>
                <c:pt idx="58">
                  <c:v>-2.895168E-3</c:v>
                </c:pt>
                <c:pt idx="59">
                  <c:v>-2.8259080000000002E-3</c:v>
                </c:pt>
                <c:pt idx="60">
                  <c:v>-2.6965660000000001E-3</c:v>
                </c:pt>
                <c:pt idx="61">
                  <c:v>-2.6087080000000004E-3</c:v>
                </c:pt>
                <c:pt idx="62">
                  <c:v>-2.4989169999999998E-3</c:v>
                </c:pt>
                <c:pt idx="63">
                  <c:v>-2.3810189999999998E-3</c:v>
                </c:pt>
                <c:pt idx="64">
                  <c:v>-2.3003140000000004E-3</c:v>
                </c:pt>
                <c:pt idx="65">
                  <c:v>-2.215318E-3</c:v>
                </c:pt>
                <c:pt idx="66">
                  <c:v>-2.1369969999999999E-3</c:v>
                </c:pt>
                <c:pt idx="67">
                  <c:v>-2.0281590000000003E-3</c:v>
                </c:pt>
                <c:pt idx="68">
                  <c:v>-1.9431629999999999E-3</c:v>
                </c:pt>
                <c:pt idx="69">
                  <c:v>-1.8419540000000002E-3</c:v>
                </c:pt>
                <c:pt idx="70">
                  <c:v>-1.7807999999999999E-3</c:v>
                </c:pt>
                <c:pt idx="71">
                  <c:v>-1.7431300000000003E-3</c:v>
                </c:pt>
                <c:pt idx="72">
                  <c:v>-1.586966E-3</c:v>
                </c:pt>
                <c:pt idx="73">
                  <c:v>-1.5602630000000001E-3</c:v>
                </c:pt>
                <c:pt idx="74">
                  <c:v>-1.4857569999999999E-3</c:v>
                </c:pt>
                <c:pt idx="75">
                  <c:v>-1.4242450000000002E-3</c:v>
                </c:pt>
                <c:pt idx="76">
                  <c:v>-1.3139760000000001E-3</c:v>
                </c:pt>
                <c:pt idx="77">
                  <c:v>-1.2471000000000001E-3</c:v>
                </c:pt>
                <c:pt idx="78">
                  <c:v>-1.164488E-3</c:v>
                </c:pt>
                <c:pt idx="79">
                  <c:v>-1.0518350000000001E-3</c:v>
                </c:pt>
                <c:pt idx="80">
                  <c:v>-1.0070120000000003E-3</c:v>
                </c:pt>
                <c:pt idx="81">
                  <c:v>-9.4585799999999994E-4</c:v>
                </c:pt>
                <c:pt idx="82">
                  <c:v>-8.2176100000000028E-4</c:v>
                </c:pt>
                <c:pt idx="83">
                  <c:v>-7.6012999999999992E-4</c:v>
                </c:pt>
                <c:pt idx="84">
                  <c:v>-6.4509300000000023E-4</c:v>
                </c:pt>
                <c:pt idx="85">
                  <c:v>-5.6248100000000009E-4</c:v>
                </c:pt>
                <c:pt idx="86">
                  <c:v>-5.1098300000000001E-4</c:v>
                </c:pt>
                <c:pt idx="87">
                  <c:v>-4.3647700000000022E-4</c:v>
                </c:pt>
                <c:pt idx="88">
                  <c:v>-3.2668500000000017E-4</c:v>
                </c:pt>
                <c:pt idx="89">
                  <c:v>-2.7089500000000016E-4</c:v>
                </c:pt>
                <c:pt idx="90">
                  <c:v>-1.8303799999999995E-4</c:v>
                </c:pt>
                <c:pt idx="91">
                  <c:v>-1.3344700000000008E-4</c:v>
                </c:pt>
                <c:pt idx="92">
                  <c:v>-5.512599999999996E-5</c:v>
                </c:pt>
                <c:pt idx="93">
                  <c:v>4.6082000000000241E-5</c:v>
                </c:pt>
                <c:pt idx="94">
                  <c:v>1.7542499999999989E-4</c:v>
                </c:pt>
                <c:pt idx="95">
                  <c:v>3.3158900000000019E-4</c:v>
                </c:pt>
                <c:pt idx="96">
                  <c:v>4.5425499999999976E-4</c:v>
                </c:pt>
                <c:pt idx="97">
                  <c:v>5.4831100000000011E-4</c:v>
                </c:pt>
                <c:pt idx="98">
                  <c:v>7.0399900000000029E-4</c:v>
                </c:pt>
                <c:pt idx="99">
                  <c:v>7.6169600000000007E-4</c:v>
                </c:pt>
              </c:numCache>
            </c:numRef>
          </c:yVal>
          <c:smooth val="1"/>
          <c:extLst>
            <c:ext xmlns:c16="http://schemas.microsoft.com/office/drawing/2014/chart" uri="{C3380CC4-5D6E-409C-BE32-E72D297353CC}">
              <c16:uniqueId val="{00000000-2463-48E3-92D3-82E49A25A176}"/>
            </c:ext>
          </c:extLst>
        </c:ser>
        <c:ser>
          <c:idx val="1"/>
          <c:order val="1"/>
          <c:tx>
            <c:v>DKFB-PD2-omb</c:v>
          </c:tx>
          <c:spPr>
            <a:ln w="19050" cap="rnd">
              <a:solidFill>
                <a:schemeClr val="tx1"/>
              </a:solidFill>
              <a:round/>
            </a:ln>
            <a:effectLst/>
          </c:spPr>
          <c:marker>
            <c:symbol val="none"/>
          </c:marker>
          <c:xVal>
            <c:numRef>
              <c:f>[2]fanta2_electrol_omb!$C$48:$C$147</c:f>
              <c:numCache>
                <c:formatCode>General</c:formatCode>
                <c:ptCount val="100"/>
                <c:pt idx="0">
                  <c:v>-10</c:v>
                </c:pt>
                <c:pt idx="1">
                  <c:v>-9.7979789999999998</c:v>
                </c:pt>
                <c:pt idx="2">
                  <c:v>-9.5959599999999998</c:v>
                </c:pt>
                <c:pt idx="3">
                  <c:v>-9.3939389999999996</c:v>
                </c:pt>
                <c:pt idx="4">
                  <c:v>-9.1919190000000004</c:v>
                </c:pt>
                <c:pt idx="5">
                  <c:v>-8.9898989999999994</c:v>
                </c:pt>
                <c:pt idx="6">
                  <c:v>-8.7878790000000002</c:v>
                </c:pt>
                <c:pt idx="7">
                  <c:v>-8.585858</c:v>
                </c:pt>
                <c:pt idx="8">
                  <c:v>-8.383839</c:v>
                </c:pt>
                <c:pt idx="9">
                  <c:v>-8.1818179999999998</c:v>
                </c:pt>
                <c:pt idx="10">
                  <c:v>-7.9797979999999997</c:v>
                </c:pt>
                <c:pt idx="11">
                  <c:v>-7.7777779999999996</c:v>
                </c:pt>
                <c:pt idx="12">
                  <c:v>-7.5757580000000004</c:v>
                </c:pt>
                <c:pt idx="13">
                  <c:v>-7.3737370000000002</c:v>
                </c:pt>
                <c:pt idx="14">
                  <c:v>-7.1717170000000001</c:v>
                </c:pt>
                <c:pt idx="15">
                  <c:v>-6.969697</c:v>
                </c:pt>
                <c:pt idx="16">
                  <c:v>-6.7676769999999999</c:v>
                </c:pt>
                <c:pt idx="17">
                  <c:v>-6.5656569999999999</c:v>
                </c:pt>
                <c:pt idx="18">
                  <c:v>-6.3636359999999996</c:v>
                </c:pt>
                <c:pt idx="19">
                  <c:v>-6.1616160000000004</c:v>
                </c:pt>
                <c:pt idx="20">
                  <c:v>-5.9595960000000003</c:v>
                </c:pt>
                <c:pt idx="21">
                  <c:v>-5.7575760000000002</c:v>
                </c:pt>
                <c:pt idx="22">
                  <c:v>-5.555555</c:v>
                </c:pt>
                <c:pt idx="23">
                  <c:v>-5.3535349999999999</c:v>
                </c:pt>
                <c:pt idx="24">
                  <c:v>-5.1515149999999998</c:v>
                </c:pt>
                <c:pt idx="25">
                  <c:v>-4.9494949999999998</c:v>
                </c:pt>
                <c:pt idx="26">
                  <c:v>-4.7474749999999997</c:v>
                </c:pt>
                <c:pt idx="27">
                  <c:v>-4.5454549999999996</c:v>
                </c:pt>
                <c:pt idx="28">
                  <c:v>-4.3434340000000002</c:v>
                </c:pt>
                <c:pt idx="29">
                  <c:v>-4.1414140000000002</c:v>
                </c:pt>
                <c:pt idx="30">
                  <c:v>-3.9393940000000001</c:v>
                </c:pt>
                <c:pt idx="31">
                  <c:v>-3.737374</c:v>
                </c:pt>
                <c:pt idx="32">
                  <c:v>-3.5353530000000002</c:v>
                </c:pt>
                <c:pt idx="33">
                  <c:v>-3.3333330000000001</c:v>
                </c:pt>
                <c:pt idx="34">
                  <c:v>-3.131313</c:v>
                </c:pt>
                <c:pt idx="35">
                  <c:v>-2.9292929999999999</c:v>
                </c:pt>
                <c:pt idx="36">
                  <c:v>-2.7272729999999998</c:v>
                </c:pt>
                <c:pt idx="37">
                  <c:v>-2.5252530000000002</c:v>
                </c:pt>
                <c:pt idx="38">
                  <c:v>-2.323232</c:v>
                </c:pt>
                <c:pt idx="39">
                  <c:v>-2.1212119999999999</c:v>
                </c:pt>
                <c:pt idx="40">
                  <c:v>-1.919192</c:v>
                </c:pt>
                <c:pt idx="41">
                  <c:v>-1.7171719999999999</c:v>
                </c:pt>
                <c:pt idx="42">
                  <c:v>-1.5151520000000001</c:v>
                </c:pt>
                <c:pt idx="43">
                  <c:v>-1.313131</c:v>
                </c:pt>
                <c:pt idx="44">
                  <c:v>-1.111111</c:v>
                </c:pt>
                <c:pt idx="45">
                  <c:v>-0.90909090000000004</c:v>
                </c:pt>
                <c:pt idx="46">
                  <c:v>-0.70707070000000005</c:v>
                </c:pt>
                <c:pt idx="47">
                  <c:v>-0.50505049999999996</c:v>
                </c:pt>
                <c:pt idx="48">
                  <c:v>-0.30303029999999997</c:v>
                </c:pt>
                <c:pt idx="49">
                  <c:v>-0.10101010000000001</c:v>
                </c:pt>
                <c:pt idx="50">
                  <c:v>0.10101010000000001</c:v>
                </c:pt>
                <c:pt idx="51">
                  <c:v>0.30303029999999997</c:v>
                </c:pt>
                <c:pt idx="52">
                  <c:v>0.50505049999999996</c:v>
                </c:pt>
                <c:pt idx="53">
                  <c:v>0.70707070000000005</c:v>
                </c:pt>
                <c:pt idx="54">
                  <c:v>0.90909090000000004</c:v>
                </c:pt>
                <c:pt idx="55">
                  <c:v>1.111111</c:v>
                </c:pt>
                <c:pt idx="56">
                  <c:v>1.313131</c:v>
                </c:pt>
                <c:pt idx="57">
                  <c:v>1.5151520000000001</c:v>
                </c:pt>
                <c:pt idx="58">
                  <c:v>1.7171719999999999</c:v>
                </c:pt>
                <c:pt idx="59">
                  <c:v>1.919192</c:v>
                </c:pt>
                <c:pt idx="60">
                  <c:v>2.1212119999999999</c:v>
                </c:pt>
                <c:pt idx="61">
                  <c:v>2.323232</c:v>
                </c:pt>
                <c:pt idx="62">
                  <c:v>2.5252530000000002</c:v>
                </c:pt>
                <c:pt idx="63">
                  <c:v>2.7272729999999998</c:v>
                </c:pt>
                <c:pt idx="64">
                  <c:v>2.9292929999999999</c:v>
                </c:pt>
                <c:pt idx="65">
                  <c:v>3.131313</c:v>
                </c:pt>
                <c:pt idx="66">
                  <c:v>3.3333330000000001</c:v>
                </c:pt>
                <c:pt idx="67">
                  <c:v>3.5353530000000002</c:v>
                </c:pt>
                <c:pt idx="68">
                  <c:v>3.737374</c:v>
                </c:pt>
                <c:pt idx="69">
                  <c:v>3.9393940000000001</c:v>
                </c:pt>
                <c:pt idx="70">
                  <c:v>4.1414140000000002</c:v>
                </c:pt>
                <c:pt idx="71">
                  <c:v>4.3434340000000002</c:v>
                </c:pt>
                <c:pt idx="72">
                  <c:v>4.5454549999999996</c:v>
                </c:pt>
                <c:pt idx="73">
                  <c:v>4.7474749999999997</c:v>
                </c:pt>
                <c:pt idx="74">
                  <c:v>4.9494949999999998</c:v>
                </c:pt>
                <c:pt idx="75">
                  <c:v>5.1515149999999998</c:v>
                </c:pt>
                <c:pt idx="76">
                  <c:v>5.3535349999999999</c:v>
                </c:pt>
                <c:pt idx="77">
                  <c:v>5.555555</c:v>
                </c:pt>
                <c:pt idx="78">
                  <c:v>5.7575760000000002</c:v>
                </c:pt>
                <c:pt idx="79">
                  <c:v>5.9595960000000003</c:v>
                </c:pt>
                <c:pt idx="80">
                  <c:v>6.1616160000000004</c:v>
                </c:pt>
                <c:pt idx="81">
                  <c:v>6.3636359999999996</c:v>
                </c:pt>
                <c:pt idx="82">
                  <c:v>6.5656569999999999</c:v>
                </c:pt>
                <c:pt idx="83">
                  <c:v>6.7676769999999999</c:v>
                </c:pt>
                <c:pt idx="84">
                  <c:v>6.969697</c:v>
                </c:pt>
                <c:pt idx="85">
                  <c:v>7.1717170000000001</c:v>
                </c:pt>
                <c:pt idx="86">
                  <c:v>7.3737370000000002</c:v>
                </c:pt>
                <c:pt idx="87">
                  <c:v>7.5757580000000004</c:v>
                </c:pt>
                <c:pt idx="88">
                  <c:v>7.7777779999999996</c:v>
                </c:pt>
                <c:pt idx="89">
                  <c:v>7.9797979999999997</c:v>
                </c:pt>
                <c:pt idx="90">
                  <c:v>8.1818179999999998</c:v>
                </c:pt>
                <c:pt idx="91">
                  <c:v>8.383839</c:v>
                </c:pt>
                <c:pt idx="92">
                  <c:v>8.585858</c:v>
                </c:pt>
                <c:pt idx="93">
                  <c:v>8.7878790000000002</c:v>
                </c:pt>
                <c:pt idx="94">
                  <c:v>8.9898989999999994</c:v>
                </c:pt>
                <c:pt idx="95">
                  <c:v>9.1919190000000004</c:v>
                </c:pt>
                <c:pt idx="96">
                  <c:v>9.3939389999999996</c:v>
                </c:pt>
                <c:pt idx="97">
                  <c:v>9.5959599999999998</c:v>
                </c:pt>
                <c:pt idx="98">
                  <c:v>9.7979789999999998</c:v>
                </c:pt>
                <c:pt idx="99">
                  <c:v>10</c:v>
                </c:pt>
              </c:numCache>
            </c:numRef>
          </c:xVal>
          <c:yVal>
            <c:numRef>
              <c:f>[2]fanta2_electrol_omb!$E$48:$E$147</c:f>
              <c:numCache>
                <c:formatCode>General</c:formatCode>
                <c:ptCount val="100"/>
                <c:pt idx="0">
                  <c:v>-0.11577143200000001</c:v>
                </c:pt>
                <c:pt idx="1">
                  <c:v>-8.4792971999999994E-2</c:v>
                </c:pt>
                <c:pt idx="2">
                  <c:v>-6.0678002000000002E-2</c:v>
                </c:pt>
                <c:pt idx="3">
                  <c:v>-4.7897582000000001E-2</c:v>
                </c:pt>
                <c:pt idx="4">
                  <c:v>-3.9894461999999999E-2</c:v>
                </c:pt>
                <c:pt idx="5">
                  <c:v>-3.4547212000000001E-2</c:v>
                </c:pt>
                <c:pt idx="6">
                  <c:v>-3.1532761999999999E-2</c:v>
                </c:pt>
                <c:pt idx="7">
                  <c:v>-2.8450012E-2</c:v>
                </c:pt>
                <c:pt idx="8">
                  <c:v>-2.2265912000000002E-2</c:v>
                </c:pt>
                <c:pt idx="9">
                  <c:v>-2.2873162000000002E-2</c:v>
                </c:pt>
                <c:pt idx="10">
                  <c:v>-1.8785832000000002E-2</c:v>
                </c:pt>
                <c:pt idx="11">
                  <c:v>-1.7515902E-2</c:v>
                </c:pt>
                <c:pt idx="12">
                  <c:v>-1.6089322E-2</c:v>
                </c:pt>
                <c:pt idx="13">
                  <c:v>-1.4880061999999999E-2</c:v>
                </c:pt>
                <c:pt idx="14">
                  <c:v>-1.3647322E-2</c:v>
                </c:pt>
                <c:pt idx="15">
                  <c:v>-1.2516741999999999E-2</c:v>
                </c:pt>
                <c:pt idx="16">
                  <c:v>-1.1509891999999999E-2</c:v>
                </c:pt>
                <c:pt idx="17">
                  <c:v>-1.0362624999999999E-2</c:v>
                </c:pt>
                <c:pt idx="18">
                  <c:v>-9.3761689999999984E-3</c:v>
                </c:pt>
                <c:pt idx="19">
                  <c:v>-8.6605550000000003E-3</c:v>
                </c:pt>
                <c:pt idx="20">
                  <c:v>-7.962107999999999E-3</c:v>
                </c:pt>
                <c:pt idx="21">
                  <c:v>-7.3858500000000002E-3</c:v>
                </c:pt>
                <c:pt idx="22">
                  <c:v>-6.7904000000000003E-3</c:v>
                </c:pt>
                <c:pt idx="23">
                  <c:v>-6.4166789999999998E-3</c:v>
                </c:pt>
                <c:pt idx="24">
                  <c:v>-5.9826380000000002E-3</c:v>
                </c:pt>
                <c:pt idx="25">
                  <c:v>-5.8609250000000003E-3</c:v>
                </c:pt>
                <c:pt idx="26">
                  <c:v>-5.7214500000000003E-3</c:v>
                </c:pt>
                <c:pt idx="27">
                  <c:v>-5.8709390000000004E-3</c:v>
                </c:pt>
                <c:pt idx="28">
                  <c:v>-7.6001890000000003E-3</c:v>
                </c:pt>
                <c:pt idx="29">
                  <c:v>-7.7711350000000002E-3</c:v>
                </c:pt>
                <c:pt idx="30">
                  <c:v>-7.6121100000000001E-3</c:v>
                </c:pt>
                <c:pt idx="31">
                  <c:v>-7.2827339999999999E-3</c:v>
                </c:pt>
                <c:pt idx="32">
                  <c:v>-6.9231990000000005E-3</c:v>
                </c:pt>
                <c:pt idx="33">
                  <c:v>-6.483913E-3</c:v>
                </c:pt>
                <c:pt idx="34">
                  <c:v>-5.0913099999999999E-3</c:v>
                </c:pt>
                <c:pt idx="35">
                  <c:v>-4.2686469999999995E-3</c:v>
                </c:pt>
                <c:pt idx="36">
                  <c:v>-3.8366319999999995E-3</c:v>
                </c:pt>
                <c:pt idx="37">
                  <c:v>-3.5387279999999997E-3</c:v>
                </c:pt>
                <c:pt idx="38">
                  <c:v>-3.3506159999999998E-3</c:v>
                </c:pt>
                <c:pt idx="39">
                  <c:v>-3.1739480000000002E-3</c:v>
                </c:pt>
                <c:pt idx="40">
                  <c:v>-3.0282740000000001E-3</c:v>
                </c:pt>
                <c:pt idx="41">
                  <c:v>-2.8468369999999996E-3</c:v>
                </c:pt>
                <c:pt idx="42">
                  <c:v>-2.5800470000000002E-3</c:v>
                </c:pt>
                <c:pt idx="43">
                  <c:v>-2.3770340000000001E-3</c:v>
                </c:pt>
                <c:pt idx="44">
                  <c:v>-2.1312240000000001E-3</c:v>
                </c:pt>
                <c:pt idx="45">
                  <c:v>-1.8123391999999999E-3</c:v>
                </c:pt>
                <c:pt idx="46">
                  <c:v>-1.4404061799999999E-3</c:v>
                </c:pt>
                <c:pt idx="47">
                  <c:v>-1.0125639999999999E-3</c:v>
                </c:pt>
                <c:pt idx="48">
                  <c:v>-4.8983129999999992E-4</c:v>
                </c:pt>
                <c:pt idx="49">
                  <c:v>0</c:v>
                </c:pt>
                <c:pt idx="50">
                  <c:v>5.9199300000000008E-4</c:v>
                </c:pt>
                <c:pt idx="51">
                  <c:v>1.2642140000000003E-3</c:v>
                </c:pt>
                <c:pt idx="52">
                  <c:v>2.0333529999999999E-3</c:v>
                </c:pt>
                <c:pt idx="53">
                  <c:v>2.922773E-3</c:v>
                </c:pt>
                <c:pt idx="54">
                  <c:v>3.8957589999999995E-3</c:v>
                </c:pt>
                <c:pt idx="55">
                  <c:v>5.0878519999999995E-3</c:v>
                </c:pt>
                <c:pt idx="56">
                  <c:v>6.7530870000000005E-3</c:v>
                </c:pt>
                <c:pt idx="57">
                  <c:v>7.109761E-3</c:v>
                </c:pt>
                <c:pt idx="58">
                  <c:v>8.0918070000000012E-3</c:v>
                </c:pt>
                <c:pt idx="59">
                  <c:v>1.0511398E-2</c:v>
                </c:pt>
                <c:pt idx="60">
                  <c:v>1.1529208000000001E-2</c:v>
                </c:pt>
                <c:pt idx="61">
                  <c:v>1.3278608000000001E-2</c:v>
                </c:pt>
                <c:pt idx="62">
                  <c:v>1.4152288000000001E-2</c:v>
                </c:pt>
                <c:pt idx="63">
                  <c:v>1.4687418000000002E-2</c:v>
                </c:pt>
                <c:pt idx="64">
                  <c:v>1.8807648E-2</c:v>
                </c:pt>
                <c:pt idx="65">
                  <c:v>1.9900918E-2</c:v>
                </c:pt>
                <c:pt idx="66">
                  <c:v>2.0509127999999998E-2</c:v>
                </c:pt>
                <c:pt idx="67">
                  <c:v>2.0618918E-2</c:v>
                </c:pt>
                <c:pt idx="68">
                  <c:v>2.1042467999999998E-2</c:v>
                </c:pt>
                <c:pt idx="69">
                  <c:v>2.1526098E-2</c:v>
                </c:pt>
                <c:pt idx="70">
                  <c:v>2.1938087999999998E-2</c:v>
                </c:pt>
                <c:pt idx="71">
                  <c:v>2.2074107999999999E-2</c:v>
                </c:pt>
                <c:pt idx="72">
                  <c:v>2.1875977999999997E-2</c:v>
                </c:pt>
                <c:pt idx="73">
                  <c:v>2.1001337999999998E-2</c:v>
                </c:pt>
                <c:pt idx="74">
                  <c:v>1.9782068E-2</c:v>
                </c:pt>
                <c:pt idx="75">
                  <c:v>1.9377108000000001E-2</c:v>
                </c:pt>
                <c:pt idx="76">
                  <c:v>1.9238237999999998E-2</c:v>
                </c:pt>
                <c:pt idx="77">
                  <c:v>1.9151807999999999E-2</c:v>
                </c:pt>
                <c:pt idx="78">
                  <c:v>1.9162777999999998E-2</c:v>
                </c:pt>
                <c:pt idx="79">
                  <c:v>1.9097928E-2</c:v>
                </c:pt>
                <c:pt idx="80">
                  <c:v>1.8808597999999999E-2</c:v>
                </c:pt>
                <c:pt idx="81">
                  <c:v>1.8788457999999997E-2</c:v>
                </c:pt>
                <c:pt idx="82">
                  <c:v>1.8812897999999998E-2</c:v>
                </c:pt>
                <c:pt idx="83">
                  <c:v>1.8612388000000001E-2</c:v>
                </c:pt>
                <c:pt idx="84">
                  <c:v>1.8194077999999999E-2</c:v>
                </c:pt>
                <c:pt idx="85">
                  <c:v>1.7838957999999999E-2</c:v>
                </c:pt>
                <c:pt idx="86">
                  <c:v>1.7847057999999999E-2</c:v>
                </c:pt>
                <c:pt idx="87">
                  <c:v>1.7543437999999998E-2</c:v>
                </c:pt>
                <c:pt idx="88">
                  <c:v>1.7477038E-2</c:v>
                </c:pt>
                <c:pt idx="89">
                  <c:v>1.7595408E-2</c:v>
                </c:pt>
                <c:pt idx="90">
                  <c:v>1.7449857999999999E-2</c:v>
                </c:pt>
                <c:pt idx="91">
                  <c:v>1.7478468E-2</c:v>
                </c:pt>
                <c:pt idx="92">
                  <c:v>1.7762537999999998E-2</c:v>
                </c:pt>
                <c:pt idx="93">
                  <c:v>1.7542007999999998E-2</c:v>
                </c:pt>
                <c:pt idx="94">
                  <c:v>1.7911437999999998E-2</c:v>
                </c:pt>
                <c:pt idx="95">
                  <c:v>1.7767788E-2</c:v>
                </c:pt>
                <c:pt idx="96">
                  <c:v>1.8065217999999997E-2</c:v>
                </c:pt>
                <c:pt idx="97">
                  <c:v>1.8207907999999998E-2</c:v>
                </c:pt>
                <c:pt idx="98">
                  <c:v>1.8618107999999998E-2</c:v>
                </c:pt>
                <c:pt idx="99">
                  <c:v>1.8633367999999997E-2</c:v>
                </c:pt>
              </c:numCache>
            </c:numRef>
          </c:yVal>
          <c:smooth val="1"/>
          <c:extLst>
            <c:ext xmlns:c16="http://schemas.microsoft.com/office/drawing/2014/chart" uri="{C3380CC4-5D6E-409C-BE32-E72D297353CC}">
              <c16:uniqueId val="{00000001-2463-48E3-92D3-82E49A25A176}"/>
            </c:ext>
          </c:extLst>
        </c:ser>
        <c:dLbls>
          <c:showLegendKey val="0"/>
          <c:showVal val="0"/>
          <c:showCatName val="0"/>
          <c:showSerName val="0"/>
          <c:showPercent val="0"/>
          <c:showBubbleSize val="0"/>
        </c:dLbls>
        <c:axId val="-539605232"/>
        <c:axId val="-539601968"/>
      </c:scatterChart>
      <c:valAx>
        <c:axId val="-539605232"/>
        <c:scaling>
          <c:orientation val="minMax"/>
          <c:max val="8"/>
          <c:min val="-5"/>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9601968"/>
        <c:crosses val="autoZero"/>
        <c:crossBetween val="midCat"/>
      </c:valAx>
      <c:valAx>
        <c:axId val="-539601968"/>
        <c:scaling>
          <c:orientation val="minMax"/>
          <c:max val="2.0000000000000005E-3"/>
          <c:min val="-2.0000000000000005E-3"/>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960523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6489736659970931E-2"/>
          <c:y val="0.10187636393880481"/>
          <c:w val="0.91949500844232446"/>
          <c:h val="0.86796552548681216"/>
        </c:manualLayout>
      </c:layout>
      <c:scatterChart>
        <c:scatterStyle val="smoothMarker"/>
        <c:varyColors val="0"/>
        <c:ser>
          <c:idx val="0"/>
          <c:order val="0"/>
          <c:tx>
            <c:v>DKFB-PD2-lum</c:v>
          </c:tx>
          <c:spPr>
            <a:ln w="19050" cap="rnd">
              <a:solidFill>
                <a:srgbClr val="C00000"/>
              </a:solidFill>
              <a:round/>
            </a:ln>
            <a:effectLst/>
          </c:spPr>
          <c:marker>
            <c:symbol val="none"/>
          </c:marker>
          <c:xVal>
            <c:numRef>
              <c:f>Feuil1!$A$2:$A$101</c:f>
              <c:numCache>
                <c:formatCode>General</c:formatCode>
                <c:ptCount val="100"/>
                <c:pt idx="0">
                  <c:v>20</c:v>
                </c:pt>
                <c:pt idx="1">
                  <c:v>19.595960000000002</c:v>
                </c:pt>
                <c:pt idx="2">
                  <c:v>19.19192</c:v>
                </c:pt>
                <c:pt idx="3">
                  <c:v>18.787880000000001</c:v>
                </c:pt>
                <c:pt idx="4">
                  <c:v>18.383839999999999</c:v>
                </c:pt>
                <c:pt idx="5">
                  <c:v>17.979800000000001</c:v>
                </c:pt>
                <c:pt idx="6">
                  <c:v>17.575759999999999</c:v>
                </c:pt>
                <c:pt idx="7">
                  <c:v>17.171720000000001</c:v>
                </c:pt>
                <c:pt idx="8">
                  <c:v>16.767679999999999</c:v>
                </c:pt>
                <c:pt idx="9">
                  <c:v>16.36364</c:v>
                </c:pt>
                <c:pt idx="10">
                  <c:v>15.9596</c:v>
                </c:pt>
                <c:pt idx="11">
                  <c:v>15.55556</c:v>
                </c:pt>
                <c:pt idx="12">
                  <c:v>15.15152</c:v>
                </c:pt>
                <c:pt idx="13">
                  <c:v>14.74747</c:v>
                </c:pt>
                <c:pt idx="14">
                  <c:v>14.34343</c:v>
                </c:pt>
                <c:pt idx="15">
                  <c:v>13.93939</c:v>
                </c:pt>
                <c:pt idx="16">
                  <c:v>13.535349999999999</c:v>
                </c:pt>
                <c:pt idx="17">
                  <c:v>13.131309999999999</c:v>
                </c:pt>
                <c:pt idx="18">
                  <c:v>12.727270000000001</c:v>
                </c:pt>
                <c:pt idx="19">
                  <c:v>12.323230000000001</c:v>
                </c:pt>
                <c:pt idx="20">
                  <c:v>11.91919</c:v>
                </c:pt>
                <c:pt idx="21">
                  <c:v>11.51515</c:v>
                </c:pt>
                <c:pt idx="22">
                  <c:v>11.11111</c:v>
                </c:pt>
                <c:pt idx="23">
                  <c:v>10.70707</c:v>
                </c:pt>
                <c:pt idx="24">
                  <c:v>10.30303</c:v>
                </c:pt>
                <c:pt idx="25">
                  <c:v>9.8989899999999995</c:v>
                </c:pt>
                <c:pt idx="26">
                  <c:v>9.4949490000000001</c:v>
                </c:pt>
                <c:pt idx="27">
                  <c:v>9.0909089999999999</c:v>
                </c:pt>
                <c:pt idx="28">
                  <c:v>8.6868689999999997</c:v>
                </c:pt>
                <c:pt idx="29">
                  <c:v>8.2828280000000003</c:v>
                </c:pt>
                <c:pt idx="30">
                  <c:v>7.8787880000000001</c:v>
                </c:pt>
                <c:pt idx="31">
                  <c:v>7.4747479999999999</c:v>
                </c:pt>
                <c:pt idx="32">
                  <c:v>7.0707069999999996</c:v>
                </c:pt>
                <c:pt idx="33">
                  <c:v>6.6666670000000003</c:v>
                </c:pt>
                <c:pt idx="34">
                  <c:v>6.262626</c:v>
                </c:pt>
                <c:pt idx="35">
                  <c:v>5.8585859999999998</c:v>
                </c:pt>
                <c:pt idx="36">
                  <c:v>5.4545450000000004</c:v>
                </c:pt>
                <c:pt idx="37">
                  <c:v>5.0505050000000002</c:v>
                </c:pt>
                <c:pt idx="38">
                  <c:v>4.6464650000000001</c:v>
                </c:pt>
                <c:pt idx="39">
                  <c:v>4.2424239999999998</c:v>
                </c:pt>
                <c:pt idx="40">
                  <c:v>3.838384</c:v>
                </c:pt>
                <c:pt idx="41">
                  <c:v>3.4343430000000001</c:v>
                </c:pt>
                <c:pt idx="42">
                  <c:v>3.030303</c:v>
                </c:pt>
                <c:pt idx="43">
                  <c:v>2.6262629999999998</c:v>
                </c:pt>
                <c:pt idx="44">
                  <c:v>2.2222219999999999</c:v>
                </c:pt>
                <c:pt idx="45">
                  <c:v>1.818182</c:v>
                </c:pt>
                <c:pt idx="46">
                  <c:v>1.4141410000000001</c:v>
                </c:pt>
                <c:pt idx="47">
                  <c:v>1.0101009999999999</c:v>
                </c:pt>
                <c:pt idx="48">
                  <c:v>0.60606059999999995</c:v>
                </c:pt>
                <c:pt idx="49">
                  <c:v>0.20202020000000001</c:v>
                </c:pt>
                <c:pt idx="50">
                  <c:v>-0.20202020000000001</c:v>
                </c:pt>
                <c:pt idx="51">
                  <c:v>-0.60606059999999995</c:v>
                </c:pt>
                <c:pt idx="52">
                  <c:v>-1.0101009999999999</c:v>
                </c:pt>
                <c:pt idx="53">
                  <c:v>-1.4141410000000001</c:v>
                </c:pt>
                <c:pt idx="54">
                  <c:v>-1.818182</c:v>
                </c:pt>
                <c:pt idx="55">
                  <c:v>-2.2222219999999999</c:v>
                </c:pt>
                <c:pt idx="56">
                  <c:v>-2.6262629999999998</c:v>
                </c:pt>
                <c:pt idx="57">
                  <c:v>-3.030303</c:v>
                </c:pt>
                <c:pt idx="58">
                  <c:v>-3.4343430000000001</c:v>
                </c:pt>
                <c:pt idx="59">
                  <c:v>-3.838384</c:v>
                </c:pt>
                <c:pt idx="60">
                  <c:v>-4.2424239999999998</c:v>
                </c:pt>
                <c:pt idx="61">
                  <c:v>-4.6464650000000001</c:v>
                </c:pt>
                <c:pt idx="62">
                  <c:v>-5.0505050000000002</c:v>
                </c:pt>
                <c:pt idx="63">
                  <c:v>-5.4545450000000004</c:v>
                </c:pt>
                <c:pt idx="64">
                  <c:v>-5.8585859999999998</c:v>
                </c:pt>
                <c:pt idx="65">
                  <c:v>-6.262626</c:v>
                </c:pt>
                <c:pt idx="66">
                  <c:v>-6.6666670000000003</c:v>
                </c:pt>
                <c:pt idx="67">
                  <c:v>-7.0707069999999996</c:v>
                </c:pt>
                <c:pt idx="68">
                  <c:v>-7.4747479999999999</c:v>
                </c:pt>
                <c:pt idx="69">
                  <c:v>-7.8787880000000001</c:v>
                </c:pt>
                <c:pt idx="70">
                  <c:v>-8.2828280000000003</c:v>
                </c:pt>
                <c:pt idx="71">
                  <c:v>-8.6868689999999997</c:v>
                </c:pt>
                <c:pt idx="72">
                  <c:v>-9.0909089999999999</c:v>
                </c:pt>
                <c:pt idx="73">
                  <c:v>-9.4949490000000001</c:v>
                </c:pt>
                <c:pt idx="74">
                  <c:v>-9.8989899999999995</c:v>
                </c:pt>
                <c:pt idx="75">
                  <c:v>-10.30303</c:v>
                </c:pt>
                <c:pt idx="76">
                  <c:v>-10.70707</c:v>
                </c:pt>
                <c:pt idx="77">
                  <c:v>-11.11111</c:v>
                </c:pt>
                <c:pt idx="78">
                  <c:v>-11.51515</c:v>
                </c:pt>
                <c:pt idx="79">
                  <c:v>-11.91919</c:v>
                </c:pt>
                <c:pt idx="80">
                  <c:v>-12.323230000000001</c:v>
                </c:pt>
                <c:pt idx="81">
                  <c:v>-12.727270000000001</c:v>
                </c:pt>
                <c:pt idx="82">
                  <c:v>-13.131309999999999</c:v>
                </c:pt>
                <c:pt idx="83">
                  <c:v>-13.535349999999999</c:v>
                </c:pt>
                <c:pt idx="84">
                  <c:v>-13.93939</c:v>
                </c:pt>
                <c:pt idx="85">
                  <c:v>-14.34343</c:v>
                </c:pt>
                <c:pt idx="86">
                  <c:v>-14.74747</c:v>
                </c:pt>
                <c:pt idx="87">
                  <c:v>-15.15152</c:v>
                </c:pt>
                <c:pt idx="88">
                  <c:v>-15.55556</c:v>
                </c:pt>
                <c:pt idx="89">
                  <c:v>-15.9596</c:v>
                </c:pt>
                <c:pt idx="90">
                  <c:v>-16.36364</c:v>
                </c:pt>
                <c:pt idx="91">
                  <c:v>-16.767679999999999</c:v>
                </c:pt>
                <c:pt idx="92">
                  <c:v>-17.171720000000001</c:v>
                </c:pt>
                <c:pt idx="93">
                  <c:v>-17.575759999999999</c:v>
                </c:pt>
                <c:pt idx="94">
                  <c:v>-17.979800000000001</c:v>
                </c:pt>
                <c:pt idx="95">
                  <c:v>-18.383839999999999</c:v>
                </c:pt>
                <c:pt idx="96">
                  <c:v>-18.787880000000001</c:v>
                </c:pt>
                <c:pt idx="97">
                  <c:v>-19.19192</c:v>
                </c:pt>
                <c:pt idx="98">
                  <c:v>-19.595960000000002</c:v>
                </c:pt>
                <c:pt idx="99">
                  <c:v>-20</c:v>
                </c:pt>
              </c:numCache>
            </c:numRef>
          </c:xVal>
          <c:yVal>
            <c:numRef>
              <c:f>Feuil1!$C$2:$C$101</c:f>
              <c:numCache>
                <c:formatCode>General</c:formatCode>
                <c:ptCount val="100"/>
                <c:pt idx="0">
                  <c:v>8.9440789999999989E-3</c:v>
                </c:pt>
                <c:pt idx="1">
                  <c:v>6.6663469999999996E-3</c:v>
                </c:pt>
                <c:pt idx="2">
                  <c:v>6.3617669999999999E-3</c:v>
                </c:pt>
                <c:pt idx="3">
                  <c:v>6.0972419999999992E-3</c:v>
                </c:pt>
                <c:pt idx="4">
                  <c:v>5.8337889999999998E-3</c:v>
                </c:pt>
                <c:pt idx="5">
                  <c:v>5.6614129999999997E-3</c:v>
                </c:pt>
                <c:pt idx="6">
                  <c:v>5.4026090000000001E-3</c:v>
                </c:pt>
                <c:pt idx="7">
                  <c:v>5.1223479999999997E-3</c:v>
                </c:pt>
                <c:pt idx="8">
                  <c:v>4.8120469999999999E-3</c:v>
                </c:pt>
                <c:pt idx="9">
                  <c:v>4.5586079999999996E-3</c:v>
                </c:pt>
                <c:pt idx="10">
                  <c:v>4.2859759999999995E-3</c:v>
                </c:pt>
                <c:pt idx="11">
                  <c:v>4.0023769999999997E-3</c:v>
                </c:pt>
                <c:pt idx="12">
                  <c:v>3.7718260000000003E-3</c:v>
                </c:pt>
                <c:pt idx="13">
                  <c:v>3.5125460000000005E-3</c:v>
                </c:pt>
                <c:pt idx="14">
                  <c:v>3.2719820000000001E-3</c:v>
                </c:pt>
                <c:pt idx="15">
                  <c:v>3.084346E-3</c:v>
                </c:pt>
                <c:pt idx="16">
                  <c:v>2.8450929999999999E-3</c:v>
                </c:pt>
                <c:pt idx="17">
                  <c:v>2.6665180000000001E-3</c:v>
                </c:pt>
                <c:pt idx="18">
                  <c:v>2.4975980000000002E-3</c:v>
                </c:pt>
                <c:pt idx="19">
                  <c:v>2.2697889999999999E-3</c:v>
                </c:pt>
                <c:pt idx="20">
                  <c:v>2.0980090000000001E-3</c:v>
                </c:pt>
                <c:pt idx="21">
                  <c:v>1.9199099999999999E-3</c:v>
                </c:pt>
                <c:pt idx="22">
                  <c:v>1.788184E-3</c:v>
                </c:pt>
                <c:pt idx="23">
                  <c:v>1.6506160000000001E-3</c:v>
                </c:pt>
                <c:pt idx="24">
                  <c:v>1.4877760000000001E-3</c:v>
                </c:pt>
                <c:pt idx="25">
                  <c:v>1.3245790000000002E-3</c:v>
                </c:pt>
                <c:pt idx="26">
                  <c:v>1.1679379999999999E-3</c:v>
                </c:pt>
                <c:pt idx="27">
                  <c:v>1.0209529999999998E-3</c:v>
                </c:pt>
                <c:pt idx="28">
                  <c:v>8.7003399999999989E-4</c:v>
                </c:pt>
                <c:pt idx="29">
                  <c:v>7.4116899999999996E-4</c:v>
                </c:pt>
                <c:pt idx="30">
                  <c:v>6.4997299999999998E-4</c:v>
                </c:pt>
                <c:pt idx="31">
                  <c:v>5.2253899999999992E-4</c:v>
                </c:pt>
                <c:pt idx="32">
                  <c:v>3.8735499999999993E-4</c:v>
                </c:pt>
                <c:pt idx="33">
                  <c:v>2.7660999999999994E-4</c:v>
                </c:pt>
                <c:pt idx="34">
                  <c:v>1.8732219999999993E-4</c:v>
                </c:pt>
                <c:pt idx="35" formatCode="0.00E+00">
                  <c:v>3.4138299999999957E-5</c:v>
                </c:pt>
                <c:pt idx="36">
                  <c:v>-1.2558559999999999E-4</c:v>
                </c:pt>
                <c:pt idx="37">
                  <c:v>-1.6446440000000004E-4</c:v>
                </c:pt>
                <c:pt idx="38">
                  <c:v>-2.752098E-4</c:v>
                </c:pt>
                <c:pt idx="39">
                  <c:v>-3.8166370000000004E-4</c:v>
                </c:pt>
                <c:pt idx="40">
                  <c:v>-4.8919049999999998E-4</c:v>
                </c:pt>
                <c:pt idx="41">
                  <c:v>-5.8992233000000008E-4</c:v>
                </c:pt>
                <c:pt idx="42">
                  <c:v>-6.40943907E-4</c:v>
                </c:pt>
                <c:pt idx="43">
                  <c:v>-7.2212543000000002E-4</c:v>
                </c:pt>
                <c:pt idx="44">
                  <c:v>-8.0664480000000008E-4</c:v>
                </c:pt>
                <c:pt idx="45">
                  <c:v>-8.2190360000000001E-4</c:v>
                </c:pt>
                <c:pt idx="46">
                  <c:v>-8.6911050000000004E-4</c:v>
                </c:pt>
                <c:pt idx="47">
                  <c:v>-9.4409310000000005E-4</c:v>
                </c:pt>
                <c:pt idx="48">
                  <c:v>-9.4170889999999996E-4</c:v>
                </c:pt>
                <c:pt idx="49">
                  <c:v>-1.0000022999999999E-3</c:v>
                </c:pt>
                <c:pt idx="50">
                  <c:v>-1.0700973E-3</c:v>
                </c:pt>
                <c:pt idx="51">
                  <c:v>-1.1035952E-3</c:v>
                </c:pt>
                <c:pt idx="52">
                  <c:v>-1.1312517E-3</c:v>
                </c:pt>
                <c:pt idx="53">
                  <c:v>-1.2210163E-3</c:v>
                </c:pt>
                <c:pt idx="54">
                  <c:v>-1.2974295000000001E-3</c:v>
                </c:pt>
                <c:pt idx="55">
                  <c:v>-1.4172348000000001E-3</c:v>
                </c:pt>
                <c:pt idx="56">
                  <c:v>-1.5695843000000001E-3</c:v>
                </c:pt>
                <c:pt idx="57">
                  <c:v>-1.6454009999999999E-3</c:v>
                </c:pt>
                <c:pt idx="58">
                  <c:v>-1.741842E-3</c:v>
                </c:pt>
                <c:pt idx="59">
                  <c:v>-1.8111020000000002E-3</c:v>
                </c:pt>
                <c:pt idx="60">
                  <c:v>-1.9404439999999999E-3</c:v>
                </c:pt>
                <c:pt idx="61">
                  <c:v>-2.0283020000000001E-3</c:v>
                </c:pt>
                <c:pt idx="62">
                  <c:v>-2.1380930000000002E-3</c:v>
                </c:pt>
                <c:pt idx="63">
                  <c:v>-2.2559910000000002E-3</c:v>
                </c:pt>
                <c:pt idx="64">
                  <c:v>-2.3366960000000001E-3</c:v>
                </c:pt>
                <c:pt idx="65">
                  <c:v>-2.421692E-3</c:v>
                </c:pt>
                <c:pt idx="66">
                  <c:v>-2.5000130000000001E-3</c:v>
                </c:pt>
                <c:pt idx="67">
                  <c:v>-2.6088509999999997E-3</c:v>
                </c:pt>
                <c:pt idx="68">
                  <c:v>-2.6938470000000001E-3</c:v>
                </c:pt>
                <c:pt idx="69">
                  <c:v>-2.7950559999999998E-3</c:v>
                </c:pt>
                <c:pt idx="70">
                  <c:v>-2.8562100000000001E-3</c:v>
                </c:pt>
                <c:pt idx="71">
                  <c:v>-2.8938799999999997E-3</c:v>
                </c:pt>
                <c:pt idx="72">
                  <c:v>-3.050044E-3</c:v>
                </c:pt>
                <c:pt idx="73">
                  <c:v>-3.0767469999999999E-3</c:v>
                </c:pt>
                <c:pt idx="74">
                  <c:v>-3.1512530000000001E-3</c:v>
                </c:pt>
                <c:pt idx="75">
                  <c:v>-3.2127649999999998E-3</c:v>
                </c:pt>
                <c:pt idx="76">
                  <c:v>-3.3230339999999999E-3</c:v>
                </c:pt>
                <c:pt idx="77">
                  <c:v>-3.3899099999999999E-3</c:v>
                </c:pt>
                <c:pt idx="78">
                  <c:v>-3.472522E-3</c:v>
                </c:pt>
                <c:pt idx="79">
                  <c:v>-3.5851749999999999E-3</c:v>
                </c:pt>
                <c:pt idx="80">
                  <c:v>-3.6299979999999997E-3</c:v>
                </c:pt>
                <c:pt idx="81">
                  <c:v>-3.6911520000000001E-3</c:v>
                </c:pt>
                <c:pt idx="82">
                  <c:v>-3.8152489999999997E-3</c:v>
                </c:pt>
                <c:pt idx="83">
                  <c:v>-3.8768800000000001E-3</c:v>
                </c:pt>
                <c:pt idx="84">
                  <c:v>-3.9919170000000002E-3</c:v>
                </c:pt>
                <c:pt idx="85">
                  <c:v>-4.0745290000000003E-3</c:v>
                </c:pt>
                <c:pt idx="86">
                  <c:v>-4.126027E-3</c:v>
                </c:pt>
                <c:pt idx="87">
                  <c:v>-4.2005330000000002E-3</c:v>
                </c:pt>
                <c:pt idx="88">
                  <c:v>-4.3103250000000003E-3</c:v>
                </c:pt>
                <c:pt idx="89">
                  <c:v>-4.3661150000000003E-3</c:v>
                </c:pt>
                <c:pt idx="90">
                  <c:v>-4.4539720000000005E-3</c:v>
                </c:pt>
                <c:pt idx="91">
                  <c:v>-4.5035630000000004E-3</c:v>
                </c:pt>
                <c:pt idx="92">
                  <c:v>-4.5818840000000005E-3</c:v>
                </c:pt>
                <c:pt idx="93">
                  <c:v>-4.6830920000000007E-3</c:v>
                </c:pt>
                <c:pt idx="94">
                  <c:v>-4.8124350000000003E-3</c:v>
                </c:pt>
                <c:pt idx="95">
                  <c:v>-4.9685990000000006E-3</c:v>
                </c:pt>
                <c:pt idx="96">
                  <c:v>-5.0912650000000002E-3</c:v>
                </c:pt>
                <c:pt idx="97">
                  <c:v>-5.1853210000000005E-3</c:v>
                </c:pt>
                <c:pt idx="98">
                  <c:v>-5.3410090000000007E-3</c:v>
                </c:pt>
                <c:pt idx="99">
                  <c:v>-5.3987060000000005E-3</c:v>
                </c:pt>
              </c:numCache>
            </c:numRef>
          </c:yVal>
          <c:smooth val="1"/>
          <c:extLst>
            <c:ext xmlns:c16="http://schemas.microsoft.com/office/drawing/2014/chart" uri="{C3380CC4-5D6E-409C-BE32-E72D297353CC}">
              <c16:uniqueId val="{00000000-D5DE-4B47-B932-E53515F5DB3A}"/>
            </c:ext>
          </c:extLst>
        </c:ser>
        <c:ser>
          <c:idx val="1"/>
          <c:order val="1"/>
          <c:tx>
            <c:v>DKFB-PD2-omb</c:v>
          </c:tx>
          <c:spPr>
            <a:ln w="19050" cap="rnd">
              <a:solidFill>
                <a:schemeClr val="tx1"/>
              </a:solidFill>
              <a:round/>
            </a:ln>
            <a:effectLst/>
          </c:spPr>
          <c:marker>
            <c:symbol val="none"/>
          </c:marker>
          <c:xVal>
            <c:numRef>
              <c:f>[2]fanta2_electrol_omb!$C$48:$C$147</c:f>
              <c:numCache>
                <c:formatCode>General</c:formatCode>
                <c:ptCount val="100"/>
                <c:pt idx="0">
                  <c:v>-10</c:v>
                </c:pt>
                <c:pt idx="1">
                  <c:v>-9.7979789999999998</c:v>
                </c:pt>
                <c:pt idx="2">
                  <c:v>-9.5959599999999998</c:v>
                </c:pt>
                <c:pt idx="3">
                  <c:v>-9.3939389999999996</c:v>
                </c:pt>
                <c:pt idx="4">
                  <c:v>-9.1919190000000004</c:v>
                </c:pt>
                <c:pt idx="5">
                  <c:v>-8.9898989999999994</c:v>
                </c:pt>
                <c:pt idx="6">
                  <c:v>-8.7878790000000002</c:v>
                </c:pt>
                <c:pt idx="7">
                  <c:v>-8.585858</c:v>
                </c:pt>
                <c:pt idx="8">
                  <c:v>-8.383839</c:v>
                </c:pt>
                <c:pt idx="9">
                  <c:v>-8.1818179999999998</c:v>
                </c:pt>
                <c:pt idx="10">
                  <c:v>-7.9797979999999997</c:v>
                </c:pt>
                <c:pt idx="11">
                  <c:v>-7.7777779999999996</c:v>
                </c:pt>
                <c:pt idx="12">
                  <c:v>-7.5757580000000004</c:v>
                </c:pt>
                <c:pt idx="13">
                  <c:v>-7.3737370000000002</c:v>
                </c:pt>
                <c:pt idx="14">
                  <c:v>-7.1717170000000001</c:v>
                </c:pt>
                <c:pt idx="15">
                  <c:v>-6.969697</c:v>
                </c:pt>
                <c:pt idx="16">
                  <c:v>-6.7676769999999999</c:v>
                </c:pt>
                <c:pt idx="17">
                  <c:v>-6.5656569999999999</c:v>
                </c:pt>
                <c:pt idx="18">
                  <c:v>-6.3636359999999996</c:v>
                </c:pt>
                <c:pt idx="19">
                  <c:v>-6.1616160000000004</c:v>
                </c:pt>
                <c:pt idx="20">
                  <c:v>-5.9595960000000003</c:v>
                </c:pt>
                <c:pt idx="21">
                  <c:v>-5.7575760000000002</c:v>
                </c:pt>
                <c:pt idx="22">
                  <c:v>-5.555555</c:v>
                </c:pt>
                <c:pt idx="23">
                  <c:v>-5.3535349999999999</c:v>
                </c:pt>
                <c:pt idx="24">
                  <c:v>-5.1515149999999998</c:v>
                </c:pt>
                <c:pt idx="25">
                  <c:v>-4.9494949999999998</c:v>
                </c:pt>
                <c:pt idx="26">
                  <c:v>-4.7474749999999997</c:v>
                </c:pt>
                <c:pt idx="27">
                  <c:v>-4.5454549999999996</c:v>
                </c:pt>
                <c:pt idx="28">
                  <c:v>-4.3434340000000002</c:v>
                </c:pt>
                <c:pt idx="29">
                  <c:v>-4.1414140000000002</c:v>
                </c:pt>
                <c:pt idx="30">
                  <c:v>-3.9393940000000001</c:v>
                </c:pt>
                <c:pt idx="31">
                  <c:v>-3.737374</c:v>
                </c:pt>
                <c:pt idx="32">
                  <c:v>-3.5353530000000002</c:v>
                </c:pt>
                <c:pt idx="33">
                  <c:v>-3.3333330000000001</c:v>
                </c:pt>
                <c:pt idx="34">
                  <c:v>-3.131313</c:v>
                </c:pt>
                <c:pt idx="35">
                  <c:v>-2.9292929999999999</c:v>
                </c:pt>
                <c:pt idx="36">
                  <c:v>-2.7272729999999998</c:v>
                </c:pt>
                <c:pt idx="37">
                  <c:v>-2.5252530000000002</c:v>
                </c:pt>
                <c:pt idx="38">
                  <c:v>-2.323232</c:v>
                </c:pt>
                <c:pt idx="39">
                  <c:v>-2.1212119999999999</c:v>
                </c:pt>
                <c:pt idx="40">
                  <c:v>-1.919192</c:v>
                </c:pt>
                <c:pt idx="41">
                  <c:v>-1.7171719999999999</c:v>
                </c:pt>
                <c:pt idx="42">
                  <c:v>-1.5151520000000001</c:v>
                </c:pt>
                <c:pt idx="43">
                  <c:v>-1.313131</c:v>
                </c:pt>
                <c:pt idx="44">
                  <c:v>-1.111111</c:v>
                </c:pt>
                <c:pt idx="45">
                  <c:v>-0.90909090000000004</c:v>
                </c:pt>
                <c:pt idx="46">
                  <c:v>-0.70707070000000005</c:v>
                </c:pt>
                <c:pt idx="47">
                  <c:v>-0.50505049999999996</c:v>
                </c:pt>
                <c:pt idx="48">
                  <c:v>-0.30303029999999997</c:v>
                </c:pt>
                <c:pt idx="49">
                  <c:v>-0.10101010000000001</c:v>
                </c:pt>
                <c:pt idx="50">
                  <c:v>0.10101010000000001</c:v>
                </c:pt>
                <c:pt idx="51">
                  <c:v>0.30303029999999997</c:v>
                </c:pt>
                <c:pt idx="52">
                  <c:v>0.50505049999999996</c:v>
                </c:pt>
                <c:pt idx="53">
                  <c:v>0.70707070000000005</c:v>
                </c:pt>
                <c:pt idx="54">
                  <c:v>0.90909090000000004</c:v>
                </c:pt>
                <c:pt idx="55">
                  <c:v>1.111111</c:v>
                </c:pt>
                <c:pt idx="56">
                  <c:v>1.313131</c:v>
                </c:pt>
                <c:pt idx="57">
                  <c:v>1.5151520000000001</c:v>
                </c:pt>
                <c:pt idx="58">
                  <c:v>1.7171719999999999</c:v>
                </c:pt>
                <c:pt idx="59">
                  <c:v>1.919192</c:v>
                </c:pt>
                <c:pt idx="60">
                  <c:v>2.1212119999999999</c:v>
                </c:pt>
                <c:pt idx="61">
                  <c:v>2.323232</c:v>
                </c:pt>
                <c:pt idx="62">
                  <c:v>2.5252530000000002</c:v>
                </c:pt>
                <c:pt idx="63">
                  <c:v>2.7272729999999998</c:v>
                </c:pt>
                <c:pt idx="64">
                  <c:v>2.9292929999999999</c:v>
                </c:pt>
                <c:pt idx="65">
                  <c:v>3.131313</c:v>
                </c:pt>
                <c:pt idx="66">
                  <c:v>3.3333330000000001</c:v>
                </c:pt>
                <c:pt idx="67">
                  <c:v>3.5353530000000002</c:v>
                </c:pt>
                <c:pt idx="68">
                  <c:v>3.737374</c:v>
                </c:pt>
                <c:pt idx="69">
                  <c:v>3.9393940000000001</c:v>
                </c:pt>
                <c:pt idx="70">
                  <c:v>4.1414140000000002</c:v>
                </c:pt>
                <c:pt idx="71">
                  <c:v>4.3434340000000002</c:v>
                </c:pt>
                <c:pt idx="72">
                  <c:v>4.5454549999999996</c:v>
                </c:pt>
                <c:pt idx="73">
                  <c:v>4.7474749999999997</c:v>
                </c:pt>
                <c:pt idx="74">
                  <c:v>4.9494949999999998</c:v>
                </c:pt>
                <c:pt idx="75">
                  <c:v>5.1515149999999998</c:v>
                </c:pt>
                <c:pt idx="76">
                  <c:v>5.3535349999999999</c:v>
                </c:pt>
                <c:pt idx="77">
                  <c:v>5.555555</c:v>
                </c:pt>
                <c:pt idx="78">
                  <c:v>5.7575760000000002</c:v>
                </c:pt>
                <c:pt idx="79">
                  <c:v>5.9595960000000003</c:v>
                </c:pt>
                <c:pt idx="80">
                  <c:v>6.1616160000000004</c:v>
                </c:pt>
                <c:pt idx="81">
                  <c:v>6.3636359999999996</c:v>
                </c:pt>
                <c:pt idx="82">
                  <c:v>6.5656569999999999</c:v>
                </c:pt>
                <c:pt idx="83">
                  <c:v>6.7676769999999999</c:v>
                </c:pt>
                <c:pt idx="84">
                  <c:v>6.969697</c:v>
                </c:pt>
                <c:pt idx="85">
                  <c:v>7.1717170000000001</c:v>
                </c:pt>
                <c:pt idx="86">
                  <c:v>7.3737370000000002</c:v>
                </c:pt>
                <c:pt idx="87">
                  <c:v>7.5757580000000004</c:v>
                </c:pt>
                <c:pt idx="88">
                  <c:v>7.7777779999999996</c:v>
                </c:pt>
                <c:pt idx="89">
                  <c:v>7.9797979999999997</c:v>
                </c:pt>
                <c:pt idx="90">
                  <c:v>8.1818179999999998</c:v>
                </c:pt>
                <c:pt idx="91">
                  <c:v>8.383839</c:v>
                </c:pt>
                <c:pt idx="92">
                  <c:v>8.585858</c:v>
                </c:pt>
                <c:pt idx="93">
                  <c:v>8.7878790000000002</c:v>
                </c:pt>
                <c:pt idx="94">
                  <c:v>8.9898989999999994</c:v>
                </c:pt>
                <c:pt idx="95">
                  <c:v>9.1919190000000004</c:v>
                </c:pt>
                <c:pt idx="96">
                  <c:v>9.3939389999999996</c:v>
                </c:pt>
                <c:pt idx="97">
                  <c:v>9.5959599999999998</c:v>
                </c:pt>
                <c:pt idx="98">
                  <c:v>9.7979789999999998</c:v>
                </c:pt>
                <c:pt idx="99">
                  <c:v>10</c:v>
                </c:pt>
              </c:numCache>
            </c:numRef>
          </c:xVal>
          <c:yVal>
            <c:numRef>
              <c:f>[2]fanta2_electrol_omb!$E$48:$E$147</c:f>
              <c:numCache>
                <c:formatCode>General</c:formatCode>
                <c:ptCount val="100"/>
                <c:pt idx="0">
                  <c:v>-0.11577143200000001</c:v>
                </c:pt>
                <c:pt idx="1">
                  <c:v>-8.4792971999999994E-2</c:v>
                </c:pt>
                <c:pt idx="2">
                  <c:v>-6.0678002000000002E-2</c:v>
                </c:pt>
                <c:pt idx="3">
                  <c:v>-4.7897582000000001E-2</c:v>
                </c:pt>
                <c:pt idx="4">
                  <c:v>-3.9894461999999999E-2</c:v>
                </c:pt>
                <c:pt idx="5">
                  <c:v>-3.4547212000000001E-2</c:v>
                </c:pt>
                <c:pt idx="6">
                  <c:v>-3.1532761999999999E-2</c:v>
                </c:pt>
                <c:pt idx="7">
                  <c:v>-2.8450012E-2</c:v>
                </c:pt>
                <c:pt idx="8">
                  <c:v>-2.2265912000000002E-2</c:v>
                </c:pt>
                <c:pt idx="9">
                  <c:v>-2.2873162000000002E-2</c:v>
                </c:pt>
                <c:pt idx="10">
                  <c:v>-1.8785832000000002E-2</c:v>
                </c:pt>
                <c:pt idx="11">
                  <c:v>-1.7515902E-2</c:v>
                </c:pt>
                <c:pt idx="12">
                  <c:v>-1.6089322E-2</c:v>
                </c:pt>
                <c:pt idx="13">
                  <c:v>-1.4880061999999999E-2</c:v>
                </c:pt>
                <c:pt idx="14">
                  <c:v>-1.3647322E-2</c:v>
                </c:pt>
                <c:pt idx="15">
                  <c:v>-1.2516741999999999E-2</c:v>
                </c:pt>
                <c:pt idx="16">
                  <c:v>-1.1509891999999999E-2</c:v>
                </c:pt>
                <c:pt idx="17">
                  <c:v>-1.0362624999999999E-2</c:v>
                </c:pt>
                <c:pt idx="18">
                  <c:v>-9.3761689999999984E-3</c:v>
                </c:pt>
                <c:pt idx="19">
                  <c:v>-8.6605550000000003E-3</c:v>
                </c:pt>
                <c:pt idx="20">
                  <c:v>-7.962107999999999E-3</c:v>
                </c:pt>
                <c:pt idx="21">
                  <c:v>-7.3858500000000002E-3</c:v>
                </c:pt>
                <c:pt idx="22">
                  <c:v>-6.7904000000000003E-3</c:v>
                </c:pt>
                <c:pt idx="23">
                  <c:v>-6.4166789999999998E-3</c:v>
                </c:pt>
                <c:pt idx="24">
                  <c:v>-5.9826380000000002E-3</c:v>
                </c:pt>
                <c:pt idx="25">
                  <c:v>-5.8609250000000003E-3</c:v>
                </c:pt>
                <c:pt idx="26">
                  <c:v>-5.7214500000000003E-3</c:v>
                </c:pt>
                <c:pt idx="27">
                  <c:v>-5.8709390000000004E-3</c:v>
                </c:pt>
                <c:pt idx="28">
                  <c:v>-7.6001890000000003E-3</c:v>
                </c:pt>
                <c:pt idx="29">
                  <c:v>-7.7711350000000002E-3</c:v>
                </c:pt>
                <c:pt idx="30">
                  <c:v>-7.6121100000000001E-3</c:v>
                </c:pt>
                <c:pt idx="31">
                  <c:v>-7.2827339999999999E-3</c:v>
                </c:pt>
                <c:pt idx="32">
                  <c:v>-6.9231990000000005E-3</c:v>
                </c:pt>
                <c:pt idx="33">
                  <c:v>-6.483913E-3</c:v>
                </c:pt>
                <c:pt idx="34">
                  <c:v>-5.0913099999999999E-3</c:v>
                </c:pt>
                <c:pt idx="35">
                  <c:v>-4.2686469999999995E-3</c:v>
                </c:pt>
                <c:pt idx="36">
                  <c:v>-3.8366319999999995E-3</c:v>
                </c:pt>
                <c:pt idx="37">
                  <c:v>-3.5387279999999997E-3</c:v>
                </c:pt>
                <c:pt idx="38">
                  <c:v>-3.3506159999999998E-3</c:v>
                </c:pt>
                <c:pt idx="39">
                  <c:v>-3.1739480000000002E-3</c:v>
                </c:pt>
                <c:pt idx="40">
                  <c:v>-3.0282740000000001E-3</c:v>
                </c:pt>
                <c:pt idx="41">
                  <c:v>-2.8468369999999996E-3</c:v>
                </c:pt>
                <c:pt idx="42">
                  <c:v>-2.5800470000000002E-3</c:v>
                </c:pt>
                <c:pt idx="43">
                  <c:v>-2.3770340000000001E-3</c:v>
                </c:pt>
                <c:pt idx="44">
                  <c:v>-2.1312240000000001E-3</c:v>
                </c:pt>
                <c:pt idx="45">
                  <c:v>-1.8123391999999999E-3</c:v>
                </c:pt>
                <c:pt idx="46">
                  <c:v>-1.4404061799999999E-3</c:v>
                </c:pt>
                <c:pt idx="47">
                  <c:v>-1.0125639999999999E-3</c:v>
                </c:pt>
                <c:pt idx="48">
                  <c:v>-4.8983129999999992E-4</c:v>
                </c:pt>
                <c:pt idx="49">
                  <c:v>0</c:v>
                </c:pt>
                <c:pt idx="50">
                  <c:v>5.9199300000000008E-4</c:v>
                </c:pt>
                <c:pt idx="51">
                  <c:v>1.2642140000000003E-3</c:v>
                </c:pt>
                <c:pt idx="52">
                  <c:v>2.0333529999999999E-3</c:v>
                </c:pt>
                <c:pt idx="53">
                  <c:v>2.922773E-3</c:v>
                </c:pt>
                <c:pt idx="54">
                  <c:v>3.8957589999999995E-3</c:v>
                </c:pt>
                <c:pt idx="55">
                  <c:v>5.0878519999999995E-3</c:v>
                </c:pt>
                <c:pt idx="56">
                  <c:v>6.7530870000000005E-3</c:v>
                </c:pt>
                <c:pt idx="57">
                  <c:v>7.109761E-3</c:v>
                </c:pt>
                <c:pt idx="58">
                  <c:v>8.0918070000000012E-3</c:v>
                </c:pt>
                <c:pt idx="59">
                  <c:v>1.0511398E-2</c:v>
                </c:pt>
                <c:pt idx="60">
                  <c:v>1.1529208000000001E-2</c:v>
                </c:pt>
                <c:pt idx="61">
                  <c:v>1.3278608000000001E-2</c:v>
                </c:pt>
                <c:pt idx="62">
                  <c:v>1.4152288000000001E-2</c:v>
                </c:pt>
                <c:pt idx="63">
                  <c:v>1.4687418000000002E-2</c:v>
                </c:pt>
                <c:pt idx="64">
                  <c:v>1.8807648E-2</c:v>
                </c:pt>
                <c:pt idx="65">
                  <c:v>1.9900918E-2</c:v>
                </c:pt>
                <c:pt idx="66">
                  <c:v>2.0509127999999998E-2</c:v>
                </c:pt>
                <c:pt idx="67">
                  <c:v>2.0618918E-2</c:v>
                </c:pt>
                <c:pt idx="68">
                  <c:v>2.1042467999999998E-2</c:v>
                </c:pt>
                <c:pt idx="69">
                  <c:v>2.1526098E-2</c:v>
                </c:pt>
                <c:pt idx="70">
                  <c:v>2.1938087999999998E-2</c:v>
                </c:pt>
                <c:pt idx="71">
                  <c:v>2.2074107999999999E-2</c:v>
                </c:pt>
                <c:pt idx="72">
                  <c:v>2.1875977999999997E-2</c:v>
                </c:pt>
                <c:pt idx="73">
                  <c:v>2.1001337999999998E-2</c:v>
                </c:pt>
                <c:pt idx="74">
                  <c:v>1.9782068E-2</c:v>
                </c:pt>
                <c:pt idx="75">
                  <c:v>1.9377108000000001E-2</c:v>
                </c:pt>
                <c:pt idx="76">
                  <c:v>1.9238237999999998E-2</c:v>
                </c:pt>
                <c:pt idx="77">
                  <c:v>1.9151807999999999E-2</c:v>
                </c:pt>
                <c:pt idx="78">
                  <c:v>1.9162777999999998E-2</c:v>
                </c:pt>
                <c:pt idx="79">
                  <c:v>1.9097928E-2</c:v>
                </c:pt>
                <c:pt idx="80">
                  <c:v>1.8808597999999999E-2</c:v>
                </c:pt>
                <c:pt idx="81">
                  <c:v>1.8788457999999997E-2</c:v>
                </c:pt>
                <c:pt idx="82">
                  <c:v>1.8812897999999998E-2</c:v>
                </c:pt>
                <c:pt idx="83">
                  <c:v>1.8612388000000001E-2</c:v>
                </c:pt>
                <c:pt idx="84">
                  <c:v>1.8194077999999999E-2</c:v>
                </c:pt>
                <c:pt idx="85">
                  <c:v>1.7838957999999999E-2</c:v>
                </c:pt>
                <c:pt idx="86">
                  <c:v>1.7847057999999999E-2</c:v>
                </c:pt>
                <c:pt idx="87">
                  <c:v>1.7543437999999998E-2</c:v>
                </c:pt>
                <c:pt idx="88">
                  <c:v>1.7477038E-2</c:v>
                </c:pt>
                <c:pt idx="89">
                  <c:v>1.7595408E-2</c:v>
                </c:pt>
                <c:pt idx="90">
                  <c:v>1.7449857999999999E-2</c:v>
                </c:pt>
                <c:pt idx="91">
                  <c:v>1.7478468E-2</c:v>
                </c:pt>
                <c:pt idx="92">
                  <c:v>1.7762537999999998E-2</c:v>
                </c:pt>
                <c:pt idx="93">
                  <c:v>1.7542007999999998E-2</c:v>
                </c:pt>
                <c:pt idx="94">
                  <c:v>1.7911437999999998E-2</c:v>
                </c:pt>
                <c:pt idx="95">
                  <c:v>1.7767788E-2</c:v>
                </c:pt>
                <c:pt idx="96">
                  <c:v>1.8065217999999997E-2</c:v>
                </c:pt>
                <c:pt idx="97">
                  <c:v>1.8207907999999998E-2</c:v>
                </c:pt>
                <c:pt idx="98">
                  <c:v>1.8618107999999998E-2</c:v>
                </c:pt>
                <c:pt idx="99">
                  <c:v>1.8633367999999997E-2</c:v>
                </c:pt>
              </c:numCache>
            </c:numRef>
          </c:yVal>
          <c:smooth val="1"/>
          <c:extLst>
            <c:ext xmlns:c16="http://schemas.microsoft.com/office/drawing/2014/chart" uri="{C3380CC4-5D6E-409C-BE32-E72D297353CC}">
              <c16:uniqueId val="{00000001-D5DE-4B47-B932-E53515F5DB3A}"/>
            </c:ext>
          </c:extLst>
        </c:ser>
        <c:dLbls>
          <c:showLegendKey val="0"/>
          <c:showVal val="0"/>
          <c:showCatName val="0"/>
          <c:showSerName val="0"/>
          <c:showPercent val="0"/>
          <c:showBubbleSize val="0"/>
        </c:dLbls>
        <c:axId val="-539591632"/>
        <c:axId val="-539595440"/>
      </c:scatterChart>
      <c:valAx>
        <c:axId val="-539591632"/>
        <c:scaling>
          <c:orientation val="minMax"/>
          <c:max val="8"/>
          <c:min val="-5"/>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9595440"/>
        <c:crosses val="autoZero"/>
        <c:crossBetween val="midCat"/>
      </c:valAx>
      <c:valAx>
        <c:axId val="-539595440"/>
        <c:scaling>
          <c:orientation val="minMax"/>
          <c:max val="1.5000000000000005E-3"/>
          <c:min val="-2.0000000000000005E-3"/>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959163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78B733-430A-4D5B-9B48-A1F8F9C7FC5F}" type="datetimeFigureOut">
              <a:rPr lang="en-US" smtClean="0"/>
              <a:t>3/7/22</a:t>
            </a:fld>
            <a:endParaRPr lang="en-US"/>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9DBCBF-8642-4817-8A9C-E32A7103154F}" type="slidenum">
              <a:rPr lang="en-US" smtClean="0"/>
              <a:t>‹#›</a:t>
            </a:fld>
            <a:endParaRPr lang="en-US"/>
          </a:p>
        </p:txBody>
      </p:sp>
    </p:spTree>
    <p:extLst>
      <p:ext uri="{BB962C8B-B14F-4D97-AF65-F5344CB8AC3E}">
        <p14:creationId xmlns:p14="http://schemas.microsoft.com/office/powerpoint/2010/main" val="3077098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p:txBody>
          <a:bodyPr/>
          <a:lstStyle/>
          <a:p>
            <a:fld id="{FA9DBCBF-8642-4817-8A9C-E32A7103154F}" type="slidenum">
              <a:rPr lang="en-US" smtClean="0"/>
              <a:t>1</a:t>
            </a:fld>
            <a:endParaRPr lang="en-US"/>
          </a:p>
        </p:txBody>
      </p:sp>
    </p:spTree>
    <p:extLst>
      <p:ext uri="{BB962C8B-B14F-4D97-AF65-F5344CB8AC3E}">
        <p14:creationId xmlns:p14="http://schemas.microsoft.com/office/powerpoint/2010/main" val="245709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1151523A-E0B3-42F2-AA6A-6797BA90D551}" type="datetime1">
              <a:rPr lang="en-US" smtClean="0"/>
              <a:t>3/7/22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6B7FBA-A97A-42A3-9715-93FD52408C33}" type="slidenum">
              <a:rPr lang="en-US" smtClean="0"/>
              <a:t>‹#›</a:t>
            </a:fld>
            <a:endParaRPr lang="en-US"/>
          </a:p>
        </p:txBody>
      </p:sp>
    </p:spTree>
    <p:extLst>
      <p:ext uri="{BB962C8B-B14F-4D97-AF65-F5344CB8AC3E}">
        <p14:creationId xmlns:p14="http://schemas.microsoft.com/office/powerpoint/2010/main" val="255138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723D810C-16CF-466D-B9D6-E26AD660E693}" type="datetime1">
              <a:rPr lang="en-US" smtClean="0"/>
              <a:t>3/7/22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6B7FBA-A97A-42A3-9715-93FD52408C33}" type="slidenum">
              <a:rPr lang="en-US" smtClean="0"/>
              <a:t>‹#›</a:t>
            </a:fld>
            <a:endParaRPr lang="en-US"/>
          </a:p>
        </p:txBody>
      </p:sp>
    </p:spTree>
    <p:extLst>
      <p:ext uri="{BB962C8B-B14F-4D97-AF65-F5344CB8AC3E}">
        <p14:creationId xmlns:p14="http://schemas.microsoft.com/office/powerpoint/2010/main" val="751433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6E62E4E-EB52-46C6-86C2-3C4A0522C8DF}" type="datetime1">
              <a:rPr lang="en-US" smtClean="0"/>
              <a:t>3/7/22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6B7FBA-A97A-42A3-9715-93FD52408C33}" type="slidenum">
              <a:rPr lang="en-US" smtClean="0"/>
              <a:t>‹#›</a:t>
            </a:fld>
            <a:endParaRPr lang="en-US"/>
          </a:p>
        </p:txBody>
      </p:sp>
    </p:spTree>
    <p:extLst>
      <p:ext uri="{BB962C8B-B14F-4D97-AF65-F5344CB8AC3E}">
        <p14:creationId xmlns:p14="http://schemas.microsoft.com/office/powerpoint/2010/main" val="1261289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F5651462-3B50-422C-82C2-ADB7B81A89AD}" type="datetime1">
              <a:rPr lang="en-US" smtClean="0"/>
              <a:t>3/7/22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6B7FBA-A97A-42A3-9715-93FD52408C33}" type="slidenum">
              <a:rPr lang="en-US" smtClean="0"/>
              <a:t>‹#›</a:t>
            </a:fld>
            <a:endParaRPr lang="en-US"/>
          </a:p>
        </p:txBody>
      </p:sp>
    </p:spTree>
    <p:extLst>
      <p:ext uri="{BB962C8B-B14F-4D97-AF65-F5344CB8AC3E}">
        <p14:creationId xmlns:p14="http://schemas.microsoft.com/office/powerpoint/2010/main" val="4239160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26661C2E-6C10-4575-8712-07FD4DE9BDB4}" type="datetime1">
              <a:rPr lang="en-US" smtClean="0"/>
              <a:t>3/7/22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6B7FBA-A97A-42A3-9715-93FD52408C33}" type="slidenum">
              <a:rPr lang="en-US" smtClean="0"/>
              <a:t>‹#›</a:t>
            </a:fld>
            <a:endParaRPr lang="en-US"/>
          </a:p>
        </p:txBody>
      </p:sp>
    </p:spTree>
    <p:extLst>
      <p:ext uri="{BB962C8B-B14F-4D97-AF65-F5344CB8AC3E}">
        <p14:creationId xmlns:p14="http://schemas.microsoft.com/office/powerpoint/2010/main" val="2555069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A400A91-EF79-4441-8F49-32A01C480F8F}" type="datetime1">
              <a:rPr lang="en-US" smtClean="0"/>
              <a:t>3/7/22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6B7FBA-A97A-42A3-9715-93FD52408C33}" type="slidenum">
              <a:rPr lang="en-US" smtClean="0"/>
              <a:t>‹#›</a:t>
            </a:fld>
            <a:endParaRPr lang="en-US"/>
          </a:p>
        </p:txBody>
      </p:sp>
    </p:spTree>
    <p:extLst>
      <p:ext uri="{BB962C8B-B14F-4D97-AF65-F5344CB8AC3E}">
        <p14:creationId xmlns:p14="http://schemas.microsoft.com/office/powerpoint/2010/main" val="2309981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E94B8725-34F3-45F9-8116-FD2FAC7D5345}" type="datetime1">
              <a:rPr lang="en-US" smtClean="0"/>
              <a:t>3/7/22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6B7FBA-A97A-42A3-9715-93FD52408C33}" type="slidenum">
              <a:rPr lang="en-US" smtClean="0"/>
              <a:t>‹#›</a:t>
            </a:fld>
            <a:endParaRPr lang="en-US"/>
          </a:p>
        </p:txBody>
      </p:sp>
    </p:spTree>
    <p:extLst>
      <p:ext uri="{BB962C8B-B14F-4D97-AF65-F5344CB8AC3E}">
        <p14:creationId xmlns:p14="http://schemas.microsoft.com/office/powerpoint/2010/main" val="3208781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C8BB8972-96B2-4ABC-AE92-1FCFDFBAEFB1}" type="datetime1">
              <a:rPr lang="en-US" smtClean="0"/>
              <a:t>3/7/22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6B7FBA-A97A-42A3-9715-93FD52408C33}" type="slidenum">
              <a:rPr lang="en-US" smtClean="0"/>
              <a:t>‹#›</a:t>
            </a:fld>
            <a:endParaRPr lang="en-US"/>
          </a:p>
        </p:txBody>
      </p:sp>
    </p:spTree>
    <p:extLst>
      <p:ext uri="{BB962C8B-B14F-4D97-AF65-F5344CB8AC3E}">
        <p14:creationId xmlns:p14="http://schemas.microsoft.com/office/powerpoint/2010/main" val="2039568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E95086-6480-4CB2-9950-34F9268A9465}" type="datetime1">
              <a:rPr lang="en-US" smtClean="0"/>
              <a:t>3/7/22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6B7FBA-A97A-42A3-9715-93FD52408C33}" type="slidenum">
              <a:rPr lang="en-US" smtClean="0"/>
              <a:t>‹#›</a:t>
            </a:fld>
            <a:endParaRPr lang="en-US"/>
          </a:p>
        </p:txBody>
      </p:sp>
    </p:spTree>
    <p:extLst>
      <p:ext uri="{BB962C8B-B14F-4D97-AF65-F5344CB8AC3E}">
        <p14:creationId xmlns:p14="http://schemas.microsoft.com/office/powerpoint/2010/main" val="4030816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fld id="{23F2705E-B65F-490E-93A9-A1A222B235E1}" type="datetime1">
              <a:rPr lang="en-US" smtClean="0"/>
              <a:t>3/7/22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6B7FBA-A97A-42A3-9715-93FD52408C33}" type="slidenum">
              <a:rPr lang="en-US" smtClean="0"/>
              <a:t>‹#›</a:t>
            </a:fld>
            <a:endParaRPr lang="en-US"/>
          </a:p>
        </p:txBody>
      </p:sp>
    </p:spTree>
    <p:extLst>
      <p:ext uri="{BB962C8B-B14F-4D97-AF65-F5344CB8AC3E}">
        <p14:creationId xmlns:p14="http://schemas.microsoft.com/office/powerpoint/2010/main" val="3202658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fld id="{803141BC-0145-45B2-8DAB-5121B3A17CA1}" type="datetime1">
              <a:rPr lang="en-US" smtClean="0"/>
              <a:t>3/7/22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6B7FBA-A97A-42A3-9715-93FD52408C33}" type="slidenum">
              <a:rPr lang="en-US" smtClean="0"/>
              <a:t>‹#›</a:t>
            </a:fld>
            <a:endParaRPr lang="en-US"/>
          </a:p>
        </p:txBody>
      </p:sp>
    </p:spTree>
    <p:extLst>
      <p:ext uri="{BB962C8B-B14F-4D97-AF65-F5344CB8AC3E}">
        <p14:creationId xmlns:p14="http://schemas.microsoft.com/office/powerpoint/2010/main" val="2838453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4AEEB0-2ABD-4C93-A298-4AF56108EFEA}" type="datetime1">
              <a:rPr lang="en-US" smtClean="0"/>
              <a:t>3/7/22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6B7FBA-A97A-42A3-9715-93FD52408C33}" type="slidenum">
              <a:rPr lang="en-US" smtClean="0"/>
              <a:t>‹#›</a:t>
            </a:fld>
            <a:endParaRPr lang="en-US"/>
          </a:p>
        </p:txBody>
      </p:sp>
    </p:spTree>
    <p:extLst>
      <p:ext uri="{BB962C8B-B14F-4D97-AF65-F5344CB8AC3E}">
        <p14:creationId xmlns:p14="http://schemas.microsoft.com/office/powerpoint/2010/main" val="37095108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9.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2.tiff"/><Relationship Id="rId1" Type="http://schemas.openxmlformats.org/officeDocument/2006/relationships/slideLayout" Target="../slideLayouts/slideLayout7.xml"/><Relationship Id="rId5" Type="http://schemas.openxmlformats.org/officeDocument/2006/relationships/image" Target="../media/image15.tiff"/><Relationship Id="rId4" Type="http://schemas.openxmlformats.org/officeDocument/2006/relationships/image" Target="../media/image14.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1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73286" y="199016"/>
            <a:ext cx="1928241" cy="6598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Image 5"/>
          <p:cNvPicPr/>
          <p:nvPr/>
        </p:nvPicPr>
        <p:blipFill>
          <a:blip r:embed="rId4">
            <a:extLst>
              <a:ext uri="{28A0092B-C50C-407E-A947-70E740481C1C}">
                <a14:useLocalDpi xmlns:a14="http://schemas.microsoft.com/office/drawing/2010/main" val="0"/>
              </a:ext>
            </a:extLst>
          </a:blip>
          <a:srcRect/>
          <a:stretch>
            <a:fillRect/>
          </a:stretch>
        </p:blipFill>
        <p:spPr bwMode="auto">
          <a:xfrm>
            <a:off x="1625723" y="94076"/>
            <a:ext cx="1381125" cy="1380490"/>
          </a:xfrm>
          <a:prstGeom prst="rect">
            <a:avLst/>
          </a:prstGeom>
          <a:noFill/>
          <a:ln>
            <a:noFill/>
          </a:ln>
          <a:extLst>
            <a:ext uri="{909E8E84-426E-40dd-AFC4-6F175D3DCCD1}">
              <a14:hiddenFill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14="http://schemas.microsoft.com/office/drawing/2010/main" xmlns="" xmlns:w="http://schemas.openxmlformats.org/wordprocessingml/2006/main" xmlns:w10="urn:schemas-microsoft-com:office:word" xmlns:v="urn:schemas-microsoft-com:vml" xmlns:o="urn:schemas-microsoft-com:office:office" xmlns:lc="http://schemas.openxmlformats.org/drawingml/2006/lockedCanvas">
                <a:solidFill>
                  <a:srgbClr val="FFFFFF"/>
                </a:solidFill>
              </a14:hiddenFill>
            </a:ext>
            <a:ext uri="{91240B29-F687-4f45-9708-019B960494DF}">
              <a14:hiddenLine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14="http://schemas.microsoft.com/office/drawing/2010/main" xmlns="" xmlns:w="http://schemas.openxmlformats.org/wordprocessingml/2006/main" xmlns:w10="urn:schemas-microsoft-com:office:word" xmlns:v="urn:schemas-microsoft-com:vml" xmlns:o="urn:schemas-microsoft-com:office:office" xmlns:lc="http://schemas.openxmlformats.org/drawingml/2006/lockedCanvas" w="9525">
                <a:solidFill>
                  <a:srgbClr val="000000"/>
                </a:solidFill>
                <a:miter lim="800000"/>
                <a:headEnd/>
                <a:tailEnd/>
              </a14:hiddenLine>
            </a:ext>
          </a:extLst>
        </p:spPr>
      </p:pic>
      <p:cxnSp>
        <p:nvCxnSpPr>
          <p:cNvPr id="7" name="Connecteur droit 6"/>
          <p:cNvCxnSpPr/>
          <p:nvPr/>
        </p:nvCxnSpPr>
        <p:spPr>
          <a:xfrm flipV="1">
            <a:off x="1524003" y="1594312"/>
            <a:ext cx="9144000" cy="7553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a:off x="1524003" y="4550192"/>
            <a:ext cx="9144000" cy="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Rectangle à coins arrondis 8"/>
          <p:cNvSpPr/>
          <p:nvPr/>
        </p:nvSpPr>
        <p:spPr>
          <a:xfrm>
            <a:off x="2095498" y="1792446"/>
            <a:ext cx="8039101" cy="2572725"/>
          </a:xfrm>
          <a:prstGeom prst="roundRect">
            <a:avLst/>
          </a:prstGeom>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SN" sz="4000" b="1" dirty="0">
                <a:latin typeface="Times New Roman" panose="02020603050405020304" pitchFamily="18" charset="0"/>
                <a:ea typeface="Calibri" panose="020F0502020204030204" pitchFamily="34" charset="0"/>
                <a:cs typeface="Times New Roman" panose="02020603050405020304" pitchFamily="18" charset="0"/>
              </a:rPr>
              <a:t>New </a:t>
            </a:r>
            <a:r>
              <a:rPr lang="fr-SN" sz="4000" b="1" dirty="0" err="1">
                <a:latin typeface="Times New Roman" panose="02020603050405020304" pitchFamily="18" charset="0"/>
                <a:ea typeface="Calibri" panose="020F0502020204030204" pitchFamily="34" charset="0"/>
                <a:cs typeface="Times New Roman" panose="02020603050405020304" pitchFamily="18" charset="0"/>
              </a:rPr>
              <a:t>hybrid</a:t>
            </a:r>
            <a:r>
              <a:rPr lang="fr-SN" sz="4000" b="1" dirty="0">
                <a:latin typeface="Times New Roman" panose="02020603050405020304" pitchFamily="18" charset="0"/>
                <a:ea typeface="Calibri" panose="020F0502020204030204" pitchFamily="34" charset="0"/>
                <a:cs typeface="Times New Roman" panose="02020603050405020304" pitchFamily="18" charset="0"/>
              </a:rPr>
              <a:t> </a:t>
            </a:r>
            <a:r>
              <a:rPr lang="fr-SN" sz="4000" b="1" dirty="0" err="1">
                <a:latin typeface="Times New Roman" panose="02020603050405020304" pitchFamily="18" charset="0"/>
                <a:ea typeface="Calibri" panose="020F0502020204030204" pitchFamily="34" charset="0"/>
                <a:cs typeface="Times New Roman" panose="02020603050405020304" pitchFamily="18" charset="0"/>
              </a:rPr>
              <a:t>organic-inorganic</a:t>
            </a:r>
            <a:r>
              <a:rPr lang="fr-SN" sz="4000" b="1" dirty="0">
                <a:latin typeface="Times New Roman" panose="02020603050405020304" pitchFamily="18" charset="0"/>
                <a:ea typeface="Calibri" panose="020F0502020204030204" pitchFamily="34" charset="0"/>
                <a:cs typeface="Times New Roman" panose="02020603050405020304" pitchFamily="18" charset="0"/>
              </a:rPr>
              <a:t> </a:t>
            </a:r>
            <a:r>
              <a:rPr lang="fr-SN" sz="4000" b="1" dirty="0" err="1">
                <a:latin typeface="Times New Roman" panose="02020603050405020304" pitchFamily="18" charset="0"/>
                <a:ea typeface="Calibri" panose="020F0502020204030204" pitchFamily="34" charset="0"/>
                <a:cs typeface="Times New Roman" panose="02020603050405020304" pitchFamily="18" charset="0"/>
              </a:rPr>
              <a:t>ferrophotovoltaic</a:t>
            </a:r>
            <a:r>
              <a:rPr lang="fr-SN" sz="4000" b="1" dirty="0">
                <a:latin typeface="Times New Roman" panose="02020603050405020304" pitchFamily="18" charset="0"/>
                <a:ea typeface="Calibri" panose="020F0502020204030204" pitchFamily="34" charset="0"/>
                <a:cs typeface="Times New Roman" panose="02020603050405020304" pitchFamily="18" charset="0"/>
              </a:rPr>
              <a:t> </a:t>
            </a:r>
            <a:r>
              <a:rPr lang="fr-SN" sz="4000" b="1" dirty="0" err="1">
                <a:latin typeface="Times New Roman" panose="02020603050405020304" pitchFamily="18" charset="0"/>
                <a:ea typeface="Calibri" panose="020F0502020204030204" pitchFamily="34" charset="0"/>
                <a:cs typeface="Times New Roman" panose="02020603050405020304" pitchFamily="18" charset="0"/>
              </a:rPr>
              <a:t>perovskites</a:t>
            </a:r>
            <a:r>
              <a:rPr lang="fr-SN" sz="4000" b="1" dirty="0">
                <a:latin typeface="Times New Roman" panose="02020603050405020304" pitchFamily="18" charset="0"/>
                <a:ea typeface="Calibri" panose="020F0502020204030204" pitchFamily="34" charset="0"/>
                <a:cs typeface="Times New Roman" panose="02020603050405020304" pitchFamily="18" charset="0"/>
              </a:rPr>
              <a:t> </a:t>
            </a:r>
            <a:r>
              <a:rPr lang="fr-SN" sz="4000" b="1" dirty="0" err="1">
                <a:latin typeface="Times New Roman" panose="02020603050405020304" pitchFamily="18" charset="0"/>
                <a:ea typeface="Calibri" panose="020F0502020204030204" pitchFamily="34" charset="0"/>
                <a:cs typeface="Times New Roman" panose="02020603050405020304" pitchFamily="18" charset="0"/>
              </a:rPr>
              <a:t>nanoparticles</a:t>
            </a:r>
            <a:r>
              <a:rPr lang="fr-SN" sz="4000" b="1" dirty="0">
                <a:latin typeface="Times New Roman" panose="02020603050405020304" pitchFamily="18" charset="0"/>
                <a:ea typeface="Calibri" panose="020F0502020204030204" pitchFamily="34" charset="0"/>
                <a:cs typeface="Times New Roman" panose="02020603050405020304" pitchFamily="18" charset="0"/>
              </a:rPr>
              <a:t> for high voltage </a:t>
            </a:r>
            <a:r>
              <a:rPr lang="fr-SN" sz="4000" b="1" dirty="0" err="1">
                <a:latin typeface="Times New Roman" panose="02020603050405020304" pitchFamily="18" charset="0"/>
                <a:ea typeface="Calibri" panose="020F0502020204030204" pitchFamily="34" charset="0"/>
                <a:cs typeface="Times New Roman" panose="02020603050405020304" pitchFamily="18" charset="0"/>
              </a:rPr>
              <a:t>solar</a:t>
            </a:r>
            <a:r>
              <a:rPr lang="fr-SN" sz="4000" b="1" dirty="0">
                <a:latin typeface="Times New Roman" panose="02020603050405020304" pitchFamily="18" charset="0"/>
                <a:ea typeface="Calibri" panose="020F0502020204030204" pitchFamily="34" charset="0"/>
                <a:cs typeface="Times New Roman" panose="02020603050405020304" pitchFamily="18" charset="0"/>
              </a:rPr>
              <a:t> </a:t>
            </a:r>
            <a:r>
              <a:rPr lang="fr-SN" sz="4000" b="1" dirty="0" err="1">
                <a:latin typeface="Times New Roman" panose="02020603050405020304" pitchFamily="18" charset="0"/>
                <a:ea typeface="Calibri" panose="020F0502020204030204" pitchFamily="34" charset="0"/>
                <a:cs typeface="Times New Roman" panose="02020603050405020304" pitchFamily="18" charset="0"/>
              </a:rPr>
              <a:t>cells</a:t>
            </a:r>
            <a:r>
              <a:rPr lang="fr-SN" sz="4000" b="1" dirty="0">
                <a:latin typeface="Times New Roman" panose="02020603050405020304" pitchFamily="18" charset="0"/>
                <a:ea typeface="Calibri" panose="020F0502020204030204" pitchFamily="34" charset="0"/>
                <a:cs typeface="Times New Roman" panose="02020603050405020304" pitchFamily="18" charset="0"/>
              </a:rPr>
              <a:t> and </a:t>
            </a:r>
            <a:r>
              <a:rPr lang="fr-SN" sz="4000" b="1" dirty="0" err="1">
                <a:latin typeface="Times New Roman" panose="02020603050405020304" pitchFamily="18" charset="0"/>
                <a:ea typeface="Calibri" panose="020F0502020204030204" pitchFamily="34" charset="0"/>
                <a:cs typeface="Times New Roman" panose="02020603050405020304" pitchFamily="18" charset="0"/>
              </a:rPr>
              <a:t>IoT</a:t>
            </a:r>
            <a:endParaRPr lang="en-US" sz="4000" b="1"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0" name="ZoneTexte 9"/>
          <p:cNvSpPr txBox="1"/>
          <p:nvPr/>
        </p:nvSpPr>
        <p:spPr>
          <a:xfrm>
            <a:off x="1594905" y="5159829"/>
            <a:ext cx="9168857" cy="461665"/>
          </a:xfrm>
          <a:prstGeom prst="rect">
            <a:avLst/>
          </a:prstGeom>
          <a:noFill/>
        </p:spPr>
        <p:txBody>
          <a:bodyPr wrap="none" rtlCol="0">
            <a:spAutoFit/>
          </a:bodyPr>
          <a:lstStyle/>
          <a:p>
            <a:r>
              <a:rPr lang="fr-SN" sz="2400" b="1" u="sng" dirty="0">
                <a:latin typeface="Times New Roman" panose="02020603050405020304" pitchFamily="18" charset="0"/>
                <a:cs typeface="Times New Roman" panose="02020603050405020304" pitchFamily="18" charset="0"/>
              </a:rPr>
              <a:t>R. </a:t>
            </a:r>
            <a:r>
              <a:rPr lang="fr-SN" sz="2400" b="1" u="sng" dirty="0" err="1">
                <a:latin typeface="Times New Roman" panose="02020603050405020304" pitchFamily="18" charset="0"/>
                <a:cs typeface="Times New Roman" panose="02020603050405020304" pitchFamily="18" charset="0"/>
              </a:rPr>
              <a:t>Ndioukane</a:t>
            </a:r>
            <a:r>
              <a:rPr lang="fr-SN" sz="2400" dirty="0">
                <a:latin typeface="Times New Roman" panose="02020603050405020304" pitchFamily="18" charset="0"/>
                <a:cs typeface="Times New Roman" panose="02020603050405020304" pitchFamily="18" charset="0"/>
              </a:rPr>
              <a:t>, F. </a:t>
            </a:r>
            <a:r>
              <a:rPr lang="fr-SN" sz="2400" dirty="0" err="1">
                <a:latin typeface="Times New Roman" panose="02020603050405020304" pitchFamily="18" charset="0"/>
                <a:cs typeface="Times New Roman" panose="02020603050405020304" pitchFamily="18" charset="0"/>
              </a:rPr>
              <a:t>Baldé</a:t>
            </a:r>
            <a:r>
              <a:rPr lang="fr-SN" sz="2400" dirty="0">
                <a:latin typeface="Times New Roman" panose="02020603050405020304" pitchFamily="18" charset="0"/>
                <a:cs typeface="Times New Roman" panose="02020603050405020304" pitchFamily="18" charset="0"/>
              </a:rPr>
              <a:t>, N. C. Y. </a:t>
            </a:r>
            <a:r>
              <a:rPr lang="fr-SN" sz="2400" dirty="0" err="1">
                <a:latin typeface="Times New Roman" panose="02020603050405020304" pitchFamily="18" charset="0"/>
                <a:cs typeface="Times New Roman" panose="02020603050405020304" pitchFamily="18" charset="0"/>
              </a:rPr>
              <a:t>Fall</a:t>
            </a:r>
            <a:r>
              <a:rPr lang="fr-SN" sz="2400" dirty="0">
                <a:latin typeface="Times New Roman" panose="02020603050405020304" pitchFamily="18" charset="0"/>
                <a:cs typeface="Times New Roman" panose="02020603050405020304" pitchFamily="18" charset="0"/>
              </a:rPr>
              <a:t>, A. K. Diallo, D. </a:t>
            </a:r>
            <a:r>
              <a:rPr lang="fr-SN" sz="2400" dirty="0" err="1">
                <a:latin typeface="Times New Roman" panose="02020603050405020304" pitchFamily="18" charset="0"/>
                <a:cs typeface="Times New Roman" panose="02020603050405020304" pitchFamily="18" charset="0"/>
              </a:rPr>
              <a:t>Kobor</a:t>
            </a:r>
            <a:r>
              <a:rPr lang="fr-SN" sz="2400" dirty="0">
                <a:latin typeface="Times New Roman" panose="02020603050405020304" pitchFamily="18" charset="0"/>
                <a:cs typeface="Times New Roman" panose="02020603050405020304" pitchFamily="18" charset="0"/>
              </a:rPr>
              <a:t>, M. Touré</a:t>
            </a:r>
            <a:r>
              <a:rPr lang="fr-SN" dirty="0"/>
              <a:t> </a:t>
            </a:r>
            <a:endParaRPr lang="en-US" dirty="0"/>
          </a:p>
        </p:txBody>
      </p:sp>
      <p:sp>
        <p:nvSpPr>
          <p:cNvPr id="11" name="ZoneTexte 10"/>
          <p:cNvSpPr txBox="1"/>
          <p:nvPr/>
        </p:nvSpPr>
        <p:spPr>
          <a:xfrm>
            <a:off x="3973285" y="6031073"/>
            <a:ext cx="3988208" cy="400110"/>
          </a:xfrm>
          <a:prstGeom prst="rect">
            <a:avLst/>
          </a:prstGeom>
          <a:noFill/>
        </p:spPr>
        <p:txBody>
          <a:bodyPr wrap="none" rtlCol="0">
            <a:spAutoFit/>
          </a:bodyPr>
          <a:lstStyle/>
          <a:p>
            <a:r>
              <a:rPr lang="fr-SN" sz="2000" dirty="0">
                <a:latin typeface="Times New Roman" panose="02020603050405020304" pitchFamily="18" charset="0"/>
                <a:cs typeface="Times New Roman" panose="02020603050405020304" pitchFamily="18" charset="0"/>
              </a:rPr>
              <a:t>Email: r.ndioukane1532@zig.univ.sn</a:t>
            </a:r>
            <a:endParaRPr lang="en-US" sz="2000" dirty="0">
              <a:latin typeface="Times New Roman" panose="02020603050405020304" pitchFamily="18" charset="0"/>
              <a:cs typeface="Times New Roman" panose="02020603050405020304" pitchFamily="18" charset="0"/>
            </a:endParaRPr>
          </a:p>
        </p:txBody>
      </p:sp>
      <p:pic>
        <p:nvPicPr>
          <p:cNvPr id="12" name="Image 11"/>
          <p:cNvPicPr>
            <a:picLocks noChangeAspect="1"/>
          </p:cNvPicPr>
          <p:nvPr/>
        </p:nvPicPr>
        <p:blipFill>
          <a:blip r:embed="rId5"/>
          <a:stretch>
            <a:fillRect/>
          </a:stretch>
        </p:blipFill>
        <p:spPr>
          <a:xfrm>
            <a:off x="6605030" y="94076"/>
            <a:ext cx="4001693" cy="1007650"/>
          </a:xfrm>
          <a:prstGeom prst="rect">
            <a:avLst/>
          </a:prstGeom>
        </p:spPr>
      </p:pic>
    </p:spTree>
    <p:extLst>
      <p:ext uri="{BB962C8B-B14F-4D97-AF65-F5344CB8AC3E}">
        <p14:creationId xmlns:p14="http://schemas.microsoft.com/office/powerpoint/2010/main" val="3151854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842657" y="76201"/>
            <a:ext cx="4366901" cy="584775"/>
          </a:xfrm>
          <a:prstGeom prst="rect">
            <a:avLst/>
          </a:prstGeom>
          <a:noFill/>
        </p:spPr>
        <p:txBody>
          <a:bodyPr wrap="none" rtlCol="0">
            <a:spAutoFit/>
          </a:bodyPr>
          <a:lstStyle/>
          <a:p>
            <a:pPr marL="457200" indent="-457200">
              <a:buFont typeface="Wingdings" panose="05000000000000000000" pitchFamily="2" charset="2"/>
              <a:buChar char="q"/>
            </a:pPr>
            <a:r>
              <a:rPr lang="fr-SN" sz="3200" dirty="0" err="1">
                <a:latin typeface="Times New Roman" panose="02020603050405020304" pitchFamily="18" charset="0"/>
                <a:cs typeface="Times New Roman" panose="02020603050405020304" pitchFamily="18" charset="0"/>
              </a:rPr>
              <a:t>Results</a:t>
            </a:r>
            <a:r>
              <a:rPr lang="fr-SN" sz="3200" dirty="0">
                <a:latin typeface="Times New Roman" panose="02020603050405020304" pitchFamily="18" charset="0"/>
                <a:cs typeface="Times New Roman" panose="02020603050405020304" pitchFamily="18" charset="0"/>
              </a:rPr>
              <a:t> and discussion</a:t>
            </a:r>
            <a:endParaRPr lang="en-US" sz="3200" dirty="0">
              <a:latin typeface="Times New Roman" panose="02020603050405020304" pitchFamily="18" charset="0"/>
              <a:cs typeface="Times New Roman" panose="02020603050405020304" pitchFamily="18" charset="0"/>
            </a:endParaRPr>
          </a:p>
        </p:txBody>
      </p:sp>
      <p:sp>
        <p:nvSpPr>
          <p:cNvPr id="3" name="ZoneTexte 2"/>
          <p:cNvSpPr txBox="1"/>
          <p:nvPr/>
        </p:nvSpPr>
        <p:spPr>
          <a:xfrm>
            <a:off x="838200" y="771955"/>
            <a:ext cx="5149167" cy="523220"/>
          </a:xfrm>
          <a:prstGeom prst="rect">
            <a:avLst/>
          </a:prstGeom>
          <a:noFill/>
        </p:spPr>
        <p:txBody>
          <a:bodyPr wrap="none" rtlCol="0">
            <a:spAutoFit/>
          </a:bodyPr>
          <a:lstStyle/>
          <a:p>
            <a:pPr marL="457200" indent="-457200">
              <a:buFont typeface="Wingdings" panose="05000000000000000000" pitchFamily="2" charset="2"/>
              <a:buChar char="Ø"/>
            </a:pPr>
            <a:r>
              <a:rPr lang="fr-SN" sz="2800" dirty="0">
                <a:latin typeface="Times New Roman" panose="02020603050405020304" pitchFamily="18" charset="0"/>
                <a:cs typeface="Times New Roman" panose="02020603050405020304" pitchFamily="18" charset="0"/>
              </a:rPr>
              <a:t>SEM image in transverse mode</a:t>
            </a:r>
            <a:endParaRPr lang="en-US" sz="2800" dirty="0">
              <a:latin typeface="Times New Roman" panose="02020603050405020304" pitchFamily="18" charset="0"/>
              <a:cs typeface="Times New Roman" panose="02020603050405020304" pitchFamily="18" charset="0"/>
            </a:endParaRPr>
          </a:p>
        </p:txBody>
      </p:sp>
      <p:grpSp>
        <p:nvGrpSpPr>
          <p:cNvPr id="11" name="Groupe 10"/>
          <p:cNvGrpSpPr/>
          <p:nvPr/>
        </p:nvGrpSpPr>
        <p:grpSpPr>
          <a:xfrm>
            <a:off x="185792" y="1566435"/>
            <a:ext cx="5300603" cy="4708157"/>
            <a:chOff x="1209054" y="2226043"/>
            <a:chExt cx="2695533" cy="2650756"/>
          </a:xfrm>
        </p:grpSpPr>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09054" y="2226043"/>
              <a:ext cx="2695533" cy="2650756"/>
            </a:xfrm>
            <a:prstGeom prst="rect">
              <a:avLst/>
            </a:prstGeom>
          </p:spPr>
        </p:pic>
        <p:sp>
          <p:nvSpPr>
            <p:cNvPr id="7" name="ZoneTexte 6"/>
            <p:cNvSpPr txBox="1"/>
            <p:nvPr/>
          </p:nvSpPr>
          <p:spPr>
            <a:xfrm>
              <a:off x="2016999" y="4019503"/>
              <a:ext cx="265651" cy="190610"/>
            </a:xfrm>
            <a:prstGeom prst="rect">
              <a:avLst/>
            </a:prstGeom>
            <a:noFill/>
          </p:spPr>
          <p:txBody>
            <a:bodyPr wrap="none" rtlCol="0">
              <a:spAutoFit/>
            </a:bodyPr>
            <a:lstStyle/>
            <a:p>
              <a:r>
                <a:rPr lang="fr-SN" sz="1600" dirty="0">
                  <a:solidFill>
                    <a:srgbClr val="FFFFFF"/>
                  </a:solidFill>
                  <a:latin typeface="Times New Roman" panose="02020603050405020304" pitchFamily="18" charset="0"/>
                  <a:ea typeface="Times New Roman" panose="02020603050405020304" pitchFamily="18" charset="0"/>
                </a:rPr>
                <a:t>ITO</a:t>
              </a:r>
              <a:endParaRPr lang="en-US" sz="1600" dirty="0">
                <a:latin typeface="Times New Roman" panose="02020603050405020304" pitchFamily="18" charset="0"/>
                <a:ea typeface="Times New Roman" panose="02020603050405020304" pitchFamily="18" charset="0"/>
              </a:endParaRPr>
            </a:p>
          </p:txBody>
        </p:sp>
        <p:sp>
          <p:nvSpPr>
            <p:cNvPr id="8" name="ZoneTexte 7"/>
            <p:cNvSpPr txBox="1"/>
            <p:nvPr/>
          </p:nvSpPr>
          <p:spPr>
            <a:xfrm>
              <a:off x="2016999" y="2498680"/>
              <a:ext cx="543889" cy="190610"/>
            </a:xfrm>
            <a:prstGeom prst="rect">
              <a:avLst/>
            </a:prstGeom>
            <a:noFill/>
          </p:spPr>
          <p:txBody>
            <a:bodyPr wrap="none" rtlCol="0">
              <a:spAutoFit/>
            </a:bodyPr>
            <a:lstStyle/>
            <a:p>
              <a:r>
                <a:rPr lang="fr-SN" sz="1600" dirty="0" err="1">
                  <a:solidFill>
                    <a:srgbClr val="FFFFFF"/>
                  </a:solidFill>
                  <a:latin typeface="Times New Roman" panose="02020603050405020304" pitchFamily="18" charset="0"/>
                  <a:ea typeface="Times New Roman" panose="02020603050405020304" pitchFamily="18" charset="0"/>
                </a:rPr>
                <a:t>Pentacene</a:t>
              </a:r>
              <a:r>
                <a:rPr lang="fr-SN" sz="1600" dirty="0">
                  <a:latin typeface="Times New Roman" panose="02020603050405020304" pitchFamily="18" charset="0"/>
                  <a:ea typeface="Times New Roman" panose="02020603050405020304" pitchFamily="18" charset="0"/>
                </a:rPr>
                <a:t> </a:t>
              </a:r>
              <a:endParaRPr lang="en-US" sz="1600" dirty="0">
                <a:latin typeface="Times New Roman" panose="02020603050405020304" pitchFamily="18" charset="0"/>
                <a:ea typeface="Times New Roman" panose="02020603050405020304" pitchFamily="18" charset="0"/>
              </a:endParaRPr>
            </a:p>
          </p:txBody>
        </p:sp>
        <p:sp>
          <p:nvSpPr>
            <p:cNvPr id="9" name="ZoneTexte 8"/>
            <p:cNvSpPr txBox="1"/>
            <p:nvPr/>
          </p:nvSpPr>
          <p:spPr>
            <a:xfrm>
              <a:off x="1797564" y="3224196"/>
              <a:ext cx="1224760" cy="190610"/>
            </a:xfrm>
            <a:prstGeom prst="rect">
              <a:avLst/>
            </a:prstGeom>
            <a:noFill/>
          </p:spPr>
          <p:txBody>
            <a:bodyPr wrap="none" rtlCol="0">
              <a:spAutoFit/>
            </a:bodyPr>
            <a:lstStyle/>
            <a:p>
              <a:r>
                <a:rPr lang="fr-SN" sz="1600" dirty="0">
                  <a:solidFill>
                    <a:srgbClr val="FFFFFF"/>
                  </a:solidFill>
                  <a:latin typeface="Times New Roman" panose="02020603050405020304" pitchFamily="18" charset="0"/>
                  <a:ea typeface="Times New Roman" panose="02020603050405020304" pitchFamily="18" charset="0"/>
                </a:rPr>
                <a:t>PZN-4.5PT-np-biopolymèr</a:t>
              </a:r>
              <a:endParaRPr lang="en-US" sz="1600" dirty="0">
                <a:latin typeface="Times New Roman" panose="02020603050405020304" pitchFamily="18" charset="0"/>
                <a:ea typeface="Times New Roman" panose="02020603050405020304" pitchFamily="18" charset="0"/>
              </a:endParaRPr>
            </a:p>
          </p:txBody>
        </p:sp>
        <p:sp>
          <p:nvSpPr>
            <p:cNvPr id="10" name="ZoneTexte 9"/>
            <p:cNvSpPr txBox="1"/>
            <p:nvPr/>
          </p:nvSpPr>
          <p:spPr>
            <a:xfrm>
              <a:off x="2418022" y="3785286"/>
              <a:ext cx="293204" cy="190610"/>
            </a:xfrm>
            <a:prstGeom prst="rect">
              <a:avLst/>
            </a:prstGeom>
            <a:noFill/>
          </p:spPr>
          <p:txBody>
            <a:bodyPr wrap="none" rtlCol="0">
              <a:spAutoFit/>
            </a:bodyPr>
            <a:lstStyle/>
            <a:p>
              <a:r>
                <a:rPr lang="fr-SN" sz="1600" dirty="0">
                  <a:solidFill>
                    <a:srgbClr val="FFFFFF"/>
                  </a:solidFill>
                  <a:latin typeface="Times New Roman" panose="02020603050405020304" pitchFamily="18" charset="0"/>
                  <a:ea typeface="Times New Roman" panose="02020603050405020304" pitchFamily="18" charset="0"/>
                </a:rPr>
                <a:t>TiO</a:t>
              </a:r>
              <a:r>
                <a:rPr lang="fr-SN" sz="1600" baseline="-25000" dirty="0">
                  <a:solidFill>
                    <a:srgbClr val="FFFFFF"/>
                  </a:solidFill>
                  <a:latin typeface="Times New Roman" panose="02020603050405020304" pitchFamily="18" charset="0"/>
                  <a:ea typeface="Times New Roman" panose="02020603050405020304" pitchFamily="18" charset="0"/>
                </a:rPr>
                <a:t>2</a:t>
              </a:r>
              <a:endParaRPr lang="en-US" sz="1600" dirty="0">
                <a:latin typeface="Times New Roman" panose="02020603050405020304" pitchFamily="18" charset="0"/>
                <a:ea typeface="Times New Roman" panose="02020603050405020304" pitchFamily="18" charset="0"/>
              </a:endParaRPr>
            </a:p>
          </p:txBody>
        </p:sp>
      </p:grpSp>
      <p:graphicFrame>
        <p:nvGraphicFramePr>
          <p:cNvPr id="13" name="Tableau 12"/>
          <p:cNvGraphicFramePr>
            <a:graphicFrameLocks noGrp="1"/>
          </p:cNvGraphicFramePr>
          <p:nvPr>
            <p:extLst>
              <p:ext uri="{D42A27DB-BD31-4B8C-83A1-F6EECF244321}">
                <p14:modId xmlns:p14="http://schemas.microsoft.com/office/powerpoint/2010/main" val="1669617517"/>
              </p:ext>
            </p:extLst>
          </p:nvPr>
        </p:nvGraphicFramePr>
        <p:xfrm>
          <a:off x="5562597" y="3061545"/>
          <a:ext cx="6531431" cy="977054"/>
        </p:xfrm>
        <a:graphic>
          <a:graphicData uri="http://schemas.openxmlformats.org/drawingml/2006/table">
            <a:tbl>
              <a:tblPr firstRow="1" bandRow="1">
                <a:tableStyleId>{5C22544A-7EE6-4342-B048-85BDC9FD1C3A}</a:tableStyleId>
              </a:tblPr>
              <a:tblGrid>
                <a:gridCol w="1621974">
                  <a:extLst>
                    <a:ext uri="{9D8B030D-6E8A-4147-A177-3AD203B41FA5}">
                      <a16:colId xmlns:a16="http://schemas.microsoft.com/office/drawing/2014/main" val="20000"/>
                    </a:ext>
                  </a:extLst>
                </a:gridCol>
                <a:gridCol w="642257">
                  <a:extLst>
                    <a:ext uri="{9D8B030D-6E8A-4147-A177-3AD203B41FA5}">
                      <a16:colId xmlns:a16="http://schemas.microsoft.com/office/drawing/2014/main" val="20001"/>
                    </a:ext>
                  </a:extLst>
                </a:gridCol>
                <a:gridCol w="664029">
                  <a:extLst>
                    <a:ext uri="{9D8B030D-6E8A-4147-A177-3AD203B41FA5}">
                      <a16:colId xmlns:a16="http://schemas.microsoft.com/office/drawing/2014/main" val="20002"/>
                    </a:ext>
                  </a:extLst>
                </a:gridCol>
                <a:gridCol w="2536371">
                  <a:extLst>
                    <a:ext uri="{9D8B030D-6E8A-4147-A177-3AD203B41FA5}">
                      <a16:colId xmlns:a16="http://schemas.microsoft.com/office/drawing/2014/main" val="20003"/>
                    </a:ext>
                  </a:extLst>
                </a:gridCol>
                <a:gridCol w="1066800">
                  <a:extLst>
                    <a:ext uri="{9D8B030D-6E8A-4147-A177-3AD203B41FA5}">
                      <a16:colId xmlns:a16="http://schemas.microsoft.com/office/drawing/2014/main" val="20004"/>
                    </a:ext>
                  </a:extLst>
                </a:gridCol>
              </a:tblGrid>
              <a:tr h="488527">
                <a:tc>
                  <a:txBody>
                    <a:bodyPr/>
                    <a:lstStyle/>
                    <a:p>
                      <a:r>
                        <a:rPr lang="fr-SN" sz="1600" dirty="0" err="1">
                          <a:latin typeface="Times New Roman" panose="02020603050405020304" pitchFamily="18" charset="0"/>
                          <a:cs typeface="Times New Roman" panose="02020603050405020304" pitchFamily="18" charset="0"/>
                        </a:rPr>
                        <a:t>Thicknesse</a:t>
                      </a:r>
                      <a:r>
                        <a:rPr lang="fr-SN" sz="1600" dirty="0">
                          <a:latin typeface="Times New Roman" panose="02020603050405020304" pitchFamily="18" charset="0"/>
                          <a:cs typeface="Times New Roman" panose="02020603050405020304" pitchFamily="18" charset="0"/>
                        </a:rPr>
                        <a:t> (µm)</a:t>
                      </a:r>
                      <a:endParaRPr lang="en-US" sz="1600" dirty="0">
                        <a:latin typeface="Times New Roman" panose="02020603050405020304" pitchFamily="18" charset="0"/>
                        <a:cs typeface="Times New Roman" panose="02020603050405020304" pitchFamily="18" charset="0"/>
                      </a:endParaRPr>
                    </a:p>
                  </a:txBody>
                  <a:tcPr/>
                </a:tc>
                <a:tc>
                  <a:txBody>
                    <a:bodyPr/>
                    <a:lstStyle/>
                    <a:p>
                      <a:r>
                        <a:rPr lang="fr-SN" sz="1600" dirty="0">
                          <a:latin typeface="Times New Roman" panose="02020603050405020304" pitchFamily="18" charset="0"/>
                          <a:cs typeface="Times New Roman" panose="02020603050405020304" pitchFamily="18" charset="0"/>
                        </a:rPr>
                        <a:t>ITO</a:t>
                      </a:r>
                      <a:endParaRPr lang="en-US" sz="1600" dirty="0">
                        <a:latin typeface="Times New Roman" panose="02020603050405020304" pitchFamily="18" charset="0"/>
                        <a:cs typeface="Times New Roman" panose="02020603050405020304" pitchFamily="18" charset="0"/>
                      </a:endParaRPr>
                    </a:p>
                  </a:txBody>
                  <a:tcPr/>
                </a:tc>
                <a:tc>
                  <a:txBody>
                    <a:bodyPr/>
                    <a:lstStyle/>
                    <a:p>
                      <a:r>
                        <a:rPr lang="fr-SN" sz="1600" dirty="0">
                          <a:latin typeface="Times New Roman" panose="02020603050405020304" pitchFamily="18" charset="0"/>
                          <a:cs typeface="Times New Roman" panose="02020603050405020304" pitchFamily="18" charset="0"/>
                        </a:rPr>
                        <a:t>TiO</a:t>
                      </a:r>
                      <a:r>
                        <a:rPr lang="fr-SN" sz="1600" baseline="-25000" dirty="0">
                          <a:latin typeface="Times New Roman" panose="02020603050405020304" pitchFamily="18" charset="0"/>
                          <a:cs typeface="Times New Roman" panose="02020603050405020304" pitchFamily="18" charset="0"/>
                        </a:rPr>
                        <a:t>2</a:t>
                      </a:r>
                      <a:endParaRPr lang="en-US" sz="1600" baseline="-25000" dirty="0">
                        <a:latin typeface="Times New Roman" panose="02020603050405020304" pitchFamily="18" charset="0"/>
                        <a:cs typeface="Times New Roman" panose="02020603050405020304" pitchFamily="18" charset="0"/>
                      </a:endParaRPr>
                    </a:p>
                  </a:txBody>
                  <a:tcPr/>
                </a:tc>
                <a:tc>
                  <a:txBody>
                    <a:bodyPr/>
                    <a:lstStyle/>
                    <a:p>
                      <a:r>
                        <a:rPr lang="fr-SN" sz="1600" dirty="0">
                          <a:latin typeface="Times New Roman" panose="02020603050405020304" pitchFamily="18" charset="0"/>
                          <a:cs typeface="Times New Roman" panose="02020603050405020304" pitchFamily="18" charset="0"/>
                        </a:rPr>
                        <a:t>PZN-4.5PT-np-biopolymer</a:t>
                      </a:r>
                      <a:endParaRPr lang="en-US" sz="1600" dirty="0">
                        <a:latin typeface="Times New Roman" panose="02020603050405020304" pitchFamily="18" charset="0"/>
                        <a:cs typeface="Times New Roman" panose="02020603050405020304" pitchFamily="18" charset="0"/>
                      </a:endParaRPr>
                    </a:p>
                  </a:txBody>
                  <a:tcPr/>
                </a:tc>
                <a:tc>
                  <a:txBody>
                    <a:bodyPr/>
                    <a:lstStyle/>
                    <a:p>
                      <a:r>
                        <a:rPr lang="fr-SN" sz="1600" dirty="0" err="1">
                          <a:latin typeface="Times New Roman" panose="02020603050405020304" pitchFamily="18" charset="0"/>
                          <a:cs typeface="Times New Roman" panose="02020603050405020304" pitchFamily="18" charset="0"/>
                        </a:rPr>
                        <a:t>Pentacene</a:t>
                      </a:r>
                      <a:endParaRPr lang="en-US" sz="16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488527">
                <a:tc>
                  <a:txBody>
                    <a:bodyPr/>
                    <a:lstStyle/>
                    <a:p>
                      <a:r>
                        <a:rPr lang="fr-SN" sz="1600" dirty="0">
                          <a:latin typeface="Times New Roman" panose="02020603050405020304" pitchFamily="18" charset="0"/>
                          <a:cs typeface="Times New Roman" panose="02020603050405020304" pitchFamily="18" charset="0"/>
                        </a:rPr>
                        <a:t>DKFB-PD2</a:t>
                      </a:r>
                      <a:endParaRPr lang="en-US" sz="1600" dirty="0">
                        <a:latin typeface="Times New Roman" panose="02020603050405020304" pitchFamily="18" charset="0"/>
                        <a:cs typeface="Times New Roman" panose="02020603050405020304" pitchFamily="18" charset="0"/>
                      </a:endParaRPr>
                    </a:p>
                  </a:txBody>
                  <a:tcPr/>
                </a:tc>
                <a:tc>
                  <a:txBody>
                    <a:bodyPr/>
                    <a:lstStyle/>
                    <a:p>
                      <a:r>
                        <a:rPr lang="fr-SN" sz="1600" dirty="0">
                          <a:latin typeface="Times New Roman" panose="02020603050405020304" pitchFamily="18" charset="0"/>
                          <a:cs typeface="Times New Roman" panose="02020603050405020304" pitchFamily="18" charset="0"/>
                        </a:rPr>
                        <a:t>1,60</a:t>
                      </a:r>
                      <a:endParaRPr lang="en-US" sz="1600" dirty="0">
                        <a:latin typeface="Times New Roman" panose="02020603050405020304" pitchFamily="18" charset="0"/>
                        <a:cs typeface="Times New Roman" panose="02020603050405020304" pitchFamily="18" charset="0"/>
                      </a:endParaRPr>
                    </a:p>
                  </a:txBody>
                  <a:tcPr/>
                </a:tc>
                <a:tc>
                  <a:txBody>
                    <a:bodyPr/>
                    <a:lstStyle/>
                    <a:p>
                      <a:r>
                        <a:rPr lang="fr-SN" sz="1600" dirty="0">
                          <a:latin typeface="Times New Roman" panose="02020603050405020304" pitchFamily="18" charset="0"/>
                          <a:cs typeface="Times New Roman" panose="02020603050405020304" pitchFamily="18" charset="0"/>
                        </a:rPr>
                        <a:t>1,71</a:t>
                      </a:r>
                      <a:endParaRPr lang="en-US" sz="1600" dirty="0">
                        <a:latin typeface="Times New Roman" panose="02020603050405020304" pitchFamily="18" charset="0"/>
                        <a:cs typeface="Times New Roman" panose="02020603050405020304" pitchFamily="18" charset="0"/>
                      </a:endParaRPr>
                    </a:p>
                  </a:txBody>
                  <a:tcPr/>
                </a:tc>
                <a:tc>
                  <a:txBody>
                    <a:bodyPr/>
                    <a:lstStyle/>
                    <a:p>
                      <a:r>
                        <a:rPr lang="fr-SN" sz="1600" dirty="0">
                          <a:latin typeface="Times New Roman" panose="02020603050405020304" pitchFamily="18" charset="0"/>
                          <a:cs typeface="Times New Roman" panose="02020603050405020304" pitchFamily="18" charset="0"/>
                        </a:rPr>
                        <a:t>1,68</a:t>
                      </a:r>
                      <a:endParaRPr lang="en-US" sz="1600" dirty="0">
                        <a:latin typeface="Times New Roman" panose="02020603050405020304" pitchFamily="18" charset="0"/>
                        <a:cs typeface="Times New Roman" panose="02020603050405020304" pitchFamily="18" charset="0"/>
                      </a:endParaRPr>
                    </a:p>
                  </a:txBody>
                  <a:tcPr/>
                </a:tc>
                <a:tc>
                  <a:txBody>
                    <a:bodyPr/>
                    <a:lstStyle/>
                    <a:p>
                      <a:r>
                        <a:rPr lang="fr-SN" sz="1600" dirty="0">
                          <a:latin typeface="Times New Roman" panose="02020603050405020304" pitchFamily="18" charset="0"/>
                          <a:cs typeface="Times New Roman" panose="02020603050405020304" pitchFamily="18" charset="0"/>
                        </a:rPr>
                        <a:t>1,43</a:t>
                      </a:r>
                      <a:endParaRPr lang="en-US" sz="16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bl>
          </a:graphicData>
        </a:graphic>
      </p:graphicFrame>
      <p:sp>
        <p:nvSpPr>
          <p:cNvPr id="15" name="Rectangle 14"/>
          <p:cNvSpPr/>
          <p:nvPr/>
        </p:nvSpPr>
        <p:spPr>
          <a:xfrm>
            <a:off x="5562597" y="1692178"/>
            <a:ext cx="6531431" cy="1015663"/>
          </a:xfrm>
          <a:prstGeom prst="rect">
            <a:avLst/>
          </a:prstGeom>
        </p:spPr>
        <p:txBody>
          <a:bodyPr wrap="square">
            <a:spAutoFit/>
          </a:bodyPr>
          <a:lstStyle/>
          <a:p>
            <a:r>
              <a:rPr lang="en-US" sz="2000" dirty="0">
                <a:solidFill>
                  <a:srgbClr val="000000"/>
                </a:solidFill>
                <a:latin typeface="Times New Roman" panose="02020603050405020304" pitchFamily="18" charset="0"/>
                <a:cs typeface="Times New Roman" panose="02020603050405020304" pitchFamily="18" charset="0"/>
              </a:rPr>
              <a:t>Observation in scanning electron microscope in transverse mode, allowed us to see the disposition of the various deposited layers but also to determine their thickness. </a:t>
            </a:r>
            <a:endParaRPr lang="en-US" dirty="0"/>
          </a:p>
        </p:txBody>
      </p:sp>
      <p:sp>
        <p:nvSpPr>
          <p:cNvPr id="12" name="ZoneTexte 11"/>
          <p:cNvSpPr txBox="1"/>
          <p:nvPr/>
        </p:nvSpPr>
        <p:spPr>
          <a:xfrm>
            <a:off x="621314" y="6275552"/>
            <a:ext cx="1726755" cy="276999"/>
          </a:xfrm>
          <a:prstGeom prst="rect">
            <a:avLst/>
          </a:prstGeom>
          <a:noFill/>
        </p:spPr>
        <p:txBody>
          <a:bodyPr wrap="none" rtlCol="0">
            <a:spAutoFit/>
          </a:bodyPr>
          <a:lstStyle/>
          <a:p>
            <a:r>
              <a:rPr lang="fr-SN" sz="1200" dirty="0">
                <a:latin typeface="Times New Roman" panose="02020603050405020304" pitchFamily="18" charset="0"/>
                <a:cs typeface="Times New Roman" panose="02020603050405020304" pitchFamily="18" charset="0"/>
              </a:rPr>
              <a:t>R. </a:t>
            </a:r>
            <a:r>
              <a:rPr lang="fr-SN" sz="1200" dirty="0" err="1">
                <a:latin typeface="Times New Roman" panose="02020603050405020304" pitchFamily="18" charset="0"/>
                <a:cs typeface="Times New Roman" panose="02020603050405020304" pitchFamily="18" charset="0"/>
              </a:rPr>
              <a:t>Ndioukane</a:t>
            </a:r>
            <a:r>
              <a:rPr lang="fr-SN" sz="1200" dirty="0">
                <a:latin typeface="Times New Roman" panose="02020603050405020304" pitchFamily="18" charset="0"/>
                <a:cs typeface="Times New Roman" panose="02020603050405020304" pitchFamily="18" charset="0"/>
              </a:rPr>
              <a:t> et al. 2019</a:t>
            </a:r>
            <a:endParaRPr lang="en-US" sz="1200" dirty="0">
              <a:latin typeface="Times New Roman" panose="02020603050405020304" pitchFamily="18" charset="0"/>
              <a:cs typeface="Times New Roman" panose="02020603050405020304" pitchFamily="18" charset="0"/>
            </a:endParaRPr>
          </a:p>
        </p:txBody>
      </p:sp>
      <p:sp>
        <p:nvSpPr>
          <p:cNvPr id="4" name="Espace réservé du numéro de diapositive 3"/>
          <p:cNvSpPr>
            <a:spLocks noGrp="1"/>
          </p:cNvSpPr>
          <p:nvPr>
            <p:ph type="sldNum" sz="quarter" idx="12"/>
          </p:nvPr>
        </p:nvSpPr>
        <p:spPr/>
        <p:txBody>
          <a:bodyPr/>
          <a:lstStyle/>
          <a:p>
            <a:fld id="{0E6B7FBA-A97A-42A3-9715-93FD52408C33}" type="slidenum">
              <a:rPr lang="en-US" smtClean="0"/>
              <a:t>10</a:t>
            </a:fld>
            <a:endParaRPr lang="en-US"/>
          </a:p>
        </p:txBody>
      </p:sp>
    </p:spTree>
    <p:extLst>
      <p:ext uri="{BB962C8B-B14F-4D97-AF65-F5344CB8AC3E}">
        <p14:creationId xmlns:p14="http://schemas.microsoft.com/office/powerpoint/2010/main" val="336343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842657" y="-21773"/>
            <a:ext cx="4206601" cy="584775"/>
          </a:xfrm>
          <a:prstGeom prst="rect">
            <a:avLst/>
          </a:prstGeom>
          <a:noFill/>
        </p:spPr>
        <p:txBody>
          <a:bodyPr wrap="none" rtlCol="0">
            <a:spAutoFit/>
          </a:bodyPr>
          <a:lstStyle/>
          <a:p>
            <a:pPr marL="457200" indent="-457200">
              <a:buFont typeface="Wingdings" panose="05000000000000000000" pitchFamily="2" charset="2"/>
              <a:buChar char="q"/>
            </a:pPr>
            <a:r>
              <a:rPr lang="fr-SN" sz="3200" dirty="0" err="1">
                <a:latin typeface="Times New Roman" panose="02020603050405020304" pitchFamily="18" charset="0"/>
                <a:cs typeface="Times New Roman" panose="02020603050405020304" pitchFamily="18" charset="0"/>
              </a:rPr>
              <a:t>Results</a:t>
            </a:r>
            <a:r>
              <a:rPr lang="fr-SN" sz="3200" dirty="0">
                <a:latin typeface="Times New Roman" panose="02020603050405020304" pitchFamily="18" charset="0"/>
                <a:cs typeface="Times New Roman" panose="02020603050405020304" pitchFamily="18" charset="0"/>
              </a:rPr>
              <a:t> and </a:t>
            </a:r>
            <a:r>
              <a:rPr lang="fr-SN" sz="3200" dirty="0" err="1">
                <a:latin typeface="Times New Roman" panose="02020603050405020304" pitchFamily="18" charset="0"/>
                <a:cs typeface="Times New Roman" panose="02020603050405020304" pitchFamily="18" charset="0"/>
              </a:rPr>
              <a:t>discusion</a:t>
            </a:r>
            <a:endParaRPr lang="en-US" sz="3200" dirty="0">
              <a:latin typeface="Times New Roman" panose="02020603050405020304" pitchFamily="18" charset="0"/>
              <a:cs typeface="Times New Roman" panose="02020603050405020304" pitchFamily="18" charset="0"/>
            </a:endParaRPr>
          </a:p>
        </p:txBody>
      </p:sp>
      <p:sp>
        <p:nvSpPr>
          <p:cNvPr id="5" name="Rectangle 4"/>
          <p:cNvSpPr/>
          <p:nvPr/>
        </p:nvSpPr>
        <p:spPr>
          <a:xfrm>
            <a:off x="782290" y="487657"/>
            <a:ext cx="3278398" cy="523220"/>
          </a:xfrm>
          <a:prstGeom prst="rect">
            <a:avLst/>
          </a:prstGeom>
        </p:spPr>
        <p:txBody>
          <a:bodyPr wrap="none">
            <a:spAutoFit/>
          </a:bodyPr>
          <a:lstStyle/>
          <a:p>
            <a:pPr marL="457200" indent="-4572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I-V characteristics</a:t>
            </a:r>
          </a:p>
        </p:txBody>
      </p:sp>
      <p:pic>
        <p:nvPicPr>
          <p:cNvPr id="4" name="Image 3"/>
          <p:cNvPicPr>
            <a:picLocks noChangeAspect="1"/>
          </p:cNvPicPr>
          <p:nvPr/>
        </p:nvPicPr>
        <p:blipFill>
          <a:blip r:embed="rId2"/>
          <a:stretch>
            <a:fillRect/>
          </a:stretch>
        </p:blipFill>
        <p:spPr>
          <a:xfrm>
            <a:off x="18355" y="951512"/>
            <a:ext cx="3792311" cy="4220926"/>
          </a:xfrm>
          <a:prstGeom prst="rect">
            <a:avLst/>
          </a:prstGeom>
        </p:spPr>
      </p:pic>
      <p:sp>
        <p:nvSpPr>
          <p:cNvPr id="21" name="ZoneTexte 20"/>
          <p:cNvSpPr txBox="1"/>
          <p:nvPr/>
        </p:nvSpPr>
        <p:spPr>
          <a:xfrm>
            <a:off x="8984735" y="810822"/>
            <a:ext cx="1249060" cy="400110"/>
          </a:xfrm>
          <a:prstGeom prst="rect">
            <a:avLst/>
          </a:prstGeom>
          <a:noFill/>
        </p:spPr>
        <p:txBody>
          <a:bodyPr wrap="none" rtlCol="0">
            <a:spAutoFit/>
          </a:bodyPr>
          <a:lstStyle/>
          <a:p>
            <a:pPr marL="342900" indent="-342900">
              <a:buFont typeface="Wingdings" panose="05000000000000000000" pitchFamily="2" charset="2"/>
              <a:buChar char="v"/>
            </a:pPr>
            <a:r>
              <a:rPr lang="fr-SN" sz="2000" dirty="0">
                <a:latin typeface="Times New Roman" panose="02020603050405020304" pitchFamily="18" charset="0"/>
                <a:cs typeface="Times New Roman" panose="02020603050405020304" pitchFamily="18" charset="0"/>
              </a:rPr>
              <a:t>30 min</a:t>
            </a:r>
            <a:endParaRPr lang="en-US" sz="2000" dirty="0">
              <a:latin typeface="Times New Roman" panose="02020603050405020304" pitchFamily="18" charset="0"/>
              <a:cs typeface="Times New Roman" panose="02020603050405020304" pitchFamily="18" charset="0"/>
            </a:endParaRPr>
          </a:p>
        </p:txBody>
      </p:sp>
      <p:sp>
        <p:nvSpPr>
          <p:cNvPr id="22" name="ZoneTexte 21"/>
          <p:cNvSpPr txBox="1"/>
          <p:nvPr/>
        </p:nvSpPr>
        <p:spPr>
          <a:xfrm>
            <a:off x="5523771" y="703169"/>
            <a:ext cx="1249060" cy="400110"/>
          </a:xfrm>
          <a:prstGeom prst="rect">
            <a:avLst/>
          </a:prstGeom>
          <a:noFill/>
        </p:spPr>
        <p:txBody>
          <a:bodyPr wrap="none" rtlCol="0">
            <a:spAutoFit/>
          </a:bodyPr>
          <a:lstStyle/>
          <a:p>
            <a:pPr marL="342900" indent="-342900">
              <a:buFont typeface="Wingdings" panose="05000000000000000000" pitchFamily="2" charset="2"/>
              <a:buChar char="v"/>
            </a:pPr>
            <a:r>
              <a:rPr lang="fr-SN" sz="2000" dirty="0">
                <a:latin typeface="Times New Roman" panose="02020603050405020304" pitchFamily="18" charset="0"/>
                <a:cs typeface="Times New Roman" panose="02020603050405020304" pitchFamily="18" charset="0"/>
              </a:rPr>
              <a:t>15 min</a:t>
            </a:r>
            <a:endParaRPr lang="en-US" sz="2000" dirty="0">
              <a:latin typeface="Times New Roman" panose="02020603050405020304" pitchFamily="18" charset="0"/>
              <a:cs typeface="Times New Roman" panose="02020603050405020304" pitchFamily="18" charset="0"/>
            </a:endParaRPr>
          </a:p>
        </p:txBody>
      </p:sp>
      <p:graphicFrame>
        <p:nvGraphicFramePr>
          <p:cNvPr id="6" name="Tableau 5"/>
          <p:cNvGraphicFramePr>
            <a:graphicFrameLocks noGrp="1"/>
          </p:cNvGraphicFramePr>
          <p:nvPr>
            <p:extLst>
              <p:ext uri="{D42A27DB-BD31-4B8C-83A1-F6EECF244321}">
                <p14:modId xmlns:p14="http://schemas.microsoft.com/office/powerpoint/2010/main" val="2677114366"/>
              </p:ext>
            </p:extLst>
          </p:nvPr>
        </p:nvGraphicFramePr>
        <p:xfrm>
          <a:off x="3985258" y="4063530"/>
          <a:ext cx="8128002" cy="1112520"/>
        </p:xfrm>
        <a:graphic>
          <a:graphicData uri="http://schemas.openxmlformats.org/drawingml/2006/table">
            <a:tbl>
              <a:tblPr firstRow="1" bandRow="1">
                <a:tableStyleId>{5C22544A-7EE6-4342-B048-85BDC9FD1C3A}</a:tableStyleId>
              </a:tblPr>
              <a:tblGrid>
                <a:gridCol w="1316085">
                  <a:extLst>
                    <a:ext uri="{9D8B030D-6E8A-4147-A177-3AD203B41FA5}">
                      <a16:colId xmlns:a16="http://schemas.microsoft.com/office/drawing/2014/main" val="20000"/>
                    </a:ext>
                  </a:extLst>
                </a:gridCol>
                <a:gridCol w="1132114">
                  <a:extLst>
                    <a:ext uri="{9D8B030D-6E8A-4147-A177-3AD203B41FA5}">
                      <a16:colId xmlns:a16="http://schemas.microsoft.com/office/drawing/2014/main" val="20001"/>
                    </a:ext>
                  </a:extLst>
                </a:gridCol>
                <a:gridCol w="1055914">
                  <a:extLst>
                    <a:ext uri="{9D8B030D-6E8A-4147-A177-3AD203B41FA5}">
                      <a16:colId xmlns:a16="http://schemas.microsoft.com/office/drawing/2014/main" val="20002"/>
                    </a:ext>
                  </a:extLst>
                </a:gridCol>
                <a:gridCol w="1643743">
                  <a:extLst>
                    <a:ext uri="{9D8B030D-6E8A-4147-A177-3AD203B41FA5}">
                      <a16:colId xmlns:a16="http://schemas.microsoft.com/office/drawing/2014/main" val="20003"/>
                    </a:ext>
                  </a:extLst>
                </a:gridCol>
                <a:gridCol w="859972">
                  <a:extLst>
                    <a:ext uri="{9D8B030D-6E8A-4147-A177-3AD203B41FA5}">
                      <a16:colId xmlns:a16="http://schemas.microsoft.com/office/drawing/2014/main" val="20004"/>
                    </a:ext>
                  </a:extLst>
                </a:gridCol>
                <a:gridCol w="2120174">
                  <a:extLst>
                    <a:ext uri="{9D8B030D-6E8A-4147-A177-3AD203B41FA5}">
                      <a16:colId xmlns:a16="http://schemas.microsoft.com/office/drawing/2014/main" val="20005"/>
                    </a:ext>
                  </a:extLst>
                </a:gridCol>
              </a:tblGrid>
              <a:tr h="370840">
                <a:tc>
                  <a:txBody>
                    <a:bodyPr/>
                    <a:lstStyle/>
                    <a:p>
                      <a:r>
                        <a:rPr lang="fr-SN" dirty="0">
                          <a:latin typeface="Times New Roman" panose="02020603050405020304" pitchFamily="18" charset="0"/>
                          <a:cs typeface="Times New Roman" panose="02020603050405020304" pitchFamily="18" charset="0"/>
                        </a:rPr>
                        <a:t>Time (min)</a:t>
                      </a:r>
                      <a:endParaRPr lang="en-US" dirty="0">
                        <a:latin typeface="Times New Roman" panose="02020603050405020304" pitchFamily="18" charset="0"/>
                        <a:cs typeface="Times New Roman" panose="02020603050405020304" pitchFamily="18" charset="0"/>
                      </a:endParaRPr>
                    </a:p>
                  </a:txBody>
                  <a:tcPr/>
                </a:tc>
                <a:tc>
                  <a:txBody>
                    <a:bodyPr/>
                    <a:lstStyle/>
                    <a:p>
                      <a:r>
                        <a:rPr lang="fr-SN" dirty="0">
                          <a:latin typeface="Times New Roman" panose="02020603050405020304" pitchFamily="18" charset="0"/>
                          <a:cs typeface="Times New Roman" panose="02020603050405020304" pitchFamily="18" charset="0"/>
                        </a:rPr>
                        <a:t>PCE</a:t>
                      </a:r>
                      <a:r>
                        <a:rPr lang="fr-SN" baseline="0"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txBody>
                  <a:tcPr/>
                </a:tc>
                <a:tc>
                  <a:txBody>
                    <a:bodyPr/>
                    <a:lstStyle/>
                    <a:p>
                      <a:r>
                        <a:rPr lang="fr-SN" dirty="0">
                          <a:latin typeface="Times New Roman" panose="02020603050405020304" pitchFamily="18" charset="0"/>
                          <a:cs typeface="Times New Roman" panose="02020603050405020304" pitchFamily="18" charset="0"/>
                        </a:rPr>
                        <a:t>V</a:t>
                      </a:r>
                      <a:r>
                        <a:rPr lang="fr-SN" baseline="-25000" dirty="0">
                          <a:latin typeface="Times New Roman" panose="02020603050405020304" pitchFamily="18" charset="0"/>
                          <a:cs typeface="Times New Roman" panose="02020603050405020304" pitchFamily="18" charset="0"/>
                        </a:rPr>
                        <a:t>CO</a:t>
                      </a:r>
                      <a:r>
                        <a:rPr lang="fr-SN" dirty="0">
                          <a:latin typeface="Times New Roman" panose="02020603050405020304" pitchFamily="18" charset="0"/>
                          <a:cs typeface="Times New Roman" panose="02020603050405020304" pitchFamily="18" charset="0"/>
                        </a:rPr>
                        <a:t> (V)</a:t>
                      </a:r>
                      <a:endParaRPr lang="en-US" dirty="0">
                        <a:latin typeface="Times New Roman" panose="02020603050405020304" pitchFamily="18" charset="0"/>
                        <a:cs typeface="Times New Roman" panose="02020603050405020304" pitchFamily="18" charset="0"/>
                      </a:endParaRPr>
                    </a:p>
                  </a:txBody>
                  <a:tcPr/>
                </a:tc>
                <a:tc>
                  <a:txBody>
                    <a:bodyPr/>
                    <a:lstStyle/>
                    <a:p>
                      <a:r>
                        <a:rPr lang="fr-SN" dirty="0">
                          <a:latin typeface="Times New Roman" panose="02020603050405020304" pitchFamily="18" charset="0"/>
                          <a:cs typeface="Times New Roman" panose="02020603050405020304" pitchFamily="18" charset="0"/>
                        </a:rPr>
                        <a:t>J</a:t>
                      </a:r>
                      <a:r>
                        <a:rPr lang="fr-SN" baseline="-25000" dirty="0">
                          <a:latin typeface="Times New Roman" panose="02020603050405020304" pitchFamily="18" charset="0"/>
                          <a:cs typeface="Times New Roman" panose="02020603050405020304" pitchFamily="18" charset="0"/>
                        </a:rPr>
                        <a:t>SC</a:t>
                      </a:r>
                      <a:r>
                        <a:rPr lang="fr-SN" dirty="0">
                          <a:latin typeface="Times New Roman" panose="02020603050405020304" pitchFamily="18" charset="0"/>
                          <a:cs typeface="Times New Roman" panose="02020603050405020304" pitchFamily="18" charset="0"/>
                        </a:rPr>
                        <a:t> (A/cm</a:t>
                      </a:r>
                      <a:r>
                        <a:rPr lang="fr-SN" baseline="30000" dirty="0">
                          <a:latin typeface="Times New Roman" panose="02020603050405020304" pitchFamily="18" charset="0"/>
                          <a:cs typeface="Times New Roman" panose="02020603050405020304" pitchFamily="18" charset="0"/>
                        </a:rPr>
                        <a:t>2</a:t>
                      </a:r>
                      <a:r>
                        <a:rPr lang="fr-SN"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txBody>
                  <a:tcPr/>
                </a:tc>
                <a:tc>
                  <a:txBody>
                    <a:bodyPr/>
                    <a:lstStyle/>
                    <a:p>
                      <a:r>
                        <a:rPr lang="fr-SN" dirty="0">
                          <a:latin typeface="Times New Roman" panose="02020603050405020304" pitchFamily="18" charset="0"/>
                          <a:cs typeface="Times New Roman" panose="02020603050405020304" pitchFamily="18" charset="0"/>
                        </a:rPr>
                        <a:t>FF</a:t>
                      </a:r>
                      <a:endParaRPr lang="en-US" dirty="0">
                        <a:latin typeface="Times New Roman" panose="02020603050405020304" pitchFamily="18" charset="0"/>
                        <a:cs typeface="Times New Roman" panose="02020603050405020304" pitchFamily="18" charset="0"/>
                      </a:endParaRPr>
                    </a:p>
                  </a:txBody>
                  <a:tcPr/>
                </a:tc>
                <a:tc>
                  <a:txBody>
                    <a:bodyPr/>
                    <a:lstStyle/>
                    <a:p>
                      <a:r>
                        <a:rPr lang="fr-SN" dirty="0" err="1">
                          <a:latin typeface="Times New Roman" panose="02020603050405020304" pitchFamily="18" charset="0"/>
                          <a:cs typeface="Times New Roman" panose="02020603050405020304" pitchFamily="18" charset="0"/>
                        </a:rPr>
                        <a:t>P</a:t>
                      </a:r>
                      <a:r>
                        <a:rPr lang="fr-SN" baseline="-25000" dirty="0" err="1">
                          <a:latin typeface="Times New Roman" panose="02020603050405020304" pitchFamily="18" charset="0"/>
                          <a:cs typeface="Times New Roman" panose="02020603050405020304" pitchFamily="18" charset="0"/>
                        </a:rPr>
                        <a:t>max</a:t>
                      </a:r>
                      <a:r>
                        <a:rPr lang="fr-SN" dirty="0">
                          <a:latin typeface="Times New Roman" panose="02020603050405020304" pitchFamily="18" charset="0"/>
                          <a:cs typeface="Times New Roman" panose="02020603050405020304" pitchFamily="18" charset="0"/>
                        </a:rPr>
                        <a:t> (mW/cm</a:t>
                      </a:r>
                      <a:r>
                        <a:rPr lang="fr-SN" baseline="30000" dirty="0">
                          <a:latin typeface="Times New Roman" panose="02020603050405020304" pitchFamily="18" charset="0"/>
                          <a:cs typeface="Times New Roman" panose="02020603050405020304" pitchFamily="18" charset="0"/>
                        </a:rPr>
                        <a:t>2</a:t>
                      </a:r>
                      <a:r>
                        <a:rPr lang="fr-SN"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370840">
                <a:tc>
                  <a:txBody>
                    <a:bodyPr/>
                    <a:lstStyle/>
                    <a:p>
                      <a:r>
                        <a:rPr lang="fr-SN" dirty="0">
                          <a:latin typeface="Times New Roman" panose="02020603050405020304" pitchFamily="18" charset="0"/>
                          <a:cs typeface="Times New Roman" panose="02020603050405020304" pitchFamily="18" charset="0"/>
                        </a:rPr>
                        <a:t>15</a:t>
                      </a:r>
                      <a:endParaRPr lang="en-US" dirty="0">
                        <a:latin typeface="Times New Roman" panose="02020603050405020304" pitchFamily="18" charset="0"/>
                        <a:cs typeface="Times New Roman" panose="02020603050405020304" pitchFamily="18" charset="0"/>
                      </a:endParaRPr>
                    </a:p>
                  </a:txBody>
                  <a:tcPr/>
                </a:tc>
                <a:tc>
                  <a:txBody>
                    <a:bodyPr/>
                    <a:lstStyle/>
                    <a:p>
                      <a:r>
                        <a:rPr lang="fr-SN" dirty="0">
                          <a:latin typeface="Times New Roman" panose="02020603050405020304" pitchFamily="18" charset="0"/>
                          <a:cs typeface="Times New Roman" panose="02020603050405020304" pitchFamily="18" charset="0"/>
                        </a:rPr>
                        <a:t>21,83</a:t>
                      </a:r>
                      <a:endParaRPr lang="en-US" dirty="0">
                        <a:latin typeface="Times New Roman" panose="02020603050405020304" pitchFamily="18" charset="0"/>
                        <a:cs typeface="Times New Roman" panose="02020603050405020304" pitchFamily="18" charset="0"/>
                      </a:endParaRPr>
                    </a:p>
                  </a:txBody>
                  <a:tcPr/>
                </a:tc>
                <a:tc>
                  <a:txBody>
                    <a:bodyPr/>
                    <a:lstStyle/>
                    <a:p>
                      <a:r>
                        <a:rPr lang="fr-SN" dirty="0">
                          <a:latin typeface="Times New Roman" panose="02020603050405020304" pitchFamily="18" charset="0"/>
                          <a:cs typeface="Times New Roman" panose="02020603050405020304" pitchFamily="18" charset="0"/>
                        </a:rPr>
                        <a:t>5,17</a:t>
                      </a:r>
                      <a:endParaRPr lang="en-US" dirty="0">
                        <a:latin typeface="Times New Roman" panose="02020603050405020304" pitchFamily="18" charset="0"/>
                        <a:cs typeface="Times New Roman" panose="02020603050405020304" pitchFamily="18" charset="0"/>
                      </a:endParaRPr>
                    </a:p>
                  </a:txBody>
                  <a:tcPr/>
                </a:tc>
                <a:tc>
                  <a:txBody>
                    <a:bodyPr/>
                    <a:lstStyle/>
                    <a:p>
                      <a:r>
                        <a:rPr lang="fr-SN" dirty="0">
                          <a:latin typeface="Times New Roman" panose="02020603050405020304" pitchFamily="18" charset="0"/>
                          <a:cs typeface="Times New Roman" panose="02020603050405020304" pitchFamily="18" charset="0"/>
                        </a:rPr>
                        <a:t>3,125x10</a:t>
                      </a:r>
                      <a:r>
                        <a:rPr lang="fr-SN" baseline="30000" dirty="0">
                          <a:latin typeface="Times New Roman" panose="02020603050405020304" pitchFamily="18" charset="0"/>
                          <a:cs typeface="Times New Roman" panose="02020603050405020304" pitchFamily="18" charset="0"/>
                        </a:rPr>
                        <a:t>-4</a:t>
                      </a:r>
                      <a:endParaRPr lang="en-US" baseline="30000" dirty="0">
                        <a:latin typeface="Times New Roman" panose="02020603050405020304" pitchFamily="18" charset="0"/>
                        <a:cs typeface="Times New Roman" panose="02020603050405020304" pitchFamily="18" charset="0"/>
                      </a:endParaRPr>
                    </a:p>
                  </a:txBody>
                  <a:tcPr/>
                </a:tc>
                <a:tc>
                  <a:txBody>
                    <a:bodyPr/>
                    <a:lstStyle/>
                    <a:p>
                      <a:r>
                        <a:rPr lang="fr-SN" dirty="0">
                          <a:latin typeface="Times New Roman" panose="02020603050405020304" pitchFamily="18" charset="0"/>
                          <a:cs typeface="Times New Roman" panose="02020603050405020304" pitchFamily="18" charset="0"/>
                        </a:rPr>
                        <a:t>0,27</a:t>
                      </a:r>
                      <a:endParaRPr lang="en-US" dirty="0">
                        <a:latin typeface="Times New Roman" panose="02020603050405020304" pitchFamily="18" charset="0"/>
                        <a:cs typeface="Times New Roman" panose="02020603050405020304" pitchFamily="18" charset="0"/>
                      </a:endParaRPr>
                    </a:p>
                  </a:txBody>
                  <a:tcPr/>
                </a:tc>
                <a:tc>
                  <a:txBody>
                    <a:bodyPr/>
                    <a:lstStyle/>
                    <a:p>
                      <a:r>
                        <a:rPr lang="fr-SN" dirty="0">
                          <a:latin typeface="Times New Roman" panose="02020603050405020304" pitchFamily="18" charset="0"/>
                          <a:cs typeface="Times New Roman" panose="02020603050405020304" pitchFamily="18" charset="0"/>
                        </a:rPr>
                        <a:t>0,43</a:t>
                      </a:r>
                      <a:endParaRPr 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r h="370840">
                <a:tc>
                  <a:txBody>
                    <a:bodyPr/>
                    <a:lstStyle/>
                    <a:p>
                      <a:r>
                        <a:rPr lang="fr-SN" dirty="0">
                          <a:latin typeface="Times New Roman" panose="02020603050405020304" pitchFamily="18" charset="0"/>
                          <a:cs typeface="Times New Roman" panose="02020603050405020304" pitchFamily="18" charset="0"/>
                        </a:rPr>
                        <a:t>30</a:t>
                      </a:r>
                      <a:endParaRPr lang="en-US" dirty="0">
                        <a:latin typeface="Times New Roman" panose="02020603050405020304" pitchFamily="18" charset="0"/>
                        <a:cs typeface="Times New Roman" panose="02020603050405020304" pitchFamily="18" charset="0"/>
                      </a:endParaRPr>
                    </a:p>
                  </a:txBody>
                  <a:tcPr/>
                </a:tc>
                <a:tc>
                  <a:txBody>
                    <a:bodyPr/>
                    <a:lstStyle/>
                    <a:p>
                      <a:r>
                        <a:rPr lang="fr-SN" dirty="0">
                          <a:latin typeface="Times New Roman" panose="02020603050405020304" pitchFamily="18" charset="0"/>
                          <a:cs typeface="Times New Roman" panose="02020603050405020304" pitchFamily="18" charset="0"/>
                        </a:rPr>
                        <a:t>31,62</a:t>
                      </a:r>
                      <a:endParaRPr lang="en-US" dirty="0">
                        <a:latin typeface="Times New Roman" panose="02020603050405020304" pitchFamily="18" charset="0"/>
                        <a:cs typeface="Times New Roman" panose="02020603050405020304" pitchFamily="18" charset="0"/>
                      </a:endParaRPr>
                    </a:p>
                  </a:txBody>
                  <a:tcPr/>
                </a:tc>
                <a:tc>
                  <a:txBody>
                    <a:bodyPr/>
                    <a:lstStyle/>
                    <a:p>
                      <a:r>
                        <a:rPr lang="fr-SN" dirty="0">
                          <a:latin typeface="Times New Roman" panose="02020603050405020304" pitchFamily="18" charset="0"/>
                          <a:cs typeface="Times New Roman" panose="02020603050405020304" pitchFamily="18" charset="0"/>
                        </a:rPr>
                        <a:t>5,86</a:t>
                      </a:r>
                      <a:endParaRPr lang="en-US" dirty="0">
                        <a:latin typeface="Times New Roman" panose="02020603050405020304" pitchFamily="18" charset="0"/>
                        <a:cs typeface="Times New Roman" panose="02020603050405020304" pitchFamily="18" charset="0"/>
                      </a:endParaRPr>
                    </a:p>
                  </a:txBody>
                  <a:tcPr/>
                </a:tc>
                <a:tc>
                  <a:txBody>
                    <a:bodyPr/>
                    <a:lstStyle/>
                    <a:p>
                      <a:r>
                        <a:rPr lang="fr-SN" dirty="0">
                          <a:latin typeface="Times New Roman" panose="02020603050405020304" pitchFamily="18" charset="0"/>
                          <a:cs typeface="Times New Roman" panose="02020603050405020304" pitchFamily="18" charset="0"/>
                        </a:rPr>
                        <a:t>3,125x10</a:t>
                      </a:r>
                      <a:r>
                        <a:rPr lang="fr-SN" baseline="30000" dirty="0">
                          <a:latin typeface="Times New Roman" panose="02020603050405020304" pitchFamily="18" charset="0"/>
                          <a:cs typeface="Times New Roman" panose="02020603050405020304" pitchFamily="18" charset="0"/>
                        </a:rPr>
                        <a:t>-4</a:t>
                      </a:r>
                      <a:endParaRPr lang="en-US" baseline="30000" dirty="0">
                        <a:latin typeface="Times New Roman" panose="02020603050405020304" pitchFamily="18" charset="0"/>
                        <a:cs typeface="Times New Roman" panose="02020603050405020304" pitchFamily="18" charset="0"/>
                      </a:endParaRPr>
                    </a:p>
                  </a:txBody>
                  <a:tcPr/>
                </a:tc>
                <a:tc>
                  <a:txBody>
                    <a:bodyPr/>
                    <a:lstStyle/>
                    <a:p>
                      <a:r>
                        <a:rPr lang="fr-SN" dirty="0">
                          <a:latin typeface="Times New Roman" panose="02020603050405020304" pitchFamily="18" charset="0"/>
                          <a:cs typeface="Times New Roman" panose="02020603050405020304" pitchFamily="18" charset="0"/>
                        </a:rPr>
                        <a:t>0,34</a:t>
                      </a:r>
                      <a:endParaRPr lang="en-US" dirty="0">
                        <a:latin typeface="Times New Roman" panose="02020603050405020304" pitchFamily="18" charset="0"/>
                        <a:cs typeface="Times New Roman" panose="02020603050405020304" pitchFamily="18" charset="0"/>
                      </a:endParaRPr>
                    </a:p>
                  </a:txBody>
                  <a:tcPr/>
                </a:tc>
                <a:tc>
                  <a:txBody>
                    <a:bodyPr/>
                    <a:lstStyle/>
                    <a:p>
                      <a:r>
                        <a:rPr lang="fr-SN" dirty="0">
                          <a:latin typeface="Times New Roman" panose="02020603050405020304" pitchFamily="18" charset="0"/>
                          <a:cs typeface="Times New Roman" panose="02020603050405020304" pitchFamily="18" charset="0"/>
                        </a:rPr>
                        <a:t>0,63</a:t>
                      </a:r>
                      <a:endParaRPr 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2"/>
                  </a:ext>
                </a:extLst>
              </a:tr>
            </a:tbl>
          </a:graphicData>
        </a:graphic>
      </p:graphicFrame>
      <p:sp>
        <p:nvSpPr>
          <p:cNvPr id="13" name="Rectangle 12"/>
          <p:cNvSpPr/>
          <p:nvPr/>
        </p:nvSpPr>
        <p:spPr>
          <a:xfrm>
            <a:off x="18355" y="5236066"/>
            <a:ext cx="9111343" cy="400110"/>
          </a:xfrm>
          <a:prstGeom prst="rect">
            <a:avLst/>
          </a:prstGeom>
        </p:spPr>
        <p:txBody>
          <a:bodyPr wrap="square">
            <a:spAutoFit/>
          </a:bodyPr>
          <a:lstStyle/>
          <a:p>
            <a:pPr marL="342900" indent="-342900">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We find that the open circuit voltage increases over time with a max value of 5.86 V.</a:t>
            </a:r>
          </a:p>
        </p:txBody>
      </p:sp>
      <p:sp>
        <p:nvSpPr>
          <p:cNvPr id="14" name="Rectangle 13"/>
          <p:cNvSpPr/>
          <p:nvPr/>
        </p:nvSpPr>
        <p:spPr>
          <a:xfrm>
            <a:off x="18355" y="5696192"/>
            <a:ext cx="11918501" cy="707886"/>
          </a:xfrm>
          <a:prstGeom prst="rect">
            <a:avLst/>
          </a:prstGeom>
        </p:spPr>
        <p:txBody>
          <a:bodyPr wrap="square">
            <a:spAutoFit/>
          </a:bodyPr>
          <a:lstStyle/>
          <a:p>
            <a:pPr marL="342900" indent="-342900">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This is due to the fact that Ferroelectric perovskites have the ability to accumulate electrical charges on the surface of the sample thus can increase the open circuit voltage over time of exposure to light</a:t>
            </a:r>
          </a:p>
        </p:txBody>
      </p:sp>
      <p:sp>
        <p:nvSpPr>
          <p:cNvPr id="3" name="Espace réservé du numéro de diapositive 2"/>
          <p:cNvSpPr>
            <a:spLocks noGrp="1"/>
          </p:cNvSpPr>
          <p:nvPr>
            <p:ph type="sldNum" sz="quarter" idx="12"/>
          </p:nvPr>
        </p:nvSpPr>
        <p:spPr/>
        <p:txBody>
          <a:bodyPr/>
          <a:lstStyle/>
          <a:p>
            <a:fld id="{0E6B7FBA-A97A-42A3-9715-93FD52408C33}" type="slidenum">
              <a:rPr lang="en-US" smtClean="0"/>
              <a:t>11</a:t>
            </a:fld>
            <a:endParaRPr lang="en-US" dirty="0"/>
          </a:p>
        </p:txBody>
      </p:sp>
      <p:sp>
        <p:nvSpPr>
          <p:cNvPr id="15" name="Rectangle 14"/>
          <p:cNvSpPr/>
          <p:nvPr/>
        </p:nvSpPr>
        <p:spPr>
          <a:xfrm>
            <a:off x="0" y="6464094"/>
            <a:ext cx="9970273" cy="400110"/>
          </a:xfrm>
          <a:prstGeom prst="rect">
            <a:avLst/>
          </a:prstGeom>
        </p:spPr>
        <p:txBody>
          <a:bodyPr wrap="square">
            <a:spAutoFit/>
          </a:bodyPr>
          <a:lstStyle/>
          <a:p>
            <a:pPr marL="342900" indent="-342900">
              <a:buFont typeface="Wingdings" panose="05000000000000000000" pitchFamily="2" charset="2"/>
              <a:buChar char="ü"/>
            </a:pPr>
            <a:r>
              <a:rPr lang="en-US" sz="2000" dirty="0">
                <a:latin typeface="Times New Roman" panose="02020603050405020304" pitchFamily="18" charset="0"/>
              </a:rPr>
              <a:t>The </a:t>
            </a:r>
            <a:r>
              <a:rPr lang="en-US" sz="2000" dirty="0" err="1">
                <a:latin typeface="Times New Roman" panose="02020603050405020304" pitchFamily="18" charset="0"/>
              </a:rPr>
              <a:t>P</a:t>
            </a:r>
            <a:r>
              <a:rPr lang="en-US" sz="2000" baseline="-25000" dirty="0" err="1">
                <a:latin typeface="Times New Roman" panose="02020603050405020304" pitchFamily="18" charset="0"/>
              </a:rPr>
              <a:t>max</a:t>
            </a:r>
            <a:r>
              <a:rPr lang="en-US" sz="2000" dirty="0">
                <a:latin typeface="Times New Roman" panose="02020603050405020304" pitchFamily="18" charset="0"/>
              </a:rPr>
              <a:t> result shows a promising photovoltaic property for indoor application</a:t>
            </a:r>
            <a:endParaRPr lang="en-US" sz="2000" dirty="0"/>
          </a:p>
        </p:txBody>
      </p:sp>
      <p:grpSp>
        <p:nvGrpSpPr>
          <p:cNvPr id="16" name="Groupe 15"/>
          <p:cNvGrpSpPr/>
          <p:nvPr/>
        </p:nvGrpSpPr>
        <p:grpSpPr>
          <a:xfrm>
            <a:off x="3605970" y="971968"/>
            <a:ext cx="8586030" cy="2957922"/>
            <a:chOff x="-47780" y="2404216"/>
            <a:chExt cx="8792465" cy="2605625"/>
          </a:xfrm>
        </p:grpSpPr>
        <p:sp>
          <p:nvSpPr>
            <p:cNvPr id="17" name="ZoneTexte 16"/>
            <p:cNvSpPr txBox="1"/>
            <p:nvPr/>
          </p:nvSpPr>
          <p:spPr>
            <a:xfrm>
              <a:off x="3822766" y="3662881"/>
              <a:ext cx="547576" cy="262792"/>
            </a:xfrm>
            <a:prstGeom prst="rect">
              <a:avLst/>
            </a:prstGeom>
            <a:noFill/>
          </p:spPr>
          <p:txBody>
            <a:bodyPr wrap="square" rtlCol="0">
              <a:spAutoFit/>
            </a:bodyPr>
            <a:lstStyle/>
            <a:p>
              <a:r>
                <a:rPr lang="fr-FR" sz="1000" b="1" dirty="0"/>
                <a:t>V(V)</a:t>
              </a:r>
            </a:p>
          </p:txBody>
        </p:sp>
        <p:sp>
          <p:nvSpPr>
            <p:cNvPr id="23" name="ZoneTexte 22"/>
            <p:cNvSpPr txBox="1"/>
            <p:nvPr/>
          </p:nvSpPr>
          <p:spPr>
            <a:xfrm>
              <a:off x="1030643" y="2404216"/>
              <a:ext cx="507053" cy="262792"/>
            </a:xfrm>
            <a:prstGeom prst="rect">
              <a:avLst/>
            </a:prstGeom>
            <a:noFill/>
          </p:spPr>
          <p:txBody>
            <a:bodyPr wrap="square" rtlCol="0">
              <a:spAutoFit/>
            </a:bodyPr>
            <a:lstStyle/>
            <a:p>
              <a:r>
                <a:rPr lang="fr-FR" sz="1000" b="1" dirty="0"/>
                <a:t>I(A)</a:t>
              </a:r>
            </a:p>
          </p:txBody>
        </p:sp>
        <p:sp>
          <p:nvSpPr>
            <p:cNvPr id="24" name="ZoneTexte 23"/>
            <p:cNvSpPr txBox="1"/>
            <p:nvPr/>
          </p:nvSpPr>
          <p:spPr>
            <a:xfrm>
              <a:off x="5570187" y="2643424"/>
              <a:ext cx="507053" cy="262792"/>
            </a:xfrm>
            <a:prstGeom prst="rect">
              <a:avLst/>
            </a:prstGeom>
            <a:noFill/>
          </p:spPr>
          <p:txBody>
            <a:bodyPr wrap="square" rtlCol="0">
              <a:spAutoFit/>
            </a:bodyPr>
            <a:lstStyle/>
            <a:p>
              <a:r>
                <a:rPr lang="fr-FR" sz="1000" b="1" dirty="0"/>
                <a:t>I(A)</a:t>
              </a:r>
            </a:p>
          </p:txBody>
        </p:sp>
        <p:sp>
          <p:nvSpPr>
            <p:cNvPr id="25" name="ZoneTexte 24"/>
            <p:cNvSpPr txBox="1"/>
            <p:nvPr/>
          </p:nvSpPr>
          <p:spPr>
            <a:xfrm>
              <a:off x="8166175" y="3862676"/>
              <a:ext cx="578510" cy="262792"/>
            </a:xfrm>
            <a:prstGeom prst="rect">
              <a:avLst/>
            </a:prstGeom>
            <a:noFill/>
          </p:spPr>
          <p:txBody>
            <a:bodyPr wrap="square" rtlCol="0">
              <a:spAutoFit/>
            </a:bodyPr>
            <a:lstStyle/>
            <a:p>
              <a:r>
                <a:rPr lang="fr-FR" sz="1000" b="1" dirty="0"/>
                <a:t>V(V)</a:t>
              </a:r>
            </a:p>
          </p:txBody>
        </p:sp>
        <p:graphicFrame>
          <p:nvGraphicFramePr>
            <p:cNvPr id="26" name="Graphique 25"/>
            <p:cNvGraphicFramePr>
              <a:graphicFrameLocks/>
            </p:cNvGraphicFramePr>
            <p:nvPr>
              <p:extLst>
                <p:ext uri="{D42A27DB-BD31-4B8C-83A1-F6EECF244321}">
                  <p14:modId xmlns:p14="http://schemas.microsoft.com/office/powerpoint/2010/main" val="3641911496"/>
                </p:ext>
              </p:extLst>
            </p:nvPr>
          </p:nvGraphicFramePr>
          <p:xfrm>
            <a:off x="-47780" y="2600491"/>
            <a:ext cx="4061258" cy="24093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7" name="Graphique 26"/>
            <p:cNvGraphicFramePr>
              <a:graphicFrameLocks/>
            </p:cNvGraphicFramePr>
            <p:nvPr>
              <p:extLst>
                <p:ext uri="{D42A27DB-BD31-4B8C-83A1-F6EECF244321}">
                  <p14:modId xmlns:p14="http://schemas.microsoft.com/office/powerpoint/2010/main" val="3926645717"/>
                </p:ext>
              </p:extLst>
            </p:nvPr>
          </p:nvGraphicFramePr>
          <p:xfrm>
            <a:off x="4302806" y="2725206"/>
            <a:ext cx="4278850" cy="2258530"/>
          </p:xfrm>
          <a:graphic>
            <a:graphicData uri="http://schemas.openxmlformats.org/drawingml/2006/chart">
              <c:chart xmlns:c="http://schemas.openxmlformats.org/drawingml/2006/chart" xmlns:r="http://schemas.openxmlformats.org/officeDocument/2006/relationships" r:id="rId4"/>
            </a:graphicData>
          </a:graphic>
        </p:graphicFrame>
        <p:pic>
          <p:nvPicPr>
            <p:cNvPr id="28" name="Image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16948" y="2667008"/>
              <a:ext cx="1077457" cy="392550"/>
            </a:xfrm>
            <a:prstGeom prst="rect">
              <a:avLst/>
            </a:prstGeom>
          </p:spPr>
        </p:pic>
        <p:pic>
          <p:nvPicPr>
            <p:cNvPr id="29" name="Image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75924" y="2774820"/>
              <a:ext cx="1116046" cy="406609"/>
            </a:xfrm>
            <a:prstGeom prst="rect">
              <a:avLst/>
            </a:prstGeom>
          </p:spPr>
        </p:pic>
      </p:grpSp>
    </p:spTree>
    <p:extLst>
      <p:ext uri="{BB962C8B-B14F-4D97-AF65-F5344CB8AC3E}">
        <p14:creationId xmlns:p14="http://schemas.microsoft.com/office/powerpoint/2010/main" val="1048223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362364" y="107174"/>
            <a:ext cx="5346335" cy="584775"/>
          </a:xfrm>
          <a:prstGeom prst="rect">
            <a:avLst/>
          </a:prstGeom>
          <a:noFill/>
        </p:spPr>
        <p:txBody>
          <a:bodyPr wrap="none" rtlCol="0">
            <a:spAutoFit/>
          </a:bodyPr>
          <a:lstStyle/>
          <a:p>
            <a:pPr marL="457200" indent="-457200">
              <a:buFont typeface="Wingdings" panose="05000000000000000000" pitchFamily="2" charset="2"/>
              <a:buChar char="q"/>
            </a:pPr>
            <a:r>
              <a:rPr lang="fr-SN" sz="3200" dirty="0">
                <a:latin typeface="Times New Roman" panose="02020603050405020304" pitchFamily="18" charset="0"/>
                <a:cs typeface="Times New Roman" panose="02020603050405020304" pitchFamily="18" charset="0"/>
              </a:rPr>
              <a:t>Conclusion and perspectives</a:t>
            </a:r>
            <a:endParaRPr lang="en-US" sz="3200" dirty="0">
              <a:latin typeface="Times New Roman" panose="02020603050405020304" pitchFamily="18" charset="0"/>
              <a:cs typeface="Times New Roman" panose="02020603050405020304" pitchFamily="18" charset="0"/>
            </a:endParaRPr>
          </a:p>
        </p:txBody>
      </p:sp>
      <p:sp>
        <p:nvSpPr>
          <p:cNvPr id="3" name="Rectangle 2"/>
          <p:cNvSpPr/>
          <p:nvPr/>
        </p:nvSpPr>
        <p:spPr>
          <a:xfrm>
            <a:off x="250371" y="1832243"/>
            <a:ext cx="11800114" cy="707886"/>
          </a:xfrm>
          <a:prstGeom prst="rect">
            <a:avLst/>
          </a:prstGeom>
        </p:spPr>
        <p:txBody>
          <a:bodyPr wrap="square">
            <a:spAutoFit/>
          </a:bodyPr>
          <a:lstStyle/>
          <a:p>
            <a:pPr marL="342900" indent="-342900">
              <a:buFont typeface="Wingdings" panose="05000000000000000000" pitchFamily="2" charset="2"/>
              <a:buChar char="ü"/>
            </a:pPr>
            <a:r>
              <a:rPr lang="fr-FR" sz="2000" dirty="0" err="1">
                <a:latin typeface="Times New Roman" panose="02020603050405020304" pitchFamily="18" charset="0"/>
                <a:cs typeface="Times New Roman" panose="02020603050405020304" pitchFamily="18" charset="0"/>
              </a:rPr>
              <a:t>We</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can</a:t>
            </a:r>
            <a:r>
              <a:rPr lang="fr-FR" sz="2000" dirty="0">
                <a:latin typeface="Times New Roman" panose="02020603050405020304" pitchFamily="18" charset="0"/>
                <a:cs typeface="Times New Roman" panose="02020603050405020304" pitchFamily="18" charset="0"/>
              </a:rPr>
              <a:t> note </a:t>
            </a:r>
            <a:r>
              <a:rPr lang="fr-FR" sz="2000" dirty="0" err="1">
                <a:latin typeface="Times New Roman" panose="02020603050405020304" pitchFamily="18" charset="0"/>
                <a:cs typeface="Times New Roman" panose="02020603050405020304" pitchFamily="18" charset="0"/>
              </a:rPr>
              <a:t>that</a:t>
            </a:r>
            <a:r>
              <a:rPr lang="fr-FR" sz="2000" dirty="0">
                <a:latin typeface="Times New Roman" panose="02020603050405020304" pitchFamily="18" charset="0"/>
                <a:cs typeface="Times New Roman" panose="02020603050405020304" pitchFamily="18" charset="0"/>
              </a:rPr>
              <a:t> long </a:t>
            </a:r>
            <a:r>
              <a:rPr lang="fr-FR" sz="2000" dirty="0" err="1">
                <a:latin typeface="Times New Roman" panose="02020603050405020304" pitchFamily="18" charset="0"/>
                <a:cs typeface="Times New Roman" panose="02020603050405020304" pitchFamily="18" charset="0"/>
              </a:rPr>
              <a:t>exposure</a:t>
            </a:r>
            <a:r>
              <a:rPr lang="fr-FR" sz="2000" dirty="0">
                <a:latin typeface="Times New Roman" panose="02020603050405020304" pitchFamily="18" charset="0"/>
                <a:cs typeface="Times New Roman" panose="02020603050405020304" pitchFamily="18" charset="0"/>
              </a:rPr>
              <a:t> to light </a:t>
            </a:r>
            <a:r>
              <a:rPr lang="fr-FR" sz="2000" dirty="0" err="1">
                <a:latin typeface="Times New Roman" panose="02020603050405020304" pitchFamily="18" charset="0"/>
                <a:cs typeface="Times New Roman" panose="02020603050405020304" pitchFamily="18" charset="0"/>
              </a:rPr>
              <a:t>from</a:t>
            </a:r>
            <a:r>
              <a:rPr lang="fr-FR" sz="2000" dirty="0">
                <a:latin typeface="Times New Roman" panose="02020603050405020304" pitchFamily="18" charset="0"/>
                <a:cs typeface="Times New Roman" panose="02020603050405020304" pitchFamily="18" charset="0"/>
              </a:rPr>
              <a:t> a </a:t>
            </a:r>
            <a:r>
              <a:rPr lang="fr-FR" sz="2000" dirty="0" err="1">
                <a:latin typeface="Times New Roman" panose="02020603050405020304" pitchFamily="18" charset="0"/>
                <a:cs typeface="Times New Roman" panose="02020603050405020304" pitchFamily="18" charset="0"/>
              </a:rPr>
              <a:t>solar</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cell</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containing</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ferroelectric</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perovskites</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increase</a:t>
            </a:r>
            <a:r>
              <a:rPr lang="fr-FR" sz="2000" dirty="0">
                <a:latin typeface="Times New Roman" panose="02020603050405020304" pitchFamily="18" charset="0"/>
                <a:cs typeface="Times New Roman" panose="02020603050405020304" pitchFamily="18" charset="0"/>
              </a:rPr>
              <a:t> the open circuit voltage but has no </a:t>
            </a:r>
            <a:r>
              <a:rPr lang="fr-FR" sz="2000" dirty="0" err="1">
                <a:latin typeface="Times New Roman" panose="02020603050405020304" pitchFamily="18" charset="0"/>
                <a:cs typeface="Times New Roman" panose="02020603050405020304" pitchFamily="18" charset="0"/>
              </a:rPr>
              <a:t>effect</a:t>
            </a:r>
            <a:r>
              <a:rPr lang="fr-FR" sz="2000" dirty="0">
                <a:latin typeface="Times New Roman" panose="02020603050405020304" pitchFamily="18" charset="0"/>
                <a:cs typeface="Times New Roman" panose="02020603050405020304" pitchFamily="18" charset="0"/>
              </a:rPr>
              <a:t> on the short circuit </a:t>
            </a:r>
            <a:r>
              <a:rPr lang="fr-FR" sz="2000" dirty="0" err="1">
                <a:latin typeface="Times New Roman" panose="02020603050405020304" pitchFamily="18" charset="0"/>
                <a:cs typeface="Times New Roman" panose="02020603050405020304" pitchFamily="18" charset="0"/>
              </a:rPr>
              <a:t>current</a:t>
            </a:r>
            <a:r>
              <a:rPr lang="fr-FR" sz="2000" dirty="0">
                <a:latin typeface="Times New Roman" panose="02020603050405020304" pitchFamily="18" charset="0"/>
                <a:cs typeface="Times New Roman" panose="02020603050405020304" pitchFamily="18" charset="0"/>
              </a:rPr>
              <a:t> of the </a:t>
            </a:r>
            <a:r>
              <a:rPr lang="fr-FR" sz="2000" dirty="0" err="1">
                <a:latin typeface="Times New Roman" panose="02020603050405020304" pitchFamily="18" charset="0"/>
                <a:cs typeface="Times New Roman" panose="02020603050405020304" pitchFamily="18" charset="0"/>
              </a:rPr>
              <a:t>device</a:t>
            </a:r>
            <a:r>
              <a:rPr lang="fr-FR" sz="2000" dirty="0">
                <a:latin typeface="Times New Roman" panose="02020603050405020304" pitchFamily="18" charset="0"/>
                <a:cs typeface="Times New Roman" panose="02020603050405020304" pitchFamily="18" charset="0"/>
              </a:rPr>
              <a:t>.</a:t>
            </a:r>
            <a:endParaRPr lang="en-US" sz="2000" dirty="0"/>
          </a:p>
        </p:txBody>
      </p:sp>
      <p:sp>
        <p:nvSpPr>
          <p:cNvPr id="4" name="Rectangle 3"/>
          <p:cNvSpPr/>
          <p:nvPr/>
        </p:nvSpPr>
        <p:spPr>
          <a:xfrm>
            <a:off x="250371" y="2813953"/>
            <a:ext cx="7630886" cy="400110"/>
          </a:xfrm>
          <a:prstGeom prst="rect">
            <a:avLst/>
          </a:prstGeom>
        </p:spPr>
        <p:txBody>
          <a:bodyPr wrap="square">
            <a:spAutoFit/>
          </a:bodyPr>
          <a:lstStyle/>
          <a:p>
            <a:pPr marL="342900" indent="-342900">
              <a:buFont typeface="Wingdings" panose="05000000000000000000" pitchFamily="2" charset="2"/>
              <a:buChar char="ü"/>
            </a:pPr>
            <a:r>
              <a:rPr lang="fr-FR" sz="2000" dirty="0">
                <a:latin typeface="Times New Roman" panose="02020603050405020304" pitchFamily="18" charset="0"/>
                <a:cs typeface="Times New Roman" panose="02020603050405020304" pitchFamily="18" charset="0"/>
              </a:rPr>
              <a:t>The </a:t>
            </a:r>
            <a:r>
              <a:rPr lang="fr-FR" sz="2000" dirty="0" err="1">
                <a:latin typeface="Times New Roman" panose="02020603050405020304" pitchFamily="18" charset="0"/>
                <a:cs typeface="Times New Roman" panose="02020603050405020304" pitchFamily="18" charset="0"/>
              </a:rPr>
              <a:t>yield</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is</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proportional</a:t>
            </a:r>
            <a:r>
              <a:rPr lang="fr-FR" sz="2000" dirty="0">
                <a:latin typeface="Times New Roman" panose="02020603050405020304" pitchFamily="18" charset="0"/>
                <a:cs typeface="Times New Roman" panose="02020603050405020304" pitchFamily="18" charset="0"/>
              </a:rPr>
              <a:t> to </a:t>
            </a:r>
            <a:r>
              <a:rPr lang="fr-FR" sz="2000" dirty="0" err="1">
                <a:latin typeface="Times New Roman" panose="02020603050405020304" pitchFamily="18" charset="0"/>
                <a:cs typeface="Times New Roman" panose="02020603050405020304" pitchFamily="18" charset="0"/>
              </a:rPr>
              <a:t>Vco</a:t>
            </a:r>
            <a:r>
              <a:rPr lang="fr-FR" sz="2000" dirty="0">
                <a:latin typeface="Times New Roman" panose="02020603050405020304" pitchFamily="18" charset="0"/>
                <a:cs typeface="Times New Roman" panose="02020603050405020304" pitchFamily="18" charset="0"/>
              </a:rPr>
              <a:t> and </a:t>
            </a:r>
            <a:r>
              <a:rPr lang="fr-FR" sz="2000" dirty="0" err="1">
                <a:latin typeface="Times New Roman" panose="02020603050405020304" pitchFamily="18" charset="0"/>
                <a:cs typeface="Times New Roman" panose="02020603050405020304" pitchFamily="18" charset="0"/>
              </a:rPr>
              <a:t>Isc</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will</a:t>
            </a:r>
            <a:r>
              <a:rPr lang="fr-FR" sz="2000" dirty="0">
                <a:latin typeface="Times New Roman" panose="02020603050405020304" pitchFamily="18" charset="0"/>
                <a:cs typeface="Times New Roman" panose="02020603050405020304" pitchFamily="18" charset="0"/>
              </a:rPr>
              <a:t> have a direct impact.</a:t>
            </a:r>
            <a:endParaRPr lang="en-US" sz="2000" dirty="0"/>
          </a:p>
        </p:txBody>
      </p:sp>
      <p:sp>
        <p:nvSpPr>
          <p:cNvPr id="5" name="Rectangle 4"/>
          <p:cNvSpPr/>
          <p:nvPr/>
        </p:nvSpPr>
        <p:spPr>
          <a:xfrm>
            <a:off x="250371" y="4835755"/>
            <a:ext cx="10843493" cy="400110"/>
          </a:xfrm>
          <a:prstGeom prst="rect">
            <a:avLst/>
          </a:prstGeom>
        </p:spPr>
        <p:txBody>
          <a:bodyPr wrap="square">
            <a:spAutoFit/>
          </a:bodyPr>
          <a:lstStyle/>
          <a:p>
            <a:pPr marL="342900" indent="-342900">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Investigations are in progress particularly for the stability in time and the temperature effect.</a:t>
            </a:r>
          </a:p>
        </p:txBody>
      </p:sp>
      <p:sp>
        <p:nvSpPr>
          <p:cNvPr id="6" name="Rectangle 5"/>
          <p:cNvSpPr/>
          <p:nvPr/>
        </p:nvSpPr>
        <p:spPr>
          <a:xfrm>
            <a:off x="250371" y="844349"/>
            <a:ext cx="11582400" cy="707886"/>
          </a:xfrm>
          <a:prstGeom prst="rect">
            <a:avLst/>
          </a:prstGeom>
        </p:spPr>
        <p:txBody>
          <a:bodyPr wrap="square">
            <a:spAutoFit/>
          </a:bodyPr>
          <a:lstStyle/>
          <a:p>
            <a:pPr marL="342900" indent="-342900">
              <a:buFont typeface="Wingdings" panose="05000000000000000000" pitchFamily="2" charset="2"/>
              <a:buChar char="ü"/>
            </a:pPr>
            <a:r>
              <a:rPr lang="en-GB" sz="2000" dirty="0">
                <a:latin typeface="Times New Roman" panose="02020603050405020304" pitchFamily="18" charset="0"/>
                <a:ea typeface="Calibri" panose="020F0502020204030204" pitchFamily="34" charset="0"/>
              </a:rPr>
              <a:t>We successfully fabricated and demonstrated the large improvement of the photovoltaic performance due to the presence of the </a:t>
            </a:r>
            <a:r>
              <a:rPr lang="en-GB" sz="2000" dirty="0" err="1">
                <a:latin typeface="Times New Roman" panose="02020603050405020304" pitchFamily="18" charset="0"/>
                <a:ea typeface="Calibri" panose="020F0502020204030204" pitchFamily="34" charset="0"/>
              </a:rPr>
              <a:t>PZN-PT-np+biopolymer+pentacene</a:t>
            </a:r>
            <a:r>
              <a:rPr lang="en-GB" sz="2000" dirty="0">
                <a:latin typeface="Times New Roman" panose="02020603050405020304" pitchFamily="18" charset="0"/>
                <a:ea typeface="Calibri" panose="020F0502020204030204" pitchFamily="34" charset="0"/>
              </a:rPr>
              <a:t> layer.</a:t>
            </a:r>
            <a:endParaRPr lang="en-US" sz="2000" dirty="0"/>
          </a:p>
        </p:txBody>
      </p:sp>
      <p:sp>
        <p:nvSpPr>
          <p:cNvPr id="7" name="ZoneTexte 6"/>
          <p:cNvSpPr txBox="1"/>
          <p:nvPr/>
        </p:nvSpPr>
        <p:spPr>
          <a:xfrm>
            <a:off x="1360713" y="4161821"/>
            <a:ext cx="1710725" cy="400110"/>
          </a:xfrm>
          <a:prstGeom prst="rect">
            <a:avLst/>
          </a:prstGeom>
          <a:noFill/>
        </p:spPr>
        <p:txBody>
          <a:bodyPr wrap="none" rtlCol="0">
            <a:spAutoFit/>
          </a:bodyPr>
          <a:lstStyle/>
          <a:p>
            <a:pPr marL="342900" indent="-342900">
              <a:buFont typeface="Wingdings" panose="05000000000000000000" pitchFamily="2" charset="2"/>
              <a:buChar char="v"/>
            </a:pPr>
            <a:r>
              <a:rPr lang="fr-SN" sz="2000" dirty="0">
                <a:latin typeface="Times New Roman" panose="02020603050405020304" pitchFamily="18" charset="0"/>
                <a:cs typeface="Times New Roman" panose="02020603050405020304" pitchFamily="18" charset="0"/>
              </a:rPr>
              <a:t>Perspective</a:t>
            </a:r>
            <a:endParaRPr lang="en-US" sz="2000" dirty="0">
              <a:latin typeface="Times New Roman" panose="02020603050405020304" pitchFamily="18" charset="0"/>
              <a:cs typeface="Times New Roman" panose="02020603050405020304" pitchFamily="18" charset="0"/>
            </a:endParaRPr>
          </a:p>
        </p:txBody>
      </p:sp>
      <p:sp>
        <p:nvSpPr>
          <p:cNvPr id="8" name="Rectangle 7"/>
          <p:cNvSpPr/>
          <p:nvPr/>
        </p:nvSpPr>
        <p:spPr>
          <a:xfrm>
            <a:off x="250371" y="3487887"/>
            <a:ext cx="9970273" cy="400110"/>
          </a:xfrm>
          <a:prstGeom prst="rect">
            <a:avLst/>
          </a:prstGeom>
        </p:spPr>
        <p:txBody>
          <a:bodyPr wrap="square">
            <a:spAutoFit/>
          </a:bodyPr>
          <a:lstStyle/>
          <a:p>
            <a:pPr marL="342900" indent="-342900">
              <a:buFont typeface="Wingdings" panose="05000000000000000000" pitchFamily="2" charset="2"/>
              <a:buChar char="ü"/>
            </a:pPr>
            <a:r>
              <a:rPr lang="en-US" sz="2000" dirty="0" err="1">
                <a:latin typeface="Times New Roman" panose="02020603050405020304" pitchFamily="18" charset="0"/>
              </a:rPr>
              <a:t>P</a:t>
            </a:r>
            <a:r>
              <a:rPr lang="en-US" sz="2000" baseline="-25000" dirty="0" err="1">
                <a:latin typeface="Times New Roman" panose="02020603050405020304" pitchFamily="18" charset="0"/>
              </a:rPr>
              <a:t>max</a:t>
            </a:r>
            <a:r>
              <a:rPr lang="en-US" sz="2000" dirty="0">
                <a:latin typeface="Times New Roman" panose="02020603050405020304" pitchFamily="18" charset="0"/>
              </a:rPr>
              <a:t> shows a promising photovoltaic property for indoor application.</a:t>
            </a:r>
            <a:endParaRPr lang="en-US" sz="2000" dirty="0"/>
          </a:p>
        </p:txBody>
      </p:sp>
      <p:sp>
        <p:nvSpPr>
          <p:cNvPr id="9" name="Espace réservé du numéro de diapositive 8"/>
          <p:cNvSpPr>
            <a:spLocks noGrp="1"/>
          </p:cNvSpPr>
          <p:nvPr>
            <p:ph type="sldNum" sz="quarter" idx="12"/>
          </p:nvPr>
        </p:nvSpPr>
        <p:spPr/>
        <p:txBody>
          <a:bodyPr/>
          <a:lstStyle/>
          <a:p>
            <a:fld id="{0E6B7FBA-A97A-42A3-9715-93FD52408C33}" type="slidenum">
              <a:rPr lang="en-US" smtClean="0"/>
              <a:t>12</a:t>
            </a:fld>
            <a:endParaRPr lang="en-US"/>
          </a:p>
        </p:txBody>
      </p:sp>
    </p:spTree>
    <p:extLst>
      <p:ext uri="{BB962C8B-B14F-4D97-AF65-F5344CB8AC3E}">
        <p14:creationId xmlns:p14="http://schemas.microsoft.com/office/powerpoint/2010/main" val="3899089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WordArt 4"/>
          <p:cNvSpPr>
            <a:spLocks noChangeArrowheads="1" noChangeShapeType="1"/>
          </p:cNvSpPr>
          <p:nvPr/>
        </p:nvSpPr>
        <p:spPr bwMode="auto">
          <a:xfrm>
            <a:off x="1895249" y="2024970"/>
            <a:ext cx="8397875" cy="2028825"/>
          </a:xfrm>
          <a:prstGeom prst="rect">
            <a:avLst/>
          </a:prstGeom>
        </p:spPr>
        <p:txBody>
          <a:bodyPr wrap="none" fromWordArt="1">
            <a:prstTxWarp prst="textPlain">
              <a:avLst>
                <a:gd name="adj" fmla="val 50000"/>
              </a:avLst>
            </a:prstTxWarp>
          </a:bodyPr>
          <a:lstStyle/>
          <a:p>
            <a:pPr algn="ctr">
              <a:buFontTx/>
              <a:buNone/>
            </a:pPr>
            <a:r>
              <a:rPr lang="en-US" sz="3600" kern="10" spc="720" dirty="0">
                <a:ln w="9525">
                  <a:solidFill>
                    <a:schemeClr val="tx2"/>
                  </a:solidFill>
                  <a:round/>
                  <a:headEnd/>
                  <a:tailEnd/>
                </a:ln>
                <a:gradFill rotWithShape="1">
                  <a:gsLst>
                    <a:gs pos="0">
                      <a:srgbClr val="AAAAAA"/>
                    </a:gs>
                    <a:gs pos="100000">
                      <a:srgbClr val="FFFFFF"/>
                    </a:gs>
                  </a:gsLst>
                  <a:lin ang="5400000" scaled="1"/>
                </a:gradFill>
                <a:effectLst>
                  <a:outerShdw blurRad="63500" dist="46662" dir="3284183" algn="ctr" rotWithShape="0">
                    <a:srgbClr val="4D4D4D">
                      <a:alpha val="79999"/>
                    </a:srgbClr>
                  </a:outerShdw>
                </a:effectLst>
                <a:latin typeface="Bookman Old Style"/>
                <a:ea typeface="Bookman Old Style"/>
                <a:cs typeface="Bookman Old Style"/>
              </a:rPr>
              <a:t>THANK YOU FOR </a:t>
            </a:r>
          </a:p>
          <a:p>
            <a:pPr algn="ctr">
              <a:buFontTx/>
              <a:buNone/>
            </a:pPr>
            <a:r>
              <a:rPr lang="en-US" sz="3600" kern="10" spc="720" dirty="0">
                <a:ln w="9525">
                  <a:solidFill>
                    <a:schemeClr val="tx2"/>
                  </a:solidFill>
                  <a:round/>
                  <a:headEnd/>
                  <a:tailEnd/>
                </a:ln>
                <a:gradFill rotWithShape="1">
                  <a:gsLst>
                    <a:gs pos="0">
                      <a:srgbClr val="AAAAAA"/>
                    </a:gs>
                    <a:gs pos="100000">
                      <a:srgbClr val="FFFFFF"/>
                    </a:gs>
                  </a:gsLst>
                  <a:lin ang="5400000" scaled="1"/>
                </a:gradFill>
                <a:effectLst>
                  <a:outerShdw blurRad="63500" dist="46662" dir="3284183" algn="ctr" rotWithShape="0">
                    <a:srgbClr val="4D4D4D">
                      <a:alpha val="79999"/>
                    </a:srgbClr>
                  </a:outerShdw>
                </a:effectLst>
                <a:latin typeface="Bookman Old Style"/>
                <a:ea typeface="Bookman Old Style"/>
                <a:cs typeface="Bookman Old Style"/>
              </a:rPr>
              <a:t>YOUR ATTENTION</a:t>
            </a:r>
          </a:p>
        </p:txBody>
      </p:sp>
      <p:sp>
        <p:nvSpPr>
          <p:cNvPr id="2" name="Espace réservé du numéro de diapositive 1"/>
          <p:cNvSpPr>
            <a:spLocks noGrp="1"/>
          </p:cNvSpPr>
          <p:nvPr>
            <p:ph type="sldNum" sz="quarter" idx="12"/>
          </p:nvPr>
        </p:nvSpPr>
        <p:spPr/>
        <p:txBody>
          <a:bodyPr/>
          <a:lstStyle/>
          <a:p>
            <a:fld id="{0E6B7FBA-A97A-42A3-9715-93FD52408C33}" type="slidenum">
              <a:rPr lang="en-US" smtClean="0"/>
              <a:t>13</a:t>
            </a:fld>
            <a:endParaRPr lang="en-US"/>
          </a:p>
        </p:txBody>
      </p:sp>
    </p:spTree>
    <p:extLst>
      <p:ext uri="{BB962C8B-B14F-4D97-AF65-F5344CB8AC3E}">
        <p14:creationId xmlns:p14="http://schemas.microsoft.com/office/powerpoint/2010/main" val="331854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5437562" y="217716"/>
            <a:ext cx="1851789" cy="646331"/>
          </a:xfrm>
          <a:prstGeom prst="rect">
            <a:avLst/>
          </a:prstGeom>
          <a:noFill/>
        </p:spPr>
        <p:txBody>
          <a:bodyPr wrap="none" rtlCol="0">
            <a:spAutoFit/>
          </a:bodyPr>
          <a:lstStyle/>
          <a:p>
            <a:r>
              <a:rPr lang="fr-SN" sz="3600" b="1" dirty="0" err="1">
                <a:latin typeface="Times New Roman" panose="02020603050405020304" pitchFamily="18" charset="0"/>
                <a:cs typeface="Times New Roman" panose="02020603050405020304" pitchFamily="18" charset="0"/>
              </a:rPr>
              <a:t>Outlines</a:t>
            </a:r>
            <a:endParaRPr lang="en-US" sz="3600" b="1" dirty="0">
              <a:latin typeface="Times New Roman" panose="02020603050405020304" pitchFamily="18" charset="0"/>
              <a:cs typeface="Times New Roman" panose="02020603050405020304" pitchFamily="18" charset="0"/>
            </a:endParaRPr>
          </a:p>
        </p:txBody>
      </p:sp>
      <p:sp>
        <p:nvSpPr>
          <p:cNvPr id="6" name="ZoneTexte 5"/>
          <p:cNvSpPr txBox="1"/>
          <p:nvPr/>
        </p:nvSpPr>
        <p:spPr>
          <a:xfrm>
            <a:off x="2556822" y="3285666"/>
            <a:ext cx="4469493" cy="584775"/>
          </a:xfrm>
          <a:prstGeom prst="rect">
            <a:avLst/>
          </a:prstGeom>
          <a:noFill/>
        </p:spPr>
        <p:txBody>
          <a:bodyPr wrap="none" rtlCol="0">
            <a:spAutoFit/>
          </a:bodyPr>
          <a:lstStyle/>
          <a:p>
            <a:pPr marL="457200" indent="-457200">
              <a:buFont typeface="Wingdings" panose="05000000000000000000" pitchFamily="2" charset="2"/>
              <a:buChar char="q"/>
            </a:pPr>
            <a:r>
              <a:rPr lang="fr-SN" sz="3200" dirty="0" err="1">
                <a:latin typeface="Times New Roman" panose="02020603050405020304" pitchFamily="18" charset="0"/>
                <a:cs typeface="Times New Roman" panose="02020603050405020304" pitchFamily="18" charset="0"/>
              </a:rPr>
              <a:t>Results</a:t>
            </a:r>
            <a:r>
              <a:rPr lang="fr-SN" sz="3200" dirty="0">
                <a:latin typeface="Times New Roman" panose="02020603050405020304" pitchFamily="18" charset="0"/>
                <a:cs typeface="Times New Roman" panose="02020603050405020304" pitchFamily="18" charset="0"/>
              </a:rPr>
              <a:t> and discussion </a:t>
            </a:r>
            <a:endParaRPr lang="en-US" sz="3200" dirty="0">
              <a:latin typeface="Times New Roman" panose="02020603050405020304" pitchFamily="18" charset="0"/>
              <a:cs typeface="Times New Roman" panose="02020603050405020304" pitchFamily="18" charset="0"/>
            </a:endParaRPr>
          </a:p>
        </p:txBody>
      </p:sp>
      <p:sp>
        <p:nvSpPr>
          <p:cNvPr id="7" name="ZoneTexte 6"/>
          <p:cNvSpPr txBox="1"/>
          <p:nvPr/>
        </p:nvSpPr>
        <p:spPr>
          <a:xfrm>
            <a:off x="2556822" y="4385260"/>
            <a:ext cx="5346335" cy="584775"/>
          </a:xfrm>
          <a:prstGeom prst="rect">
            <a:avLst/>
          </a:prstGeom>
          <a:noFill/>
        </p:spPr>
        <p:txBody>
          <a:bodyPr wrap="none" rtlCol="0">
            <a:spAutoFit/>
          </a:bodyPr>
          <a:lstStyle/>
          <a:p>
            <a:pPr marL="457200" indent="-457200">
              <a:buFont typeface="Wingdings" panose="05000000000000000000" pitchFamily="2" charset="2"/>
              <a:buChar char="q"/>
            </a:pPr>
            <a:r>
              <a:rPr lang="fr-SN" sz="3200" dirty="0">
                <a:latin typeface="Times New Roman" panose="02020603050405020304" pitchFamily="18" charset="0"/>
                <a:cs typeface="Times New Roman" panose="02020603050405020304" pitchFamily="18" charset="0"/>
              </a:rPr>
              <a:t>Conclusion and perspectives</a:t>
            </a:r>
            <a:endParaRPr lang="en-US" sz="3200" dirty="0">
              <a:latin typeface="Times New Roman" panose="02020603050405020304" pitchFamily="18" charset="0"/>
              <a:cs typeface="Times New Roman" panose="02020603050405020304" pitchFamily="18" charset="0"/>
            </a:endParaRPr>
          </a:p>
        </p:txBody>
      </p:sp>
      <p:sp>
        <p:nvSpPr>
          <p:cNvPr id="8" name="ZoneTexte 7"/>
          <p:cNvSpPr txBox="1"/>
          <p:nvPr/>
        </p:nvSpPr>
        <p:spPr>
          <a:xfrm>
            <a:off x="2556822" y="1086478"/>
            <a:ext cx="5001690" cy="584775"/>
          </a:xfrm>
          <a:prstGeom prst="rect">
            <a:avLst/>
          </a:prstGeom>
          <a:noFill/>
        </p:spPr>
        <p:txBody>
          <a:bodyPr wrap="none" rtlCol="0">
            <a:spAutoFit/>
          </a:bodyPr>
          <a:lstStyle/>
          <a:p>
            <a:pPr marL="457200" indent="-457200">
              <a:buFont typeface="Wingdings" panose="05000000000000000000" pitchFamily="2" charset="2"/>
              <a:buChar char="q"/>
            </a:pPr>
            <a:r>
              <a:rPr lang="fr-SN" sz="3200" dirty="0" err="1">
                <a:latin typeface="Times New Roman" panose="02020603050405020304" pitchFamily="18" charset="0"/>
                <a:cs typeface="Times New Roman" panose="02020603050405020304" pitchFamily="18" charset="0"/>
              </a:rPr>
              <a:t>Context</a:t>
            </a:r>
            <a:r>
              <a:rPr lang="fr-SN" sz="3200" dirty="0">
                <a:latin typeface="Times New Roman" panose="02020603050405020304" pitchFamily="18" charset="0"/>
                <a:cs typeface="Times New Roman" panose="02020603050405020304" pitchFamily="18" charset="0"/>
              </a:rPr>
              <a:t> and </a:t>
            </a:r>
            <a:r>
              <a:rPr lang="fr-SN" sz="3200" dirty="0" err="1">
                <a:latin typeface="Times New Roman" panose="02020603050405020304" pitchFamily="18" charset="0"/>
                <a:cs typeface="Times New Roman" panose="02020603050405020304" pitchFamily="18" charset="0"/>
              </a:rPr>
              <a:t>problematics</a:t>
            </a:r>
            <a:endParaRPr lang="en-US" sz="3200" dirty="0">
              <a:latin typeface="Times New Roman" panose="02020603050405020304" pitchFamily="18" charset="0"/>
              <a:cs typeface="Times New Roman" panose="02020603050405020304" pitchFamily="18" charset="0"/>
            </a:endParaRPr>
          </a:p>
        </p:txBody>
      </p:sp>
      <p:sp>
        <p:nvSpPr>
          <p:cNvPr id="2" name="ZoneTexte 1"/>
          <p:cNvSpPr txBox="1"/>
          <p:nvPr/>
        </p:nvSpPr>
        <p:spPr>
          <a:xfrm>
            <a:off x="2556822" y="2186072"/>
            <a:ext cx="4067139" cy="584775"/>
          </a:xfrm>
          <a:prstGeom prst="rect">
            <a:avLst/>
          </a:prstGeom>
          <a:noFill/>
        </p:spPr>
        <p:txBody>
          <a:bodyPr wrap="none" rtlCol="0">
            <a:spAutoFit/>
          </a:bodyPr>
          <a:lstStyle/>
          <a:p>
            <a:pPr marL="457200" indent="-457200">
              <a:buFont typeface="Wingdings" panose="05000000000000000000" pitchFamily="2" charset="2"/>
              <a:buChar char="q"/>
            </a:pPr>
            <a:r>
              <a:rPr lang="fr-SN" sz="3200" dirty="0" err="1">
                <a:latin typeface="Times New Roman" panose="02020603050405020304" pitchFamily="18" charset="0"/>
                <a:cs typeface="Times New Roman" panose="02020603050405020304" pitchFamily="18" charset="0"/>
              </a:rPr>
              <a:t>Material</a:t>
            </a:r>
            <a:r>
              <a:rPr lang="fr-SN" sz="3200" dirty="0">
                <a:latin typeface="Times New Roman" panose="02020603050405020304" pitchFamily="18" charset="0"/>
                <a:cs typeface="Times New Roman" panose="02020603050405020304" pitchFamily="18" charset="0"/>
              </a:rPr>
              <a:t> and </a:t>
            </a:r>
            <a:r>
              <a:rPr lang="fr-SN" sz="3200" dirty="0" err="1">
                <a:latin typeface="Times New Roman" panose="02020603050405020304" pitchFamily="18" charset="0"/>
                <a:cs typeface="Times New Roman" panose="02020603050405020304" pitchFamily="18" charset="0"/>
              </a:rPr>
              <a:t>method</a:t>
            </a:r>
            <a:endParaRPr lang="en-US" sz="3200" dirty="0">
              <a:latin typeface="Times New Roman" panose="02020603050405020304" pitchFamily="18" charset="0"/>
              <a:cs typeface="Times New Roman" panose="02020603050405020304" pitchFamily="18" charset="0"/>
            </a:endParaRPr>
          </a:p>
        </p:txBody>
      </p:sp>
      <p:sp>
        <p:nvSpPr>
          <p:cNvPr id="3" name="Espace réservé du numéro de diapositive 2"/>
          <p:cNvSpPr>
            <a:spLocks noGrp="1"/>
          </p:cNvSpPr>
          <p:nvPr>
            <p:ph type="sldNum" sz="quarter" idx="12"/>
          </p:nvPr>
        </p:nvSpPr>
        <p:spPr/>
        <p:txBody>
          <a:bodyPr/>
          <a:lstStyle/>
          <a:p>
            <a:fld id="{0E6B7FBA-A97A-42A3-9715-93FD52408C33}" type="slidenum">
              <a:rPr lang="en-US" smtClean="0"/>
              <a:t>2</a:t>
            </a:fld>
            <a:endParaRPr lang="en-US"/>
          </a:p>
        </p:txBody>
      </p:sp>
    </p:spTree>
    <p:extLst>
      <p:ext uri="{BB962C8B-B14F-4D97-AF65-F5344CB8AC3E}">
        <p14:creationId xmlns:p14="http://schemas.microsoft.com/office/powerpoint/2010/main" val="3091168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167908" y="117650"/>
            <a:ext cx="5001690" cy="584775"/>
          </a:xfrm>
          <a:prstGeom prst="rect">
            <a:avLst/>
          </a:prstGeom>
          <a:noFill/>
        </p:spPr>
        <p:txBody>
          <a:bodyPr wrap="none" rtlCol="0">
            <a:spAutoFit/>
          </a:bodyPr>
          <a:lstStyle/>
          <a:p>
            <a:pPr marL="457200" indent="-457200">
              <a:buFont typeface="Wingdings" panose="05000000000000000000" pitchFamily="2" charset="2"/>
              <a:buChar char="q"/>
            </a:pPr>
            <a:r>
              <a:rPr lang="fr-SN" sz="3200" dirty="0" err="1">
                <a:latin typeface="Times New Roman" panose="02020603050405020304" pitchFamily="18" charset="0"/>
                <a:cs typeface="Times New Roman" panose="02020603050405020304" pitchFamily="18" charset="0"/>
              </a:rPr>
              <a:t>Context</a:t>
            </a:r>
            <a:r>
              <a:rPr lang="fr-SN" sz="3200" dirty="0">
                <a:latin typeface="Times New Roman" panose="02020603050405020304" pitchFamily="18" charset="0"/>
                <a:cs typeface="Times New Roman" panose="02020603050405020304" pitchFamily="18" charset="0"/>
              </a:rPr>
              <a:t> and </a:t>
            </a:r>
            <a:r>
              <a:rPr lang="fr-SN" sz="3200" dirty="0" err="1">
                <a:latin typeface="Times New Roman" panose="02020603050405020304" pitchFamily="18" charset="0"/>
                <a:cs typeface="Times New Roman" panose="02020603050405020304" pitchFamily="18" charset="0"/>
              </a:rPr>
              <a:t>problematics</a:t>
            </a:r>
            <a:endParaRPr lang="en-US" sz="3200" dirty="0">
              <a:latin typeface="Times New Roman" panose="02020603050405020304" pitchFamily="18" charset="0"/>
              <a:cs typeface="Times New Roman" panose="02020603050405020304" pitchFamily="18" charset="0"/>
            </a:endParaRPr>
          </a:p>
        </p:txBody>
      </p:sp>
      <p:sp>
        <p:nvSpPr>
          <p:cNvPr id="3" name="Rectangle 2"/>
          <p:cNvSpPr/>
          <p:nvPr/>
        </p:nvSpPr>
        <p:spPr>
          <a:xfrm>
            <a:off x="402771" y="701091"/>
            <a:ext cx="11419115" cy="400110"/>
          </a:xfrm>
          <a:prstGeom prst="rect">
            <a:avLst/>
          </a:prstGeom>
        </p:spPr>
        <p:txBody>
          <a:bodyPr wrap="square">
            <a:spAutoFit/>
          </a:bodyPr>
          <a:lstStyle/>
          <a:p>
            <a:pPr marL="342900" indent="-342900">
              <a:buFont typeface="Wingdings" panose="05000000000000000000" pitchFamily="2" charset="2"/>
              <a:buChar char="ü"/>
            </a:pPr>
            <a:r>
              <a:rPr lang="en-US" sz="2000" b="0" i="0" u="none" strike="noStrike" baseline="0" dirty="0">
                <a:latin typeface="Times New Roman" panose="02020603050405020304" pitchFamily="18" charset="0"/>
                <a:cs typeface="Times New Roman" panose="02020603050405020304" pitchFamily="18" charset="0"/>
              </a:rPr>
              <a:t>Energy is considered as one of the primary challenges</a:t>
            </a:r>
            <a:r>
              <a:rPr lang="en-US" sz="2000" b="0" i="0" u="none" strike="noStrike" dirty="0">
                <a:latin typeface="Times New Roman" panose="02020603050405020304" pitchFamily="18" charset="0"/>
                <a:cs typeface="Times New Roman" panose="02020603050405020304" pitchFamily="18" charset="0"/>
              </a:rPr>
              <a:t> </a:t>
            </a:r>
            <a:r>
              <a:rPr lang="en-US" sz="2000" b="0" i="0" u="none" strike="noStrike" baseline="0" dirty="0">
                <a:latin typeface="Times New Roman" panose="02020603050405020304" pitchFamily="18" charset="0"/>
                <a:cs typeface="Times New Roman" panose="02020603050405020304" pitchFamily="18" charset="0"/>
              </a:rPr>
              <a:t>for the sustainable development of human societies.</a:t>
            </a:r>
            <a:endParaRPr lang="en-US" sz="2000" dirty="0">
              <a:latin typeface="Times New Roman" panose="02020603050405020304" pitchFamily="18" charset="0"/>
              <a:cs typeface="Times New Roman" panose="02020603050405020304" pitchFamily="18" charset="0"/>
            </a:endParaRP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82" y="1163087"/>
            <a:ext cx="5269605" cy="2551683"/>
          </a:xfrm>
          <a:prstGeom prst="rect">
            <a:avLst/>
          </a:prstGeom>
        </p:spPr>
      </p:pic>
      <p:sp>
        <p:nvSpPr>
          <p:cNvPr id="5" name="Rectangle 4"/>
          <p:cNvSpPr/>
          <p:nvPr/>
        </p:nvSpPr>
        <p:spPr>
          <a:xfrm>
            <a:off x="5265616" y="1503468"/>
            <a:ext cx="7057016" cy="1631216"/>
          </a:xfrm>
          <a:prstGeom prst="rect">
            <a:avLst/>
          </a:prstGeom>
        </p:spPr>
        <p:txBody>
          <a:bodyPr wrap="square">
            <a:spAutoFit/>
          </a:bodyPr>
          <a:lstStyle/>
          <a:p>
            <a:pPr marL="342900" indent="-342900">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Environmentally friendly renewable energy sources, as an alternative to conventional fossil fuels, have witnessed extensive development during past decades because of their potential to provide energy without greenhouse gas emissions and hence mitigate climate change through global warming.</a:t>
            </a:r>
          </a:p>
        </p:txBody>
      </p:sp>
      <p:sp>
        <p:nvSpPr>
          <p:cNvPr id="6" name="Rectangle 5"/>
          <p:cNvSpPr/>
          <p:nvPr/>
        </p:nvSpPr>
        <p:spPr>
          <a:xfrm>
            <a:off x="114298" y="3933205"/>
            <a:ext cx="11789229" cy="1015663"/>
          </a:xfrm>
          <a:prstGeom prst="rect">
            <a:avLst/>
          </a:prstGeom>
        </p:spPr>
        <p:txBody>
          <a:bodyPr wrap="square">
            <a:spAutoFit/>
          </a:bodyPr>
          <a:lstStyle/>
          <a:p>
            <a:pPr marL="342900" indent="-342900">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Among a variety of renewable energy sources, PV technologies which enable direct conversion of solar energy to electricity account for a substantial and growing proportion of alternative energy electricity generation capacity globally.</a:t>
            </a:r>
          </a:p>
        </p:txBody>
      </p:sp>
      <p:sp>
        <p:nvSpPr>
          <p:cNvPr id="9" name="Rectangle 8"/>
          <p:cNvSpPr/>
          <p:nvPr/>
        </p:nvSpPr>
        <p:spPr>
          <a:xfrm>
            <a:off x="192984" y="5125755"/>
            <a:ext cx="11160816" cy="400110"/>
          </a:xfrm>
          <a:prstGeom prst="rect">
            <a:avLst/>
          </a:prstGeom>
        </p:spPr>
        <p:txBody>
          <a:bodyPr wrap="square">
            <a:spAutoFit/>
          </a:bodyPr>
          <a:lstStyle/>
          <a:p>
            <a:pPr marL="342900" indent="-342900">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Silicon solar cells are one of the most reliable and efficient technology for renewable energy production.</a:t>
            </a:r>
          </a:p>
        </p:txBody>
      </p:sp>
      <p:sp>
        <p:nvSpPr>
          <p:cNvPr id="7" name="Espace réservé du numéro de diapositive 6"/>
          <p:cNvSpPr>
            <a:spLocks noGrp="1"/>
          </p:cNvSpPr>
          <p:nvPr>
            <p:ph type="sldNum" sz="quarter" idx="12"/>
          </p:nvPr>
        </p:nvSpPr>
        <p:spPr/>
        <p:txBody>
          <a:bodyPr/>
          <a:lstStyle/>
          <a:p>
            <a:fld id="{0E6B7FBA-A97A-42A3-9715-93FD52408C33}" type="slidenum">
              <a:rPr lang="en-US" smtClean="0"/>
              <a:t>3</a:t>
            </a:fld>
            <a:endParaRPr lang="en-US"/>
          </a:p>
        </p:txBody>
      </p:sp>
    </p:spTree>
    <p:extLst>
      <p:ext uri="{BB962C8B-B14F-4D97-AF65-F5344CB8AC3E}">
        <p14:creationId xmlns:p14="http://schemas.microsoft.com/office/powerpoint/2010/main" val="1412244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1674" y="1646523"/>
            <a:ext cx="11861468" cy="1015663"/>
          </a:xfrm>
          <a:prstGeom prst="rect">
            <a:avLst/>
          </a:prstGeom>
        </p:spPr>
        <p:txBody>
          <a:bodyPr wrap="square">
            <a:spAutoFit/>
          </a:bodyPr>
          <a:lstStyle/>
          <a:p>
            <a:pPr marL="342900" indent="-342900">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In addition, the prevalent silicon PVs generally have poor performance under ambient light conditions, are also costly when operated at much lower levels of energy conversion than the capability of Si  and difficult to integrate into small, lightweight, and portable systems for the </a:t>
            </a:r>
            <a:r>
              <a:rPr lang="en-US" sz="2000" dirty="0" err="1">
                <a:latin typeface="Times New Roman" panose="02020603050405020304" pitchFamily="18" charset="0"/>
                <a:cs typeface="Times New Roman" panose="02020603050405020304" pitchFamily="18" charset="0"/>
              </a:rPr>
              <a:t>IoT</a:t>
            </a:r>
            <a:r>
              <a:rPr lang="en-US" sz="2000" dirty="0">
                <a:latin typeface="Times New Roman" panose="02020603050405020304" pitchFamily="18" charset="0"/>
                <a:cs typeface="Times New Roman" panose="02020603050405020304" pitchFamily="18" charset="0"/>
              </a:rPr>
              <a:t>.</a:t>
            </a:r>
          </a:p>
        </p:txBody>
      </p:sp>
      <p:sp>
        <p:nvSpPr>
          <p:cNvPr id="6" name="Rectangle 5"/>
          <p:cNvSpPr/>
          <p:nvPr/>
        </p:nvSpPr>
        <p:spPr>
          <a:xfrm>
            <a:off x="221675" y="721158"/>
            <a:ext cx="11970325" cy="707885"/>
          </a:xfrm>
          <a:prstGeom prst="rect">
            <a:avLst/>
          </a:prstGeom>
        </p:spPr>
        <p:txBody>
          <a:bodyPr wrap="square">
            <a:spAutoFit/>
          </a:bodyPr>
          <a:lstStyle/>
          <a:p>
            <a:pPr marL="342900" indent="-342900">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However, because of time consuming production processes and high costs production, researchers tried to develop other technologies for solar energy production.</a:t>
            </a:r>
          </a:p>
        </p:txBody>
      </p:sp>
      <p:sp>
        <p:nvSpPr>
          <p:cNvPr id="7" name="ZoneTexte 6"/>
          <p:cNvSpPr txBox="1"/>
          <p:nvPr/>
        </p:nvSpPr>
        <p:spPr>
          <a:xfrm>
            <a:off x="4167908" y="117650"/>
            <a:ext cx="5001690" cy="584775"/>
          </a:xfrm>
          <a:prstGeom prst="rect">
            <a:avLst/>
          </a:prstGeom>
          <a:noFill/>
        </p:spPr>
        <p:txBody>
          <a:bodyPr wrap="none" rtlCol="0">
            <a:spAutoFit/>
          </a:bodyPr>
          <a:lstStyle/>
          <a:p>
            <a:pPr marL="457200" indent="-457200">
              <a:buFont typeface="Wingdings" panose="05000000000000000000" pitchFamily="2" charset="2"/>
              <a:buChar char="q"/>
            </a:pPr>
            <a:r>
              <a:rPr lang="fr-SN" sz="3200" dirty="0" err="1">
                <a:latin typeface="Times New Roman" panose="02020603050405020304" pitchFamily="18" charset="0"/>
                <a:cs typeface="Times New Roman" panose="02020603050405020304" pitchFamily="18" charset="0"/>
              </a:rPr>
              <a:t>Context</a:t>
            </a:r>
            <a:r>
              <a:rPr lang="fr-SN" sz="3200" dirty="0">
                <a:latin typeface="Times New Roman" panose="02020603050405020304" pitchFamily="18" charset="0"/>
                <a:cs typeface="Times New Roman" panose="02020603050405020304" pitchFamily="18" charset="0"/>
              </a:rPr>
              <a:t> and </a:t>
            </a:r>
            <a:r>
              <a:rPr lang="fr-SN" sz="3200" dirty="0" err="1">
                <a:latin typeface="Times New Roman" panose="02020603050405020304" pitchFamily="18" charset="0"/>
                <a:cs typeface="Times New Roman" panose="02020603050405020304" pitchFamily="18" charset="0"/>
              </a:rPr>
              <a:t>problematics</a:t>
            </a:r>
            <a:endParaRPr lang="en-US" sz="3200" dirty="0">
              <a:latin typeface="Times New Roman" panose="02020603050405020304" pitchFamily="18" charset="0"/>
              <a:cs typeface="Times New Roman" panose="02020603050405020304" pitchFamily="18" charset="0"/>
            </a:endParaRPr>
          </a:p>
        </p:txBody>
      </p:sp>
      <p:sp>
        <p:nvSpPr>
          <p:cNvPr id="8" name="Rectangle 7"/>
          <p:cNvSpPr/>
          <p:nvPr/>
        </p:nvSpPr>
        <p:spPr>
          <a:xfrm>
            <a:off x="221673" y="5655765"/>
            <a:ext cx="7021286" cy="369332"/>
          </a:xfrm>
          <a:prstGeom prst="rect">
            <a:avLst/>
          </a:prstGeom>
        </p:spPr>
        <p:txBody>
          <a:bodyPr wrap="square">
            <a:spAutoFit/>
          </a:bodyPr>
          <a:lstStyle/>
          <a:p>
            <a:pPr marL="285750" indent="-285750">
              <a:buFont typeface="Wingdings" panose="05000000000000000000" pitchFamily="2" charset="2"/>
              <a:buChar char="ü"/>
            </a:pPr>
            <a:r>
              <a:rPr lang="en-US" dirty="0">
                <a:latin typeface="Times New Roman" panose="02020603050405020304" pitchFamily="18" charset="0"/>
              </a:rPr>
              <a:t>Certified record efficiency according to NREL now exceeds 25 %.</a:t>
            </a:r>
            <a:endParaRPr lang="en-US" dirty="0"/>
          </a:p>
        </p:txBody>
      </p:sp>
      <p:sp>
        <p:nvSpPr>
          <p:cNvPr id="9" name="Rectangle 8"/>
          <p:cNvSpPr/>
          <p:nvPr/>
        </p:nvSpPr>
        <p:spPr>
          <a:xfrm>
            <a:off x="221673" y="5038175"/>
            <a:ext cx="6096000" cy="400110"/>
          </a:xfrm>
          <a:prstGeom prst="rect">
            <a:avLst/>
          </a:prstGeom>
        </p:spPr>
        <p:txBody>
          <a:bodyPr wrap="square">
            <a:spAutoFit/>
          </a:bodyPr>
          <a:lstStyle/>
          <a:p>
            <a:pPr marL="342900" indent="-342900">
              <a:buFont typeface="Wingdings" panose="05000000000000000000" pitchFamily="2" charset="2"/>
              <a:buChar char="ü"/>
            </a:pPr>
            <a:r>
              <a:rPr lang="en-US" sz="2000" dirty="0">
                <a:latin typeface="Times New Roman" panose="02020603050405020304" pitchFamily="18" charset="0"/>
              </a:rPr>
              <a:t>Perovskite solar cells seem to be a good alternative.</a:t>
            </a:r>
            <a:endParaRPr lang="en-US" sz="2000" dirty="0"/>
          </a:p>
        </p:txBody>
      </p:sp>
      <p:sp>
        <p:nvSpPr>
          <p:cNvPr id="3" name="Rectangle 2"/>
          <p:cNvSpPr/>
          <p:nvPr/>
        </p:nvSpPr>
        <p:spPr>
          <a:xfrm>
            <a:off x="221674" y="2879666"/>
            <a:ext cx="11970325" cy="1015663"/>
          </a:xfrm>
          <a:prstGeom prst="rect">
            <a:avLst/>
          </a:prstGeom>
        </p:spPr>
        <p:txBody>
          <a:bodyPr wrap="square">
            <a:spAutoFit/>
          </a:bodyPr>
          <a:lstStyle/>
          <a:p>
            <a:pPr marL="342900" indent="-342900">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For indoor applications, the power supply of billions of independent electronic devices and equipment, with the advent of the </a:t>
            </a:r>
            <a:r>
              <a:rPr lang="en-US" sz="2000" dirty="0" err="1">
                <a:latin typeface="Times New Roman" panose="02020603050405020304" pitchFamily="18" charset="0"/>
                <a:cs typeface="Times New Roman" panose="02020603050405020304" pitchFamily="18" charset="0"/>
              </a:rPr>
              <a:t>IoT</a:t>
            </a:r>
            <a:r>
              <a:rPr lang="en-US" sz="2000" dirty="0">
                <a:latin typeface="Times New Roman" panose="02020603050405020304" pitchFamily="18" charset="0"/>
                <a:cs typeface="Times New Roman" panose="02020603050405020304" pitchFamily="18" charset="0"/>
              </a:rPr>
              <a:t>, is a huge energy requirement that risks compromising reduction decisions of the impact of energy consumption on the climate.</a:t>
            </a:r>
          </a:p>
        </p:txBody>
      </p:sp>
      <p:sp>
        <p:nvSpPr>
          <p:cNvPr id="4" name="Rectangle 3"/>
          <p:cNvSpPr/>
          <p:nvPr/>
        </p:nvSpPr>
        <p:spPr>
          <a:xfrm>
            <a:off x="221673" y="4112809"/>
            <a:ext cx="11970325" cy="707886"/>
          </a:xfrm>
          <a:prstGeom prst="rect">
            <a:avLst/>
          </a:prstGeom>
        </p:spPr>
        <p:txBody>
          <a:bodyPr wrap="square">
            <a:spAutoFit/>
          </a:bodyPr>
          <a:lstStyle/>
          <a:p>
            <a:pPr marL="342900" indent="-342900">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One of the solutions would be the use of photovoltaic cells capable of efficiently converting low intensity light in the indoor environment into megawatt to microwatt class electrical power.</a:t>
            </a:r>
          </a:p>
        </p:txBody>
      </p:sp>
      <p:sp>
        <p:nvSpPr>
          <p:cNvPr id="5" name="Espace réservé du numéro de diapositive 4"/>
          <p:cNvSpPr>
            <a:spLocks noGrp="1"/>
          </p:cNvSpPr>
          <p:nvPr>
            <p:ph type="sldNum" sz="quarter" idx="12"/>
          </p:nvPr>
        </p:nvSpPr>
        <p:spPr/>
        <p:txBody>
          <a:bodyPr/>
          <a:lstStyle/>
          <a:p>
            <a:fld id="{0E6B7FBA-A97A-42A3-9715-93FD52408C33}" type="slidenum">
              <a:rPr lang="en-US" smtClean="0"/>
              <a:t>4</a:t>
            </a:fld>
            <a:endParaRPr lang="en-US"/>
          </a:p>
        </p:txBody>
      </p:sp>
    </p:spTree>
    <p:extLst>
      <p:ext uri="{BB962C8B-B14F-4D97-AF65-F5344CB8AC3E}">
        <p14:creationId xmlns:p14="http://schemas.microsoft.com/office/powerpoint/2010/main" val="1101449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p:bldP spid="9" grpId="0"/>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p:cNvSpPr txBox="1"/>
          <p:nvPr/>
        </p:nvSpPr>
        <p:spPr>
          <a:xfrm>
            <a:off x="4167908" y="117650"/>
            <a:ext cx="5001690" cy="584775"/>
          </a:xfrm>
          <a:prstGeom prst="rect">
            <a:avLst/>
          </a:prstGeom>
          <a:noFill/>
        </p:spPr>
        <p:txBody>
          <a:bodyPr wrap="none" rtlCol="0">
            <a:spAutoFit/>
          </a:bodyPr>
          <a:lstStyle/>
          <a:p>
            <a:pPr marL="457200" indent="-457200">
              <a:buFont typeface="Wingdings" panose="05000000000000000000" pitchFamily="2" charset="2"/>
              <a:buChar char="q"/>
            </a:pPr>
            <a:r>
              <a:rPr lang="fr-SN" sz="3200" dirty="0" err="1">
                <a:latin typeface="Times New Roman" panose="02020603050405020304" pitchFamily="18" charset="0"/>
                <a:cs typeface="Times New Roman" panose="02020603050405020304" pitchFamily="18" charset="0"/>
              </a:rPr>
              <a:t>Context</a:t>
            </a:r>
            <a:r>
              <a:rPr lang="fr-SN" sz="3200" dirty="0">
                <a:latin typeface="Times New Roman" panose="02020603050405020304" pitchFamily="18" charset="0"/>
                <a:cs typeface="Times New Roman" panose="02020603050405020304" pitchFamily="18" charset="0"/>
              </a:rPr>
              <a:t> and </a:t>
            </a:r>
            <a:r>
              <a:rPr lang="fr-SN" sz="3200" dirty="0" err="1">
                <a:latin typeface="Times New Roman" panose="02020603050405020304" pitchFamily="18" charset="0"/>
                <a:cs typeface="Times New Roman" panose="02020603050405020304" pitchFamily="18" charset="0"/>
              </a:rPr>
              <a:t>problematics</a:t>
            </a:r>
            <a:endParaRPr lang="en-US" sz="3200" dirty="0">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2"/>
          <a:stretch>
            <a:fillRect/>
          </a:stretch>
        </p:blipFill>
        <p:spPr>
          <a:xfrm>
            <a:off x="842962" y="742274"/>
            <a:ext cx="10506075" cy="5743575"/>
          </a:xfrm>
          <a:prstGeom prst="rect">
            <a:avLst/>
          </a:prstGeom>
        </p:spPr>
      </p:pic>
      <p:sp>
        <p:nvSpPr>
          <p:cNvPr id="3" name="Espace réservé du numéro de diapositive 2"/>
          <p:cNvSpPr>
            <a:spLocks noGrp="1"/>
          </p:cNvSpPr>
          <p:nvPr>
            <p:ph type="sldNum" sz="quarter" idx="12"/>
          </p:nvPr>
        </p:nvSpPr>
        <p:spPr/>
        <p:txBody>
          <a:bodyPr/>
          <a:lstStyle/>
          <a:p>
            <a:fld id="{0E6B7FBA-A97A-42A3-9715-93FD52408C33}" type="slidenum">
              <a:rPr lang="en-US" smtClean="0"/>
              <a:t>5</a:t>
            </a:fld>
            <a:endParaRPr lang="en-US"/>
          </a:p>
        </p:txBody>
      </p:sp>
    </p:spTree>
    <p:extLst>
      <p:ext uri="{BB962C8B-B14F-4D97-AF65-F5344CB8AC3E}">
        <p14:creationId xmlns:p14="http://schemas.microsoft.com/office/powerpoint/2010/main" val="930026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9147" y="2846994"/>
            <a:ext cx="11615059" cy="646331"/>
          </a:xfrm>
          <a:prstGeom prst="rect">
            <a:avLst/>
          </a:prstGeom>
        </p:spPr>
        <p:txBody>
          <a:bodyPr wrap="square">
            <a:spAutoFit/>
          </a:bodyPr>
          <a:lstStyle/>
          <a:p>
            <a:pPr marL="285750" indent="-285750">
              <a:buFont typeface="Wingdings" panose="05000000000000000000" pitchFamily="2" charset="2"/>
              <a:buChar char="ü"/>
            </a:pPr>
            <a:r>
              <a:rPr lang="en-US" dirty="0">
                <a:latin typeface="Times New Roman" panose="02020603050405020304" pitchFamily="18" charset="0"/>
              </a:rPr>
              <a:t>However, despite their excellent properties, one of the greatest difficulties to integrate widely such materials in electronic and photovoltaic devices is to achieve them in thin films form because of their incongruent melting property.</a:t>
            </a:r>
            <a:endParaRPr lang="en-US" dirty="0"/>
          </a:p>
        </p:txBody>
      </p:sp>
      <p:sp>
        <p:nvSpPr>
          <p:cNvPr id="6" name="Rectangle 5"/>
          <p:cNvSpPr/>
          <p:nvPr/>
        </p:nvSpPr>
        <p:spPr>
          <a:xfrm>
            <a:off x="129147" y="3869627"/>
            <a:ext cx="11615059" cy="646331"/>
          </a:xfrm>
          <a:prstGeom prst="rect">
            <a:avLst/>
          </a:prstGeom>
        </p:spPr>
        <p:txBody>
          <a:bodyPr wrap="square">
            <a:spAutoFit/>
          </a:bodyPr>
          <a:lstStyle/>
          <a:p>
            <a:pPr marL="285750" indent="-285750">
              <a:buFont typeface="Wingdings" panose="05000000000000000000" pitchFamily="2" charset="2"/>
              <a:buChar char="ü"/>
            </a:pPr>
            <a:r>
              <a:rPr lang="en-US" dirty="0">
                <a:latin typeface="Times New Roman" panose="02020603050405020304" pitchFamily="18" charset="0"/>
              </a:rPr>
              <a:t>In our previous study, we have successfully fabricate the nanoparticles thin film of such materials, which will facilitate their integration for electronic and photovoltaic devices.</a:t>
            </a:r>
            <a:endParaRPr lang="en-US" dirty="0"/>
          </a:p>
        </p:txBody>
      </p:sp>
      <p:sp>
        <p:nvSpPr>
          <p:cNvPr id="7" name="ZoneTexte 6"/>
          <p:cNvSpPr txBox="1"/>
          <p:nvPr/>
        </p:nvSpPr>
        <p:spPr>
          <a:xfrm>
            <a:off x="4167908" y="117650"/>
            <a:ext cx="5001690" cy="584775"/>
          </a:xfrm>
          <a:prstGeom prst="rect">
            <a:avLst/>
          </a:prstGeom>
          <a:noFill/>
        </p:spPr>
        <p:txBody>
          <a:bodyPr wrap="none" rtlCol="0">
            <a:spAutoFit/>
          </a:bodyPr>
          <a:lstStyle/>
          <a:p>
            <a:pPr marL="457200" indent="-457200">
              <a:buFont typeface="Wingdings" panose="05000000000000000000" pitchFamily="2" charset="2"/>
              <a:buChar char="q"/>
            </a:pPr>
            <a:r>
              <a:rPr lang="fr-SN" sz="3200" dirty="0" err="1">
                <a:latin typeface="Times New Roman" panose="02020603050405020304" pitchFamily="18" charset="0"/>
                <a:cs typeface="Times New Roman" panose="02020603050405020304" pitchFamily="18" charset="0"/>
              </a:rPr>
              <a:t>Context</a:t>
            </a:r>
            <a:r>
              <a:rPr lang="fr-SN" sz="3200" dirty="0">
                <a:latin typeface="Times New Roman" panose="02020603050405020304" pitchFamily="18" charset="0"/>
                <a:cs typeface="Times New Roman" panose="02020603050405020304" pitchFamily="18" charset="0"/>
              </a:rPr>
              <a:t> and </a:t>
            </a:r>
            <a:r>
              <a:rPr lang="fr-SN" sz="3200" dirty="0" err="1">
                <a:latin typeface="Times New Roman" panose="02020603050405020304" pitchFamily="18" charset="0"/>
                <a:cs typeface="Times New Roman" panose="02020603050405020304" pitchFamily="18" charset="0"/>
              </a:rPr>
              <a:t>problematics</a:t>
            </a:r>
            <a:endParaRPr lang="en-US" sz="3200" dirty="0">
              <a:latin typeface="Times New Roman" panose="02020603050405020304" pitchFamily="18" charset="0"/>
              <a:cs typeface="Times New Roman" panose="02020603050405020304" pitchFamily="18" charset="0"/>
            </a:endParaRPr>
          </a:p>
        </p:txBody>
      </p:sp>
      <p:sp>
        <p:nvSpPr>
          <p:cNvPr id="8" name="Rectangle 7"/>
          <p:cNvSpPr/>
          <p:nvPr/>
        </p:nvSpPr>
        <p:spPr>
          <a:xfrm>
            <a:off x="129147" y="1078727"/>
            <a:ext cx="11615059" cy="646331"/>
          </a:xfrm>
          <a:prstGeom prst="rect">
            <a:avLst/>
          </a:prstGeom>
        </p:spPr>
        <p:txBody>
          <a:bodyPr wrap="square">
            <a:spAutoFit/>
          </a:bodyPr>
          <a:lstStyle/>
          <a:p>
            <a:pPr marL="285750" indent="-285750">
              <a:buFont typeface="Wingdings" panose="05000000000000000000" pitchFamily="2" charset="2"/>
              <a:buChar char="ü"/>
            </a:pPr>
            <a:r>
              <a:rPr lang="en-US" dirty="0">
                <a:latin typeface="Times New Roman" panose="02020603050405020304" pitchFamily="18" charset="0"/>
              </a:rPr>
              <a:t>Despite this breakthrough, OPV are known to degrade due to moisture and heat, upon prolonged exposure to light and are prone to ion or halide vacancy migration, leading to unstable operation of photovoltaic devices.</a:t>
            </a:r>
            <a:endParaRPr lang="en-US" dirty="0"/>
          </a:p>
        </p:txBody>
      </p:sp>
      <p:sp>
        <p:nvSpPr>
          <p:cNvPr id="10" name="Rectangle 9"/>
          <p:cNvSpPr/>
          <p:nvPr/>
        </p:nvSpPr>
        <p:spPr>
          <a:xfrm>
            <a:off x="221676" y="1955727"/>
            <a:ext cx="11812482" cy="660597"/>
          </a:xfrm>
          <a:prstGeom prst="rect">
            <a:avLst/>
          </a:prstGeom>
        </p:spPr>
        <p:txBody>
          <a:bodyPr wrap="square">
            <a:spAutoFit/>
          </a:bodyPr>
          <a:lstStyle/>
          <a:p>
            <a:pPr marL="285750" indent="-285750">
              <a:buFont typeface="Wingdings" panose="05000000000000000000" pitchFamily="2" charset="2"/>
              <a:buChar char="ü"/>
            </a:pPr>
            <a:r>
              <a:rPr lang="en-US" dirty="0">
                <a:latin typeface="Times New Roman" panose="02020603050405020304" pitchFamily="18" charset="0"/>
              </a:rPr>
              <a:t>To overcome such difficulties, we oriented our research to inorganic PZN-PT oxide perovskite materials with excellent and stable properties compared to the organic ones.</a:t>
            </a:r>
            <a:endParaRPr lang="en-US" dirty="0"/>
          </a:p>
        </p:txBody>
      </p:sp>
      <p:sp>
        <p:nvSpPr>
          <p:cNvPr id="11" name="Rectangle 10"/>
          <p:cNvSpPr/>
          <p:nvPr/>
        </p:nvSpPr>
        <p:spPr>
          <a:xfrm>
            <a:off x="129147" y="4892260"/>
            <a:ext cx="11429999" cy="707886"/>
          </a:xfrm>
          <a:prstGeom prst="rect">
            <a:avLst/>
          </a:prstGeom>
        </p:spPr>
        <p:txBody>
          <a:bodyPr wrap="square">
            <a:spAutoFit/>
          </a:bodyPr>
          <a:lstStyle/>
          <a:p>
            <a:pPr marL="285750" indent="-285750">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The objective of this work is to initiate an innovative photovoltaic technology based on novel inorganic in biopolymer matrix with suitable bandgap widths, more friendly environment use.</a:t>
            </a:r>
          </a:p>
        </p:txBody>
      </p:sp>
      <p:sp>
        <p:nvSpPr>
          <p:cNvPr id="2" name="Espace réservé du numéro de diapositive 1"/>
          <p:cNvSpPr>
            <a:spLocks noGrp="1"/>
          </p:cNvSpPr>
          <p:nvPr>
            <p:ph type="sldNum" sz="quarter" idx="12"/>
          </p:nvPr>
        </p:nvSpPr>
        <p:spPr/>
        <p:txBody>
          <a:bodyPr/>
          <a:lstStyle/>
          <a:p>
            <a:fld id="{0E6B7FBA-A97A-42A3-9715-93FD52408C33}" type="slidenum">
              <a:rPr lang="en-US" smtClean="0"/>
              <a:t>6</a:t>
            </a:fld>
            <a:endParaRPr lang="en-US"/>
          </a:p>
        </p:txBody>
      </p:sp>
    </p:spTree>
    <p:extLst>
      <p:ext uri="{BB962C8B-B14F-4D97-AF65-F5344CB8AC3E}">
        <p14:creationId xmlns:p14="http://schemas.microsoft.com/office/powerpoint/2010/main" val="2153715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015436" y="-4658"/>
            <a:ext cx="4067139" cy="584775"/>
          </a:xfrm>
          <a:prstGeom prst="rect">
            <a:avLst/>
          </a:prstGeom>
          <a:noFill/>
        </p:spPr>
        <p:txBody>
          <a:bodyPr wrap="none" rtlCol="0">
            <a:spAutoFit/>
          </a:bodyPr>
          <a:lstStyle/>
          <a:p>
            <a:pPr marL="457200" indent="-457200">
              <a:buFont typeface="Wingdings" panose="05000000000000000000" pitchFamily="2" charset="2"/>
              <a:buChar char="q"/>
            </a:pPr>
            <a:r>
              <a:rPr lang="fr-SN" sz="3200" dirty="0" err="1">
                <a:latin typeface="Times New Roman" panose="02020603050405020304" pitchFamily="18" charset="0"/>
                <a:cs typeface="Times New Roman" panose="02020603050405020304" pitchFamily="18" charset="0"/>
              </a:rPr>
              <a:t>Material</a:t>
            </a:r>
            <a:r>
              <a:rPr lang="fr-SN" sz="3200" dirty="0">
                <a:latin typeface="Times New Roman" panose="02020603050405020304" pitchFamily="18" charset="0"/>
                <a:cs typeface="Times New Roman" panose="02020603050405020304" pitchFamily="18" charset="0"/>
              </a:rPr>
              <a:t> and </a:t>
            </a:r>
            <a:r>
              <a:rPr lang="fr-SN" sz="3200" dirty="0" err="1">
                <a:latin typeface="Times New Roman" panose="02020603050405020304" pitchFamily="18" charset="0"/>
                <a:cs typeface="Times New Roman" panose="02020603050405020304" pitchFamily="18" charset="0"/>
              </a:rPr>
              <a:t>method</a:t>
            </a:r>
            <a:endParaRPr lang="en-US" sz="3200" dirty="0">
              <a:latin typeface="Times New Roman" panose="02020603050405020304" pitchFamily="18" charset="0"/>
              <a:cs typeface="Times New Roman" panose="02020603050405020304" pitchFamily="18" charset="0"/>
            </a:endParaRPr>
          </a:p>
        </p:txBody>
      </p:sp>
      <p:sp>
        <p:nvSpPr>
          <p:cNvPr id="19" name="Flèche droite 18"/>
          <p:cNvSpPr/>
          <p:nvPr/>
        </p:nvSpPr>
        <p:spPr>
          <a:xfrm>
            <a:off x="2712946" y="1709252"/>
            <a:ext cx="1154973" cy="491910"/>
          </a:xfrm>
          <a:prstGeom prst="rightArrow">
            <a:avLst/>
          </a:prstGeom>
          <a:no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SN" dirty="0" err="1">
                <a:solidFill>
                  <a:schemeClr val="tx1"/>
                </a:solidFill>
                <a:latin typeface="Times New Roman" panose="02020603050405020304" pitchFamily="18" charset="0"/>
                <a:cs typeface="Times New Roman" panose="02020603050405020304" pitchFamily="18" charset="0"/>
              </a:rPr>
              <a:t>Grinding</a:t>
            </a:r>
            <a:r>
              <a:rPr lang="fr-SN" dirty="0">
                <a:solidFill>
                  <a:schemeClr val="tx1"/>
                </a:solidFill>
                <a:latin typeface="Times New Roman" panose="02020603050405020304" pitchFamily="18" charset="0"/>
                <a:cs typeface="Times New Roman" panose="02020603050405020304" pitchFamily="18" charset="0"/>
              </a:rPr>
              <a:t>  </a:t>
            </a:r>
            <a:endParaRPr lang="en-US" dirty="0">
              <a:solidFill>
                <a:schemeClr val="tx1"/>
              </a:solidFill>
              <a:latin typeface="Times New Roman" panose="02020603050405020304" pitchFamily="18" charset="0"/>
              <a:cs typeface="Times New Roman" panose="02020603050405020304" pitchFamily="18" charset="0"/>
            </a:endParaRPr>
          </a:p>
        </p:txBody>
      </p:sp>
      <p:pic>
        <p:nvPicPr>
          <p:cNvPr id="21" name="Picture 6">
            <a:extLst>
              <a:ext uri="{FF2B5EF4-FFF2-40B4-BE49-F238E27FC236}">
                <a16:creationId xmlns:a16="http://schemas.microsoft.com/office/drawing/2014/main" id="{EDBBF0A9-B4EF-40FE-8806-059F92BBC6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59219" y="3638550"/>
            <a:ext cx="2854064" cy="283823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pSp>
        <p:nvGrpSpPr>
          <p:cNvPr id="8" name="Groupe 7"/>
          <p:cNvGrpSpPr/>
          <p:nvPr/>
        </p:nvGrpSpPr>
        <p:grpSpPr>
          <a:xfrm>
            <a:off x="7472446" y="761341"/>
            <a:ext cx="3509645" cy="2661092"/>
            <a:chOff x="7472446" y="761341"/>
            <a:chExt cx="3509645" cy="2661092"/>
          </a:xfrm>
        </p:grpSpPr>
        <p:pic>
          <p:nvPicPr>
            <p:cNvPr id="20" name="Picture 2">
              <a:extLst>
                <a:ext uri="{FF2B5EF4-FFF2-40B4-BE49-F238E27FC236}">
                  <a16:creationId xmlns:a16="http://schemas.microsoft.com/office/drawing/2014/main" id="{DB0E2ED3-FF64-46E0-A01C-CF8A7250A9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2446" y="761341"/>
              <a:ext cx="3509645" cy="249181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4" name="ZoneTexte 23"/>
            <p:cNvSpPr txBox="1"/>
            <p:nvPr/>
          </p:nvSpPr>
          <p:spPr>
            <a:xfrm>
              <a:off x="8416408" y="3083879"/>
              <a:ext cx="1491114" cy="338554"/>
            </a:xfrm>
            <a:prstGeom prst="rect">
              <a:avLst/>
            </a:prstGeom>
            <a:noFill/>
          </p:spPr>
          <p:txBody>
            <a:bodyPr wrap="none" rtlCol="0">
              <a:spAutoFit/>
            </a:bodyPr>
            <a:lstStyle/>
            <a:p>
              <a:r>
                <a:rPr lang="fr-SN" sz="1600" dirty="0" err="1">
                  <a:latin typeface="Times New Roman" panose="02020603050405020304" pitchFamily="18" charset="0"/>
                  <a:cs typeface="Times New Roman" panose="02020603050405020304" pitchFamily="18" charset="0"/>
                </a:rPr>
                <a:t>Biopolymer</a:t>
              </a:r>
              <a:r>
                <a:rPr lang="fr-SN" sz="1600" dirty="0">
                  <a:latin typeface="Times New Roman" panose="02020603050405020304" pitchFamily="18" charset="0"/>
                  <a:cs typeface="Times New Roman" panose="02020603050405020304" pitchFamily="18" charset="0"/>
                </a:rPr>
                <a:t> CC</a:t>
              </a:r>
              <a:endParaRPr lang="en-US" sz="1600" dirty="0">
                <a:latin typeface="Times New Roman" panose="02020603050405020304" pitchFamily="18" charset="0"/>
                <a:cs typeface="Times New Roman" panose="02020603050405020304" pitchFamily="18" charset="0"/>
              </a:endParaRPr>
            </a:p>
          </p:txBody>
        </p:sp>
      </p:grpSp>
      <p:sp>
        <p:nvSpPr>
          <p:cNvPr id="25" name="Virage 24"/>
          <p:cNvSpPr/>
          <p:nvPr/>
        </p:nvSpPr>
        <p:spPr>
          <a:xfrm flipH="1" flipV="1">
            <a:off x="9320060" y="2657475"/>
            <a:ext cx="2326447" cy="2857619"/>
          </a:xfrm>
          <a:prstGeom prst="bentArrow">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Croix 25"/>
          <p:cNvSpPr/>
          <p:nvPr/>
        </p:nvSpPr>
        <p:spPr>
          <a:xfrm>
            <a:off x="6776805" y="1944899"/>
            <a:ext cx="437138" cy="395482"/>
          </a:xfrm>
          <a:prstGeom prst="plus">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e 26"/>
          <p:cNvGrpSpPr/>
          <p:nvPr/>
        </p:nvGrpSpPr>
        <p:grpSpPr>
          <a:xfrm>
            <a:off x="67261" y="4105275"/>
            <a:ext cx="5704889" cy="2076150"/>
            <a:chOff x="2576945" y="2079230"/>
            <a:chExt cx="6435726" cy="1100388"/>
          </a:xfrm>
        </p:grpSpPr>
        <p:grpSp>
          <p:nvGrpSpPr>
            <p:cNvPr id="28" name="Groupe 27"/>
            <p:cNvGrpSpPr/>
            <p:nvPr/>
          </p:nvGrpSpPr>
          <p:grpSpPr>
            <a:xfrm>
              <a:off x="2576945" y="2088572"/>
              <a:ext cx="3657600" cy="1091046"/>
              <a:chOff x="4696691" y="2545772"/>
              <a:chExt cx="3657600" cy="1091046"/>
            </a:xfrm>
          </p:grpSpPr>
          <p:sp>
            <p:nvSpPr>
              <p:cNvPr id="39" name="Rectangle 38"/>
              <p:cNvSpPr/>
              <p:nvPr/>
            </p:nvSpPr>
            <p:spPr>
              <a:xfrm>
                <a:off x="4696691" y="3210791"/>
                <a:ext cx="3657600" cy="42602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4696691" y="2992582"/>
                <a:ext cx="3657600" cy="218209"/>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5101935" y="2680854"/>
                <a:ext cx="2826329" cy="176646"/>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5101935" y="2857500"/>
                <a:ext cx="2826329" cy="13508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5101935" y="2545772"/>
                <a:ext cx="2826329" cy="135082"/>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ZoneTexte 28"/>
            <p:cNvSpPr txBox="1"/>
            <p:nvPr/>
          </p:nvSpPr>
          <p:spPr>
            <a:xfrm>
              <a:off x="6613328" y="2902277"/>
              <a:ext cx="586522" cy="128655"/>
            </a:xfrm>
            <a:prstGeom prst="rect">
              <a:avLst/>
            </a:prstGeom>
            <a:noFill/>
          </p:spPr>
          <p:txBody>
            <a:bodyPr wrap="square" rtlCol="0">
              <a:spAutoFit/>
            </a:bodyPr>
            <a:lstStyle/>
            <a:p>
              <a:r>
                <a:rPr lang="fr-SN" sz="1200" dirty="0">
                  <a:latin typeface="Times New Roman" panose="02020603050405020304" pitchFamily="18" charset="0"/>
                  <a:cs typeface="Times New Roman" panose="02020603050405020304" pitchFamily="18" charset="0"/>
                </a:rPr>
                <a:t>glass</a:t>
              </a:r>
              <a:endParaRPr lang="en-US" sz="1200" dirty="0">
                <a:latin typeface="Times New Roman" panose="02020603050405020304" pitchFamily="18" charset="0"/>
                <a:cs typeface="Times New Roman" panose="02020603050405020304" pitchFamily="18" charset="0"/>
              </a:endParaRPr>
            </a:p>
          </p:txBody>
        </p:sp>
        <p:sp>
          <p:nvSpPr>
            <p:cNvPr id="30" name="ZoneTexte 29"/>
            <p:cNvSpPr txBox="1"/>
            <p:nvPr/>
          </p:nvSpPr>
          <p:spPr>
            <a:xfrm>
              <a:off x="6639789" y="2584465"/>
              <a:ext cx="560061" cy="146813"/>
            </a:xfrm>
            <a:prstGeom prst="rect">
              <a:avLst/>
            </a:prstGeom>
            <a:noFill/>
          </p:spPr>
          <p:txBody>
            <a:bodyPr wrap="square" rtlCol="0">
              <a:spAutoFit/>
            </a:bodyPr>
            <a:lstStyle/>
            <a:p>
              <a:r>
                <a:rPr lang="fr-SN" sz="1200" dirty="0">
                  <a:latin typeface="Times New Roman" panose="02020603050405020304" pitchFamily="18" charset="0"/>
                  <a:cs typeface="Times New Roman" panose="02020603050405020304" pitchFamily="18" charset="0"/>
                </a:rPr>
                <a:t>ITO</a:t>
              </a:r>
              <a:endParaRPr lang="en-US" sz="1200" dirty="0">
                <a:latin typeface="Times New Roman" panose="02020603050405020304" pitchFamily="18" charset="0"/>
                <a:cs typeface="Times New Roman" panose="02020603050405020304" pitchFamily="18" charset="0"/>
              </a:endParaRPr>
            </a:p>
          </p:txBody>
        </p:sp>
        <p:sp>
          <p:nvSpPr>
            <p:cNvPr id="31" name="ZoneTexte 30"/>
            <p:cNvSpPr txBox="1"/>
            <p:nvPr/>
          </p:nvSpPr>
          <p:spPr>
            <a:xfrm>
              <a:off x="6250911" y="2403513"/>
              <a:ext cx="558989" cy="146813"/>
            </a:xfrm>
            <a:prstGeom prst="rect">
              <a:avLst/>
            </a:prstGeom>
            <a:noFill/>
          </p:spPr>
          <p:txBody>
            <a:bodyPr wrap="square" rtlCol="0">
              <a:spAutoFit/>
            </a:bodyPr>
            <a:lstStyle/>
            <a:p>
              <a:r>
                <a:rPr lang="fr-SN" sz="1200" dirty="0">
                  <a:latin typeface="Times New Roman" panose="02020603050405020304" pitchFamily="18" charset="0"/>
                  <a:cs typeface="Times New Roman" panose="02020603050405020304" pitchFamily="18" charset="0"/>
                </a:rPr>
                <a:t>TiO</a:t>
              </a:r>
              <a:r>
                <a:rPr lang="fr-SN" sz="1200" baseline="-25000" dirty="0">
                  <a:latin typeface="Times New Roman" panose="02020603050405020304" pitchFamily="18" charset="0"/>
                  <a:cs typeface="Times New Roman" panose="02020603050405020304" pitchFamily="18" charset="0"/>
                </a:rPr>
                <a:t>2</a:t>
              </a:r>
              <a:endParaRPr lang="en-US" sz="1200" baseline="-25000" dirty="0">
                <a:latin typeface="Times New Roman" panose="02020603050405020304" pitchFamily="18" charset="0"/>
                <a:cs typeface="Times New Roman" panose="02020603050405020304" pitchFamily="18" charset="0"/>
              </a:endParaRPr>
            </a:p>
          </p:txBody>
        </p:sp>
        <p:sp>
          <p:nvSpPr>
            <p:cNvPr id="32" name="ZoneTexte 31"/>
            <p:cNvSpPr txBox="1"/>
            <p:nvPr/>
          </p:nvSpPr>
          <p:spPr>
            <a:xfrm>
              <a:off x="6250910" y="2259451"/>
              <a:ext cx="2761761" cy="138813"/>
            </a:xfrm>
            <a:prstGeom prst="rect">
              <a:avLst/>
            </a:prstGeom>
            <a:noFill/>
          </p:spPr>
          <p:txBody>
            <a:bodyPr wrap="square" rtlCol="0">
              <a:spAutoFit/>
            </a:bodyPr>
            <a:lstStyle/>
            <a:p>
              <a:r>
                <a:rPr lang="fr-SN" sz="1200" dirty="0">
                  <a:latin typeface="Times New Roman" panose="02020603050405020304" pitchFamily="18" charset="0"/>
                  <a:cs typeface="Times New Roman" panose="02020603050405020304" pitchFamily="18" charset="0"/>
                </a:rPr>
                <a:t>PZN-4.5PT-np-biopolymer</a:t>
              </a:r>
              <a:endParaRPr lang="en-US" sz="1200" dirty="0">
                <a:latin typeface="Times New Roman" panose="02020603050405020304" pitchFamily="18" charset="0"/>
                <a:cs typeface="Times New Roman" panose="02020603050405020304" pitchFamily="18" charset="0"/>
              </a:endParaRPr>
            </a:p>
          </p:txBody>
        </p:sp>
        <p:sp>
          <p:nvSpPr>
            <p:cNvPr id="33" name="ZoneTexte 32"/>
            <p:cNvSpPr txBox="1"/>
            <p:nvPr/>
          </p:nvSpPr>
          <p:spPr>
            <a:xfrm>
              <a:off x="6234545" y="2079230"/>
              <a:ext cx="1950392" cy="154237"/>
            </a:xfrm>
            <a:prstGeom prst="rect">
              <a:avLst/>
            </a:prstGeom>
            <a:noFill/>
          </p:spPr>
          <p:txBody>
            <a:bodyPr wrap="square" rtlCol="0">
              <a:spAutoFit/>
            </a:bodyPr>
            <a:lstStyle/>
            <a:p>
              <a:r>
                <a:rPr lang="fr-SN" sz="1400" dirty="0" err="1">
                  <a:latin typeface="Times New Roman" panose="02020603050405020304" pitchFamily="18" charset="0"/>
                  <a:cs typeface="Times New Roman" panose="02020603050405020304" pitchFamily="18" charset="0"/>
                </a:rPr>
                <a:t>Pentacene</a:t>
              </a:r>
              <a:endParaRPr lang="en-US" sz="1400" dirty="0">
                <a:latin typeface="Times New Roman" panose="02020603050405020304" pitchFamily="18" charset="0"/>
                <a:cs typeface="Times New Roman" panose="02020603050405020304" pitchFamily="18" charset="0"/>
              </a:endParaRPr>
            </a:p>
          </p:txBody>
        </p:sp>
        <p:cxnSp>
          <p:nvCxnSpPr>
            <p:cNvPr id="34" name="Connecteur droit avec flèche 33"/>
            <p:cNvCxnSpPr>
              <a:endCxn id="43" idx="3"/>
            </p:cNvCxnSpPr>
            <p:nvPr/>
          </p:nvCxnSpPr>
          <p:spPr>
            <a:xfrm flipH="1">
              <a:off x="5808518" y="2156113"/>
              <a:ext cx="4260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p:nvPr/>
          </p:nvCxnSpPr>
          <p:spPr>
            <a:xfrm flipH="1">
              <a:off x="5808518" y="2331072"/>
              <a:ext cx="4260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necteur droit avec flèche 35"/>
            <p:cNvCxnSpPr/>
            <p:nvPr/>
          </p:nvCxnSpPr>
          <p:spPr>
            <a:xfrm flipH="1">
              <a:off x="5808518" y="2467840"/>
              <a:ext cx="4260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p:nvPr/>
          </p:nvCxnSpPr>
          <p:spPr>
            <a:xfrm flipH="1">
              <a:off x="6234545" y="2966604"/>
              <a:ext cx="4260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flipH="1">
              <a:off x="6234545" y="2646216"/>
              <a:ext cx="4260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 name="ZoneTexte 2"/>
          <p:cNvSpPr txBox="1"/>
          <p:nvPr/>
        </p:nvSpPr>
        <p:spPr>
          <a:xfrm>
            <a:off x="9174475" y="5432051"/>
            <a:ext cx="3271754" cy="923330"/>
          </a:xfrm>
          <a:prstGeom prst="rect">
            <a:avLst/>
          </a:prstGeom>
          <a:noFill/>
        </p:spPr>
        <p:txBody>
          <a:bodyPr wrap="square" rtlCol="0">
            <a:spAutoFit/>
          </a:bodyPr>
          <a:lstStyle/>
          <a:p>
            <a:r>
              <a:rPr lang="fr-SN" dirty="0" err="1">
                <a:latin typeface="Times New Roman" panose="02020603050405020304" pitchFamily="18" charset="0"/>
                <a:cs typeface="Times New Roman" panose="02020603050405020304" pitchFamily="18" charset="0"/>
              </a:rPr>
              <a:t>Dipersion</a:t>
            </a:r>
            <a:r>
              <a:rPr lang="fr-SN" dirty="0">
                <a:latin typeface="Times New Roman" panose="02020603050405020304" pitchFamily="18" charset="0"/>
                <a:cs typeface="Times New Roman" panose="02020603050405020304" pitchFamily="18" charset="0"/>
              </a:rPr>
              <a:t> of the </a:t>
            </a:r>
            <a:r>
              <a:rPr lang="fr-SN" dirty="0" err="1">
                <a:latin typeface="Times New Roman" panose="02020603050405020304" pitchFamily="18" charset="0"/>
                <a:cs typeface="Times New Roman" panose="02020603050405020304" pitchFamily="18" charset="0"/>
              </a:rPr>
              <a:t>perovskite</a:t>
            </a:r>
            <a:r>
              <a:rPr lang="fr-SN" dirty="0">
                <a:latin typeface="Times New Roman" panose="02020603050405020304" pitchFamily="18" charset="0"/>
                <a:cs typeface="Times New Roman" panose="02020603050405020304" pitchFamily="18" charset="0"/>
              </a:rPr>
              <a:t> </a:t>
            </a:r>
            <a:r>
              <a:rPr lang="fr-SN" dirty="0" err="1">
                <a:latin typeface="Times New Roman" panose="02020603050405020304" pitchFamily="18" charset="0"/>
                <a:cs typeface="Times New Roman" panose="02020603050405020304" pitchFamily="18" charset="0"/>
              </a:rPr>
              <a:t>nanoparticles</a:t>
            </a:r>
            <a:r>
              <a:rPr lang="fr-SN" dirty="0">
                <a:latin typeface="Times New Roman" panose="02020603050405020304" pitchFamily="18" charset="0"/>
                <a:cs typeface="Times New Roman" panose="02020603050405020304" pitchFamily="18" charset="0"/>
              </a:rPr>
              <a:t> </a:t>
            </a:r>
            <a:r>
              <a:rPr lang="fr-SN" dirty="0" err="1">
                <a:latin typeface="Times New Roman" panose="02020603050405020304" pitchFamily="18" charset="0"/>
                <a:cs typeface="Times New Roman" panose="02020603050405020304" pitchFamily="18" charset="0"/>
              </a:rPr>
              <a:t>inside</a:t>
            </a:r>
            <a:r>
              <a:rPr lang="fr-SN" dirty="0">
                <a:latin typeface="Times New Roman" panose="02020603050405020304" pitchFamily="18" charset="0"/>
                <a:cs typeface="Times New Roman" panose="02020603050405020304" pitchFamily="18" charset="0"/>
              </a:rPr>
              <a:t> the </a:t>
            </a:r>
            <a:r>
              <a:rPr lang="fr-SN" dirty="0" err="1">
                <a:latin typeface="Times New Roman" panose="02020603050405020304" pitchFamily="18" charset="0"/>
                <a:cs typeface="Times New Roman" panose="02020603050405020304" pitchFamily="18" charset="0"/>
              </a:rPr>
              <a:t>biopolymer</a:t>
            </a:r>
            <a:r>
              <a:rPr lang="fr-SN" dirty="0">
                <a:latin typeface="Times New Roman" panose="02020603050405020304" pitchFamily="18" charset="0"/>
                <a:cs typeface="Times New Roman" panose="02020603050405020304" pitchFamily="18" charset="0"/>
              </a:rPr>
              <a:t> matrix</a:t>
            </a:r>
            <a:endParaRPr lang="en-US" dirty="0">
              <a:latin typeface="Times New Roman" panose="02020603050405020304" pitchFamily="18" charset="0"/>
              <a:cs typeface="Times New Roman" panose="02020603050405020304" pitchFamily="18" charset="0"/>
            </a:endParaRPr>
          </a:p>
        </p:txBody>
      </p:sp>
      <p:sp>
        <p:nvSpPr>
          <p:cNvPr id="4" name="ZoneTexte 3"/>
          <p:cNvSpPr txBox="1"/>
          <p:nvPr/>
        </p:nvSpPr>
        <p:spPr>
          <a:xfrm>
            <a:off x="5707124" y="6391275"/>
            <a:ext cx="2754344" cy="369332"/>
          </a:xfrm>
          <a:prstGeom prst="rect">
            <a:avLst/>
          </a:prstGeom>
          <a:noFill/>
        </p:spPr>
        <p:txBody>
          <a:bodyPr wrap="none" rtlCol="0">
            <a:spAutoFit/>
          </a:bodyPr>
          <a:lstStyle/>
          <a:p>
            <a:r>
              <a:rPr lang="fr-SN" dirty="0" err="1">
                <a:latin typeface="Times New Roman" panose="02020603050405020304" pitchFamily="18" charset="0"/>
                <a:cs typeface="Times New Roman" panose="02020603050405020304" pitchFamily="18" charset="0"/>
              </a:rPr>
              <a:t>Stirring</a:t>
            </a:r>
            <a:r>
              <a:rPr lang="fr-SN" dirty="0">
                <a:latin typeface="Times New Roman" panose="02020603050405020304" pitchFamily="18" charset="0"/>
                <a:cs typeface="Times New Roman" panose="02020603050405020304" pitchFamily="18" charset="0"/>
              </a:rPr>
              <a:t> for </a:t>
            </a:r>
            <a:r>
              <a:rPr lang="fr-SN" dirty="0" err="1">
                <a:latin typeface="Times New Roman" panose="02020603050405020304" pitchFamily="18" charset="0"/>
                <a:cs typeface="Times New Roman" panose="02020603050405020304" pitchFamily="18" charset="0"/>
              </a:rPr>
              <a:t>homogenization</a:t>
            </a:r>
            <a:endParaRPr lang="en-US" dirty="0">
              <a:latin typeface="Times New Roman" panose="02020603050405020304" pitchFamily="18" charset="0"/>
              <a:cs typeface="Times New Roman" panose="02020603050405020304" pitchFamily="18" charset="0"/>
            </a:endParaRPr>
          </a:p>
        </p:txBody>
      </p:sp>
      <p:sp>
        <p:nvSpPr>
          <p:cNvPr id="5" name="ZoneTexte 4"/>
          <p:cNvSpPr txBox="1"/>
          <p:nvPr/>
        </p:nvSpPr>
        <p:spPr>
          <a:xfrm>
            <a:off x="621314" y="6275552"/>
            <a:ext cx="1726755" cy="276999"/>
          </a:xfrm>
          <a:prstGeom prst="rect">
            <a:avLst/>
          </a:prstGeom>
          <a:noFill/>
        </p:spPr>
        <p:txBody>
          <a:bodyPr wrap="none" rtlCol="0">
            <a:spAutoFit/>
          </a:bodyPr>
          <a:lstStyle/>
          <a:p>
            <a:r>
              <a:rPr lang="fr-SN" sz="1200" dirty="0">
                <a:latin typeface="Times New Roman" panose="02020603050405020304" pitchFamily="18" charset="0"/>
                <a:cs typeface="Times New Roman" panose="02020603050405020304" pitchFamily="18" charset="0"/>
              </a:rPr>
              <a:t>R. </a:t>
            </a:r>
            <a:r>
              <a:rPr lang="fr-SN" sz="1200" dirty="0" err="1">
                <a:latin typeface="Times New Roman" panose="02020603050405020304" pitchFamily="18" charset="0"/>
                <a:cs typeface="Times New Roman" panose="02020603050405020304" pitchFamily="18" charset="0"/>
              </a:rPr>
              <a:t>Ndioukane</a:t>
            </a:r>
            <a:r>
              <a:rPr lang="fr-SN" sz="1200" dirty="0">
                <a:latin typeface="Times New Roman" panose="02020603050405020304" pitchFamily="18" charset="0"/>
                <a:cs typeface="Times New Roman" panose="02020603050405020304" pitchFamily="18" charset="0"/>
              </a:rPr>
              <a:t> et al. 2020</a:t>
            </a:r>
            <a:endParaRPr lang="en-US" sz="1200" dirty="0">
              <a:latin typeface="Times New Roman" panose="02020603050405020304" pitchFamily="18" charset="0"/>
              <a:cs typeface="Times New Roman" panose="02020603050405020304" pitchFamily="18" charset="0"/>
            </a:endParaRPr>
          </a:p>
        </p:txBody>
      </p:sp>
      <p:grpSp>
        <p:nvGrpSpPr>
          <p:cNvPr id="7" name="Groupe 6"/>
          <p:cNvGrpSpPr/>
          <p:nvPr/>
        </p:nvGrpSpPr>
        <p:grpSpPr>
          <a:xfrm>
            <a:off x="3817005" y="849234"/>
            <a:ext cx="2442333" cy="2957497"/>
            <a:chOff x="3817005" y="849234"/>
            <a:chExt cx="2442333" cy="2957497"/>
          </a:xfrm>
        </p:grpSpPr>
        <p:sp>
          <p:nvSpPr>
            <p:cNvPr id="23" name="ZoneTexte 22"/>
            <p:cNvSpPr txBox="1"/>
            <p:nvPr/>
          </p:nvSpPr>
          <p:spPr>
            <a:xfrm>
              <a:off x="3817005" y="3468177"/>
              <a:ext cx="1798377" cy="338554"/>
            </a:xfrm>
            <a:prstGeom prst="rect">
              <a:avLst/>
            </a:prstGeom>
            <a:noFill/>
          </p:spPr>
          <p:txBody>
            <a:bodyPr wrap="none" rtlCol="0">
              <a:spAutoFit/>
            </a:bodyPr>
            <a:lstStyle/>
            <a:p>
              <a:r>
                <a:rPr lang="fr-SN" sz="1600" dirty="0">
                  <a:latin typeface="Times New Roman" panose="02020603050405020304" pitchFamily="18" charset="0"/>
                  <a:cs typeface="Times New Roman" panose="02020603050405020304" pitchFamily="18" charset="0"/>
                </a:rPr>
                <a:t>PZN-4.5PT </a:t>
              </a:r>
              <a:r>
                <a:rPr lang="fr-SN" sz="1600" dirty="0" err="1">
                  <a:latin typeface="Times New Roman" panose="02020603050405020304" pitchFamily="18" charset="0"/>
                  <a:cs typeface="Times New Roman" panose="02020603050405020304" pitchFamily="18" charset="0"/>
                </a:rPr>
                <a:t>powder</a:t>
              </a:r>
              <a:endParaRPr lang="en-US" sz="1600" dirty="0">
                <a:latin typeface="Times New Roman" panose="02020603050405020304" pitchFamily="18" charset="0"/>
                <a:cs typeface="Times New Roman" panose="02020603050405020304" pitchFamily="18" charset="0"/>
              </a:endParaRPr>
            </a:p>
          </p:txBody>
        </p:sp>
        <p:pic>
          <p:nvPicPr>
            <p:cNvPr id="52" name="Picture 2">
              <a:extLst>
                <a:ext uri="{FF2B5EF4-FFF2-40B4-BE49-F238E27FC236}">
                  <a16:creationId xmlns:a16="http://schemas.microsoft.com/office/drawing/2014/main" id="{15A91C0E-BFA3-41AE-9850-95EF76D197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9210" y="849234"/>
              <a:ext cx="2400128" cy="284212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pSp>
      <p:grpSp>
        <p:nvGrpSpPr>
          <p:cNvPr id="6" name="Groupe 5"/>
          <p:cNvGrpSpPr/>
          <p:nvPr/>
        </p:nvGrpSpPr>
        <p:grpSpPr>
          <a:xfrm>
            <a:off x="351838" y="580117"/>
            <a:ext cx="2407578" cy="3111240"/>
            <a:chOff x="351838" y="580117"/>
            <a:chExt cx="2407578" cy="3111240"/>
          </a:xfrm>
        </p:grpSpPr>
        <p:sp>
          <p:nvSpPr>
            <p:cNvPr id="22" name="ZoneTexte 21"/>
            <p:cNvSpPr txBox="1"/>
            <p:nvPr/>
          </p:nvSpPr>
          <p:spPr>
            <a:xfrm>
              <a:off x="351838" y="3352803"/>
              <a:ext cx="2200731" cy="338554"/>
            </a:xfrm>
            <a:prstGeom prst="rect">
              <a:avLst/>
            </a:prstGeom>
            <a:noFill/>
          </p:spPr>
          <p:txBody>
            <a:bodyPr wrap="none" rtlCol="0">
              <a:spAutoFit/>
            </a:bodyPr>
            <a:lstStyle/>
            <a:p>
              <a:r>
                <a:rPr lang="fr-SN" sz="1600" dirty="0">
                  <a:latin typeface="Times New Roman" panose="02020603050405020304" pitchFamily="18" charset="0"/>
                  <a:cs typeface="Times New Roman" panose="02020603050405020304" pitchFamily="18" charset="0"/>
                </a:rPr>
                <a:t>PZN-4.5PT </a:t>
              </a:r>
              <a:r>
                <a:rPr lang="fr-SN" sz="1600" dirty="0" err="1">
                  <a:latin typeface="Times New Roman" panose="02020603050405020304" pitchFamily="18" charset="0"/>
                  <a:cs typeface="Times New Roman" panose="02020603050405020304" pitchFamily="18" charset="0"/>
                </a:rPr>
                <a:t>monocrystal</a:t>
              </a:r>
              <a:endParaRPr lang="en-US" sz="1600" dirty="0">
                <a:latin typeface="Times New Roman" panose="02020603050405020304" pitchFamily="18" charset="0"/>
                <a:cs typeface="Times New Roman" panose="02020603050405020304" pitchFamily="18" charset="0"/>
              </a:endParaRPr>
            </a:p>
          </p:txBody>
        </p:sp>
        <p:pic>
          <p:nvPicPr>
            <p:cNvPr id="53" name="Picture 4">
              <a:extLst>
                <a:ext uri="{FF2B5EF4-FFF2-40B4-BE49-F238E27FC236}">
                  <a16:creationId xmlns:a16="http://schemas.microsoft.com/office/drawing/2014/main" id="{AD4E30B3-B65E-4E84-A918-E2BBC93AF8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9010" y="580117"/>
              <a:ext cx="2400406" cy="283046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pSp>
      <p:sp>
        <p:nvSpPr>
          <p:cNvPr id="9" name="Espace réservé du numéro de diapositive 8"/>
          <p:cNvSpPr>
            <a:spLocks noGrp="1"/>
          </p:cNvSpPr>
          <p:nvPr>
            <p:ph type="sldNum" sz="quarter" idx="12"/>
          </p:nvPr>
        </p:nvSpPr>
        <p:spPr/>
        <p:txBody>
          <a:bodyPr/>
          <a:lstStyle/>
          <a:p>
            <a:fld id="{0E6B7FBA-A97A-42A3-9715-93FD52408C33}" type="slidenum">
              <a:rPr lang="en-US" smtClean="0"/>
              <a:t>7</a:t>
            </a:fld>
            <a:endParaRPr lang="en-US"/>
          </a:p>
        </p:txBody>
      </p:sp>
    </p:spTree>
    <p:extLst>
      <p:ext uri="{BB962C8B-B14F-4D97-AF65-F5344CB8AC3E}">
        <p14:creationId xmlns:p14="http://schemas.microsoft.com/office/powerpoint/2010/main" val="4148886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842657" y="76201"/>
            <a:ext cx="4366901" cy="584775"/>
          </a:xfrm>
          <a:prstGeom prst="rect">
            <a:avLst/>
          </a:prstGeom>
          <a:noFill/>
        </p:spPr>
        <p:txBody>
          <a:bodyPr wrap="none" rtlCol="0">
            <a:spAutoFit/>
          </a:bodyPr>
          <a:lstStyle/>
          <a:p>
            <a:pPr marL="457200" indent="-457200">
              <a:buFont typeface="Wingdings" panose="05000000000000000000" pitchFamily="2" charset="2"/>
              <a:buChar char="q"/>
            </a:pPr>
            <a:r>
              <a:rPr lang="fr-SN" sz="3200" dirty="0" err="1">
                <a:latin typeface="Times New Roman" panose="02020603050405020304" pitchFamily="18" charset="0"/>
                <a:cs typeface="Times New Roman" panose="02020603050405020304" pitchFamily="18" charset="0"/>
              </a:rPr>
              <a:t>Results</a:t>
            </a:r>
            <a:r>
              <a:rPr lang="fr-SN" sz="3200" dirty="0">
                <a:latin typeface="Times New Roman" panose="02020603050405020304" pitchFamily="18" charset="0"/>
                <a:cs typeface="Times New Roman" panose="02020603050405020304" pitchFamily="18" charset="0"/>
              </a:rPr>
              <a:t> and discussion</a:t>
            </a:r>
            <a:endParaRPr lang="en-US" sz="3200" dirty="0">
              <a:latin typeface="Times New Roman" panose="02020603050405020304" pitchFamily="18" charset="0"/>
              <a:cs typeface="Times New Roman" panose="02020603050405020304" pitchFamily="18" charset="0"/>
            </a:endParaRPr>
          </a:p>
        </p:txBody>
      </p:sp>
      <p:sp>
        <p:nvSpPr>
          <p:cNvPr id="3" name="Rectangle 2"/>
          <p:cNvSpPr/>
          <p:nvPr/>
        </p:nvSpPr>
        <p:spPr>
          <a:xfrm>
            <a:off x="2212242" y="660976"/>
            <a:ext cx="3714478" cy="400110"/>
          </a:xfrm>
          <a:prstGeom prst="rect">
            <a:avLst/>
          </a:prstGeom>
        </p:spPr>
        <p:txBody>
          <a:bodyPr wrap="none">
            <a:spAutoFit/>
          </a:bodyPr>
          <a:lstStyle/>
          <a:p>
            <a:pPr marL="342900" indent="-34290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Nanoparticles characterization</a:t>
            </a:r>
          </a:p>
        </p:txBody>
      </p:sp>
      <p:grpSp>
        <p:nvGrpSpPr>
          <p:cNvPr id="4" name="Groupe 3"/>
          <p:cNvGrpSpPr/>
          <p:nvPr/>
        </p:nvGrpSpPr>
        <p:grpSpPr>
          <a:xfrm>
            <a:off x="8261738" y="1678666"/>
            <a:ext cx="2874347" cy="2684369"/>
            <a:chOff x="5475677" y="1649557"/>
            <a:chExt cx="3181350" cy="2486025"/>
          </a:xfrm>
        </p:grpSpPr>
        <p:pic>
          <p:nvPicPr>
            <p:cNvPr id="5" name="Image 4"/>
            <p:cNvPicPr>
              <a:picLocks noChangeAspect="1"/>
            </p:cNvPicPr>
            <p:nvPr/>
          </p:nvPicPr>
          <p:blipFill>
            <a:blip r:embed="rId2"/>
            <a:stretch>
              <a:fillRect/>
            </a:stretch>
          </p:blipFill>
          <p:spPr>
            <a:xfrm>
              <a:off x="5475677" y="1649557"/>
              <a:ext cx="3181350" cy="2486025"/>
            </a:xfrm>
            <a:prstGeom prst="rect">
              <a:avLst/>
            </a:prstGeom>
          </p:spPr>
        </p:pic>
        <p:pic>
          <p:nvPicPr>
            <p:cNvPr id="6" name="Image 5"/>
            <p:cNvPicPr>
              <a:picLocks noChangeAspect="1"/>
            </p:cNvPicPr>
            <p:nvPr/>
          </p:nvPicPr>
          <p:blipFill>
            <a:blip r:embed="rId3"/>
            <a:stretch>
              <a:fillRect/>
            </a:stretch>
          </p:blipFill>
          <p:spPr>
            <a:xfrm>
              <a:off x="6213764" y="3859789"/>
              <a:ext cx="1140402" cy="274796"/>
            </a:xfrm>
            <a:prstGeom prst="rect">
              <a:avLst/>
            </a:prstGeom>
          </p:spPr>
        </p:pic>
      </p:grpSp>
      <p:sp>
        <p:nvSpPr>
          <p:cNvPr id="7" name="ZoneTexte 6"/>
          <p:cNvSpPr txBox="1"/>
          <p:nvPr/>
        </p:nvSpPr>
        <p:spPr>
          <a:xfrm>
            <a:off x="7383410" y="1078501"/>
            <a:ext cx="4183133" cy="400110"/>
          </a:xfrm>
          <a:prstGeom prst="rect">
            <a:avLst/>
          </a:prstGeom>
          <a:noFill/>
        </p:spPr>
        <p:txBody>
          <a:bodyPr wrap="none" rtlCol="0">
            <a:spAutoFit/>
          </a:bodyPr>
          <a:lstStyle/>
          <a:p>
            <a:pPr marL="342900" indent="-342900">
              <a:buFont typeface="Wingdings" panose="05000000000000000000" pitchFamily="2" charset="2"/>
              <a:buChar char="v"/>
            </a:pPr>
            <a:r>
              <a:rPr lang="fr-SN" sz="2000" dirty="0">
                <a:latin typeface="Times New Roman" panose="02020603050405020304" pitchFamily="18" charset="0"/>
                <a:cs typeface="Times New Roman" panose="02020603050405020304" pitchFamily="18" charset="0"/>
              </a:rPr>
              <a:t>Transmission Electron </a:t>
            </a:r>
            <a:r>
              <a:rPr lang="fr-SN" sz="2000" dirty="0" err="1">
                <a:latin typeface="Times New Roman" panose="02020603050405020304" pitchFamily="18" charset="0"/>
                <a:cs typeface="Times New Roman" panose="02020603050405020304" pitchFamily="18" charset="0"/>
              </a:rPr>
              <a:t>Microscopy</a:t>
            </a:r>
            <a:r>
              <a:rPr lang="fr-SN" sz="200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p:txBody>
      </p:sp>
      <p:graphicFrame>
        <p:nvGraphicFramePr>
          <p:cNvPr id="8" name="Graphique 7"/>
          <p:cNvGraphicFramePr>
            <a:graphicFrameLocks/>
          </p:cNvGraphicFramePr>
          <p:nvPr>
            <p:extLst>
              <p:ext uri="{D42A27DB-BD31-4B8C-83A1-F6EECF244321}">
                <p14:modId xmlns:p14="http://schemas.microsoft.com/office/powerpoint/2010/main" val="752880960"/>
              </p:ext>
            </p:extLst>
          </p:nvPr>
        </p:nvGraphicFramePr>
        <p:xfrm>
          <a:off x="300001" y="1963652"/>
          <a:ext cx="4911909" cy="3178116"/>
        </p:xfrm>
        <a:graphic>
          <a:graphicData uri="http://schemas.openxmlformats.org/drawingml/2006/chart">
            <c:chart xmlns:c="http://schemas.openxmlformats.org/drawingml/2006/chart" xmlns:r="http://schemas.openxmlformats.org/officeDocument/2006/relationships" r:id="rId4"/>
          </a:graphicData>
        </a:graphic>
      </p:graphicFrame>
      <p:sp>
        <p:nvSpPr>
          <p:cNvPr id="10" name="ZoneTexte 9"/>
          <p:cNvSpPr txBox="1"/>
          <p:nvPr/>
        </p:nvSpPr>
        <p:spPr>
          <a:xfrm>
            <a:off x="8222600" y="4745622"/>
            <a:ext cx="2145139" cy="400110"/>
          </a:xfrm>
          <a:prstGeom prst="rect">
            <a:avLst/>
          </a:prstGeom>
          <a:noFill/>
        </p:spPr>
        <p:txBody>
          <a:bodyPr wrap="none" rtlCol="0">
            <a:spAutoFit/>
          </a:bodyPr>
          <a:lstStyle/>
          <a:p>
            <a:pPr marL="342900" indent="-342900">
              <a:buFont typeface="Wingdings" panose="05000000000000000000" pitchFamily="2" charset="2"/>
              <a:buChar char="ü"/>
            </a:pPr>
            <a:r>
              <a:rPr lang="fr-SN" sz="2000" dirty="0" err="1">
                <a:latin typeface="Times New Roman" panose="02020603050405020304" pitchFamily="18" charset="0"/>
                <a:cs typeface="Times New Roman" panose="02020603050405020304" pitchFamily="18" charset="0"/>
              </a:rPr>
              <a:t>Spherical</a:t>
            </a:r>
            <a:r>
              <a:rPr lang="fr-SN" sz="2000" dirty="0">
                <a:latin typeface="Times New Roman" panose="02020603050405020304" pitchFamily="18" charset="0"/>
                <a:cs typeface="Times New Roman" panose="02020603050405020304" pitchFamily="18" charset="0"/>
              </a:rPr>
              <a:t> </a:t>
            </a:r>
            <a:r>
              <a:rPr lang="fr-SN" sz="2000" dirty="0" err="1">
                <a:latin typeface="Times New Roman" panose="02020603050405020304" pitchFamily="18" charset="0"/>
                <a:cs typeface="Times New Roman" panose="02020603050405020304" pitchFamily="18" charset="0"/>
              </a:rPr>
              <a:t>shape</a:t>
            </a:r>
            <a:endParaRPr lang="en-US" sz="2000" dirty="0">
              <a:latin typeface="Times New Roman" panose="02020603050405020304" pitchFamily="18" charset="0"/>
              <a:cs typeface="Times New Roman" panose="02020603050405020304" pitchFamily="18" charset="0"/>
            </a:endParaRPr>
          </a:p>
        </p:txBody>
      </p:sp>
      <p:sp>
        <p:nvSpPr>
          <p:cNvPr id="11" name="ZoneTexte 10"/>
          <p:cNvSpPr txBox="1"/>
          <p:nvPr/>
        </p:nvSpPr>
        <p:spPr>
          <a:xfrm>
            <a:off x="8222600" y="5382886"/>
            <a:ext cx="2970685" cy="400110"/>
          </a:xfrm>
          <a:prstGeom prst="rect">
            <a:avLst/>
          </a:prstGeom>
          <a:noFill/>
        </p:spPr>
        <p:txBody>
          <a:bodyPr wrap="none" rtlCol="0">
            <a:spAutoFit/>
          </a:bodyPr>
          <a:lstStyle/>
          <a:p>
            <a:pPr marL="342900" indent="-342900">
              <a:buFont typeface="Wingdings" panose="05000000000000000000" pitchFamily="2" charset="2"/>
              <a:buChar char="ü"/>
            </a:pPr>
            <a:r>
              <a:rPr lang="fr-SN" sz="2000" dirty="0" err="1">
                <a:latin typeface="Times New Roman" panose="02020603050405020304" pitchFamily="18" charset="0"/>
                <a:cs typeface="Times New Roman" panose="02020603050405020304" pitchFamily="18" charset="0"/>
              </a:rPr>
              <a:t>Diameter</a:t>
            </a:r>
            <a:r>
              <a:rPr lang="fr-SN" sz="2000" dirty="0">
                <a:latin typeface="Times New Roman" panose="02020603050405020304" pitchFamily="18" charset="0"/>
                <a:cs typeface="Times New Roman" panose="02020603050405020304" pitchFamily="18" charset="0"/>
              </a:rPr>
              <a:t> : 30 – 100 nm</a:t>
            </a:r>
            <a:endParaRPr lang="en-US" sz="2000" dirty="0">
              <a:latin typeface="Times New Roman" panose="02020603050405020304" pitchFamily="18" charset="0"/>
              <a:cs typeface="Times New Roman" panose="02020603050405020304" pitchFamily="18" charset="0"/>
            </a:endParaRPr>
          </a:p>
        </p:txBody>
      </p:sp>
      <p:sp>
        <p:nvSpPr>
          <p:cNvPr id="13" name="Rectangle 12"/>
          <p:cNvSpPr/>
          <p:nvPr/>
        </p:nvSpPr>
        <p:spPr>
          <a:xfrm>
            <a:off x="102228" y="5228998"/>
            <a:ext cx="6875516" cy="707886"/>
          </a:xfrm>
          <a:prstGeom prst="rect">
            <a:avLst/>
          </a:prstGeom>
        </p:spPr>
        <p:txBody>
          <a:bodyPr wrap="square">
            <a:spAutoFit/>
          </a:bodyPr>
          <a:lstStyle/>
          <a:p>
            <a:pPr marL="342900" indent="-342900">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It reveals that the average size of ferroelectric nanoparticles is around 78 nm</a:t>
            </a:r>
          </a:p>
        </p:txBody>
      </p:sp>
      <p:sp>
        <p:nvSpPr>
          <p:cNvPr id="14" name="ZoneTexte 13"/>
          <p:cNvSpPr txBox="1"/>
          <p:nvPr/>
        </p:nvSpPr>
        <p:spPr>
          <a:xfrm>
            <a:off x="2535024" y="6176275"/>
            <a:ext cx="7882479" cy="400110"/>
          </a:xfrm>
          <a:prstGeom prst="rect">
            <a:avLst/>
          </a:prstGeom>
          <a:noFill/>
        </p:spPr>
        <p:txBody>
          <a:bodyPr wrap="none" rtlCol="0">
            <a:spAutoFit/>
          </a:bodyPr>
          <a:lstStyle/>
          <a:p>
            <a:r>
              <a:rPr lang="fr-SN" sz="2000" dirty="0">
                <a:latin typeface="Times New Roman" panose="02020603050405020304" pitchFamily="18" charset="0"/>
                <a:cs typeface="Times New Roman" panose="02020603050405020304" pitchFamily="18" charset="0"/>
              </a:rPr>
              <a:t>Conclusion: </a:t>
            </a:r>
            <a:r>
              <a:rPr lang="en-US" sz="2000" dirty="0">
                <a:solidFill>
                  <a:srgbClr val="FF0000"/>
                </a:solidFill>
                <a:latin typeface="Times New Roman" panose="02020603050405020304" pitchFamily="18" charset="0"/>
                <a:cs typeface="Times New Roman" panose="02020603050405020304" pitchFamily="18" charset="0"/>
              </a:rPr>
              <a:t>This proves the </a:t>
            </a:r>
            <a:r>
              <a:rPr lang="en-US" sz="2000" dirty="0" err="1">
                <a:solidFill>
                  <a:srgbClr val="FF0000"/>
                </a:solidFill>
                <a:latin typeface="Times New Roman" panose="02020603050405020304" pitchFamily="18" charset="0"/>
                <a:cs typeface="Times New Roman" panose="02020603050405020304" pitchFamily="18" charset="0"/>
              </a:rPr>
              <a:t>nanometric</a:t>
            </a:r>
            <a:r>
              <a:rPr lang="en-US" sz="2000" dirty="0">
                <a:solidFill>
                  <a:srgbClr val="FF0000"/>
                </a:solidFill>
                <a:latin typeface="Times New Roman" panose="02020603050405020304" pitchFamily="18" charset="0"/>
                <a:cs typeface="Times New Roman" panose="02020603050405020304" pitchFamily="18" charset="0"/>
              </a:rPr>
              <a:t> character of the powders produced</a:t>
            </a:r>
          </a:p>
        </p:txBody>
      </p:sp>
      <p:sp>
        <p:nvSpPr>
          <p:cNvPr id="12" name="ZoneTexte 11"/>
          <p:cNvSpPr txBox="1"/>
          <p:nvPr/>
        </p:nvSpPr>
        <p:spPr>
          <a:xfrm>
            <a:off x="300001" y="1111299"/>
            <a:ext cx="2214068" cy="400110"/>
          </a:xfrm>
          <a:prstGeom prst="rect">
            <a:avLst/>
          </a:prstGeom>
          <a:noFill/>
        </p:spPr>
        <p:txBody>
          <a:bodyPr wrap="none" rtlCol="0">
            <a:spAutoFit/>
          </a:bodyPr>
          <a:lstStyle/>
          <a:p>
            <a:pPr marL="342900" indent="-342900">
              <a:buFont typeface="Courier New" panose="02070309020205020404" pitchFamily="49" charset="0"/>
              <a:buChar char="o"/>
            </a:pPr>
            <a:r>
              <a:rPr lang="fr-SN" sz="2000" dirty="0">
                <a:latin typeface="Times New Roman" panose="02020603050405020304" pitchFamily="18" charset="0"/>
                <a:cs typeface="Times New Roman" panose="02020603050405020304" pitchFamily="18" charset="0"/>
              </a:rPr>
              <a:t>Size distribution</a:t>
            </a:r>
            <a:endParaRPr lang="en-US" sz="2000" dirty="0">
              <a:latin typeface="Times New Roman" panose="02020603050405020304" pitchFamily="18" charset="0"/>
              <a:cs typeface="Times New Roman" panose="02020603050405020304" pitchFamily="18" charset="0"/>
            </a:endParaRPr>
          </a:p>
        </p:txBody>
      </p:sp>
      <p:sp>
        <p:nvSpPr>
          <p:cNvPr id="16" name="Rectangle 15"/>
          <p:cNvSpPr/>
          <p:nvPr/>
        </p:nvSpPr>
        <p:spPr>
          <a:xfrm>
            <a:off x="935290" y="1513329"/>
            <a:ext cx="3422732" cy="369332"/>
          </a:xfrm>
          <a:prstGeom prst="rect">
            <a:avLst/>
          </a:prstGeom>
        </p:spPr>
        <p:txBody>
          <a:bodyPr wrap="none">
            <a:spAutoFit/>
          </a:bodyPr>
          <a:lstStyle/>
          <a:p>
            <a:pPr marL="285750" indent="-285750">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Dynamic Light Scattering DLS </a:t>
            </a:r>
          </a:p>
        </p:txBody>
      </p:sp>
      <p:sp>
        <p:nvSpPr>
          <p:cNvPr id="15" name="ZoneTexte 14"/>
          <p:cNvSpPr txBox="1"/>
          <p:nvPr/>
        </p:nvSpPr>
        <p:spPr>
          <a:xfrm>
            <a:off x="9174764" y="4452116"/>
            <a:ext cx="1726755" cy="276999"/>
          </a:xfrm>
          <a:prstGeom prst="rect">
            <a:avLst/>
          </a:prstGeom>
          <a:noFill/>
        </p:spPr>
        <p:txBody>
          <a:bodyPr wrap="none" rtlCol="0">
            <a:spAutoFit/>
          </a:bodyPr>
          <a:lstStyle/>
          <a:p>
            <a:r>
              <a:rPr lang="fr-SN" sz="1200" dirty="0">
                <a:latin typeface="Times New Roman" panose="02020603050405020304" pitchFamily="18" charset="0"/>
                <a:cs typeface="Times New Roman" panose="02020603050405020304" pitchFamily="18" charset="0"/>
              </a:rPr>
              <a:t>R. </a:t>
            </a:r>
            <a:r>
              <a:rPr lang="fr-SN" sz="1200" dirty="0" err="1">
                <a:latin typeface="Times New Roman" panose="02020603050405020304" pitchFamily="18" charset="0"/>
                <a:cs typeface="Times New Roman" panose="02020603050405020304" pitchFamily="18" charset="0"/>
              </a:rPr>
              <a:t>Ndioukane</a:t>
            </a:r>
            <a:r>
              <a:rPr lang="fr-SN" sz="1200" dirty="0">
                <a:latin typeface="Times New Roman" panose="02020603050405020304" pitchFamily="18" charset="0"/>
                <a:cs typeface="Times New Roman" panose="02020603050405020304" pitchFamily="18" charset="0"/>
              </a:rPr>
              <a:t> et al. 2018</a:t>
            </a:r>
            <a:endParaRPr lang="en-US" sz="1200" dirty="0">
              <a:latin typeface="Times New Roman" panose="02020603050405020304" pitchFamily="18" charset="0"/>
              <a:cs typeface="Times New Roman" panose="02020603050405020304" pitchFamily="18" charset="0"/>
            </a:endParaRPr>
          </a:p>
        </p:txBody>
      </p:sp>
      <p:sp>
        <p:nvSpPr>
          <p:cNvPr id="9" name="Espace réservé du numéro de diapositive 8"/>
          <p:cNvSpPr>
            <a:spLocks noGrp="1"/>
          </p:cNvSpPr>
          <p:nvPr>
            <p:ph type="sldNum" sz="quarter" idx="12"/>
          </p:nvPr>
        </p:nvSpPr>
        <p:spPr/>
        <p:txBody>
          <a:bodyPr/>
          <a:lstStyle/>
          <a:p>
            <a:fld id="{0E6B7FBA-A97A-42A3-9715-93FD52408C33}" type="slidenum">
              <a:rPr lang="en-US" smtClean="0"/>
              <a:t>8</a:t>
            </a:fld>
            <a:endParaRPr lang="en-US"/>
          </a:p>
        </p:txBody>
      </p:sp>
    </p:spTree>
    <p:extLst>
      <p:ext uri="{BB962C8B-B14F-4D97-AF65-F5344CB8AC3E}">
        <p14:creationId xmlns:p14="http://schemas.microsoft.com/office/powerpoint/2010/main" val="3184684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3842657" y="76201"/>
            <a:ext cx="4366901" cy="584775"/>
          </a:xfrm>
          <a:prstGeom prst="rect">
            <a:avLst/>
          </a:prstGeom>
          <a:noFill/>
        </p:spPr>
        <p:txBody>
          <a:bodyPr wrap="none" rtlCol="0">
            <a:spAutoFit/>
          </a:bodyPr>
          <a:lstStyle/>
          <a:p>
            <a:pPr marL="457200" indent="-457200">
              <a:buFont typeface="Wingdings" panose="05000000000000000000" pitchFamily="2" charset="2"/>
              <a:buChar char="q"/>
            </a:pPr>
            <a:r>
              <a:rPr lang="fr-SN" sz="3200" dirty="0" err="1">
                <a:latin typeface="Times New Roman" panose="02020603050405020304" pitchFamily="18" charset="0"/>
                <a:cs typeface="Times New Roman" panose="02020603050405020304" pitchFamily="18" charset="0"/>
              </a:rPr>
              <a:t>Results</a:t>
            </a:r>
            <a:r>
              <a:rPr lang="fr-SN" sz="3200" dirty="0">
                <a:latin typeface="Times New Roman" panose="02020603050405020304" pitchFamily="18" charset="0"/>
                <a:cs typeface="Times New Roman" panose="02020603050405020304" pitchFamily="18" charset="0"/>
              </a:rPr>
              <a:t> and discussion</a:t>
            </a:r>
            <a:endParaRPr lang="en-US" sz="3200" dirty="0">
              <a:latin typeface="Times New Roman" panose="02020603050405020304" pitchFamily="18" charset="0"/>
              <a:cs typeface="Times New Roman" panose="02020603050405020304" pitchFamily="18" charset="0"/>
            </a:endParaRPr>
          </a:p>
        </p:txBody>
      </p:sp>
      <p:sp>
        <p:nvSpPr>
          <p:cNvPr id="6" name="ZoneTexte 5"/>
          <p:cNvSpPr txBox="1"/>
          <p:nvPr/>
        </p:nvSpPr>
        <p:spPr>
          <a:xfrm>
            <a:off x="838200" y="771955"/>
            <a:ext cx="4209807" cy="523220"/>
          </a:xfrm>
          <a:prstGeom prst="rect">
            <a:avLst/>
          </a:prstGeom>
          <a:noFill/>
        </p:spPr>
        <p:txBody>
          <a:bodyPr wrap="none" rtlCol="0">
            <a:spAutoFit/>
          </a:bodyPr>
          <a:lstStyle/>
          <a:p>
            <a:pPr marL="457200" indent="-457200">
              <a:buFont typeface="Wingdings" panose="05000000000000000000" pitchFamily="2" charset="2"/>
              <a:buChar char="Ø"/>
            </a:pPr>
            <a:r>
              <a:rPr lang="fr-SN" sz="2800" dirty="0">
                <a:latin typeface="Times New Roman" panose="02020603050405020304" pitchFamily="18" charset="0"/>
                <a:cs typeface="Times New Roman" panose="02020603050405020304" pitchFamily="18" charset="0"/>
              </a:rPr>
              <a:t>Surface </a:t>
            </a:r>
            <a:r>
              <a:rPr lang="fr-SN" sz="2800" dirty="0" err="1">
                <a:latin typeface="Times New Roman" panose="02020603050405020304" pitchFamily="18" charset="0"/>
                <a:cs typeface="Times New Roman" panose="02020603050405020304" pitchFamily="18" charset="0"/>
              </a:rPr>
              <a:t>characterization</a:t>
            </a:r>
            <a:endParaRPr lang="en-US" sz="2800" dirty="0">
              <a:latin typeface="Times New Roman" panose="02020603050405020304" pitchFamily="18" charset="0"/>
              <a:cs typeface="Times New Roman" panose="02020603050405020304" pitchFamily="18" charset="0"/>
            </a:endParaRPr>
          </a:p>
        </p:txBody>
      </p:sp>
      <p:grpSp>
        <p:nvGrpSpPr>
          <p:cNvPr id="11" name="Groupe 10"/>
          <p:cNvGrpSpPr/>
          <p:nvPr/>
        </p:nvGrpSpPr>
        <p:grpSpPr>
          <a:xfrm>
            <a:off x="319457" y="1396193"/>
            <a:ext cx="6774398" cy="5112750"/>
            <a:chOff x="319457" y="1690115"/>
            <a:chExt cx="6774398" cy="5112750"/>
          </a:xfrm>
        </p:grpSpPr>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9457" y="1690115"/>
              <a:ext cx="3334513" cy="2500885"/>
            </a:xfrm>
            <a:prstGeom prst="rect">
              <a:avLst/>
            </a:prstGeom>
          </p:spPr>
        </p:pic>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59342" y="1690115"/>
              <a:ext cx="3334513" cy="2500885"/>
            </a:xfrm>
            <a:prstGeom prst="rect">
              <a:avLst/>
            </a:prstGeom>
          </p:spPr>
        </p:pic>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9457" y="4301980"/>
              <a:ext cx="3334513" cy="2500885"/>
            </a:xfrm>
            <a:prstGeom prst="rect">
              <a:avLst/>
            </a:prstGeom>
          </p:spPr>
        </p:pic>
        <p:pic>
          <p:nvPicPr>
            <p:cNvPr id="10" name="Imag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59341" y="4301979"/>
              <a:ext cx="3334513" cy="2500885"/>
            </a:xfrm>
            <a:prstGeom prst="rect">
              <a:avLst/>
            </a:prstGeom>
          </p:spPr>
        </p:pic>
      </p:grpSp>
      <p:sp>
        <p:nvSpPr>
          <p:cNvPr id="12" name="Rectangle 11"/>
          <p:cNvSpPr/>
          <p:nvPr/>
        </p:nvSpPr>
        <p:spPr>
          <a:xfrm>
            <a:off x="7322452" y="1783549"/>
            <a:ext cx="4695375" cy="1015663"/>
          </a:xfrm>
          <a:prstGeom prst="rect">
            <a:avLst/>
          </a:prstGeom>
        </p:spPr>
        <p:txBody>
          <a:bodyPr wrap="square">
            <a:spAutoFit/>
          </a:bodyPr>
          <a:lstStyle/>
          <a:p>
            <a:pPr marL="285750" indent="-285750">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A slightly nonhomogeneous distribution of nanoparticles inside the device, which certainly explain the low current density.</a:t>
            </a:r>
          </a:p>
        </p:txBody>
      </p:sp>
      <p:sp>
        <p:nvSpPr>
          <p:cNvPr id="13" name="Rectangle 12"/>
          <p:cNvSpPr/>
          <p:nvPr/>
        </p:nvSpPr>
        <p:spPr>
          <a:xfrm>
            <a:off x="7322451" y="2973747"/>
            <a:ext cx="4695375" cy="1015663"/>
          </a:xfrm>
          <a:prstGeom prst="rect">
            <a:avLst/>
          </a:prstGeom>
        </p:spPr>
        <p:txBody>
          <a:bodyPr wrap="square">
            <a:spAutoFit/>
          </a:bodyPr>
          <a:lstStyle/>
          <a:p>
            <a:pPr marL="285750" indent="-285750">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One can see the accumulation of perovskites nanoparticles on the biopolymer surface.</a:t>
            </a:r>
          </a:p>
        </p:txBody>
      </p:sp>
      <p:sp>
        <p:nvSpPr>
          <p:cNvPr id="14" name="Rectangle 13"/>
          <p:cNvSpPr/>
          <p:nvPr/>
        </p:nvSpPr>
        <p:spPr>
          <a:xfrm>
            <a:off x="7322451" y="4163945"/>
            <a:ext cx="4695375" cy="1015663"/>
          </a:xfrm>
          <a:prstGeom prst="rect">
            <a:avLst/>
          </a:prstGeom>
        </p:spPr>
        <p:txBody>
          <a:bodyPr wrap="square">
            <a:spAutoFit/>
          </a:bodyPr>
          <a:lstStyle/>
          <a:p>
            <a:pPr marL="285750" indent="-285750">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This reduces a better extraction of charges while increasing recombination kinetics at the interface.</a:t>
            </a:r>
          </a:p>
        </p:txBody>
      </p:sp>
      <p:sp>
        <p:nvSpPr>
          <p:cNvPr id="15" name="ZoneTexte 14"/>
          <p:cNvSpPr txBox="1"/>
          <p:nvPr/>
        </p:nvSpPr>
        <p:spPr>
          <a:xfrm>
            <a:off x="8273143" y="1166325"/>
            <a:ext cx="1789272" cy="400110"/>
          </a:xfrm>
          <a:prstGeom prst="rect">
            <a:avLst/>
          </a:prstGeom>
          <a:noFill/>
        </p:spPr>
        <p:txBody>
          <a:bodyPr wrap="none" rtlCol="0">
            <a:spAutoFit/>
          </a:bodyPr>
          <a:lstStyle/>
          <a:p>
            <a:pPr marL="285750" indent="-285750">
              <a:buFont typeface="Wingdings" panose="05000000000000000000" pitchFamily="2" charset="2"/>
              <a:buChar char="v"/>
            </a:pPr>
            <a:r>
              <a:rPr lang="fr-SN" sz="2000" dirty="0">
                <a:latin typeface="Times New Roman" panose="02020603050405020304" pitchFamily="18" charset="0"/>
                <a:cs typeface="Times New Roman" panose="02020603050405020304" pitchFamily="18" charset="0"/>
              </a:rPr>
              <a:t>SEM images</a:t>
            </a:r>
            <a:endParaRPr lang="en-US" sz="2000" dirty="0">
              <a:latin typeface="Times New Roman" panose="02020603050405020304" pitchFamily="18"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0E6B7FBA-A97A-42A3-9715-93FD52408C33}" type="slidenum">
              <a:rPr lang="en-US" smtClean="0"/>
              <a:t>9</a:t>
            </a:fld>
            <a:endParaRPr lang="en-US"/>
          </a:p>
        </p:txBody>
      </p:sp>
    </p:spTree>
    <p:extLst>
      <p:ext uri="{BB962C8B-B14F-4D97-AF65-F5344CB8AC3E}">
        <p14:creationId xmlns:p14="http://schemas.microsoft.com/office/powerpoint/2010/main" val="2772127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3851</TotalTime>
  <Words>960</Words>
  <Application>Microsoft Macintosh PowerPoint</Application>
  <PresentationFormat>Widescreen</PresentationFormat>
  <Paragraphs>127</Paragraphs>
  <Slides>13</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Bookman Old Style</vt:lpstr>
      <vt:lpstr>Calibri</vt:lpstr>
      <vt:lpstr>Calibri Light</vt:lpstr>
      <vt:lpstr>Courier New</vt:lpstr>
      <vt:lpstr>Times New Roman</vt:lpstr>
      <vt:lpstr>Wingdings</vt:lpstr>
      <vt:lpstr>Thème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NDIOUKANE</dc:creator>
  <cp:lastModifiedBy>Ketevi Adikle Assamagan</cp:lastModifiedBy>
  <cp:revision>104</cp:revision>
  <dcterms:created xsi:type="dcterms:W3CDTF">2022-02-24T09:02:04Z</dcterms:created>
  <dcterms:modified xsi:type="dcterms:W3CDTF">2022-03-07T15:26:02Z</dcterms:modified>
</cp:coreProperties>
</file>