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76" r:id="rId2"/>
    <p:sldId id="268" r:id="rId3"/>
    <p:sldId id="291" r:id="rId4"/>
    <p:sldId id="290" r:id="rId5"/>
    <p:sldId id="292" r:id="rId6"/>
    <p:sldId id="293" r:id="rId7"/>
    <p:sldId id="295" r:id="rId8"/>
    <p:sldId id="296" r:id="rId9"/>
    <p:sldId id="297" r:id="rId10"/>
    <p:sldId id="289" r:id="rId11"/>
    <p:sldId id="298" r:id="rId12"/>
    <p:sldId id="299" r:id="rId13"/>
    <p:sldId id="304" r:id="rId14"/>
    <p:sldId id="301" r:id="rId15"/>
    <p:sldId id="302" r:id="rId16"/>
    <p:sldId id="278" r:id="rId17"/>
    <p:sldId id="280" r:id="rId18"/>
    <p:sldId id="283" r:id="rId19"/>
    <p:sldId id="282" r:id="rId20"/>
    <p:sldId id="310" r:id="rId21"/>
    <p:sldId id="285" r:id="rId22"/>
    <p:sldId id="288" r:id="rId23"/>
    <p:sldId id="308" r:id="rId24"/>
    <p:sldId id="309" r:id="rId25"/>
    <p:sldId id="305" r:id="rId26"/>
    <p:sldId id="307" r:id="rId27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00FF"/>
    <a:srgbClr val="00CC99"/>
    <a:srgbClr val="009966"/>
    <a:srgbClr val="00E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5" autoAdjust="0"/>
    <p:restoredTop sz="93907" autoAdjust="0"/>
  </p:normalViewPr>
  <p:slideViewPr>
    <p:cSldViewPr>
      <p:cViewPr varScale="1">
        <p:scale>
          <a:sx n="82" d="100"/>
          <a:sy n="82" d="100"/>
        </p:scale>
        <p:origin x="177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402" y="-7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98" y="0"/>
            <a:ext cx="2944958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1"/>
            <a:ext cx="2944958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98" y="9429671"/>
            <a:ext cx="2944958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915D92-38FC-4C94-B072-014909750C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52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8" y="0"/>
            <a:ext cx="2944958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715629"/>
            <a:ext cx="5438464" cy="446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671"/>
            <a:ext cx="2944958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8" y="9429671"/>
            <a:ext cx="2944958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4D63B3D-A46E-4586-B89A-58C85E0BCD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462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97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33233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970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16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307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865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674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977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977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97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97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97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6340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977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977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04812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0035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7998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100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155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241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357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152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542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114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37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ciences7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" y="116632"/>
            <a:ext cx="240346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0" y="1484313"/>
            <a:ext cx="9144000" cy="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79388" y="1096963"/>
            <a:ext cx="395287" cy="5761037"/>
          </a:xfrm>
          <a:prstGeom prst="rect">
            <a:avLst/>
          </a:prstGeom>
          <a:solidFill>
            <a:srgbClr val="00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solidFill>
                <a:schemeClr val="hlink"/>
              </a:solidFill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131840" y="6632136"/>
            <a:ext cx="367240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CH" sz="800" i="1" dirty="0" smtClean="0">
                <a:latin typeface="Tahoma" pitchFamily="34" charset="0"/>
              </a:rPr>
              <a:t>Franck CADOUX (UNIGE), </a:t>
            </a:r>
            <a:r>
              <a:rPr lang="fr-CH" sz="800" i="1" dirty="0" err="1" smtClean="0">
                <a:latin typeface="Tahoma" pitchFamily="34" charset="0"/>
              </a:rPr>
              <a:t>sFGD</a:t>
            </a:r>
            <a:r>
              <a:rPr lang="fr-CH" sz="800" i="1" dirty="0" smtClean="0">
                <a:latin typeface="Tahoma" pitchFamily="34" charset="0"/>
              </a:rPr>
              <a:t> </a:t>
            </a:r>
            <a:r>
              <a:rPr lang="fr-CH" sz="800" i="1" dirty="0" err="1" smtClean="0">
                <a:latin typeface="Tahoma" pitchFamily="34" charset="0"/>
              </a:rPr>
              <a:t>Review</a:t>
            </a:r>
            <a:r>
              <a:rPr lang="fr-CH" sz="800" i="1" dirty="0" smtClean="0">
                <a:latin typeface="Tahoma" pitchFamily="34" charset="0"/>
              </a:rPr>
              <a:t>, July, 28, 2021</a:t>
            </a:r>
            <a:endParaRPr lang="fr-FR" sz="800" i="1" dirty="0">
              <a:latin typeface="Tahoma" pitchFamily="34" charset="0"/>
            </a:endParaRP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644900"/>
            <a:ext cx="6400800" cy="838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39162"/>
            <a:ext cx="2133600" cy="21883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521FF4-53DF-4860-AC37-02F982B6168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811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366B0-EE3C-42B3-B870-898458EAF8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08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0EBC1-D6BD-43E0-B06D-F23EC976E7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44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088" y="274638"/>
            <a:ext cx="7273925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21622-30FA-4047-BCE3-911E5E2C79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191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F0927-F69D-47DF-97F0-29156C0C55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612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FF5FB-B301-472C-93FE-82834A7C29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740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BBED0-DA5C-415E-A114-600113E314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933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26056-D5B6-4029-9244-099B71FBE3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18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AE0AB-C144-443C-BD2C-1CA70B5EAE8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74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E4BA8-E441-47E0-BB4A-EA73E06668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91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0293-E5FB-4CE2-A519-5AEFCB95C2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55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556FD-5831-4BA9-9BB4-F61084629E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09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274638"/>
            <a:ext cx="72739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7291" y="6525343"/>
            <a:ext cx="2016125" cy="368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18/09/2018</a:t>
            </a:r>
            <a:endParaRPr lang="fr-FR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706533D-94C5-457B-B28C-B79750272C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0" y="1484313"/>
            <a:ext cx="9144000" cy="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179388" y="1096963"/>
            <a:ext cx="395287" cy="5761037"/>
          </a:xfrm>
          <a:prstGeom prst="rect">
            <a:avLst/>
          </a:prstGeom>
          <a:solidFill>
            <a:srgbClr val="00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solidFill>
                <a:schemeClr val="hlink"/>
              </a:solidFill>
            </a:endParaRPr>
          </a:p>
        </p:txBody>
      </p:sp>
      <p:pic>
        <p:nvPicPr>
          <p:cNvPr id="1033" name="Picture 14" descr="sceau20t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7800"/>
            <a:ext cx="6365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emf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microsoft.com/office/2007/relationships/hdphoto" Target="../media/hdphoto6.wdp"/><Relationship Id="rId3" Type="http://schemas.openxmlformats.org/officeDocument/2006/relationships/image" Target="../media/image4.jpeg"/><Relationship Id="rId7" Type="http://schemas.openxmlformats.org/officeDocument/2006/relationships/image" Target="../media/image42.jpe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emf"/><Relationship Id="rId11" Type="http://schemas.microsoft.com/office/2007/relationships/hdphoto" Target="../media/hdphoto5.wdp"/><Relationship Id="rId5" Type="http://schemas.openxmlformats.org/officeDocument/2006/relationships/image" Target="../media/image40.emf"/><Relationship Id="rId10" Type="http://schemas.openxmlformats.org/officeDocument/2006/relationships/image" Target="../media/image44.jpe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g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jpg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7.wdp"/><Relationship Id="rId5" Type="http://schemas.openxmlformats.org/officeDocument/2006/relationships/image" Target="../media/image49.png"/><Relationship Id="rId4" Type="http://schemas.microsoft.com/office/2007/relationships/hdphoto" Target="../media/hdphoto2.wdp"/><Relationship Id="rId9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tif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911622"/>
            <a:ext cx="70875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ND280_SFGD Box        </a:t>
            </a:r>
            <a:r>
              <a:rPr lang="en-US" sz="32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Envelope</a:t>
            </a:r>
          </a:p>
          <a:p>
            <a:pPr algn="ctr"/>
            <a:endParaRPr lang="en-US" sz="3200" b="1" dirty="0" smtClean="0">
              <a:solidFill>
                <a:srgbClr val="00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15615978">
            <a:off x="1850228" y="4071630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</a:rPr>
              <a:t>US ECAL</a:t>
            </a:r>
            <a:endParaRPr lang="en-US" sz="1100" b="1" i="1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228" y="1514422"/>
            <a:ext cx="6278772" cy="443485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83568" y="5626113"/>
            <a:ext cx="4904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SFGD Envelope definition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Connections to the Basket structure </a:t>
            </a:r>
          </a:p>
        </p:txBody>
      </p:sp>
    </p:spTree>
    <p:extLst>
      <p:ext uri="{BB962C8B-B14F-4D97-AF65-F5344CB8AC3E}">
        <p14:creationId xmlns:p14="http://schemas.microsoft.com/office/powerpoint/2010/main" val="160601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492896"/>
            <a:ext cx="4608512" cy="323042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9" name="Flèche vers le bas 8"/>
          <p:cNvSpPr/>
          <p:nvPr/>
        </p:nvSpPr>
        <p:spPr>
          <a:xfrm>
            <a:off x="2699793" y="2348880"/>
            <a:ext cx="432048" cy="864096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ZoneTexte 9"/>
          <p:cNvSpPr txBox="1"/>
          <p:nvPr/>
        </p:nvSpPr>
        <p:spPr>
          <a:xfrm>
            <a:off x="1187624" y="1628800"/>
            <a:ext cx="3401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Back to STEP3 in more </a:t>
            </a:r>
            <a:r>
              <a:rPr lang="fr-CH" sz="1600" b="1" dirty="0" err="1" smtClean="0"/>
              <a:t>details</a:t>
            </a:r>
            <a:r>
              <a:rPr lang="fr-CH" sz="1600" b="1" dirty="0" smtClean="0"/>
              <a:t>….</a:t>
            </a:r>
            <a:endParaRPr lang="fr-CH" sz="1600" dirty="0"/>
          </a:p>
        </p:txBody>
      </p:sp>
      <p:pic>
        <p:nvPicPr>
          <p:cNvPr id="14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92896"/>
            <a:ext cx="3491880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01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1" t="17629" r="36918"/>
          <a:stretch/>
        </p:blipFill>
        <p:spPr bwMode="auto">
          <a:xfrm>
            <a:off x="4427316" y="1959558"/>
            <a:ext cx="1224582" cy="15976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6999902" y="3909882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err="1" smtClean="0"/>
              <a:t>Seen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from</a:t>
            </a:r>
            <a:r>
              <a:rPr lang="fr-CH" sz="1400" b="1" dirty="0" smtClean="0"/>
              <a:t> top</a:t>
            </a:r>
            <a:endParaRPr lang="fr-CH" sz="1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1403648" y="607584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Assuming all the MPPC cables are folded back onto the </a:t>
            </a:r>
            <a:r>
              <a:rPr lang="en-US" sz="1400" dirty="0" err="1" smtClean="0"/>
              <a:t>sFGD</a:t>
            </a:r>
            <a:r>
              <a:rPr lang="en-US" sz="1400" dirty="0" smtClean="0"/>
              <a:t> box, and safely stored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top side is free for cable storage (plus holder, protections…)</a:t>
            </a:r>
            <a:endParaRPr lang="en-US" sz="1400" dirty="0"/>
          </a:p>
        </p:txBody>
      </p:sp>
      <p:sp>
        <p:nvSpPr>
          <p:cNvPr id="11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 Box envelope</a:t>
            </a:r>
          </a:p>
        </p:txBody>
      </p:sp>
    </p:spTree>
    <p:extLst>
      <p:ext uri="{BB962C8B-B14F-4D97-AF65-F5344CB8AC3E}">
        <p14:creationId xmlns:p14="http://schemas.microsoft.com/office/powerpoint/2010/main" val="15591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87624" y="1628800"/>
            <a:ext cx="3401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Back to STEP3 in more </a:t>
            </a:r>
            <a:r>
              <a:rPr lang="fr-CH" sz="1600" b="1" dirty="0" err="1" smtClean="0"/>
              <a:t>details</a:t>
            </a:r>
            <a:r>
              <a:rPr lang="fr-CH" sz="1600" b="1" dirty="0" smtClean="0"/>
              <a:t>….</a:t>
            </a:r>
            <a:endParaRPr lang="fr-CH" sz="16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831031" y="5295100"/>
            <a:ext cx="59046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u="sng" dirty="0" smtClean="0"/>
              <a:t>Installation in 2 steps</a:t>
            </a:r>
            <a:r>
              <a:rPr lang="en-US" sz="1400" dirty="0" smtClean="0"/>
              <a:t>: first the BOX and then the side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2 movements to get to final location for BOX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Down+ Horizontal along Z towards TPC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&gt; 90mm </a:t>
            </a:r>
            <a:r>
              <a:rPr lang="en-US" sz="1400" dirty="0" smtClean="0"/>
              <a:t>clearances all in all … quite acceptable for insertion.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75mm</a:t>
            </a:r>
            <a:r>
              <a:rPr lang="en-US" sz="1400" dirty="0" smtClean="0"/>
              <a:t> is left for later U-TOF insertion.</a:t>
            </a:r>
            <a:endParaRPr lang="en-US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1" y="2431934"/>
            <a:ext cx="8532440" cy="2603014"/>
          </a:xfrm>
          <a:prstGeom prst="rect">
            <a:avLst/>
          </a:prstGeom>
        </p:spPr>
      </p:pic>
      <p:sp>
        <p:nvSpPr>
          <p:cNvPr id="16" name="Flèche vers le bas 15"/>
          <p:cNvSpPr/>
          <p:nvPr/>
        </p:nvSpPr>
        <p:spPr>
          <a:xfrm>
            <a:off x="2833181" y="2431935"/>
            <a:ext cx="432048" cy="1219194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Flèche vers le bas 17"/>
          <p:cNvSpPr/>
          <p:nvPr/>
        </p:nvSpPr>
        <p:spPr>
          <a:xfrm rot="16200000">
            <a:off x="2874498" y="4340866"/>
            <a:ext cx="432048" cy="514683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ZoneTexte 2"/>
          <p:cNvSpPr txBox="1"/>
          <p:nvPr/>
        </p:nvSpPr>
        <p:spPr>
          <a:xfrm rot="20315766">
            <a:off x="2497032" y="367885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movements</a:t>
            </a:r>
            <a:endParaRPr lang="en-US" dirty="0"/>
          </a:p>
        </p:txBody>
      </p:sp>
      <p:sp>
        <p:nvSpPr>
          <p:cNvPr id="19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 Box Clearances &amp; Envelope</a:t>
            </a:r>
          </a:p>
        </p:txBody>
      </p:sp>
    </p:spTree>
    <p:extLst>
      <p:ext uri="{BB962C8B-B14F-4D97-AF65-F5344CB8AC3E}">
        <p14:creationId xmlns:p14="http://schemas.microsoft.com/office/powerpoint/2010/main" val="19836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2348880"/>
            <a:ext cx="8111701" cy="36724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03848" y="3068960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SFGD box</a:t>
            </a:r>
            <a:endParaRPr lang="en-US" sz="16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7740352" y="5589240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SFGD box</a:t>
            </a:r>
            <a:endParaRPr lang="en-US" sz="1600" b="1" dirty="0"/>
          </a:p>
        </p:txBody>
      </p:sp>
      <p:cxnSp>
        <p:nvCxnSpPr>
          <p:cNvPr id="7" name="Connecteur droit avec flèche 6"/>
          <p:cNvCxnSpPr/>
          <p:nvPr/>
        </p:nvCxnSpPr>
        <p:spPr>
          <a:xfrm flipH="1" flipV="1">
            <a:off x="2843808" y="3645024"/>
            <a:ext cx="1368152" cy="25922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159559" y="6197533"/>
            <a:ext cx="3220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Envelope for MPPC cables and others</a:t>
            </a:r>
            <a:endParaRPr lang="en-US" sz="1400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V="1">
            <a:off x="4379170" y="4221088"/>
            <a:ext cx="120821" cy="20162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2068928" y="4509120"/>
            <a:ext cx="275872" cy="18787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967580" y="6351421"/>
            <a:ext cx="2284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Above the SFGD box area</a:t>
            </a:r>
            <a:endParaRPr lang="en-US" sz="1400" dirty="0"/>
          </a:p>
        </p:txBody>
      </p:sp>
      <p:sp>
        <p:nvSpPr>
          <p:cNvPr id="25" name="ZoneTexte 24"/>
          <p:cNvSpPr txBox="1"/>
          <p:nvPr/>
        </p:nvSpPr>
        <p:spPr>
          <a:xfrm>
            <a:off x="1187624" y="1628800"/>
            <a:ext cx="3042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Clearances respect to U-TOF</a:t>
            </a:r>
            <a:endParaRPr lang="fr-CH" sz="1600" dirty="0"/>
          </a:p>
        </p:txBody>
      </p:sp>
      <p:sp>
        <p:nvSpPr>
          <p:cNvPr id="26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 Box Clearances &amp; Envelope</a:t>
            </a:r>
          </a:p>
        </p:txBody>
      </p:sp>
    </p:spTree>
    <p:extLst>
      <p:ext uri="{BB962C8B-B14F-4D97-AF65-F5344CB8AC3E}">
        <p14:creationId xmlns:p14="http://schemas.microsoft.com/office/powerpoint/2010/main" val="22610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8316416" cy="3042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464687" y="3462318"/>
            <a:ext cx="1819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Top cables envelope</a:t>
            </a:r>
            <a:endParaRPr lang="en-US" sz="1400" i="1" dirty="0"/>
          </a:p>
        </p:txBody>
      </p:sp>
      <p:sp>
        <p:nvSpPr>
          <p:cNvPr id="4" name="ZoneTexte 3"/>
          <p:cNvSpPr txBox="1"/>
          <p:nvPr/>
        </p:nvSpPr>
        <p:spPr>
          <a:xfrm>
            <a:off x="3131840" y="4100110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SFGD</a:t>
            </a:r>
            <a:endParaRPr lang="en-US" sz="16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7308304" y="2196544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SFGD</a:t>
            </a:r>
            <a:endParaRPr lang="en-US" sz="1600" b="1" dirty="0"/>
          </a:p>
        </p:txBody>
      </p:sp>
      <p:cxnSp>
        <p:nvCxnSpPr>
          <p:cNvPr id="6" name="Connecteur droit avec flèche 5"/>
          <p:cNvCxnSpPr/>
          <p:nvPr/>
        </p:nvCxnSpPr>
        <p:spPr>
          <a:xfrm flipH="1" flipV="1">
            <a:off x="6804248" y="3293996"/>
            <a:ext cx="880922" cy="139448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7338921" y="4684771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Calibration system</a:t>
            </a:r>
          </a:p>
          <a:p>
            <a:r>
              <a:rPr lang="en-US" sz="1200" dirty="0" smtClean="0"/>
              <a:t>(partly displayed)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683568" y="4572808"/>
            <a:ext cx="5256584" cy="2423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Clearances </a:t>
            </a:r>
          </a:p>
        </p:txBody>
      </p:sp>
      <p:pic>
        <p:nvPicPr>
          <p:cNvPr id="18" name="Picture 4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32" y="5229201"/>
            <a:ext cx="3708136" cy="162533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043608" y="1556792"/>
            <a:ext cx="5238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smtClean="0"/>
              <a:t>Clearances / Upgrade detectors </a:t>
            </a:r>
            <a:r>
              <a:rPr lang="fr-CH" sz="1400" dirty="0" smtClean="0"/>
              <a:t>(TOP and </a:t>
            </a:r>
            <a:r>
              <a:rPr lang="fr-CH" sz="1400" dirty="0" err="1" smtClean="0"/>
              <a:t>Bottom</a:t>
            </a:r>
            <a:r>
              <a:rPr lang="fr-CH" sz="1400" dirty="0" smtClean="0"/>
              <a:t> </a:t>
            </a:r>
            <a:r>
              <a:rPr lang="fr-CH" sz="1400" dirty="0" err="1" smtClean="0"/>
              <a:t>sides</a:t>
            </a:r>
            <a:r>
              <a:rPr lang="fr-CH" sz="1400" dirty="0" smtClean="0"/>
              <a:t>)</a:t>
            </a:r>
            <a:endParaRPr lang="fr-CH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1949503" y="4592992"/>
            <a:ext cx="49883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/>
              <a:t>10mm</a:t>
            </a:r>
            <a:r>
              <a:rPr lang="en-US" sz="1400" dirty="0" smtClean="0"/>
              <a:t> minimum with respect to HA-TPC’s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Note that </a:t>
            </a:r>
            <a:r>
              <a:rPr lang="en-US" sz="1400" b="1" dirty="0" smtClean="0"/>
              <a:t>Top HA-TPC </a:t>
            </a:r>
            <a:r>
              <a:rPr lang="en-US" sz="1400" dirty="0" smtClean="0"/>
              <a:t>can move further up (by +28mm)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In yellow, the MPPC cable envelopes</a:t>
            </a:r>
            <a:endParaRPr lang="en-US" sz="1400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4342261" y="5331656"/>
            <a:ext cx="373755" cy="1267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9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146436"/>
            <a:ext cx="2411760" cy="17286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Connecteur droit avec flèche 19"/>
          <p:cNvCxnSpPr/>
          <p:nvPr/>
        </p:nvCxnSpPr>
        <p:spPr>
          <a:xfrm>
            <a:off x="5076056" y="5331656"/>
            <a:ext cx="1512168" cy="28623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7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0271738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606378"/>
            <a:ext cx="8280920" cy="2052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27584" y="1628800"/>
            <a:ext cx="2739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Summary</a:t>
            </a:r>
            <a:r>
              <a:rPr lang="fr-CH" sz="1600" dirty="0" smtClean="0"/>
              <a:t> on the clearances</a:t>
            </a:r>
            <a:endParaRPr lang="fr-CH" sz="1600" dirty="0"/>
          </a:p>
        </p:txBody>
      </p:sp>
      <p:sp>
        <p:nvSpPr>
          <p:cNvPr id="11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 Box Clearances &amp; Envelope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492957"/>
              </p:ext>
            </p:extLst>
          </p:nvPr>
        </p:nvGraphicFramePr>
        <p:xfrm>
          <a:off x="611561" y="2022470"/>
          <a:ext cx="8526602" cy="103619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297006">
                  <a:extLst>
                    <a:ext uri="{9D8B030D-6E8A-4147-A177-3AD203B41FA5}">
                      <a16:colId xmlns:a16="http://schemas.microsoft.com/office/drawing/2014/main" val="2362569241"/>
                    </a:ext>
                  </a:extLst>
                </a:gridCol>
                <a:gridCol w="981533">
                  <a:extLst>
                    <a:ext uri="{9D8B030D-6E8A-4147-A177-3AD203B41FA5}">
                      <a16:colId xmlns:a16="http://schemas.microsoft.com/office/drawing/2014/main" val="3532462026"/>
                    </a:ext>
                  </a:extLst>
                </a:gridCol>
                <a:gridCol w="876368">
                  <a:extLst>
                    <a:ext uri="{9D8B030D-6E8A-4147-A177-3AD203B41FA5}">
                      <a16:colId xmlns:a16="http://schemas.microsoft.com/office/drawing/2014/main" val="131846900"/>
                    </a:ext>
                  </a:extLst>
                </a:gridCol>
                <a:gridCol w="1437244">
                  <a:extLst>
                    <a:ext uri="{9D8B030D-6E8A-4147-A177-3AD203B41FA5}">
                      <a16:colId xmlns:a16="http://schemas.microsoft.com/office/drawing/2014/main" val="2302844953"/>
                    </a:ext>
                  </a:extLst>
                </a:gridCol>
                <a:gridCol w="1177102">
                  <a:extLst>
                    <a:ext uri="{9D8B030D-6E8A-4147-A177-3AD203B41FA5}">
                      <a16:colId xmlns:a16="http://schemas.microsoft.com/office/drawing/2014/main" val="3341693311"/>
                    </a:ext>
                  </a:extLst>
                </a:gridCol>
                <a:gridCol w="1757349">
                  <a:extLst>
                    <a:ext uri="{9D8B030D-6E8A-4147-A177-3AD203B41FA5}">
                      <a16:colId xmlns:a16="http://schemas.microsoft.com/office/drawing/2014/main" val="3170138786"/>
                    </a:ext>
                  </a:extLst>
                </a:gridCol>
              </a:tblGrid>
              <a:tr h="518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Item</a:t>
                      </a:r>
                      <a:endParaRPr lang="fr-CH" sz="1600" dirty="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uTOF</a:t>
                      </a:r>
                      <a:endParaRPr lang="fr-CH" sz="1200" dirty="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dTOF</a:t>
                      </a:r>
                      <a:endParaRPr lang="fr-CH" sz="120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HA-TPC (bottom)</a:t>
                      </a:r>
                      <a:endParaRPr lang="fr-CH" sz="120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HA-TPC (Top)</a:t>
                      </a:r>
                      <a:endParaRPr lang="fr-CH" sz="1200" dirty="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Basket beam </a:t>
                      </a:r>
                      <a:endParaRPr lang="fr-CH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(X axis)</a:t>
                      </a:r>
                      <a:endParaRPr lang="fr-CH" sz="120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extLst>
                  <a:ext uri="{0D108BD9-81ED-4DB2-BD59-A6C34878D82A}">
                    <a16:rowId xmlns:a16="http://schemas.microsoft.com/office/drawing/2014/main" val="443785660"/>
                  </a:ext>
                </a:extLst>
              </a:tr>
              <a:tr h="518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Clearance (mm) / SFGD</a:t>
                      </a:r>
                      <a:endParaRPr lang="fr-CH" sz="120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20</a:t>
                      </a:r>
                      <a:endParaRPr lang="fr-CH" sz="1200" b="1" dirty="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17</a:t>
                      </a:r>
                      <a:endParaRPr lang="fr-CH" sz="1200" b="1" dirty="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10*</a:t>
                      </a:r>
                      <a:endParaRPr lang="fr-CH" sz="1200" b="1" dirty="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10*</a:t>
                      </a:r>
                      <a:endParaRPr lang="fr-CH" sz="1200" b="1" dirty="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10</a:t>
                      </a:r>
                      <a:endParaRPr lang="fr-CH" sz="1200" b="1" dirty="0">
                        <a:effectLst/>
                        <a:latin typeface="Georgia" panose="02040502050405020303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25400" marB="25400" anchor="ctr"/>
                </a:tc>
                <a:extLst>
                  <a:ext uri="{0D108BD9-81ED-4DB2-BD59-A6C34878D82A}">
                    <a16:rowId xmlns:a16="http://schemas.microsoft.com/office/drawing/2014/main" val="2330195876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75512" y="3659786"/>
            <a:ext cx="3948517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Corresponding to a SFGD box volume of: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Z axis: </a:t>
            </a:r>
            <a:r>
              <a:rPr lang="en-US" sz="1600" b="1" dirty="0" smtClean="0"/>
              <a:t>1973mm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X axis: </a:t>
            </a:r>
            <a:r>
              <a:rPr lang="en-US" sz="1600" b="1" dirty="0" smtClean="0"/>
              <a:t>2310mm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Y axis:   </a:t>
            </a:r>
            <a:r>
              <a:rPr lang="en-US" sz="1600" b="1" dirty="0" smtClean="0"/>
              <a:t>711mm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8098" y="3814183"/>
            <a:ext cx="1017007" cy="792195"/>
          </a:xfrm>
          <a:prstGeom prst="rect">
            <a:avLst/>
          </a:prstGeom>
        </p:spPr>
      </p:pic>
      <p:pic>
        <p:nvPicPr>
          <p:cNvPr id="18" name="Picture 5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105" y="3306057"/>
            <a:ext cx="3033058" cy="1467017"/>
          </a:xfrm>
          <a:prstGeom prst="rect">
            <a:avLst/>
          </a:prstGeom>
        </p:spPr>
      </p:pic>
      <p:cxnSp>
        <p:nvCxnSpPr>
          <p:cNvPr id="14" name="Connecteur droit avec flèche 13"/>
          <p:cNvCxnSpPr/>
          <p:nvPr/>
        </p:nvCxnSpPr>
        <p:spPr>
          <a:xfrm flipV="1">
            <a:off x="6300192" y="3814183"/>
            <a:ext cx="2448272" cy="3842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555776" y="3030502"/>
            <a:ext cx="3921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* </a:t>
            </a:r>
            <a:r>
              <a:rPr lang="en-US" sz="1400" b="1" i="1" dirty="0" smtClean="0"/>
              <a:t>+ 28mm </a:t>
            </a:r>
            <a:r>
              <a:rPr lang="en-US" sz="1400" i="1" dirty="0" smtClean="0"/>
              <a:t>could be shared between 2 HA-TPC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93389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1" name="TextBox 6"/>
          <p:cNvSpPr txBox="1"/>
          <p:nvPr/>
        </p:nvSpPr>
        <p:spPr>
          <a:xfrm>
            <a:off x="1799692" y="2132856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Backup slides</a:t>
            </a:r>
          </a:p>
        </p:txBody>
      </p:sp>
      <p:pic>
        <p:nvPicPr>
          <p:cNvPr id="18" name="Picture 5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732" y="3284984"/>
            <a:ext cx="540060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1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35696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BOX assembly into the Basket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87624" y="1844824"/>
            <a:ext cx="3977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 smtClean="0"/>
              <a:t>Step</a:t>
            </a:r>
            <a:r>
              <a:rPr lang="fr-CH" sz="1400" b="1" dirty="0" smtClean="0"/>
              <a:t> 1 </a:t>
            </a:r>
            <a:r>
              <a:rPr lang="fr-CH" sz="1400" dirty="0" err="1" smtClean="0"/>
              <a:t>is</a:t>
            </a:r>
            <a:r>
              <a:rPr lang="fr-CH" sz="1400" dirty="0" smtClean="0"/>
              <a:t> the SFGD BOX fixation (4 corners)</a:t>
            </a:r>
            <a:endParaRPr lang="fr-CH" sz="1400" dirty="0"/>
          </a:p>
        </p:txBody>
      </p:sp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87" y="2348880"/>
            <a:ext cx="4962525" cy="2601595"/>
          </a:xfrm>
          <a:prstGeom prst="rect">
            <a:avLst/>
          </a:prstGeom>
        </p:spPr>
      </p:pic>
      <p:pic>
        <p:nvPicPr>
          <p:cNvPr id="16" name="Picture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348880"/>
            <a:ext cx="3775566" cy="2601595"/>
          </a:xfrm>
          <a:prstGeom prst="rect">
            <a:avLst/>
          </a:prstGeom>
        </p:spPr>
      </p:pic>
      <p:cxnSp>
        <p:nvCxnSpPr>
          <p:cNvPr id="3" name="Connecteur droit avec flèche 2"/>
          <p:cNvCxnSpPr/>
          <p:nvPr/>
        </p:nvCxnSpPr>
        <p:spPr>
          <a:xfrm flipV="1">
            <a:off x="6855827" y="3933056"/>
            <a:ext cx="648072" cy="292685"/>
          </a:xfrm>
          <a:prstGeom prst="straightConnector1">
            <a:avLst/>
          </a:prstGeom>
          <a:ln w="3810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1189928" y="4950475"/>
            <a:ext cx="1465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Fixed</a:t>
            </a:r>
            <a:r>
              <a:rPr lang="fr-CH" sz="1200" dirty="0" smtClean="0"/>
              <a:t> corner (</a:t>
            </a:r>
            <a:r>
              <a:rPr lang="fr-CH" sz="1200" dirty="0" err="1" smtClean="0"/>
              <a:t>Ref</a:t>
            </a:r>
            <a:r>
              <a:rPr lang="fr-CH" sz="1200" dirty="0" smtClean="0"/>
              <a:t>.)</a:t>
            </a:r>
            <a:endParaRPr lang="fr-CH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5436096" y="4950475"/>
            <a:ext cx="3094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Adjustable</a:t>
            </a:r>
            <a:r>
              <a:rPr lang="fr-CH" sz="1200" dirty="0" smtClean="0"/>
              <a:t> corner (</a:t>
            </a:r>
            <a:r>
              <a:rPr lang="fr-CH" sz="1200" dirty="0" err="1" smtClean="0"/>
              <a:t>slotted</a:t>
            </a:r>
            <a:r>
              <a:rPr lang="fr-CH" sz="1200" dirty="0" smtClean="0"/>
              <a:t> </a:t>
            </a:r>
            <a:r>
              <a:rPr lang="fr-CH" sz="1200" dirty="0" err="1" smtClean="0"/>
              <a:t>holes</a:t>
            </a:r>
            <a:r>
              <a:rPr lang="fr-CH" sz="1200" dirty="0" smtClean="0"/>
              <a:t> / </a:t>
            </a:r>
            <a:r>
              <a:rPr lang="fr-CH" sz="1200" dirty="0" err="1" smtClean="0"/>
              <a:t>brackets</a:t>
            </a:r>
            <a:r>
              <a:rPr lang="fr-CH" sz="1200" dirty="0" smtClean="0"/>
              <a:t>)</a:t>
            </a:r>
            <a:endParaRPr lang="fr-CH" sz="1200" dirty="0"/>
          </a:p>
        </p:txBody>
      </p:sp>
      <p:sp>
        <p:nvSpPr>
          <p:cNvPr id="5" name="ZoneTexte 4"/>
          <p:cNvSpPr txBox="1"/>
          <p:nvPr/>
        </p:nvSpPr>
        <p:spPr>
          <a:xfrm>
            <a:off x="1922661" y="5512028"/>
            <a:ext cx="4975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Some shimming may be necessary between pieces (SFGD brackets, Basket)</a:t>
            </a:r>
            <a:endParaRPr lang="en-US" sz="1400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2933602" y="2780928"/>
            <a:ext cx="324036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2852273" y="2507768"/>
            <a:ext cx="324036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2937572" y="3573016"/>
            <a:ext cx="324036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2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CRATE assembly into the Basket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56752" y="1732831"/>
            <a:ext cx="43022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 smtClean="0"/>
              <a:t>Step</a:t>
            </a:r>
            <a:r>
              <a:rPr lang="fr-CH" sz="1400" b="1" dirty="0" smtClean="0"/>
              <a:t> 2 </a:t>
            </a:r>
            <a:r>
              <a:rPr lang="fr-CH" sz="1400" dirty="0" err="1" smtClean="0"/>
              <a:t>is</a:t>
            </a:r>
            <a:r>
              <a:rPr lang="fr-CH" sz="1400" dirty="0" smtClean="0"/>
              <a:t> the CRATE </a:t>
            </a:r>
            <a:r>
              <a:rPr lang="fr-CH" sz="1400" dirty="0" err="1" smtClean="0"/>
              <a:t>integration</a:t>
            </a:r>
            <a:r>
              <a:rPr lang="fr-CH" sz="1400" dirty="0" smtClean="0"/>
              <a:t> </a:t>
            </a:r>
            <a:r>
              <a:rPr lang="fr-CH" sz="1400" dirty="0" err="1" smtClean="0"/>
              <a:t>into</a:t>
            </a:r>
            <a:r>
              <a:rPr lang="fr-CH" sz="1400" dirty="0" smtClean="0"/>
              <a:t> the Basket</a:t>
            </a:r>
            <a:endParaRPr lang="fr-CH" sz="1400" dirty="0"/>
          </a:p>
        </p:txBody>
      </p:sp>
      <p:pic>
        <p:nvPicPr>
          <p:cNvPr id="16" name="Picture 30271737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25" y="2564904"/>
            <a:ext cx="7390035" cy="3744416"/>
          </a:xfrm>
          <a:prstGeom prst="rect">
            <a:avLst/>
          </a:prstGeom>
        </p:spPr>
      </p:pic>
      <p:cxnSp>
        <p:nvCxnSpPr>
          <p:cNvPr id="3" name="Connecteur droit avec flèche 2"/>
          <p:cNvCxnSpPr/>
          <p:nvPr/>
        </p:nvCxnSpPr>
        <p:spPr>
          <a:xfrm flipV="1">
            <a:off x="2075744" y="4725144"/>
            <a:ext cx="720080" cy="108012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88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CRATE assembly into the Basket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56752" y="1732831"/>
            <a:ext cx="43022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 smtClean="0"/>
              <a:t>Step</a:t>
            </a:r>
            <a:r>
              <a:rPr lang="fr-CH" sz="1400" b="1" dirty="0" smtClean="0"/>
              <a:t> 2 </a:t>
            </a:r>
            <a:r>
              <a:rPr lang="fr-CH" sz="1400" dirty="0" err="1" smtClean="0"/>
              <a:t>is</a:t>
            </a:r>
            <a:r>
              <a:rPr lang="fr-CH" sz="1400" dirty="0" smtClean="0"/>
              <a:t> the CRATE </a:t>
            </a:r>
            <a:r>
              <a:rPr lang="fr-CH" sz="1400" dirty="0" err="1" smtClean="0"/>
              <a:t>integration</a:t>
            </a:r>
            <a:r>
              <a:rPr lang="fr-CH" sz="1400" dirty="0" smtClean="0"/>
              <a:t> </a:t>
            </a:r>
            <a:r>
              <a:rPr lang="fr-CH" sz="1400" dirty="0" err="1" smtClean="0"/>
              <a:t>into</a:t>
            </a:r>
            <a:r>
              <a:rPr lang="fr-CH" sz="1400" dirty="0" smtClean="0"/>
              <a:t> the Basket</a:t>
            </a:r>
            <a:endParaRPr lang="fr-CH" sz="1400" dirty="0"/>
          </a:p>
        </p:txBody>
      </p:sp>
      <p:pic>
        <p:nvPicPr>
          <p:cNvPr id="9" name="Picture 30271738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3888432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Oval 302717386"/>
          <p:cNvSpPr/>
          <p:nvPr/>
        </p:nvSpPr>
        <p:spPr>
          <a:xfrm>
            <a:off x="1976686" y="2757487"/>
            <a:ext cx="1011138" cy="10572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CH"/>
          </a:p>
        </p:txBody>
      </p:sp>
      <p:cxnSp>
        <p:nvCxnSpPr>
          <p:cNvPr id="12" name="Straight Arrow Connector 302717387"/>
          <p:cNvCxnSpPr/>
          <p:nvPr/>
        </p:nvCxnSpPr>
        <p:spPr>
          <a:xfrm>
            <a:off x="1475656" y="2979102"/>
            <a:ext cx="457972" cy="290639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54596" y="2535872"/>
            <a:ext cx="1181100" cy="4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100" b="1" dirty="0">
                <a:solidFill>
                  <a:srgbClr val="FFFF00"/>
                </a:solidFill>
                <a:effectLst/>
                <a:latin typeface="Georgia"/>
                <a:ea typeface="SimSun"/>
                <a:cs typeface="Arial"/>
              </a:rPr>
              <a:t>Clearance /  Bracket </a:t>
            </a:r>
            <a:endParaRPr lang="fr-CH" sz="1100" dirty="0">
              <a:effectLst/>
              <a:latin typeface="Georgia"/>
              <a:ea typeface="SimSun"/>
              <a:cs typeface="Arial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54596" y="3717032"/>
            <a:ext cx="1181100" cy="4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100" b="1" dirty="0">
                <a:solidFill>
                  <a:srgbClr val="FFFF00"/>
                </a:solidFill>
                <a:effectLst/>
                <a:latin typeface="Georgia"/>
                <a:ea typeface="SimSun"/>
                <a:cs typeface="Arial"/>
              </a:rPr>
              <a:t>Crate frame fixation </a:t>
            </a:r>
            <a:endParaRPr lang="fr-CH" sz="1100" dirty="0">
              <a:effectLst/>
              <a:latin typeface="Georgia"/>
              <a:ea typeface="SimSun"/>
              <a:cs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9001"/>
            <a:ext cx="4572000" cy="2397388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>
            <a:off x="5532487" y="2573288"/>
            <a:ext cx="911721" cy="85571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6948264" y="2573288"/>
            <a:ext cx="1584176" cy="124147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/>
          <p:nvPr/>
        </p:nvSpPr>
        <p:spPr>
          <a:xfrm rot="21235436">
            <a:off x="5208451" y="3498079"/>
            <a:ext cx="648072" cy="173173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llipse 24"/>
          <p:cNvSpPr/>
          <p:nvPr/>
        </p:nvSpPr>
        <p:spPr>
          <a:xfrm rot="346483">
            <a:off x="8406098" y="3702198"/>
            <a:ext cx="648072" cy="173173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ZoneTexte 29"/>
          <p:cNvSpPr txBox="1"/>
          <p:nvPr/>
        </p:nvSpPr>
        <p:spPr>
          <a:xfrm>
            <a:off x="6228184" y="2329135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Crate fixation</a:t>
            </a:r>
            <a:endParaRPr lang="en-US" sz="1200" dirty="0"/>
          </a:p>
        </p:txBody>
      </p:sp>
      <p:sp>
        <p:nvSpPr>
          <p:cNvPr id="31" name="ZoneTexte 30"/>
          <p:cNvSpPr txBox="1"/>
          <p:nvPr/>
        </p:nvSpPr>
        <p:spPr>
          <a:xfrm>
            <a:off x="1888272" y="5949280"/>
            <a:ext cx="5606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u="sng" dirty="0" smtClean="0"/>
              <a:t>6mm clearance </a:t>
            </a:r>
            <a:r>
              <a:rPr lang="en-US" sz="1400" dirty="0" smtClean="0"/>
              <a:t>in total respect to both SFGD corner brackets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Try to squeeze a bit more the CRATE assembly along beam line!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272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CRATE assembly into the Basket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56752" y="1732831"/>
            <a:ext cx="5424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 smtClean="0"/>
              <a:t>Step</a:t>
            </a:r>
            <a:r>
              <a:rPr lang="fr-CH" sz="1400" b="1" dirty="0" smtClean="0"/>
              <a:t> 3 </a:t>
            </a:r>
            <a:r>
              <a:rPr lang="fr-CH" sz="1400" dirty="0" err="1" smtClean="0"/>
              <a:t>is</a:t>
            </a:r>
            <a:r>
              <a:rPr lang="fr-CH" sz="1400" dirty="0" smtClean="0"/>
              <a:t> the CRATE </a:t>
            </a:r>
            <a:r>
              <a:rPr lang="fr-CH" sz="1400" dirty="0" err="1" smtClean="0"/>
              <a:t>Cabling</a:t>
            </a:r>
            <a:r>
              <a:rPr lang="fr-CH" sz="1400" dirty="0" smtClean="0"/>
              <a:t> </a:t>
            </a:r>
            <a:r>
              <a:rPr lang="fr-CH" sz="1400" dirty="0" err="1" smtClean="0"/>
              <a:t>sequence</a:t>
            </a:r>
            <a:r>
              <a:rPr lang="fr-CH" sz="1400" dirty="0" smtClean="0"/>
              <a:t> (</a:t>
            </a:r>
            <a:r>
              <a:rPr lang="fr-CH" sz="1400" dirty="0" err="1" smtClean="0"/>
              <a:t>seen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the </a:t>
            </a:r>
            <a:r>
              <a:rPr lang="fr-CH" sz="1400" dirty="0" err="1" smtClean="0"/>
              <a:t>bottom</a:t>
            </a:r>
            <a:r>
              <a:rPr lang="fr-CH" sz="1400" dirty="0" smtClean="0"/>
              <a:t>)</a:t>
            </a:r>
            <a:endParaRPr lang="fr-CH" sz="1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411760" y="6402168"/>
            <a:ext cx="3938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No interference with the top / bottom TPC’s 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680" y="2100054"/>
            <a:ext cx="6900687" cy="429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2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ND280 new configuration @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JParc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081773" y="1710861"/>
            <a:ext cx="71287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u="sng" dirty="0" smtClean="0"/>
              <a:t>SFGD box size depends on</a:t>
            </a:r>
            <a:r>
              <a:rPr lang="en-US" sz="1600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some existing detectors (ECAL, vertical TPC..)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space left by POD removal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New Upgrade detectors (TOF, HA-TPC)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Mounting steps (see later)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Side electronics (readout Crates and Cables)</a:t>
            </a:r>
            <a:endParaRPr lang="en-US" sz="1600" dirty="0"/>
          </a:p>
        </p:txBody>
      </p:sp>
      <p:pic>
        <p:nvPicPr>
          <p:cNvPr id="48" name="Image 4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868" y="3562879"/>
            <a:ext cx="5164430" cy="29403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98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MPPC to CRATE Cabling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93912"/>
            <a:ext cx="3563888" cy="1691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62950">
            <a:off x="602515" y="4416856"/>
            <a:ext cx="2434938" cy="1943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33316"/>
            <a:ext cx="4968552" cy="27597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03648" y="3573016"/>
            <a:ext cx="64807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55576" y="300869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MPPC</a:t>
            </a:r>
            <a:endParaRPr lang="en-US" sz="1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7309318" y="1871754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CRATE</a:t>
            </a:r>
            <a:endParaRPr lang="en-US" sz="14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1187624" y="460901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MPPC</a:t>
            </a:r>
            <a:endParaRPr lang="en-US" sz="14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2367594" y="4293096"/>
            <a:ext cx="30508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MPPC Harnesses are staggered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Envelope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6" name="Picture 1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08" y="5031760"/>
            <a:ext cx="2149787" cy="1836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Une image contenant mur, intérieur, lit, pièce&#10;&#10;Description générée automatiquement">
            <a:extLst>
              <a:ext uri="{FF2B5EF4-FFF2-40B4-BE49-F238E27FC236}">
                <a16:creationId xmlns:a16="http://schemas.microsoft.com/office/drawing/2014/main" id="{1D25783F-2414-4CB6-B92A-3EE195239B1C}"/>
              </a:ext>
            </a:extLst>
          </p:cNvPr>
          <p:cNvPicPr/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095"/>
          <a:stretch/>
        </p:blipFill>
        <p:spPr>
          <a:xfrm>
            <a:off x="5262966" y="5013176"/>
            <a:ext cx="3858355" cy="1854815"/>
          </a:xfrm>
          <a:prstGeom prst="rect">
            <a:avLst/>
          </a:prstGeom>
        </p:spPr>
      </p:pic>
      <p:pic>
        <p:nvPicPr>
          <p:cNvPr id="18" name="Image 17" descr="Une image contenant texte, intérieur&#10;&#10;Description générée automatiquement">
            <a:extLst>
              <a:ext uri="{FF2B5EF4-FFF2-40B4-BE49-F238E27FC236}">
                <a16:creationId xmlns:a16="http://schemas.microsoft.com/office/drawing/2014/main" id="{18F1566A-9DAB-4856-9EF0-A68C8C85C6F7}"/>
              </a:ext>
            </a:extLst>
          </p:cNvPr>
          <p:cNvPicPr/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2" t="36000" r="16864" b="27600"/>
          <a:stretch/>
        </p:blipFill>
        <p:spPr>
          <a:xfrm>
            <a:off x="5484024" y="3405947"/>
            <a:ext cx="3670524" cy="122668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308304" y="4293096"/>
            <a:ext cx="1558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Extra length storage</a:t>
            </a:r>
            <a:endParaRPr lang="en-US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5508104" y="4797152"/>
            <a:ext cx="2254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Half mockup (cables + Crates)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859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Clearances 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56752" y="1732831"/>
            <a:ext cx="31582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smtClean="0"/>
              <a:t>Clearances / Upgrade detectors</a:t>
            </a:r>
            <a:endParaRPr lang="fr-CH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31" y="2132856"/>
            <a:ext cx="8375041" cy="439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85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56752" y="1556792"/>
            <a:ext cx="5557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smtClean="0"/>
              <a:t>Clearances / Upgrade detectors (</a:t>
            </a:r>
            <a:r>
              <a:rPr lang="fr-CH" sz="1400" dirty="0" err="1" smtClean="0"/>
              <a:t>sFGD</a:t>
            </a:r>
            <a:r>
              <a:rPr lang="fr-CH" sz="1400" dirty="0" smtClean="0"/>
              <a:t> CRATE </a:t>
            </a:r>
            <a:r>
              <a:rPr lang="fr-CH" sz="1400" dirty="0" err="1" smtClean="0"/>
              <a:t>wrt</a:t>
            </a:r>
            <a:r>
              <a:rPr lang="fr-CH" sz="1400" dirty="0" smtClean="0"/>
              <a:t> </a:t>
            </a:r>
            <a:r>
              <a:rPr lang="fr-CH" sz="1400" dirty="0" err="1" smtClean="0"/>
              <a:t>side</a:t>
            </a:r>
            <a:r>
              <a:rPr lang="fr-CH" sz="1400" dirty="0" smtClean="0"/>
              <a:t> TOF) </a:t>
            </a:r>
            <a:endParaRPr lang="fr-CH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1403648" y="6061273"/>
            <a:ext cx="636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/>
              <a:t>8mm</a:t>
            </a:r>
            <a:r>
              <a:rPr lang="en-US" sz="1400" dirty="0" smtClean="0"/>
              <a:t> / side TOF (on a particular piece… which can be reduced by 3-5mm)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Or possibility to move a bit the TOF… (150mm / Basket beam…)</a:t>
            </a:r>
          </a:p>
        </p:txBody>
      </p:sp>
      <p:sp>
        <p:nvSpPr>
          <p:cNvPr id="16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CRATES / Side TOF</a:t>
            </a:r>
          </a:p>
        </p:txBody>
      </p:sp>
      <p:pic>
        <p:nvPicPr>
          <p:cNvPr id="7" name="Picture 30271738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64569"/>
            <a:ext cx="5328592" cy="419670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691679" y="5332566"/>
            <a:ext cx="591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TOF</a:t>
            </a:r>
            <a:endParaRPr lang="en-US" sz="1600" b="1" dirty="0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5292080" y="2564904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0271739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145" y="2564904"/>
            <a:ext cx="3000375" cy="22733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987824" y="4581128"/>
            <a:ext cx="1224136" cy="12241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necteur droit 12"/>
          <p:cNvCxnSpPr/>
          <p:nvPr/>
        </p:nvCxnSpPr>
        <p:spPr>
          <a:xfrm flipV="1">
            <a:off x="4211960" y="4838204"/>
            <a:ext cx="4932040" cy="967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2987824" y="2564904"/>
            <a:ext cx="3176321" cy="20162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7452320" y="3861048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H="1">
            <a:off x="7308304" y="408506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6876256" y="386104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13mm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0832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6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Basket modifications </a:t>
            </a:r>
          </a:p>
        </p:txBody>
      </p:sp>
      <p:pic>
        <p:nvPicPr>
          <p:cNvPr id="9" name="Picture 2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1521904"/>
            <a:ext cx="3960439" cy="248316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562" y="4149079"/>
            <a:ext cx="4875656" cy="2562763"/>
          </a:xfrm>
          <a:prstGeom prst="rect">
            <a:avLst/>
          </a:prstGeom>
        </p:spPr>
      </p:pic>
      <p:pic>
        <p:nvPicPr>
          <p:cNvPr id="11" name="Picture 1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551721"/>
            <a:ext cx="3131840" cy="216531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9293" y="3812049"/>
            <a:ext cx="3174707" cy="292251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884511" y="4062923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Next slides for FEA validation</a:t>
            </a:r>
            <a:endParaRPr lang="en-US" sz="1400" dirty="0"/>
          </a:p>
        </p:txBody>
      </p:sp>
      <p:sp>
        <p:nvSpPr>
          <p:cNvPr id="14" name="Flèche droite 13"/>
          <p:cNvSpPr/>
          <p:nvPr/>
        </p:nvSpPr>
        <p:spPr>
          <a:xfrm>
            <a:off x="8545960" y="4348650"/>
            <a:ext cx="432048" cy="21602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6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Basket modifications </a:t>
            </a:r>
          </a:p>
        </p:txBody>
      </p:sp>
      <p:pic>
        <p:nvPicPr>
          <p:cNvPr id="10" name="Picture 2" descr="C:\Users\cadoux\Desktop\20191210_11543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42594"/>
            <a:ext cx="7416824" cy="469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87624" y="6233864"/>
            <a:ext cx="6853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BabyBASKET</a:t>
            </a:r>
            <a:r>
              <a:rPr lang="en-US" dirty="0" smtClean="0"/>
              <a:t> to validate the modifications &amp; installation process</a:t>
            </a:r>
            <a:endParaRPr lang="en-US" dirty="0"/>
          </a:p>
        </p:txBody>
      </p:sp>
      <p:pic>
        <p:nvPicPr>
          <p:cNvPr id="12" name="Imag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36096" y="1686684"/>
            <a:ext cx="2808312" cy="22015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6658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6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Basket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modifications_FEA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00" y="1628800"/>
            <a:ext cx="7343800" cy="40726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644008" y="378904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SFGD</a:t>
            </a:r>
            <a:endParaRPr lang="en-US" b="1" dirty="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1979712" y="4158372"/>
            <a:ext cx="1296144" cy="5667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692639" y="3850595"/>
            <a:ext cx="1935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Modified basket beam</a:t>
            </a:r>
            <a:endParaRPr lang="en-US" sz="1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547664" y="5888215"/>
            <a:ext cx="7120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2x2 oblique beams removed to clear the access to side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Replaced by 2x1 vertical beams in aluminum (FEA to analyze the impact)</a:t>
            </a:r>
            <a:endParaRPr lang="en-US" sz="1600" dirty="0"/>
          </a:p>
        </p:txBody>
      </p:sp>
      <p:sp>
        <p:nvSpPr>
          <p:cNvPr id="21" name="ZoneTexte 20"/>
          <p:cNvSpPr txBox="1"/>
          <p:nvPr/>
        </p:nvSpPr>
        <p:spPr>
          <a:xfrm rot="20551014">
            <a:off x="5145121" y="2289755"/>
            <a:ext cx="241925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Preliminary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333488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6" name="TextBox 6"/>
          <p:cNvSpPr txBox="1"/>
          <p:nvPr/>
        </p:nvSpPr>
        <p:spPr>
          <a:xfrm>
            <a:off x="1835696" y="106023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Basket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modifications_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ZoneTexte 3"/>
          <p:cNvSpPr txBox="1"/>
          <p:nvPr/>
        </p:nvSpPr>
        <p:spPr>
          <a:xfrm rot="20310975">
            <a:off x="2604339" y="3844806"/>
            <a:ext cx="4556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 completion… Results by the </a:t>
            </a:r>
            <a:r>
              <a:rPr lang="en-US" sz="2000" dirty="0" smtClean="0"/>
              <a:t>review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8425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Basket size &amp; measurement @ J-PARC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597011" y="5301208"/>
            <a:ext cx="71287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Measurement campaign in </a:t>
            </a:r>
            <a:r>
              <a:rPr lang="en-US" sz="1400" b="1" dirty="0" smtClean="0"/>
              <a:t>October 2018 @ J-PARC</a:t>
            </a:r>
            <a:r>
              <a:rPr lang="en-US" sz="1400" dirty="0" smtClean="0"/>
              <a:t> (Japan)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Focusing on the “POD area</a:t>
            </a:r>
            <a:r>
              <a:rPr lang="en-US" sz="1400" dirty="0" smtClean="0"/>
              <a:t>”, for </a:t>
            </a:r>
            <a:r>
              <a:rPr lang="en-US" sz="1400" dirty="0" smtClean="0"/>
              <a:t>ND280 Upgrade (</a:t>
            </a:r>
            <a:r>
              <a:rPr lang="en-US" sz="1400" b="1" dirty="0" smtClean="0"/>
              <a:t>SFGD</a:t>
            </a:r>
            <a:r>
              <a:rPr lang="en-US" sz="1400" dirty="0" smtClean="0"/>
              <a:t>, HA-TPC and TOF)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Final precision assumed to be </a:t>
            </a:r>
            <a:r>
              <a:rPr lang="en-US" sz="1400" b="1" dirty="0" smtClean="0"/>
              <a:t>+/-2mm </a:t>
            </a:r>
            <a:r>
              <a:rPr lang="en-US" sz="1400" dirty="0" smtClean="0"/>
              <a:t>(Laser + access issues)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Good match / CAD model at (2 to 3mm differences).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More checks @ </a:t>
            </a:r>
            <a:r>
              <a:rPr lang="en-US" sz="1400" dirty="0" smtClean="0"/>
              <a:t>J-PARC to </a:t>
            </a:r>
            <a:r>
              <a:rPr lang="en-US" sz="1400" dirty="0" smtClean="0"/>
              <a:t>come (as requested by ND280 community)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8" name="Image 1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59832" y="-99389"/>
            <a:ext cx="3024337" cy="67687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Connecteur droit avec flèche 2"/>
          <p:cNvCxnSpPr/>
          <p:nvPr/>
        </p:nvCxnSpPr>
        <p:spPr>
          <a:xfrm flipH="1" flipV="1">
            <a:off x="6372201" y="4221088"/>
            <a:ext cx="288032" cy="432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6052642" y="4633393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Basket structure</a:t>
            </a:r>
            <a:endParaRPr lang="en-US" sz="1400" dirty="0"/>
          </a:p>
        </p:txBody>
      </p:sp>
      <p:pic>
        <p:nvPicPr>
          <p:cNvPr id="16" name="Image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4375986"/>
            <a:ext cx="1440160" cy="8817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necteur droit 5"/>
          <p:cNvCxnSpPr/>
          <p:nvPr/>
        </p:nvCxnSpPr>
        <p:spPr>
          <a:xfrm>
            <a:off x="3851921" y="4807024"/>
            <a:ext cx="1584176" cy="0"/>
          </a:xfrm>
          <a:prstGeom prst="line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995937" y="4777407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Laser system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643317" y="3100320"/>
            <a:ext cx="99257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POD area</a:t>
            </a:r>
            <a:endParaRPr lang="en-US" sz="1400" b="1" i="1" dirty="0"/>
          </a:p>
        </p:txBody>
      </p:sp>
      <p:sp>
        <p:nvSpPr>
          <p:cNvPr id="21" name="Rectangle 20"/>
          <p:cNvSpPr/>
          <p:nvPr/>
        </p:nvSpPr>
        <p:spPr>
          <a:xfrm>
            <a:off x="1979713" y="2132856"/>
            <a:ext cx="2088232" cy="2243130"/>
          </a:xfrm>
          <a:prstGeom prst="rect">
            <a:avLst/>
          </a:prstGeom>
          <a:noFill/>
          <a:ln w="12700">
            <a:solidFill>
              <a:srgbClr val="FF000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2123729" y="1916832"/>
            <a:ext cx="4824536" cy="0"/>
          </a:xfrm>
          <a:prstGeom prst="straightConnector1">
            <a:avLst/>
          </a:prstGeom>
          <a:ln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6948265" y="1772817"/>
            <a:ext cx="0" cy="50405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2123729" y="1766799"/>
            <a:ext cx="0" cy="50405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123680" y="1717067"/>
            <a:ext cx="79701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6930mm</a:t>
            </a:r>
            <a:endParaRPr lang="en-US" sz="1200" b="1" dirty="0"/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7956377" y="2348880"/>
            <a:ext cx="0" cy="1823931"/>
          </a:xfrm>
          <a:prstGeom prst="straightConnector1">
            <a:avLst/>
          </a:prstGeom>
          <a:ln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948265" y="2339013"/>
            <a:ext cx="1368152" cy="3058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7020274" y="4172811"/>
            <a:ext cx="1368152" cy="3058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7956377" y="3086730"/>
            <a:ext cx="79701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2480mm</a:t>
            </a:r>
            <a:endParaRPr lang="en-US" sz="1200" b="1" dirty="0"/>
          </a:p>
        </p:txBody>
      </p:sp>
      <p:sp>
        <p:nvSpPr>
          <p:cNvPr id="43" name="ZoneTexte 42"/>
          <p:cNvSpPr txBox="1"/>
          <p:nvPr/>
        </p:nvSpPr>
        <p:spPr>
          <a:xfrm rot="16200000">
            <a:off x="2038615" y="3146698"/>
            <a:ext cx="628698" cy="21544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Up ECAL</a:t>
            </a:r>
            <a:endParaRPr lang="en-US" sz="800" b="1" dirty="0"/>
          </a:p>
        </p:txBody>
      </p:sp>
      <p:sp>
        <p:nvSpPr>
          <p:cNvPr id="44" name="ZoneTexte 43"/>
          <p:cNvSpPr txBox="1"/>
          <p:nvPr/>
        </p:nvSpPr>
        <p:spPr>
          <a:xfrm rot="16200000">
            <a:off x="4075795" y="3102119"/>
            <a:ext cx="441146" cy="24622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TPC</a:t>
            </a:r>
            <a:endParaRPr lang="en-US" sz="1000" b="1" dirty="0"/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2508425" y="3789040"/>
            <a:ext cx="134349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2951409" y="347545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827584" y="2132114"/>
            <a:ext cx="0" cy="9421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63590" y="2005641"/>
            <a:ext cx="21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0" name="ZoneTexte 29"/>
          <p:cNvSpPr txBox="1"/>
          <p:nvPr/>
        </p:nvSpPr>
        <p:spPr>
          <a:xfrm>
            <a:off x="1408572" y="2730988"/>
            <a:ext cx="21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32" name="Connecteur droit avec flèche 31"/>
          <p:cNvCxnSpPr/>
          <p:nvPr/>
        </p:nvCxnSpPr>
        <p:spPr>
          <a:xfrm flipV="1">
            <a:off x="827584" y="3074236"/>
            <a:ext cx="72008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72231" y="275540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1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Basket size &amp; measurement @ J-PARC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pic>
        <p:nvPicPr>
          <p:cNvPr id="22" name="Image 2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456384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1916832"/>
            <a:ext cx="3995936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ZoneTexte 16"/>
          <p:cNvSpPr txBox="1"/>
          <p:nvPr/>
        </p:nvSpPr>
        <p:spPr>
          <a:xfrm>
            <a:off x="2411760" y="5834943"/>
            <a:ext cx="65882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Some tricks used to get access to the ECAL/TOF external parts (extensions)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 red the real measurements (+3mm / CAD along beam axis)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UpECAL</a:t>
            </a:r>
            <a:r>
              <a:rPr lang="en-US" sz="1400" dirty="0" smtClean="0"/>
              <a:t> includes bolt heads… not easy!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4644008" y="1628800"/>
            <a:ext cx="0" cy="3974608"/>
          </a:xfrm>
          <a:prstGeom prst="line">
            <a:avLst/>
          </a:prstGeom>
          <a:ln>
            <a:solidFill>
              <a:schemeClr val="bg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752092" y="1628800"/>
            <a:ext cx="935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Top view</a:t>
            </a:r>
            <a:endParaRPr lang="en-US" sz="14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795847" y="1562943"/>
            <a:ext cx="935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Top view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1429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step: CAD model correction 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157096" y="6021288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Upstream ECAL / TPC </a:t>
            </a:r>
            <a:r>
              <a:rPr lang="en-US" sz="1400" dirty="0" smtClean="0"/>
              <a:t>moved by a few mm to comply with the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Checked / bracket design (slotted holes) onto the Basket (quite coherent)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1" y="1628801"/>
            <a:ext cx="3429918" cy="244722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1478" y="1575044"/>
            <a:ext cx="5102522" cy="1565924"/>
          </a:xfrm>
          <a:prstGeom prst="rect">
            <a:avLst/>
          </a:prstGeom>
        </p:spPr>
      </p:pic>
      <p:sp>
        <p:nvSpPr>
          <p:cNvPr id="11" name="Flèche droite 10"/>
          <p:cNvSpPr/>
          <p:nvPr/>
        </p:nvSpPr>
        <p:spPr>
          <a:xfrm>
            <a:off x="755576" y="2564904"/>
            <a:ext cx="504056" cy="288032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èche droite 17"/>
          <p:cNvSpPr/>
          <p:nvPr/>
        </p:nvSpPr>
        <p:spPr>
          <a:xfrm>
            <a:off x="7740351" y="2057889"/>
            <a:ext cx="504056" cy="288032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/>
          <p:cNvSpPr txBox="1"/>
          <p:nvPr/>
        </p:nvSpPr>
        <p:spPr>
          <a:xfrm>
            <a:off x="8388424" y="196098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TPC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0520" y="3272202"/>
            <a:ext cx="4953480" cy="2749086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7401781" y="5475852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UpECAL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885895" y="3737471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UpECAL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5" name="Flèche droite 24"/>
          <p:cNvSpPr/>
          <p:nvPr/>
        </p:nvSpPr>
        <p:spPr>
          <a:xfrm>
            <a:off x="5220072" y="4931922"/>
            <a:ext cx="576064" cy="370783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Connecteur droit avec flèche 25"/>
          <p:cNvCxnSpPr/>
          <p:nvPr/>
        </p:nvCxnSpPr>
        <p:spPr>
          <a:xfrm flipV="1">
            <a:off x="2223624" y="4379469"/>
            <a:ext cx="0" cy="9421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1959630" y="4252996"/>
            <a:ext cx="21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9" name="ZoneTexte 28"/>
          <p:cNvSpPr txBox="1"/>
          <p:nvPr/>
        </p:nvSpPr>
        <p:spPr>
          <a:xfrm>
            <a:off x="2804612" y="4978343"/>
            <a:ext cx="21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30" name="Connecteur droit avec flèche 29"/>
          <p:cNvCxnSpPr/>
          <p:nvPr/>
        </p:nvCxnSpPr>
        <p:spPr>
          <a:xfrm flipV="1">
            <a:off x="2223624" y="5321591"/>
            <a:ext cx="72008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968271" y="50027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1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811954" y="1619539"/>
            <a:ext cx="62083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With </a:t>
            </a:r>
            <a:r>
              <a:rPr lang="en-US" sz="1400" b="1" dirty="0" smtClean="0"/>
              <a:t>corrected CAD </a:t>
            </a:r>
            <a:r>
              <a:rPr lang="en-US" sz="1400" dirty="0" smtClean="0"/>
              <a:t>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Including final CAD models for </a:t>
            </a:r>
            <a:r>
              <a:rPr lang="en-US" sz="1400" b="1" dirty="0" smtClean="0"/>
              <a:t>HA-TPC and TOF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Here after the </a:t>
            </a:r>
            <a:r>
              <a:rPr lang="en-US" sz="1400" b="1" dirty="0" smtClean="0"/>
              <a:t>main relevant steps </a:t>
            </a:r>
            <a:r>
              <a:rPr lang="en-US" sz="1400" dirty="0" smtClean="0"/>
              <a:t>regarding SFGD envelope definition  </a:t>
            </a:r>
          </a:p>
        </p:txBody>
      </p:sp>
      <p:sp>
        <p:nvSpPr>
          <p:cNvPr id="14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 Box assembly steps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2513374"/>
            <a:ext cx="4464496" cy="155599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0072" y="2523321"/>
            <a:ext cx="3890460" cy="151409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479" y="4709646"/>
            <a:ext cx="4248472" cy="152766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54352" y="5009414"/>
            <a:ext cx="4089648" cy="119869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051720" y="2470423"/>
            <a:ext cx="2250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Step1</a:t>
            </a:r>
            <a:r>
              <a:rPr lang="en-US" sz="1400" dirty="0" smtClean="0">
                <a:solidFill>
                  <a:srgbClr val="0000FF"/>
                </a:solidFill>
              </a:rPr>
              <a:t>: D_TOF installation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590902" y="2481016"/>
            <a:ext cx="2435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Step2</a:t>
            </a:r>
            <a:r>
              <a:rPr lang="en-US" sz="1400" dirty="0" smtClean="0">
                <a:solidFill>
                  <a:srgbClr val="0000FF"/>
                </a:solidFill>
              </a:rPr>
              <a:t>: HA-TPC1 installation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072852" y="4555757"/>
            <a:ext cx="2355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Step3</a:t>
            </a:r>
            <a:r>
              <a:rPr lang="en-US" sz="1400" dirty="0" smtClean="0">
                <a:solidFill>
                  <a:srgbClr val="0000FF"/>
                </a:solidFill>
              </a:rPr>
              <a:t>: SFGD Box insertion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982581" y="4561383"/>
            <a:ext cx="2981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Step4</a:t>
            </a:r>
            <a:r>
              <a:rPr lang="en-US" sz="1400" dirty="0" smtClean="0">
                <a:solidFill>
                  <a:srgbClr val="0000FF"/>
                </a:solidFill>
              </a:rPr>
              <a:t>: SFGD electronics assembly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2" name="Flèche droite 11"/>
          <p:cNvSpPr/>
          <p:nvPr/>
        </p:nvSpPr>
        <p:spPr>
          <a:xfrm>
            <a:off x="4523033" y="4100655"/>
            <a:ext cx="1041449" cy="217927"/>
          </a:xfrm>
          <a:prstGeom prst="rightArrow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èche droite 25"/>
          <p:cNvSpPr/>
          <p:nvPr/>
        </p:nvSpPr>
        <p:spPr>
          <a:xfrm>
            <a:off x="4523033" y="6348358"/>
            <a:ext cx="1129087" cy="233905"/>
          </a:xfrm>
          <a:prstGeom prst="rightArrow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1331640" y="4555757"/>
            <a:ext cx="144016" cy="2413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736511" y="4299807"/>
            <a:ext cx="8835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SFGD Box</a:t>
            </a:r>
            <a:endParaRPr lang="en-US" sz="1100" b="1" dirty="0"/>
          </a:p>
        </p:txBody>
      </p:sp>
      <p:sp>
        <p:nvSpPr>
          <p:cNvPr id="29" name="Flèche vers le bas 28"/>
          <p:cNvSpPr/>
          <p:nvPr/>
        </p:nvSpPr>
        <p:spPr>
          <a:xfrm>
            <a:off x="1620086" y="2467655"/>
            <a:ext cx="143602" cy="28161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èche vers le bas 29"/>
          <p:cNvSpPr/>
          <p:nvPr/>
        </p:nvSpPr>
        <p:spPr>
          <a:xfrm>
            <a:off x="6028801" y="2479379"/>
            <a:ext cx="143602" cy="28161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èche vers le bas 30"/>
          <p:cNvSpPr/>
          <p:nvPr/>
        </p:nvSpPr>
        <p:spPr>
          <a:xfrm>
            <a:off x="1548285" y="5189545"/>
            <a:ext cx="143602" cy="28161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èche vers le bas 31"/>
          <p:cNvSpPr/>
          <p:nvPr/>
        </p:nvSpPr>
        <p:spPr>
          <a:xfrm rot="15462550">
            <a:off x="5725363" y="5408301"/>
            <a:ext cx="200289" cy="40833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1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683568" y="154329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Side Electronics is removed for clarity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sp>
        <p:nvSpPr>
          <p:cNvPr id="14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 Box assembly steps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9361" y="1988840"/>
            <a:ext cx="5138863" cy="20703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9361" y="4293096"/>
            <a:ext cx="5076935" cy="228462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923928" y="2076706"/>
            <a:ext cx="2435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Step5</a:t>
            </a:r>
            <a:r>
              <a:rPr lang="en-US" sz="1400" dirty="0" smtClean="0">
                <a:solidFill>
                  <a:srgbClr val="0000FF"/>
                </a:solidFill>
              </a:rPr>
              <a:t>: HA-TPC2 installation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923928" y="4499939"/>
            <a:ext cx="2080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Step6</a:t>
            </a:r>
            <a:r>
              <a:rPr lang="en-US" sz="1400" dirty="0" smtClean="0">
                <a:solidFill>
                  <a:srgbClr val="0000FF"/>
                </a:solidFill>
              </a:rPr>
              <a:t>: U_TOF insertion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5" name="Flèche vers le bas 14"/>
          <p:cNvSpPr/>
          <p:nvPr/>
        </p:nvSpPr>
        <p:spPr>
          <a:xfrm>
            <a:off x="3203848" y="2050134"/>
            <a:ext cx="143602" cy="28161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èche vers le bas 15"/>
          <p:cNvSpPr/>
          <p:nvPr/>
        </p:nvSpPr>
        <p:spPr>
          <a:xfrm>
            <a:off x="2987824" y="4288942"/>
            <a:ext cx="143602" cy="28161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Connecteur droit avec flèche 22"/>
          <p:cNvCxnSpPr/>
          <p:nvPr/>
        </p:nvCxnSpPr>
        <p:spPr>
          <a:xfrm flipV="1">
            <a:off x="1060036" y="2366355"/>
            <a:ext cx="0" cy="9421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511851" y="3308477"/>
            <a:ext cx="21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25" name="Connecteur droit avec flèche 24"/>
          <p:cNvCxnSpPr/>
          <p:nvPr/>
        </p:nvCxnSpPr>
        <p:spPr>
          <a:xfrm flipV="1">
            <a:off x="1062034" y="3328319"/>
            <a:ext cx="72008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1531973" y="236328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27" name="Connecteur droit avec flèche 26"/>
          <p:cNvCxnSpPr/>
          <p:nvPr/>
        </p:nvCxnSpPr>
        <p:spPr>
          <a:xfrm flipV="1">
            <a:off x="1060036" y="2692237"/>
            <a:ext cx="549463" cy="6483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0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4515188"/>
            <a:ext cx="4680520" cy="211094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1947191"/>
            <a:ext cx="4564559" cy="216772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683568" y="154329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Next steps are for TOF completion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sp>
        <p:nvSpPr>
          <p:cNvPr id="14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 Box assembly steps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923928" y="1772816"/>
            <a:ext cx="3038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Step7</a:t>
            </a:r>
            <a:r>
              <a:rPr lang="en-US" sz="1400" dirty="0" smtClean="0">
                <a:solidFill>
                  <a:srgbClr val="0000FF"/>
                </a:solidFill>
              </a:rPr>
              <a:t>: Top and Bottom TOF fixation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923928" y="4266720"/>
            <a:ext cx="2480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Step8</a:t>
            </a:r>
            <a:r>
              <a:rPr lang="en-US" sz="1400" dirty="0" smtClean="0">
                <a:solidFill>
                  <a:srgbClr val="0000FF"/>
                </a:solidFill>
              </a:rPr>
              <a:t>: </a:t>
            </a:r>
            <a:r>
              <a:rPr lang="en-US" sz="1400" dirty="0" err="1" smtClean="0">
                <a:solidFill>
                  <a:srgbClr val="0000FF"/>
                </a:solidFill>
              </a:rPr>
              <a:t>Side_TOF</a:t>
            </a:r>
            <a:r>
              <a:rPr lang="en-US" sz="1400" dirty="0" smtClean="0">
                <a:solidFill>
                  <a:srgbClr val="0000FF"/>
                </a:solidFill>
              </a:rPr>
              <a:t> installation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1" name="Flèche vers le bas 10"/>
          <p:cNvSpPr/>
          <p:nvPr/>
        </p:nvSpPr>
        <p:spPr>
          <a:xfrm>
            <a:off x="3083167" y="1980677"/>
            <a:ext cx="176464" cy="307044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èche vers le bas 14"/>
          <p:cNvSpPr/>
          <p:nvPr/>
        </p:nvSpPr>
        <p:spPr>
          <a:xfrm rot="12019494">
            <a:off x="2754571" y="3828338"/>
            <a:ext cx="176549" cy="358149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èche vers le bas 17"/>
          <p:cNvSpPr/>
          <p:nvPr/>
        </p:nvSpPr>
        <p:spPr>
          <a:xfrm rot="14414404">
            <a:off x="2046193" y="5668850"/>
            <a:ext cx="181748" cy="480261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èche vers le bas 18"/>
          <p:cNvSpPr/>
          <p:nvPr/>
        </p:nvSpPr>
        <p:spPr>
          <a:xfrm rot="3129141">
            <a:off x="4437963" y="4646091"/>
            <a:ext cx="196067" cy="269464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cteur droit avec flèche 19"/>
          <p:cNvCxnSpPr/>
          <p:nvPr/>
        </p:nvCxnSpPr>
        <p:spPr>
          <a:xfrm flipV="1">
            <a:off x="1060036" y="2366355"/>
            <a:ext cx="0" cy="9421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827584" y="2060848"/>
            <a:ext cx="21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1511851" y="3308477"/>
            <a:ext cx="21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23" name="Connecteur droit avec flèche 22"/>
          <p:cNvCxnSpPr/>
          <p:nvPr/>
        </p:nvCxnSpPr>
        <p:spPr>
          <a:xfrm flipV="1">
            <a:off x="1062034" y="3328319"/>
            <a:ext cx="72008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531973" y="236328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25" name="Connecteur droit avec flèche 24"/>
          <p:cNvCxnSpPr/>
          <p:nvPr/>
        </p:nvCxnSpPr>
        <p:spPr>
          <a:xfrm flipV="1">
            <a:off x="1060036" y="2692237"/>
            <a:ext cx="549463" cy="6483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201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19487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001822" y="5733256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4 TOF modules and SFGD electronics will stick out from Basket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Some clearance / magnets have been defined by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Magnet closed: </a:t>
            </a:r>
            <a:r>
              <a:rPr lang="en-US" sz="1400" b="1" dirty="0" smtClean="0"/>
              <a:t>200mm</a:t>
            </a:r>
            <a:r>
              <a:rPr lang="en-US" sz="1400" dirty="0" smtClean="0"/>
              <a:t> at the bottom is left / </a:t>
            </a:r>
            <a:r>
              <a:rPr lang="en-US" sz="1400" b="1" dirty="0" smtClean="0"/>
              <a:t>240mm</a:t>
            </a:r>
            <a:r>
              <a:rPr lang="en-US" sz="1400" dirty="0" smtClean="0"/>
              <a:t> on other axes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sp>
        <p:nvSpPr>
          <p:cNvPr id="14" name="TextBox 6"/>
          <p:cNvSpPr txBox="1"/>
          <p:nvPr/>
        </p:nvSpPr>
        <p:spPr>
          <a:xfrm>
            <a:off x="1979712" y="1060239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Envelope respect to Magnets</a:t>
            </a:r>
          </a:p>
        </p:txBody>
      </p:sp>
      <p:pic>
        <p:nvPicPr>
          <p:cNvPr id="26" name="Image 2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41890"/>
            <a:ext cx="7560839" cy="394734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e libre 3"/>
          <p:cNvSpPr/>
          <p:nvPr/>
        </p:nvSpPr>
        <p:spPr>
          <a:xfrm>
            <a:off x="5477069" y="1670180"/>
            <a:ext cx="2855168" cy="3881534"/>
          </a:xfrm>
          <a:custGeom>
            <a:avLst/>
            <a:gdLst>
              <a:gd name="connsiteX0" fmla="*/ 0 w 2855168"/>
              <a:gd name="connsiteY0" fmla="*/ 643812 h 3881534"/>
              <a:gd name="connsiteX1" fmla="*/ 0 w 2855168"/>
              <a:gd name="connsiteY1" fmla="*/ 0 h 3881534"/>
              <a:gd name="connsiteX2" fmla="*/ 2855168 w 2855168"/>
              <a:gd name="connsiteY2" fmla="*/ 0 h 3881534"/>
              <a:gd name="connsiteX3" fmla="*/ 2845837 w 2855168"/>
              <a:gd name="connsiteY3" fmla="*/ 3881534 h 3881534"/>
              <a:gd name="connsiteX4" fmla="*/ 0 w 2855168"/>
              <a:gd name="connsiteY4" fmla="*/ 3872204 h 3881534"/>
              <a:gd name="connsiteX5" fmla="*/ 0 w 2855168"/>
              <a:gd name="connsiteY5" fmla="*/ 3377681 h 3881534"/>
              <a:gd name="connsiteX6" fmla="*/ 1418253 w 2855168"/>
              <a:gd name="connsiteY6" fmla="*/ 3387012 h 3881534"/>
              <a:gd name="connsiteX7" fmla="*/ 1408923 w 2855168"/>
              <a:gd name="connsiteY7" fmla="*/ 662473 h 3881534"/>
              <a:gd name="connsiteX8" fmla="*/ 0 w 2855168"/>
              <a:gd name="connsiteY8" fmla="*/ 643812 h 388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5168" h="3881534">
                <a:moveTo>
                  <a:pt x="0" y="643812"/>
                </a:moveTo>
                <a:lnTo>
                  <a:pt x="0" y="0"/>
                </a:lnTo>
                <a:lnTo>
                  <a:pt x="2855168" y="0"/>
                </a:lnTo>
                <a:cubicBezTo>
                  <a:pt x="2852058" y="1293845"/>
                  <a:pt x="2848947" y="2587689"/>
                  <a:pt x="2845837" y="3881534"/>
                </a:cubicBezTo>
                <a:lnTo>
                  <a:pt x="0" y="3872204"/>
                </a:lnTo>
                <a:lnTo>
                  <a:pt x="0" y="3377681"/>
                </a:lnTo>
                <a:lnTo>
                  <a:pt x="1418253" y="3387012"/>
                </a:lnTo>
                <a:lnTo>
                  <a:pt x="1408923" y="662473"/>
                </a:lnTo>
                <a:lnTo>
                  <a:pt x="0" y="643812"/>
                </a:lnTo>
                <a:close/>
              </a:path>
            </a:pathLst>
          </a:custGeom>
          <a:solidFill>
            <a:srgbClr val="FFFF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orme libre 26"/>
          <p:cNvSpPr/>
          <p:nvPr/>
        </p:nvSpPr>
        <p:spPr>
          <a:xfrm flipH="1">
            <a:off x="2627783" y="1670180"/>
            <a:ext cx="2849286" cy="3881534"/>
          </a:xfrm>
          <a:custGeom>
            <a:avLst/>
            <a:gdLst>
              <a:gd name="connsiteX0" fmla="*/ 0 w 2855168"/>
              <a:gd name="connsiteY0" fmla="*/ 643812 h 3881534"/>
              <a:gd name="connsiteX1" fmla="*/ 0 w 2855168"/>
              <a:gd name="connsiteY1" fmla="*/ 0 h 3881534"/>
              <a:gd name="connsiteX2" fmla="*/ 2855168 w 2855168"/>
              <a:gd name="connsiteY2" fmla="*/ 0 h 3881534"/>
              <a:gd name="connsiteX3" fmla="*/ 2845837 w 2855168"/>
              <a:gd name="connsiteY3" fmla="*/ 3881534 h 3881534"/>
              <a:gd name="connsiteX4" fmla="*/ 0 w 2855168"/>
              <a:gd name="connsiteY4" fmla="*/ 3872204 h 3881534"/>
              <a:gd name="connsiteX5" fmla="*/ 0 w 2855168"/>
              <a:gd name="connsiteY5" fmla="*/ 3377681 h 3881534"/>
              <a:gd name="connsiteX6" fmla="*/ 1418253 w 2855168"/>
              <a:gd name="connsiteY6" fmla="*/ 3387012 h 3881534"/>
              <a:gd name="connsiteX7" fmla="*/ 1408923 w 2855168"/>
              <a:gd name="connsiteY7" fmla="*/ 662473 h 3881534"/>
              <a:gd name="connsiteX8" fmla="*/ 0 w 2855168"/>
              <a:gd name="connsiteY8" fmla="*/ 643812 h 3881534"/>
              <a:gd name="connsiteX0" fmla="*/ 28049 w 2855168"/>
              <a:gd name="connsiteY0" fmla="*/ 680898 h 3881534"/>
              <a:gd name="connsiteX1" fmla="*/ 0 w 2855168"/>
              <a:gd name="connsiteY1" fmla="*/ 0 h 3881534"/>
              <a:gd name="connsiteX2" fmla="*/ 2855168 w 2855168"/>
              <a:gd name="connsiteY2" fmla="*/ 0 h 3881534"/>
              <a:gd name="connsiteX3" fmla="*/ 2845837 w 2855168"/>
              <a:gd name="connsiteY3" fmla="*/ 3881534 h 3881534"/>
              <a:gd name="connsiteX4" fmla="*/ 0 w 2855168"/>
              <a:gd name="connsiteY4" fmla="*/ 3872204 h 3881534"/>
              <a:gd name="connsiteX5" fmla="*/ 0 w 2855168"/>
              <a:gd name="connsiteY5" fmla="*/ 3377681 h 3881534"/>
              <a:gd name="connsiteX6" fmla="*/ 1418253 w 2855168"/>
              <a:gd name="connsiteY6" fmla="*/ 3387012 h 3881534"/>
              <a:gd name="connsiteX7" fmla="*/ 1408923 w 2855168"/>
              <a:gd name="connsiteY7" fmla="*/ 662473 h 3881534"/>
              <a:gd name="connsiteX8" fmla="*/ 28049 w 2855168"/>
              <a:gd name="connsiteY8" fmla="*/ 680898 h 3881534"/>
              <a:gd name="connsiteX0" fmla="*/ 28049 w 2855168"/>
              <a:gd name="connsiteY0" fmla="*/ 680898 h 3881534"/>
              <a:gd name="connsiteX1" fmla="*/ 28050 w 2855168"/>
              <a:gd name="connsiteY1" fmla="*/ 9271 h 3881534"/>
              <a:gd name="connsiteX2" fmla="*/ 2855168 w 2855168"/>
              <a:gd name="connsiteY2" fmla="*/ 0 h 3881534"/>
              <a:gd name="connsiteX3" fmla="*/ 2845837 w 2855168"/>
              <a:gd name="connsiteY3" fmla="*/ 3881534 h 3881534"/>
              <a:gd name="connsiteX4" fmla="*/ 0 w 2855168"/>
              <a:gd name="connsiteY4" fmla="*/ 3872204 h 3881534"/>
              <a:gd name="connsiteX5" fmla="*/ 0 w 2855168"/>
              <a:gd name="connsiteY5" fmla="*/ 3377681 h 3881534"/>
              <a:gd name="connsiteX6" fmla="*/ 1418253 w 2855168"/>
              <a:gd name="connsiteY6" fmla="*/ 3387012 h 3881534"/>
              <a:gd name="connsiteX7" fmla="*/ 1408923 w 2855168"/>
              <a:gd name="connsiteY7" fmla="*/ 662473 h 3881534"/>
              <a:gd name="connsiteX8" fmla="*/ 28049 w 2855168"/>
              <a:gd name="connsiteY8" fmla="*/ 680898 h 3881534"/>
              <a:gd name="connsiteX0" fmla="*/ 37399 w 2855168"/>
              <a:gd name="connsiteY0" fmla="*/ 652906 h 3881534"/>
              <a:gd name="connsiteX1" fmla="*/ 28050 w 2855168"/>
              <a:gd name="connsiteY1" fmla="*/ 9271 h 3881534"/>
              <a:gd name="connsiteX2" fmla="*/ 2855168 w 2855168"/>
              <a:gd name="connsiteY2" fmla="*/ 0 h 3881534"/>
              <a:gd name="connsiteX3" fmla="*/ 2845837 w 2855168"/>
              <a:gd name="connsiteY3" fmla="*/ 3881534 h 3881534"/>
              <a:gd name="connsiteX4" fmla="*/ 0 w 2855168"/>
              <a:gd name="connsiteY4" fmla="*/ 3872204 h 3881534"/>
              <a:gd name="connsiteX5" fmla="*/ 0 w 2855168"/>
              <a:gd name="connsiteY5" fmla="*/ 3377681 h 3881534"/>
              <a:gd name="connsiteX6" fmla="*/ 1418253 w 2855168"/>
              <a:gd name="connsiteY6" fmla="*/ 3387012 h 3881534"/>
              <a:gd name="connsiteX7" fmla="*/ 1408923 w 2855168"/>
              <a:gd name="connsiteY7" fmla="*/ 662473 h 3881534"/>
              <a:gd name="connsiteX8" fmla="*/ 37399 w 2855168"/>
              <a:gd name="connsiteY8" fmla="*/ 652906 h 3881534"/>
              <a:gd name="connsiteX0" fmla="*/ 37399 w 2855168"/>
              <a:gd name="connsiteY0" fmla="*/ 652906 h 3881534"/>
              <a:gd name="connsiteX1" fmla="*/ 28050 w 2855168"/>
              <a:gd name="connsiteY1" fmla="*/ 9271 h 3881534"/>
              <a:gd name="connsiteX2" fmla="*/ 2855168 w 2855168"/>
              <a:gd name="connsiteY2" fmla="*/ 0 h 3881534"/>
              <a:gd name="connsiteX3" fmla="*/ 2845837 w 2855168"/>
              <a:gd name="connsiteY3" fmla="*/ 3881534 h 3881534"/>
              <a:gd name="connsiteX4" fmla="*/ 0 w 2855168"/>
              <a:gd name="connsiteY4" fmla="*/ 3872204 h 3881534"/>
              <a:gd name="connsiteX5" fmla="*/ 0 w 2855168"/>
              <a:gd name="connsiteY5" fmla="*/ 3377681 h 3881534"/>
              <a:gd name="connsiteX6" fmla="*/ 1418253 w 2855168"/>
              <a:gd name="connsiteY6" fmla="*/ 3387012 h 3881534"/>
              <a:gd name="connsiteX7" fmla="*/ 1427623 w 2855168"/>
              <a:gd name="connsiteY7" fmla="*/ 662473 h 3881534"/>
              <a:gd name="connsiteX8" fmla="*/ 37399 w 2855168"/>
              <a:gd name="connsiteY8" fmla="*/ 652906 h 388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5168" h="3881534">
                <a:moveTo>
                  <a:pt x="37399" y="652906"/>
                </a:moveTo>
                <a:cubicBezTo>
                  <a:pt x="37399" y="429030"/>
                  <a:pt x="28050" y="233147"/>
                  <a:pt x="28050" y="9271"/>
                </a:cubicBezTo>
                <a:lnTo>
                  <a:pt x="2855168" y="0"/>
                </a:lnTo>
                <a:cubicBezTo>
                  <a:pt x="2852058" y="1293845"/>
                  <a:pt x="2848947" y="2587689"/>
                  <a:pt x="2845837" y="3881534"/>
                </a:cubicBezTo>
                <a:lnTo>
                  <a:pt x="0" y="3872204"/>
                </a:lnTo>
                <a:lnTo>
                  <a:pt x="0" y="3377681"/>
                </a:lnTo>
                <a:lnTo>
                  <a:pt x="1418253" y="3387012"/>
                </a:lnTo>
                <a:cubicBezTo>
                  <a:pt x="1421376" y="2478832"/>
                  <a:pt x="1424500" y="1570653"/>
                  <a:pt x="1427623" y="662473"/>
                </a:cubicBezTo>
                <a:lnTo>
                  <a:pt x="37399" y="652906"/>
                </a:lnTo>
                <a:close/>
              </a:path>
            </a:pathLst>
          </a:custGeom>
          <a:solidFill>
            <a:srgbClr val="FFC0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9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13490</TotalTime>
  <Words>900</Words>
  <Application>Microsoft Office PowerPoint</Application>
  <PresentationFormat>Affichage à l'écran (4:3)</PresentationFormat>
  <Paragraphs>191</Paragraphs>
  <Slides>26</Slides>
  <Notes>26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2" baseType="lpstr">
      <vt:lpstr>SimSun</vt:lpstr>
      <vt:lpstr>Arial</vt:lpstr>
      <vt:lpstr>Georgia</vt:lpstr>
      <vt:lpstr>Tahoma</vt:lpstr>
      <vt:lpstr>Wingdings</vt:lpstr>
      <vt:lpstr>default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Universite de Geneve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ABC-N ReadOut</dc:title>
  <dc:creator>lamarra</dc:creator>
  <cp:lastModifiedBy>Franck Cadoux</cp:lastModifiedBy>
  <cp:revision>643</cp:revision>
  <cp:lastPrinted>2019-07-15T11:17:17Z</cp:lastPrinted>
  <dcterms:created xsi:type="dcterms:W3CDTF">2008-01-17T09:59:33Z</dcterms:created>
  <dcterms:modified xsi:type="dcterms:W3CDTF">2021-08-03T09:50:24Z</dcterms:modified>
</cp:coreProperties>
</file>