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av" ContentType="audio/wav"/>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notesSlides/notesSlide1.xml" ContentType="application/vnd.openxmlformats-officedocument.presentationml.notesSlide+xml"/>
  <Override PartName="/ppt/tags/tag18.xml" ContentType="application/vnd.openxmlformats-officedocument.presentationml.tags+xml"/>
  <Override PartName="/ppt/notesSlides/notesSlide2.xml" ContentType="application/vnd.openxmlformats-officedocument.presentationml.notesSlide+xml"/>
  <Override PartName="/ppt/tags/tag19.xml" ContentType="application/vnd.openxmlformats-officedocument.presentationml.tags+xml"/>
  <Override PartName="/ppt/notesSlides/notesSlide3.xml" ContentType="application/vnd.openxmlformats-officedocument.presentationml.notesSlide+xml"/>
  <Override PartName="/ppt/tags/tag20.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5.xml" ContentType="application/vnd.openxmlformats-officedocument.presentationml.tags+xml"/>
  <Override PartName="/ppt/notesSlides/notesSlide12.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13.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4.xml" ContentType="application/vnd.openxmlformats-officedocument.presentationml.notesSlide+xml"/>
  <Override PartName="/ppt/tags/tag42.xml" ContentType="application/vnd.openxmlformats-officedocument.presentationml.tags+xml"/>
  <Override PartName="/ppt/notesSlides/notesSlide15.xml" ContentType="application/vnd.openxmlformats-officedocument.presentationml.notesSlide+xml"/>
  <Override PartName="/ppt/tags/tag43.xml" ContentType="application/vnd.openxmlformats-officedocument.presentationml.tags+xml"/>
  <Override PartName="/ppt/notesSlides/notesSlide16.xml" ContentType="application/vnd.openxmlformats-officedocument.presentationml.notesSlide+xml"/>
  <Override PartName="/ppt/tags/tag44.xml" ContentType="application/vnd.openxmlformats-officedocument.presentationml.tags+xml"/>
  <Override PartName="/ppt/notesSlides/notesSlide17.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7"/>
  </p:sldMasterIdLst>
  <p:notesMasterIdLst>
    <p:notesMasterId r:id="rId77"/>
  </p:notesMasterIdLst>
  <p:sldIdLst>
    <p:sldId id="310" r:id="rId8"/>
    <p:sldId id="20070" r:id="rId9"/>
    <p:sldId id="1141" r:id="rId10"/>
    <p:sldId id="20091" r:id="rId11"/>
    <p:sldId id="20079" r:id="rId12"/>
    <p:sldId id="923" r:id="rId13"/>
    <p:sldId id="925" r:id="rId14"/>
    <p:sldId id="930" r:id="rId15"/>
    <p:sldId id="935" r:id="rId16"/>
    <p:sldId id="952" r:id="rId17"/>
    <p:sldId id="953" r:id="rId18"/>
    <p:sldId id="938" r:id="rId19"/>
    <p:sldId id="1019" r:id="rId20"/>
    <p:sldId id="943" r:id="rId21"/>
    <p:sldId id="944" r:id="rId22"/>
    <p:sldId id="20080" r:id="rId23"/>
    <p:sldId id="1329" r:id="rId24"/>
    <p:sldId id="1339" r:id="rId25"/>
    <p:sldId id="1341" r:id="rId26"/>
    <p:sldId id="1357" r:id="rId27"/>
    <p:sldId id="1358" r:id="rId28"/>
    <p:sldId id="483" r:id="rId29"/>
    <p:sldId id="484" r:id="rId30"/>
    <p:sldId id="1591" r:id="rId31"/>
    <p:sldId id="503" r:id="rId32"/>
    <p:sldId id="504" r:id="rId33"/>
    <p:sldId id="525" r:id="rId34"/>
    <p:sldId id="526" r:id="rId35"/>
    <p:sldId id="1592" r:id="rId36"/>
    <p:sldId id="1593" r:id="rId37"/>
    <p:sldId id="1595" r:id="rId38"/>
    <p:sldId id="20073" r:id="rId39"/>
    <p:sldId id="1600" r:id="rId40"/>
    <p:sldId id="20081" r:id="rId41"/>
    <p:sldId id="20078" r:id="rId42"/>
    <p:sldId id="555" r:id="rId43"/>
    <p:sldId id="566" r:id="rId44"/>
    <p:sldId id="577" r:id="rId45"/>
    <p:sldId id="552" r:id="rId46"/>
    <p:sldId id="553" r:id="rId47"/>
    <p:sldId id="570" r:id="rId48"/>
    <p:sldId id="20082" r:id="rId49"/>
    <p:sldId id="19899" r:id="rId50"/>
    <p:sldId id="19912" r:id="rId51"/>
    <p:sldId id="19913" r:id="rId52"/>
    <p:sldId id="19900" r:id="rId53"/>
    <p:sldId id="1839" r:id="rId54"/>
    <p:sldId id="19907" r:id="rId55"/>
    <p:sldId id="19908" r:id="rId56"/>
    <p:sldId id="19901" r:id="rId57"/>
    <p:sldId id="19909" r:id="rId58"/>
    <p:sldId id="19904" r:id="rId59"/>
    <p:sldId id="19910" r:id="rId60"/>
    <p:sldId id="19903" r:id="rId61"/>
    <p:sldId id="19911" r:id="rId62"/>
    <p:sldId id="20083" r:id="rId63"/>
    <p:sldId id="391" r:id="rId64"/>
    <p:sldId id="372" r:id="rId65"/>
    <p:sldId id="1252" r:id="rId66"/>
    <p:sldId id="20086" r:id="rId67"/>
    <p:sldId id="20087" r:id="rId68"/>
    <p:sldId id="20088" r:id="rId69"/>
    <p:sldId id="20077" r:id="rId70"/>
    <p:sldId id="1352" r:id="rId71"/>
    <p:sldId id="1354" r:id="rId72"/>
    <p:sldId id="1356" r:id="rId73"/>
    <p:sldId id="20089" r:id="rId74"/>
    <p:sldId id="20090" r:id="rId75"/>
    <p:sldId id="334" r:id="rId76"/>
  </p:sldIdLst>
  <p:sldSz cx="12169775" cy="6858000"/>
  <p:notesSz cx="7315200" cy="9601200"/>
  <p:custDataLst>
    <p:tags r:id="rId78"/>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01">
          <p15:clr>
            <a:srgbClr val="A4A3A4"/>
          </p15:clr>
        </p15:guide>
        <p15:guide id="2" orient="horz" pos="1022">
          <p15:clr>
            <a:srgbClr val="A4A3A4"/>
          </p15:clr>
        </p15:guide>
        <p15:guide id="3" orient="horz" pos="664">
          <p15:clr>
            <a:srgbClr val="A4A3A4"/>
          </p15:clr>
        </p15:guide>
        <p15:guide id="4" pos="340">
          <p15:clr>
            <a:srgbClr val="A4A3A4"/>
          </p15:clr>
        </p15:guide>
        <p15:guide id="5" pos="7325">
          <p15:clr>
            <a:srgbClr val="A4A3A4"/>
          </p15:clr>
        </p15:guide>
        <p15:guide id="6" pos="820">
          <p15:clr>
            <a:srgbClr val="A4A3A4"/>
          </p15:clr>
        </p15:guide>
        <p15:guide id="7" pos="932">
          <p15:clr>
            <a:srgbClr val="A4A3A4"/>
          </p15:clr>
        </p15:guide>
        <p15:guide id="8" pos="1412">
          <p15:clr>
            <a:srgbClr val="A4A3A4"/>
          </p15:clr>
        </p15:guide>
        <p15:guide id="9" pos="1524">
          <p15:clr>
            <a:srgbClr val="A4A3A4"/>
          </p15:clr>
        </p15:guide>
        <p15:guide id="10" pos="2002">
          <p15:clr>
            <a:srgbClr val="A4A3A4"/>
          </p15:clr>
        </p15:guide>
        <p15:guide id="11" pos="2116">
          <p15:clr>
            <a:srgbClr val="A4A3A4"/>
          </p15:clr>
        </p15:guide>
        <p15:guide id="12" pos="2592">
          <p15:clr>
            <a:srgbClr val="A4A3A4"/>
          </p15:clr>
        </p15:guide>
        <p15:guide id="13" pos="2706">
          <p15:clr>
            <a:srgbClr val="A4A3A4"/>
          </p15:clr>
        </p15:guide>
        <p15:guide id="14" pos="3184">
          <p15:clr>
            <a:srgbClr val="A4A3A4"/>
          </p15:clr>
        </p15:guide>
        <p15:guide id="15" pos="3298">
          <p15:clr>
            <a:srgbClr val="A4A3A4"/>
          </p15:clr>
        </p15:guide>
        <p15:guide id="16" pos="3776">
          <p15:clr>
            <a:srgbClr val="A4A3A4"/>
          </p15:clr>
        </p15:guide>
        <p15:guide id="17" pos="3890">
          <p15:clr>
            <a:srgbClr val="A4A3A4"/>
          </p15:clr>
        </p15:guide>
        <p15:guide id="18" pos="4368">
          <p15:clr>
            <a:srgbClr val="A4A3A4"/>
          </p15:clr>
        </p15:guide>
        <p15:guide id="19" pos="4482">
          <p15:clr>
            <a:srgbClr val="A4A3A4"/>
          </p15:clr>
        </p15:guide>
        <p15:guide id="20" pos="4960">
          <p15:clr>
            <a:srgbClr val="A4A3A4"/>
          </p15:clr>
        </p15:guide>
        <p15:guide id="21" pos="5074">
          <p15:clr>
            <a:srgbClr val="A4A3A4"/>
          </p15:clr>
        </p15:guide>
        <p15:guide id="22" pos="5552">
          <p15:clr>
            <a:srgbClr val="A4A3A4"/>
          </p15:clr>
        </p15:guide>
        <p15:guide id="23" pos="5666">
          <p15:clr>
            <a:srgbClr val="A4A3A4"/>
          </p15:clr>
        </p15:guide>
        <p15:guide id="24" pos="6142">
          <p15:clr>
            <a:srgbClr val="A4A3A4"/>
          </p15:clr>
        </p15:guide>
        <p15:guide id="25" pos="6254">
          <p15:clr>
            <a:srgbClr val="A4A3A4"/>
          </p15:clr>
        </p15:guide>
        <p15:guide id="26" pos="6734">
          <p15:clr>
            <a:srgbClr val="A4A3A4"/>
          </p15:clr>
        </p15:guide>
        <p15:guide id="27" pos="6833" userDrawn="1">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driem, Bernard (SHS DI MI PLM-R&amp;D)" initials="BB(DMP" lastIdx="1" clrIdx="0">
    <p:extLst>
      <p:ext uri="{19B8F6BF-5375-455C-9EA6-DF929625EA0E}">
        <p15:presenceInfo xmlns:p15="http://schemas.microsoft.com/office/powerpoint/2012/main" userId="S::bernard.bendriem@siemens-healthineers.com::c26027a4-263f-4680-9f28-80d208b95a9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58" autoAdjust="0"/>
    <p:restoredTop sz="95201" autoAdjust="0"/>
  </p:normalViewPr>
  <p:slideViewPr>
    <p:cSldViewPr snapToGrid="0" snapToObjects="1" showGuides="1">
      <p:cViewPr varScale="1">
        <p:scale>
          <a:sx n="80" d="100"/>
          <a:sy n="80" d="100"/>
        </p:scale>
        <p:origin x="278" y="58"/>
      </p:cViewPr>
      <p:guideLst>
        <p:guide orient="horz" pos="3901"/>
        <p:guide orient="horz" pos="1022"/>
        <p:guide orient="horz" pos="664"/>
        <p:guide pos="340"/>
        <p:guide pos="7325"/>
        <p:guide pos="820"/>
        <p:guide pos="932"/>
        <p:guide pos="1412"/>
        <p:guide pos="1524"/>
        <p:guide pos="2002"/>
        <p:guide pos="2116"/>
        <p:guide pos="2592"/>
        <p:guide pos="2706"/>
        <p:guide pos="3184"/>
        <p:guide pos="3298"/>
        <p:guide pos="3776"/>
        <p:guide pos="3890"/>
        <p:guide pos="4368"/>
        <p:guide pos="4482"/>
        <p:guide pos="4960"/>
        <p:guide pos="5074"/>
        <p:guide pos="5552"/>
        <p:guide pos="5666"/>
        <p:guide pos="6142"/>
        <p:guide pos="6254"/>
        <p:guide pos="6734"/>
        <p:guide pos="6833"/>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23050"/>
    </p:cViewPr>
  </p:sorterViewPr>
  <p:notesViewPr>
    <p:cSldViewPr snapToGrid="0" snapToObjects="1">
      <p:cViewPr varScale="1">
        <p:scale>
          <a:sx n="90" d="100"/>
          <a:sy n="90" d="100"/>
        </p:scale>
        <p:origin x="-3744"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slide" Target="slides/slide61.xml"/><Relationship Id="rId16" Type="http://schemas.openxmlformats.org/officeDocument/2006/relationships/slide" Target="slides/slide9.xml"/><Relationship Id="rId11" Type="http://schemas.openxmlformats.org/officeDocument/2006/relationships/slide" Target="slides/slide4.xml"/><Relationship Id="rId32" Type="http://schemas.openxmlformats.org/officeDocument/2006/relationships/slide" Target="slides/slide25.xml"/><Relationship Id="rId37" Type="http://schemas.openxmlformats.org/officeDocument/2006/relationships/slide" Target="slides/slide30.xml"/><Relationship Id="rId53" Type="http://schemas.openxmlformats.org/officeDocument/2006/relationships/slide" Target="slides/slide46.xml"/><Relationship Id="rId58" Type="http://schemas.openxmlformats.org/officeDocument/2006/relationships/slide" Target="slides/slide51.xml"/><Relationship Id="rId74" Type="http://schemas.openxmlformats.org/officeDocument/2006/relationships/slide" Target="slides/slide67.xml"/><Relationship Id="rId79" Type="http://schemas.openxmlformats.org/officeDocument/2006/relationships/commentAuthors" Target="commentAuthors.xml"/><Relationship Id="rId5" Type="http://schemas.openxmlformats.org/officeDocument/2006/relationships/customXml" Target="../customXml/item5.xml"/><Relationship Id="rId61" Type="http://schemas.openxmlformats.org/officeDocument/2006/relationships/slide" Target="slides/slide54.xml"/><Relationship Id="rId82" Type="http://schemas.openxmlformats.org/officeDocument/2006/relationships/theme" Target="theme/theme1.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slide" Target="slides/slide62.xml"/><Relationship Id="rId77" Type="http://schemas.openxmlformats.org/officeDocument/2006/relationships/notesMaster" Target="notesMasters/notesMaster1.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80"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slide" Target="slides/slide60.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slide" Target="slides/slide63.xml"/><Relationship Id="rId75" Type="http://schemas.openxmlformats.org/officeDocument/2006/relationships/slide" Target="slides/slide68.xml"/><Relationship Id="rId83"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slide" Target="slides/slide66.xml"/><Relationship Id="rId78" Type="http://schemas.openxmlformats.org/officeDocument/2006/relationships/tags" Target="tags/tag1.xml"/><Relationship Id="rId8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slide" Target="slides/slide69.xml"/><Relationship Id="rId7" Type="http://schemas.openxmlformats.org/officeDocument/2006/relationships/slideMaster" Target="slideMasters/slideMaster1.xml"/><Relationship Id="rId71" Type="http://schemas.openxmlformats.org/officeDocument/2006/relationships/slide" Target="slides/slide64.xml"/><Relationship Id="rId2" Type="http://schemas.openxmlformats.org/officeDocument/2006/relationships/customXml" Target="../customXml/item2.xml"/><Relationship Id="rId29" Type="http://schemas.openxmlformats.org/officeDocument/2006/relationships/slide" Target="slides/slide22.xml"/><Relationship Id="rId24" Type="http://schemas.openxmlformats.org/officeDocument/2006/relationships/slide" Target="slides/slide17.xml"/><Relationship Id="rId40" Type="http://schemas.openxmlformats.org/officeDocument/2006/relationships/slide" Target="slides/slide33.xml"/><Relationship Id="rId45" Type="http://schemas.openxmlformats.org/officeDocument/2006/relationships/slide" Target="slides/slide38.xml"/><Relationship Id="rId66" Type="http://schemas.openxmlformats.org/officeDocument/2006/relationships/slide" Target="slides/slide5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169920" cy="480060"/>
          </a:xfrm>
          <a:prstGeom prst="rect">
            <a:avLst/>
          </a:prstGeom>
        </p:spPr>
        <p:txBody>
          <a:bodyPr vert="horz" lIns="96653" tIns="48327" rIns="96653" bIns="48327" rtlCol="0"/>
          <a:lstStyle>
            <a:lvl1pPr algn="l">
              <a:defRPr sz="1200"/>
            </a:lvl1pPr>
          </a:lstStyle>
          <a:p>
            <a:endParaRPr lang="de-DE"/>
          </a:p>
        </p:txBody>
      </p:sp>
      <p:sp>
        <p:nvSpPr>
          <p:cNvPr id="3" name="Datumsplatzhalter 2"/>
          <p:cNvSpPr>
            <a:spLocks noGrp="1"/>
          </p:cNvSpPr>
          <p:nvPr>
            <p:ph type="dt" idx="1"/>
          </p:nvPr>
        </p:nvSpPr>
        <p:spPr>
          <a:xfrm>
            <a:off x="4143587" y="0"/>
            <a:ext cx="3169920" cy="480060"/>
          </a:xfrm>
          <a:prstGeom prst="rect">
            <a:avLst/>
          </a:prstGeom>
        </p:spPr>
        <p:txBody>
          <a:bodyPr vert="horz" lIns="96653" tIns="48327" rIns="96653" bIns="48327" rtlCol="0"/>
          <a:lstStyle>
            <a:lvl1pPr algn="r">
              <a:defRPr sz="1200"/>
            </a:lvl1pPr>
          </a:lstStyle>
          <a:p>
            <a:fld id="{03F07D9B-B795-4FD2-B57A-16A22194EECE}" type="datetimeFigureOut">
              <a:rPr lang="de-DE" smtClean="0"/>
              <a:t>06.09.2021</a:t>
            </a:fld>
            <a:endParaRPr lang="de-DE"/>
          </a:p>
        </p:txBody>
      </p:sp>
      <p:sp>
        <p:nvSpPr>
          <p:cNvPr id="4" name="Folienbildplatzhalter 3"/>
          <p:cNvSpPr>
            <a:spLocks noGrp="1" noRot="1" noChangeAspect="1"/>
          </p:cNvSpPr>
          <p:nvPr>
            <p:ph type="sldImg" idx="2"/>
          </p:nvPr>
        </p:nvSpPr>
        <p:spPr>
          <a:xfrm>
            <a:off x="463550" y="719138"/>
            <a:ext cx="6388100" cy="3600450"/>
          </a:xfrm>
          <a:prstGeom prst="rect">
            <a:avLst/>
          </a:prstGeom>
          <a:noFill/>
          <a:ln w="12700">
            <a:solidFill>
              <a:prstClr val="black"/>
            </a:solidFill>
          </a:ln>
        </p:spPr>
        <p:txBody>
          <a:bodyPr vert="horz" lIns="96653" tIns="48327" rIns="96653" bIns="48327" rtlCol="0" anchor="ctr"/>
          <a:lstStyle/>
          <a:p>
            <a:endParaRPr lang="de-DE"/>
          </a:p>
        </p:txBody>
      </p:sp>
      <p:sp>
        <p:nvSpPr>
          <p:cNvPr id="5" name="Notizenplatzhalter 4"/>
          <p:cNvSpPr>
            <a:spLocks noGrp="1"/>
          </p:cNvSpPr>
          <p:nvPr>
            <p:ph type="body" sz="quarter" idx="3"/>
          </p:nvPr>
        </p:nvSpPr>
        <p:spPr>
          <a:xfrm>
            <a:off x="731520" y="4560570"/>
            <a:ext cx="5852160" cy="4320540"/>
          </a:xfrm>
          <a:prstGeom prst="rect">
            <a:avLst/>
          </a:prstGeom>
        </p:spPr>
        <p:txBody>
          <a:bodyPr vert="horz" lIns="96653" tIns="48327" rIns="96653" bIns="48327"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119474"/>
            <a:ext cx="3169920" cy="480060"/>
          </a:xfrm>
          <a:prstGeom prst="rect">
            <a:avLst/>
          </a:prstGeom>
        </p:spPr>
        <p:txBody>
          <a:bodyPr vert="horz" lIns="96653" tIns="48327" rIns="96653" bIns="48327" rtlCol="0" anchor="b"/>
          <a:lstStyle>
            <a:lvl1pPr algn="l">
              <a:defRPr sz="1200"/>
            </a:lvl1pPr>
          </a:lstStyle>
          <a:p>
            <a:endParaRPr lang="de-DE"/>
          </a:p>
        </p:txBody>
      </p:sp>
      <p:sp>
        <p:nvSpPr>
          <p:cNvPr id="7" name="Foliennummernplatzhalter 6"/>
          <p:cNvSpPr>
            <a:spLocks noGrp="1"/>
          </p:cNvSpPr>
          <p:nvPr>
            <p:ph type="sldNum" sz="quarter" idx="5"/>
          </p:nvPr>
        </p:nvSpPr>
        <p:spPr>
          <a:xfrm>
            <a:off x="4143587" y="9119474"/>
            <a:ext cx="3169920" cy="480060"/>
          </a:xfrm>
          <a:prstGeom prst="rect">
            <a:avLst/>
          </a:prstGeom>
        </p:spPr>
        <p:txBody>
          <a:bodyPr vert="horz" lIns="96653" tIns="48327" rIns="96653" bIns="48327" rtlCol="0" anchor="b"/>
          <a:lstStyle>
            <a:lvl1pPr algn="r">
              <a:defRPr sz="1200"/>
            </a:lvl1pPr>
          </a:lstStyle>
          <a:p>
            <a:fld id="{D4C7309E-6B14-43E2-9D02-8D68126D84D9}" type="slidenum">
              <a:rPr lang="de-DE" smtClean="0"/>
              <a:t>‹N›</a:t>
            </a:fld>
            <a:endParaRPr lang="de-DE"/>
          </a:p>
        </p:txBody>
      </p:sp>
    </p:spTree>
    <p:extLst>
      <p:ext uri="{BB962C8B-B14F-4D97-AF65-F5344CB8AC3E}">
        <p14:creationId xmlns:p14="http://schemas.microsoft.com/office/powerpoint/2010/main" val="22694359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5F2B916F-318E-4940-99D2-6F2A912A4D17}" type="slidenum">
              <a:rPr lang="en-GB" smtClean="0"/>
              <a:pPr/>
              <a:t>2</a:t>
            </a:fld>
            <a:endParaRPr lang="en-GB" dirty="0"/>
          </a:p>
        </p:txBody>
      </p:sp>
    </p:spTree>
    <p:extLst>
      <p:ext uri="{BB962C8B-B14F-4D97-AF65-F5344CB8AC3E}">
        <p14:creationId xmlns:p14="http://schemas.microsoft.com/office/powerpoint/2010/main" val="14899313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defTabSz="961792" eaLnBrk="0" hangingPunct="0">
              <a:spcBef>
                <a:spcPct val="30000"/>
              </a:spcBef>
              <a:defRPr sz="1300">
                <a:solidFill>
                  <a:schemeClr val="tx1"/>
                </a:solidFill>
                <a:latin typeface="Siemens Sans" pitchFamily="2" charset="0"/>
              </a:defRPr>
            </a:lvl1pPr>
            <a:lvl2pPr marL="789682" indent="-303724" defTabSz="961792" eaLnBrk="0" hangingPunct="0">
              <a:spcBef>
                <a:spcPct val="30000"/>
              </a:spcBef>
              <a:defRPr sz="1300">
                <a:solidFill>
                  <a:schemeClr val="tx1"/>
                </a:solidFill>
                <a:latin typeface="Siemens Sans" pitchFamily="2" charset="0"/>
              </a:defRPr>
            </a:lvl2pPr>
            <a:lvl3pPr marL="1214895" indent="-242979" defTabSz="961792" eaLnBrk="0" hangingPunct="0">
              <a:spcBef>
                <a:spcPct val="30000"/>
              </a:spcBef>
              <a:defRPr sz="1300">
                <a:solidFill>
                  <a:schemeClr val="tx1"/>
                </a:solidFill>
                <a:latin typeface="Siemens Sans" pitchFamily="2" charset="0"/>
              </a:defRPr>
            </a:lvl3pPr>
            <a:lvl4pPr marL="1700853" indent="-242979" defTabSz="961792" eaLnBrk="0" hangingPunct="0">
              <a:spcBef>
                <a:spcPct val="30000"/>
              </a:spcBef>
              <a:defRPr sz="1300">
                <a:solidFill>
                  <a:schemeClr val="tx1"/>
                </a:solidFill>
                <a:latin typeface="Siemens Sans" pitchFamily="2" charset="0"/>
              </a:defRPr>
            </a:lvl4pPr>
            <a:lvl5pPr marL="2186810" indent="-242979" defTabSz="961792" eaLnBrk="0" hangingPunct="0">
              <a:spcBef>
                <a:spcPct val="30000"/>
              </a:spcBef>
              <a:defRPr sz="1300">
                <a:solidFill>
                  <a:schemeClr val="tx1"/>
                </a:solidFill>
                <a:latin typeface="Siemens Sans" pitchFamily="2" charset="0"/>
              </a:defRPr>
            </a:lvl5pPr>
            <a:lvl6pPr marL="2672768" indent="-242979" defTabSz="961792" eaLnBrk="0" fontAlgn="base" hangingPunct="0">
              <a:spcBef>
                <a:spcPct val="30000"/>
              </a:spcBef>
              <a:spcAft>
                <a:spcPct val="0"/>
              </a:spcAft>
              <a:defRPr sz="1300">
                <a:solidFill>
                  <a:schemeClr val="tx1"/>
                </a:solidFill>
                <a:latin typeface="Siemens Sans" pitchFamily="2" charset="0"/>
              </a:defRPr>
            </a:lvl6pPr>
            <a:lvl7pPr marL="3158726" indent="-242979" defTabSz="961792" eaLnBrk="0" fontAlgn="base" hangingPunct="0">
              <a:spcBef>
                <a:spcPct val="30000"/>
              </a:spcBef>
              <a:spcAft>
                <a:spcPct val="0"/>
              </a:spcAft>
              <a:defRPr sz="1300">
                <a:solidFill>
                  <a:schemeClr val="tx1"/>
                </a:solidFill>
                <a:latin typeface="Siemens Sans" pitchFamily="2" charset="0"/>
              </a:defRPr>
            </a:lvl7pPr>
            <a:lvl8pPr marL="3644684" indent="-242979" defTabSz="961792" eaLnBrk="0" fontAlgn="base" hangingPunct="0">
              <a:spcBef>
                <a:spcPct val="30000"/>
              </a:spcBef>
              <a:spcAft>
                <a:spcPct val="0"/>
              </a:spcAft>
              <a:defRPr sz="1300">
                <a:solidFill>
                  <a:schemeClr val="tx1"/>
                </a:solidFill>
                <a:latin typeface="Siemens Sans" pitchFamily="2" charset="0"/>
              </a:defRPr>
            </a:lvl8pPr>
            <a:lvl9pPr marL="4130642" indent="-242979" defTabSz="961792" eaLnBrk="0" fontAlgn="base" hangingPunct="0">
              <a:spcBef>
                <a:spcPct val="30000"/>
              </a:spcBef>
              <a:spcAft>
                <a:spcPct val="0"/>
              </a:spcAft>
              <a:defRPr sz="1300">
                <a:solidFill>
                  <a:schemeClr val="tx1"/>
                </a:solidFill>
                <a:latin typeface="Siemens Sans" pitchFamily="2" charset="0"/>
              </a:defRPr>
            </a:lvl9pPr>
          </a:lstStyle>
          <a:p>
            <a:pPr eaLnBrk="1" hangingPunct="1">
              <a:spcBef>
                <a:spcPct val="0"/>
              </a:spcBef>
            </a:pPr>
            <a:fld id="{63D72801-0D92-48E5-AC47-5773E52416AA}" type="slidenum">
              <a:rPr lang="de-DE" altLang="en-US" smtClean="0"/>
              <a:pPr eaLnBrk="1" hangingPunct="1">
                <a:spcBef>
                  <a:spcPct val="0"/>
                </a:spcBef>
              </a:pPr>
              <a:t>27</a:t>
            </a:fld>
            <a:endParaRPr lang="de-DE" altLang="en-US"/>
          </a:p>
        </p:txBody>
      </p:sp>
      <p:sp>
        <p:nvSpPr>
          <p:cNvPr id="41987" name="Rectangle 2"/>
          <p:cNvSpPr>
            <a:spLocks noGrp="1" noRot="1" noChangeAspect="1" noChangeArrowheads="1" noTextEdit="1"/>
          </p:cNvSpPr>
          <p:nvPr>
            <p:ph type="sldImg"/>
          </p:nvPr>
        </p:nvSpPr>
        <p:spPr>
          <a:xfrm>
            <a:off x="519113" y="747713"/>
            <a:ext cx="6345237" cy="3575050"/>
          </a:xfrm>
          <a:ln/>
        </p:spPr>
      </p:sp>
      <p:sp>
        <p:nvSpPr>
          <p:cNvPr id="41988" name="Rectangle 3"/>
          <p:cNvSpPr>
            <a:spLocks noGrp="1" noChangeArrowheads="1"/>
          </p:cNvSpPr>
          <p:nvPr>
            <p:ph type="body" idx="1"/>
          </p:nvPr>
        </p:nvSpPr>
        <p:spPr>
          <a:xfrm>
            <a:off x="1007166" y="4548110"/>
            <a:ext cx="5365474" cy="4321852"/>
          </a:xfrm>
          <a:noFill/>
        </p:spPr>
        <p:txBody>
          <a:bodyPr lIns="96325" tIns="48163" rIns="96325" bIns="48163"/>
          <a:lstStyle/>
          <a:p>
            <a:pPr eaLnBrk="1" hangingPunct="1"/>
            <a:endParaRPr lang="en-US" altLang="en-US"/>
          </a:p>
        </p:txBody>
      </p:sp>
    </p:spTree>
    <p:extLst>
      <p:ext uri="{BB962C8B-B14F-4D97-AF65-F5344CB8AC3E}">
        <p14:creationId xmlns:p14="http://schemas.microsoft.com/office/powerpoint/2010/main" val="36828614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defTabSz="961792" eaLnBrk="0" hangingPunct="0">
              <a:spcBef>
                <a:spcPct val="30000"/>
              </a:spcBef>
              <a:defRPr sz="1300">
                <a:solidFill>
                  <a:schemeClr val="tx1"/>
                </a:solidFill>
                <a:latin typeface="Siemens Sans" pitchFamily="2" charset="0"/>
              </a:defRPr>
            </a:lvl1pPr>
            <a:lvl2pPr marL="789682" indent="-303724" defTabSz="961792" eaLnBrk="0" hangingPunct="0">
              <a:spcBef>
                <a:spcPct val="30000"/>
              </a:spcBef>
              <a:defRPr sz="1300">
                <a:solidFill>
                  <a:schemeClr val="tx1"/>
                </a:solidFill>
                <a:latin typeface="Siemens Sans" pitchFamily="2" charset="0"/>
              </a:defRPr>
            </a:lvl2pPr>
            <a:lvl3pPr marL="1214895" indent="-242979" defTabSz="961792" eaLnBrk="0" hangingPunct="0">
              <a:spcBef>
                <a:spcPct val="30000"/>
              </a:spcBef>
              <a:defRPr sz="1300">
                <a:solidFill>
                  <a:schemeClr val="tx1"/>
                </a:solidFill>
                <a:latin typeface="Siemens Sans" pitchFamily="2" charset="0"/>
              </a:defRPr>
            </a:lvl3pPr>
            <a:lvl4pPr marL="1700853" indent="-242979" defTabSz="961792" eaLnBrk="0" hangingPunct="0">
              <a:spcBef>
                <a:spcPct val="30000"/>
              </a:spcBef>
              <a:defRPr sz="1300">
                <a:solidFill>
                  <a:schemeClr val="tx1"/>
                </a:solidFill>
                <a:latin typeface="Siemens Sans" pitchFamily="2" charset="0"/>
              </a:defRPr>
            </a:lvl4pPr>
            <a:lvl5pPr marL="2186810" indent="-242979" defTabSz="961792" eaLnBrk="0" hangingPunct="0">
              <a:spcBef>
                <a:spcPct val="30000"/>
              </a:spcBef>
              <a:defRPr sz="1300">
                <a:solidFill>
                  <a:schemeClr val="tx1"/>
                </a:solidFill>
                <a:latin typeface="Siemens Sans" pitchFamily="2" charset="0"/>
              </a:defRPr>
            </a:lvl5pPr>
            <a:lvl6pPr marL="2672768" indent="-242979" defTabSz="961792" eaLnBrk="0" fontAlgn="base" hangingPunct="0">
              <a:spcBef>
                <a:spcPct val="30000"/>
              </a:spcBef>
              <a:spcAft>
                <a:spcPct val="0"/>
              </a:spcAft>
              <a:defRPr sz="1300">
                <a:solidFill>
                  <a:schemeClr val="tx1"/>
                </a:solidFill>
                <a:latin typeface="Siemens Sans" pitchFamily="2" charset="0"/>
              </a:defRPr>
            </a:lvl6pPr>
            <a:lvl7pPr marL="3158726" indent="-242979" defTabSz="961792" eaLnBrk="0" fontAlgn="base" hangingPunct="0">
              <a:spcBef>
                <a:spcPct val="30000"/>
              </a:spcBef>
              <a:spcAft>
                <a:spcPct val="0"/>
              </a:spcAft>
              <a:defRPr sz="1300">
                <a:solidFill>
                  <a:schemeClr val="tx1"/>
                </a:solidFill>
                <a:latin typeface="Siemens Sans" pitchFamily="2" charset="0"/>
              </a:defRPr>
            </a:lvl7pPr>
            <a:lvl8pPr marL="3644684" indent="-242979" defTabSz="961792" eaLnBrk="0" fontAlgn="base" hangingPunct="0">
              <a:spcBef>
                <a:spcPct val="30000"/>
              </a:spcBef>
              <a:spcAft>
                <a:spcPct val="0"/>
              </a:spcAft>
              <a:defRPr sz="1300">
                <a:solidFill>
                  <a:schemeClr val="tx1"/>
                </a:solidFill>
                <a:latin typeface="Siemens Sans" pitchFamily="2" charset="0"/>
              </a:defRPr>
            </a:lvl8pPr>
            <a:lvl9pPr marL="4130642" indent="-242979" defTabSz="961792" eaLnBrk="0" fontAlgn="base" hangingPunct="0">
              <a:spcBef>
                <a:spcPct val="30000"/>
              </a:spcBef>
              <a:spcAft>
                <a:spcPct val="0"/>
              </a:spcAft>
              <a:defRPr sz="1300">
                <a:solidFill>
                  <a:schemeClr val="tx1"/>
                </a:solidFill>
                <a:latin typeface="Siemens Sans" pitchFamily="2" charset="0"/>
              </a:defRPr>
            </a:lvl9pPr>
          </a:lstStyle>
          <a:p>
            <a:pPr eaLnBrk="1" hangingPunct="1">
              <a:spcBef>
                <a:spcPct val="0"/>
              </a:spcBef>
            </a:pPr>
            <a:fld id="{63D72801-0D92-48E5-AC47-5773E52416AA}" type="slidenum">
              <a:rPr lang="de-DE" altLang="en-US" smtClean="0"/>
              <a:pPr eaLnBrk="1" hangingPunct="1">
                <a:spcBef>
                  <a:spcPct val="0"/>
                </a:spcBef>
              </a:pPr>
              <a:t>28</a:t>
            </a:fld>
            <a:endParaRPr lang="de-DE" altLang="en-US"/>
          </a:p>
        </p:txBody>
      </p:sp>
      <p:sp>
        <p:nvSpPr>
          <p:cNvPr id="41987" name="Rectangle 2"/>
          <p:cNvSpPr>
            <a:spLocks noGrp="1" noRot="1" noChangeAspect="1" noChangeArrowheads="1" noTextEdit="1"/>
          </p:cNvSpPr>
          <p:nvPr>
            <p:ph type="sldImg"/>
          </p:nvPr>
        </p:nvSpPr>
        <p:spPr>
          <a:xfrm>
            <a:off x="519113" y="747713"/>
            <a:ext cx="6345237" cy="3575050"/>
          </a:xfrm>
          <a:ln/>
        </p:spPr>
      </p:sp>
      <p:sp>
        <p:nvSpPr>
          <p:cNvPr id="41988" name="Rectangle 3"/>
          <p:cNvSpPr>
            <a:spLocks noGrp="1" noChangeArrowheads="1"/>
          </p:cNvSpPr>
          <p:nvPr>
            <p:ph type="body" idx="1"/>
          </p:nvPr>
        </p:nvSpPr>
        <p:spPr>
          <a:xfrm>
            <a:off x="1007166" y="4548110"/>
            <a:ext cx="5365474" cy="4321852"/>
          </a:xfrm>
          <a:noFill/>
        </p:spPr>
        <p:txBody>
          <a:bodyPr lIns="96325" tIns="48163" rIns="96325" bIns="48163"/>
          <a:lstStyle/>
          <a:p>
            <a:pPr eaLnBrk="1" hangingPunct="1"/>
            <a:endParaRPr lang="en-US" altLang="en-US"/>
          </a:p>
        </p:txBody>
      </p:sp>
    </p:spTree>
    <p:extLst>
      <p:ext uri="{BB962C8B-B14F-4D97-AF65-F5344CB8AC3E}">
        <p14:creationId xmlns:p14="http://schemas.microsoft.com/office/powerpoint/2010/main" val="13999013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5F2B916F-318E-4940-99D2-6F2A912A4D17}" type="slidenum">
              <a:rPr lang="en-GB" smtClean="0"/>
              <a:pPr/>
              <a:t>34</a:t>
            </a:fld>
            <a:endParaRPr lang="en-GB" dirty="0"/>
          </a:p>
        </p:txBody>
      </p:sp>
    </p:spTree>
    <p:extLst>
      <p:ext uri="{BB962C8B-B14F-4D97-AF65-F5344CB8AC3E}">
        <p14:creationId xmlns:p14="http://schemas.microsoft.com/office/powerpoint/2010/main" val="13625674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5F2B916F-318E-4940-99D2-6F2A912A4D17}" type="slidenum">
              <a:rPr lang="en-GB" smtClean="0"/>
              <a:pPr/>
              <a:t>42</a:t>
            </a:fld>
            <a:endParaRPr lang="en-GB" dirty="0"/>
          </a:p>
        </p:txBody>
      </p:sp>
    </p:spTree>
    <p:extLst>
      <p:ext uri="{BB962C8B-B14F-4D97-AF65-F5344CB8AC3E}">
        <p14:creationId xmlns:p14="http://schemas.microsoft.com/office/powerpoint/2010/main" val="15225361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5F2B916F-318E-4940-99D2-6F2A912A4D17}" type="slidenum">
              <a:rPr lang="en-GB" smtClean="0"/>
              <a:pPr/>
              <a:t>56</a:t>
            </a:fld>
            <a:endParaRPr lang="en-GB" dirty="0"/>
          </a:p>
        </p:txBody>
      </p:sp>
    </p:spTree>
    <p:extLst>
      <p:ext uri="{BB962C8B-B14F-4D97-AF65-F5344CB8AC3E}">
        <p14:creationId xmlns:p14="http://schemas.microsoft.com/office/powerpoint/2010/main" val="37731833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5F2B916F-318E-4940-99D2-6F2A912A4D17}" type="slidenum">
              <a:rPr lang="en-GB" smtClean="0"/>
              <a:pPr/>
              <a:t>63</a:t>
            </a:fld>
            <a:endParaRPr lang="en-GB" dirty="0"/>
          </a:p>
        </p:txBody>
      </p:sp>
    </p:spTree>
    <p:extLst>
      <p:ext uri="{BB962C8B-B14F-4D97-AF65-F5344CB8AC3E}">
        <p14:creationId xmlns:p14="http://schemas.microsoft.com/office/powerpoint/2010/main" val="17253482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5F2B916F-318E-4940-99D2-6F2A912A4D17}" type="slidenum">
              <a:rPr lang="en-GB" smtClean="0"/>
              <a:pPr/>
              <a:t>64</a:t>
            </a:fld>
            <a:endParaRPr lang="en-GB" dirty="0"/>
          </a:p>
        </p:txBody>
      </p:sp>
    </p:spTree>
    <p:extLst>
      <p:ext uri="{BB962C8B-B14F-4D97-AF65-F5344CB8AC3E}">
        <p14:creationId xmlns:p14="http://schemas.microsoft.com/office/powerpoint/2010/main" val="11364684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5F2B916F-318E-4940-99D2-6F2A912A4D17}" type="slidenum">
              <a:rPr lang="en-GB" smtClean="0"/>
              <a:pPr/>
              <a:t>65</a:t>
            </a:fld>
            <a:endParaRPr lang="en-GB" dirty="0"/>
          </a:p>
        </p:txBody>
      </p:sp>
    </p:spTree>
    <p:extLst>
      <p:ext uri="{BB962C8B-B14F-4D97-AF65-F5344CB8AC3E}">
        <p14:creationId xmlns:p14="http://schemas.microsoft.com/office/powerpoint/2010/main" val="34986394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5F2B916F-318E-4940-99D2-6F2A912A4D17}" type="slidenum">
              <a:rPr lang="en-GB" smtClean="0"/>
              <a:pPr/>
              <a:t>4</a:t>
            </a:fld>
            <a:endParaRPr lang="en-GB" dirty="0"/>
          </a:p>
        </p:txBody>
      </p:sp>
    </p:spTree>
    <p:extLst>
      <p:ext uri="{BB962C8B-B14F-4D97-AF65-F5344CB8AC3E}">
        <p14:creationId xmlns:p14="http://schemas.microsoft.com/office/powerpoint/2010/main" val="23395797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5F2B916F-318E-4940-99D2-6F2A912A4D17}" type="slidenum">
              <a:rPr lang="en-GB" smtClean="0"/>
              <a:pPr/>
              <a:t>5</a:t>
            </a:fld>
            <a:endParaRPr lang="en-GB" dirty="0"/>
          </a:p>
        </p:txBody>
      </p:sp>
    </p:spTree>
    <p:extLst>
      <p:ext uri="{BB962C8B-B14F-4D97-AF65-F5344CB8AC3E}">
        <p14:creationId xmlns:p14="http://schemas.microsoft.com/office/powerpoint/2010/main" val="4626271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5F2B916F-318E-4940-99D2-6F2A912A4D17}" type="slidenum">
              <a:rPr lang="en-GB" smtClean="0"/>
              <a:pPr/>
              <a:t>16</a:t>
            </a:fld>
            <a:endParaRPr lang="en-GB" dirty="0"/>
          </a:p>
        </p:txBody>
      </p:sp>
    </p:spTree>
    <p:extLst>
      <p:ext uri="{BB962C8B-B14F-4D97-AF65-F5344CB8AC3E}">
        <p14:creationId xmlns:p14="http://schemas.microsoft.com/office/powerpoint/2010/main" val="1812561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F34F06CA-1CE6-4BC2-9DEE-89435F2A2BAB}"/>
              </a:ext>
            </a:extLst>
          </p:cNvPr>
          <p:cNvSpPr>
            <a:spLocks noGrp="1" noRot="1" noChangeAspect="1" noChangeArrowheads="1" noTextEdit="1"/>
          </p:cNvSpPr>
          <p:nvPr>
            <p:ph type="sldImg"/>
          </p:nvPr>
        </p:nvSpPr>
        <p:spPr>
          <a:xfrm>
            <a:off x="200025" y="796925"/>
            <a:ext cx="6764338" cy="3811588"/>
          </a:xfrm>
          <a:ln/>
        </p:spPr>
      </p:sp>
      <p:sp>
        <p:nvSpPr>
          <p:cNvPr id="41987" name="Rectangle 3">
            <a:extLst>
              <a:ext uri="{FF2B5EF4-FFF2-40B4-BE49-F238E27FC236}">
                <a16:creationId xmlns:a16="http://schemas.microsoft.com/office/drawing/2014/main" id="{CFC3207D-6AC6-4143-962D-43AFB398B55A}"/>
              </a:ext>
            </a:extLst>
          </p:cNvPr>
          <p:cNvSpPr>
            <a:spLocks noGrp="1" noChangeArrowheads="1"/>
          </p:cNvSpPr>
          <p:nvPr>
            <p:ph type="body" idx="1"/>
          </p:nvPr>
        </p:nvSpPr>
        <p:spPr>
          <a:xfrm>
            <a:off x="977900" y="4848225"/>
            <a:ext cx="5207000" cy="4606925"/>
          </a:xfrm>
          <a:noFill/>
        </p:spPr>
        <p:txBody>
          <a:bodyPr lIns="96338" tIns="48169" rIns="96338" bIns="48169"/>
          <a:lstStyle/>
          <a:p>
            <a:pPr eaLnBrk="1" hangingPunct="1"/>
            <a:endParaRPr lang="en-US" altLang="en-US"/>
          </a:p>
        </p:txBody>
      </p:sp>
    </p:spTree>
    <p:extLst>
      <p:ext uri="{BB962C8B-B14F-4D97-AF65-F5344CB8AC3E}">
        <p14:creationId xmlns:p14="http://schemas.microsoft.com/office/powerpoint/2010/main" val="10975059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08AF68E0-9266-444B-AAB1-1C6CA78B771D}"/>
              </a:ext>
            </a:extLst>
          </p:cNvPr>
          <p:cNvSpPr>
            <a:spLocks noGrp="1" noRot="1" noChangeAspect="1" noChangeArrowheads="1" noTextEdit="1"/>
          </p:cNvSpPr>
          <p:nvPr>
            <p:ph type="sldImg"/>
          </p:nvPr>
        </p:nvSpPr>
        <p:spPr>
          <a:xfrm>
            <a:off x="200025" y="796925"/>
            <a:ext cx="6764338" cy="3811588"/>
          </a:xfrm>
          <a:ln/>
        </p:spPr>
      </p:sp>
      <p:sp>
        <p:nvSpPr>
          <p:cNvPr id="43011" name="Rectangle 3">
            <a:extLst>
              <a:ext uri="{FF2B5EF4-FFF2-40B4-BE49-F238E27FC236}">
                <a16:creationId xmlns:a16="http://schemas.microsoft.com/office/drawing/2014/main" id="{B096ECF4-5908-4340-A1E6-A1F5097E779C}"/>
              </a:ext>
            </a:extLst>
          </p:cNvPr>
          <p:cNvSpPr>
            <a:spLocks noGrp="1" noChangeArrowheads="1"/>
          </p:cNvSpPr>
          <p:nvPr>
            <p:ph type="body" idx="1"/>
          </p:nvPr>
        </p:nvSpPr>
        <p:spPr>
          <a:xfrm>
            <a:off x="977900" y="4848225"/>
            <a:ext cx="5207000" cy="4606925"/>
          </a:xfrm>
          <a:noFill/>
        </p:spPr>
        <p:txBody>
          <a:bodyPr lIns="96338" tIns="48169" rIns="96338" bIns="48169"/>
          <a:lstStyle/>
          <a:p>
            <a:pPr eaLnBrk="1" hangingPunct="1"/>
            <a:endParaRPr lang="en-US" altLang="en-US"/>
          </a:p>
        </p:txBody>
      </p:sp>
    </p:spTree>
    <p:extLst>
      <p:ext uri="{BB962C8B-B14F-4D97-AF65-F5344CB8AC3E}">
        <p14:creationId xmlns:p14="http://schemas.microsoft.com/office/powerpoint/2010/main" val="15867312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21465E0F-78B2-4A44-85EE-085004C5AE71}"/>
              </a:ext>
            </a:extLst>
          </p:cNvPr>
          <p:cNvSpPr>
            <a:spLocks noGrp="1" noRot="1" noChangeAspect="1" noChangeArrowheads="1" noTextEdit="1"/>
          </p:cNvSpPr>
          <p:nvPr>
            <p:ph type="sldImg"/>
          </p:nvPr>
        </p:nvSpPr>
        <p:spPr>
          <a:xfrm>
            <a:off x="200025" y="796925"/>
            <a:ext cx="6764338" cy="3811588"/>
          </a:xfrm>
          <a:ln/>
        </p:spPr>
      </p:sp>
      <p:sp>
        <p:nvSpPr>
          <p:cNvPr id="47107" name="Rectangle 3">
            <a:extLst>
              <a:ext uri="{FF2B5EF4-FFF2-40B4-BE49-F238E27FC236}">
                <a16:creationId xmlns:a16="http://schemas.microsoft.com/office/drawing/2014/main" id="{9C1C3334-01B6-407D-829D-0EAD25D58270}"/>
              </a:ext>
            </a:extLst>
          </p:cNvPr>
          <p:cNvSpPr>
            <a:spLocks noGrp="1" noChangeArrowheads="1"/>
          </p:cNvSpPr>
          <p:nvPr>
            <p:ph type="body" idx="1"/>
          </p:nvPr>
        </p:nvSpPr>
        <p:spPr>
          <a:xfrm>
            <a:off x="977900" y="4848225"/>
            <a:ext cx="5207000" cy="4606925"/>
          </a:xfrm>
          <a:noFill/>
        </p:spPr>
        <p:txBody>
          <a:bodyPr lIns="96338" tIns="48169" rIns="96338" bIns="48169"/>
          <a:lstStyle/>
          <a:p>
            <a:pPr eaLnBrk="1" hangingPunct="1"/>
            <a:endParaRPr lang="en-US" altLang="en-US"/>
          </a:p>
        </p:txBody>
      </p:sp>
    </p:spTree>
    <p:extLst>
      <p:ext uri="{BB962C8B-B14F-4D97-AF65-F5344CB8AC3E}">
        <p14:creationId xmlns:p14="http://schemas.microsoft.com/office/powerpoint/2010/main" val="30296251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21465E0F-78B2-4A44-85EE-085004C5AE71}"/>
              </a:ext>
            </a:extLst>
          </p:cNvPr>
          <p:cNvSpPr>
            <a:spLocks noGrp="1" noRot="1" noChangeAspect="1" noChangeArrowheads="1" noTextEdit="1"/>
          </p:cNvSpPr>
          <p:nvPr>
            <p:ph type="sldImg"/>
          </p:nvPr>
        </p:nvSpPr>
        <p:spPr>
          <a:xfrm>
            <a:off x="200025" y="796925"/>
            <a:ext cx="6764338" cy="3811588"/>
          </a:xfrm>
          <a:ln/>
        </p:spPr>
      </p:sp>
      <p:sp>
        <p:nvSpPr>
          <p:cNvPr id="47107" name="Rectangle 3">
            <a:extLst>
              <a:ext uri="{FF2B5EF4-FFF2-40B4-BE49-F238E27FC236}">
                <a16:creationId xmlns:a16="http://schemas.microsoft.com/office/drawing/2014/main" id="{9C1C3334-01B6-407D-829D-0EAD25D58270}"/>
              </a:ext>
            </a:extLst>
          </p:cNvPr>
          <p:cNvSpPr>
            <a:spLocks noGrp="1" noChangeArrowheads="1"/>
          </p:cNvSpPr>
          <p:nvPr>
            <p:ph type="body" idx="1"/>
          </p:nvPr>
        </p:nvSpPr>
        <p:spPr>
          <a:xfrm>
            <a:off x="977900" y="4848225"/>
            <a:ext cx="5207000" cy="4606925"/>
          </a:xfrm>
          <a:noFill/>
        </p:spPr>
        <p:txBody>
          <a:bodyPr lIns="96338" tIns="48169" rIns="96338" bIns="48169"/>
          <a:lstStyle/>
          <a:p>
            <a:pPr eaLnBrk="1" hangingPunct="1"/>
            <a:endParaRPr lang="en-US" altLang="en-US"/>
          </a:p>
        </p:txBody>
      </p:sp>
    </p:spTree>
    <p:extLst>
      <p:ext uri="{BB962C8B-B14F-4D97-AF65-F5344CB8AC3E}">
        <p14:creationId xmlns:p14="http://schemas.microsoft.com/office/powerpoint/2010/main" val="28526478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21465E0F-78B2-4A44-85EE-085004C5AE71}"/>
              </a:ext>
            </a:extLst>
          </p:cNvPr>
          <p:cNvSpPr>
            <a:spLocks noGrp="1" noRot="1" noChangeAspect="1" noChangeArrowheads="1" noTextEdit="1"/>
          </p:cNvSpPr>
          <p:nvPr>
            <p:ph type="sldImg"/>
          </p:nvPr>
        </p:nvSpPr>
        <p:spPr>
          <a:xfrm>
            <a:off x="200025" y="796925"/>
            <a:ext cx="6764338" cy="3811588"/>
          </a:xfrm>
          <a:ln/>
        </p:spPr>
      </p:sp>
      <p:sp>
        <p:nvSpPr>
          <p:cNvPr id="47107" name="Rectangle 3">
            <a:extLst>
              <a:ext uri="{FF2B5EF4-FFF2-40B4-BE49-F238E27FC236}">
                <a16:creationId xmlns:a16="http://schemas.microsoft.com/office/drawing/2014/main" id="{9C1C3334-01B6-407D-829D-0EAD25D58270}"/>
              </a:ext>
            </a:extLst>
          </p:cNvPr>
          <p:cNvSpPr>
            <a:spLocks noGrp="1" noChangeArrowheads="1"/>
          </p:cNvSpPr>
          <p:nvPr>
            <p:ph type="body" idx="1"/>
          </p:nvPr>
        </p:nvSpPr>
        <p:spPr>
          <a:xfrm>
            <a:off x="977900" y="4848225"/>
            <a:ext cx="5207000" cy="4606925"/>
          </a:xfrm>
          <a:noFill/>
        </p:spPr>
        <p:txBody>
          <a:bodyPr lIns="96338" tIns="48169" rIns="96338" bIns="48169"/>
          <a:lstStyle/>
          <a:p>
            <a:pPr eaLnBrk="1" hangingPunct="1"/>
            <a:endParaRPr lang="en-US" altLang="en-US"/>
          </a:p>
        </p:txBody>
      </p:sp>
    </p:spTree>
    <p:extLst>
      <p:ext uri="{BB962C8B-B14F-4D97-AF65-F5344CB8AC3E}">
        <p14:creationId xmlns:p14="http://schemas.microsoft.com/office/powerpoint/2010/main" val="42392823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10.xml"/><Relationship Id="rId5" Type="http://schemas.openxmlformats.org/officeDocument/2006/relationships/image" Target="../media/image8.png"/><Relationship Id="rId4" Type="http://schemas.openxmlformats.org/officeDocument/2006/relationships/image" Target="../media/image7.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11.xml"/><Relationship Id="rId5" Type="http://schemas.openxmlformats.org/officeDocument/2006/relationships/image" Target="../media/image8.png"/><Relationship Id="rId4" Type="http://schemas.openxmlformats.org/officeDocument/2006/relationships/image" Target="../media/image7.emf"/></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image" Target="../media/image10.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6.emf"/><Relationship Id="rId4" Type="http://schemas.openxmlformats.org/officeDocument/2006/relationships/oleObject" Target="../embeddings/oleObject4.bin"/></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6.emf"/><Relationship Id="rId4" Type="http://schemas.openxmlformats.org/officeDocument/2006/relationships/oleObject" Target="../embeddings/oleObject2.bin"/></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customXml" Target="../../customXml/item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8.png"/><Relationship Id="rId4" Type="http://schemas.openxmlformats.org/officeDocument/2006/relationships/image" Target="../media/image7.em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13" name="Titel 12"/>
          <p:cNvSpPr>
            <a:spLocks noGrp="1"/>
          </p:cNvSpPr>
          <p:nvPr>
            <p:ph type="title" hasCustomPrompt="1"/>
          </p:nvPr>
        </p:nvSpPr>
        <p:spPr/>
        <p:txBody>
          <a:bodyPr/>
          <a:lstStyle/>
          <a:p>
            <a:r>
              <a:rPr lang="en-US" noProof="0" dirty="0"/>
              <a:t>Title Calibri Bold 28 </a:t>
            </a:r>
            <a:r>
              <a:rPr lang="en-US" noProof="0" dirty="0" err="1"/>
              <a:t>pt</a:t>
            </a:r>
            <a:endParaRPr lang="de-DE" dirty="0"/>
          </a:p>
        </p:txBody>
      </p:sp>
      <p:sp>
        <p:nvSpPr>
          <p:cNvPr id="17" name="Foliennummernplatzhalter 16"/>
          <p:cNvSpPr>
            <a:spLocks noGrp="1"/>
          </p:cNvSpPr>
          <p:nvPr>
            <p:ph type="sldNum" sz="quarter" idx="14"/>
          </p:nvPr>
        </p:nvSpPr>
        <p:spPr>
          <a:xfrm>
            <a:off x="11347552" y="6340471"/>
            <a:ext cx="280886" cy="144000"/>
          </a:xfrm>
          <a:prstGeom prst="rect">
            <a:avLst/>
          </a:prstGeom>
        </p:spPr>
        <p:txBody>
          <a:bodyPr/>
          <a:lstStyle/>
          <a:p>
            <a:fld id="{5FA2C36E-DC06-4909-89EC-32EA0059C5E3}" type="slidenum">
              <a:rPr lang="en-US" noProof="0" smtClean="0"/>
              <a:pPr/>
              <a:t>‹N›</a:t>
            </a:fld>
            <a:endParaRPr lang="en-US" noProof="0" dirty="0"/>
          </a:p>
        </p:txBody>
      </p:sp>
      <p:sp>
        <p:nvSpPr>
          <p:cNvPr id="23" name="Textplatzhalter 22"/>
          <p:cNvSpPr>
            <a:spLocks noGrp="1"/>
          </p:cNvSpPr>
          <p:nvPr>
            <p:ph type="body" sz="quarter" idx="16" hasCustomPrompt="1"/>
          </p:nvPr>
        </p:nvSpPr>
        <p:spPr>
          <a:xfrm>
            <a:off x="540000" y="1622424"/>
            <a:ext cx="9212400" cy="4570413"/>
          </a:xfrm>
        </p:spPr>
        <p:txBody>
          <a:bodyPr/>
          <a:lstStyle>
            <a:lvl1pPr>
              <a:defRPr/>
            </a:lvl1pPr>
            <a:lvl2pPr>
              <a:defRPr/>
            </a:lvl2pPr>
            <a:lvl3pPr>
              <a:defRPr baseline="0"/>
            </a:lvl3pPr>
            <a:lvl4pPr>
              <a:defRPr/>
            </a:lvl4pPr>
          </a:lstStyle>
          <a:p>
            <a:pPr lvl="0"/>
            <a:r>
              <a:rPr lang="en-US" noProof="0" dirty="0"/>
              <a:t>Headline Calibri Bold 18 </a:t>
            </a:r>
            <a:r>
              <a:rPr lang="en-US" noProof="0" dirty="0" err="1"/>
              <a:t>pt</a:t>
            </a:r>
            <a:endParaRPr lang="en-US" noProof="0" dirty="0"/>
          </a:p>
          <a:p>
            <a:pPr lvl="1"/>
            <a:r>
              <a:rPr lang="en-US" noProof="0" dirty="0"/>
              <a:t>Text Calibri 18 </a:t>
            </a:r>
            <a:r>
              <a:rPr lang="en-US" noProof="0" dirty="0" err="1"/>
              <a:t>pt</a:t>
            </a:r>
            <a:endParaRPr lang="en-US" noProof="0" dirty="0"/>
          </a:p>
          <a:p>
            <a:pPr lvl="2"/>
            <a:r>
              <a:rPr lang="en-US" noProof="0" dirty="0"/>
              <a:t>Text Calibri 18 </a:t>
            </a:r>
            <a:r>
              <a:rPr lang="en-US" noProof="0" dirty="0" err="1"/>
              <a:t>pt</a:t>
            </a:r>
            <a:endParaRPr lang="en-US" noProof="0" dirty="0"/>
          </a:p>
          <a:p>
            <a:pPr lvl="3"/>
            <a:r>
              <a:rPr lang="en-US" noProof="0" dirty="0"/>
              <a:t>Text Calibri 14 </a:t>
            </a:r>
            <a:r>
              <a:rPr lang="en-US" noProof="0" dirty="0" err="1"/>
              <a:t>pt</a:t>
            </a:r>
            <a:endParaRPr lang="en-US" noProof="0" dirty="0"/>
          </a:p>
        </p:txBody>
      </p:sp>
      <p:sp>
        <p:nvSpPr>
          <p:cNvPr id="2" name="Fußzeilenplatzhalter 1"/>
          <p:cNvSpPr>
            <a:spLocks noGrp="1"/>
          </p:cNvSpPr>
          <p:nvPr>
            <p:ph type="ftr" sz="quarter" idx="17"/>
          </p:nvPr>
        </p:nvSpPr>
        <p:spPr>
          <a:xfrm>
            <a:off x="8054975" y="6340471"/>
            <a:ext cx="3259452" cy="144000"/>
          </a:xfrm>
          <a:prstGeom prst="rect">
            <a:avLst/>
          </a:prstGeom>
        </p:spPr>
        <p:txBody>
          <a:bodyPr/>
          <a:lstStyle/>
          <a:p>
            <a:r>
              <a:rPr lang="en-US" dirty="0"/>
              <a:t>HC DI MI PLM-R&amp;D RCC CA</a:t>
            </a:r>
          </a:p>
        </p:txBody>
      </p:sp>
      <p:pic>
        <p:nvPicPr>
          <p:cNvPr id="18" name="Picture 6" descr="\\vmware-host\Shared Folders\von PS\Siemens Healthineers\sh_logo_RGB.wmf"/>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0429047" y="276113"/>
            <a:ext cx="1472040" cy="35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779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linical Pictures, Title/Content/Pictur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US" noProof="0" dirty="0"/>
              <a:t>Headline, Calibri Bold, 32 </a:t>
            </a:r>
            <a:r>
              <a:rPr lang="en-US" noProof="0" dirty="0" err="1"/>
              <a:t>pt</a:t>
            </a:r>
            <a:endParaRPr lang="en-US" dirty="0"/>
          </a:p>
        </p:txBody>
      </p:sp>
      <p:sp>
        <p:nvSpPr>
          <p:cNvPr id="13" name="Textplatzhalter 12"/>
          <p:cNvSpPr>
            <a:spLocks noGrp="1"/>
          </p:cNvSpPr>
          <p:nvPr>
            <p:ph type="body" sz="quarter" idx="10" hasCustomPrompt="1"/>
          </p:nvPr>
        </p:nvSpPr>
        <p:spPr>
          <a:xfrm>
            <a:off x="481498" y="1629985"/>
            <a:ext cx="5495721" cy="1529265"/>
          </a:xfrm>
        </p:spPr>
        <p:txBody>
          <a:bodyPr wrap="square">
            <a:spAutoFit/>
          </a:bodyPr>
          <a:lstStyle/>
          <a:p>
            <a:pPr lvl="0"/>
            <a:r>
              <a:rPr lang="en-US" noProof="0" dirty="0"/>
              <a:t>Subhead, Calibri, 26 </a:t>
            </a:r>
            <a:r>
              <a:rPr lang="en-US" noProof="0" dirty="0" err="1"/>
              <a:t>pt</a:t>
            </a:r>
            <a:endParaRPr lang="en-US" noProof="0" dirty="0"/>
          </a:p>
          <a:p>
            <a:pPr lvl="1"/>
            <a:r>
              <a:rPr lang="en-US" noProof="0" dirty="0"/>
              <a:t>First level</a:t>
            </a:r>
          </a:p>
          <a:p>
            <a:pPr lvl="2"/>
            <a:r>
              <a:rPr lang="en-US" noProof="0" dirty="0"/>
              <a:t>Third level</a:t>
            </a:r>
          </a:p>
          <a:p>
            <a:pPr lvl="3"/>
            <a:r>
              <a:rPr lang="en-US" noProof="0" dirty="0"/>
              <a:t>Fourth level</a:t>
            </a:r>
          </a:p>
          <a:p>
            <a:pPr lvl="4"/>
            <a:r>
              <a:rPr lang="en-US" noProof="0" dirty="0"/>
              <a:t>Fifth level</a:t>
            </a:r>
          </a:p>
        </p:txBody>
      </p:sp>
      <p:sp>
        <p:nvSpPr>
          <p:cNvPr id="4" name="Bildplatzhalter 3"/>
          <p:cNvSpPr>
            <a:spLocks noGrp="1"/>
          </p:cNvSpPr>
          <p:nvPr>
            <p:ph type="pic" sz="quarter" idx="11" hasCustomPrompt="1"/>
          </p:nvPr>
        </p:nvSpPr>
        <p:spPr>
          <a:xfrm>
            <a:off x="6119759" y="1630008"/>
            <a:ext cx="5495721" cy="4677279"/>
          </a:xfrm>
        </p:spPr>
        <p:txBody>
          <a:bodyPr/>
          <a:lstStyle>
            <a:lvl1pPr>
              <a:defRPr/>
            </a:lvl1pPr>
          </a:lstStyle>
          <a:p>
            <a:r>
              <a:rPr lang="en-US" dirty="0"/>
              <a:t>Image</a:t>
            </a:r>
          </a:p>
        </p:txBody>
      </p:sp>
      <p:sp>
        <p:nvSpPr>
          <p:cNvPr id="6" name="Textplatzhalter 3"/>
          <p:cNvSpPr>
            <a:spLocks noGrp="1"/>
          </p:cNvSpPr>
          <p:nvPr>
            <p:ph type="body" sz="quarter" idx="12" hasCustomPrompt="1"/>
          </p:nvPr>
        </p:nvSpPr>
        <p:spPr>
          <a:xfrm>
            <a:off x="481498" y="6504587"/>
            <a:ext cx="5495721" cy="245388"/>
          </a:xfrm>
        </p:spPr>
        <p:txBody>
          <a:bodyPr wrap="square" anchor="b">
            <a:spAutoFit/>
          </a:bodyPr>
          <a:lstStyle>
            <a:lvl1pPr>
              <a:defRPr sz="998" b="0">
                <a:solidFill>
                  <a:schemeClr val="tx1"/>
                </a:solidFill>
              </a:defRPr>
            </a:lvl1pPr>
          </a:lstStyle>
          <a:p>
            <a:pPr lvl="0"/>
            <a:r>
              <a:rPr lang="en-US" dirty="0"/>
              <a:t>Footnote | Source | Disclaimer, Calibri , 10 </a:t>
            </a:r>
            <a:r>
              <a:rPr lang="en-US" dirty="0" err="1"/>
              <a:t>pt</a:t>
            </a:r>
            <a:endParaRPr lang="en-US" dirty="0"/>
          </a:p>
        </p:txBody>
      </p:sp>
      <p:grpSp>
        <p:nvGrpSpPr>
          <p:cNvPr id="11" name="Gruppieren 2"/>
          <p:cNvGrpSpPr/>
          <p:nvPr userDrawn="1"/>
        </p:nvGrpSpPr>
        <p:grpSpPr>
          <a:xfrm>
            <a:off x="12619603" y="9"/>
            <a:ext cx="1861087" cy="5980315"/>
            <a:chOff x="12649206" y="1"/>
            <a:chExt cx="1865457" cy="5981700"/>
          </a:xfrm>
        </p:grpSpPr>
        <p:sp>
          <p:nvSpPr>
            <p:cNvPr id="12" name="Abgerundetes Rechteck 42"/>
            <p:cNvSpPr/>
            <p:nvPr userDrawn="1"/>
          </p:nvSpPr>
          <p:spPr>
            <a:xfrm>
              <a:off x="12649206" y="1"/>
              <a:ext cx="1865457" cy="5981700"/>
            </a:xfrm>
            <a:prstGeom prst="roundRect">
              <a:avLst>
                <a:gd name="adj" fmla="val 0"/>
              </a:avLst>
            </a:prstGeom>
            <a:solidFill>
              <a:srgbClr val="A6A2A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lstStyle/>
            <a:p>
              <a:pPr marL="177032" lvl="1" indent="-177032" defTabSz="1084232" fontAlgn="auto">
                <a:spcBef>
                  <a:spcPts val="599"/>
                </a:spcBef>
                <a:spcAft>
                  <a:spcPts val="0"/>
                </a:spcAft>
                <a:buSzPct val="80000"/>
                <a:buFont typeface="Arial" panose="020B0604020202020204" pitchFamily="34" charset="0"/>
                <a:buChar char="•"/>
              </a:pPr>
              <a:r>
                <a:rPr lang="en-US" sz="1097" dirty="0">
                  <a:solidFill>
                    <a:srgbClr val="000000"/>
                  </a:solidFill>
                </a:rPr>
                <a:t>To ensure a clean and </a:t>
              </a:r>
              <a:br>
                <a:rPr lang="en-US" sz="1097" dirty="0">
                  <a:solidFill>
                    <a:srgbClr val="000000"/>
                  </a:solidFill>
                </a:rPr>
              </a:br>
              <a:r>
                <a:rPr lang="en-US" sz="1097" dirty="0">
                  <a:solidFill>
                    <a:srgbClr val="000000"/>
                  </a:solidFill>
                </a:rPr>
                <a:t>swift workflow with </a:t>
              </a:r>
              <a:r>
                <a:rPr lang="en-US" sz="1097" b="1" dirty="0">
                  <a:solidFill>
                    <a:srgbClr val="FFFFFF"/>
                  </a:solidFill>
                </a:rPr>
                <a:t>bullet points</a:t>
              </a:r>
              <a:r>
                <a:rPr lang="en-US" sz="1097" dirty="0">
                  <a:solidFill>
                    <a:srgbClr val="000000"/>
                  </a:solidFill>
                </a:rPr>
                <a:t>, please use the </a:t>
              </a:r>
              <a:br>
                <a:rPr lang="en-US" sz="1097" dirty="0">
                  <a:solidFill>
                    <a:srgbClr val="000000"/>
                  </a:solidFill>
                </a:rPr>
              </a:br>
              <a:r>
                <a:rPr lang="en-US" sz="1097" dirty="0">
                  <a:solidFill>
                    <a:srgbClr val="000000"/>
                  </a:solidFill>
                </a:rPr>
                <a:t>PRE-SET PLACEHOLDERS or FORMATTED TEXTBOXES</a:t>
              </a:r>
              <a:r>
                <a:rPr lang="en-US" sz="1097" b="1" dirty="0">
                  <a:solidFill>
                    <a:srgbClr val="000000"/>
                  </a:solidFill>
                </a:rPr>
                <a:t> </a:t>
              </a:r>
              <a:r>
                <a:rPr lang="en-US" sz="1097" dirty="0">
                  <a:solidFill>
                    <a:srgbClr val="000000"/>
                  </a:solidFill>
                </a:rPr>
                <a:t>– do not use “normal” textboxes that have been added via the steps </a:t>
              </a:r>
              <a:br>
                <a:rPr lang="en-US" sz="1097" dirty="0">
                  <a:solidFill>
                    <a:srgbClr val="000000"/>
                  </a:solidFill>
                </a:rPr>
              </a:br>
              <a:r>
                <a:rPr lang="en-US" sz="1097" dirty="0">
                  <a:solidFill>
                    <a:srgbClr val="000000"/>
                  </a:solidFill>
                  <a:sym typeface="Wingdings" panose="05000000000000000000" pitchFamily="2" charset="2"/>
                </a:rPr>
                <a:t> add  textbox. </a:t>
              </a:r>
              <a:br>
                <a:rPr lang="en-US" sz="1097" dirty="0">
                  <a:solidFill>
                    <a:srgbClr val="000000"/>
                  </a:solidFill>
                  <a:sym typeface="Wingdings" panose="05000000000000000000" pitchFamily="2" charset="2"/>
                </a:rPr>
              </a:br>
              <a:r>
                <a:rPr lang="en-US" sz="1097" dirty="0">
                  <a:solidFill>
                    <a:srgbClr val="000000"/>
                  </a:solidFill>
                  <a:sym typeface="Wingdings" panose="05000000000000000000" pitchFamily="2" charset="2"/>
                </a:rPr>
                <a:t>These textboxes cannot</a:t>
              </a:r>
              <a:br>
                <a:rPr lang="en-US" sz="1097" dirty="0">
                  <a:solidFill>
                    <a:srgbClr val="000000"/>
                  </a:solidFill>
                  <a:sym typeface="Wingdings" panose="05000000000000000000" pitchFamily="2" charset="2"/>
                </a:rPr>
              </a:br>
              <a:r>
                <a:rPr lang="en-US" sz="1097" dirty="0">
                  <a:solidFill>
                    <a:srgbClr val="000000"/>
                  </a:solidFill>
                  <a:sym typeface="Wingdings" panose="05000000000000000000" pitchFamily="2" charset="2"/>
                </a:rPr>
                <a:t>be formatted with the automatic formatting step </a:t>
              </a:r>
            </a:p>
            <a:p>
              <a:pPr marL="177032" lvl="1" indent="-177032" defTabSz="1084232" fontAlgn="auto">
                <a:spcBef>
                  <a:spcPts val="599"/>
                </a:spcBef>
                <a:spcAft>
                  <a:spcPts val="0"/>
                </a:spcAft>
                <a:buSzPct val="80000"/>
                <a:buFont typeface="Arial" panose="020B0604020202020204" pitchFamily="34" charset="0"/>
                <a:buChar char="•"/>
              </a:pPr>
              <a:r>
                <a:rPr lang="en-US" sz="1097" b="1" dirty="0">
                  <a:solidFill>
                    <a:srgbClr val="FFFFFF"/>
                  </a:solidFill>
                  <a:sym typeface="Wingdings" panose="05000000000000000000" pitchFamily="2" charset="2"/>
                </a:rPr>
                <a:t>AUTOMATIC INDENTATIONS </a:t>
              </a:r>
              <a:r>
                <a:rPr lang="en-US" sz="1097" dirty="0">
                  <a:solidFill>
                    <a:srgbClr val="000000"/>
                  </a:solidFill>
                  <a:sym typeface="Wingdings" panose="05000000000000000000" pitchFamily="2" charset="2"/>
                </a:rPr>
                <a:t>IN PLACEHOLDERS are only </a:t>
              </a:r>
              <a:br>
                <a:rPr lang="en-US" sz="1097" dirty="0">
                  <a:solidFill>
                    <a:srgbClr val="000000"/>
                  </a:solidFill>
                  <a:sym typeface="Wingdings" panose="05000000000000000000" pitchFamily="2" charset="2"/>
                </a:rPr>
              </a:br>
              <a:r>
                <a:rPr lang="en-US" sz="1097" dirty="0">
                  <a:solidFill>
                    <a:srgbClr val="000000"/>
                  </a:solidFill>
                  <a:sym typeface="Wingdings" panose="05000000000000000000" pitchFamily="2" charset="2"/>
                </a:rPr>
                <a:t>to be done using the tool decrease or increase </a:t>
              </a:r>
              <a:br>
                <a:rPr lang="en-US" sz="1097" dirty="0">
                  <a:solidFill>
                    <a:srgbClr val="000000"/>
                  </a:solidFill>
                  <a:sym typeface="Wingdings" panose="05000000000000000000" pitchFamily="2" charset="2"/>
                </a:rPr>
              </a:br>
              <a:r>
                <a:rPr lang="en-US" sz="1097" dirty="0">
                  <a:solidFill>
                    <a:srgbClr val="000000"/>
                  </a:solidFill>
                  <a:sym typeface="Wingdings" panose="05000000000000000000" pitchFamily="2" charset="2"/>
                </a:rPr>
                <a:t>the list level        </a:t>
              </a:r>
              <a:br>
                <a:rPr lang="en-US" sz="1097" dirty="0">
                  <a:solidFill>
                    <a:srgbClr val="000000"/>
                  </a:solidFill>
                  <a:sym typeface="Wingdings" panose="05000000000000000000" pitchFamily="2" charset="2"/>
                </a:rPr>
              </a:br>
              <a:br>
                <a:rPr lang="en-US" sz="1097" dirty="0">
                  <a:solidFill>
                    <a:srgbClr val="000000"/>
                  </a:solidFill>
                  <a:sym typeface="Wingdings" panose="05000000000000000000" pitchFamily="2" charset="2"/>
                </a:rPr>
              </a:br>
              <a:r>
                <a:rPr lang="en-US" sz="1097" dirty="0">
                  <a:solidFill>
                    <a:srgbClr val="000000"/>
                  </a:solidFill>
                </a:rPr>
                <a:t>(or Shift + Alt + </a:t>
              </a:r>
              <a:r>
                <a:rPr lang="en-US" sz="1097" dirty="0">
                  <a:solidFill>
                    <a:srgbClr val="000000"/>
                  </a:solidFill>
                  <a:sym typeface="Wingdings" pitchFamily="2" charset="2"/>
                </a:rPr>
                <a:t></a:t>
              </a:r>
              <a:r>
                <a:rPr lang="en-US" sz="1097" dirty="0">
                  <a:solidFill>
                    <a:srgbClr val="000000"/>
                  </a:solidFill>
                </a:rPr>
                <a:t> / </a:t>
              </a:r>
              <a:r>
                <a:rPr lang="en-US" sz="1097" dirty="0">
                  <a:solidFill>
                    <a:srgbClr val="000000"/>
                  </a:solidFill>
                  <a:sym typeface="Wingdings" pitchFamily="2" charset="2"/>
                </a:rPr>
                <a:t></a:t>
              </a:r>
              <a:r>
                <a:rPr lang="en-US" sz="1097" dirty="0">
                  <a:solidFill>
                    <a:srgbClr val="000000"/>
                  </a:solidFill>
                </a:rPr>
                <a:t>)</a:t>
              </a:r>
            </a:p>
            <a:p>
              <a:pPr marL="177032" lvl="1" indent="-177032" defTabSz="1084232" fontAlgn="auto">
                <a:spcBef>
                  <a:spcPts val="599"/>
                </a:spcBef>
                <a:spcAft>
                  <a:spcPts val="0"/>
                </a:spcAft>
                <a:buSzPct val="80000"/>
                <a:buFont typeface="Arial" panose="020B0604020202020204" pitchFamily="34" charset="0"/>
                <a:buChar char="•"/>
              </a:pPr>
              <a:r>
                <a:rPr lang="en-US" sz="1097" b="1" dirty="0">
                  <a:solidFill>
                    <a:srgbClr val="FFFFFF"/>
                  </a:solidFill>
                </a:rPr>
                <a:t>Formatted textboxes/ placeholders </a:t>
              </a:r>
              <a:r>
                <a:rPr lang="en-US" sz="1097" dirty="0">
                  <a:solidFill>
                    <a:srgbClr val="000000"/>
                  </a:solidFill>
                </a:rPr>
                <a:t>are available in the template – just make a copy OR: generate a new placeholder by following these steps </a:t>
              </a:r>
              <a:br>
                <a:rPr lang="en-US" sz="1097" dirty="0">
                  <a:solidFill>
                    <a:srgbClr val="000000"/>
                  </a:solidFill>
                </a:rPr>
              </a:br>
              <a:r>
                <a:rPr lang="en-US" sz="1097" dirty="0">
                  <a:solidFill>
                    <a:srgbClr val="000000"/>
                  </a:solidFill>
                  <a:sym typeface="Wingdings" pitchFamily="2" charset="2"/>
                </a:rPr>
                <a:t> Start  new slide</a:t>
              </a:r>
              <a:br>
                <a:rPr lang="en-US" sz="1097" dirty="0">
                  <a:solidFill>
                    <a:srgbClr val="000000"/>
                  </a:solidFill>
                  <a:sym typeface="Wingdings" pitchFamily="2" charset="2"/>
                </a:rPr>
              </a:br>
              <a:r>
                <a:rPr lang="en-US" sz="1097" dirty="0">
                  <a:solidFill>
                    <a:srgbClr val="000000"/>
                  </a:solidFill>
                  <a:sym typeface="Wingdings" pitchFamily="2" charset="2"/>
                </a:rPr>
                <a:t> choose layout </a:t>
              </a:r>
              <a:br>
                <a:rPr lang="en-US" sz="1097" dirty="0">
                  <a:solidFill>
                    <a:srgbClr val="000000"/>
                  </a:solidFill>
                  <a:sym typeface="Wingdings" pitchFamily="2" charset="2"/>
                </a:rPr>
              </a:br>
              <a:r>
                <a:rPr lang="en-US" sz="1097" dirty="0">
                  <a:solidFill>
                    <a:srgbClr val="000000"/>
                  </a:solidFill>
                  <a:sym typeface="Wingdings" pitchFamily="2" charset="2"/>
                </a:rPr>
                <a:t>"Content Slide"</a:t>
              </a:r>
            </a:p>
            <a:p>
              <a:pPr marL="177032" lvl="1" indent="-177032" defTabSz="1084232" fontAlgn="auto">
                <a:spcBef>
                  <a:spcPts val="599"/>
                </a:spcBef>
                <a:spcAft>
                  <a:spcPts val="0"/>
                </a:spcAft>
                <a:buSzPct val="80000"/>
                <a:buFont typeface="Arial" panose="020B0604020202020204" pitchFamily="34" charset="0"/>
                <a:buChar char="•"/>
              </a:pPr>
              <a:r>
                <a:rPr lang="en-US" sz="1097" dirty="0">
                  <a:solidFill>
                    <a:srgbClr val="000000"/>
                  </a:solidFill>
                  <a:sym typeface="Wingdings" pitchFamily="2" charset="2"/>
                </a:rPr>
                <a:t>Placeholders can be</a:t>
              </a:r>
              <a:br>
                <a:rPr lang="en-US" sz="1097" dirty="0">
                  <a:solidFill>
                    <a:srgbClr val="000000"/>
                  </a:solidFill>
                  <a:sym typeface="Wingdings" pitchFamily="2" charset="2"/>
                </a:rPr>
              </a:br>
              <a:r>
                <a:rPr lang="en-US" sz="1097" dirty="0">
                  <a:solidFill>
                    <a:srgbClr val="000000"/>
                  </a:solidFill>
                  <a:sym typeface="Wingdings" pitchFamily="2" charset="2"/>
                </a:rPr>
                <a:t>filled and then copied. </a:t>
              </a:r>
              <a:br>
                <a:rPr lang="en-US" sz="1097" dirty="0">
                  <a:solidFill>
                    <a:srgbClr val="000000"/>
                  </a:solidFill>
                  <a:sym typeface="Wingdings" pitchFamily="2" charset="2"/>
                </a:rPr>
              </a:br>
              <a:r>
                <a:rPr lang="en-US" sz="1097" dirty="0">
                  <a:solidFill>
                    <a:srgbClr val="000000"/>
                  </a:solidFill>
                  <a:sym typeface="Wingdings" pitchFamily="2" charset="2"/>
                </a:rPr>
                <a:t>The copied placeholder will keep its formatting </a:t>
              </a:r>
              <a:endParaRPr lang="en-US" sz="1097" dirty="0">
                <a:solidFill>
                  <a:srgbClr val="000000"/>
                </a:solidFill>
              </a:endParaRPr>
            </a:p>
          </p:txBody>
        </p:sp>
        <p:grpSp>
          <p:nvGrpSpPr>
            <p:cNvPr id="14" name="Gruppieren 11"/>
            <p:cNvGrpSpPr/>
            <p:nvPr userDrawn="1">
              <p:custDataLst>
                <p:tags r:id="rId2"/>
              </p:custDataLst>
            </p:nvPr>
          </p:nvGrpSpPr>
          <p:grpSpPr bwMode="gray">
            <a:xfrm>
              <a:off x="13667545" y="2973278"/>
              <a:ext cx="393190" cy="235914"/>
              <a:chOff x="5224463" y="3254915"/>
              <a:chExt cx="539750" cy="323850"/>
            </a:xfrm>
          </p:grpSpPr>
          <p:sp>
            <p:nvSpPr>
              <p:cNvPr id="15" name="Rechteck 13"/>
              <p:cNvSpPr/>
              <p:nvPr/>
            </p:nvSpPr>
            <p:spPr bwMode="gray">
              <a:xfrm>
                <a:off x="5224463" y="3254915"/>
                <a:ext cx="539750" cy="323850"/>
              </a:xfrm>
              <a:prstGeom prst="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6000" numCol="1" spcCol="0" rtlCol="0" fromWordArt="0" anchor="t" anchorCtr="0" forceAA="0" compatLnSpc="1">
                <a:prstTxWarp prst="textNoShape">
                  <a:avLst/>
                </a:prstTxWarp>
                <a:noAutofit/>
              </a:bodyPr>
              <a:lstStyle/>
              <a:p>
                <a:pPr algn="ctr" defTabSz="1084232" fontAlgn="auto">
                  <a:spcBef>
                    <a:spcPts val="0"/>
                  </a:spcBef>
                  <a:spcAft>
                    <a:spcPts val="0"/>
                  </a:spcAft>
                </a:pPr>
                <a:endParaRPr lang="en-US" sz="998" dirty="0">
                  <a:solidFill>
                    <a:srgbClr val="FFFFFF"/>
                  </a:solidFill>
                  <a:latin typeface="Verdana" pitchFamily="34" charset="0"/>
                  <a:ea typeface="Verdana" pitchFamily="34" charset="0"/>
                  <a:cs typeface="Verdana" pitchFamily="34" charset="0"/>
                </a:endParaRPr>
              </a:p>
            </p:txBody>
          </p:sp>
          <p:pic>
            <p:nvPicPr>
              <p:cNvPr id="16" name="Picture 20"/>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gray">
              <a:xfrm>
                <a:off x="5240736" y="3272660"/>
                <a:ext cx="507204" cy="288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Tree>
    <p:custDataLst>
      <p:tags r:id="rId1"/>
    </p:custDataLst>
    <p:extLst>
      <p:ext uri="{BB962C8B-B14F-4D97-AF65-F5344CB8AC3E}">
        <p14:creationId xmlns:p14="http://schemas.microsoft.com/office/powerpoint/2010/main" val="37582740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2_Content Sl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793099809"/>
              </p:ext>
            </p:extLst>
          </p:nvPr>
        </p:nvGraphicFramePr>
        <p:xfrm>
          <a:off x="1598" y="160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598" y="1600"/>
                        <a:ext cx="1587" cy="1587"/>
                      </a:xfrm>
                      <a:prstGeom prst="rect">
                        <a:avLst/>
                      </a:prstGeom>
                    </p:spPr>
                  </p:pic>
                </p:oleObj>
              </mc:Fallback>
            </mc:AlternateContent>
          </a:graphicData>
        </a:graphic>
      </p:graphicFrame>
      <p:sp>
        <p:nvSpPr>
          <p:cNvPr id="13" name="Titel 12"/>
          <p:cNvSpPr>
            <a:spLocks noGrp="1"/>
          </p:cNvSpPr>
          <p:nvPr>
            <p:ph type="title" hasCustomPrompt="1"/>
          </p:nvPr>
        </p:nvSpPr>
        <p:spPr/>
        <p:txBody>
          <a:bodyPr/>
          <a:lstStyle/>
          <a:p>
            <a:r>
              <a:rPr lang="en-US" noProof="0" dirty="0"/>
              <a:t>Title Calibri Bold 28 </a:t>
            </a:r>
            <a:r>
              <a:rPr lang="en-US" noProof="0" dirty="0" err="1"/>
              <a:t>pt</a:t>
            </a:r>
            <a:endParaRPr lang="de-DE" dirty="0"/>
          </a:p>
        </p:txBody>
      </p:sp>
      <p:sp>
        <p:nvSpPr>
          <p:cNvPr id="17" name="Foliennummernplatzhalter 16"/>
          <p:cNvSpPr>
            <a:spLocks noGrp="1"/>
          </p:cNvSpPr>
          <p:nvPr>
            <p:ph type="sldNum" sz="quarter" idx="14"/>
          </p:nvPr>
        </p:nvSpPr>
        <p:spPr>
          <a:xfrm>
            <a:off x="11347552" y="6340471"/>
            <a:ext cx="280886" cy="144000"/>
          </a:xfrm>
          <a:prstGeom prst="rect">
            <a:avLst/>
          </a:prstGeom>
        </p:spPr>
        <p:txBody>
          <a:bodyPr/>
          <a:lstStyle/>
          <a:p>
            <a:fld id="{5FA2C36E-DC06-4909-89EC-32EA0059C5E3}" type="slidenum">
              <a:rPr lang="en-US" noProof="0" smtClean="0"/>
              <a:pPr/>
              <a:t>‹N›</a:t>
            </a:fld>
            <a:endParaRPr lang="en-US" noProof="0" dirty="0"/>
          </a:p>
        </p:txBody>
      </p:sp>
      <p:sp>
        <p:nvSpPr>
          <p:cNvPr id="19" name="Textplatzhalter 18"/>
          <p:cNvSpPr>
            <a:spLocks noGrp="1"/>
          </p:cNvSpPr>
          <p:nvPr>
            <p:ph type="body" sz="quarter" idx="15" hasCustomPrompt="1"/>
          </p:nvPr>
        </p:nvSpPr>
        <p:spPr>
          <a:xfrm>
            <a:off x="540000" y="6297348"/>
            <a:ext cx="3574800" cy="360000"/>
          </a:xfrm>
        </p:spPr>
        <p:txBody>
          <a:bodyPr anchor="b" anchorCtr="0">
            <a:noAutofit/>
          </a:bodyPr>
          <a:lstStyle>
            <a:lvl1pPr>
              <a:lnSpc>
                <a:spcPts val="1197"/>
              </a:lnSpc>
              <a:defRPr sz="998" b="0"/>
            </a:lvl1pPr>
          </a:lstStyle>
          <a:p>
            <a:r>
              <a:rPr lang="en-US" dirty="0"/>
              <a:t>Footnote/Source/Disclaimer</a:t>
            </a:r>
          </a:p>
          <a:p>
            <a:r>
              <a:rPr lang="en-US" dirty="0"/>
              <a:t>Second line</a:t>
            </a:r>
          </a:p>
        </p:txBody>
      </p:sp>
      <p:sp>
        <p:nvSpPr>
          <p:cNvPr id="23" name="Textplatzhalter 22"/>
          <p:cNvSpPr>
            <a:spLocks noGrp="1"/>
          </p:cNvSpPr>
          <p:nvPr>
            <p:ph type="body" sz="quarter" idx="16" hasCustomPrompt="1"/>
          </p:nvPr>
        </p:nvSpPr>
        <p:spPr>
          <a:xfrm>
            <a:off x="540010" y="1622426"/>
            <a:ext cx="9212400" cy="4570413"/>
          </a:xfrm>
        </p:spPr>
        <p:txBody>
          <a:bodyPr/>
          <a:lstStyle>
            <a:lvl1pPr>
              <a:defRPr/>
            </a:lvl1pPr>
            <a:lvl2pPr>
              <a:defRPr/>
            </a:lvl2pPr>
            <a:lvl3pPr>
              <a:defRPr baseline="0"/>
            </a:lvl3pPr>
            <a:lvl4pPr>
              <a:defRPr/>
            </a:lvl4pPr>
          </a:lstStyle>
          <a:p>
            <a:pPr lvl="0"/>
            <a:r>
              <a:rPr lang="en-US" noProof="0" dirty="0"/>
              <a:t>Headline Calibri Bold 18 </a:t>
            </a:r>
            <a:r>
              <a:rPr lang="en-US" noProof="0" dirty="0" err="1"/>
              <a:t>pt</a:t>
            </a:r>
            <a:endParaRPr lang="en-US" noProof="0" dirty="0"/>
          </a:p>
          <a:p>
            <a:pPr lvl="1"/>
            <a:r>
              <a:rPr lang="en-US" noProof="0" dirty="0"/>
              <a:t>Text Calibri 18 </a:t>
            </a:r>
            <a:r>
              <a:rPr lang="en-US" noProof="0" dirty="0" err="1"/>
              <a:t>pt</a:t>
            </a:r>
            <a:endParaRPr lang="en-US" noProof="0" dirty="0"/>
          </a:p>
          <a:p>
            <a:pPr lvl="2"/>
            <a:r>
              <a:rPr lang="en-US" noProof="0" dirty="0"/>
              <a:t>Text Calibri 18 </a:t>
            </a:r>
            <a:r>
              <a:rPr lang="en-US" noProof="0" dirty="0" err="1"/>
              <a:t>pt</a:t>
            </a:r>
            <a:endParaRPr lang="en-US" noProof="0" dirty="0"/>
          </a:p>
          <a:p>
            <a:pPr lvl="3"/>
            <a:r>
              <a:rPr lang="en-US" noProof="0" dirty="0"/>
              <a:t>Text Calibri 14 </a:t>
            </a:r>
            <a:r>
              <a:rPr lang="en-US" noProof="0" dirty="0" err="1"/>
              <a:t>pt</a:t>
            </a:r>
            <a:endParaRPr lang="en-US" noProof="0" dirty="0"/>
          </a:p>
        </p:txBody>
      </p:sp>
      <p:sp>
        <p:nvSpPr>
          <p:cNvPr id="14" name="Abgerundetes Rechteck 42"/>
          <p:cNvSpPr/>
          <p:nvPr userDrawn="1"/>
        </p:nvSpPr>
        <p:spPr>
          <a:xfrm>
            <a:off x="12528010" y="1"/>
            <a:ext cx="1865457" cy="5981700"/>
          </a:xfrm>
          <a:prstGeom prst="roundRect">
            <a:avLst>
              <a:gd name="adj" fmla="val 0"/>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lIns="71831" tIns="35916" rIns="71831" bIns="35916" rtlCol="0" anchor="t"/>
          <a:lstStyle/>
          <a:p>
            <a:pPr marL="177391" lvl="1" indent="-177391">
              <a:spcBef>
                <a:spcPts val="599"/>
              </a:spcBef>
              <a:buSzPct val="80000"/>
              <a:buFont typeface="Arial" panose="020B0604020202020204" pitchFamily="34" charset="0"/>
              <a:buChar char="•"/>
            </a:pPr>
            <a:r>
              <a:rPr lang="en-US" sz="1097" dirty="0">
                <a:solidFill>
                  <a:schemeClr val="bg1"/>
                </a:solidFill>
                <a:latin typeface="+mn-lt"/>
              </a:rPr>
              <a:t>To ensure a clean and </a:t>
            </a:r>
            <a:br>
              <a:rPr lang="en-US" sz="1097" dirty="0">
                <a:solidFill>
                  <a:schemeClr val="bg1"/>
                </a:solidFill>
                <a:latin typeface="+mn-lt"/>
              </a:rPr>
            </a:br>
            <a:r>
              <a:rPr lang="en-US" sz="1097" dirty="0">
                <a:solidFill>
                  <a:schemeClr val="bg1"/>
                </a:solidFill>
                <a:latin typeface="+mn-lt"/>
              </a:rPr>
              <a:t>swift workflow with </a:t>
            </a:r>
            <a:r>
              <a:rPr lang="en-US" sz="1097" b="1" dirty="0">
                <a:solidFill>
                  <a:schemeClr val="tx1"/>
                </a:solidFill>
                <a:latin typeface="+mn-lt"/>
              </a:rPr>
              <a:t>bullet points</a:t>
            </a:r>
            <a:r>
              <a:rPr lang="en-US" sz="1097" dirty="0">
                <a:solidFill>
                  <a:schemeClr val="tx1"/>
                </a:solidFill>
                <a:latin typeface="+mn-lt"/>
              </a:rPr>
              <a:t>,</a:t>
            </a:r>
            <a:r>
              <a:rPr lang="en-US" sz="1097" dirty="0">
                <a:solidFill>
                  <a:schemeClr val="bg1"/>
                </a:solidFill>
                <a:latin typeface="+mn-lt"/>
              </a:rPr>
              <a:t> please use the </a:t>
            </a:r>
            <a:br>
              <a:rPr lang="en-US" sz="1097" dirty="0">
                <a:solidFill>
                  <a:schemeClr val="bg1"/>
                </a:solidFill>
                <a:latin typeface="+mn-lt"/>
              </a:rPr>
            </a:br>
            <a:r>
              <a:rPr lang="en-US" sz="1097" dirty="0">
                <a:solidFill>
                  <a:schemeClr val="bg1"/>
                </a:solidFill>
                <a:latin typeface="+mn-lt"/>
              </a:rPr>
              <a:t>PRE-SET PLACEHOLDERS or FORMATTED TEXTBOXES</a:t>
            </a:r>
            <a:r>
              <a:rPr lang="en-US" sz="1097" b="1" dirty="0">
                <a:solidFill>
                  <a:schemeClr val="bg1"/>
                </a:solidFill>
                <a:latin typeface="+mn-lt"/>
              </a:rPr>
              <a:t>  </a:t>
            </a:r>
            <a:r>
              <a:rPr lang="en-US" sz="1097" dirty="0">
                <a:solidFill>
                  <a:schemeClr val="bg1"/>
                </a:solidFill>
                <a:latin typeface="+mn-lt"/>
              </a:rPr>
              <a:t>– do not use “normal” textboxes that have been added via the steps </a:t>
            </a:r>
            <a:br>
              <a:rPr lang="en-US" sz="1097" dirty="0">
                <a:solidFill>
                  <a:schemeClr val="bg1"/>
                </a:solidFill>
                <a:latin typeface="+mn-lt"/>
              </a:rPr>
            </a:br>
            <a:r>
              <a:rPr lang="en-US" sz="1097" dirty="0">
                <a:solidFill>
                  <a:schemeClr val="bg1"/>
                </a:solidFill>
                <a:latin typeface="+mn-lt"/>
                <a:sym typeface="Wingdings" panose="05000000000000000000" pitchFamily="2" charset="2"/>
              </a:rPr>
              <a:t> add  textbox. </a:t>
            </a:r>
            <a:br>
              <a:rPr lang="en-US" sz="1097" dirty="0">
                <a:solidFill>
                  <a:schemeClr val="bg1"/>
                </a:solidFill>
                <a:latin typeface="+mn-lt"/>
                <a:sym typeface="Wingdings" panose="05000000000000000000" pitchFamily="2" charset="2"/>
              </a:rPr>
            </a:br>
            <a:r>
              <a:rPr lang="en-US" sz="1097" dirty="0">
                <a:solidFill>
                  <a:schemeClr val="bg1"/>
                </a:solidFill>
                <a:latin typeface="+mn-lt"/>
                <a:sym typeface="Wingdings" panose="05000000000000000000" pitchFamily="2" charset="2"/>
              </a:rPr>
              <a:t>These textboxes cannot</a:t>
            </a:r>
            <a:br>
              <a:rPr lang="en-US" sz="1097" dirty="0">
                <a:solidFill>
                  <a:schemeClr val="bg1"/>
                </a:solidFill>
                <a:latin typeface="+mn-lt"/>
                <a:sym typeface="Wingdings" panose="05000000000000000000" pitchFamily="2" charset="2"/>
              </a:rPr>
            </a:br>
            <a:r>
              <a:rPr lang="en-US" sz="1097" dirty="0">
                <a:solidFill>
                  <a:schemeClr val="bg1"/>
                </a:solidFill>
                <a:latin typeface="+mn-lt"/>
                <a:sym typeface="Wingdings" panose="05000000000000000000" pitchFamily="2" charset="2"/>
              </a:rPr>
              <a:t>be formatted with the automatic formatting step </a:t>
            </a:r>
          </a:p>
          <a:p>
            <a:pPr marL="177391" lvl="1" indent="-177391">
              <a:spcBef>
                <a:spcPts val="599"/>
              </a:spcBef>
              <a:buSzPct val="80000"/>
              <a:buFont typeface="Arial" panose="020B0604020202020204" pitchFamily="34" charset="0"/>
              <a:buChar char="•"/>
            </a:pPr>
            <a:r>
              <a:rPr lang="en-US" sz="1097" b="1" dirty="0">
                <a:solidFill>
                  <a:schemeClr val="tx1"/>
                </a:solidFill>
                <a:latin typeface="+mn-lt"/>
                <a:sym typeface="Wingdings" panose="05000000000000000000" pitchFamily="2" charset="2"/>
              </a:rPr>
              <a:t>AUTOMATIC INDENTATIONS </a:t>
            </a:r>
            <a:r>
              <a:rPr lang="en-US" sz="1097" dirty="0">
                <a:solidFill>
                  <a:schemeClr val="bg1"/>
                </a:solidFill>
                <a:latin typeface="+mn-lt"/>
                <a:sym typeface="Wingdings" panose="05000000000000000000" pitchFamily="2" charset="2"/>
              </a:rPr>
              <a:t>IN PLACEHOLDERS are only </a:t>
            </a:r>
            <a:br>
              <a:rPr lang="en-US" sz="1097" dirty="0">
                <a:solidFill>
                  <a:schemeClr val="bg1"/>
                </a:solidFill>
                <a:latin typeface="+mn-lt"/>
                <a:sym typeface="Wingdings" panose="05000000000000000000" pitchFamily="2" charset="2"/>
              </a:rPr>
            </a:br>
            <a:r>
              <a:rPr lang="en-US" sz="1097" dirty="0">
                <a:solidFill>
                  <a:schemeClr val="bg1"/>
                </a:solidFill>
                <a:latin typeface="+mn-lt"/>
                <a:sym typeface="Wingdings" panose="05000000000000000000" pitchFamily="2" charset="2"/>
              </a:rPr>
              <a:t>to be done using the tool decrease or increase </a:t>
            </a:r>
            <a:br>
              <a:rPr lang="en-US" sz="1097" dirty="0">
                <a:solidFill>
                  <a:schemeClr val="bg1"/>
                </a:solidFill>
                <a:latin typeface="+mn-lt"/>
                <a:sym typeface="Wingdings" panose="05000000000000000000" pitchFamily="2" charset="2"/>
              </a:rPr>
            </a:br>
            <a:r>
              <a:rPr lang="en-US" sz="1097" dirty="0">
                <a:solidFill>
                  <a:schemeClr val="bg1"/>
                </a:solidFill>
                <a:latin typeface="+mn-lt"/>
                <a:sym typeface="Wingdings" panose="05000000000000000000" pitchFamily="2" charset="2"/>
              </a:rPr>
              <a:t>the list level                </a:t>
            </a:r>
            <a:br>
              <a:rPr lang="en-US" sz="1097" dirty="0">
                <a:solidFill>
                  <a:schemeClr val="bg1"/>
                </a:solidFill>
                <a:latin typeface="+mn-lt"/>
                <a:sym typeface="Wingdings" panose="05000000000000000000" pitchFamily="2" charset="2"/>
              </a:rPr>
            </a:br>
            <a:br>
              <a:rPr lang="en-US" sz="1097" dirty="0">
                <a:solidFill>
                  <a:schemeClr val="bg1"/>
                </a:solidFill>
                <a:latin typeface="+mn-lt"/>
                <a:sym typeface="Wingdings" panose="05000000000000000000" pitchFamily="2" charset="2"/>
              </a:rPr>
            </a:br>
            <a:r>
              <a:rPr lang="en-US" sz="1097" dirty="0">
                <a:solidFill>
                  <a:schemeClr val="bg1"/>
                </a:solidFill>
                <a:latin typeface="+mn-lt"/>
              </a:rPr>
              <a:t>(or Shift + Alt + </a:t>
            </a:r>
            <a:r>
              <a:rPr lang="en-US" sz="1097" dirty="0">
                <a:solidFill>
                  <a:schemeClr val="bg1"/>
                </a:solidFill>
                <a:latin typeface="+mn-lt"/>
                <a:sym typeface="Wingdings" pitchFamily="2" charset="2"/>
              </a:rPr>
              <a:t></a:t>
            </a:r>
            <a:r>
              <a:rPr lang="en-US" sz="1097" dirty="0">
                <a:solidFill>
                  <a:schemeClr val="bg1"/>
                </a:solidFill>
                <a:latin typeface="+mn-lt"/>
              </a:rPr>
              <a:t> / </a:t>
            </a:r>
            <a:r>
              <a:rPr lang="en-US" sz="1097" dirty="0">
                <a:solidFill>
                  <a:schemeClr val="bg1"/>
                </a:solidFill>
                <a:latin typeface="+mn-lt"/>
                <a:sym typeface="Wingdings" pitchFamily="2" charset="2"/>
              </a:rPr>
              <a:t></a:t>
            </a:r>
            <a:r>
              <a:rPr lang="en-US" sz="1097" dirty="0">
                <a:solidFill>
                  <a:schemeClr val="bg1"/>
                </a:solidFill>
                <a:latin typeface="+mn-lt"/>
              </a:rPr>
              <a:t>)</a:t>
            </a:r>
          </a:p>
          <a:p>
            <a:pPr marL="177391" lvl="1" indent="-177391">
              <a:spcBef>
                <a:spcPts val="599"/>
              </a:spcBef>
              <a:buSzPct val="80000"/>
              <a:buFont typeface="Arial" panose="020B0604020202020204" pitchFamily="34" charset="0"/>
              <a:buChar char="•"/>
            </a:pPr>
            <a:r>
              <a:rPr lang="en-US" sz="1097" b="1" dirty="0">
                <a:solidFill>
                  <a:schemeClr val="tx1"/>
                </a:solidFill>
                <a:latin typeface="+mn-lt"/>
              </a:rPr>
              <a:t>Formatted textboxes/ placeholders </a:t>
            </a:r>
            <a:r>
              <a:rPr lang="en-US" sz="1097" dirty="0">
                <a:solidFill>
                  <a:schemeClr val="bg1"/>
                </a:solidFill>
                <a:latin typeface="+mn-lt"/>
              </a:rPr>
              <a:t>are available in the template – just make a copy OR: generate a new placeholder by following these steps </a:t>
            </a:r>
            <a:br>
              <a:rPr lang="en-US" sz="1097" dirty="0">
                <a:solidFill>
                  <a:schemeClr val="bg1"/>
                </a:solidFill>
                <a:latin typeface="+mn-lt"/>
              </a:rPr>
            </a:br>
            <a:r>
              <a:rPr lang="en-US" sz="1097" dirty="0">
                <a:solidFill>
                  <a:schemeClr val="bg1"/>
                </a:solidFill>
                <a:latin typeface="+mn-lt"/>
                <a:sym typeface="Wingdings" pitchFamily="2" charset="2"/>
              </a:rPr>
              <a:t> Start  new slide</a:t>
            </a:r>
            <a:br>
              <a:rPr lang="en-US" sz="1097" dirty="0">
                <a:solidFill>
                  <a:schemeClr val="bg1"/>
                </a:solidFill>
                <a:latin typeface="+mn-lt"/>
                <a:sym typeface="Wingdings" pitchFamily="2" charset="2"/>
              </a:rPr>
            </a:br>
            <a:r>
              <a:rPr lang="en-US" sz="1097" dirty="0">
                <a:solidFill>
                  <a:schemeClr val="bg1"/>
                </a:solidFill>
                <a:latin typeface="+mn-lt"/>
                <a:sym typeface="Wingdings" pitchFamily="2" charset="2"/>
              </a:rPr>
              <a:t> choose layout </a:t>
            </a:r>
            <a:br>
              <a:rPr lang="en-US" sz="1097" dirty="0">
                <a:solidFill>
                  <a:schemeClr val="bg1"/>
                </a:solidFill>
                <a:latin typeface="+mn-lt"/>
                <a:sym typeface="Wingdings" pitchFamily="2" charset="2"/>
              </a:rPr>
            </a:br>
            <a:r>
              <a:rPr lang="en-US" sz="1097" dirty="0">
                <a:solidFill>
                  <a:schemeClr val="bg1"/>
                </a:solidFill>
                <a:latin typeface="+mn-lt"/>
                <a:sym typeface="Wingdings" pitchFamily="2" charset="2"/>
              </a:rPr>
              <a:t>"Content Slide"</a:t>
            </a:r>
          </a:p>
          <a:p>
            <a:pPr marL="177391" lvl="1" indent="-177391">
              <a:spcBef>
                <a:spcPts val="599"/>
              </a:spcBef>
              <a:buSzPct val="80000"/>
              <a:buFont typeface="Arial" panose="020B0604020202020204" pitchFamily="34" charset="0"/>
              <a:buChar char="•"/>
            </a:pPr>
            <a:r>
              <a:rPr lang="en-US" sz="1097" dirty="0">
                <a:solidFill>
                  <a:schemeClr val="bg1"/>
                </a:solidFill>
                <a:latin typeface="+mn-lt"/>
                <a:sym typeface="Wingdings" pitchFamily="2" charset="2"/>
              </a:rPr>
              <a:t>Placeholders can be</a:t>
            </a:r>
            <a:br>
              <a:rPr lang="en-US" sz="1097" dirty="0">
                <a:solidFill>
                  <a:schemeClr val="bg1"/>
                </a:solidFill>
                <a:latin typeface="+mn-lt"/>
                <a:sym typeface="Wingdings" pitchFamily="2" charset="2"/>
              </a:rPr>
            </a:br>
            <a:r>
              <a:rPr lang="en-US" sz="1097" dirty="0">
                <a:solidFill>
                  <a:schemeClr val="bg1"/>
                </a:solidFill>
                <a:latin typeface="+mn-lt"/>
                <a:sym typeface="Wingdings" pitchFamily="2" charset="2"/>
              </a:rPr>
              <a:t>filled and then copied. </a:t>
            </a:r>
            <a:br>
              <a:rPr lang="en-US" sz="1097" dirty="0">
                <a:solidFill>
                  <a:schemeClr val="bg1"/>
                </a:solidFill>
                <a:latin typeface="+mn-lt"/>
                <a:sym typeface="Wingdings" pitchFamily="2" charset="2"/>
              </a:rPr>
            </a:br>
            <a:r>
              <a:rPr lang="en-US" sz="1097" dirty="0">
                <a:solidFill>
                  <a:schemeClr val="bg1"/>
                </a:solidFill>
                <a:latin typeface="+mn-lt"/>
                <a:sym typeface="Wingdings" pitchFamily="2" charset="2"/>
              </a:rPr>
              <a:t>The copied placeholder will keep its formatting </a:t>
            </a:r>
            <a:endParaRPr lang="en-US" sz="1097" dirty="0">
              <a:solidFill>
                <a:schemeClr val="bg1"/>
              </a:solidFill>
              <a:latin typeface="+mn-lt"/>
            </a:endParaRPr>
          </a:p>
        </p:txBody>
      </p:sp>
      <p:pic>
        <p:nvPicPr>
          <p:cNvPr id="15" name="Picture 20"/>
          <p:cNvPicPr>
            <a:picLocks noChangeAspect="1" noChangeArrowheads="1"/>
          </p:cNvPicPr>
          <p:nvPr userDrawn="1"/>
        </p:nvPicPr>
        <p:blipFill rotWithShape="1">
          <a:blip r:embed="rId5">
            <a:extLst>
              <a:ext uri="{28A0092B-C50C-407E-A947-70E740481C1C}">
                <a14:useLocalDpi xmlns:a14="http://schemas.microsoft.com/office/drawing/2010/main" val="0"/>
              </a:ext>
            </a:extLst>
          </a:blip>
          <a:srcRect/>
          <a:stretch/>
        </p:blipFill>
        <p:spPr bwMode="gray">
          <a:xfrm>
            <a:off x="13558203" y="2986223"/>
            <a:ext cx="369481" cy="210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ußzeilenplatzhalter 1"/>
          <p:cNvSpPr>
            <a:spLocks noGrp="1"/>
          </p:cNvSpPr>
          <p:nvPr>
            <p:ph type="ftr" sz="quarter" idx="17"/>
          </p:nvPr>
        </p:nvSpPr>
        <p:spPr>
          <a:xfrm>
            <a:off x="484647" y="6391657"/>
            <a:ext cx="3853762" cy="160146"/>
          </a:xfrm>
          <a:prstGeom prst="rect">
            <a:avLst/>
          </a:prstGeom>
        </p:spPr>
        <p:txBody>
          <a:bodyPr/>
          <a:lstStyle/>
          <a:p>
            <a:r>
              <a:rPr lang="en-US"/>
              <a:t>Author | Department</a:t>
            </a:r>
            <a:endParaRPr lang="en-US" dirty="0"/>
          </a:p>
        </p:txBody>
      </p:sp>
      <p:sp>
        <p:nvSpPr>
          <p:cNvPr id="12" name="Abgerundetes Rechteck 11"/>
          <p:cNvSpPr/>
          <p:nvPr userDrawn="1"/>
        </p:nvSpPr>
        <p:spPr>
          <a:xfrm>
            <a:off x="-2160000" y="7603201"/>
            <a:ext cx="1800000" cy="635000"/>
          </a:xfrm>
          <a:prstGeom prst="roundRect">
            <a:avLst>
              <a:gd name="adj" fmla="val 0"/>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lIns="71831" tIns="35916" rIns="71831" bIns="35916" rtlCol="0" anchor="ctr"/>
          <a:lstStyle/>
          <a:p>
            <a:pPr marL="0" marR="0" indent="0" algn="l" defTabSz="912297" rtl="0" eaLnBrk="1" fontAlgn="auto" latinLnBrk="0" hangingPunct="1">
              <a:lnSpc>
                <a:spcPct val="100000"/>
              </a:lnSpc>
              <a:spcBef>
                <a:spcPts val="0"/>
              </a:spcBef>
              <a:spcAft>
                <a:spcPts val="0"/>
              </a:spcAft>
              <a:buClrTx/>
              <a:buSzTx/>
              <a:buFontTx/>
              <a:buNone/>
              <a:tabLst/>
              <a:defRPr/>
            </a:pPr>
            <a:r>
              <a:rPr lang="en-US" sz="1097" dirty="0">
                <a:solidFill>
                  <a:schemeClr val="bg1"/>
                </a:solidFill>
                <a:latin typeface="+mn-lt"/>
              </a:rPr>
              <a:t>Add a </a:t>
            </a:r>
            <a:r>
              <a:rPr lang="de-DE" sz="1097" dirty="0" err="1"/>
              <a:t>Footnote</a:t>
            </a:r>
            <a:r>
              <a:rPr lang="de-DE" sz="1097" dirty="0"/>
              <a:t>/Source/ Disclaimer </a:t>
            </a:r>
            <a:r>
              <a:rPr lang="de-DE" sz="1097" dirty="0" err="1"/>
              <a:t>directly</a:t>
            </a:r>
            <a:r>
              <a:rPr lang="de-DE" sz="1097" dirty="0"/>
              <a:t> </a:t>
            </a:r>
            <a:r>
              <a:rPr lang="de-DE" sz="1097" dirty="0" err="1"/>
              <a:t>into</a:t>
            </a:r>
            <a:r>
              <a:rPr lang="de-DE" sz="1097" dirty="0"/>
              <a:t> </a:t>
            </a:r>
            <a:r>
              <a:rPr lang="de-DE" sz="1097" dirty="0" err="1"/>
              <a:t>the</a:t>
            </a:r>
            <a:r>
              <a:rPr lang="de-DE" sz="1097" dirty="0"/>
              <a:t> </a:t>
            </a:r>
            <a:r>
              <a:rPr lang="de-DE" sz="1097" dirty="0" err="1"/>
              <a:t>footer</a:t>
            </a:r>
            <a:r>
              <a:rPr lang="de-DE" sz="1097" dirty="0"/>
              <a:t>. </a:t>
            </a:r>
            <a:endParaRPr lang="en-US" sz="1097" dirty="0">
              <a:solidFill>
                <a:schemeClr val="bg1"/>
              </a:solidFill>
              <a:latin typeface="+mn-lt"/>
            </a:endParaRPr>
          </a:p>
        </p:txBody>
      </p:sp>
    </p:spTree>
    <p:extLst>
      <p:ext uri="{BB962C8B-B14F-4D97-AF65-F5344CB8AC3E}">
        <p14:creationId xmlns:p14="http://schemas.microsoft.com/office/powerpoint/2010/main" val="1474509776"/>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4_Content Sl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490022383"/>
              </p:ext>
            </p:extLst>
          </p:nvPr>
        </p:nvGraphicFramePr>
        <p:xfrm>
          <a:off x="1598" y="160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598" y="1600"/>
                        <a:ext cx="1587" cy="1587"/>
                      </a:xfrm>
                      <a:prstGeom prst="rect">
                        <a:avLst/>
                      </a:prstGeom>
                    </p:spPr>
                  </p:pic>
                </p:oleObj>
              </mc:Fallback>
            </mc:AlternateContent>
          </a:graphicData>
        </a:graphic>
      </p:graphicFrame>
      <p:sp>
        <p:nvSpPr>
          <p:cNvPr id="13" name="Titel 12"/>
          <p:cNvSpPr>
            <a:spLocks noGrp="1"/>
          </p:cNvSpPr>
          <p:nvPr>
            <p:ph type="title" hasCustomPrompt="1"/>
          </p:nvPr>
        </p:nvSpPr>
        <p:spPr/>
        <p:txBody>
          <a:bodyPr/>
          <a:lstStyle/>
          <a:p>
            <a:r>
              <a:rPr lang="en-US" noProof="0" dirty="0"/>
              <a:t>Title Calibri Bold 28 </a:t>
            </a:r>
            <a:r>
              <a:rPr lang="en-US" noProof="0" dirty="0" err="1"/>
              <a:t>pt</a:t>
            </a:r>
            <a:endParaRPr lang="de-DE" dirty="0"/>
          </a:p>
        </p:txBody>
      </p:sp>
      <p:sp>
        <p:nvSpPr>
          <p:cNvPr id="17" name="Foliennummernplatzhalter 16"/>
          <p:cNvSpPr>
            <a:spLocks noGrp="1"/>
          </p:cNvSpPr>
          <p:nvPr>
            <p:ph type="sldNum" sz="quarter" idx="14"/>
          </p:nvPr>
        </p:nvSpPr>
        <p:spPr>
          <a:xfrm>
            <a:off x="11347552" y="6340471"/>
            <a:ext cx="280886" cy="144000"/>
          </a:xfrm>
          <a:prstGeom prst="rect">
            <a:avLst/>
          </a:prstGeom>
        </p:spPr>
        <p:txBody>
          <a:bodyPr/>
          <a:lstStyle/>
          <a:p>
            <a:fld id="{5FA2C36E-DC06-4909-89EC-32EA0059C5E3}" type="slidenum">
              <a:rPr lang="en-US" noProof="0" smtClean="0"/>
              <a:pPr/>
              <a:t>‹N›</a:t>
            </a:fld>
            <a:endParaRPr lang="en-US" noProof="0" dirty="0"/>
          </a:p>
        </p:txBody>
      </p:sp>
      <p:sp>
        <p:nvSpPr>
          <p:cNvPr id="19" name="Textplatzhalter 18"/>
          <p:cNvSpPr>
            <a:spLocks noGrp="1"/>
          </p:cNvSpPr>
          <p:nvPr>
            <p:ph type="body" sz="quarter" idx="15" hasCustomPrompt="1"/>
          </p:nvPr>
        </p:nvSpPr>
        <p:spPr>
          <a:xfrm>
            <a:off x="540000" y="6297348"/>
            <a:ext cx="3574800" cy="360000"/>
          </a:xfrm>
        </p:spPr>
        <p:txBody>
          <a:bodyPr anchor="b" anchorCtr="0">
            <a:noAutofit/>
          </a:bodyPr>
          <a:lstStyle>
            <a:lvl1pPr>
              <a:lnSpc>
                <a:spcPts val="1197"/>
              </a:lnSpc>
              <a:defRPr sz="998" b="0"/>
            </a:lvl1pPr>
          </a:lstStyle>
          <a:p>
            <a:r>
              <a:rPr lang="en-US" dirty="0"/>
              <a:t>Footnote/Source/Disclaimer</a:t>
            </a:r>
          </a:p>
          <a:p>
            <a:r>
              <a:rPr lang="en-US" dirty="0"/>
              <a:t>Second line</a:t>
            </a:r>
          </a:p>
        </p:txBody>
      </p:sp>
      <p:sp>
        <p:nvSpPr>
          <p:cNvPr id="23" name="Textplatzhalter 22"/>
          <p:cNvSpPr>
            <a:spLocks noGrp="1"/>
          </p:cNvSpPr>
          <p:nvPr>
            <p:ph type="body" sz="quarter" idx="16" hasCustomPrompt="1"/>
          </p:nvPr>
        </p:nvSpPr>
        <p:spPr>
          <a:xfrm>
            <a:off x="540010" y="1622426"/>
            <a:ext cx="9212400" cy="4570413"/>
          </a:xfrm>
        </p:spPr>
        <p:txBody>
          <a:bodyPr/>
          <a:lstStyle>
            <a:lvl1pPr>
              <a:defRPr/>
            </a:lvl1pPr>
            <a:lvl2pPr>
              <a:defRPr/>
            </a:lvl2pPr>
            <a:lvl3pPr>
              <a:defRPr baseline="0"/>
            </a:lvl3pPr>
            <a:lvl4pPr>
              <a:defRPr/>
            </a:lvl4pPr>
          </a:lstStyle>
          <a:p>
            <a:pPr lvl="0"/>
            <a:r>
              <a:rPr lang="en-US" noProof="0" dirty="0"/>
              <a:t>Headline Calibri Bold 18 </a:t>
            </a:r>
            <a:r>
              <a:rPr lang="en-US" noProof="0" dirty="0" err="1"/>
              <a:t>pt</a:t>
            </a:r>
            <a:endParaRPr lang="en-US" noProof="0" dirty="0"/>
          </a:p>
          <a:p>
            <a:pPr lvl="1"/>
            <a:r>
              <a:rPr lang="en-US" noProof="0" dirty="0"/>
              <a:t>Text Calibri 18 </a:t>
            </a:r>
            <a:r>
              <a:rPr lang="en-US" noProof="0" dirty="0" err="1"/>
              <a:t>pt</a:t>
            </a:r>
            <a:endParaRPr lang="en-US" noProof="0" dirty="0"/>
          </a:p>
          <a:p>
            <a:pPr lvl="2"/>
            <a:r>
              <a:rPr lang="en-US" noProof="0" dirty="0"/>
              <a:t>Text Calibri 18 </a:t>
            </a:r>
            <a:r>
              <a:rPr lang="en-US" noProof="0" dirty="0" err="1"/>
              <a:t>pt</a:t>
            </a:r>
            <a:endParaRPr lang="en-US" noProof="0" dirty="0"/>
          </a:p>
          <a:p>
            <a:pPr lvl="3"/>
            <a:r>
              <a:rPr lang="en-US" noProof="0" dirty="0"/>
              <a:t>Text Calibri 14 </a:t>
            </a:r>
            <a:r>
              <a:rPr lang="en-US" noProof="0" dirty="0" err="1"/>
              <a:t>pt</a:t>
            </a:r>
            <a:endParaRPr lang="en-US" noProof="0" dirty="0"/>
          </a:p>
        </p:txBody>
      </p:sp>
      <p:sp>
        <p:nvSpPr>
          <p:cNvPr id="14" name="Abgerundetes Rechteck 42"/>
          <p:cNvSpPr/>
          <p:nvPr userDrawn="1"/>
        </p:nvSpPr>
        <p:spPr>
          <a:xfrm>
            <a:off x="12528010" y="1"/>
            <a:ext cx="1865457" cy="5981700"/>
          </a:xfrm>
          <a:prstGeom prst="roundRect">
            <a:avLst>
              <a:gd name="adj" fmla="val 0"/>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lIns="71831" tIns="35916" rIns="71831" bIns="35916" rtlCol="0" anchor="t"/>
          <a:lstStyle/>
          <a:p>
            <a:pPr marL="177391" lvl="1" indent="-177391">
              <a:spcBef>
                <a:spcPts val="599"/>
              </a:spcBef>
              <a:buSzPct val="80000"/>
              <a:buFont typeface="Arial" panose="020B0604020202020204" pitchFamily="34" charset="0"/>
              <a:buChar char="•"/>
            </a:pPr>
            <a:r>
              <a:rPr lang="en-US" sz="1097" dirty="0">
                <a:solidFill>
                  <a:schemeClr val="bg1"/>
                </a:solidFill>
                <a:latin typeface="+mn-lt"/>
              </a:rPr>
              <a:t>To ensure a clean and </a:t>
            </a:r>
            <a:br>
              <a:rPr lang="en-US" sz="1097" dirty="0">
                <a:solidFill>
                  <a:schemeClr val="bg1"/>
                </a:solidFill>
                <a:latin typeface="+mn-lt"/>
              </a:rPr>
            </a:br>
            <a:r>
              <a:rPr lang="en-US" sz="1097" dirty="0">
                <a:solidFill>
                  <a:schemeClr val="bg1"/>
                </a:solidFill>
                <a:latin typeface="+mn-lt"/>
              </a:rPr>
              <a:t>swift workflow with </a:t>
            </a:r>
            <a:r>
              <a:rPr lang="en-US" sz="1097" b="1" dirty="0">
                <a:solidFill>
                  <a:schemeClr val="tx1"/>
                </a:solidFill>
                <a:latin typeface="+mn-lt"/>
              </a:rPr>
              <a:t>bullet points</a:t>
            </a:r>
            <a:r>
              <a:rPr lang="en-US" sz="1097" dirty="0">
                <a:solidFill>
                  <a:schemeClr val="tx1"/>
                </a:solidFill>
                <a:latin typeface="+mn-lt"/>
              </a:rPr>
              <a:t>,</a:t>
            </a:r>
            <a:r>
              <a:rPr lang="en-US" sz="1097" dirty="0">
                <a:solidFill>
                  <a:schemeClr val="bg1"/>
                </a:solidFill>
                <a:latin typeface="+mn-lt"/>
              </a:rPr>
              <a:t> please use the </a:t>
            </a:r>
            <a:br>
              <a:rPr lang="en-US" sz="1097" dirty="0">
                <a:solidFill>
                  <a:schemeClr val="bg1"/>
                </a:solidFill>
                <a:latin typeface="+mn-lt"/>
              </a:rPr>
            </a:br>
            <a:r>
              <a:rPr lang="en-US" sz="1097" dirty="0">
                <a:solidFill>
                  <a:schemeClr val="bg1"/>
                </a:solidFill>
                <a:latin typeface="+mn-lt"/>
              </a:rPr>
              <a:t>PRE-SET PLACEHOLDERS or FORMATTED TEXTBOXES</a:t>
            </a:r>
            <a:r>
              <a:rPr lang="en-US" sz="1097" b="1" dirty="0">
                <a:solidFill>
                  <a:schemeClr val="bg1"/>
                </a:solidFill>
                <a:latin typeface="+mn-lt"/>
              </a:rPr>
              <a:t>  </a:t>
            </a:r>
            <a:r>
              <a:rPr lang="en-US" sz="1097" dirty="0">
                <a:solidFill>
                  <a:schemeClr val="bg1"/>
                </a:solidFill>
                <a:latin typeface="+mn-lt"/>
              </a:rPr>
              <a:t>– do not use “normal” textboxes that have been added via the steps </a:t>
            </a:r>
            <a:br>
              <a:rPr lang="en-US" sz="1097" dirty="0">
                <a:solidFill>
                  <a:schemeClr val="bg1"/>
                </a:solidFill>
                <a:latin typeface="+mn-lt"/>
              </a:rPr>
            </a:br>
            <a:r>
              <a:rPr lang="en-US" sz="1097" dirty="0">
                <a:solidFill>
                  <a:schemeClr val="bg1"/>
                </a:solidFill>
                <a:latin typeface="+mn-lt"/>
                <a:sym typeface="Wingdings" panose="05000000000000000000" pitchFamily="2" charset="2"/>
              </a:rPr>
              <a:t> add  textbox. </a:t>
            </a:r>
            <a:br>
              <a:rPr lang="en-US" sz="1097" dirty="0">
                <a:solidFill>
                  <a:schemeClr val="bg1"/>
                </a:solidFill>
                <a:latin typeface="+mn-lt"/>
                <a:sym typeface="Wingdings" panose="05000000000000000000" pitchFamily="2" charset="2"/>
              </a:rPr>
            </a:br>
            <a:r>
              <a:rPr lang="en-US" sz="1097" dirty="0">
                <a:solidFill>
                  <a:schemeClr val="bg1"/>
                </a:solidFill>
                <a:latin typeface="+mn-lt"/>
                <a:sym typeface="Wingdings" panose="05000000000000000000" pitchFamily="2" charset="2"/>
              </a:rPr>
              <a:t>These textboxes cannot</a:t>
            </a:r>
            <a:br>
              <a:rPr lang="en-US" sz="1097" dirty="0">
                <a:solidFill>
                  <a:schemeClr val="bg1"/>
                </a:solidFill>
                <a:latin typeface="+mn-lt"/>
                <a:sym typeface="Wingdings" panose="05000000000000000000" pitchFamily="2" charset="2"/>
              </a:rPr>
            </a:br>
            <a:r>
              <a:rPr lang="en-US" sz="1097" dirty="0">
                <a:solidFill>
                  <a:schemeClr val="bg1"/>
                </a:solidFill>
                <a:latin typeface="+mn-lt"/>
                <a:sym typeface="Wingdings" panose="05000000000000000000" pitchFamily="2" charset="2"/>
              </a:rPr>
              <a:t>be formatted with the automatic formatting step </a:t>
            </a:r>
          </a:p>
          <a:p>
            <a:pPr marL="177391" lvl="1" indent="-177391">
              <a:spcBef>
                <a:spcPts val="599"/>
              </a:spcBef>
              <a:buSzPct val="80000"/>
              <a:buFont typeface="Arial" panose="020B0604020202020204" pitchFamily="34" charset="0"/>
              <a:buChar char="•"/>
            </a:pPr>
            <a:r>
              <a:rPr lang="en-US" sz="1097" b="1" dirty="0">
                <a:solidFill>
                  <a:schemeClr val="tx1"/>
                </a:solidFill>
                <a:latin typeface="+mn-lt"/>
                <a:sym typeface="Wingdings" panose="05000000000000000000" pitchFamily="2" charset="2"/>
              </a:rPr>
              <a:t>AUTOMATIC INDENTATIONS </a:t>
            </a:r>
            <a:r>
              <a:rPr lang="en-US" sz="1097" dirty="0">
                <a:solidFill>
                  <a:schemeClr val="bg1"/>
                </a:solidFill>
                <a:latin typeface="+mn-lt"/>
                <a:sym typeface="Wingdings" panose="05000000000000000000" pitchFamily="2" charset="2"/>
              </a:rPr>
              <a:t>IN PLACEHOLDERS are only </a:t>
            </a:r>
            <a:br>
              <a:rPr lang="en-US" sz="1097" dirty="0">
                <a:solidFill>
                  <a:schemeClr val="bg1"/>
                </a:solidFill>
                <a:latin typeface="+mn-lt"/>
                <a:sym typeface="Wingdings" panose="05000000000000000000" pitchFamily="2" charset="2"/>
              </a:rPr>
            </a:br>
            <a:r>
              <a:rPr lang="en-US" sz="1097" dirty="0">
                <a:solidFill>
                  <a:schemeClr val="bg1"/>
                </a:solidFill>
                <a:latin typeface="+mn-lt"/>
                <a:sym typeface="Wingdings" panose="05000000000000000000" pitchFamily="2" charset="2"/>
              </a:rPr>
              <a:t>to be done using the tool decrease or increase </a:t>
            </a:r>
            <a:br>
              <a:rPr lang="en-US" sz="1097" dirty="0">
                <a:solidFill>
                  <a:schemeClr val="bg1"/>
                </a:solidFill>
                <a:latin typeface="+mn-lt"/>
                <a:sym typeface="Wingdings" panose="05000000000000000000" pitchFamily="2" charset="2"/>
              </a:rPr>
            </a:br>
            <a:r>
              <a:rPr lang="en-US" sz="1097" dirty="0">
                <a:solidFill>
                  <a:schemeClr val="bg1"/>
                </a:solidFill>
                <a:latin typeface="+mn-lt"/>
                <a:sym typeface="Wingdings" panose="05000000000000000000" pitchFamily="2" charset="2"/>
              </a:rPr>
              <a:t>the list level                </a:t>
            </a:r>
            <a:br>
              <a:rPr lang="en-US" sz="1097" dirty="0">
                <a:solidFill>
                  <a:schemeClr val="bg1"/>
                </a:solidFill>
                <a:latin typeface="+mn-lt"/>
                <a:sym typeface="Wingdings" panose="05000000000000000000" pitchFamily="2" charset="2"/>
              </a:rPr>
            </a:br>
            <a:br>
              <a:rPr lang="en-US" sz="1097" dirty="0">
                <a:solidFill>
                  <a:schemeClr val="bg1"/>
                </a:solidFill>
                <a:latin typeface="+mn-lt"/>
                <a:sym typeface="Wingdings" panose="05000000000000000000" pitchFamily="2" charset="2"/>
              </a:rPr>
            </a:br>
            <a:r>
              <a:rPr lang="en-US" sz="1097" dirty="0">
                <a:solidFill>
                  <a:schemeClr val="bg1"/>
                </a:solidFill>
                <a:latin typeface="+mn-lt"/>
              </a:rPr>
              <a:t>(or Shift + Alt + </a:t>
            </a:r>
            <a:r>
              <a:rPr lang="en-US" sz="1097" dirty="0">
                <a:solidFill>
                  <a:schemeClr val="bg1"/>
                </a:solidFill>
                <a:latin typeface="+mn-lt"/>
                <a:sym typeface="Wingdings" pitchFamily="2" charset="2"/>
              </a:rPr>
              <a:t></a:t>
            </a:r>
            <a:r>
              <a:rPr lang="en-US" sz="1097" dirty="0">
                <a:solidFill>
                  <a:schemeClr val="bg1"/>
                </a:solidFill>
                <a:latin typeface="+mn-lt"/>
              </a:rPr>
              <a:t> / </a:t>
            </a:r>
            <a:r>
              <a:rPr lang="en-US" sz="1097" dirty="0">
                <a:solidFill>
                  <a:schemeClr val="bg1"/>
                </a:solidFill>
                <a:latin typeface="+mn-lt"/>
                <a:sym typeface="Wingdings" pitchFamily="2" charset="2"/>
              </a:rPr>
              <a:t></a:t>
            </a:r>
            <a:r>
              <a:rPr lang="en-US" sz="1097" dirty="0">
                <a:solidFill>
                  <a:schemeClr val="bg1"/>
                </a:solidFill>
                <a:latin typeface="+mn-lt"/>
              </a:rPr>
              <a:t>)</a:t>
            </a:r>
          </a:p>
          <a:p>
            <a:pPr marL="177391" lvl="1" indent="-177391">
              <a:spcBef>
                <a:spcPts val="599"/>
              </a:spcBef>
              <a:buSzPct val="80000"/>
              <a:buFont typeface="Arial" panose="020B0604020202020204" pitchFamily="34" charset="0"/>
              <a:buChar char="•"/>
            </a:pPr>
            <a:r>
              <a:rPr lang="en-US" sz="1097" b="1" dirty="0">
                <a:solidFill>
                  <a:schemeClr val="tx1"/>
                </a:solidFill>
                <a:latin typeface="+mn-lt"/>
              </a:rPr>
              <a:t>Formatted textboxes/ placeholders </a:t>
            </a:r>
            <a:r>
              <a:rPr lang="en-US" sz="1097" dirty="0">
                <a:solidFill>
                  <a:schemeClr val="bg1"/>
                </a:solidFill>
                <a:latin typeface="+mn-lt"/>
              </a:rPr>
              <a:t>are available in the template – just make a copy OR: generate a new placeholder by following these steps </a:t>
            </a:r>
            <a:br>
              <a:rPr lang="en-US" sz="1097" dirty="0">
                <a:solidFill>
                  <a:schemeClr val="bg1"/>
                </a:solidFill>
                <a:latin typeface="+mn-lt"/>
              </a:rPr>
            </a:br>
            <a:r>
              <a:rPr lang="en-US" sz="1097" dirty="0">
                <a:solidFill>
                  <a:schemeClr val="bg1"/>
                </a:solidFill>
                <a:latin typeface="+mn-lt"/>
                <a:sym typeface="Wingdings" pitchFamily="2" charset="2"/>
              </a:rPr>
              <a:t> Start  new slide</a:t>
            </a:r>
            <a:br>
              <a:rPr lang="en-US" sz="1097" dirty="0">
                <a:solidFill>
                  <a:schemeClr val="bg1"/>
                </a:solidFill>
                <a:latin typeface="+mn-lt"/>
                <a:sym typeface="Wingdings" pitchFamily="2" charset="2"/>
              </a:rPr>
            </a:br>
            <a:r>
              <a:rPr lang="en-US" sz="1097" dirty="0">
                <a:solidFill>
                  <a:schemeClr val="bg1"/>
                </a:solidFill>
                <a:latin typeface="+mn-lt"/>
                <a:sym typeface="Wingdings" pitchFamily="2" charset="2"/>
              </a:rPr>
              <a:t> choose layout </a:t>
            </a:r>
            <a:br>
              <a:rPr lang="en-US" sz="1097" dirty="0">
                <a:solidFill>
                  <a:schemeClr val="bg1"/>
                </a:solidFill>
                <a:latin typeface="+mn-lt"/>
                <a:sym typeface="Wingdings" pitchFamily="2" charset="2"/>
              </a:rPr>
            </a:br>
            <a:r>
              <a:rPr lang="en-US" sz="1097" dirty="0">
                <a:solidFill>
                  <a:schemeClr val="bg1"/>
                </a:solidFill>
                <a:latin typeface="+mn-lt"/>
                <a:sym typeface="Wingdings" pitchFamily="2" charset="2"/>
              </a:rPr>
              <a:t>"Content Slide"</a:t>
            </a:r>
          </a:p>
          <a:p>
            <a:pPr marL="177391" lvl="1" indent="-177391">
              <a:spcBef>
                <a:spcPts val="599"/>
              </a:spcBef>
              <a:buSzPct val="80000"/>
              <a:buFont typeface="Arial" panose="020B0604020202020204" pitchFamily="34" charset="0"/>
              <a:buChar char="•"/>
            </a:pPr>
            <a:r>
              <a:rPr lang="en-US" sz="1097" dirty="0">
                <a:solidFill>
                  <a:schemeClr val="bg1"/>
                </a:solidFill>
                <a:latin typeface="+mn-lt"/>
                <a:sym typeface="Wingdings" pitchFamily="2" charset="2"/>
              </a:rPr>
              <a:t>Placeholders can be</a:t>
            </a:r>
            <a:br>
              <a:rPr lang="en-US" sz="1097" dirty="0">
                <a:solidFill>
                  <a:schemeClr val="bg1"/>
                </a:solidFill>
                <a:latin typeface="+mn-lt"/>
                <a:sym typeface="Wingdings" pitchFamily="2" charset="2"/>
              </a:rPr>
            </a:br>
            <a:r>
              <a:rPr lang="en-US" sz="1097" dirty="0">
                <a:solidFill>
                  <a:schemeClr val="bg1"/>
                </a:solidFill>
                <a:latin typeface="+mn-lt"/>
                <a:sym typeface="Wingdings" pitchFamily="2" charset="2"/>
              </a:rPr>
              <a:t>filled and then copied. </a:t>
            </a:r>
            <a:br>
              <a:rPr lang="en-US" sz="1097" dirty="0">
                <a:solidFill>
                  <a:schemeClr val="bg1"/>
                </a:solidFill>
                <a:latin typeface="+mn-lt"/>
                <a:sym typeface="Wingdings" pitchFamily="2" charset="2"/>
              </a:rPr>
            </a:br>
            <a:r>
              <a:rPr lang="en-US" sz="1097" dirty="0">
                <a:solidFill>
                  <a:schemeClr val="bg1"/>
                </a:solidFill>
                <a:latin typeface="+mn-lt"/>
                <a:sym typeface="Wingdings" pitchFamily="2" charset="2"/>
              </a:rPr>
              <a:t>The copied placeholder will keep its formatting </a:t>
            </a:r>
            <a:endParaRPr lang="en-US" sz="1097" dirty="0">
              <a:solidFill>
                <a:schemeClr val="bg1"/>
              </a:solidFill>
              <a:latin typeface="+mn-lt"/>
            </a:endParaRPr>
          </a:p>
        </p:txBody>
      </p:sp>
      <p:pic>
        <p:nvPicPr>
          <p:cNvPr id="15" name="Picture 20"/>
          <p:cNvPicPr>
            <a:picLocks noChangeAspect="1" noChangeArrowheads="1"/>
          </p:cNvPicPr>
          <p:nvPr userDrawn="1"/>
        </p:nvPicPr>
        <p:blipFill rotWithShape="1">
          <a:blip r:embed="rId5">
            <a:extLst>
              <a:ext uri="{28A0092B-C50C-407E-A947-70E740481C1C}">
                <a14:useLocalDpi xmlns:a14="http://schemas.microsoft.com/office/drawing/2010/main" val="0"/>
              </a:ext>
            </a:extLst>
          </a:blip>
          <a:srcRect/>
          <a:stretch/>
        </p:blipFill>
        <p:spPr bwMode="gray">
          <a:xfrm>
            <a:off x="13558203" y="2986223"/>
            <a:ext cx="369481" cy="210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ußzeilenplatzhalter 1"/>
          <p:cNvSpPr>
            <a:spLocks noGrp="1"/>
          </p:cNvSpPr>
          <p:nvPr>
            <p:ph type="ftr" sz="quarter" idx="17"/>
          </p:nvPr>
        </p:nvSpPr>
        <p:spPr>
          <a:xfrm>
            <a:off x="484647" y="6391657"/>
            <a:ext cx="3853762" cy="160146"/>
          </a:xfrm>
          <a:prstGeom prst="rect">
            <a:avLst/>
          </a:prstGeom>
        </p:spPr>
        <p:txBody>
          <a:bodyPr/>
          <a:lstStyle/>
          <a:p>
            <a:r>
              <a:rPr lang="en-US"/>
              <a:t>Author | Department</a:t>
            </a:r>
            <a:endParaRPr lang="en-US" dirty="0"/>
          </a:p>
        </p:txBody>
      </p:sp>
      <p:sp>
        <p:nvSpPr>
          <p:cNvPr id="12" name="Abgerundetes Rechteck 11"/>
          <p:cNvSpPr/>
          <p:nvPr userDrawn="1"/>
        </p:nvSpPr>
        <p:spPr>
          <a:xfrm>
            <a:off x="-2160000" y="7603201"/>
            <a:ext cx="1800000" cy="635000"/>
          </a:xfrm>
          <a:prstGeom prst="roundRect">
            <a:avLst>
              <a:gd name="adj" fmla="val 0"/>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lIns="71831" tIns="35916" rIns="71831" bIns="35916" rtlCol="0" anchor="ctr"/>
          <a:lstStyle/>
          <a:p>
            <a:pPr marL="0" marR="0" indent="0" algn="l" defTabSz="912297" rtl="0" eaLnBrk="1" fontAlgn="auto" latinLnBrk="0" hangingPunct="1">
              <a:lnSpc>
                <a:spcPct val="100000"/>
              </a:lnSpc>
              <a:spcBef>
                <a:spcPts val="0"/>
              </a:spcBef>
              <a:spcAft>
                <a:spcPts val="0"/>
              </a:spcAft>
              <a:buClrTx/>
              <a:buSzTx/>
              <a:buFontTx/>
              <a:buNone/>
              <a:tabLst/>
              <a:defRPr/>
            </a:pPr>
            <a:r>
              <a:rPr lang="en-US" sz="1097" dirty="0">
                <a:solidFill>
                  <a:schemeClr val="bg1"/>
                </a:solidFill>
                <a:latin typeface="+mn-lt"/>
              </a:rPr>
              <a:t>Add a </a:t>
            </a:r>
            <a:r>
              <a:rPr lang="de-DE" sz="1097" dirty="0" err="1"/>
              <a:t>Footnote</a:t>
            </a:r>
            <a:r>
              <a:rPr lang="de-DE" sz="1097" dirty="0"/>
              <a:t>/Source/ Disclaimer </a:t>
            </a:r>
            <a:r>
              <a:rPr lang="de-DE" sz="1097" dirty="0" err="1"/>
              <a:t>directly</a:t>
            </a:r>
            <a:r>
              <a:rPr lang="de-DE" sz="1097" dirty="0"/>
              <a:t> </a:t>
            </a:r>
            <a:r>
              <a:rPr lang="de-DE" sz="1097" dirty="0" err="1"/>
              <a:t>into</a:t>
            </a:r>
            <a:r>
              <a:rPr lang="de-DE" sz="1097" dirty="0"/>
              <a:t> </a:t>
            </a:r>
            <a:r>
              <a:rPr lang="de-DE" sz="1097" dirty="0" err="1"/>
              <a:t>the</a:t>
            </a:r>
            <a:r>
              <a:rPr lang="de-DE" sz="1097" dirty="0"/>
              <a:t> </a:t>
            </a:r>
            <a:r>
              <a:rPr lang="de-DE" sz="1097" dirty="0" err="1"/>
              <a:t>footer</a:t>
            </a:r>
            <a:r>
              <a:rPr lang="de-DE" sz="1097" dirty="0"/>
              <a:t>. </a:t>
            </a:r>
            <a:endParaRPr lang="en-US" sz="1097" dirty="0">
              <a:solidFill>
                <a:schemeClr val="bg1"/>
              </a:solidFill>
              <a:latin typeface="+mn-lt"/>
            </a:endParaRPr>
          </a:p>
        </p:txBody>
      </p:sp>
    </p:spTree>
    <p:extLst>
      <p:ext uri="{BB962C8B-B14F-4D97-AF65-F5344CB8AC3E}">
        <p14:creationId xmlns:p14="http://schemas.microsoft.com/office/powerpoint/2010/main" val="2189145291"/>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7_Content Slide">
    <p:spTree>
      <p:nvGrpSpPr>
        <p:cNvPr id="1" name=""/>
        <p:cNvGrpSpPr/>
        <p:nvPr/>
      </p:nvGrpSpPr>
      <p:grpSpPr>
        <a:xfrm>
          <a:off x="0" y="0"/>
          <a:ext cx="0" cy="0"/>
          <a:chOff x="0" y="0"/>
          <a:chExt cx="0" cy="0"/>
        </a:xfrm>
      </p:grpSpPr>
      <p:sp>
        <p:nvSpPr>
          <p:cNvPr id="13" name="Headline"/>
          <p:cNvSpPr>
            <a:spLocks noGrp="1"/>
          </p:cNvSpPr>
          <p:nvPr>
            <p:ph type="title" hasCustomPrompt="1"/>
          </p:nvPr>
        </p:nvSpPr>
        <p:spPr>
          <a:xfrm>
            <a:off x="540000" y="219599"/>
            <a:ext cx="9210425" cy="832913"/>
          </a:xfrm>
        </p:spPr>
        <p:txBody>
          <a:bodyPr/>
          <a:lstStyle/>
          <a:p>
            <a:r>
              <a:rPr lang="en-US" noProof="0" dirty="0"/>
              <a:t>Title Calibri Bold 28 </a:t>
            </a:r>
            <a:r>
              <a:rPr lang="en-US" noProof="0" dirty="0" err="1"/>
              <a:t>pt</a:t>
            </a:r>
            <a:endParaRPr lang="en-US" noProof="0" dirty="0"/>
          </a:p>
        </p:txBody>
      </p:sp>
      <p:sp>
        <p:nvSpPr>
          <p:cNvPr id="4" name="Content">
            <a:extLst>
              <a:ext uri="{FF2B5EF4-FFF2-40B4-BE49-F238E27FC236}">
                <a16:creationId xmlns:a16="http://schemas.microsoft.com/office/drawing/2014/main" id="{906B1CE5-AD7F-4EF1-A5A9-79DBBDA7E9CD}"/>
              </a:ext>
            </a:extLst>
          </p:cNvPr>
          <p:cNvSpPr>
            <a:spLocks noGrp="1"/>
          </p:cNvSpPr>
          <p:nvPr>
            <p:ph sz="quarter" idx="23" hasCustomPrompt="1"/>
          </p:nvPr>
        </p:nvSpPr>
        <p:spPr>
          <a:xfrm>
            <a:off x="539999" y="1623600"/>
            <a:ext cx="9212400" cy="4572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US" noProof="0" dirty="0"/>
              <a:t>Headline Calibri Bold 18 </a:t>
            </a:r>
            <a:r>
              <a:rPr lang="en-US" noProof="0" dirty="0" err="1"/>
              <a:t>pt</a:t>
            </a:r>
            <a:endParaRPr lang="en-US" noProof="0" dirty="0"/>
          </a:p>
          <a:p>
            <a:pPr lvl="1"/>
            <a:r>
              <a:rPr lang="en-US" noProof="0" dirty="0"/>
              <a:t>Text Calibri 18 </a:t>
            </a:r>
            <a:r>
              <a:rPr lang="en-US" noProof="0" dirty="0" err="1"/>
              <a:t>pt</a:t>
            </a:r>
            <a:endParaRPr lang="en-US" noProof="0" dirty="0"/>
          </a:p>
          <a:p>
            <a:pPr lvl="2"/>
            <a:r>
              <a:rPr lang="en-US" noProof="0" dirty="0"/>
              <a:t>Text Calibri 18 </a:t>
            </a:r>
            <a:r>
              <a:rPr lang="en-US" noProof="0" dirty="0" err="1"/>
              <a:t>pt</a:t>
            </a:r>
            <a:endParaRPr lang="en-US" noProof="0" dirty="0"/>
          </a:p>
          <a:p>
            <a:pPr lvl="3"/>
            <a:r>
              <a:rPr lang="en-US" noProof="0" dirty="0"/>
              <a:t>Text Calibri 18 </a:t>
            </a:r>
            <a:r>
              <a:rPr lang="en-US" noProof="0" dirty="0" err="1"/>
              <a:t>pt</a:t>
            </a:r>
            <a:endParaRPr lang="en-US" noProof="0" dirty="0"/>
          </a:p>
          <a:p>
            <a:pPr lvl="4"/>
            <a:r>
              <a:rPr lang="en-US" noProof="0" dirty="0"/>
              <a:t>Text Calibri 18 </a:t>
            </a:r>
            <a:r>
              <a:rPr lang="en-US" noProof="0" dirty="0" err="1"/>
              <a:t>pt</a:t>
            </a:r>
            <a:endParaRPr lang="en-US" noProof="0" dirty="0"/>
          </a:p>
          <a:p>
            <a:pPr lvl="5"/>
            <a:r>
              <a:rPr lang="en-US" noProof="0" dirty="0"/>
              <a:t>Text Calibri 18 </a:t>
            </a:r>
            <a:r>
              <a:rPr lang="en-US" noProof="0" dirty="0" err="1"/>
              <a:t>pt</a:t>
            </a:r>
            <a:endParaRPr lang="en-US" noProof="0" dirty="0"/>
          </a:p>
          <a:p>
            <a:pPr lvl="6"/>
            <a:r>
              <a:rPr lang="en-US" noProof="0" dirty="0"/>
              <a:t>Text Calibri 18 </a:t>
            </a:r>
            <a:r>
              <a:rPr lang="en-US" noProof="0" dirty="0" err="1"/>
              <a:t>pt</a:t>
            </a:r>
            <a:endParaRPr lang="en-US" noProof="0" dirty="0"/>
          </a:p>
          <a:p>
            <a:pPr lvl="7"/>
            <a:r>
              <a:rPr lang="en-US" noProof="0" dirty="0"/>
              <a:t>Text Calibri 18 </a:t>
            </a:r>
            <a:r>
              <a:rPr lang="en-US" noProof="0" dirty="0" err="1"/>
              <a:t>pt</a:t>
            </a:r>
            <a:endParaRPr lang="en-US" noProof="0" dirty="0"/>
          </a:p>
          <a:p>
            <a:pPr lvl="8"/>
            <a:r>
              <a:rPr lang="en-US" noProof="0" dirty="0"/>
              <a:t>Text Calibri 14 </a:t>
            </a:r>
            <a:r>
              <a:rPr lang="en-US" noProof="0" dirty="0" err="1"/>
              <a:t>pt</a:t>
            </a:r>
            <a:endParaRPr lang="en-US" noProof="0" dirty="0"/>
          </a:p>
        </p:txBody>
      </p:sp>
      <p:sp>
        <p:nvSpPr>
          <p:cNvPr id="19" name="Footnote"/>
          <p:cNvSpPr>
            <a:spLocks noGrp="1"/>
          </p:cNvSpPr>
          <p:nvPr>
            <p:ph type="body" sz="quarter" idx="15" hasCustomPrompt="1"/>
          </p:nvPr>
        </p:nvSpPr>
        <p:spPr>
          <a:xfrm>
            <a:off x="540000" y="6297348"/>
            <a:ext cx="4510800" cy="360000"/>
          </a:xfrm>
        </p:spPr>
        <p:txBody>
          <a:bodyPr anchor="b" anchorCtr="0">
            <a:noAutofit/>
          </a:bodyPr>
          <a:lstStyle>
            <a:lvl1pPr>
              <a:lnSpc>
                <a:spcPct val="100000"/>
              </a:lnSpc>
              <a:defRPr sz="1000" b="0"/>
            </a:lvl1pPr>
          </a:lstStyle>
          <a:p>
            <a:r>
              <a:rPr lang="en-US" dirty="0"/>
              <a:t>Click to add footnote</a:t>
            </a:r>
            <a:br>
              <a:rPr lang="en-US" dirty="0"/>
            </a:br>
            <a:r>
              <a:rPr lang="en-US" dirty="0"/>
              <a:t>second line</a:t>
            </a:r>
          </a:p>
        </p:txBody>
      </p:sp>
      <p:sp>
        <p:nvSpPr>
          <p:cNvPr id="2" name="Author"/>
          <p:cNvSpPr>
            <a:spLocks noGrp="1"/>
          </p:cNvSpPr>
          <p:nvPr>
            <p:ph type="ftr" sz="quarter" idx="22"/>
          </p:nvPr>
        </p:nvSpPr>
        <p:spPr/>
        <p:txBody>
          <a:bodyPr/>
          <a:lstStyle>
            <a:lvl1pPr>
              <a:lnSpc>
                <a:spcPct val="100000"/>
              </a:lnSpc>
              <a:defRPr/>
            </a:lvl1pPr>
          </a:lstStyle>
          <a:p>
            <a:r>
              <a:rPr lang="en-US" dirty="0"/>
              <a:t>Author | Department</a:t>
            </a:r>
          </a:p>
        </p:txBody>
      </p:sp>
      <p:pic>
        <p:nvPicPr>
          <p:cNvPr id="14" name="Siemens Healthineers logo">
            <a:extLst>
              <a:ext uri="{FF2B5EF4-FFF2-40B4-BE49-F238E27FC236}">
                <a16:creationId xmlns:a16="http://schemas.microsoft.com/office/drawing/2014/main" id="{432736EC-6501-42F7-8D77-527C9087F92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10444503" y="281267"/>
            <a:ext cx="1450800" cy="345884"/>
          </a:xfrm>
          <a:prstGeom prst="rect">
            <a:avLst/>
          </a:prstGeom>
        </p:spPr>
      </p:pic>
    </p:spTree>
    <p:extLst>
      <p:ext uri="{BB962C8B-B14F-4D97-AF65-F5344CB8AC3E}">
        <p14:creationId xmlns:p14="http://schemas.microsoft.com/office/powerpoint/2010/main" val="17661794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Content Slide">
    <p:spTree>
      <p:nvGrpSpPr>
        <p:cNvPr id="1" name=""/>
        <p:cNvGrpSpPr/>
        <p:nvPr/>
      </p:nvGrpSpPr>
      <p:grpSpPr>
        <a:xfrm>
          <a:off x="0" y="0"/>
          <a:ext cx="0" cy="0"/>
          <a:chOff x="0" y="0"/>
          <a:chExt cx="0" cy="0"/>
        </a:xfrm>
      </p:grpSpPr>
      <p:sp>
        <p:nvSpPr>
          <p:cNvPr id="13" name="Titel 12"/>
          <p:cNvSpPr>
            <a:spLocks noGrp="1"/>
          </p:cNvSpPr>
          <p:nvPr>
            <p:ph type="title" hasCustomPrompt="1"/>
          </p:nvPr>
        </p:nvSpPr>
        <p:spPr/>
        <p:txBody>
          <a:bodyPr/>
          <a:lstStyle/>
          <a:p>
            <a:r>
              <a:rPr lang="en-US" noProof="0" dirty="0"/>
              <a:t>Title Calibri Bold 28 </a:t>
            </a:r>
            <a:r>
              <a:rPr lang="en-US" noProof="0" dirty="0" err="1"/>
              <a:t>pt</a:t>
            </a:r>
            <a:endParaRPr lang="de-DE" dirty="0"/>
          </a:p>
        </p:txBody>
      </p:sp>
      <p:sp>
        <p:nvSpPr>
          <p:cNvPr id="17" name="Foliennummernplatzhalter 16"/>
          <p:cNvSpPr>
            <a:spLocks noGrp="1"/>
          </p:cNvSpPr>
          <p:nvPr>
            <p:ph type="sldNum" sz="quarter" idx="14"/>
          </p:nvPr>
        </p:nvSpPr>
        <p:spPr>
          <a:xfrm>
            <a:off x="11347552" y="6340471"/>
            <a:ext cx="280886" cy="144000"/>
          </a:xfrm>
          <a:prstGeom prst="rect">
            <a:avLst/>
          </a:prstGeom>
        </p:spPr>
        <p:txBody>
          <a:bodyPr/>
          <a:lstStyle/>
          <a:p>
            <a:fld id="{5FA2C36E-DC06-4909-89EC-32EA0059C5E3}" type="slidenum">
              <a:rPr lang="en-US" smtClean="0">
                <a:solidFill>
                  <a:srgbClr val="000000"/>
                </a:solidFill>
              </a:rPr>
              <a:pPr/>
              <a:t>‹N›</a:t>
            </a:fld>
            <a:endParaRPr lang="en-US" dirty="0">
              <a:solidFill>
                <a:srgbClr val="000000"/>
              </a:solidFill>
            </a:endParaRPr>
          </a:p>
        </p:txBody>
      </p:sp>
      <p:sp>
        <p:nvSpPr>
          <p:cNvPr id="23" name="Textplatzhalter 22"/>
          <p:cNvSpPr>
            <a:spLocks noGrp="1"/>
          </p:cNvSpPr>
          <p:nvPr>
            <p:ph type="body" sz="quarter" idx="16" hasCustomPrompt="1"/>
          </p:nvPr>
        </p:nvSpPr>
        <p:spPr>
          <a:xfrm>
            <a:off x="540001" y="1622425"/>
            <a:ext cx="9212400" cy="4570413"/>
          </a:xfrm>
        </p:spPr>
        <p:txBody>
          <a:bodyPr/>
          <a:lstStyle>
            <a:lvl1pPr>
              <a:defRPr/>
            </a:lvl1pPr>
            <a:lvl2pPr>
              <a:defRPr/>
            </a:lvl2pPr>
            <a:lvl3pPr>
              <a:defRPr baseline="0"/>
            </a:lvl3pPr>
            <a:lvl4pPr>
              <a:defRPr/>
            </a:lvl4pPr>
          </a:lstStyle>
          <a:p>
            <a:pPr lvl="0"/>
            <a:r>
              <a:rPr lang="en-US" noProof="0" dirty="0"/>
              <a:t>Headline Calibri Bold 18 </a:t>
            </a:r>
            <a:r>
              <a:rPr lang="en-US" noProof="0" dirty="0" err="1"/>
              <a:t>pt</a:t>
            </a:r>
            <a:endParaRPr lang="en-US" noProof="0" dirty="0"/>
          </a:p>
          <a:p>
            <a:pPr lvl="1"/>
            <a:r>
              <a:rPr lang="en-US" noProof="0" dirty="0"/>
              <a:t>Text Calibri 18 </a:t>
            </a:r>
            <a:r>
              <a:rPr lang="en-US" noProof="0" dirty="0" err="1"/>
              <a:t>pt</a:t>
            </a:r>
            <a:endParaRPr lang="en-US" noProof="0" dirty="0"/>
          </a:p>
          <a:p>
            <a:pPr lvl="2"/>
            <a:r>
              <a:rPr lang="en-US" noProof="0" dirty="0"/>
              <a:t>Text Calibri 18 </a:t>
            </a:r>
            <a:r>
              <a:rPr lang="en-US" noProof="0" dirty="0" err="1"/>
              <a:t>pt</a:t>
            </a:r>
            <a:endParaRPr lang="en-US" noProof="0" dirty="0"/>
          </a:p>
          <a:p>
            <a:pPr lvl="3"/>
            <a:r>
              <a:rPr lang="en-US" noProof="0" dirty="0"/>
              <a:t>Text Calibri 14 </a:t>
            </a:r>
            <a:r>
              <a:rPr lang="en-US" noProof="0" dirty="0" err="1"/>
              <a:t>pt</a:t>
            </a:r>
            <a:endParaRPr lang="en-US" noProof="0" dirty="0"/>
          </a:p>
        </p:txBody>
      </p:sp>
      <p:sp>
        <p:nvSpPr>
          <p:cNvPr id="2" name="Fußzeilenplatzhalter 1"/>
          <p:cNvSpPr>
            <a:spLocks noGrp="1"/>
          </p:cNvSpPr>
          <p:nvPr>
            <p:ph type="ftr" sz="quarter" idx="17"/>
          </p:nvPr>
        </p:nvSpPr>
        <p:spPr>
          <a:xfrm>
            <a:off x="8054975" y="6340471"/>
            <a:ext cx="3259452" cy="144000"/>
          </a:xfrm>
          <a:prstGeom prst="rect">
            <a:avLst/>
          </a:prstGeom>
        </p:spPr>
        <p:txBody>
          <a:bodyPr/>
          <a:lstStyle/>
          <a:p>
            <a:endParaRPr lang="en-US" dirty="0">
              <a:solidFill>
                <a:srgbClr val="000000"/>
              </a:solidFill>
            </a:endParaRPr>
          </a:p>
        </p:txBody>
      </p:sp>
      <p:pic>
        <p:nvPicPr>
          <p:cNvPr id="18" name="Picture 6" descr="\\vmware-host\Shared Folders\von PS\Siemens Healthineers\sh_logo_RGB.wmf"/>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0429047" y="276113"/>
            <a:ext cx="1472040" cy="35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16781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_Content Slide">
    <p:spTree>
      <p:nvGrpSpPr>
        <p:cNvPr id="1" name=""/>
        <p:cNvGrpSpPr/>
        <p:nvPr/>
      </p:nvGrpSpPr>
      <p:grpSpPr>
        <a:xfrm>
          <a:off x="0" y="0"/>
          <a:ext cx="0" cy="0"/>
          <a:chOff x="0" y="0"/>
          <a:chExt cx="0" cy="0"/>
        </a:xfrm>
      </p:grpSpPr>
      <p:sp>
        <p:nvSpPr>
          <p:cNvPr id="13" name="Titel 12"/>
          <p:cNvSpPr>
            <a:spLocks noGrp="1"/>
          </p:cNvSpPr>
          <p:nvPr>
            <p:ph type="title" hasCustomPrompt="1"/>
          </p:nvPr>
        </p:nvSpPr>
        <p:spPr/>
        <p:txBody>
          <a:bodyPr/>
          <a:lstStyle/>
          <a:p>
            <a:r>
              <a:rPr lang="en-US" noProof="0" dirty="0"/>
              <a:t>Title Calibri Bold 28 </a:t>
            </a:r>
            <a:r>
              <a:rPr lang="en-US" noProof="0" dirty="0" err="1"/>
              <a:t>pt</a:t>
            </a:r>
            <a:endParaRPr lang="de-DE" dirty="0"/>
          </a:p>
        </p:txBody>
      </p:sp>
      <p:sp>
        <p:nvSpPr>
          <p:cNvPr id="17" name="Foliennummernplatzhalter 16"/>
          <p:cNvSpPr>
            <a:spLocks noGrp="1"/>
          </p:cNvSpPr>
          <p:nvPr>
            <p:ph type="sldNum" sz="quarter" idx="14"/>
          </p:nvPr>
        </p:nvSpPr>
        <p:spPr>
          <a:xfrm>
            <a:off x="11347552" y="6340471"/>
            <a:ext cx="280886" cy="144000"/>
          </a:xfrm>
          <a:prstGeom prst="rect">
            <a:avLst/>
          </a:prstGeom>
        </p:spPr>
        <p:txBody>
          <a:bodyPr/>
          <a:lstStyle/>
          <a:p>
            <a:fld id="{5FA2C36E-DC06-4909-89EC-32EA0059C5E3}" type="slidenum">
              <a:rPr lang="en-US" smtClean="0">
                <a:solidFill>
                  <a:srgbClr val="000000"/>
                </a:solidFill>
              </a:rPr>
              <a:pPr/>
              <a:t>‹N›</a:t>
            </a:fld>
            <a:endParaRPr lang="en-US" dirty="0">
              <a:solidFill>
                <a:srgbClr val="000000"/>
              </a:solidFill>
            </a:endParaRPr>
          </a:p>
        </p:txBody>
      </p:sp>
      <p:sp>
        <p:nvSpPr>
          <p:cNvPr id="23" name="Textplatzhalter 22"/>
          <p:cNvSpPr>
            <a:spLocks noGrp="1"/>
          </p:cNvSpPr>
          <p:nvPr>
            <p:ph type="body" sz="quarter" idx="16" hasCustomPrompt="1"/>
          </p:nvPr>
        </p:nvSpPr>
        <p:spPr>
          <a:xfrm>
            <a:off x="540001" y="1622425"/>
            <a:ext cx="9212400" cy="4570413"/>
          </a:xfrm>
        </p:spPr>
        <p:txBody>
          <a:bodyPr/>
          <a:lstStyle>
            <a:lvl1pPr>
              <a:defRPr/>
            </a:lvl1pPr>
            <a:lvl2pPr>
              <a:defRPr/>
            </a:lvl2pPr>
            <a:lvl3pPr>
              <a:defRPr baseline="0"/>
            </a:lvl3pPr>
            <a:lvl4pPr>
              <a:defRPr/>
            </a:lvl4pPr>
          </a:lstStyle>
          <a:p>
            <a:pPr lvl="0"/>
            <a:r>
              <a:rPr lang="en-US" noProof="0" dirty="0"/>
              <a:t>Headline Calibri Bold 18 </a:t>
            </a:r>
            <a:r>
              <a:rPr lang="en-US" noProof="0" dirty="0" err="1"/>
              <a:t>pt</a:t>
            </a:r>
            <a:endParaRPr lang="en-US" noProof="0" dirty="0"/>
          </a:p>
          <a:p>
            <a:pPr lvl="1"/>
            <a:r>
              <a:rPr lang="en-US" noProof="0" dirty="0"/>
              <a:t>Text Calibri 18 </a:t>
            </a:r>
            <a:r>
              <a:rPr lang="en-US" noProof="0" dirty="0" err="1"/>
              <a:t>pt</a:t>
            </a:r>
            <a:endParaRPr lang="en-US" noProof="0" dirty="0"/>
          </a:p>
          <a:p>
            <a:pPr lvl="2"/>
            <a:r>
              <a:rPr lang="en-US" noProof="0" dirty="0"/>
              <a:t>Text Calibri 18 </a:t>
            </a:r>
            <a:r>
              <a:rPr lang="en-US" noProof="0" dirty="0" err="1"/>
              <a:t>pt</a:t>
            </a:r>
            <a:endParaRPr lang="en-US" noProof="0" dirty="0"/>
          </a:p>
          <a:p>
            <a:pPr lvl="3"/>
            <a:r>
              <a:rPr lang="en-US" noProof="0" dirty="0"/>
              <a:t>Text Calibri 14 </a:t>
            </a:r>
            <a:r>
              <a:rPr lang="en-US" noProof="0" dirty="0" err="1"/>
              <a:t>pt</a:t>
            </a:r>
            <a:endParaRPr lang="en-US" noProof="0" dirty="0"/>
          </a:p>
        </p:txBody>
      </p:sp>
      <p:sp>
        <p:nvSpPr>
          <p:cNvPr id="2" name="Fußzeilenplatzhalter 1"/>
          <p:cNvSpPr>
            <a:spLocks noGrp="1"/>
          </p:cNvSpPr>
          <p:nvPr>
            <p:ph type="ftr" sz="quarter" idx="17"/>
          </p:nvPr>
        </p:nvSpPr>
        <p:spPr>
          <a:xfrm>
            <a:off x="8054975" y="6340471"/>
            <a:ext cx="3259452" cy="144000"/>
          </a:xfrm>
          <a:prstGeom prst="rect">
            <a:avLst/>
          </a:prstGeom>
        </p:spPr>
        <p:txBody>
          <a:bodyPr/>
          <a:lstStyle/>
          <a:p>
            <a:endParaRPr lang="en-US" dirty="0">
              <a:solidFill>
                <a:srgbClr val="000000"/>
              </a:solidFill>
            </a:endParaRPr>
          </a:p>
        </p:txBody>
      </p:sp>
      <p:pic>
        <p:nvPicPr>
          <p:cNvPr id="18" name="Picture 6" descr="\\vmware-host\Shared Folders\von PS\Siemens Healthineers\sh_logo_RGB.wmf"/>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0429047" y="276113"/>
            <a:ext cx="1472040" cy="35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41305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2_Content Slide">
    <p:spTree>
      <p:nvGrpSpPr>
        <p:cNvPr id="1" name=""/>
        <p:cNvGrpSpPr/>
        <p:nvPr/>
      </p:nvGrpSpPr>
      <p:grpSpPr>
        <a:xfrm>
          <a:off x="0" y="0"/>
          <a:ext cx="0" cy="0"/>
          <a:chOff x="0" y="0"/>
          <a:chExt cx="0" cy="0"/>
        </a:xfrm>
      </p:grpSpPr>
      <p:sp>
        <p:nvSpPr>
          <p:cNvPr id="13" name="Titel 12"/>
          <p:cNvSpPr>
            <a:spLocks noGrp="1"/>
          </p:cNvSpPr>
          <p:nvPr>
            <p:ph type="title" hasCustomPrompt="1"/>
          </p:nvPr>
        </p:nvSpPr>
        <p:spPr/>
        <p:txBody>
          <a:bodyPr/>
          <a:lstStyle/>
          <a:p>
            <a:r>
              <a:rPr lang="en-US" noProof="0" dirty="0"/>
              <a:t>Title Calibri Bold 28 </a:t>
            </a:r>
            <a:r>
              <a:rPr lang="en-US" noProof="0" dirty="0" err="1"/>
              <a:t>pt</a:t>
            </a:r>
            <a:endParaRPr lang="de-DE" dirty="0"/>
          </a:p>
        </p:txBody>
      </p:sp>
      <p:sp>
        <p:nvSpPr>
          <p:cNvPr id="17" name="Foliennummernplatzhalter 16"/>
          <p:cNvSpPr>
            <a:spLocks noGrp="1"/>
          </p:cNvSpPr>
          <p:nvPr>
            <p:ph type="sldNum" sz="quarter" idx="14"/>
          </p:nvPr>
        </p:nvSpPr>
        <p:spPr>
          <a:xfrm>
            <a:off x="11347552" y="6340471"/>
            <a:ext cx="280886" cy="144000"/>
          </a:xfrm>
          <a:prstGeom prst="rect">
            <a:avLst/>
          </a:prstGeom>
        </p:spPr>
        <p:txBody>
          <a:bodyPr/>
          <a:lstStyle/>
          <a:p>
            <a:fld id="{5FA2C36E-DC06-4909-89EC-32EA0059C5E3}" type="slidenum">
              <a:rPr lang="en-US" smtClean="0">
                <a:solidFill>
                  <a:srgbClr val="000000"/>
                </a:solidFill>
              </a:rPr>
              <a:pPr/>
              <a:t>‹N›</a:t>
            </a:fld>
            <a:endParaRPr lang="en-US" dirty="0">
              <a:solidFill>
                <a:srgbClr val="000000"/>
              </a:solidFill>
            </a:endParaRPr>
          </a:p>
        </p:txBody>
      </p:sp>
      <p:sp>
        <p:nvSpPr>
          <p:cNvPr id="23" name="Textplatzhalter 22"/>
          <p:cNvSpPr>
            <a:spLocks noGrp="1"/>
          </p:cNvSpPr>
          <p:nvPr>
            <p:ph type="body" sz="quarter" idx="16" hasCustomPrompt="1"/>
          </p:nvPr>
        </p:nvSpPr>
        <p:spPr>
          <a:xfrm>
            <a:off x="540001" y="1622425"/>
            <a:ext cx="9212400" cy="4570413"/>
          </a:xfrm>
        </p:spPr>
        <p:txBody>
          <a:bodyPr/>
          <a:lstStyle>
            <a:lvl1pPr>
              <a:defRPr/>
            </a:lvl1pPr>
            <a:lvl2pPr>
              <a:defRPr/>
            </a:lvl2pPr>
            <a:lvl3pPr>
              <a:defRPr baseline="0"/>
            </a:lvl3pPr>
            <a:lvl4pPr>
              <a:defRPr/>
            </a:lvl4pPr>
          </a:lstStyle>
          <a:p>
            <a:pPr lvl="0"/>
            <a:r>
              <a:rPr lang="en-US" noProof="0" dirty="0"/>
              <a:t>Headline Calibri Bold 18 </a:t>
            </a:r>
            <a:r>
              <a:rPr lang="en-US" noProof="0" dirty="0" err="1"/>
              <a:t>pt</a:t>
            </a:r>
            <a:endParaRPr lang="en-US" noProof="0" dirty="0"/>
          </a:p>
          <a:p>
            <a:pPr lvl="1"/>
            <a:r>
              <a:rPr lang="en-US" noProof="0" dirty="0"/>
              <a:t>Text Calibri 18 </a:t>
            </a:r>
            <a:r>
              <a:rPr lang="en-US" noProof="0" dirty="0" err="1"/>
              <a:t>pt</a:t>
            </a:r>
            <a:endParaRPr lang="en-US" noProof="0" dirty="0"/>
          </a:p>
          <a:p>
            <a:pPr lvl="2"/>
            <a:r>
              <a:rPr lang="en-US" noProof="0" dirty="0"/>
              <a:t>Text Calibri 18 </a:t>
            </a:r>
            <a:r>
              <a:rPr lang="en-US" noProof="0" dirty="0" err="1"/>
              <a:t>pt</a:t>
            </a:r>
            <a:endParaRPr lang="en-US" noProof="0" dirty="0"/>
          </a:p>
          <a:p>
            <a:pPr lvl="3"/>
            <a:r>
              <a:rPr lang="en-US" noProof="0" dirty="0"/>
              <a:t>Text Calibri 14 </a:t>
            </a:r>
            <a:r>
              <a:rPr lang="en-US" noProof="0" dirty="0" err="1"/>
              <a:t>pt</a:t>
            </a:r>
            <a:endParaRPr lang="en-US" noProof="0" dirty="0"/>
          </a:p>
        </p:txBody>
      </p:sp>
      <p:sp>
        <p:nvSpPr>
          <p:cNvPr id="2" name="Fußzeilenplatzhalter 1"/>
          <p:cNvSpPr>
            <a:spLocks noGrp="1"/>
          </p:cNvSpPr>
          <p:nvPr>
            <p:ph type="ftr" sz="quarter" idx="17"/>
          </p:nvPr>
        </p:nvSpPr>
        <p:spPr>
          <a:xfrm>
            <a:off x="8054975" y="6340471"/>
            <a:ext cx="3259452" cy="144000"/>
          </a:xfrm>
          <a:prstGeom prst="rect">
            <a:avLst/>
          </a:prstGeom>
        </p:spPr>
        <p:txBody>
          <a:bodyPr/>
          <a:lstStyle/>
          <a:p>
            <a:endParaRPr lang="en-US" dirty="0">
              <a:solidFill>
                <a:srgbClr val="000000"/>
              </a:solidFill>
            </a:endParaRPr>
          </a:p>
        </p:txBody>
      </p:sp>
      <p:pic>
        <p:nvPicPr>
          <p:cNvPr id="18" name="Picture 6" descr="\\vmware-host\Shared Folders\von PS\Siemens Healthineers\sh_logo_RGB.wmf"/>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0429047" y="276113"/>
            <a:ext cx="1472040" cy="35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58848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3_Content Slide">
    <p:spTree>
      <p:nvGrpSpPr>
        <p:cNvPr id="1" name=""/>
        <p:cNvGrpSpPr/>
        <p:nvPr/>
      </p:nvGrpSpPr>
      <p:grpSpPr>
        <a:xfrm>
          <a:off x="0" y="0"/>
          <a:ext cx="0" cy="0"/>
          <a:chOff x="0" y="0"/>
          <a:chExt cx="0" cy="0"/>
        </a:xfrm>
      </p:grpSpPr>
      <p:sp>
        <p:nvSpPr>
          <p:cNvPr id="13" name="Titel 12"/>
          <p:cNvSpPr>
            <a:spLocks noGrp="1"/>
          </p:cNvSpPr>
          <p:nvPr>
            <p:ph type="title" hasCustomPrompt="1"/>
          </p:nvPr>
        </p:nvSpPr>
        <p:spPr/>
        <p:txBody>
          <a:bodyPr/>
          <a:lstStyle/>
          <a:p>
            <a:r>
              <a:rPr lang="en-US" noProof="0" dirty="0"/>
              <a:t>Title Calibri Bold 28 </a:t>
            </a:r>
            <a:r>
              <a:rPr lang="en-US" noProof="0" dirty="0" err="1"/>
              <a:t>pt</a:t>
            </a:r>
            <a:endParaRPr lang="de-DE" dirty="0"/>
          </a:p>
        </p:txBody>
      </p:sp>
      <p:sp>
        <p:nvSpPr>
          <p:cNvPr id="17" name="Foliennummernplatzhalter 16"/>
          <p:cNvSpPr>
            <a:spLocks noGrp="1"/>
          </p:cNvSpPr>
          <p:nvPr>
            <p:ph type="sldNum" sz="quarter" idx="14"/>
          </p:nvPr>
        </p:nvSpPr>
        <p:spPr>
          <a:xfrm>
            <a:off x="11347552" y="6340471"/>
            <a:ext cx="280886" cy="144000"/>
          </a:xfrm>
          <a:prstGeom prst="rect">
            <a:avLst/>
          </a:prstGeom>
        </p:spPr>
        <p:txBody>
          <a:bodyPr/>
          <a:lstStyle/>
          <a:p>
            <a:fld id="{5FA2C36E-DC06-4909-89EC-32EA0059C5E3}" type="slidenum">
              <a:rPr lang="en-US" smtClean="0">
                <a:solidFill>
                  <a:srgbClr val="000000"/>
                </a:solidFill>
              </a:rPr>
              <a:pPr/>
              <a:t>‹N›</a:t>
            </a:fld>
            <a:endParaRPr lang="en-US" dirty="0">
              <a:solidFill>
                <a:srgbClr val="000000"/>
              </a:solidFill>
            </a:endParaRPr>
          </a:p>
        </p:txBody>
      </p:sp>
      <p:sp>
        <p:nvSpPr>
          <p:cNvPr id="23" name="Textplatzhalter 22"/>
          <p:cNvSpPr>
            <a:spLocks noGrp="1"/>
          </p:cNvSpPr>
          <p:nvPr>
            <p:ph type="body" sz="quarter" idx="16" hasCustomPrompt="1"/>
          </p:nvPr>
        </p:nvSpPr>
        <p:spPr>
          <a:xfrm>
            <a:off x="540001" y="1622425"/>
            <a:ext cx="9212400" cy="4570413"/>
          </a:xfrm>
        </p:spPr>
        <p:txBody>
          <a:bodyPr/>
          <a:lstStyle>
            <a:lvl1pPr>
              <a:defRPr/>
            </a:lvl1pPr>
            <a:lvl2pPr>
              <a:defRPr/>
            </a:lvl2pPr>
            <a:lvl3pPr>
              <a:defRPr baseline="0"/>
            </a:lvl3pPr>
            <a:lvl4pPr>
              <a:defRPr/>
            </a:lvl4pPr>
          </a:lstStyle>
          <a:p>
            <a:pPr lvl="0"/>
            <a:r>
              <a:rPr lang="en-US" noProof="0" dirty="0"/>
              <a:t>Headline Calibri Bold 18 </a:t>
            </a:r>
            <a:r>
              <a:rPr lang="en-US" noProof="0" dirty="0" err="1"/>
              <a:t>pt</a:t>
            </a:r>
            <a:endParaRPr lang="en-US" noProof="0" dirty="0"/>
          </a:p>
          <a:p>
            <a:pPr lvl="1"/>
            <a:r>
              <a:rPr lang="en-US" noProof="0" dirty="0"/>
              <a:t>Text Calibri 18 </a:t>
            </a:r>
            <a:r>
              <a:rPr lang="en-US" noProof="0" dirty="0" err="1"/>
              <a:t>pt</a:t>
            </a:r>
            <a:endParaRPr lang="en-US" noProof="0" dirty="0"/>
          </a:p>
          <a:p>
            <a:pPr lvl="2"/>
            <a:r>
              <a:rPr lang="en-US" noProof="0" dirty="0"/>
              <a:t>Text Calibri 18 </a:t>
            </a:r>
            <a:r>
              <a:rPr lang="en-US" noProof="0" dirty="0" err="1"/>
              <a:t>pt</a:t>
            </a:r>
            <a:endParaRPr lang="en-US" noProof="0" dirty="0"/>
          </a:p>
          <a:p>
            <a:pPr lvl="3"/>
            <a:r>
              <a:rPr lang="en-US" noProof="0" dirty="0"/>
              <a:t>Text Calibri 14 </a:t>
            </a:r>
            <a:r>
              <a:rPr lang="en-US" noProof="0" dirty="0" err="1"/>
              <a:t>pt</a:t>
            </a:r>
            <a:endParaRPr lang="en-US" noProof="0" dirty="0"/>
          </a:p>
        </p:txBody>
      </p:sp>
      <p:sp>
        <p:nvSpPr>
          <p:cNvPr id="2" name="Fußzeilenplatzhalter 1"/>
          <p:cNvSpPr>
            <a:spLocks noGrp="1"/>
          </p:cNvSpPr>
          <p:nvPr>
            <p:ph type="ftr" sz="quarter" idx="17"/>
          </p:nvPr>
        </p:nvSpPr>
        <p:spPr>
          <a:xfrm>
            <a:off x="8054975" y="6340471"/>
            <a:ext cx="3259452" cy="144000"/>
          </a:xfrm>
          <a:prstGeom prst="rect">
            <a:avLst/>
          </a:prstGeom>
        </p:spPr>
        <p:txBody>
          <a:bodyPr/>
          <a:lstStyle/>
          <a:p>
            <a:endParaRPr lang="en-US" dirty="0">
              <a:solidFill>
                <a:srgbClr val="000000"/>
              </a:solidFill>
            </a:endParaRPr>
          </a:p>
        </p:txBody>
      </p:sp>
      <p:pic>
        <p:nvPicPr>
          <p:cNvPr id="18" name="Picture 6" descr="\\vmware-host\Shared Folders\von PS\Siemens Healthineers\sh_logo_RGB.wmf"/>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0429047" y="276113"/>
            <a:ext cx="1472040" cy="35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97819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4_Content Slide">
    <p:spTree>
      <p:nvGrpSpPr>
        <p:cNvPr id="1" name=""/>
        <p:cNvGrpSpPr/>
        <p:nvPr/>
      </p:nvGrpSpPr>
      <p:grpSpPr>
        <a:xfrm>
          <a:off x="0" y="0"/>
          <a:ext cx="0" cy="0"/>
          <a:chOff x="0" y="0"/>
          <a:chExt cx="0" cy="0"/>
        </a:xfrm>
      </p:grpSpPr>
      <p:sp>
        <p:nvSpPr>
          <p:cNvPr id="13" name="Titel 12"/>
          <p:cNvSpPr>
            <a:spLocks noGrp="1"/>
          </p:cNvSpPr>
          <p:nvPr>
            <p:ph type="title" hasCustomPrompt="1"/>
          </p:nvPr>
        </p:nvSpPr>
        <p:spPr/>
        <p:txBody>
          <a:bodyPr/>
          <a:lstStyle/>
          <a:p>
            <a:r>
              <a:rPr lang="en-US" noProof="0" dirty="0"/>
              <a:t>Title Calibri Bold 28 </a:t>
            </a:r>
            <a:r>
              <a:rPr lang="en-US" noProof="0" dirty="0" err="1"/>
              <a:t>pt</a:t>
            </a:r>
            <a:endParaRPr lang="de-DE" dirty="0"/>
          </a:p>
        </p:txBody>
      </p:sp>
      <p:sp>
        <p:nvSpPr>
          <p:cNvPr id="17" name="Foliennummernplatzhalter 16"/>
          <p:cNvSpPr>
            <a:spLocks noGrp="1"/>
          </p:cNvSpPr>
          <p:nvPr>
            <p:ph type="sldNum" sz="quarter" idx="14"/>
          </p:nvPr>
        </p:nvSpPr>
        <p:spPr>
          <a:xfrm>
            <a:off x="11347552" y="6340471"/>
            <a:ext cx="280886" cy="144000"/>
          </a:xfrm>
          <a:prstGeom prst="rect">
            <a:avLst/>
          </a:prstGeom>
        </p:spPr>
        <p:txBody>
          <a:bodyPr/>
          <a:lstStyle/>
          <a:p>
            <a:fld id="{5FA2C36E-DC06-4909-89EC-32EA0059C5E3}" type="slidenum">
              <a:rPr lang="en-US" smtClean="0">
                <a:solidFill>
                  <a:srgbClr val="000000"/>
                </a:solidFill>
              </a:rPr>
              <a:pPr/>
              <a:t>‹N›</a:t>
            </a:fld>
            <a:endParaRPr lang="en-US" dirty="0">
              <a:solidFill>
                <a:srgbClr val="000000"/>
              </a:solidFill>
            </a:endParaRPr>
          </a:p>
        </p:txBody>
      </p:sp>
      <p:sp>
        <p:nvSpPr>
          <p:cNvPr id="23" name="Textplatzhalter 22"/>
          <p:cNvSpPr>
            <a:spLocks noGrp="1"/>
          </p:cNvSpPr>
          <p:nvPr>
            <p:ph type="body" sz="quarter" idx="16" hasCustomPrompt="1"/>
          </p:nvPr>
        </p:nvSpPr>
        <p:spPr>
          <a:xfrm>
            <a:off x="540001" y="1622425"/>
            <a:ext cx="9212400" cy="4570413"/>
          </a:xfrm>
        </p:spPr>
        <p:txBody>
          <a:bodyPr/>
          <a:lstStyle>
            <a:lvl1pPr>
              <a:defRPr/>
            </a:lvl1pPr>
            <a:lvl2pPr>
              <a:defRPr/>
            </a:lvl2pPr>
            <a:lvl3pPr>
              <a:defRPr baseline="0"/>
            </a:lvl3pPr>
            <a:lvl4pPr>
              <a:defRPr/>
            </a:lvl4pPr>
          </a:lstStyle>
          <a:p>
            <a:pPr lvl="0"/>
            <a:r>
              <a:rPr lang="en-US" noProof="0" dirty="0"/>
              <a:t>Headline Calibri Bold 18 </a:t>
            </a:r>
            <a:r>
              <a:rPr lang="en-US" noProof="0" dirty="0" err="1"/>
              <a:t>pt</a:t>
            </a:r>
            <a:endParaRPr lang="en-US" noProof="0" dirty="0"/>
          </a:p>
          <a:p>
            <a:pPr lvl="1"/>
            <a:r>
              <a:rPr lang="en-US" noProof="0" dirty="0"/>
              <a:t>Text Calibri 18 </a:t>
            </a:r>
            <a:r>
              <a:rPr lang="en-US" noProof="0" dirty="0" err="1"/>
              <a:t>pt</a:t>
            </a:r>
            <a:endParaRPr lang="en-US" noProof="0" dirty="0"/>
          </a:p>
          <a:p>
            <a:pPr lvl="2"/>
            <a:r>
              <a:rPr lang="en-US" noProof="0" dirty="0"/>
              <a:t>Text Calibri 18 </a:t>
            </a:r>
            <a:r>
              <a:rPr lang="en-US" noProof="0" dirty="0" err="1"/>
              <a:t>pt</a:t>
            </a:r>
            <a:endParaRPr lang="en-US" noProof="0" dirty="0"/>
          </a:p>
          <a:p>
            <a:pPr lvl="3"/>
            <a:r>
              <a:rPr lang="en-US" noProof="0" dirty="0"/>
              <a:t>Text Calibri 14 </a:t>
            </a:r>
            <a:r>
              <a:rPr lang="en-US" noProof="0" dirty="0" err="1"/>
              <a:t>pt</a:t>
            </a:r>
            <a:endParaRPr lang="en-US" noProof="0" dirty="0"/>
          </a:p>
        </p:txBody>
      </p:sp>
      <p:sp>
        <p:nvSpPr>
          <p:cNvPr id="2" name="Fußzeilenplatzhalter 1"/>
          <p:cNvSpPr>
            <a:spLocks noGrp="1"/>
          </p:cNvSpPr>
          <p:nvPr>
            <p:ph type="ftr" sz="quarter" idx="17"/>
          </p:nvPr>
        </p:nvSpPr>
        <p:spPr>
          <a:xfrm>
            <a:off x="8054975" y="6340471"/>
            <a:ext cx="3259452" cy="144000"/>
          </a:xfrm>
          <a:prstGeom prst="rect">
            <a:avLst/>
          </a:prstGeom>
        </p:spPr>
        <p:txBody>
          <a:bodyPr/>
          <a:lstStyle/>
          <a:p>
            <a:endParaRPr lang="en-US" dirty="0">
              <a:solidFill>
                <a:srgbClr val="000000"/>
              </a:solidFill>
            </a:endParaRPr>
          </a:p>
        </p:txBody>
      </p:sp>
      <p:pic>
        <p:nvPicPr>
          <p:cNvPr id="18" name="Picture 6" descr="\\vmware-host\Shared Folders\von PS\Siemens Healthineers\sh_logo_RGB.wmf"/>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0429047" y="276113"/>
            <a:ext cx="1472040" cy="35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4181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5_Content Slide">
    <p:spTree>
      <p:nvGrpSpPr>
        <p:cNvPr id="1" name=""/>
        <p:cNvGrpSpPr/>
        <p:nvPr/>
      </p:nvGrpSpPr>
      <p:grpSpPr>
        <a:xfrm>
          <a:off x="0" y="0"/>
          <a:ext cx="0" cy="0"/>
          <a:chOff x="0" y="0"/>
          <a:chExt cx="0" cy="0"/>
        </a:xfrm>
      </p:grpSpPr>
      <p:sp>
        <p:nvSpPr>
          <p:cNvPr id="13" name="Titel 12"/>
          <p:cNvSpPr>
            <a:spLocks noGrp="1"/>
          </p:cNvSpPr>
          <p:nvPr>
            <p:ph type="title" hasCustomPrompt="1"/>
          </p:nvPr>
        </p:nvSpPr>
        <p:spPr/>
        <p:txBody>
          <a:bodyPr/>
          <a:lstStyle/>
          <a:p>
            <a:r>
              <a:rPr lang="en-US" noProof="0" dirty="0"/>
              <a:t>Title Calibri Bold 28 </a:t>
            </a:r>
            <a:r>
              <a:rPr lang="en-US" noProof="0" dirty="0" err="1"/>
              <a:t>pt</a:t>
            </a:r>
            <a:endParaRPr lang="de-DE" dirty="0"/>
          </a:p>
        </p:txBody>
      </p:sp>
      <p:sp>
        <p:nvSpPr>
          <p:cNvPr id="17" name="Foliennummernplatzhalter 16"/>
          <p:cNvSpPr>
            <a:spLocks noGrp="1"/>
          </p:cNvSpPr>
          <p:nvPr>
            <p:ph type="sldNum" sz="quarter" idx="14"/>
          </p:nvPr>
        </p:nvSpPr>
        <p:spPr>
          <a:xfrm>
            <a:off x="11347552" y="6340471"/>
            <a:ext cx="280886" cy="144000"/>
          </a:xfrm>
          <a:prstGeom prst="rect">
            <a:avLst/>
          </a:prstGeom>
        </p:spPr>
        <p:txBody>
          <a:bodyPr/>
          <a:lstStyle/>
          <a:p>
            <a:fld id="{5FA2C36E-DC06-4909-89EC-32EA0059C5E3}" type="slidenum">
              <a:rPr lang="en-US" smtClean="0">
                <a:solidFill>
                  <a:srgbClr val="000000"/>
                </a:solidFill>
              </a:rPr>
              <a:pPr/>
              <a:t>‹N›</a:t>
            </a:fld>
            <a:endParaRPr lang="en-US" dirty="0">
              <a:solidFill>
                <a:srgbClr val="000000"/>
              </a:solidFill>
            </a:endParaRPr>
          </a:p>
        </p:txBody>
      </p:sp>
      <p:sp>
        <p:nvSpPr>
          <p:cNvPr id="23" name="Textplatzhalter 22"/>
          <p:cNvSpPr>
            <a:spLocks noGrp="1"/>
          </p:cNvSpPr>
          <p:nvPr>
            <p:ph type="body" sz="quarter" idx="16" hasCustomPrompt="1"/>
          </p:nvPr>
        </p:nvSpPr>
        <p:spPr>
          <a:xfrm>
            <a:off x="540001" y="1622425"/>
            <a:ext cx="9212400" cy="4570413"/>
          </a:xfrm>
        </p:spPr>
        <p:txBody>
          <a:bodyPr/>
          <a:lstStyle>
            <a:lvl1pPr>
              <a:defRPr/>
            </a:lvl1pPr>
            <a:lvl2pPr>
              <a:defRPr/>
            </a:lvl2pPr>
            <a:lvl3pPr>
              <a:defRPr baseline="0"/>
            </a:lvl3pPr>
            <a:lvl4pPr>
              <a:defRPr/>
            </a:lvl4pPr>
          </a:lstStyle>
          <a:p>
            <a:pPr lvl="0"/>
            <a:r>
              <a:rPr lang="en-US" noProof="0" dirty="0"/>
              <a:t>Headline Calibri Bold 18 </a:t>
            </a:r>
            <a:r>
              <a:rPr lang="en-US" noProof="0" dirty="0" err="1"/>
              <a:t>pt</a:t>
            </a:r>
            <a:endParaRPr lang="en-US" noProof="0" dirty="0"/>
          </a:p>
          <a:p>
            <a:pPr lvl="1"/>
            <a:r>
              <a:rPr lang="en-US" noProof="0" dirty="0"/>
              <a:t>Text Calibri 18 </a:t>
            </a:r>
            <a:r>
              <a:rPr lang="en-US" noProof="0" dirty="0" err="1"/>
              <a:t>pt</a:t>
            </a:r>
            <a:endParaRPr lang="en-US" noProof="0" dirty="0"/>
          </a:p>
          <a:p>
            <a:pPr lvl="2"/>
            <a:r>
              <a:rPr lang="en-US" noProof="0" dirty="0"/>
              <a:t>Text Calibri 18 </a:t>
            </a:r>
            <a:r>
              <a:rPr lang="en-US" noProof="0" dirty="0" err="1"/>
              <a:t>pt</a:t>
            </a:r>
            <a:endParaRPr lang="en-US" noProof="0" dirty="0"/>
          </a:p>
          <a:p>
            <a:pPr lvl="3"/>
            <a:r>
              <a:rPr lang="en-US" noProof="0" dirty="0"/>
              <a:t>Text Calibri 14 </a:t>
            </a:r>
            <a:r>
              <a:rPr lang="en-US" noProof="0" dirty="0" err="1"/>
              <a:t>pt</a:t>
            </a:r>
            <a:endParaRPr lang="en-US" noProof="0" dirty="0"/>
          </a:p>
        </p:txBody>
      </p:sp>
      <p:sp>
        <p:nvSpPr>
          <p:cNvPr id="2" name="Fußzeilenplatzhalter 1"/>
          <p:cNvSpPr>
            <a:spLocks noGrp="1"/>
          </p:cNvSpPr>
          <p:nvPr>
            <p:ph type="ftr" sz="quarter" idx="17"/>
          </p:nvPr>
        </p:nvSpPr>
        <p:spPr>
          <a:xfrm>
            <a:off x="8054975" y="6340471"/>
            <a:ext cx="3259452" cy="144000"/>
          </a:xfrm>
          <a:prstGeom prst="rect">
            <a:avLst/>
          </a:prstGeom>
        </p:spPr>
        <p:txBody>
          <a:bodyPr/>
          <a:lstStyle/>
          <a:p>
            <a:endParaRPr lang="en-US" dirty="0">
              <a:solidFill>
                <a:srgbClr val="000000"/>
              </a:solidFill>
            </a:endParaRPr>
          </a:p>
        </p:txBody>
      </p:sp>
      <p:pic>
        <p:nvPicPr>
          <p:cNvPr id="18" name="Picture 6" descr="\\vmware-host\Shared Folders\von PS\Siemens Healthineers\sh_logo_RGB.wmf"/>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0429047" y="276113"/>
            <a:ext cx="1472040" cy="35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036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cSld name="Intro Title Picture 14">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White cover"/>
          <p:cNvSpPr/>
          <p:nvPr userDrawn="1"/>
        </p:nvSpPr>
        <p:spPr bwMode="white">
          <a:xfrm>
            <a:off x="2" y="0"/>
            <a:ext cx="12169773" cy="1619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Subhead"/>
          <p:cNvSpPr>
            <a:spLocks noGrp="1"/>
          </p:cNvSpPr>
          <p:nvPr>
            <p:ph type="ctrTitle" hasCustomPrompt="1"/>
          </p:nvPr>
        </p:nvSpPr>
        <p:spPr>
          <a:xfrm>
            <a:off x="540000" y="4360703"/>
            <a:ext cx="3574800" cy="360000"/>
          </a:xfrm>
        </p:spPr>
        <p:txBody>
          <a:bodyPr lIns="0" tIns="0" rIns="0" bIns="0" anchor="t" anchorCtr="0">
            <a:noAutofit/>
          </a:bodyPr>
          <a:lstStyle>
            <a:lvl1pPr algn="l">
              <a:defRPr sz="1800" b="1">
                <a:solidFill>
                  <a:schemeClr val="bg1"/>
                </a:solidFill>
              </a:defRPr>
            </a:lvl1pPr>
          </a:lstStyle>
          <a:p>
            <a:r>
              <a:rPr lang="en-US" dirty="0"/>
              <a:t>Basic version</a:t>
            </a:r>
            <a:endParaRPr lang="en-US" noProof="0" dirty="0"/>
          </a:p>
        </p:txBody>
      </p:sp>
      <p:sp>
        <p:nvSpPr>
          <p:cNvPr id="3" name="Headline"/>
          <p:cNvSpPr>
            <a:spLocks noGrp="1"/>
          </p:cNvSpPr>
          <p:nvPr>
            <p:ph type="subTitle" idx="1" hasCustomPrompt="1"/>
          </p:nvPr>
        </p:nvSpPr>
        <p:spPr bwMode="black">
          <a:xfrm>
            <a:off x="540000" y="1915073"/>
            <a:ext cx="5461200" cy="2400452"/>
          </a:xfrm>
        </p:spPr>
        <p:txBody>
          <a:bodyPr lIns="0" tIns="0" rIns="0" bIns="0" anchor="b">
            <a:noAutofit/>
          </a:bodyPr>
          <a:lstStyle>
            <a:lvl1pPr marL="0" marR="0" indent="0" algn="l" defTabSz="914400" rtl="0" eaLnBrk="1" fontAlgn="auto" latinLnBrk="0" hangingPunct="1">
              <a:lnSpc>
                <a:spcPct val="85000"/>
              </a:lnSpc>
              <a:spcBef>
                <a:spcPts val="0"/>
              </a:spcBef>
              <a:spcAft>
                <a:spcPts val="0"/>
              </a:spcAft>
              <a:buClrTx/>
              <a:buSzTx/>
              <a:buFont typeface="Arial" panose="020B0604020202020204" pitchFamily="34" charset="0"/>
              <a:buNone/>
              <a:tabLst/>
              <a:defRPr sz="5200" b="1" baseline="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Headline </a:t>
            </a:r>
            <a:br>
              <a:rPr lang="en-US" dirty="0"/>
            </a:br>
            <a:r>
              <a:rPr lang="en-US" dirty="0"/>
              <a:t>Calibri Bold 52 </a:t>
            </a:r>
            <a:r>
              <a:rPr lang="en-US" dirty="0" err="1"/>
              <a:t>pt</a:t>
            </a:r>
            <a:endParaRPr lang="en-US" dirty="0"/>
          </a:p>
        </p:txBody>
      </p:sp>
      <p:sp>
        <p:nvSpPr>
          <p:cNvPr id="22" name="Presenter"/>
          <p:cNvSpPr>
            <a:spLocks noGrp="1"/>
          </p:cNvSpPr>
          <p:nvPr>
            <p:ph type="body" sz="quarter" idx="10" hasCustomPrompt="1"/>
          </p:nvPr>
        </p:nvSpPr>
        <p:spPr>
          <a:xfrm>
            <a:off x="540000" y="5089351"/>
            <a:ext cx="3574800" cy="541015"/>
          </a:xfrm>
        </p:spPr>
        <p:txBody>
          <a:bodyPr lIns="0" tIns="0" rIns="0" bIns="0" anchor="b" anchorCtr="0">
            <a:noAutofit/>
          </a:bodyPr>
          <a:lstStyle>
            <a:lvl1pPr marL="0" indent="0">
              <a:lnSpc>
                <a:spcPct val="100000"/>
              </a:lnSpc>
              <a:spcBef>
                <a:spcPts val="0"/>
              </a:spcBef>
              <a:buNone/>
              <a:defRPr sz="1600" b="0">
                <a:solidFill>
                  <a:schemeClr val="bg1"/>
                </a:solidFill>
              </a:defRPr>
            </a:lvl1pPr>
          </a:lstStyle>
          <a:p>
            <a:r>
              <a:rPr lang="en-US" dirty="0"/>
              <a:t>Presenter Calibri 16 </a:t>
            </a:r>
            <a:r>
              <a:rPr lang="en-US" dirty="0" err="1"/>
              <a:t>pt</a:t>
            </a:r>
            <a:br>
              <a:rPr lang="en-US" dirty="0"/>
            </a:br>
            <a:r>
              <a:rPr lang="en-US" dirty="0"/>
              <a:t>English, Month 20XX</a:t>
            </a:r>
          </a:p>
        </p:txBody>
      </p:sp>
      <p:sp>
        <p:nvSpPr>
          <p:cNvPr id="5" name="Restricted"/>
          <p:cNvSpPr txBox="1"/>
          <p:nvPr userDrawn="1"/>
        </p:nvSpPr>
        <p:spPr>
          <a:xfrm>
            <a:off x="8056799" y="6519470"/>
            <a:ext cx="3571200" cy="153888"/>
          </a:xfrm>
          <a:prstGeom prst="rect">
            <a:avLst/>
          </a:prstGeom>
          <a:noFill/>
        </p:spPr>
        <p:txBody>
          <a:bodyPr wrap="square" lIns="0" tIns="0" rIns="0" bIns="0" rtlCol="0">
            <a:spAutoFit/>
          </a:bodyPr>
          <a:lstStyle/>
          <a:p>
            <a:pPr algn="r"/>
            <a:r>
              <a:rPr lang="de-DE" sz="1000" dirty="0">
                <a:solidFill>
                  <a:schemeClr val="bg1"/>
                </a:solidFill>
              </a:rPr>
              <a:t>Restricted © Siemens Healthineers, 2018</a:t>
            </a:r>
          </a:p>
        </p:txBody>
      </p:sp>
      <p:pic>
        <p:nvPicPr>
          <p:cNvPr id="11" name="Siemens Healthineers logo">
            <a:extLst>
              <a:ext uri="{FF2B5EF4-FFF2-40B4-BE49-F238E27FC236}">
                <a16:creationId xmlns:a16="http://schemas.microsoft.com/office/drawing/2014/main" id="{3E87284A-01A1-458D-9F58-125C59E2B1E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black">
          <a:xfrm>
            <a:off x="543908" y="497114"/>
            <a:ext cx="2484000" cy="592209"/>
          </a:xfrm>
          <a:prstGeom prst="rect">
            <a:avLst/>
          </a:prstGeom>
        </p:spPr>
      </p:pic>
      <p:sp>
        <p:nvSpPr>
          <p:cNvPr id="12" name="Abgerundetes Rechteck 8">
            <a:extLst>
              <a:ext uri="{FF2B5EF4-FFF2-40B4-BE49-F238E27FC236}">
                <a16:creationId xmlns:a16="http://schemas.microsoft.com/office/drawing/2014/main" id="{30D7F9CD-8B83-4F18-B10F-001936C27D9A}"/>
              </a:ext>
            </a:extLst>
          </p:cNvPr>
          <p:cNvSpPr/>
          <p:nvPr userDrawn="1"/>
        </p:nvSpPr>
        <p:spPr>
          <a:xfrm>
            <a:off x="12560400" y="5407843"/>
            <a:ext cx="1800000" cy="1450157"/>
          </a:xfrm>
          <a:prstGeom prst="roundRect">
            <a:avLst>
              <a:gd name="adj" fmla="val 0"/>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tx1"/>
                </a:solidFill>
                <a:latin typeface="+mn-lt"/>
              </a:rPr>
              <a:t>The animation</a:t>
            </a:r>
            <a:r>
              <a:rPr lang="en-US" sz="1100" dirty="0">
                <a:solidFill>
                  <a:schemeClr val="tx1"/>
                </a:solidFill>
                <a:latin typeface="+mn-lt"/>
              </a:rPr>
              <a:t> </a:t>
            </a:r>
            <a:r>
              <a:rPr lang="en-US" sz="1100" dirty="0">
                <a:solidFill>
                  <a:schemeClr val="bg1"/>
                </a:solidFill>
                <a:latin typeface="+mn-lt"/>
              </a:rPr>
              <a:t>of the dot pulse </a:t>
            </a:r>
            <a:r>
              <a:rPr lang="en-US" sz="1100" dirty="0">
                <a:solidFill>
                  <a:schemeClr val="tx1"/>
                </a:solidFill>
                <a:latin typeface="+mn-lt"/>
              </a:rPr>
              <a:t>can be </a:t>
            </a:r>
            <a:r>
              <a:rPr lang="en-US" sz="1100" dirty="0">
                <a:solidFill>
                  <a:schemeClr val="tx1"/>
                </a:solidFill>
              </a:rPr>
              <a:t>optionally  </a:t>
            </a:r>
            <a:r>
              <a:rPr lang="en-US" sz="1100" dirty="0">
                <a:solidFill>
                  <a:schemeClr val="tx1"/>
                </a:solidFill>
                <a:latin typeface="+mn-lt"/>
              </a:rPr>
              <a:t>switched off on the master layout.</a:t>
            </a:r>
          </a:p>
          <a:p>
            <a:endParaRPr lang="en-US" sz="1100" dirty="0">
              <a:solidFill>
                <a:schemeClr val="bg1"/>
              </a:solidFill>
              <a:latin typeface="+mn-lt"/>
            </a:endParaRPr>
          </a:p>
          <a:p>
            <a:r>
              <a:rPr lang="en-US" sz="1100" dirty="0">
                <a:solidFill>
                  <a:schemeClr val="bg1"/>
                </a:solidFill>
                <a:latin typeface="+mn-lt"/>
              </a:rPr>
              <a:t>Go to View &gt; Slide Master</a:t>
            </a:r>
          </a:p>
          <a:p>
            <a:r>
              <a:rPr lang="en-US" sz="1100" dirty="0">
                <a:solidFill>
                  <a:schemeClr val="bg1"/>
                </a:solidFill>
                <a:latin typeface="+mn-lt"/>
              </a:rPr>
              <a:t>After that go to Animations &gt; Animations Pane.</a:t>
            </a:r>
          </a:p>
        </p:txBody>
      </p:sp>
      <p:pic>
        <p:nvPicPr>
          <p:cNvPr id="13" name="Dot pulse">
            <a:extLst>
              <a:ext uri="{FF2B5EF4-FFF2-40B4-BE49-F238E27FC236}">
                <a16:creationId xmlns:a16="http://schemas.microsoft.com/office/drawing/2014/main" id="{3DE39D8A-953A-47CE-98EA-F9894B29399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380232" y="5999014"/>
            <a:ext cx="2826000" cy="144267"/>
          </a:xfrm>
          <a:prstGeom prst="rect">
            <a:avLst/>
          </a:prstGeom>
        </p:spPr>
      </p:pic>
      <p:grpSp>
        <p:nvGrpSpPr>
          <p:cNvPr id="10" name="Marker">
            <a:extLst>
              <a:ext uri="{FF2B5EF4-FFF2-40B4-BE49-F238E27FC236}">
                <a16:creationId xmlns:a16="http://schemas.microsoft.com/office/drawing/2014/main" id="{B6BE13DC-784A-4384-9EF0-80A911E1855A}"/>
              </a:ext>
            </a:extLst>
          </p:cNvPr>
          <p:cNvGrpSpPr/>
          <p:nvPr userDrawn="1"/>
        </p:nvGrpSpPr>
        <p:grpSpPr>
          <a:xfrm>
            <a:off x="-468000" y="-360000"/>
            <a:ext cx="12999600" cy="7578000"/>
            <a:chOff x="-468000" y="-360000"/>
            <a:chExt cx="12999600" cy="7578000"/>
          </a:xfrm>
        </p:grpSpPr>
        <p:cxnSp>
          <p:nvCxnSpPr>
            <p:cNvPr id="14" name="Gerade Verbindung 40">
              <a:extLst>
                <a:ext uri="{FF2B5EF4-FFF2-40B4-BE49-F238E27FC236}">
                  <a16:creationId xmlns:a16="http://schemas.microsoft.com/office/drawing/2014/main" id="{BD7501D2-5776-4879-82B3-FCBACCBBC26D}"/>
                </a:ext>
              </a:extLst>
            </p:cNvPr>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5" name="Gerade Verbindung 42">
              <a:extLst>
                <a:ext uri="{FF2B5EF4-FFF2-40B4-BE49-F238E27FC236}">
                  <a16:creationId xmlns:a16="http://schemas.microsoft.com/office/drawing/2014/main" id="{3BF728FC-76D4-4CC8-86BA-421C28A06CFF}"/>
                </a:ext>
              </a:extLst>
            </p:cNvPr>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Gerade Verbindung 45">
              <a:extLst>
                <a:ext uri="{FF2B5EF4-FFF2-40B4-BE49-F238E27FC236}">
                  <a16:creationId xmlns:a16="http://schemas.microsoft.com/office/drawing/2014/main" id="{0F3963A7-6C55-4DA1-935B-F263CFC6F10F}"/>
                </a:ext>
              </a:extLst>
            </p:cNvPr>
            <p:cNvCxnSpPr/>
            <p:nvPr userDrawn="1"/>
          </p:nvCxnSpPr>
          <p:spPr>
            <a:xfrm>
              <a:off x="12996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Gerade Verbindung 46">
              <a:extLst>
                <a:ext uri="{FF2B5EF4-FFF2-40B4-BE49-F238E27FC236}">
                  <a16:creationId xmlns:a16="http://schemas.microsoft.com/office/drawing/2014/main" id="{7A4ABE3E-D5F0-4FAA-AB0D-B653CB6231C0}"/>
                </a:ext>
              </a:extLst>
            </p:cNvPr>
            <p:cNvCxnSpPr/>
            <p:nvPr userDrawn="1"/>
          </p:nvCxnSpPr>
          <p:spPr>
            <a:xfrm>
              <a:off x="12996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Gerade Verbindung 48">
              <a:extLst>
                <a:ext uri="{FF2B5EF4-FFF2-40B4-BE49-F238E27FC236}">
                  <a16:creationId xmlns:a16="http://schemas.microsoft.com/office/drawing/2014/main" id="{99F53421-3851-49A5-851A-FECE1F4FA4B7}"/>
                </a:ext>
              </a:extLst>
            </p:cNvPr>
            <p:cNvCxnSpPr/>
            <p:nvPr userDrawn="1"/>
          </p:nvCxnSpPr>
          <p:spPr>
            <a:xfrm>
              <a:off x="14796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Gerade Verbindung 49">
              <a:extLst>
                <a:ext uri="{FF2B5EF4-FFF2-40B4-BE49-F238E27FC236}">
                  <a16:creationId xmlns:a16="http://schemas.microsoft.com/office/drawing/2014/main" id="{6980B5C1-BD66-4207-82DF-C97CCB42C814}"/>
                </a:ext>
              </a:extLst>
            </p:cNvPr>
            <p:cNvCxnSpPr/>
            <p:nvPr userDrawn="1"/>
          </p:nvCxnSpPr>
          <p:spPr>
            <a:xfrm>
              <a:off x="14796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 name="Gerade Verbindung 51">
              <a:extLst>
                <a:ext uri="{FF2B5EF4-FFF2-40B4-BE49-F238E27FC236}">
                  <a16:creationId xmlns:a16="http://schemas.microsoft.com/office/drawing/2014/main" id="{F9152662-7692-4CE3-8888-4ACABF8E7821}"/>
                </a:ext>
              </a:extLst>
            </p:cNvPr>
            <p:cNvCxnSpPr/>
            <p:nvPr userDrawn="1"/>
          </p:nvCxnSpPr>
          <p:spPr>
            <a:xfrm>
              <a:off x="22392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 name="Gerade Verbindung 52">
              <a:extLst>
                <a:ext uri="{FF2B5EF4-FFF2-40B4-BE49-F238E27FC236}">
                  <a16:creationId xmlns:a16="http://schemas.microsoft.com/office/drawing/2014/main" id="{0DB6948E-7361-4692-A15E-5BF9559372C6}"/>
                </a:ext>
              </a:extLst>
            </p:cNvPr>
            <p:cNvCxnSpPr/>
            <p:nvPr userDrawn="1"/>
          </p:nvCxnSpPr>
          <p:spPr>
            <a:xfrm>
              <a:off x="22392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 name="Gerade Verbindung 54">
              <a:extLst>
                <a:ext uri="{FF2B5EF4-FFF2-40B4-BE49-F238E27FC236}">
                  <a16:creationId xmlns:a16="http://schemas.microsoft.com/office/drawing/2014/main" id="{89DB5A78-1C89-4927-AF1F-A3D71D126775}"/>
                </a:ext>
              </a:extLst>
            </p:cNvPr>
            <p:cNvCxnSpPr/>
            <p:nvPr userDrawn="1"/>
          </p:nvCxnSpPr>
          <p:spPr>
            <a:xfrm>
              <a:off x="24192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Gerade Verbindung 55">
              <a:extLst>
                <a:ext uri="{FF2B5EF4-FFF2-40B4-BE49-F238E27FC236}">
                  <a16:creationId xmlns:a16="http://schemas.microsoft.com/office/drawing/2014/main" id="{DDFB0EC2-BCF0-43ED-BACB-9732F1E1F708}"/>
                </a:ext>
              </a:extLst>
            </p:cNvPr>
            <p:cNvCxnSpPr/>
            <p:nvPr userDrawn="1"/>
          </p:nvCxnSpPr>
          <p:spPr>
            <a:xfrm>
              <a:off x="24192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 name="Gerade Verbindung 57">
              <a:extLst>
                <a:ext uri="{FF2B5EF4-FFF2-40B4-BE49-F238E27FC236}">
                  <a16:creationId xmlns:a16="http://schemas.microsoft.com/office/drawing/2014/main" id="{44C283F6-89B7-4F51-B8D7-E2CA9FC7799C}"/>
                </a:ext>
              </a:extLst>
            </p:cNvPr>
            <p:cNvCxnSpPr/>
            <p:nvPr userDrawn="1"/>
          </p:nvCxnSpPr>
          <p:spPr>
            <a:xfrm>
              <a:off x="3178175"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6" name="Gerade Verbindung 58">
              <a:extLst>
                <a:ext uri="{FF2B5EF4-FFF2-40B4-BE49-F238E27FC236}">
                  <a16:creationId xmlns:a16="http://schemas.microsoft.com/office/drawing/2014/main" id="{E7268D89-1371-4097-9BB9-6AEE9D5B6D14}"/>
                </a:ext>
              </a:extLst>
            </p:cNvPr>
            <p:cNvCxnSpPr/>
            <p:nvPr userDrawn="1"/>
          </p:nvCxnSpPr>
          <p:spPr>
            <a:xfrm>
              <a:off x="3178175"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7" name="Gerade Verbindung 60">
              <a:extLst>
                <a:ext uri="{FF2B5EF4-FFF2-40B4-BE49-F238E27FC236}">
                  <a16:creationId xmlns:a16="http://schemas.microsoft.com/office/drawing/2014/main" id="{05A228A3-946B-4A22-81FD-CF7E9AE35E96}"/>
                </a:ext>
              </a:extLst>
            </p:cNvPr>
            <p:cNvCxnSpPr/>
            <p:nvPr userDrawn="1"/>
          </p:nvCxnSpPr>
          <p:spPr>
            <a:xfrm>
              <a:off x="335915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8" name="Gerade Verbindung 61">
              <a:extLst>
                <a:ext uri="{FF2B5EF4-FFF2-40B4-BE49-F238E27FC236}">
                  <a16:creationId xmlns:a16="http://schemas.microsoft.com/office/drawing/2014/main" id="{C14609CA-5846-4192-A2A7-19CD47A9E9DC}"/>
                </a:ext>
              </a:extLst>
            </p:cNvPr>
            <p:cNvCxnSpPr/>
            <p:nvPr userDrawn="1"/>
          </p:nvCxnSpPr>
          <p:spPr>
            <a:xfrm>
              <a:off x="335915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9" name="Gerade Verbindung 63">
              <a:extLst>
                <a:ext uri="{FF2B5EF4-FFF2-40B4-BE49-F238E27FC236}">
                  <a16:creationId xmlns:a16="http://schemas.microsoft.com/office/drawing/2014/main" id="{6BB0751C-2EF2-4B8C-A9FE-826975079669}"/>
                </a:ext>
              </a:extLst>
            </p:cNvPr>
            <p:cNvCxnSpPr/>
            <p:nvPr userDrawn="1"/>
          </p:nvCxnSpPr>
          <p:spPr>
            <a:xfrm>
              <a:off x="41148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 name="Gerade Verbindung 64">
              <a:extLst>
                <a:ext uri="{FF2B5EF4-FFF2-40B4-BE49-F238E27FC236}">
                  <a16:creationId xmlns:a16="http://schemas.microsoft.com/office/drawing/2014/main" id="{DB902039-A31E-4E4E-95FF-A07508DAC225}"/>
                </a:ext>
              </a:extLst>
            </p:cNvPr>
            <p:cNvCxnSpPr/>
            <p:nvPr userDrawn="1"/>
          </p:nvCxnSpPr>
          <p:spPr>
            <a:xfrm>
              <a:off x="41148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Gerade Verbindung 66">
              <a:extLst>
                <a:ext uri="{FF2B5EF4-FFF2-40B4-BE49-F238E27FC236}">
                  <a16:creationId xmlns:a16="http://schemas.microsoft.com/office/drawing/2014/main" id="{CE042372-7860-473E-B4DD-78EC51C3FF44}"/>
                </a:ext>
              </a:extLst>
            </p:cNvPr>
            <p:cNvCxnSpPr/>
            <p:nvPr userDrawn="1"/>
          </p:nvCxnSpPr>
          <p:spPr>
            <a:xfrm>
              <a:off x="4295775"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2" name="Gerade Verbindung 67">
              <a:extLst>
                <a:ext uri="{FF2B5EF4-FFF2-40B4-BE49-F238E27FC236}">
                  <a16:creationId xmlns:a16="http://schemas.microsoft.com/office/drawing/2014/main" id="{B0A7F309-F7ED-49CE-B3C4-CD897DF31A6C}"/>
                </a:ext>
              </a:extLst>
            </p:cNvPr>
            <p:cNvCxnSpPr/>
            <p:nvPr userDrawn="1"/>
          </p:nvCxnSpPr>
          <p:spPr>
            <a:xfrm>
              <a:off x="4295775"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3" name="Gerade Verbindung 69">
              <a:extLst>
                <a:ext uri="{FF2B5EF4-FFF2-40B4-BE49-F238E27FC236}">
                  <a16:creationId xmlns:a16="http://schemas.microsoft.com/office/drawing/2014/main" id="{5FC2364F-E5F6-45B2-94E7-855953A7750E}"/>
                </a:ext>
              </a:extLst>
            </p:cNvPr>
            <p:cNvCxnSpPr/>
            <p:nvPr userDrawn="1"/>
          </p:nvCxnSpPr>
          <p:spPr>
            <a:xfrm>
              <a:off x="50546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4" name="Gerade Verbindung 70">
              <a:extLst>
                <a:ext uri="{FF2B5EF4-FFF2-40B4-BE49-F238E27FC236}">
                  <a16:creationId xmlns:a16="http://schemas.microsoft.com/office/drawing/2014/main" id="{4C35A6F1-A97B-465B-B1F4-22A4B6E14C82}"/>
                </a:ext>
              </a:extLst>
            </p:cNvPr>
            <p:cNvCxnSpPr/>
            <p:nvPr userDrawn="1"/>
          </p:nvCxnSpPr>
          <p:spPr>
            <a:xfrm>
              <a:off x="50546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Gerade Verbindung 72">
              <a:extLst>
                <a:ext uri="{FF2B5EF4-FFF2-40B4-BE49-F238E27FC236}">
                  <a16:creationId xmlns:a16="http://schemas.microsoft.com/office/drawing/2014/main" id="{4FE17104-69FC-44E3-8AD2-6BC1803DFEEA}"/>
                </a:ext>
              </a:extLst>
            </p:cNvPr>
            <p:cNvCxnSpPr/>
            <p:nvPr userDrawn="1"/>
          </p:nvCxnSpPr>
          <p:spPr>
            <a:xfrm>
              <a:off x="5235575"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6" name="Gerade Verbindung 73">
              <a:extLst>
                <a:ext uri="{FF2B5EF4-FFF2-40B4-BE49-F238E27FC236}">
                  <a16:creationId xmlns:a16="http://schemas.microsoft.com/office/drawing/2014/main" id="{CD8D0923-F7D2-493B-95AA-3D19C8E4A585}"/>
                </a:ext>
              </a:extLst>
            </p:cNvPr>
            <p:cNvCxnSpPr/>
            <p:nvPr userDrawn="1"/>
          </p:nvCxnSpPr>
          <p:spPr>
            <a:xfrm>
              <a:off x="5235575"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7" name="Gerade Verbindung 75">
              <a:extLst>
                <a:ext uri="{FF2B5EF4-FFF2-40B4-BE49-F238E27FC236}">
                  <a16:creationId xmlns:a16="http://schemas.microsoft.com/office/drawing/2014/main" id="{121D474D-5195-4644-BD56-25A7FBB07433}"/>
                </a:ext>
              </a:extLst>
            </p:cNvPr>
            <p:cNvCxnSpPr/>
            <p:nvPr userDrawn="1"/>
          </p:nvCxnSpPr>
          <p:spPr>
            <a:xfrm>
              <a:off x="59944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8" name="Gerade Verbindung 76">
              <a:extLst>
                <a:ext uri="{FF2B5EF4-FFF2-40B4-BE49-F238E27FC236}">
                  <a16:creationId xmlns:a16="http://schemas.microsoft.com/office/drawing/2014/main" id="{5814D59D-6971-4F7F-AAF6-ACB2DEEBF8F9}"/>
                </a:ext>
              </a:extLst>
            </p:cNvPr>
            <p:cNvCxnSpPr/>
            <p:nvPr userDrawn="1"/>
          </p:nvCxnSpPr>
          <p:spPr>
            <a:xfrm>
              <a:off x="59944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9" name="Gerade Verbindung 78">
              <a:extLst>
                <a:ext uri="{FF2B5EF4-FFF2-40B4-BE49-F238E27FC236}">
                  <a16:creationId xmlns:a16="http://schemas.microsoft.com/office/drawing/2014/main" id="{F867C8A3-C2A1-42C2-A2BF-2B1A0007F277}"/>
                </a:ext>
              </a:extLst>
            </p:cNvPr>
            <p:cNvCxnSpPr/>
            <p:nvPr userDrawn="1"/>
          </p:nvCxnSpPr>
          <p:spPr>
            <a:xfrm>
              <a:off x="6175375"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0" name="Gerade Verbindung 79">
              <a:extLst>
                <a:ext uri="{FF2B5EF4-FFF2-40B4-BE49-F238E27FC236}">
                  <a16:creationId xmlns:a16="http://schemas.microsoft.com/office/drawing/2014/main" id="{EB78D54C-D8B9-48B4-BBE5-59E6A170CEA5}"/>
                </a:ext>
              </a:extLst>
            </p:cNvPr>
            <p:cNvCxnSpPr/>
            <p:nvPr userDrawn="1"/>
          </p:nvCxnSpPr>
          <p:spPr>
            <a:xfrm>
              <a:off x="6175375"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Gerade Verbindung 81">
              <a:extLst>
                <a:ext uri="{FF2B5EF4-FFF2-40B4-BE49-F238E27FC236}">
                  <a16:creationId xmlns:a16="http://schemas.microsoft.com/office/drawing/2014/main" id="{F07E7671-420B-4CE3-84F7-CA4340643073}"/>
                </a:ext>
              </a:extLst>
            </p:cNvPr>
            <p:cNvCxnSpPr/>
            <p:nvPr userDrawn="1"/>
          </p:nvCxnSpPr>
          <p:spPr>
            <a:xfrm>
              <a:off x="69342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2" name="Gerade Verbindung 82">
              <a:extLst>
                <a:ext uri="{FF2B5EF4-FFF2-40B4-BE49-F238E27FC236}">
                  <a16:creationId xmlns:a16="http://schemas.microsoft.com/office/drawing/2014/main" id="{72A64E5B-35D3-48FA-94EE-B08A943894EB}"/>
                </a:ext>
              </a:extLst>
            </p:cNvPr>
            <p:cNvCxnSpPr/>
            <p:nvPr userDrawn="1"/>
          </p:nvCxnSpPr>
          <p:spPr>
            <a:xfrm>
              <a:off x="69342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Gerade Verbindung 84">
              <a:extLst>
                <a:ext uri="{FF2B5EF4-FFF2-40B4-BE49-F238E27FC236}">
                  <a16:creationId xmlns:a16="http://schemas.microsoft.com/office/drawing/2014/main" id="{2335ED4D-A1DF-4F1F-868F-CC7D4259850C}"/>
                </a:ext>
              </a:extLst>
            </p:cNvPr>
            <p:cNvCxnSpPr/>
            <p:nvPr userDrawn="1"/>
          </p:nvCxnSpPr>
          <p:spPr>
            <a:xfrm>
              <a:off x="7114826"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4" name="Gerade Verbindung 85">
              <a:extLst>
                <a:ext uri="{FF2B5EF4-FFF2-40B4-BE49-F238E27FC236}">
                  <a16:creationId xmlns:a16="http://schemas.microsoft.com/office/drawing/2014/main" id="{8BC2234D-1785-4F9D-937F-9DD6498EBCB9}"/>
                </a:ext>
              </a:extLst>
            </p:cNvPr>
            <p:cNvCxnSpPr/>
            <p:nvPr userDrawn="1"/>
          </p:nvCxnSpPr>
          <p:spPr>
            <a:xfrm>
              <a:off x="7114826"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5" name="Gerade Verbindung 87">
              <a:extLst>
                <a:ext uri="{FF2B5EF4-FFF2-40B4-BE49-F238E27FC236}">
                  <a16:creationId xmlns:a16="http://schemas.microsoft.com/office/drawing/2014/main" id="{15EC510D-D614-487D-A41E-C6637C568B54}"/>
                </a:ext>
              </a:extLst>
            </p:cNvPr>
            <p:cNvCxnSpPr/>
            <p:nvPr userDrawn="1"/>
          </p:nvCxnSpPr>
          <p:spPr>
            <a:xfrm>
              <a:off x="7874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6" name="Gerade Verbindung 88">
              <a:extLst>
                <a:ext uri="{FF2B5EF4-FFF2-40B4-BE49-F238E27FC236}">
                  <a16:creationId xmlns:a16="http://schemas.microsoft.com/office/drawing/2014/main" id="{B5C75E0A-4CCA-4582-8146-55595032B923}"/>
                </a:ext>
              </a:extLst>
            </p:cNvPr>
            <p:cNvCxnSpPr/>
            <p:nvPr userDrawn="1"/>
          </p:nvCxnSpPr>
          <p:spPr>
            <a:xfrm>
              <a:off x="7874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7" name="Gerade Verbindung 90">
              <a:extLst>
                <a:ext uri="{FF2B5EF4-FFF2-40B4-BE49-F238E27FC236}">
                  <a16:creationId xmlns:a16="http://schemas.microsoft.com/office/drawing/2014/main" id="{8D09F898-FA80-45D5-8485-EA10457317D6}"/>
                </a:ext>
              </a:extLst>
            </p:cNvPr>
            <p:cNvCxnSpPr/>
            <p:nvPr userDrawn="1"/>
          </p:nvCxnSpPr>
          <p:spPr>
            <a:xfrm>
              <a:off x="8054975"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8" name="Gerade Verbindung 91">
              <a:extLst>
                <a:ext uri="{FF2B5EF4-FFF2-40B4-BE49-F238E27FC236}">
                  <a16:creationId xmlns:a16="http://schemas.microsoft.com/office/drawing/2014/main" id="{9201DA14-857F-4B80-ACF4-7935BA68CAF1}"/>
                </a:ext>
              </a:extLst>
            </p:cNvPr>
            <p:cNvCxnSpPr/>
            <p:nvPr userDrawn="1"/>
          </p:nvCxnSpPr>
          <p:spPr>
            <a:xfrm>
              <a:off x="8054975"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9" name="Gerade Verbindung 93">
              <a:extLst>
                <a:ext uri="{FF2B5EF4-FFF2-40B4-BE49-F238E27FC236}">
                  <a16:creationId xmlns:a16="http://schemas.microsoft.com/office/drawing/2014/main" id="{3A61743C-BE6E-408B-A9C8-4BDE9325A628}"/>
                </a:ext>
              </a:extLst>
            </p:cNvPr>
            <p:cNvCxnSpPr/>
            <p:nvPr userDrawn="1"/>
          </p:nvCxnSpPr>
          <p:spPr>
            <a:xfrm>
              <a:off x="88138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0" name="Gerade Verbindung 94">
              <a:extLst>
                <a:ext uri="{FF2B5EF4-FFF2-40B4-BE49-F238E27FC236}">
                  <a16:creationId xmlns:a16="http://schemas.microsoft.com/office/drawing/2014/main" id="{CF5C273A-2174-441B-9296-333DC26819D3}"/>
                </a:ext>
              </a:extLst>
            </p:cNvPr>
            <p:cNvCxnSpPr/>
            <p:nvPr userDrawn="1"/>
          </p:nvCxnSpPr>
          <p:spPr>
            <a:xfrm>
              <a:off x="88138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1" name="Gerade Verbindung 96">
              <a:extLst>
                <a:ext uri="{FF2B5EF4-FFF2-40B4-BE49-F238E27FC236}">
                  <a16:creationId xmlns:a16="http://schemas.microsoft.com/office/drawing/2014/main" id="{795AA638-63BD-4BE0-8FCF-6778305EA579}"/>
                </a:ext>
              </a:extLst>
            </p:cNvPr>
            <p:cNvCxnSpPr/>
            <p:nvPr userDrawn="1"/>
          </p:nvCxnSpPr>
          <p:spPr>
            <a:xfrm>
              <a:off x="8994775"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2" name="Gerade Verbindung 97">
              <a:extLst>
                <a:ext uri="{FF2B5EF4-FFF2-40B4-BE49-F238E27FC236}">
                  <a16:creationId xmlns:a16="http://schemas.microsoft.com/office/drawing/2014/main" id="{CD6D6801-4E83-40F3-B1F7-6327BEC4C384}"/>
                </a:ext>
              </a:extLst>
            </p:cNvPr>
            <p:cNvCxnSpPr/>
            <p:nvPr userDrawn="1"/>
          </p:nvCxnSpPr>
          <p:spPr>
            <a:xfrm>
              <a:off x="8994775"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3" name="Gerade Verbindung 99">
              <a:extLst>
                <a:ext uri="{FF2B5EF4-FFF2-40B4-BE49-F238E27FC236}">
                  <a16:creationId xmlns:a16="http://schemas.microsoft.com/office/drawing/2014/main" id="{BA20F452-7B1E-4762-B759-7D662410CBEE}"/>
                </a:ext>
              </a:extLst>
            </p:cNvPr>
            <p:cNvCxnSpPr/>
            <p:nvPr userDrawn="1"/>
          </p:nvCxnSpPr>
          <p:spPr>
            <a:xfrm>
              <a:off x="9751003"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4" name="Gerade Verbindung 100">
              <a:extLst>
                <a:ext uri="{FF2B5EF4-FFF2-40B4-BE49-F238E27FC236}">
                  <a16:creationId xmlns:a16="http://schemas.microsoft.com/office/drawing/2014/main" id="{1E1C0C08-C54F-45E2-BB5F-C0A706391959}"/>
                </a:ext>
              </a:extLst>
            </p:cNvPr>
            <p:cNvCxnSpPr/>
            <p:nvPr userDrawn="1"/>
          </p:nvCxnSpPr>
          <p:spPr>
            <a:xfrm>
              <a:off x="9751003"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5" name="Gerade Verbindung 102">
              <a:extLst>
                <a:ext uri="{FF2B5EF4-FFF2-40B4-BE49-F238E27FC236}">
                  <a16:creationId xmlns:a16="http://schemas.microsoft.com/office/drawing/2014/main" id="{8015DCC0-30EF-45B5-885D-7503BBA3C411}"/>
                </a:ext>
              </a:extLst>
            </p:cNvPr>
            <p:cNvCxnSpPr/>
            <p:nvPr userDrawn="1"/>
          </p:nvCxnSpPr>
          <p:spPr>
            <a:xfrm>
              <a:off x="9928225"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6" name="Gerade Verbindung 103">
              <a:extLst>
                <a:ext uri="{FF2B5EF4-FFF2-40B4-BE49-F238E27FC236}">
                  <a16:creationId xmlns:a16="http://schemas.microsoft.com/office/drawing/2014/main" id="{F0822DAE-157D-4889-A8B5-455FD275F612}"/>
                </a:ext>
              </a:extLst>
            </p:cNvPr>
            <p:cNvCxnSpPr/>
            <p:nvPr userDrawn="1"/>
          </p:nvCxnSpPr>
          <p:spPr>
            <a:xfrm>
              <a:off x="9928225"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7" name="Gerade Verbindung 105">
              <a:extLst>
                <a:ext uri="{FF2B5EF4-FFF2-40B4-BE49-F238E27FC236}">
                  <a16:creationId xmlns:a16="http://schemas.microsoft.com/office/drawing/2014/main" id="{9BEAD017-450F-4FB6-87EF-5E7B10F22F2D}"/>
                </a:ext>
              </a:extLst>
            </p:cNvPr>
            <p:cNvCxnSpPr/>
            <p:nvPr userDrawn="1"/>
          </p:nvCxnSpPr>
          <p:spPr>
            <a:xfrm>
              <a:off x="10690225"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8" name="Gerade Verbindung 106">
              <a:extLst>
                <a:ext uri="{FF2B5EF4-FFF2-40B4-BE49-F238E27FC236}">
                  <a16:creationId xmlns:a16="http://schemas.microsoft.com/office/drawing/2014/main" id="{086D19D6-9DF7-4ECD-ACE9-F12A1471D750}"/>
                </a:ext>
              </a:extLst>
            </p:cNvPr>
            <p:cNvCxnSpPr/>
            <p:nvPr userDrawn="1"/>
          </p:nvCxnSpPr>
          <p:spPr>
            <a:xfrm>
              <a:off x="10690225"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9" name="Gerade Verbindung 108">
              <a:extLst>
                <a:ext uri="{FF2B5EF4-FFF2-40B4-BE49-F238E27FC236}">
                  <a16:creationId xmlns:a16="http://schemas.microsoft.com/office/drawing/2014/main" id="{0F932D9D-55C7-40BA-AC14-5D57B0D2B59B}"/>
                </a:ext>
              </a:extLst>
            </p:cNvPr>
            <p:cNvCxnSpPr/>
            <p:nvPr userDrawn="1"/>
          </p:nvCxnSpPr>
          <p:spPr>
            <a:xfrm>
              <a:off x="10868025"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Gerade Verbindung 109">
              <a:extLst>
                <a:ext uri="{FF2B5EF4-FFF2-40B4-BE49-F238E27FC236}">
                  <a16:creationId xmlns:a16="http://schemas.microsoft.com/office/drawing/2014/main" id="{374F519A-3E3A-4A0F-8771-E8181D8267CE}"/>
                </a:ext>
              </a:extLst>
            </p:cNvPr>
            <p:cNvCxnSpPr/>
            <p:nvPr userDrawn="1"/>
          </p:nvCxnSpPr>
          <p:spPr>
            <a:xfrm>
              <a:off x="10868025"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1" name="Gerade Verbindung 111">
              <a:extLst>
                <a:ext uri="{FF2B5EF4-FFF2-40B4-BE49-F238E27FC236}">
                  <a16:creationId xmlns:a16="http://schemas.microsoft.com/office/drawing/2014/main" id="{7B04FB06-CABC-46D8-9D74-C0114649F082}"/>
                </a:ext>
              </a:extLst>
            </p:cNvPr>
            <p:cNvCxnSpPr/>
            <p:nvPr userDrawn="1"/>
          </p:nvCxnSpPr>
          <p:spPr>
            <a:xfrm>
              <a:off x="11628438"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2" name="Gerade Verbindung 112">
              <a:extLst>
                <a:ext uri="{FF2B5EF4-FFF2-40B4-BE49-F238E27FC236}">
                  <a16:creationId xmlns:a16="http://schemas.microsoft.com/office/drawing/2014/main" id="{EEDCD667-E12A-4CA1-8F57-348E251EE657}"/>
                </a:ext>
              </a:extLst>
            </p:cNvPr>
            <p:cNvCxnSpPr/>
            <p:nvPr userDrawn="1"/>
          </p:nvCxnSpPr>
          <p:spPr>
            <a:xfrm>
              <a:off x="11628438"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3" name="Gerade Verbindung 114">
              <a:extLst>
                <a:ext uri="{FF2B5EF4-FFF2-40B4-BE49-F238E27FC236}">
                  <a16:creationId xmlns:a16="http://schemas.microsoft.com/office/drawing/2014/main" id="{38DB2814-68DC-47DB-AC23-2F3B838ED957}"/>
                </a:ext>
              </a:extLst>
            </p:cNvPr>
            <p:cNvCxnSpPr/>
            <p:nvPr userDrawn="1"/>
          </p:nvCxnSpPr>
          <p:spPr>
            <a:xfrm rot="5400000">
              <a:off x="-360000" y="151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4" name="Gerade Verbindung 116">
              <a:extLst>
                <a:ext uri="{FF2B5EF4-FFF2-40B4-BE49-F238E27FC236}">
                  <a16:creationId xmlns:a16="http://schemas.microsoft.com/office/drawing/2014/main" id="{CA96748B-28AC-4C7A-960C-30B213B5E29A}"/>
                </a:ext>
              </a:extLst>
            </p:cNvPr>
            <p:cNvCxnSpPr/>
            <p:nvPr userDrawn="1"/>
          </p:nvCxnSpPr>
          <p:spPr>
            <a:xfrm rot="5400000">
              <a:off x="-360000" y="6084838"/>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5" name="Gerade Verbindung 117">
              <a:extLst>
                <a:ext uri="{FF2B5EF4-FFF2-40B4-BE49-F238E27FC236}">
                  <a16:creationId xmlns:a16="http://schemas.microsoft.com/office/drawing/2014/main" id="{EFF230EA-C1CE-4B75-B7F5-835AE90C5288}"/>
                </a:ext>
              </a:extLst>
            </p:cNvPr>
            <p:cNvCxnSpPr/>
            <p:nvPr userDrawn="1"/>
          </p:nvCxnSpPr>
          <p:spPr>
            <a:xfrm rot="5400000">
              <a:off x="12423600" y="151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6" name="Gerade Verbindung 118">
              <a:extLst>
                <a:ext uri="{FF2B5EF4-FFF2-40B4-BE49-F238E27FC236}">
                  <a16:creationId xmlns:a16="http://schemas.microsoft.com/office/drawing/2014/main" id="{66019811-38E6-4A30-A2E5-EAFAAE72736A}"/>
                </a:ext>
              </a:extLst>
            </p:cNvPr>
            <p:cNvCxnSpPr/>
            <p:nvPr userDrawn="1"/>
          </p:nvCxnSpPr>
          <p:spPr>
            <a:xfrm rot="5400000">
              <a:off x="12423600" y="6084838"/>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66862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Content Slide">
    <p:spTree>
      <p:nvGrpSpPr>
        <p:cNvPr id="1" name=""/>
        <p:cNvGrpSpPr/>
        <p:nvPr/>
      </p:nvGrpSpPr>
      <p:grpSpPr>
        <a:xfrm>
          <a:off x="0" y="0"/>
          <a:ext cx="0" cy="0"/>
          <a:chOff x="0" y="0"/>
          <a:chExt cx="0" cy="0"/>
        </a:xfrm>
      </p:grpSpPr>
      <p:sp>
        <p:nvSpPr>
          <p:cNvPr id="13" name="Titel 12"/>
          <p:cNvSpPr>
            <a:spLocks noGrp="1"/>
          </p:cNvSpPr>
          <p:nvPr>
            <p:ph type="title" hasCustomPrompt="1"/>
          </p:nvPr>
        </p:nvSpPr>
        <p:spPr/>
        <p:txBody>
          <a:bodyPr/>
          <a:lstStyle/>
          <a:p>
            <a:r>
              <a:rPr lang="en-US" noProof="0" dirty="0"/>
              <a:t>Title Calibri Bold 28 </a:t>
            </a:r>
            <a:r>
              <a:rPr lang="en-US" noProof="0" dirty="0" err="1"/>
              <a:t>pt</a:t>
            </a:r>
            <a:endParaRPr lang="de-DE" dirty="0"/>
          </a:p>
        </p:txBody>
      </p:sp>
      <p:sp>
        <p:nvSpPr>
          <p:cNvPr id="17" name="Foliennummernplatzhalter 16"/>
          <p:cNvSpPr>
            <a:spLocks noGrp="1"/>
          </p:cNvSpPr>
          <p:nvPr>
            <p:ph type="sldNum" sz="quarter" idx="14"/>
          </p:nvPr>
        </p:nvSpPr>
        <p:spPr>
          <a:xfrm>
            <a:off x="11347552" y="6340471"/>
            <a:ext cx="280886" cy="144000"/>
          </a:xfrm>
          <a:prstGeom prst="rect">
            <a:avLst/>
          </a:prstGeom>
        </p:spPr>
        <p:txBody>
          <a:bodyPr/>
          <a:lstStyle/>
          <a:p>
            <a:fld id="{5FA2C36E-DC06-4909-89EC-32EA0059C5E3}" type="slidenum">
              <a:rPr lang="en-US" smtClean="0">
                <a:solidFill>
                  <a:srgbClr val="000000"/>
                </a:solidFill>
              </a:rPr>
              <a:pPr/>
              <a:t>‹N›</a:t>
            </a:fld>
            <a:endParaRPr lang="en-US" dirty="0">
              <a:solidFill>
                <a:srgbClr val="000000"/>
              </a:solidFill>
            </a:endParaRPr>
          </a:p>
        </p:txBody>
      </p:sp>
      <p:sp>
        <p:nvSpPr>
          <p:cNvPr id="23" name="Textplatzhalter 22"/>
          <p:cNvSpPr>
            <a:spLocks noGrp="1"/>
          </p:cNvSpPr>
          <p:nvPr>
            <p:ph type="body" sz="quarter" idx="16" hasCustomPrompt="1"/>
          </p:nvPr>
        </p:nvSpPr>
        <p:spPr>
          <a:xfrm>
            <a:off x="540001" y="1622425"/>
            <a:ext cx="9212400" cy="4570413"/>
          </a:xfrm>
        </p:spPr>
        <p:txBody>
          <a:bodyPr/>
          <a:lstStyle>
            <a:lvl1pPr>
              <a:defRPr/>
            </a:lvl1pPr>
            <a:lvl2pPr>
              <a:defRPr/>
            </a:lvl2pPr>
            <a:lvl3pPr>
              <a:defRPr baseline="0"/>
            </a:lvl3pPr>
            <a:lvl4pPr>
              <a:defRPr/>
            </a:lvl4pPr>
          </a:lstStyle>
          <a:p>
            <a:pPr lvl="0"/>
            <a:r>
              <a:rPr lang="en-US" noProof="0" dirty="0"/>
              <a:t>Headline Calibri Bold 18 </a:t>
            </a:r>
            <a:r>
              <a:rPr lang="en-US" noProof="0" dirty="0" err="1"/>
              <a:t>pt</a:t>
            </a:r>
            <a:endParaRPr lang="en-US" noProof="0" dirty="0"/>
          </a:p>
          <a:p>
            <a:pPr lvl="1"/>
            <a:r>
              <a:rPr lang="en-US" noProof="0" dirty="0"/>
              <a:t>Text Calibri 18 </a:t>
            </a:r>
            <a:r>
              <a:rPr lang="en-US" noProof="0" dirty="0" err="1"/>
              <a:t>pt</a:t>
            </a:r>
            <a:endParaRPr lang="en-US" noProof="0" dirty="0"/>
          </a:p>
          <a:p>
            <a:pPr lvl="2"/>
            <a:r>
              <a:rPr lang="en-US" noProof="0" dirty="0"/>
              <a:t>Text Calibri 18 </a:t>
            </a:r>
            <a:r>
              <a:rPr lang="en-US" noProof="0" dirty="0" err="1"/>
              <a:t>pt</a:t>
            </a:r>
            <a:endParaRPr lang="en-US" noProof="0" dirty="0"/>
          </a:p>
          <a:p>
            <a:pPr lvl="3"/>
            <a:r>
              <a:rPr lang="en-US" noProof="0" dirty="0"/>
              <a:t>Text Calibri 14 </a:t>
            </a:r>
            <a:r>
              <a:rPr lang="en-US" noProof="0" dirty="0" err="1"/>
              <a:t>pt</a:t>
            </a:r>
            <a:endParaRPr lang="en-US" noProof="0" dirty="0"/>
          </a:p>
        </p:txBody>
      </p:sp>
      <p:sp>
        <p:nvSpPr>
          <p:cNvPr id="2" name="Fußzeilenplatzhalter 1"/>
          <p:cNvSpPr>
            <a:spLocks noGrp="1"/>
          </p:cNvSpPr>
          <p:nvPr>
            <p:ph type="ftr" sz="quarter" idx="17"/>
          </p:nvPr>
        </p:nvSpPr>
        <p:spPr>
          <a:xfrm>
            <a:off x="8054975" y="6340471"/>
            <a:ext cx="3259452" cy="144000"/>
          </a:xfrm>
          <a:prstGeom prst="rect">
            <a:avLst/>
          </a:prstGeom>
        </p:spPr>
        <p:txBody>
          <a:bodyPr/>
          <a:lstStyle/>
          <a:p>
            <a:endParaRPr lang="en-US" dirty="0">
              <a:solidFill>
                <a:srgbClr val="000000"/>
              </a:solidFill>
            </a:endParaRPr>
          </a:p>
        </p:txBody>
      </p:sp>
      <p:pic>
        <p:nvPicPr>
          <p:cNvPr id="18" name="Picture 6" descr="\\vmware-host\Shared Folders\von PS\Siemens Healthineers\sh_logo_RGB.wmf"/>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0429047" y="276113"/>
            <a:ext cx="1472040" cy="35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6448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7_Content Slide">
    <p:spTree>
      <p:nvGrpSpPr>
        <p:cNvPr id="1" name=""/>
        <p:cNvGrpSpPr/>
        <p:nvPr/>
      </p:nvGrpSpPr>
      <p:grpSpPr>
        <a:xfrm>
          <a:off x="0" y="0"/>
          <a:ext cx="0" cy="0"/>
          <a:chOff x="0" y="0"/>
          <a:chExt cx="0" cy="0"/>
        </a:xfrm>
      </p:grpSpPr>
      <p:sp>
        <p:nvSpPr>
          <p:cNvPr id="13" name="Titel 12"/>
          <p:cNvSpPr>
            <a:spLocks noGrp="1"/>
          </p:cNvSpPr>
          <p:nvPr>
            <p:ph type="title" hasCustomPrompt="1"/>
          </p:nvPr>
        </p:nvSpPr>
        <p:spPr/>
        <p:txBody>
          <a:bodyPr/>
          <a:lstStyle/>
          <a:p>
            <a:r>
              <a:rPr lang="en-US" noProof="0" dirty="0"/>
              <a:t>Title Calibri Bold 28 </a:t>
            </a:r>
            <a:r>
              <a:rPr lang="en-US" noProof="0" dirty="0" err="1"/>
              <a:t>pt</a:t>
            </a:r>
            <a:endParaRPr lang="de-DE" dirty="0"/>
          </a:p>
        </p:txBody>
      </p:sp>
      <p:sp>
        <p:nvSpPr>
          <p:cNvPr id="17" name="Foliennummernplatzhalter 16"/>
          <p:cNvSpPr>
            <a:spLocks noGrp="1"/>
          </p:cNvSpPr>
          <p:nvPr>
            <p:ph type="sldNum" sz="quarter" idx="14"/>
          </p:nvPr>
        </p:nvSpPr>
        <p:spPr>
          <a:xfrm>
            <a:off x="11347552" y="6340471"/>
            <a:ext cx="280886" cy="144000"/>
          </a:xfrm>
          <a:prstGeom prst="rect">
            <a:avLst/>
          </a:prstGeom>
        </p:spPr>
        <p:txBody>
          <a:bodyPr/>
          <a:lstStyle/>
          <a:p>
            <a:fld id="{5FA2C36E-DC06-4909-89EC-32EA0059C5E3}" type="slidenum">
              <a:rPr lang="en-US" smtClean="0">
                <a:solidFill>
                  <a:srgbClr val="000000"/>
                </a:solidFill>
              </a:rPr>
              <a:pPr/>
              <a:t>‹N›</a:t>
            </a:fld>
            <a:endParaRPr lang="en-US" dirty="0">
              <a:solidFill>
                <a:srgbClr val="000000"/>
              </a:solidFill>
            </a:endParaRPr>
          </a:p>
        </p:txBody>
      </p:sp>
      <p:sp>
        <p:nvSpPr>
          <p:cNvPr id="23" name="Textplatzhalter 22"/>
          <p:cNvSpPr>
            <a:spLocks noGrp="1"/>
          </p:cNvSpPr>
          <p:nvPr>
            <p:ph type="body" sz="quarter" idx="16" hasCustomPrompt="1"/>
          </p:nvPr>
        </p:nvSpPr>
        <p:spPr>
          <a:xfrm>
            <a:off x="540001" y="1622425"/>
            <a:ext cx="9212400" cy="4570413"/>
          </a:xfrm>
        </p:spPr>
        <p:txBody>
          <a:bodyPr/>
          <a:lstStyle>
            <a:lvl1pPr>
              <a:defRPr/>
            </a:lvl1pPr>
            <a:lvl2pPr>
              <a:defRPr/>
            </a:lvl2pPr>
            <a:lvl3pPr>
              <a:defRPr baseline="0"/>
            </a:lvl3pPr>
            <a:lvl4pPr>
              <a:defRPr/>
            </a:lvl4pPr>
          </a:lstStyle>
          <a:p>
            <a:pPr lvl="0"/>
            <a:r>
              <a:rPr lang="en-US" noProof="0" dirty="0"/>
              <a:t>Headline Calibri Bold 18 </a:t>
            </a:r>
            <a:r>
              <a:rPr lang="en-US" noProof="0" dirty="0" err="1"/>
              <a:t>pt</a:t>
            </a:r>
            <a:endParaRPr lang="en-US" noProof="0" dirty="0"/>
          </a:p>
          <a:p>
            <a:pPr lvl="1"/>
            <a:r>
              <a:rPr lang="en-US" noProof="0" dirty="0"/>
              <a:t>Text Calibri 18 </a:t>
            </a:r>
            <a:r>
              <a:rPr lang="en-US" noProof="0" dirty="0" err="1"/>
              <a:t>pt</a:t>
            </a:r>
            <a:endParaRPr lang="en-US" noProof="0" dirty="0"/>
          </a:p>
          <a:p>
            <a:pPr lvl="2"/>
            <a:r>
              <a:rPr lang="en-US" noProof="0" dirty="0"/>
              <a:t>Text Calibri 18 </a:t>
            </a:r>
            <a:r>
              <a:rPr lang="en-US" noProof="0" dirty="0" err="1"/>
              <a:t>pt</a:t>
            </a:r>
            <a:endParaRPr lang="en-US" noProof="0" dirty="0"/>
          </a:p>
          <a:p>
            <a:pPr lvl="3"/>
            <a:r>
              <a:rPr lang="en-US" noProof="0" dirty="0"/>
              <a:t>Text Calibri 14 </a:t>
            </a:r>
            <a:r>
              <a:rPr lang="en-US" noProof="0" dirty="0" err="1"/>
              <a:t>pt</a:t>
            </a:r>
            <a:endParaRPr lang="en-US" noProof="0" dirty="0"/>
          </a:p>
        </p:txBody>
      </p:sp>
      <p:sp>
        <p:nvSpPr>
          <p:cNvPr id="2" name="Fußzeilenplatzhalter 1"/>
          <p:cNvSpPr>
            <a:spLocks noGrp="1"/>
          </p:cNvSpPr>
          <p:nvPr>
            <p:ph type="ftr" sz="quarter" idx="17"/>
          </p:nvPr>
        </p:nvSpPr>
        <p:spPr>
          <a:xfrm>
            <a:off x="8054975" y="6340471"/>
            <a:ext cx="3259452" cy="144000"/>
          </a:xfrm>
          <a:prstGeom prst="rect">
            <a:avLst/>
          </a:prstGeom>
        </p:spPr>
        <p:txBody>
          <a:bodyPr/>
          <a:lstStyle/>
          <a:p>
            <a:endParaRPr lang="en-US" dirty="0">
              <a:solidFill>
                <a:srgbClr val="000000"/>
              </a:solidFill>
            </a:endParaRPr>
          </a:p>
        </p:txBody>
      </p:sp>
      <p:pic>
        <p:nvPicPr>
          <p:cNvPr id="18" name="Picture 6" descr="\\vmware-host\Shared Folders\von PS\Siemens Healthineers\sh_logo_RGB.wmf"/>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0429047" y="276113"/>
            <a:ext cx="1472040" cy="35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88052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8_Content Slide">
    <p:spTree>
      <p:nvGrpSpPr>
        <p:cNvPr id="1" name=""/>
        <p:cNvGrpSpPr/>
        <p:nvPr/>
      </p:nvGrpSpPr>
      <p:grpSpPr>
        <a:xfrm>
          <a:off x="0" y="0"/>
          <a:ext cx="0" cy="0"/>
          <a:chOff x="0" y="0"/>
          <a:chExt cx="0" cy="0"/>
        </a:xfrm>
      </p:grpSpPr>
      <p:sp>
        <p:nvSpPr>
          <p:cNvPr id="13" name="Titel 12"/>
          <p:cNvSpPr>
            <a:spLocks noGrp="1"/>
          </p:cNvSpPr>
          <p:nvPr>
            <p:ph type="title" hasCustomPrompt="1"/>
          </p:nvPr>
        </p:nvSpPr>
        <p:spPr/>
        <p:txBody>
          <a:bodyPr/>
          <a:lstStyle/>
          <a:p>
            <a:r>
              <a:rPr lang="en-US" noProof="0" dirty="0"/>
              <a:t>Title Calibri Bold 28 </a:t>
            </a:r>
            <a:r>
              <a:rPr lang="en-US" noProof="0" dirty="0" err="1"/>
              <a:t>pt</a:t>
            </a:r>
            <a:endParaRPr lang="de-DE" dirty="0"/>
          </a:p>
        </p:txBody>
      </p:sp>
      <p:sp>
        <p:nvSpPr>
          <p:cNvPr id="17" name="Foliennummernplatzhalter 16"/>
          <p:cNvSpPr>
            <a:spLocks noGrp="1"/>
          </p:cNvSpPr>
          <p:nvPr>
            <p:ph type="sldNum" sz="quarter" idx="14"/>
          </p:nvPr>
        </p:nvSpPr>
        <p:spPr>
          <a:xfrm>
            <a:off x="11347552" y="6340471"/>
            <a:ext cx="280886" cy="144000"/>
          </a:xfrm>
          <a:prstGeom prst="rect">
            <a:avLst/>
          </a:prstGeom>
        </p:spPr>
        <p:txBody>
          <a:bodyPr/>
          <a:lstStyle/>
          <a:p>
            <a:fld id="{5FA2C36E-DC06-4909-89EC-32EA0059C5E3}" type="slidenum">
              <a:rPr lang="en-US" smtClean="0">
                <a:solidFill>
                  <a:srgbClr val="000000"/>
                </a:solidFill>
              </a:rPr>
              <a:pPr/>
              <a:t>‹N›</a:t>
            </a:fld>
            <a:endParaRPr lang="en-US" dirty="0">
              <a:solidFill>
                <a:srgbClr val="000000"/>
              </a:solidFill>
            </a:endParaRPr>
          </a:p>
        </p:txBody>
      </p:sp>
      <p:sp>
        <p:nvSpPr>
          <p:cNvPr id="23" name="Textplatzhalter 22"/>
          <p:cNvSpPr>
            <a:spLocks noGrp="1"/>
          </p:cNvSpPr>
          <p:nvPr>
            <p:ph type="body" sz="quarter" idx="16" hasCustomPrompt="1"/>
          </p:nvPr>
        </p:nvSpPr>
        <p:spPr>
          <a:xfrm>
            <a:off x="540001" y="1622425"/>
            <a:ext cx="9212400" cy="4570413"/>
          </a:xfrm>
        </p:spPr>
        <p:txBody>
          <a:bodyPr/>
          <a:lstStyle>
            <a:lvl1pPr>
              <a:defRPr/>
            </a:lvl1pPr>
            <a:lvl2pPr>
              <a:defRPr/>
            </a:lvl2pPr>
            <a:lvl3pPr>
              <a:defRPr baseline="0"/>
            </a:lvl3pPr>
            <a:lvl4pPr>
              <a:defRPr/>
            </a:lvl4pPr>
          </a:lstStyle>
          <a:p>
            <a:pPr lvl="0"/>
            <a:r>
              <a:rPr lang="en-US" noProof="0" dirty="0"/>
              <a:t>Headline Calibri Bold 18 </a:t>
            </a:r>
            <a:r>
              <a:rPr lang="en-US" noProof="0" dirty="0" err="1"/>
              <a:t>pt</a:t>
            </a:r>
            <a:endParaRPr lang="en-US" noProof="0" dirty="0"/>
          </a:p>
          <a:p>
            <a:pPr lvl="1"/>
            <a:r>
              <a:rPr lang="en-US" noProof="0" dirty="0"/>
              <a:t>Text Calibri 18 </a:t>
            </a:r>
            <a:r>
              <a:rPr lang="en-US" noProof="0" dirty="0" err="1"/>
              <a:t>pt</a:t>
            </a:r>
            <a:endParaRPr lang="en-US" noProof="0" dirty="0"/>
          </a:p>
          <a:p>
            <a:pPr lvl="2"/>
            <a:r>
              <a:rPr lang="en-US" noProof="0" dirty="0"/>
              <a:t>Text Calibri 18 </a:t>
            </a:r>
            <a:r>
              <a:rPr lang="en-US" noProof="0" dirty="0" err="1"/>
              <a:t>pt</a:t>
            </a:r>
            <a:endParaRPr lang="en-US" noProof="0" dirty="0"/>
          </a:p>
          <a:p>
            <a:pPr lvl="3"/>
            <a:r>
              <a:rPr lang="en-US" noProof="0" dirty="0"/>
              <a:t>Text Calibri 14 </a:t>
            </a:r>
            <a:r>
              <a:rPr lang="en-US" noProof="0" dirty="0" err="1"/>
              <a:t>pt</a:t>
            </a:r>
            <a:endParaRPr lang="en-US" noProof="0" dirty="0"/>
          </a:p>
        </p:txBody>
      </p:sp>
      <p:sp>
        <p:nvSpPr>
          <p:cNvPr id="2" name="Fußzeilenplatzhalter 1"/>
          <p:cNvSpPr>
            <a:spLocks noGrp="1"/>
          </p:cNvSpPr>
          <p:nvPr>
            <p:ph type="ftr" sz="quarter" idx="17"/>
          </p:nvPr>
        </p:nvSpPr>
        <p:spPr>
          <a:xfrm>
            <a:off x="8054975" y="6340471"/>
            <a:ext cx="3259452" cy="144000"/>
          </a:xfrm>
          <a:prstGeom prst="rect">
            <a:avLst/>
          </a:prstGeom>
        </p:spPr>
        <p:txBody>
          <a:bodyPr/>
          <a:lstStyle/>
          <a:p>
            <a:endParaRPr lang="en-US" dirty="0">
              <a:solidFill>
                <a:srgbClr val="000000"/>
              </a:solidFill>
            </a:endParaRPr>
          </a:p>
        </p:txBody>
      </p:sp>
      <p:pic>
        <p:nvPicPr>
          <p:cNvPr id="18" name="Picture 6" descr="\\vmware-host\Shared Folders\von PS\Siemens Healthineers\sh_logo_RGB.wmf"/>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0429047" y="276113"/>
            <a:ext cx="1472040" cy="35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01419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9_Content Slide">
    <p:spTree>
      <p:nvGrpSpPr>
        <p:cNvPr id="1" name=""/>
        <p:cNvGrpSpPr/>
        <p:nvPr/>
      </p:nvGrpSpPr>
      <p:grpSpPr>
        <a:xfrm>
          <a:off x="0" y="0"/>
          <a:ext cx="0" cy="0"/>
          <a:chOff x="0" y="0"/>
          <a:chExt cx="0" cy="0"/>
        </a:xfrm>
      </p:grpSpPr>
      <p:sp>
        <p:nvSpPr>
          <p:cNvPr id="13" name="Titel 12"/>
          <p:cNvSpPr>
            <a:spLocks noGrp="1"/>
          </p:cNvSpPr>
          <p:nvPr>
            <p:ph type="title" hasCustomPrompt="1"/>
          </p:nvPr>
        </p:nvSpPr>
        <p:spPr/>
        <p:txBody>
          <a:bodyPr/>
          <a:lstStyle/>
          <a:p>
            <a:r>
              <a:rPr lang="en-US" noProof="0" dirty="0"/>
              <a:t>Title Calibri Bold 28 </a:t>
            </a:r>
            <a:r>
              <a:rPr lang="en-US" noProof="0" dirty="0" err="1"/>
              <a:t>pt</a:t>
            </a:r>
            <a:endParaRPr lang="de-DE" dirty="0"/>
          </a:p>
        </p:txBody>
      </p:sp>
      <p:sp>
        <p:nvSpPr>
          <p:cNvPr id="17" name="Foliennummernplatzhalter 16"/>
          <p:cNvSpPr>
            <a:spLocks noGrp="1"/>
          </p:cNvSpPr>
          <p:nvPr>
            <p:ph type="sldNum" sz="quarter" idx="14"/>
          </p:nvPr>
        </p:nvSpPr>
        <p:spPr>
          <a:xfrm>
            <a:off x="11347552" y="6340471"/>
            <a:ext cx="280886" cy="144000"/>
          </a:xfrm>
          <a:prstGeom prst="rect">
            <a:avLst/>
          </a:prstGeom>
        </p:spPr>
        <p:txBody>
          <a:bodyPr/>
          <a:lstStyle/>
          <a:p>
            <a:fld id="{5FA2C36E-DC06-4909-89EC-32EA0059C5E3}" type="slidenum">
              <a:rPr lang="en-US" smtClean="0">
                <a:solidFill>
                  <a:srgbClr val="000000"/>
                </a:solidFill>
              </a:rPr>
              <a:pPr/>
              <a:t>‹N›</a:t>
            </a:fld>
            <a:endParaRPr lang="en-US" dirty="0">
              <a:solidFill>
                <a:srgbClr val="000000"/>
              </a:solidFill>
            </a:endParaRPr>
          </a:p>
        </p:txBody>
      </p:sp>
      <p:sp>
        <p:nvSpPr>
          <p:cNvPr id="23" name="Textplatzhalter 22"/>
          <p:cNvSpPr>
            <a:spLocks noGrp="1"/>
          </p:cNvSpPr>
          <p:nvPr>
            <p:ph type="body" sz="quarter" idx="16" hasCustomPrompt="1"/>
          </p:nvPr>
        </p:nvSpPr>
        <p:spPr>
          <a:xfrm>
            <a:off x="540001" y="1622425"/>
            <a:ext cx="9212400" cy="4570413"/>
          </a:xfrm>
        </p:spPr>
        <p:txBody>
          <a:bodyPr/>
          <a:lstStyle>
            <a:lvl1pPr>
              <a:defRPr/>
            </a:lvl1pPr>
            <a:lvl2pPr>
              <a:defRPr/>
            </a:lvl2pPr>
            <a:lvl3pPr>
              <a:defRPr baseline="0"/>
            </a:lvl3pPr>
            <a:lvl4pPr>
              <a:defRPr/>
            </a:lvl4pPr>
          </a:lstStyle>
          <a:p>
            <a:pPr lvl="0"/>
            <a:r>
              <a:rPr lang="en-US" noProof="0" dirty="0"/>
              <a:t>Headline Calibri Bold 18 </a:t>
            </a:r>
            <a:r>
              <a:rPr lang="en-US" noProof="0" dirty="0" err="1"/>
              <a:t>pt</a:t>
            </a:r>
            <a:endParaRPr lang="en-US" noProof="0" dirty="0"/>
          </a:p>
          <a:p>
            <a:pPr lvl="1"/>
            <a:r>
              <a:rPr lang="en-US" noProof="0" dirty="0"/>
              <a:t>Text Calibri 18 </a:t>
            </a:r>
            <a:r>
              <a:rPr lang="en-US" noProof="0" dirty="0" err="1"/>
              <a:t>pt</a:t>
            </a:r>
            <a:endParaRPr lang="en-US" noProof="0" dirty="0"/>
          </a:p>
          <a:p>
            <a:pPr lvl="2"/>
            <a:r>
              <a:rPr lang="en-US" noProof="0" dirty="0"/>
              <a:t>Text Calibri 18 </a:t>
            </a:r>
            <a:r>
              <a:rPr lang="en-US" noProof="0" dirty="0" err="1"/>
              <a:t>pt</a:t>
            </a:r>
            <a:endParaRPr lang="en-US" noProof="0" dirty="0"/>
          </a:p>
          <a:p>
            <a:pPr lvl="3"/>
            <a:r>
              <a:rPr lang="en-US" noProof="0" dirty="0"/>
              <a:t>Text Calibri 14 </a:t>
            </a:r>
            <a:r>
              <a:rPr lang="en-US" noProof="0" dirty="0" err="1"/>
              <a:t>pt</a:t>
            </a:r>
            <a:endParaRPr lang="en-US" noProof="0" dirty="0"/>
          </a:p>
        </p:txBody>
      </p:sp>
      <p:sp>
        <p:nvSpPr>
          <p:cNvPr id="2" name="Fußzeilenplatzhalter 1"/>
          <p:cNvSpPr>
            <a:spLocks noGrp="1"/>
          </p:cNvSpPr>
          <p:nvPr>
            <p:ph type="ftr" sz="quarter" idx="17"/>
          </p:nvPr>
        </p:nvSpPr>
        <p:spPr>
          <a:xfrm>
            <a:off x="8054975" y="6340471"/>
            <a:ext cx="3259452" cy="144000"/>
          </a:xfrm>
          <a:prstGeom prst="rect">
            <a:avLst/>
          </a:prstGeom>
        </p:spPr>
        <p:txBody>
          <a:bodyPr/>
          <a:lstStyle/>
          <a:p>
            <a:endParaRPr lang="en-US" dirty="0">
              <a:solidFill>
                <a:srgbClr val="000000"/>
              </a:solidFill>
            </a:endParaRPr>
          </a:p>
        </p:txBody>
      </p:sp>
      <p:pic>
        <p:nvPicPr>
          <p:cNvPr id="18" name="Picture 6" descr="\\vmware-host\Shared Folders\von PS\Siemens Healthineers\sh_logo_RGB.wmf"/>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0429047" y="276113"/>
            <a:ext cx="1472040" cy="35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20838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Content Slide, Two Text Boxes Whit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US" noProof="0" dirty="0"/>
              <a:t>Headline, Calibri Bold, 32 </a:t>
            </a:r>
            <a:r>
              <a:rPr lang="en-US" noProof="0" dirty="0" err="1"/>
              <a:t>pt</a:t>
            </a:r>
            <a:endParaRPr lang="en-US" dirty="0"/>
          </a:p>
        </p:txBody>
      </p:sp>
      <p:sp>
        <p:nvSpPr>
          <p:cNvPr id="13" name="Textplatzhalter 12"/>
          <p:cNvSpPr>
            <a:spLocks noGrp="1"/>
          </p:cNvSpPr>
          <p:nvPr>
            <p:ph type="body" sz="quarter" idx="10" hasCustomPrompt="1"/>
          </p:nvPr>
        </p:nvSpPr>
        <p:spPr>
          <a:xfrm>
            <a:off x="481470" y="1629986"/>
            <a:ext cx="5495721" cy="1538883"/>
          </a:xfrm>
        </p:spPr>
        <p:txBody>
          <a:bodyPr wrap="square">
            <a:spAutoFit/>
          </a:bodyPr>
          <a:lstStyle>
            <a:lvl1pPr>
              <a:defRPr sz="1995" b="0">
                <a:solidFill>
                  <a:schemeClr val="tx1"/>
                </a:solidFill>
              </a:defRPr>
            </a:lvl1pPr>
            <a:lvl2pPr>
              <a:defRPr sz="1995"/>
            </a:lvl2pPr>
            <a:lvl3pPr>
              <a:defRPr sz="1995"/>
            </a:lvl3pPr>
            <a:lvl4pPr>
              <a:defRPr sz="1995"/>
            </a:lvl4pPr>
            <a:lvl5pPr>
              <a:defRPr sz="1995"/>
            </a:lvl5pPr>
          </a:lstStyle>
          <a:p>
            <a:pPr lvl="0"/>
            <a:r>
              <a:rPr lang="en-US" noProof="0" dirty="0"/>
              <a:t>Subhead, Calibri, 20 </a:t>
            </a:r>
            <a:r>
              <a:rPr lang="en-US" noProof="0" dirty="0" err="1"/>
              <a:t>pt</a:t>
            </a:r>
            <a:endParaRPr lang="en-US" noProof="0" dirty="0"/>
          </a:p>
          <a:p>
            <a:pPr lvl="1"/>
            <a:r>
              <a:rPr lang="en-US" noProof="0" dirty="0"/>
              <a:t>First level</a:t>
            </a:r>
          </a:p>
          <a:p>
            <a:pPr lvl="2"/>
            <a:r>
              <a:rPr lang="en-US" noProof="0" dirty="0"/>
              <a:t>Third level</a:t>
            </a:r>
          </a:p>
          <a:p>
            <a:pPr lvl="3"/>
            <a:r>
              <a:rPr lang="en-US" noProof="0" dirty="0"/>
              <a:t>Fourth level</a:t>
            </a:r>
          </a:p>
          <a:p>
            <a:pPr lvl="4"/>
            <a:r>
              <a:rPr lang="en-US" noProof="0" dirty="0"/>
              <a:t>Fifth level</a:t>
            </a:r>
          </a:p>
        </p:txBody>
      </p:sp>
      <p:sp>
        <p:nvSpPr>
          <p:cNvPr id="4" name="Textplatzhalter 3"/>
          <p:cNvSpPr>
            <a:spLocks noGrp="1"/>
          </p:cNvSpPr>
          <p:nvPr>
            <p:ph type="body" sz="quarter" idx="11" hasCustomPrompt="1"/>
          </p:nvPr>
        </p:nvSpPr>
        <p:spPr>
          <a:xfrm>
            <a:off x="6119731" y="1629986"/>
            <a:ext cx="5495721" cy="1538883"/>
          </a:xfrm>
        </p:spPr>
        <p:txBody>
          <a:bodyPr>
            <a:spAutoFit/>
          </a:bodyPr>
          <a:lstStyle>
            <a:lvl1pPr>
              <a:defRPr sz="1995" b="0">
                <a:solidFill>
                  <a:schemeClr val="tx1"/>
                </a:solidFill>
              </a:defRPr>
            </a:lvl1pPr>
            <a:lvl2pPr>
              <a:defRPr sz="1995"/>
            </a:lvl2pPr>
            <a:lvl3pPr>
              <a:defRPr sz="1995"/>
            </a:lvl3pPr>
            <a:lvl4pPr>
              <a:defRPr sz="1995"/>
            </a:lvl4pPr>
            <a:lvl5pPr>
              <a:defRPr sz="1995"/>
            </a:lvl5pPr>
          </a:lstStyle>
          <a:p>
            <a:pPr lvl="0"/>
            <a:r>
              <a:rPr lang="en-US" noProof="0" dirty="0"/>
              <a:t>Subhead, Calibri, 20 </a:t>
            </a:r>
            <a:r>
              <a:rPr lang="en-US" noProof="0" dirty="0" err="1"/>
              <a:t>pt</a:t>
            </a:r>
            <a:endParaRPr lang="en-US" noProof="0" dirty="0"/>
          </a:p>
          <a:p>
            <a:pPr lvl="1"/>
            <a:r>
              <a:rPr lang="en-US" noProof="0" dirty="0"/>
              <a:t>First level</a:t>
            </a:r>
          </a:p>
          <a:p>
            <a:pPr lvl="2"/>
            <a:r>
              <a:rPr lang="en-US" noProof="0" dirty="0"/>
              <a:t>Third level</a:t>
            </a:r>
          </a:p>
          <a:p>
            <a:pPr lvl="3"/>
            <a:r>
              <a:rPr lang="en-US" noProof="0" dirty="0"/>
              <a:t>Fourth level</a:t>
            </a:r>
          </a:p>
          <a:p>
            <a:pPr lvl="4"/>
            <a:r>
              <a:rPr lang="en-US" noProof="0" dirty="0"/>
              <a:t>Fifth level</a:t>
            </a:r>
          </a:p>
        </p:txBody>
      </p:sp>
      <p:sp>
        <p:nvSpPr>
          <p:cNvPr id="5" name="Textplatzhalter 3"/>
          <p:cNvSpPr>
            <a:spLocks noGrp="1"/>
          </p:cNvSpPr>
          <p:nvPr>
            <p:ph type="body" sz="quarter" idx="12" hasCustomPrompt="1"/>
          </p:nvPr>
        </p:nvSpPr>
        <p:spPr>
          <a:xfrm>
            <a:off x="481470" y="6504587"/>
            <a:ext cx="5495721" cy="245388"/>
          </a:xfrm>
        </p:spPr>
        <p:txBody>
          <a:bodyPr vert="horz" wrap="square" lIns="0" tIns="0" rIns="0" bIns="0" rtlCol="0" anchor="b">
            <a:spAutoFit/>
          </a:bodyPr>
          <a:lstStyle>
            <a:lvl1pPr>
              <a:defRPr lang="de-DE" sz="998" dirty="0" smtClean="0">
                <a:solidFill>
                  <a:srgbClr val="000000"/>
                </a:solidFill>
              </a:defRPr>
            </a:lvl1pPr>
          </a:lstStyle>
          <a:p>
            <a:pPr lvl="0"/>
            <a:r>
              <a:rPr lang="en-US" dirty="0"/>
              <a:t>Footnote | Source | Disclaimer, Calibri , 10 </a:t>
            </a:r>
            <a:r>
              <a:rPr lang="en-US" dirty="0" err="1"/>
              <a:t>pt</a:t>
            </a:r>
            <a:endParaRPr lang="en-US" dirty="0"/>
          </a:p>
        </p:txBody>
      </p:sp>
      <p:grpSp>
        <p:nvGrpSpPr>
          <p:cNvPr id="11" name="Gruppieren 2"/>
          <p:cNvGrpSpPr/>
          <p:nvPr userDrawn="1"/>
        </p:nvGrpSpPr>
        <p:grpSpPr>
          <a:xfrm>
            <a:off x="12619575" y="1"/>
            <a:ext cx="1861087" cy="5980315"/>
            <a:chOff x="12649206" y="1"/>
            <a:chExt cx="1865457" cy="5981700"/>
          </a:xfrm>
        </p:grpSpPr>
        <p:sp>
          <p:nvSpPr>
            <p:cNvPr id="12" name="Abgerundetes Rechteck 42"/>
            <p:cNvSpPr/>
            <p:nvPr userDrawn="1"/>
          </p:nvSpPr>
          <p:spPr>
            <a:xfrm>
              <a:off x="12649206" y="1"/>
              <a:ext cx="1865457" cy="5981700"/>
            </a:xfrm>
            <a:prstGeom prst="roundRect">
              <a:avLst>
                <a:gd name="adj" fmla="val 0"/>
              </a:avLst>
            </a:prstGeom>
            <a:solidFill>
              <a:srgbClr val="A6A2A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lstStyle/>
            <a:p>
              <a:pPr marL="177391" lvl="1" indent="-177391">
                <a:spcBef>
                  <a:spcPts val="599"/>
                </a:spcBef>
                <a:buSzPct val="80000"/>
                <a:buFont typeface="Arial" panose="020B0604020202020204" pitchFamily="34" charset="0"/>
                <a:buChar char="•"/>
              </a:pPr>
              <a:r>
                <a:rPr lang="en-US" sz="1097" dirty="0">
                  <a:solidFill>
                    <a:schemeClr val="bg1"/>
                  </a:solidFill>
                  <a:latin typeface="+mn-lt"/>
                </a:rPr>
                <a:t>To ensure a clean and </a:t>
              </a:r>
              <a:br>
                <a:rPr lang="en-US" sz="1097" dirty="0">
                  <a:solidFill>
                    <a:schemeClr val="bg1"/>
                  </a:solidFill>
                  <a:latin typeface="+mn-lt"/>
                </a:rPr>
              </a:br>
              <a:r>
                <a:rPr lang="en-US" sz="1097" dirty="0">
                  <a:solidFill>
                    <a:schemeClr val="bg1"/>
                  </a:solidFill>
                  <a:latin typeface="+mn-lt"/>
                </a:rPr>
                <a:t>swift workflow with </a:t>
              </a:r>
              <a:r>
                <a:rPr lang="en-US" sz="1097" b="1" dirty="0">
                  <a:solidFill>
                    <a:schemeClr val="tx1"/>
                  </a:solidFill>
                  <a:latin typeface="+mn-lt"/>
                </a:rPr>
                <a:t>bullet points</a:t>
              </a:r>
              <a:r>
                <a:rPr lang="en-US" sz="1097" dirty="0">
                  <a:solidFill>
                    <a:schemeClr val="bg1"/>
                  </a:solidFill>
                  <a:latin typeface="+mn-lt"/>
                </a:rPr>
                <a:t>, please use the </a:t>
              </a:r>
              <a:br>
                <a:rPr lang="en-US" sz="1097" dirty="0">
                  <a:solidFill>
                    <a:schemeClr val="bg1"/>
                  </a:solidFill>
                  <a:latin typeface="+mn-lt"/>
                </a:rPr>
              </a:br>
              <a:r>
                <a:rPr lang="en-US" sz="1097" dirty="0">
                  <a:solidFill>
                    <a:schemeClr val="bg1"/>
                  </a:solidFill>
                  <a:latin typeface="+mn-lt"/>
                </a:rPr>
                <a:t>PRE-SET PLACEHOLDERS or FORMATTED TEXTBOXES</a:t>
              </a:r>
              <a:r>
                <a:rPr lang="en-US" sz="1097" b="1" dirty="0">
                  <a:solidFill>
                    <a:schemeClr val="bg1"/>
                  </a:solidFill>
                  <a:latin typeface="+mn-lt"/>
                </a:rPr>
                <a:t>  </a:t>
              </a:r>
              <a:r>
                <a:rPr lang="en-US" sz="1097" dirty="0">
                  <a:solidFill>
                    <a:schemeClr val="bg1"/>
                  </a:solidFill>
                  <a:latin typeface="+mn-lt"/>
                </a:rPr>
                <a:t>– do not use “normal” textboxes that have been added via the steps </a:t>
              </a:r>
              <a:br>
                <a:rPr lang="en-US" sz="1097" dirty="0">
                  <a:solidFill>
                    <a:schemeClr val="bg1"/>
                  </a:solidFill>
                  <a:latin typeface="+mn-lt"/>
                </a:rPr>
              </a:br>
              <a:r>
                <a:rPr lang="en-US" sz="1097" dirty="0">
                  <a:solidFill>
                    <a:schemeClr val="bg1"/>
                  </a:solidFill>
                  <a:latin typeface="+mn-lt"/>
                  <a:sym typeface="Wingdings" panose="05000000000000000000" pitchFamily="2" charset="2"/>
                </a:rPr>
                <a:t> add  textbox. </a:t>
              </a:r>
              <a:br>
                <a:rPr lang="en-US" sz="1097" dirty="0">
                  <a:solidFill>
                    <a:schemeClr val="bg1"/>
                  </a:solidFill>
                  <a:latin typeface="+mn-lt"/>
                  <a:sym typeface="Wingdings" panose="05000000000000000000" pitchFamily="2" charset="2"/>
                </a:rPr>
              </a:br>
              <a:r>
                <a:rPr lang="en-US" sz="1097" dirty="0">
                  <a:solidFill>
                    <a:schemeClr val="bg1"/>
                  </a:solidFill>
                  <a:latin typeface="+mn-lt"/>
                  <a:sym typeface="Wingdings" panose="05000000000000000000" pitchFamily="2" charset="2"/>
                </a:rPr>
                <a:t>These textboxes cannot</a:t>
              </a:r>
              <a:br>
                <a:rPr lang="en-US" sz="1097" dirty="0">
                  <a:solidFill>
                    <a:schemeClr val="bg1"/>
                  </a:solidFill>
                  <a:latin typeface="+mn-lt"/>
                  <a:sym typeface="Wingdings" panose="05000000000000000000" pitchFamily="2" charset="2"/>
                </a:rPr>
              </a:br>
              <a:r>
                <a:rPr lang="en-US" sz="1097" dirty="0">
                  <a:solidFill>
                    <a:schemeClr val="bg1"/>
                  </a:solidFill>
                  <a:latin typeface="+mn-lt"/>
                  <a:sym typeface="Wingdings" panose="05000000000000000000" pitchFamily="2" charset="2"/>
                </a:rPr>
                <a:t>be formatted with the automatic formatting step </a:t>
              </a:r>
            </a:p>
            <a:p>
              <a:pPr marL="177391" lvl="1" indent="-177391">
                <a:spcBef>
                  <a:spcPts val="599"/>
                </a:spcBef>
                <a:buSzPct val="80000"/>
                <a:buFont typeface="Arial" panose="020B0604020202020204" pitchFamily="34" charset="0"/>
                <a:buChar char="•"/>
              </a:pPr>
              <a:r>
                <a:rPr lang="en-US" sz="1097" b="1" dirty="0">
                  <a:solidFill>
                    <a:schemeClr val="tx1"/>
                  </a:solidFill>
                  <a:latin typeface="+mn-lt"/>
                  <a:sym typeface="Wingdings" panose="05000000000000000000" pitchFamily="2" charset="2"/>
                </a:rPr>
                <a:t>AUTOMATIC INDENTATIONS </a:t>
              </a:r>
              <a:r>
                <a:rPr lang="en-US" sz="1097" dirty="0">
                  <a:solidFill>
                    <a:schemeClr val="bg1"/>
                  </a:solidFill>
                  <a:latin typeface="+mn-lt"/>
                  <a:sym typeface="Wingdings" panose="05000000000000000000" pitchFamily="2" charset="2"/>
                </a:rPr>
                <a:t>IN PLACEHOLDERS are only </a:t>
              </a:r>
              <a:br>
                <a:rPr lang="en-US" sz="1097" dirty="0">
                  <a:solidFill>
                    <a:schemeClr val="bg1"/>
                  </a:solidFill>
                  <a:latin typeface="+mn-lt"/>
                  <a:sym typeface="Wingdings" panose="05000000000000000000" pitchFamily="2" charset="2"/>
                </a:rPr>
              </a:br>
              <a:r>
                <a:rPr lang="en-US" sz="1097" dirty="0">
                  <a:solidFill>
                    <a:schemeClr val="bg1"/>
                  </a:solidFill>
                  <a:latin typeface="+mn-lt"/>
                  <a:sym typeface="Wingdings" panose="05000000000000000000" pitchFamily="2" charset="2"/>
                </a:rPr>
                <a:t>to be done using the tool decrease or increase </a:t>
              </a:r>
              <a:br>
                <a:rPr lang="en-US" sz="1097" dirty="0">
                  <a:solidFill>
                    <a:schemeClr val="bg1"/>
                  </a:solidFill>
                  <a:latin typeface="+mn-lt"/>
                  <a:sym typeface="Wingdings" panose="05000000000000000000" pitchFamily="2" charset="2"/>
                </a:rPr>
              </a:br>
              <a:r>
                <a:rPr lang="en-US" sz="1097" dirty="0">
                  <a:solidFill>
                    <a:schemeClr val="bg1"/>
                  </a:solidFill>
                  <a:latin typeface="+mn-lt"/>
                  <a:sym typeface="Wingdings" panose="05000000000000000000" pitchFamily="2" charset="2"/>
                </a:rPr>
                <a:t>the list level                </a:t>
              </a:r>
              <a:br>
                <a:rPr lang="en-US" sz="1097" dirty="0">
                  <a:solidFill>
                    <a:schemeClr val="bg1"/>
                  </a:solidFill>
                  <a:latin typeface="+mn-lt"/>
                  <a:sym typeface="Wingdings" panose="05000000000000000000" pitchFamily="2" charset="2"/>
                </a:rPr>
              </a:br>
              <a:br>
                <a:rPr lang="en-US" sz="1097" dirty="0">
                  <a:solidFill>
                    <a:schemeClr val="bg1"/>
                  </a:solidFill>
                  <a:latin typeface="+mn-lt"/>
                  <a:sym typeface="Wingdings" panose="05000000000000000000" pitchFamily="2" charset="2"/>
                </a:rPr>
              </a:br>
              <a:r>
                <a:rPr lang="en-US" sz="1097" dirty="0">
                  <a:solidFill>
                    <a:schemeClr val="bg1"/>
                  </a:solidFill>
                  <a:latin typeface="+mn-lt"/>
                </a:rPr>
                <a:t>(or Shift + Alt + </a:t>
              </a:r>
              <a:r>
                <a:rPr lang="en-US" sz="1097" dirty="0">
                  <a:solidFill>
                    <a:schemeClr val="bg1"/>
                  </a:solidFill>
                  <a:latin typeface="+mn-lt"/>
                  <a:sym typeface="Wingdings" pitchFamily="2" charset="2"/>
                </a:rPr>
                <a:t></a:t>
              </a:r>
              <a:r>
                <a:rPr lang="en-US" sz="1097" dirty="0">
                  <a:solidFill>
                    <a:schemeClr val="bg1"/>
                  </a:solidFill>
                  <a:latin typeface="+mn-lt"/>
                </a:rPr>
                <a:t> / </a:t>
              </a:r>
              <a:r>
                <a:rPr lang="en-US" sz="1097" dirty="0">
                  <a:solidFill>
                    <a:schemeClr val="bg1"/>
                  </a:solidFill>
                  <a:latin typeface="+mn-lt"/>
                  <a:sym typeface="Wingdings" pitchFamily="2" charset="2"/>
                </a:rPr>
                <a:t></a:t>
              </a:r>
              <a:r>
                <a:rPr lang="en-US" sz="1097" dirty="0">
                  <a:solidFill>
                    <a:schemeClr val="bg1"/>
                  </a:solidFill>
                  <a:latin typeface="+mn-lt"/>
                </a:rPr>
                <a:t>)</a:t>
              </a:r>
            </a:p>
            <a:p>
              <a:pPr marL="177391" lvl="1" indent="-177391">
                <a:spcBef>
                  <a:spcPts val="599"/>
                </a:spcBef>
                <a:buSzPct val="80000"/>
                <a:buFont typeface="Arial" panose="020B0604020202020204" pitchFamily="34" charset="0"/>
                <a:buChar char="•"/>
              </a:pPr>
              <a:r>
                <a:rPr lang="en-US" sz="1097" b="1" dirty="0">
                  <a:solidFill>
                    <a:schemeClr val="tx1"/>
                  </a:solidFill>
                  <a:latin typeface="+mn-lt"/>
                </a:rPr>
                <a:t>Formatted textboxes/ placeholders </a:t>
              </a:r>
              <a:r>
                <a:rPr lang="en-US" sz="1097" dirty="0">
                  <a:solidFill>
                    <a:schemeClr val="bg1"/>
                  </a:solidFill>
                  <a:latin typeface="+mn-lt"/>
                </a:rPr>
                <a:t>are available in the template – just make a copy OR: generate a new placeholder by following these steps </a:t>
              </a:r>
              <a:br>
                <a:rPr lang="en-US" sz="1097" dirty="0">
                  <a:solidFill>
                    <a:schemeClr val="bg1"/>
                  </a:solidFill>
                  <a:latin typeface="+mn-lt"/>
                </a:rPr>
              </a:br>
              <a:r>
                <a:rPr lang="en-US" sz="1097" dirty="0">
                  <a:solidFill>
                    <a:schemeClr val="bg1"/>
                  </a:solidFill>
                  <a:latin typeface="+mn-lt"/>
                  <a:sym typeface="Wingdings" pitchFamily="2" charset="2"/>
                </a:rPr>
                <a:t> Start  new slide</a:t>
              </a:r>
              <a:br>
                <a:rPr lang="en-US" sz="1097" dirty="0">
                  <a:solidFill>
                    <a:schemeClr val="bg1"/>
                  </a:solidFill>
                  <a:latin typeface="+mn-lt"/>
                  <a:sym typeface="Wingdings" pitchFamily="2" charset="2"/>
                </a:rPr>
              </a:br>
              <a:r>
                <a:rPr lang="en-US" sz="1097" dirty="0">
                  <a:solidFill>
                    <a:schemeClr val="bg1"/>
                  </a:solidFill>
                  <a:latin typeface="+mn-lt"/>
                  <a:sym typeface="Wingdings" pitchFamily="2" charset="2"/>
                </a:rPr>
                <a:t> choose layout </a:t>
              </a:r>
              <a:br>
                <a:rPr lang="en-US" sz="1097" dirty="0">
                  <a:solidFill>
                    <a:schemeClr val="bg1"/>
                  </a:solidFill>
                  <a:latin typeface="+mn-lt"/>
                  <a:sym typeface="Wingdings" pitchFamily="2" charset="2"/>
                </a:rPr>
              </a:br>
              <a:r>
                <a:rPr lang="en-US" sz="1097" dirty="0">
                  <a:solidFill>
                    <a:schemeClr val="bg1"/>
                  </a:solidFill>
                  <a:latin typeface="+mn-lt"/>
                  <a:sym typeface="Wingdings" pitchFamily="2" charset="2"/>
                </a:rPr>
                <a:t>"Content Slide"</a:t>
              </a:r>
            </a:p>
            <a:p>
              <a:pPr marL="177391" lvl="1" indent="-177391">
                <a:spcBef>
                  <a:spcPts val="599"/>
                </a:spcBef>
                <a:buSzPct val="80000"/>
                <a:buFont typeface="Arial" panose="020B0604020202020204" pitchFamily="34" charset="0"/>
                <a:buChar char="•"/>
              </a:pPr>
              <a:r>
                <a:rPr lang="en-US" sz="1097" dirty="0">
                  <a:solidFill>
                    <a:schemeClr val="bg1"/>
                  </a:solidFill>
                  <a:latin typeface="+mn-lt"/>
                  <a:sym typeface="Wingdings" pitchFamily="2" charset="2"/>
                </a:rPr>
                <a:t>Placeholders can be</a:t>
              </a:r>
              <a:br>
                <a:rPr lang="en-US" sz="1097" dirty="0">
                  <a:solidFill>
                    <a:schemeClr val="bg1"/>
                  </a:solidFill>
                  <a:latin typeface="+mn-lt"/>
                  <a:sym typeface="Wingdings" pitchFamily="2" charset="2"/>
                </a:rPr>
              </a:br>
              <a:r>
                <a:rPr lang="en-US" sz="1097" dirty="0">
                  <a:solidFill>
                    <a:schemeClr val="bg1"/>
                  </a:solidFill>
                  <a:latin typeface="+mn-lt"/>
                  <a:sym typeface="Wingdings" pitchFamily="2" charset="2"/>
                </a:rPr>
                <a:t>filled and then copied. </a:t>
              </a:r>
              <a:br>
                <a:rPr lang="en-US" sz="1097" dirty="0">
                  <a:solidFill>
                    <a:schemeClr val="bg1"/>
                  </a:solidFill>
                  <a:latin typeface="+mn-lt"/>
                  <a:sym typeface="Wingdings" pitchFamily="2" charset="2"/>
                </a:rPr>
              </a:br>
              <a:r>
                <a:rPr lang="en-US" sz="1097" dirty="0">
                  <a:solidFill>
                    <a:schemeClr val="bg1"/>
                  </a:solidFill>
                  <a:latin typeface="+mn-lt"/>
                  <a:sym typeface="Wingdings" pitchFamily="2" charset="2"/>
                </a:rPr>
                <a:t>The copied placeholder will keep its formatting </a:t>
              </a:r>
              <a:endParaRPr lang="en-US" sz="1097" dirty="0">
                <a:solidFill>
                  <a:schemeClr val="bg1"/>
                </a:solidFill>
                <a:latin typeface="+mn-lt"/>
              </a:endParaRPr>
            </a:p>
          </p:txBody>
        </p:sp>
        <p:grpSp>
          <p:nvGrpSpPr>
            <p:cNvPr id="14" name="Gruppieren 11"/>
            <p:cNvGrpSpPr/>
            <p:nvPr userDrawn="1">
              <p:custDataLst>
                <p:tags r:id="rId2"/>
              </p:custDataLst>
            </p:nvPr>
          </p:nvGrpSpPr>
          <p:grpSpPr bwMode="gray">
            <a:xfrm>
              <a:off x="13667545" y="2973278"/>
              <a:ext cx="393190" cy="235914"/>
              <a:chOff x="5224463" y="3254915"/>
              <a:chExt cx="539750" cy="323850"/>
            </a:xfrm>
          </p:grpSpPr>
          <p:sp>
            <p:nvSpPr>
              <p:cNvPr id="15" name="Rechteck 13"/>
              <p:cNvSpPr/>
              <p:nvPr/>
            </p:nvSpPr>
            <p:spPr bwMode="gray">
              <a:xfrm>
                <a:off x="5224463" y="3254915"/>
                <a:ext cx="539750" cy="323850"/>
              </a:xfrm>
              <a:prstGeom prst="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6000" numCol="1" spcCol="0" rtlCol="0" fromWordArt="0" anchor="t" anchorCtr="0" forceAA="0" compatLnSpc="1">
                <a:prstTxWarp prst="textNoShape">
                  <a:avLst/>
                </a:prstTxWarp>
                <a:noAutofit/>
              </a:bodyPr>
              <a:lstStyle/>
              <a:p>
                <a:pPr algn="ctr"/>
                <a:endParaRPr lang="en-US" sz="998" dirty="0">
                  <a:solidFill>
                    <a:schemeClr val="tx1"/>
                  </a:solidFill>
                  <a:latin typeface="Verdana" pitchFamily="34" charset="0"/>
                  <a:ea typeface="Verdana" pitchFamily="34" charset="0"/>
                  <a:cs typeface="Verdana" pitchFamily="34" charset="0"/>
                </a:endParaRPr>
              </a:p>
            </p:txBody>
          </p:sp>
          <p:pic>
            <p:nvPicPr>
              <p:cNvPr id="20" name="Picture 20"/>
              <p:cNvPicPr>
                <a:picLocks noChangeAspect="1" noChangeArrowheads="1"/>
              </p:cNvPicPr>
              <p:nvPr/>
            </p:nvPicPr>
            <p:blipFill rotWithShape="1">
              <a:blip r:embed="rId4">
                <a:extLst>
                  <a:ext uri="{28A0092B-C50C-407E-A947-70E740481C1C}">
                    <a14:useLocalDpi xmlns:a14="http://schemas.microsoft.com/office/drawing/2010/main" val="0"/>
                  </a:ext>
                </a:extLst>
              </a:blip>
              <a:srcRect l="60044" t="4977" r="38417" b="92430"/>
              <a:stretch/>
            </p:blipFill>
            <p:spPr bwMode="gray">
              <a:xfrm>
                <a:off x="5240736" y="3272660"/>
                <a:ext cx="507204" cy="288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Tree>
    <p:custDataLst>
      <p:tags r:id="rId1"/>
    </p:custDataLst>
    <p:extLst>
      <p:ext uri="{BB962C8B-B14F-4D97-AF65-F5344CB8AC3E}">
        <p14:creationId xmlns:p14="http://schemas.microsoft.com/office/powerpoint/2010/main" val="18792179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Free content">
    <p:spTree>
      <p:nvGrpSpPr>
        <p:cNvPr id="1" name=""/>
        <p:cNvGrpSpPr/>
        <p:nvPr/>
      </p:nvGrpSpPr>
      <p:grpSpPr>
        <a:xfrm>
          <a:off x="0" y="0"/>
          <a:ext cx="0" cy="0"/>
          <a:chOff x="0" y="0"/>
          <a:chExt cx="0" cy="0"/>
        </a:xfrm>
      </p:grpSpPr>
      <p:sp>
        <p:nvSpPr>
          <p:cNvPr id="13" name="Headline"/>
          <p:cNvSpPr>
            <a:spLocks noGrp="1"/>
          </p:cNvSpPr>
          <p:nvPr>
            <p:ph type="title" hasCustomPrompt="1"/>
          </p:nvPr>
        </p:nvSpPr>
        <p:spPr/>
        <p:txBody>
          <a:bodyPr/>
          <a:lstStyle/>
          <a:p>
            <a:r>
              <a:rPr lang="en-US" noProof="0" dirty="0"/>
              <a:t>Title Calibri Bold 28 </a:t>
            </a:r>
            <a:r>
              <a:rPr lang="en-US" noProof="0" dirty="0" err="1"/>
              <a:t>pt</a:t>
            </a:r>
            <a:endParaRPr lang="en-US" noProof="0" dirty="0"/>
          </a:p>
        </p:txBody>
      </p:sp>
      <p:sp>
        <p:nvSpPr>
          <p:cNvPr id="19" name="Footnote"/>
          <p:cNvSpPr>
            <a:spLocks noGrp="1"/>
          </p:cNvSpPr>
          <p:nvPr>
            <p:ph type="body" sz="quarter" idx="15" hasCustomPrompt="1"/>
          </p:nvPr>
        </p:nvSpPr>
        <p:spPr>
          <a:xfrm>
            <a:off x="540000" y="6297348"/>
            <a:ext cx="4510800" cy="360000"/>
          </a:xfrm>
        </p:spPr>
        <p:txBody>
          <a:bodyPr anchor="b" anchorCtr="0">
            <a:noAutofit/>
          </a:bodyPr>
          <a:lstStyle>
            <a:lvl1pPr>
              <a:lnSpc>
                <a:spcPct val="100000"/>
              </a:lnSpc>
              <a:defRPr sz="1000" b="0"/>
            </a:lvl1pPr>
          </a:lstStyle>
          <a:p>
            <a:r>
              <a:rPr lang="en-US" dirty="0"/>
              <a:t>Click to add footnote</a:t>
            </a:r>
            <a:br>
              <a:rPr lang="en-US" dirty="0"/>
            </a:br>
            <a:r>
              <a:rPr lang="en-US" dirty="0"/>
              <a:t>second line</a:t>
            </a:r>
          </a:p>
        </p:txBody>
      </p:sp>
      <p:sp>
        <p:nvSpPr>
          <p:cNvPr id="2" name="Author"/>
          <p:cNvSpPr>
            <a:spLocks noGrp="1"/>
          </p:cNvSpPr>
          <p:nvPr>
            <p:ph type="ftr" sz="quarter" idx="22"/>
          </p:nvPr>
        </p:nvSpPr>
        <p:spPr>
          <a:xfrm>
            <a:off x="8054975" y="6340471"/>
            <a:ext cx="3259452" cy="144000"/>
          </a:xfrm>
          <a:prstGeom prst="rect">
            <a:avLst/>
          </a:prstGeom>
        </p:spPr>
        <p:txBody>
          <a:bodyPr/>
          <a:lstStyle>
            <a:lvl1pPr>
              <a:lnSpc>
                <a:spcPct val="100000"/>
              </a:lnSpc>
              <a:defRPr/>
            </a:lvl1pPr>
          </a:lstStyle>
          <a:p>
            <a:r>
              <a:rPr lang="en-US" dirty="0"/>
              <a:t>Author | Department</a:t>
            </a:r>
          </a:p>
        </p:txBody>
      </p:sp>
      <p:pic>
        <p:nvPicPr>
          <p:cNvPr id="10" name="Siemens Healthineers logo">
            <a:extLst>
              <a:ext uri="{FF2B5EF4-FFF2-40B4-BE49-F238E27FC236}">
                <a16:creationId xmlns:a16="http://schemas.microsoft.com/office/drawing/2014/main" id="{05ECFCCA-E67E-4951-9242-12B3C9F71F1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10444503" y="281267"/>
            <a:ext cx="1450800" cy="345884"/>
          </a:xfrm>
          <a:prstGeom prst="rect">
            <a:avLst/>
          </a:prstGeom>
        </p:spPr>
      </p:pic>
    </p:spTree>
    <p:extLst>
      <p:ext uri="{BB962C8B-B14F-4D97-AF65-F5344CB8AC3E}">
        <p14:creationId xmlns:p14="http://schemas.microsoft.com/office/powerpoint/2010/main" val="16105865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Only Headline">
    <p:spTree>
      <p:nvGrpSpPr>
        <p:cNvPr id="1" name=""/>
        <p:cNvGrpSpPr/>
        <p:nvPr/>
      </p:nvGrpSpPr>
      <p:grpSpPr>
        <a:xfrm>
          <a:off x="0" y="0"/>
          <a:ext cx="0" cy="0"/>
          <a:chOff x="0" y="0"/>
          <a:chExt cx="0" cy="0"/>
        </a:xfrm>
      </p:grpSpPr>
      <p:graphicFrame>
        <p:nvGraphicFramePr>
          <p:cNvPr id="37" name="Objekt 36" hidden="1"/>
          <p:cNvGraphicFramePr>
            <a:graphicFrameLocks noChangeAspect="1"/>
          </p:cNvGraphicFramePr>
          <p:nvPr userDrawn="1">
            <p:custDataLst>
              <p:tags r:id="rId2"/>
            </p:custDataLst>
            <p:extLst>
              <p:ext uri="{D42A27DB-BD31-4B8C-83A1-F6EECF244321}">
                <p14:modId xmlns:p14="http://schemas.microsoft.com/office/powerpoint/2010/main" val="2473463650"/>
              </p:ext>
            </p:extLst>
          </p:nvPr>
        </p:nvGraphicFramePr>
        <p:xfrm>
          <a:off x="1590" y="1592"/>
          <a:ext cx="1583"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37" name="Objekt 36" hidden="1"/>
                      <p:cNvPicPr/>
                      <p:nvPr/>
                    </p:nvPicPr>
                    <p:blipFill>
                      <a:blip r:embed="rId5"/>
                      <a:stretch>
                        <a:fillRect/>
                      </a:stretch>
                    </p:blipFill>
                    <p:spPr>
                      <a:xfrm>
                        <a:off x="1590" y="1592"/>
                        <a:ext cx="1583" cy="1587"/>
                      </a:xfrm>
                      <a:prstGeom prst="rect">
                        <a:avLst/>
                      </a:prstGeom>
                    </p:spPr>
                  </p:pic>
                </p:oleObj>
              </mc:Fallback>
            </mc:AlternateContent>
          </a:graphicData>
        </a:graphic>
      </p:graphicFrame>
      <p:sp>
        <p:nvSpPr>
          <p:cNvPr id="2" name="Titel 1"/>
          <p:cNvSpPr>
            <a:spLocks noGrp="1"/>
          </p:cNvSpPr>
          <p:nvPr>
            <p:ph type="title" hasCustomPrompt="1"/>
          </p:nvPr>
        </p:nvSpPr>
        <p:spPr/>
        <p:txBody>
          <a:bodyPr/>
          <a:lstStyle/>
          <a:p>
            <a:r>
              <a:rPr lang="en-US" noProof="0" dirty="0"/>
              <a:t>Headline, Calibri Bold, 32 </a:t>
            </a:r>
            <a:r>
              <a:rPr lang="en-US" noProof="0" dirty="0" err="1"/>
              <a:t>pt</a:t>
            </a:r>
            <a:endParaRPr lang="en-US" dirty="0"/>
          </a:p>
        </p:txBody>
      </p:sp>
      <p:sp>
        <p:nvSpPr>
          <p:cNvPr id="4" name="Textplatzhalter 3"/>
          <p:cNvSpPr>
            <a:spLocks noGrp="1"/>
          </p:cNvSpPr>
          <p:nvPr>
            <p:ph type="body" sz="quarter" idx="11" hasCustomPrompt="1"/>
          </p:nvPr>
        </p:nvSpPr>
        <p:spPr>
          <a:xfrm>
            <a:off x="481470" y="6504587"/>
            <a:ext cx="5495721" cy="245388"/>
          </a:xfrm>
        </p:spPr>
        <p:txBody>
          <a:bodyPr vert="horz" wrap="square" lIns="0" tIns="0" rIns="0" bIns="0" rtlCol="0" anchor="b">
            <a:spAutoFit/>
          </a:bodyPr>
          <a:lstStyle>
            <a:lvl1pPr>
              <a:defRPr lang="de-DE" sz="998" dirty="0" smtClean="0">
                <a:solidFill>
                  <a:srgbClr val="000000"/>
                </a:solidFill>
              </a:defRPr>
            </a:lvl1pPr>
          </a:lstStyle>
          <a:p>
            <a:pPr lvl="0"/>
            <a:r>
              <a:rPr lang="en-US" dirty="0"/>
              <a:t>Footnote | Source | Disclaimer, Calibri , 10 </a:t>
            </a:r>
            <a:r>
              <a:rPr lang="en-US" dirty="0" err="1"/>
              <a:t>pt</a:t>
            </a:r>
            <a:endParaRPr lang="en-US" dirty="0"/>
          </a:p>
        </p:txBody>
      </p:sp>
    </p:spTree>
    <p:custDataLst>
      <p:tags r:id="rId1"/>
    </p:custDataLst>
    <p:extLst>
      <p:ext uri="{BB962C8B-B14F-4D97-AF65-F5344CB8AC3E}">
        <p14:creationId xmlns:p14="http://schemas.microsoft.com/office/powerpoint/2010/main" val="19634895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Title and Content Slate">
    <p:spTree>
      <p:nvGrpSpPr>
        <p:cNvPr id="1" name=""/>
        <p:cNvGrpSpPr/>
        <p:nvPr/>
      </p:nvGrpSpPr>
      <p:grpSpPr>
        <a:xfrm>
          <a:off x="0" y="0"/>
          <a:ext cx="0" cy="0"/>
          <a:chOff x="0" y="0"/>
          <a:chExt cx="0" cy="0"/>
        </a:xfrm>
      </p:grpSpPr>
      <p:sp>
        <p:nvSpPr>
          <p:cNvPr id="11" name="Rectangle 10"/>
          <p:cNvSpPr/>
          <p:nvPr userDrawn="1"/>
        </p:nvSpPr>
        <p:spPr>
          <a:xfrm>
            <a:off x="0" y="2"/>
            <a:ext cx="12169775" cy="6310313"/>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796">
              <a:solidFill>
                <a:srgbClr val="FFFFFF"/>
              </a:solidFill>
            </a:endParaRPr>
          </a:p>
        </p:txBody>
      </p:sp>
      <p:sp>
        <p:nvSpPr>
          <p:cNvPr id="5" name="Footer Placeholder 4"/>
          <p:cNvSpPr>
            <a:spLocks noGrp="1"/>
          </p:cNvSpPr>
          <p:nvPr>
            <p:ph type="ftr" sz="quarter" idx="11"/>
          </p:nvPr>
        </p:nvSpPr>
        <p:spPr>
          <a:xfrm>
            <a:off x="484639" y="6391657"/>
            <a:ext cx="3853762" cy="160146"/>
          </a:xfrm>
          <a:prstGeom prst="rect">
            <a:avLst/>
          </a:prstGeom>
        </p:spPr>
        <p:txBody>
          <a:bodyPr/>
          <a:lstStyle>
            <a:lvl1pPr algn="l">
              <a:defRPr sz="998">
                <a:solidFill>
                  <a:schemeClr val="bg2">
                    <a:lumMod val="60000"/>
                    <a:lumOff val="40000"/>
                  </a:schemeClr>
                </a:solidFill>
                <a:latin typeface="+mn-lt"/>
              </a:defRPr>
            </a:lvl1pPr>
          </a:lstStyle>
          <a:p>
            <a:r>
              <a:rPr lang="de-DE">
                <a:solidFill>
                  <a:srgbClr val="5F5656">
                    <a:lumMod val="60000"/>
                    <a:lumOff val="40000"/>
                  </a:srgbClr>
                </a:solidFill>
              </a:rPr>
              <a:t>Unrestricted © Siemens Medical Solutions USA, Inc., 2016</a:t>
            </a:r>
          </a:p>
        </p:txBody>
      </p:sp>
      <p:sp>
        <p:nvSpPr>
          <p:cNvPr id="9" name="Freeform 11"/>
          <p:cNvSpPr>
            <a:spLocks/>
          </p:cNvSpPr>
          <p:nvPr userDrawn="1"/>
        </p:nvSpPr>
        <p:spPr bwMode="auto">
          <a:xfrm>
            <a:off x="-2428" y="2"/>
            <a:ext cx="12172203" cy="1606039"/>
          </a:xfrm>
          <a:custGeom>
            <a:avLst/>
            <a:gdLst>
              <a:gd name="T0" fmla="*/ 2 w 7684"/>
              <a:gd name="T1" fmla="*/ 964 h 964"/>
              <a:gd name="T2" fmla="*/ 2 w 7684"/>
              <a:gd name="T3" fmla="*/ 964 h 964"/>
              <a:gd name="T4" fmla="*/ 112 w 7684"/>
              <a:gd name="T5" fmla="*/ 954 h 964"/>
              <a:gd name="T6" fmla="*/ 394 w 7684"/>
              <a:gd name="T7" fmla="*/ 932 h 964"/>
              <a:gd name="T8" fmla="*/ 812 w 7684"/>
              <a:gd name="T9" fmla="*/ 896 h 964"/>
              <a:gd name="T10" fmla="*/ 1340 w 7684"/>
              <a:gd name="T11" fmla="*/ 854 h 964"/>
              <a:gd name="T12" fmla="*/ 1948 w 7684"/>
              <a:gd name="T13" fmla="*/ 808 h 964"/>
              <a:gd name="T14" fmla="*/ 2272 w 7684"/>
              <a:gd name="T15" fmla="*/ 784 h 964"/>
              <a:gd name="T16" fmla="*/ 2604 w 7684"/>
              <a:gd name="T17" fmla="*/ 762 h 964"/>
              <a:gd name="T18" fmla="*/ 2942 w 7684"/>
              <a:gd name="T19" fmla="*/ 740 h 964"/>
              <a:gd name="T20" fmla="*/ 3282 w 7684"/>
              <a:gd name="T21" fmla="*/ 720 h 964"/>
              <a:gd name="T22" fmla="*/ 3618 w 7684"/>
              <a:gd name="T23" fmla="*/ 702 h 964"/>
              <a:gd name="T24" fmla="*/ 3950 w 7684"/>
              <a:gd name="T25" fmla="*/ 686 h 964"/>
              <a:gd name="T26" fmla="*/ 3950 w 7684"/>
              <a:gd name="T27" fmla="*/ 686 h 964"/>
              <a:gd name="T28" fmla="*/ 4292 w 7684"/>
              <a:gd name="T29" fmla="*/ 672 h 964"/>
              <a:gd name="T30" fmla="*/ 4634 w 7684"/>
              <a:gd name="T31" fmla="*/ 660 h 964"/>
              <a:gd name="T32" fmla="*/ 5304 w 7684"/>
              <a:gd name="T33" fmla="*/ 638 h 964"/>
              <a:gd name="T34" fmla="*/ 5934 w 7684"/>
              <a:gd name="T35" fmla="*/ 620 h 964"/>
              <a:gd name="T36" fmla="*/ 6502 w 7684"/>
              <a:gd name="T37" fmla="*/ 606 h 964"/>
              <a:gd name="T38" fmla="*/ 6984 w 7684"/>
              <a:gd name="T39" fmla="*/ 598 h 964"/>
              <a:gd name="T40" fmla="*/ 7358 w 7684"/>
              <a:gd name="T41" fmla="*/ 590 h 964"/>
              <a:gd name="T42" fmla="*/ 7684 w 7684"/>
              <a:gd name="T43" fmla="*/ 586 h 964"/>
              <a:gd name="T44" fmla="*/ 7684 w 7684"/>
              <a:gd name="T45" fmla="*/ 0 h 964"/>
              <a:gd name="T46" fmla="*/ 0 w 7684"/>
              <a:gd name="T47" fmla="*/ 0 h 964"/>
              <a:gd name="T48" fmla="*/ 2 w 7684"/>
              <a:gd name="T49" fmla="*/ 964 h 964"/>
              <a:gd name="T50" fmla="*/ 2 w 7684"/>
              <a:gd name="T51" fmla="*/ 964 h 964"/>
              <a:gd name="connsiteX0" fmla="*/ 3 w 10000"/>
              <a:gd name="connsiteY0" fmla="*/ 10000 h 10000"/>
              <a:gd name="connsiteX1" fmla="*/ 3 w 10000"/>
              <a:gd name="connsiteY1" fmla="*/ 10000 h 10000"/>
              <a:gd name="connsiteX2" fmla="*/ 513 w 10000"/>
              <a:gd name="connsiteY2" fmla="*/ 9668 h 10000"/>
              <a:gd name="connsiteX3" fmla="*/ 1057 w 10000"/>
              <a:gd name="connsiteY3" fmla="*/ 9295 h 10000"/>
              <a:gd name="connsiteX4" fmla="*/ 1744 w 10000"/>
              <a:gd name="connsiteY4" fmla="*/ 8859 h 10000"/>
              <a:gd name="connsiteX5" fmla="*/ 2535 w 10000"/>
              <a:gd name="connsiteY5" fmla="*/ 8382 h 10000"/>
              <a:gd name="connsiteX6" fmla="*/ 2957 w 10000"/>
              <a:gd name="connsiteY6" fmla="*/ 8133 h 10000"/>
              <a:gd name="connsiteX7" fmla="*/ 3389 w 10000"/>
              <a:gd name="connsiteY7" fmla="*/ 7905 h 10000"/>
              <a:gd name="connsiteX8" fmla="*/ 3829 w 10000"/>
              <a:gd name="connsiteY8" fmla="*/ 7676 h 10000"/>
              <a:gd name="connsiteX9" fmla="*/ 4271 w 10000"/>
              <a:gd name="connsiteY9" fmla="*/ 7469 h 10000"/>
              <a:gd name="connsiteX10" fmla="*/ 4708 w 10000"/>
              <a:gd name="connsiteY10" fmla="*/ 7282 h 10000"/>
              <a:gd name="connsiteX11" fmla="*/ 5141 w 10000"/>
              <a:gd name="connsiteY11" fmla="*/ 7116 h 10000"/>
              <a:gd name="connsiteX12" fmla="*/ 5141 w 10000"/>
              <a:gd name="connsiteY12" fmla="*/ 7116 h 10000"/>
              <a:gd name="connsiteX13" fmla="*/ 5586 w 10000"/>
              <a:gd name="connsiteY13" fmla="*/ 6971 h 10000"/>
              <a:gd name="connsiteX14" fmla="*/ 6031 w 10000"/>
              <a:gd name="connsiteY14" fmla="*/ 6846 h 10000"/>
              <a:gd name="connsiteX15" fmla="*/ 6903 w 10000"/>
              <a:gd name="connsiteY15" fmla="*/ 6618 h 10000"/>
              <a:gd name="connsiteX16" fmla="*/ 7723 w 10000"/>
              <a:gd name="connsiteY16" fmla="*/ 6432 h 10000"/>
              <a:gd name="connsiteX17" fmla="*/ 8462 w 10000"/>
              <a:gd name="connsiteY17" fmla="*/ 6286 h 10000"/>
              <a:gd name="connsiteX18" fmla="*/ 9089 w 10000"/>
              <a:gd name="connsiteY18" fmla="*/ 6203 h 10000"/>
              <a:gd name="connsiteX19" fmla="*/ 9576 w 10000"/>
              <a:gd name="connsiteY19" fmla="*/ 6120 h 10000"/>
              <a:gd name="connsiteX20" fmla="*/ 10000 w 10000"/>
              <a:gd name="connsiteY20" fmla="*/ 6079 h 10000"/>
              <a:gd name="connsiteX21" fmla="*/ 10000 w 10000"/>
              <a:gd name="connsiteY21" fmla="*/ 0 h 10000"/>
              <a:gd name="connsiteX22" fmla="*/ 0 w 10000"/>
              <a:gd name="connsiteY22" fmla="*/ 0 h 10000"/>
              <a:gd name="connsiteX23" fmla="*/ 3 w 10000"/>
              <a:gd name="connsiteY23" fmla="*/ 10000 h 10000"/>
              <a:gd name="connsiteX24" fmla="*/ 3 w 10000"/>
              <a:gd name="connsiteY24" fmla="*/ 10000 h 10000"/>
              <a:gd name="connsiteX0" fmla="*/ 3 w 10000"/>
              <a:gd name="connsiteY0" fmla="*/ 10000 h 10000"/>
              <a:gd name="connsiteX1" fmla="*/ 3 w 10000"/>
              <a:gd name="connsiteY1" fmla="*/ 10000 h 10000"/>
              <a:gd name="connsiteX2" fmla="*/ 1057 w 10000"/>
              <a:gd name="connsiteY2" fmla="*/ 9295 h 10000"/>
              <a:gd name="connsiteX3" fmla="*/ 1744 w 10000"/>
              <a:gd name="connsiteY3" fmla="*/ 8859 h 10000"/>
              <a:gd name="connsiteX4" fmla="*/ 2535 w 10000"/>
              <a:gd name="connsiteY4" fmla="*/ 8382 h 10000"/>
              <a:gd name="connsiteX5" fmla="*/ 2957 w 10000"/>
              <a:gd name="connsiteY5" fmla="*/ 8133 h 10000"/>
              <a:gd name="connsiteX6" fmla="*/ 3389 w 10000"/>
              <a:gd name="connsiteY6" fmla="*/ 7905 h 10000"/>
              <a:gd name="connsiteX7" fmla="*/ 3829 w 10000"/>
              <a:gd name="connsiteY7" fmla="*/ 7676 h 10000"/>
              <a:gd name="connsiteX8" fmla="*/ 4271 w 10000"/>
              <a:gd name="connsiteY8" fmla="*/ 7469 h 10000"/>
              <a:gd name="connsiteX9" fmla="*/ 4708 w 10000"/>
              <a:gd name="connsiteY9" fmla="*/ 7282 h 10000"/>
              <a:gd name="connsiteX10" fmla="*/ 5141 w 10000"/>
              <a:gd name="connsiteY10" fmla="*/ 7116 h 10000"/>
              <a:gd name="connsiteX11" fmla="*/ 5141 w 10000"/>
              <a:gd name="connsiteY11" fmla="*/ 7116 h 10000"/>
              <a:gd name="connsiteX12" fmla="*/ 5586 w 10000"/>
              <a:gd name="connsiteY12" fmla="*/ 6971 h 10000"/>
              <a:gd name="connsiteX13" fmla="*/ 6031 w 10000"/>
              <a:gd name="connsiteY13" fmla="*/ 6846 h 10000"/>
              <a:gd name="connsiteX14" fmla="*/ 6903 w 10000"/>
              <a:gd name="connsiteY14" fmla="*/ 6618 h 10000"/>
              <a:gd name="connsiteX15" fmla="*/ 7723 w 10000"/>
              <a:gd name="connsiteY15" fmla="*/ 6432 h 10000"/>
              <a:gd name="connsiteX16" fmla="*/ 8462 w 10000"/>
              <a:gd name="connsiteY16" fmla="*/ 6286 h 10000"/>
              <a:gd name="connsiteX17" fmla="*/ 9089 w 10000"/>
              <a:gd name="connsiteY17" fmla="*/ 6203 h 10000"/>
              <a:gd name="connsiteX18" fmla="*/ 9576 w 10000"/>
              <a:gd name="connsiteY18" fmla="*/ 6120 h 10000"/>
              <a:gd name="connsiteX19" fmla="*/ 10000 w 10000"/>
              <a:gd name="connsiteY19" fmla="*/ 6079 h 10000"/>
              <a:gd name="connsiteX20" fmla="*/ 10000 w 10000"/>
              <a:gd name="connsiteY20" fmla="*/ 0 h 10000"/>
              <a:gd name="connsiteX21" fmla="*/ 0 w 10000"/>
              <a:gd name="connsiteY21" fmla="*/ 0 h 10000"/>
              <a:gd name="connsiteX22" fmla="*/ 3 w 10000"/>
              <a:gd name="connsiteY22" fmla="*/ 10000 h 10000"/>
              <a:gd name="connsiteX23" fmla="*/ 3 w 10000"/>
              <a:gd name="connsiteY23" fmla="*/ 10000 h 10000"/>
              <a:gd name="connsiteX0" fmla="*/ 3 w 10000"/>
              <a:gd name="connsiteY0" fmla="*/ 10000 h 10000"/>
              <a:gd name="connsiteX1" fmla="*/ 3 w 10000"/>
              <a:gd name="connsiteY1" fmla="*/ 10000 h 10000"/>
              <a:gd name="connsiteX2" fmla="*/ 1744 w 10000"/>
              <a:gd name="connsiteY2" fmla="*/ 8859 h 10000"/>
              <a:gd name="connsiteX3" fmla="*/ 2535 w 10000"/>
              <a:gd name="connsiteY3" fmla="*/ 8382 h 10000"/>
              <a:gd name="connsiteX4" fmla="*/ 2957 w 10000"/>
              <a:gd name="connsiteY4" fmla="*/ 8133 h 10000"/>
              <a:gd name="connsiteX5" fmla="*/ 3389 w 10000"/>
              <a:gd name="connsiteY5" fmla="*/ 7905 h 10000"/>
              <a:gd name="connsiteX6" fmla="*/ 3829 w 10000"/>
              <a:gd name="connsiteY6" fmla="*/ 7676 h 10000"/>
              <a:gd name="connsiteX7" fmla="*/ 4271 w 10000"/>
              <a:gd name="connsiteY7" fmla="*/ 7469 h 10000"/>
              <a:gd name="connsiteX8" fmla="*/ 4708 w 10000"/>
              <a:gd name="connsiteY8" fmla="*/ 7282 h 10000"/>
              <a:gd name="connsiteX9" fmla="*/ 5141 w 10000"/>
              <a:gd name="connsiteY9" fmla="*/ 7116 h 10000"/>
              <a:gd name="connsiteX10" fmla="*/ 5141 w 10000"/>
              <a:gd name="connsiteY10" fmla="*/ 7116 h 10000"/>
              <a:gd name="connsiteX11" fmla="*/ 5586 w 10000"/>
              <a:gd name="connsiteY11" fmla="*/ 6971 h 10000"/>
              <a:gd name="connsiteX12" fmla="*/ 6031 w 10000"/>
              <a:gd name="connsiteY12" fmla="*/ 6846 h 10000"/>
              <a:gd name="connsiteX13" fmla="*/ 6903 w 10000"/>
              <a:gd name="connsiteY13" fmla="*/ 6618 h 10000"/>
              <a:gd name="connsiteX14" fmla="*/ 7723 w 10000"/>
              <a:gd name="connsiteY14" fmla="*/ 6432 h 10000"/>
              <a:gd name="connsiteX15" fmla="*/ 8462 w 10000"/>
              <a:gd name="connsiteY15" fmla="*/ 6286 h 10000"/>
              <a:gd name="connsiteX16" fmla="*/ 9089 w 10000"/>
              <a:gd name="connsiteY16" fmla="*/ 6203 h 10000"/>
              <a:gd name="connsiteX17" fmla="*/ 9576 w 10000"/>
              <a:gd name="connsiteY17" fmla="*/ 6120 h 10000"/>
              <a:gd name="connsiteX18" fmla="*/ 10000 w 10000"/>
              <a:gd name="connsiteY18" fmla="*/ 6079 h 10000"/>
              <a:gd name="connsiteX19" fmla="*/ 10000 w 10000"/>
              <a:gd name="connsiteY19" fmla="*/ 0 h 10000"/>
              <a:gd name="connsiteX20" fmla="*/ 0 w 10000"/>
              <a:gd name="connsiteY20" fmla="*/ 0 h 10000"/>
              <a:gd name="connsiteX21" fmla="*/ 3 w 10000"/>
              <a:gd name="connsiteY21" fmla="*/ 10000 h 10000"/>
              <a:gd name="connsiteX22" fmla="*/ 3 w 10000"/>
              <a:gd name="connsiteY22" fmla="*/ 10000 h 10000"/>
              <a:gd name="connsiteX0" fmla="*/ 3 w 10000"/>
              <a:gd name="connsiteY0" fmla="*/ 10000 h 10000"/>
              <a:gd name="connsiteX1" fmla="*/ 3 w 10000"/>
              <a:gd name="connsiteY1" fmla="*/ 10000 h 10000"/>
              <a:gd name="connsiteX2" fmla="*/ 2535 w 10000"/>
              <a:gd name="connsiteY2" fmla="*/ 8382 h 10000"/>
              <a:gd name="connsiteX3" fmla="*/ 2957 w 10000"/>
              <a:gd name="connsiteY3" fmla="*/ 8133 h 10000"/>
              <a:gd name="connsiteX4" fmla="*/ 3389 w 10000"/>
              <a:gd name="connsiteY4" fmla="*/ 7905 h 10000"/>
              <a:gd name="connsiteX5" fmla="*/ 3829 w 10000"/>
              <a:gd name="connsiteY5" fmla="*/ 7676 h 10000"/>
              <a:gd name="connsiteX6" fmla="*/ 4271 w 10000"/>
              <a:gd name="connsiteY6" fmla="*/ 7469 h 10000"/>
              <a:gd name="connsiteX7" fmla="*/ 4708 w 10000"/>
              <a:gd name="connsiteY7" fmla="*/ 7282 h 10000"/>
              <a:gd name="connsiteX8" fmla="*/ 5141 w 10000"/>
              <a:gd name="connsiteY8" fmla="*/ 7116 h 10000"/>
              <a:gd name="connsiteX9" fmla="*/ 5141 w 10000"/>
              <a:gd name="connsiteY9" fmla="*/ 7116 h 10000"/>
              <a:gd name="connsiteX10" fmla="*/ 5586 w 10000"/>
              <a:gd name="connsiteY10" fmla="*/ 6971 h 10000"/>
              <a:gd name="connsiteX11" fmla="*/ 6031 w 10000"/>
              <a:gd name="connsiteY11" fmla="*/ 6846 h 10000"/>
              <a:gd name="connsiteX12" fmla="*/ 6903 w 10000"/>
              <a:gd name="connsiteY12" fmla="*/ 6618 h 10000"/>
              <a:gd name="connsiteX13" fmla="*/ 7723 w 10000"/>
              <a:gd name="connsiteY13" fmla="*/ 6432 h 10000"/>
              <a:gd name="connsiteX14" fmla="*/ 8462 w 10000"/>
              <a:gd name="connsiteY14" fmla="*/ 6286 h 10000"/>
              <a:gd name="connsiteX15" fmla="*/ 9089 w 10000"/>
              <a:gd name="connsiteY15" fmla="*/ 6203 h 10000"/>
              <a:gd name="connsiteX16" fmla="*/ 9576 w 10000"/>
              <a:gd name="connsiteY16" fmla="*/ 6120 h 10000"/>
              <a:gd name="connsiteX17" fmla="*/ 10000 w 10000"/>
              <a:gd name="connsiteY17" fmla="*/ 6079 h 10000"/>
              <a:gd name="connsiteX18" fmla="*/ 10000 w 10000"/>
              <a:gd name="connsiteY18" fmla="*/ 0 h 10000"/>
              <a:gd name="connsiteX19" fmla="*/ 0 w 10000"/>
              <a:gd name="connsiteY19" fmla="*/ 0 h 10000"/>
              <a:gd name="connsiteX20" fmla="*/ 3 w 10000"/>
              <a:gd name="connsiteY20" fmla="*/ 10000 h 10000"/>
              <a:gd name="connsiteX21" fmla="*/ 3 w 10000"/>
              <a:gd name="connsiteY21" fmla="*/ 10000 h 10000"/>
              <a:gd name="connsiteX0" fmla="*/ 3 w 10000"/>
              <a:gd name="connsiteY0" fmla="*/ 10000 h 10000"/>
              <a:gd name="connsiteX1" fmla="*/ 3 w 10000"/>
              <a:gd name="connsiteY1" fmla="*/ 10000 h 10000"/>
              <a:gd name="connsiteX2" fmla="*/ 2957 w 10000"/>
              <a:gd name="connsiteY2" fmla="*/ 8133 h 10000"/>
              <a:gd name="connsiteX3" fmla="*/ 3389 w 10000"/>
              <a:gd name="connsiteY3" fmla="*/ 7905 h 10000"/>
              <a:gd name="connsiteX4" fmla="*/ 3829 w 10000"/>
              <a:gd name="connsiteY4" fmla="*/ 7676 h 10000"/>
              <a:gd name="connsiteX5" fmla="*/ 4271 w 10000"/>
              <a:gd name="connsiteY5" fmla="*/ 7469 h 10000"/>
              <a:gd name="connsiteX6" fmla="*/ 4708 w 10000"/>
              <a:gd name="connsiteY6" fmla="*/ 7282 h 10000"/>
              <a:gd name="connsiteX7" fmla="*/ 5141 w 10000"/>
              <a:gd name="connsiteY7" fmla="*/ 7116 h 10000"/>
              <a:gd name="connsiteX8" fmla="*/ 5141 w 10000"/>
              <a:gd name="connsiteY8" fmla="*/ 7116 h 10000"/>
              <a:gd name="connsiteX9" fmla="*/ 5586 w 10000"/>
              <a:gd name="connsiteY9" fmla="*/ 6971 h 10000"/>
              <a:gd name="connsiteX10" fmla="*/ 6031 w 10000"/>
              <a:gd name="connsiteY10" fmla="*/ 6846 h 10000"/>
              <a:gd name="connsiteX11" fmla="*/ 6903 w 10000"/>
              <a:gd name="connsiteY11" fmla="*/ 6618 h 10000"/>
              <a:gd name="connsiteX12" fmla="*/ 7723 w 10000"/>
              <a:gd name="connsiteY12" fmla="*/ 6432 h 10000"/>
              <a:gd name="connsiteX13" fmla="*/ 8462 w 10000"/>
              <a:gd name="connsiteY13" fmla="*/ 6286 h 10000"/>
              <a:gd name="connsiteX14" fmla="*/ 9089 w 10000"/>
              <a:gd name="connsiteY14" fmla="*/ 6203 h 10000"/>
              <a:gd name="connsiteX15" fmla="*/ 9576 w 10000"/>
              <a:gd name="connsiteY15" fmla="*/ 6120 h 10000"/>
              <a:gd name="connsiteX16" fmla="*/ 10000 w 10000"/>
              <a:gd name="connsiteY16" fmla="*/ 6079 h 10000"/>
              <a:gd name="connsiteX17" fmla="*/ 10000 w 10000"/>
              <a:gd name="connsiteY17" fmla="*/ 0 h 10000"/>
              <a:gd name="connsiteX18" fmla="*/ 0 w 10000"/>
              <a:gd name="connsiteY18" fmla="*/ 0 h 10000"/>
              <a:gd name="connsiteX19" fmla="*/ 3 w 10000"/>
              <a:gd name="connsiteY19" fmla="*/ 10000 h 10000"/>
              <a:gd name="connsiteX20" fmla="*/ 3 w 10000"/>
              <a:gd name="connsiteY20" fmla="*/ 10000 h 10000"/>
              <a:gd name="connsiteX0" fmla="*/ 3 w 10000"/>
              <a:gd name="connsiteY0" fmla="*/ 10000 h 10000"/>
              <a:gd name="connsiteX1" fmla="*/ 3 w 10000"/>
              <a:gd name="connsiteY1" fmla="*/ 10000 h 10000"/>
              <a:gd name="connsiteX2" fmla="*/ 3389 w 10000"/>
              <a:gd name="connsiteY2" fmla="*/ 7905 h 10000"/>
              <a:gd name="connsiteX3" fmla="*/ 3829 w 10000"/>
              <a:gd name="connsiteY3" fmla="*/ 7676 h 10000"/>
              <a:gd name="connsiteX4" fmla="*/ 4271 w 10000"/>
              <a:gd name="connsiteY4" fmla="*/ 7469 h 10000"/>
              <a:gd name="connsiteX5" fmla="*/ 4708 w 10000"/>
              <a:gd name="connsiteY5" fmla="*/ 7282 h 10000"/>
              <a:gd name="connsiteX6" fmla="*/ 5141 w 10000"/>
              <a:gd name="connsiteY6" fmla="*/ 7116 h 10000"/>
              <a:gd name="connsiteX7" fmla="*/ 5141 w 10000"/>
              <a:gd name="connsiteY7" fmla="*/ 7116 h 10000"/>
              <a:gd name="connsiteX8" fmla="*/ 5586 w 10000"/>
              <a:gd name="connsiteY8" fmla="*/ 6971 h 10000"/>
              <a:gd name="connsiteX9" fmla="*/ 6031 w 10000"/>
              <a:gd name="connsiteY9" fmla="*/ 6846 h 10000"/>
              <a:gd name="connsiteX10" fmla="*/ 6903 w 10000"/>
              <a:gd name="connsiteY10" fmla="*/ 6618 h 10000"/>
              <a:gd name="connsiteX11" fmla="*/ 7723 w 10000"/>
              <a:gd name="connsiteY11" fmla="*/ 6432 h 10000"/>
              <a:gd name="connsiteX12" fmla="*/ 8462 w 10000"/>
              <a:gd name="connsiteY12" fmla="*/ 6286 h 10000"/>
              <a:gd name="connsiteX13" fmla="*/ 9089 w 10000"/>
              <a:gd name="connsiteY13" fmla="*/ 6203 h 10000"/>
              <a:gd name="connsiteX14" fmla="*/ 9576 w 10000"/>
              <a:gd name="connsiteY14" fmla="*/ 6120 h 10000"/>
              <a:gd name="connsiteX15" fmla="*/ 10000 w 10000"/>
              <a:gd name="connsiteY15" fmla="*/ 6079 h 10000"/>
              <a:gd name="connsiteX16" fmla="*/ 10000 w 10000"/>
              <a:gd name="connsiteY16" fmla="*/ 0 h 10000"/>
              <a:gd name="connsiteX17" fmla="*/ 0 w 10000"/>
              <a:gd name="connsiteY17" fmla="*/ 0 h 10000"/>
              <a:gd name="connsiteX18" fmla="*/ 3 w 10000"/>
              <a:gd name="connsiteY18" fmla="*/ 10000 h 10000"/>
              <a:gd name="connsiteX19" fmla="*/ 3 w 10000"/>
              <a:gd name="connsiteY19" fmla="*/ 10000 h 10000"/>
              <a:gd name="connsiteX0" fmla="*/ 3 w 10000"/>
              <a:gd name="connsiteY0" fmla="*/ 10000 h 10000"/>
              <a:gd name="connsiteX1" fmla="*/ 3 w 10000"/>
              <a:gd name="connsiteY1" fmla="*/ 10000 h 10000"/>
              <a:gd name="connsiteX2" fmla="*/ 3829 w 10000"/>
              <a:gd name="connsiteY2" fmla="*/ 7676 h 10000"/>
              <a:gd name="connsiteX3" fmla="*/ 4271 w 10000"/>
              <a:gd name="connsiteY3" fmla="*/ 7469 h 10000"/>
              <a:gd name="connsiteX4" fmla="*/ 4708 w 10000"/>
              <a:gd name="connsiteY4" fmla="*/ 7282 h 10000"/>
              <a:gd name="connsiteX5" fmla="*/ 5141 w 10000"/>
              <a:gd name="connsiteY5" fmla="*/ 7116 h 10000"/>
              <a:gd name="connsiteX6" fmla="*/ 5141 w 10000"/>
              <a:gd name="connsiteY6" fmla="*/ 7116 h 10000"/>
              <a:gd name="connsiteX7" fmla="*/ 5586 w 10000"/>
              <a:gd name="connsiteY7" fmla="*/ 6971 h 10000"/>
              <a:gd name="connsiteX8" fmla="*/ 6031 w 10000"/>
              <a:gd name="connsiteY8" fmla="*/ 6846 h 10000"/>
              <a:gd name="connsiteX9" fmla="*/ 6903 w 10000"/>
              <a:gd name="connsiteY9" fmla="*/ 6618 h 10000"/>
              <a:gd name="connsiteX10" fmla="*/ 7723 w 10000"/>
              <a:gd name="connsiteY10" fmla="*/ 6432 h 10000"/>
              <a:gd name="connsiteX11" fmla="*/ 8462 w 10000"/>
              <a:gd name="connsiteY11" fmla="*/ 6286 h 10000"/>
              <a:gd name="connsiteX12" fmla="*/ 9089 w 10000"/>
              <a:gd name="connsiteY12" fmla="*/ 6203 h 10000"/>
              <a:gd name="connsiteX13" fmla="*/ 9576 w 10000"/>
              <a:gd name="connsiteY13" fmla="*/ 6120 h 10000"/>
              <a:gd name="connsiteX14" fmla="*/ 10000 w 10000"/>
              <a:gd name="connsiteY14" fmla="*/ 6079 h 10000"/>
              <a:gd name="connsiteX15" fmla="*/ 10000 w 10000"/>
              <a:gd name="connsiteY15" fmla="*/ 0 h 10000"/>
              <a:gd name="connsiteX16" fmla="*/ 0 w 10000"/>
              <a:gd name="connsiteY16" fmla="*/ 0 h 10000"/>
              <a:gd name="connsiteX17" fmla="*/ 3 w 10000"/>
              <a:gd name="connsiteY17" fmla="*/ 10000 h 10000"/>
              <a:gd name="connsiteX18" fmla="*/ 3 w 10000"/>
              <a:gd name="connsiteY18" fmla="*/ 10000 h 10000"/>
              <a:gd name="connsiteX0" fmla="*/ 3 w 10000"/>
              <a:gd name="connsiteY0" fmla="*/ 10000 h 10000"/>
              <a:gd name="connsiteX1" fmla="*/ 3 w 10000"/>
              <a:gd name="connsiteY1" fmla="*/ 10000 h 10000"/>
              <a:gd name="connsiteX2" fmla="*/ 4271 w 10000"/>
              <a:gd name="connsiteY2" fmla="*/ 7469 h 10000"/>
              <a:gd name="connsiteX3" fmla="*/ 4708 w 10000"/>
              <a:gd name="connsiteY3" fmla="*/ 7282 h 10000"/>
              <a:gd name="connsiteX4" fmla="*/ 5141 w 10000"/>
              <a:gd name="connsiteY4" fmla="*/ 7116 h 10000"/>
              <a:gd name="connsiteX5" fmla="*/ 5141 w 10000"/>
              <a:gd name="connsiteY5" fmla="*/ 7116 h 10000"/>
              <a:gd name="connsiteX6" fmla="*/ 5586 w 10000"/>
              <a:gd name="connsiteY6" fmla="*/ 6971 h 10000"/>
              <a:gd name="connsiteX7" fmla="*/ 6031 w 10000"/>
              <a:gd name="connsiteY7" fmla="*/ 6846 h 10000"/>
              <a:gd name="connsiteX8" fmla="*/ 6903 w 10000"/>
              <a:gd name="connsiteY8" fmla="*/ 6618 h 10000"/>
              <a:gd name="connsiteX9" fmla="*/ 7723 w 10000"/>
              <a:gd name="connsiteY9" fmla="*/ 6432 h 10000"/>
              <a:gd name="connsiteX10" fmla="*/ 8462 w 10000"/>
              <a:gd name="connsiteY10" fmla="*/ 6286 h 10000"/>
              <a:gd name="connsiteX11" fmla="*/ 9089 w 10000"/>
              <a:gd name="connsiteY11" fmla="*/ 6203 h 10000"/>
              <a:gd name="connsiteX12" fmla="*/ 9576 w 10000"/>
              <a:gd name="connsiteY12" fmla="*/ 6120 h 10000"/>
              <a:gd name="connsiteX13" fmla="*/ 10000 w 10000"/>
              <a:gd name="connsiteY13" fmla="*/ 6079 h 10000"/>
              <a:gd name="connsiteX14" fmla="*/ 10000 w 10000"/>
              <a:gd name="connsiteY14" fmla="*/ 0 h 10000"/>
              <a:gd name="connsiteX15" fmla="*/ 0 w 10000"/>
              <a:gd name="connsiteY15" fmla="*/ 0 h 10000"/>
              <a:gd name="connsiteX16" fmla="*/ 3 w 10000"/>
              <a:gd name="connsiteY16" fmla="*/ 10000 h 10000"/>
              <a:gd name="connsiteX17" fmla="*/ 3 w 10000"/>
              <a:gd name="connsiteY17" fmla="*/ 10000 h 10000"/>
              <a:gd name="connsiteX0" fmla="*/ 3 w 10000"/>
              <a:gd name="connsiteY0" fmla="*/ 10000 h 10000"/>
              <a:gd name="connsiteX1" fmla="*/ 3 w 10000"/>
              <a:gd name="connsiteY1" fmla="*/ 10000 h 10000"/>
              <a:gd name="connsiteX2" fmla="*/ 4708 w 10000"/>
              <a:gd name="connsiteY2" fmla="*/ 7282 h 10000"/>
              <a:gd name="connsiteX3" fmla="*/ 5141 w 10000"/>
              <a:gd name="connsiteY3" fmla="*/ 7116 h 10000"/>
              <a:gd name="connsiteX4" fmla="*/ 5141 w 10000"/>
              <a:gd name="connsiteY4" fmla="*/ 7116 h 10000"/>
              <a:gd name="connsiteX5" fmla="*/ 5586 w 10000"/>
              <a:gd name="connsiteY5" fmla="*/ 6971 h 10000"/>
              <a:gd name="connsiteX6" fmla="*/ 6031 w 10000"/>
              <a:gd name="connsiteY6" fmla="*/ 6846 h 10000"/>
              <a:gd name="connsiteX7" fmla="*/ 6903 w 10000"/>
              <a:gd name="connsiteY7" fmla="*/ 6618 h 10000"/>
              <a:gd name="connsiteX8" fmla="*/ 7723 w 10000"/>
              <a:gd name="connsiteY8" fmla="*/ 6432 h 10000"/>
              <a:gd name="connsiteX9" fmla="*/ 8462 w 10000"/>
              <a:gd name="connsiteY9" fmla="*/ 6286 h 10000"/>
              <a:gd name="connsiteX10" fmla="*/ 9089 w 10000"/>
              <a:gd name="connsiteY10" fmla="*/ 6203 h 10000"/>
              <a:gd name="connsiteX11" fmla="*/ 9576 w 10000"/>
              <a:gd name="connsiteY11" fmla="*/ 6120 h 10000"/>
              <a:gd name="connsiteX12" fmla="*/ 10000 w 10000"/>
              <a:gd name="connsiteY12" fmla="*/ 6079 h 10000"/>
              <a:gd name="connsiteX13" fmla="*/ 10000 w 10000"/>
              <a:gd name="connsiteY13" fmla="*/ 0 h 10000"/>
              <a:gd name="connsiteX14" fmla="*/ 0 w 10000"/>
              <a:gd name="connsiteY14" fmla="*/ 0 h 10000"/>
              <a:gd name="connsiteX15" fmla="*/ 3 w 10000"/>
              <a:gd name="connsiteY15" fmla="*/ 10000 h 10000"/>
              <a:gd name="connsiteX16" fmla="*/ 3 w 10000"/>
              <a:gd name="connsiteY16" fmla="*/ 10000 h 10000"/>
              <a:gd name="connsiteX0" fmla="*/ 3 w 10000"/>
              <a:gd name="connsiteY0" fmla="*/ 10000 h 10000"/>
              <a:gd name="connsiteX1" fmla="*/ 3 w 10000"/>
              <a:gd name="connsiteY1" fmla="*/ 10000 h 10000"/>
              <a:gd name="connsiteX2" fmla="*/ 5141 w 10000"/>
              <a:gd name="connsiteY2" fmla="*/ 7116 h 10000"/>
              <a:gd name="connsiteX3" fmla="*/ 5141 w 10000"/>
              <a:gd name="connsiteY3" fmla="*/ 7116 h 10000"/>
              <a:gd name="connsiteX4" fmla="*/ 5586 w 10000"/>
              <a:gd name="connsiteY4" fmla="*/ 6971 h 10000"/>
              <a:gd name="connsiteX5" fmla="*/ 6031 w 10000"/>
              <a:gd name="connsiteY5" fmla="*/ 6846 h 10000"/>
              <a:gd name="connsiteX6" fmla="*/ 6903 w 10000"/>
              <a:gd name="connsiteY6" fmla="*/ 6618 h 10000"/>
              <a:gd name="connsiteX7" fmla="*/ 7723 w 10000"/>
              <a:gd name="connsiteY7" fmla="*/ 6432 h 10000"/>
              <a:gd name="connsiteX8" fmla="*/ 8462 w 10000"/>
              <a:gd name="connsiteY8" fmla="*/ 6286 h 10000"/>
              <a:gd name="connsiteX9" fmla="*/ 9089 w 10000"/>
              <a:gd name="connsiteY9" fmla="*/ 6203 h 10000"/>
              <a:gd name="connsiteX10" fmla="*/ 9576 w 10000"/>
              <a:gd name="connsiteY10" fmla="*/ 6120 h 10000"/>
              <a:gd name="connsiteX11" fmla="*/ 10000 w 10000"/>
              <a:gd name="connsiteY11" fmla="*/ 6079 h 10000"/>
              <a:gd name="connsiteX12" fmla="*/ 10000 w 10000"/>
              <a:gd name="connsiteY12" fmla="*/ 0 h 10000"/>
              <a:gd name="connsiteX13" fmla="*/ 0 w 10000"/>
              <a:gd name="connsiteY13" fmla="*/ 0 h 10000"/>
              <a:gd name="connsiteX14" fmla="*/ 3 w 10000"/>
              <a:gd name="connsiteY14" fmla="*/ 10000 h 10000"/>
              <a:gd name="connsiteX15" fmla="*/ 3 w 10000"/>
              <a:gd name="connsiteY15" fmla="*/ 10000 h 10000"/>
              <a:gd name="connsiteX0" fmla="*/ 3 w 10000"/>
              <a:gd name="connsiteY0" fmla="*/ 10000 h 10000"/>
              <a:gd name="connsiteX1" fmla="*/ 3 w 10000"/>
              <a:gd name="connsiteY1" fmla="*/ 10000 h 10000"/>
              <a:gd name="connsiteX2" fmla="*/ 5141 w 10000"/>
              <a:gd name="connsiteY2" fmla="*/ 7116 h 10000"/>
              <a:gd name="connsiteX3" fmla="*/ 5586 w 10000"/>
              <a:gd name="connsiteY3" fmla="*/ 6971 h 10000"/>
              <a:gd name="connsiteX4" fmla="*/ 6031 w 10000"/>
              <a:gd name="connsiteY4" fmla="*/ 6846 h 10000"/>
              <a:gd name="connsiteX5" fmla="*/ 6903 w 10000"/>
              <a:gd name="connsiteY5" fmla="*/ 6618 h 10000"/>
              <a:gd name="connsiteX6" fmla="*/ 7723 w 10000"/>
              <a:gd name="connsiteY6" fmla="*/ 6432 h 10000"/>
              <a:gd name="connsiteX7" fmla="*/ 8462 w 10000"/>
              <a:gd name="connsiteY7" fmla="*/ 6286 h 10000"/>
              <a:gd name="connsiteX8" fmla="*/ 9089 w 10000"/>
              <a:gd name="connsiteY8" fmla="*/ 6203 h 10000"/>
              <a:gd name="connsiteX9" fmla="*/ 9576 w 10000"/>
              <a:gd name="connsiteY9" fmla="*/ 6120 h 10000"/>
              <a:gd name="connsiteX10" fmla="*/ 10000 w 10000"/>
              <a:gd name="connsiteY10" fmla="*/ 6079 h 10000"/>
              <a:gd name="connsiteX11" fmla="*/ 10000 w 10000"/>
              <a:gd name="connsiteY11" fmla="*/ 0 h 10000"/>
              <a:gd name="connsiteX12" fmla="*/ 0 w 10000"/>
              <a:gd name="connsiteY12" fmla="*/ 0 h 10000"/>
              <a:gd name="connsiteX13" fmla="*/ 3 w 10000"/>
              <a:gd name="connsiteY13" fmla="*/ 10000 h 10000"/>
              <a:gd name="connsiteX14" fmla="*/ 3 w 10000"/>
              <a:gd name="connsiteY14" fmla="*/ 10000 h 10000"/>
              <a:gd name="connsiteX0" fmla="*/ 3 w 10000"/>
              <a:gd name="connsiteY0" fmla="*/ 10000 h 10000"/>
              <a:gd name="connsiteX1" fmla="*/ 3 w 10000"/>
              <a:gd name="connsiteY1" fmla="*/ 10000 h 10000"/>
              <a:gd name="connsiteX2" fmla="*/ 5141 w 10000"/>
              <a:gd name="connsiteY2" fmla="*/ 7116 h 10000"/>
              <a:gd name="connsiteX3" fmla="*/ 5586 w 10000"/>
              <a:gd name="connsiteY3" fmla="*/ 6971 h 10000"/>
              <a:gd name="connsiteX4" fmla="*/ 6031 w 10000"/>
              <a:gd name="connsiteY4" fmla="*/ 6846 h 10000"/>
              <a:gd name="connsiteX5" fmla="*/ 6903 w 10000"/>
              <a:gd name="connsiteY5" fmla="*/ 6618 h 10000"/>
              <a:gd name="connsiteX6" fmla="*/ 7723 w 10000"/>
              <a:gd name="connsiteY6" fmla="*/ 6432 h 10000"/>
              <a:gd name="connsiteX7" fmla="*/ 8462 w 10000"/>
              <a:gd name="connsiteY7" fmla="*/ 6286 h 10000"/>
              <a:gd name="connsiteX8" fmla="*/ 9576 w 10000"/>
              <a:gd name="connsiteY8" fmla="*/ 6120 h 10000"/>
              <a:gd name="connsiteX9" fmla="*/ 10000 w 10000"/>
              <a:gd name="connsiteY9" fmla="*/ 6079 h 10000"/>
              <a:gd name="connsiteX10" fmla="*/ 10000 w 10000"/>
              <a:gd name="connsiteY10" fmla="*/ 0 h 10000"/>
              <a:gd name="connsiteX11" fmla="*/ 0 w 10000"/>
              <a:gd name="connsiteY11" fmla="*/ 0 h 10000"/>
              <a:gd name="connsiteX12" fmla="*/ 3 w 10000"/>
              <a:gd name="connsiteY12" fmla="*/ 10000 h 10000"/>
              <a:gd name="connsiteX13" fmla="*/ 3 w 10000"/>
              <a:gd name="connsiteY13" fmla="*/ 10000 h 10000"/>
              <a:gd name="connsiteX0" fmla="*/ 3 w 10000"/>
              <a:gd name="connsiteY0" fmla="*/ 10000 h 10000"/>
              <a:gd name="connsiteX1" fmla="*/ 3 w 10000"/>
              <a:gd name="connsiteY1" fmla="*/ 10000 h 10000"/>
              <a:gd name="connsiteX2" fmla="*/ 5141 w 10000"/>
              <a:gd name="connsiteY2" fmla="*/ 7116 h 10000"/>
              <a:gd name="connsiteX3" fmla="*/ 5586 w 10000"/>
              <a:gd name="connsiteY3" fmla="*/ 6971 h 10000"/>
              <a:gd name="connsiteX4" fmla="*/ 6031 w 10000"/>
              <a:gd name="connsiteY4" fmla="*/ 6846 h 10000"/>
              <a:gd name="connsiteX5" fmla="*/ 6903 w 10000"/>
              <a:gd name="connsiteY5" fmla="*/ 6618 h 10000"/>
              <a:gd name="connsiteX6" fmla="*/ 7723 w 10000"/>
              <a:gd name="connsiteY6" fmla="*/ 6432 h 10000"/>
              <a:gd name="connsiteX7" fmla="*/ 9576 w 10000"/>
              <a:gd name="connsiteY7" fmla="*/ 6120 h 10000"/>
              <a:gd name="connsiteX8" fmla="*/ 10000 w 10000"/>
              <a:gd name="connsiteY8" fmla="*/ 6079 h 10000"/>
              <a:gd name="connsiteX9" fmla="*/ 10000 w 10000"/>
              <a:gd name="connsiteY9" fmla="*/ 0 h 10000"/>
              <a:gd name="connsiteX10" fmla="*/ 0 w 10000"/>
              <a:gd name="connsiteY10" fmla="*/ 0 h 10000"/>
              <a:gd name="connsiteX11" fmla="*/ 3 w 10000"/>
              <a:gd name="connsiteY11" fmla="*/ 10000 h 10000"/>
              <a:gd name="connsiteX12" fmla="*/ 3 w 10000"/>
              <a:gd name="connsiteY12" fmla="*/ 10000 h 10000"/>
              <a:gd name="connsiteX0" fmla="*/ 3 w 10000"/>
              <a:gd name="connsiteY0" fmla="*/ 10000 h 10000"/>
              <a:gd name="connsiteX1" fmla="*/ 3 w 10000"/>
              <a:gd name="connsiteY1" fmla="*/ 10000 h 10000"/>
              <a:gd name="connsiteX2" fmla="*/ 5141 w 10000"/>
              <a:gd name="connsiteY2" fmla="*/ 7116 h 10000"/>
              <a:gd name="connsiteX3" fmla="*/ 5586 w 10000"/>
              <a:gd name="connsiteY3" fmla="*/ 6971 h 10000"/>
              <a:gd name="connsiteX4" fmla="*/ 6031 w 10000"/>
              <a:gd name="connsiteY4" fmla="*/ 6846 h 10000"/>
              <a:gd name="connsiteX5" fmla="*/ 6903 w 10000"/>
              <a:gd name="connsiteY5" fmla="*/ 6618 h 10000"/>
              <a:gd name="connsiteX6" fmla="*/ 9576 w 10000"/>
              <a:gd name="connsiteY6" fmla="*/ 6120 h 10000"/>
              <a:gd name="connsiteX7" fmla="*/ 10000 w 10000"/>
              <a:gd name="connsiteY7" fmla="*/ 6079 h 10000"/>
              <a:gd name="connsiteX8" fmla="*/ 10000 w 10000"/>
              <a:gd name="connsiteY8" fmla="*/ 0 h 10000"/>
              <a:gd name="connsiteX9" fmla="*/ 0 w 10000"/>
              <a:gd name="connsiteY9" fmla="*/ 0 h 10000"/>
              <a:gd name="connsiteX10" fmla="*/ 3 w 10000"/>
              <a:gd name="connsiteY10" fmla="*/ 10000 h 10000"/>
              <a:gd name="connsiteX11" fmla="*/ 3 w 10000"/>
              <a:gd name="connsiteY11" fmla="*/ 10000 h 10000"/>
              <a:gd name="connsiteX0" fmla="*/ 3 w 10000"/>
              <a:gd name="connsiteY0" fmla="*/ 10000 h 10000"/>
              <a:gd name="connsiteX1" fmla="*/ 3 w 10000"/>
              <a:gd name="connsiteY1" fmla="*/ 10000 h 10000"/>
              <a:gd name="connsiteX2" fmla="*/ 5141 w 10000"/>
              <a:gd name="connsiteY2" fmla="*/ 7116 h 10000"/>
              <a:gd name="connsiteX3" fmla="*/ 5586 w 10000"/>
              <a:gd name="connsiteY3" fmla="*/ 6971 h 10000"/>
              <a:gd name="connsiteX4" fmla="*/ 6031 w 10000"/>
              <a:gd name="connsiteY4" fmla="*/ 6846 h 10000"/>
              <a:gd name="connsiteX5" fmla="*/ 9576 w 10000"/>
              <a:gd name="connsiteY5" fmla="*/ 6120 h 10000"/>
              <a:gd name="connsiteX6" fmla="*/ 10000 w 10000"/>
              <a:gd name="connsiteY6" fmla="*/ 6079 h 10000"/>
              <a:gd name="connsiteX7" fmla="*/ 10000 w 10000"/>
              <a:gd name="connsiteY7" fmla="*/ 0 h 10000"/>
              <a:gd name="connsiteX8" fmla="*/ 0 w 10000"/>
              <a:gd name="connsiteY8" fmla="*/ 0 h 10000"/>
              <a:gd name="connsiteX9" fmla="*/ 3 w 10000"/>
              <a:gd name="connsiteY9" fmla="*/ 10000 h 10000"/>
              <a:gd name="connsiteX10" fmla="*/ 3 w 10000"/>
              <a:gd name="connsiteY10" fmla="*/ 10000 h 10000"/>
              <a:gd name="connsiteX0" fmla="*/ 3 w 10000"/>
              <a:gd name="connsiteY0" fmla="*/ 10000 h 10000"/>
              <a:gd name="connsiteX1" fmla="*/ 3 w 10000"/>
              <a:gd name="connsiteY1" fmla="*/ 10000 h 10000"/>
              <a:gd name="connsiteX2" fmla="*/ 5141 w 10000"/>
              <a:gd name="connsiteY2" fmla="*/ 7116 h 10000"/>
              <a:gd name="connsiteX3" fmla="*/ 5586 w 10000"/>
              <a:gd name="connsiteY3" fmla="*/ 6971 h 10000"/>
              <a:gd name="connsiteX4" fmla="*/ 9576 w 10000"/>
              <a:gd name="connsiteY4" fmla="*/ 6120 h 10000"/>
              <a:gd name="connsiteX5" fmla="*/ 10000 w 10000"/>
              <a:gd name="connsiteY5" fmla="*/ 6079 h 10000"/>
              <a:gd name="connsiteX6" fmla="*/ 10000 w 10000"/>
              <a:gd name="connsiteY6" fmla="*/ 0 h 10000"/>
              <a:gd name="connsiteX7" fmla="*/ 0 w 10000"/>
              <a:gd name="connsiteY7" fmla="*/ 0 h 10000"/>
              <a:gd name="connsiteX8" fmla="*/ 3 w 10000"/>
              <a:gd name="connsiteY8" fmla="*/ 10000 h 10000"/>
              <a:gd name="connsiteX9" fmla="*/ 3 w 10000"/>
              <a:gd name="connsiteY9" fmla="*/ 10000 h 10000"/>
              <a:gd name="connsiteX0" fmla="*/ 3 w 10000"/>
              <a:gd name="connsiteY0" fmla="*/ 10000 h 10000"/>
              <a:gd name="connsiteX1" fmla="*/ 3 w 10000"/>
              <a:gd name="connsiteY1" fmla="*/ 10000 h 10000"/>
              <a:gd name="connsiteX2" fmla="*/ 432 w 10000"/>
              <a:gd name="connsiteY2" fmla="*/ 9646 h 10000"/>
              <a:gd name="connsiteX3" fmla="*/ 5586 w 10000"/>
              <a:gd name="connsiteY3" fmla="*/ 6971 h 10000"/>
              <a:gd name="connsiteX4" fmla="*/ 9576 w 10000"/>
              <a:gd name="connsiteY4" fmla="*/ 6120 h 10000"/>
              <a:gd name="connsiteX5" fmla="*/ 10000 w 10000"/>
              <a:gd name="connsiteY5" fmla="*/ 6079 h 10000"/>
              <a:gd name="connsiteX6" fmla="*/ 10000 w 10000"/>
              <a:gd name="connsiteY6" fmla="*/ 0 h 10000"/>
              <a:gd name="connsiteX7" fmla="*/ 0 w 10000"/>
              <a:gd name="connsiteY7" fmla="*/ 0 h 10000"/>
              <a:gd name="connsiteX8" fmla="*/ 3 w 10000"/>
              <a:gd name="connsiteY8" fmla="*/ 10000 h 10000"/>
              <a:gd name="connsiteX9" fmla="*/ 3 w 10000"/>
              <a:gd name="connsiteY9" fmla="*/ 10000 h 10000"/>
              <a:gd name="connsiteX0" fmla="*/ 3 w 10000"/>
              <a:gd name="connsiteY0" fmla="*/ 10000 h 10000"/>
              <a:gd name="connsiteX1" fmla="*/ 3 w 10000"/>
              <a:gd name="connsiteY1" fmla="*/ 10000 h 10000"/>
              <a:gd name="connsiteX2" fmla="*/ 397 w 10000"/>
              <a:gd name="connsiteY2" fmla="*/ 9646 h 10000"/>
              <a:gd name="connsiteX3" fmla="*/ 5586 w 10000"/>
              <a:gd name="connsiteY3" fmla="*/ 6971 h 10000"/>
              <a:gd name="connsiteX4" fmla="*/ 9576 w 10000"/>
              <a:gd name="connsiteY4" fmla="*/ 6120 h 10000"/>
              <a:gd name="connsiteX5" fmla="*/ 10000 w 10000"/>
              <a:gd name="connsiteY5" fmla="*/ 6079 h 10000"/>
              <a:gd name="connsiteX6" fmla="*/ 10000 w 10000"/>
              <a:gd name="connsiteY6" fmla="*/ 0 h 10000"/>
              <a:gd name="connsiteX7" fmla="*/ 0 w 10000"/>
              <a:gd name="connsiteY7" fmla="*/ 0 h 10000"/>
              <a:gd name="connsiteX8" fmla="*/ 3 w 10000"/>
              <a:gd name="connsiteY8" fmla="*/ 10000 h 10000"/>
              <a:gd name="connsiteX9" fmla="*/ 3 w 10000"/>
              <a:gd name="connsiteY9" fmla="*/ 10000 h 10000"/>
              <a:gd name="connsiteX0" fmla="*/ 3 w 10000"/>
              <a:gd name="connsiteY0" fmla="*/ 10000 h 10000"/>
              <a:gd name="connsiteX1" fmla="*/ 3 w 10000"/>
              <a:gd name="connsiteY1" fmla="*/ 10000 h 10000"/>
              <a:gd name="connsiteX2" fmla="*/ 397 w 10000"/>
              <a:gd name="connsiteY2" fmla="*/ 9646 h 10000"/>
              <a:gd name="connsiteX3" fmla="*/ 5586 w 10000"/>
              <a:gd name="connsiteY3" fmla="*/ 6971 h 10000"/>
              <a:gd name="connsiteX4" fmla="*/ 9576 w 10000"/>
              <a:gd name="connsiteY4" fmla="*/ 6120 h 10000"/>
              <a:gd name="connsiteX5" fmla="*/ 10000 w 10000"/>
              <a:gd name="connsiteY5" fmla="*/ 6079 h 10000"/>
              <a:gd name="connsiteX6" fmla="*/ 10000 w 10000"/>
              <a:gd name="connsiteY6" fmla="*/ 0 h 10000"/>
              <a:gd name="connsiteX7" fmla="*/ 0 w 10000"/>
              <a:gd name="connsiteY7" fmla="*/ 0 h 10000"/>
              <a:gd name="connsiteX8" fmla="*/ 3 w 10000"/>
              <a:gd name="connsiteY8" fmla="*/ 10000 h 10000"/>
              <a:gd name="connsiteX0" fmla="*/ 489 w 10000"/>
              <a:gd name="connsiteY0" fmla="*/ 10509 h 10509"/>
              <a:gd name="connsiteX1" fmla="*/ 3 w 10000"/>
              <a:gd name="connsiteY1" fmla="*/ 10000 h 10509"/>
              <a:gd name="connsiteX2" fmla="*/ 397 w 10000"/>
              <a:gd name="connsiteY2" fmla="*/ 9646 h 10509"/>
              <a:gd name="connsiteX3" fmla="*/ 5586 w 10000"/>
              <a:gd name="connsiteY3" fmla="*/ 6971 h 10509"/>
              <a:gd name="connsiteX4" fmla="*/ 9576 w 10000"/>
              <a:gd name="connsiteY4" fmla="*/ 6120 h 10509"/>
              <a:gd name="connsiteX5" fmla="*/ 10000 w 10000"/>
              <a:gd name="connsiteY5" fmla="*/ 6079 h 10509"/>
              <a:gd name="connsiteX6" fmla="*/ 10000 w 10000"/>
              <a:gd name="connsiteY6" fmla="*/ 0 h 10509"/>
              <a:gd name="connsiteX7" fmla="*/ 0 w 10000"/>
              <a:gd name="connsiteY7" fmla="*/ 0 h 10509"/>
              <a:gd name="connsiteX8" fmla="*/ 489 w 10000"/>
              <a:gd name="connsiteY8" fmla="*/ 10509 h 10509"/>
              <a:gd name="connsiteX0" fmla="*/ 754 w 10754"/>
              <a:gd name="connsiteY0" fmla="*/ 0 h 10000"/>
              <a:gd name="connsiteX1" fmla="*/ 757 w 10754"/>
              <a:gd name="connsiteY1" fmla="*/ 10000 h 10000"/>
              <a:gd name="connsiteX2" fmla="*/ 1151 w 10754"/>
              <a:gd name="connsiteY2" fmla="*/ 9646 h 10000"/>
              <a:gd name="connsiteX3" fmla="*/ 6340 w 10754"/>
              <a:gd name="connsiteY3" fmla="*/ 6971 h 10000"/>
              <a:gd name="connsiteX4" fmla="*/ 10330 w 10754"/>
              <a:gd name="connsiteY4" fmla="*/ 6120 h 10000"/>
              <a:gd name="connsiteX5" fmla="*/ 10754 w 10754"/>
              <a:gd name="connsiteY5" fmla="*/ 6079 h 10000"/>
              <a:gd name="connsiteX6" fmla="*/ 10754 w 10754"/>
              <a:gd name="connsiteY6" fmla="*/ 0 h 10000"/>
              <a:gd name="connsiteX7" fmla="*/ 754 w 10754"/>
              <a:gd name="connsiteY7" fmla="*/ 0 h 10000"/>
              <a:gd name="connsiteX0" fmla="*/ 754 w 10754"/>
              <a:gd name="connsiteY0" fmla="*/ 1019 h 11019"/>
              <a:gd name="connsiteX1" fmla="*/ 757 w 10754"/>
              <a:gd name="connsiteY1" fmla="*/ 11019 h 11019"/>
              <a:gd name="connsiteX2" fmla="*/ 1151 w 10754"/>
              <a:gd name="connsiteY2" fmla="*/ 10665 h 11019"/>
              <a:gd name="connsiteX3" fmla="*/ 6340 w 10754"/>
              <a:gd name="connsiteY3" fmla="*/ 7990 h 11019"/>
              <a:gd name="connsiteX4" fmla="*/ 10330 w 10754"/>
              <a:gd name="connsiteY4" fmla="*/ 7139 h 11019"/>
              <a:gd name="connsiteX5" fmla="*/ 10754 w 10754"/>
              <a:gd name="connsiteY5" fmla="*/ 7098 h 11019"/>
              <a:gd name="connsiteX6" fmla="*/ 10754 w 10754"/>
              <a:gd name="connsiteY6" fmla="*/ 1019 h 11019"/>
              <a:gd name="connsiteX7" fmla="*/ 754 w 10754"/>
              <a:gd name="connsiteY7" fmla="*/ 1019 h 11019"/>
              <a:gd name="connsiteX0" fmla="*/ 754 w 10754"/>
              <a:gd name="connsiteY0" fmla="*/ 451 h 10451"/>
              <a:gd name="connsiteX1" fmla="*/ 757 w 10754"/>
              <a:gd name="connsiteY1" fmla="*/ 10451 h 10451"/>
              <a:gd name="connsiteX2" fmla="*/ 1151 w 10754"/>
              <a:gd name="connsiteY2" fmla="*/ 10097 h 10451"/>
              <a:gd name="connsiteX3" fmla="*/ 6340 w 10754"/>
              <a:gd name="connsiteY3" fmla="*/ 7422 h 10451"/>
              <a:gd name="connsiteX4" fmla="*/ 10330 w 10754"/>
              <a:gd name="connsiteY4" fmla="*/ 6571 h 10451"/>
              <a:gd name="connsiteX5" fmla="*/ 10754 w 10754"/>
              <a:gd name="connsiteY5" fmla="*/ 6530 h 10451"/>
              <a:gd name="connsiteX6" fmla="*/ 10754 w 10754"/>
              <a:gd name="connsiteY6" fmla="*/ 451 h 10451"/>
              <a:gd name="connsiteX7" fmla="*/ 754 w 10754"/>
              <a:gd name="connsiteY7" fmla="*/ 451 h 10451"/>
              <a:gd name="connsiteX0" fmla="*/ 28 w 10028"/>
              <a:gd name="connsiteY0" fmla="*/ 451 h 10451"/>
              <a:gd name="connsiteX1" fmla="*/ 31 w 10028"/>
              <a:gd name="connsiteY1" fmla="*/ 10451 h 10451"/>
              <a:gd name="connsiteX2" fmla="*/ 425 w 10028"/>
              <a:gd name="connsiteY2" fmla="*/ 10097 h 10451"/>
              <a:gd name="connsiteX3" fmla="*/ 5614 w 10028"/>
              <a:gd name="connsiteY3" fmla="*/ 7422 h 10451"/>
              <a:gd name="connsiteX4" fmla="*/ 9604 w 10028"/>
              <a:gd name="connsiteY4" fmla="*/ 6571 h 10451"/>
              <a:gd name="connsiteX5" fmla="*/ 10028 w 10028"/>
              <a:gd name="connsiteY5" fmla="*/ 6530 h 10451"/>
              <a:gd name="connsiteX6" fmla="*/ 10028 w 10028"/>
              <a:gd name="connsiteY6" fmla="*/ 451 h 10451"/>
              <a:gd name="connsiteX7" fmla="*/ 28 w 10028"/>
              <a:gd name="connsiteY7" fmla="*/ 451 h 10451"/>
              <a:gd name="connsiteX0" fmla="*/ 1 w 10001"/>
              <a:gd name="connsiteY0" fmla="*/ 451 h 10451"/>
              <a:gd name="connsiteX1" fmla="*/ 4 w 10001"/>
              <a:gd name="connsiteY1" fmla="*/ 10451 h 10451"/>
              <a:gd name="connsiteX2" fmla="*/ 398 w 10001"/>
              <a:gd name="connsiteY2" fmla="*/ 10097 h 10451"/>
              <a:gd name="connsiteX3" fmla="*/ 5587 w 10001"/>
              <a:gd name="connsiteY3" fmla="*/ 7422 h 10451"/>
              <a:gd name="connsiteX4" fmla="*/ 9577 w 10001"/>
              <a:gd name="connsiteY4" fmla="*/ 6571 h 10451"/>
              <a:gd name="connsiteX5" fmla="*/ 10001 w 10001"/>
              <a:gd name="connsiteY5" fmla="*/ 6530 h 10451"/>
              <a:gd name="connsiteX6" fmla="*/ 10001 w 10001"/>
              <a:gd name="connsiteY6" fmla="*/ 451 h 10451"/>
              <a:gd name="connsiteX7" fmla="*/ 1 w 10001"/>
              <a:gd name="connsiteY7" fmla="*/ 451 h 10451"/>
              <a:gd name="connsiteX0" fmla="*/ 1 w 10001"/>
              <a:gd name="connsiteY0" fmla="*/ 451 h 10451"/>
              <a:gd name="connsiteX1" fmla="*/ 4 w 10001"/>
              <a:gd name="connsiteY1" fmla="*/ 10451 h 10451"/>
              <a:gd name="connsiteX2" fmla="*/ 398 w 10001"/>
              <a:gd name="connsiteY2" fmla="*/ 10097 h 10451"/>
              <a:gd name="connsiteX3" fmla="*/ 5587 w 10001"/>
              <a:gd name="connsiteY3" fmla="*/ 7422 h 10451"/>
              <a:gd name="connsiteX4" fmla="*/ 9577 w 10001"/>
              <a:gd name="connsiteY4" fmla="*/ 6571 h 10451"/>
              <a:gd name="connsiteX5" fmla="*/ 10001 w 10001"/>
              <a:gd name="connsiteY5" fmla="*/ 6530 h 10451"/>
              <a:gd name="connsiteX6" fmla="*/ 10001 w 10001"/>
              <a:gd name="connsiteY6" fmla="*/ 451 h 10451"/>
              <a:gd name="connsiteX7" fmla="*/ 1 w 10001"/>
              <a:gd name="connsiteY7" fmla="*/ 451 h 10451"/>
              <a:gd name="connsiteX0" fmla="*/ 1 w 10001"/>
              <a:gd name="connsiteY0" fmla="*/ 451 h 10451"/>
              <a:gd name="connsiteX1" fmla="*/ 4 w 10001"/>
              <a:gd name="connsiteY1" fmla="*/ 10451 h 10451"/>
              <a:gd name="connsiteX2" fmla="*/ 935 w 10001"/>
              <a:gd name="connsiteY2" fmla="*/ 9758 h 10451"/>
              <a:gd name="connsiteX3" fmla="*/ 5587 w 10001"/>
              <a:gd name="connsiteY3" fmla="*/ 7422 h 10451"/>
              <a:gd name="connsiteX4" fmla="*/ 9577 w 10001"/>
              <a:gd name="connsiteY4" fmla="*/ 6571 h 10451"/>
              <a:gd name="connsiteX5" fmla="*/ 10001 w 10001"/>
              <a:gd name="connsiteY5" fmla="*/ 6530 h 10451"/>
              <a:gd name="connsiteX6" fmla="*/ 10001 w 10001"/>
              <a:gd name="connsiteY6" fmla="*/ 451 h 10451"/>
              <a:gd name="connsiteX7" fmla="*/ 1 w 10001"/>
              <a:gd name="connsiteY7" fmla="*/ 451 h 10451"/>
              <a:gd name="connsiteX0" fmla="*/ 8 w 10008"/>
              <a:gd name="connsiteY0" fmla="*/ 451 h 9846"/>
              <a:gd name="connsiteX1" fmla="*/ 1 w 10008"/>
              <a:gd name="connsiteY1" fmla="*/ 9846 h 9846"/>
              <a:gd name="connsiteX2" fmla="*/ 942 w 10008"/>
              <a:gd name="connsiteY2" fmla="*/ 9758 h 9846"/>
              <a:gd name="connsiteX3" fmla="*/ 5594 w 10008"/>
              <a:gd name="connsiteY3" fmla="*/ 7422 h 9846"/>
              <a:gd name="connsiteX4" fmla="*/ 9584 w 10008"/>
              <a:gd name="connsiteY4" fmla="*/ 6571 h 9846"/>
              <a:gd name="connsiteX5" fmla="*/ 10008 w 10008"/>
              <a:gd name="connsiteY5" fmla="*/ 6530 h 9846"/>
              <a:gd name="connsiteX6" fmla="*/ 10008 w 10008"/>
              <a:gd name="connsiteY6" fmla="*/ 451 h 9846"/>
              <a:gd name="connsiteX7" fmla="*/ 8 w 10008"/>
              <a:gd name="connsiteY7" fmla="*/ 451 h 9846"/>
              <a:gd name="connsiteX0" fmla="*/ 7 w 9999"/>
              <a:gd name="connsiteY0" fmla="*/ 458 h 10000"/>
              <a:gd name="connsiteX1" fmla="*/ 0 w 9999"/>
              <a:gd name="connsiteY1" fmla="*/ 10000 h 10000"/>
              <a:gd name="connsiteX2" fmla="*/ 940 w 9999"/>
              <a:gd name="connsiteY2" fmla="*/ 9911 h 10000"/>
              <a:gd name="connsiteX3" fmla="*/ 5589 w 9999"/>
              <a:gd name="connsiteY3" fmla="*/ 7538 h 10000"/>
              <a:gd name="connsiteX4" fmla="*/ 9575 w 9999"/>
              <a:gd name="connsiteY4" fmla="*/ 6674 h 10000"/>
              <a:gd name="connsiteX5" fmla="*/ 9999 w 9999"/>
              <a:gd name="connsiteY5" fmla="*/ 6632 h 10000"/>
              <a:gd name="connsiteX6" fmla="*/ 9999 w 9999"/>
              <a:gd name="connsiteY6" fmla="*/ 458 h 10000"/>
              <a:gd name="connsiteX7" fmla="*/ 7 w 9999"/>
              <a:gd name="connsiteY7" fmla="*/ 458 h 10000"/>
              <a:gd name="connsiteX0" fmla="*/ 1 w 9994"/>
              <a:gd name="connsiteY0" fmla="*/ 458 h 10049"/>
              <a:gd name="connsiteX1" fmla="*/ 1 w 9994"/>
              <a:gd name="connsiteY1" fmla="*/ 10049 h 10049"/>
              <a:gd name="connsiteX2" fmla="*/ 934 w 9994"/>
              <a:gd name="connsiteY2" fmla="*/ 9911 h 10049"/>
              <a:gd name="connsiteX3" fmla="*/ 5584 w 9994"/>
              <a:gd name="connsiteY3" fmla="*/ 7538 h 10049"/>
              <a:gd name="connsiteX4" fmla="*/ 9570 w 9994"/>
              <a:gd name="connsiteY4" fmla="*/ 6674 h 10049"/>
              <a:gd name="connsiteX5" fmla="*/ 9994 w 9994"/>
              <a:gd name="connsiteY5" fmla="*/ 6632 h 10049"/>
              <a:gd name="connsiteX6" fmla="*/ 9994 w 9994"/>
              <a:gd name="connsiteY6" fmla="*/ 458 h 10049"/>
              <a:gd name="connsiteX7" fmla="*/ 1 w 9994"/>
              <a:gd name="connsiteY7" fmla="*/ 458 h 10049"/>
              <a:gd name="connsiteX0" fmla="*/ 3 w 10002"/>
              <a:gd name="connsiteY0" fmla="*/ 456 h 10000"/>
              <a:gd name="connsiteX1" fmla="*/ 3 w 10002"/>
              <a:gd name="connsiteY1" fmla="*/ 10000 h 10000"/>
              <a:gd name="connsiteX2" fmla="*/ 937 w 10002"/>
              <a:gd name="connsiteY2" fmla="*/ 9863 h 10000"/>
              <a:gd name="connsiteX3" fmla="*/ 5589 w 10002"/>
              <a:gd name="connsiteY3" fmla="*/ 7501 h 10000"/>
              <a:gd name="connsiteX4" fmla="*/ 9578 w 10002"/>
              <a:gd name="connsiteY4" fmla="*/ 6641 h 10000"/>
              <a:gd name="connsiteX5" fmla="*/ 10002 w 10002"/>
              <a:gd name="connsiteY5" fmla="*/ 6600 h 10000"/>
              <a:gd name="connsiteX6" fmla="*/ 10002 w 10002"/>
              <a:gd name="connsiteY6" fmla="*/ 456 h 10000"/>
              <a:gd name="connsiteX7" fmla="*/ 3 w 10002"/>
              <a:gd name="connsiteY7" fmla="*/ 456 h 10000"/>
              <a:gd name="connsiteX0" fmla="*/ 3 w 10002"/>
              <a:gd name="connsiteY0" fmla="*/ 456 h 10000"/>
              <a:gd name="connsiteX1" fmla="*/ 3 w 10002"/>
              <a:gd name="connsiteY1" fmla="*/ 10000 h 10000"/>
              <a:gd name="connsiteX2" fmla="*/ 937 w 10002"/>
              <a:gd name="connsiteY2" fmla="*/ 9863 h 10000"/>
              <a:gd name="connsiteX3" fmla="*/ 5589 w 10002"/>
              <a:gd name="connsiteY3" fmla="*/ 7501 h 10000"/>
              <a:gd name="connsiteX4" fmla="*/ 9578 w 10002"/>
              <a:gd name="connsiteY4" fmla="*/ 6641 h 10000"/>
              <a:gd name="connsiteX5" fmla="*/ 10002 w 10002"/>
              <a:gd name="connsiteY5" fmla="*/ 6600 h 10000"/>
              <a:gd name="connsiteX6" fmla="*/ 10002 w 10002"/>
              <a:gd name="connsiteY6" fmla="*/ 456 h 10000"/>
              <a:gd name="connsiteX7" fmla="*/ 3 w 10002"/>
              <a:gd name="connsiteY7" fmla="*/ 456 h 10000"/>
              <a:gd name="connsiteX0" fmla="*/ 3 w 10002"/>
              <a:gd name="connsiteY0" fmla="*/ 456 h 10262"/>
              <a:gd name="connsiteX1" fmla="*/ 3 w 10002"/>
              <a:gd name="connsiteY1" fmla="*/ 10000 h 10262"/>
              <a:gd name="connsiteX2" fmla="*/ 5589 w 10002"/>
              <a:gd name="connsiteY2" fmla="*/ 7501 h 10262"/>
              <a:gd name="connsiteX3" fmla="*/ 9578 w 10002"/>
              <a:gd name="connsiteY3" fmla="*/ 6641 h 10262"/>
              <a:gd name="connsiteX4" fmla="*/ 10002 w 10002"/>
              <a:gd name="connsiteY4" fmla="*/ 6600 h 10262"/>
              <a:gd name="connsiteX5" fmla="*/ 10002 w 10002"/>
              <a:gd name="connsiteY5" fmla="*/ 456 h 10262"/>
              <a:gd name="connsiteX6" fmla="*/ 3 w 10002"/>
              <a:gd name="connsiteY6" fmla="*/ 456 h 10262"/>
              <a:gd name="connsiteX0" fmla="*/ 3 w 10002"/>
              <a:gd name="connsiteY0" fmla="*/ 456 h 10000"/>
              <a:gd name="connsiteX1" fmla="*/ 3 w 10002"/>
              <a:gd name="connsiteY1" fmla="*/ 10000 h 10000"/>
              <a:gd name="connsiteX2" fmla="*/ 5589 w 10002"/>
              <a:gd name="connsiteY2" fmla="*/ 7501 h 10000"/>
              <a:gd name="connsiteX3" fmla="*/ 9578 w 10002"/>
              <a:gd name="connsiteY3" fmla="*/ 6641 h 10000"/>
              <a:gd name="connsiteX4" fmla="*/ 10002 w 10002"/>
              <a:gd name="connsiteY4" fmla="*/ 6600 h 10000"/>
              <a:gd name="connsiteX5" fmla="*/ 10002 w 10002"/>
              <a:gd name="connsiteY5" fmla="*/ 456 h 10000"/>
              <a:gd name="connsiteX6" fmla="*/ 3 w 10002"/>
              <a:gd name="connsiteY6" fmla="*/ 456 h 10000"/>
              <a:gd name="connsiteX0" fmla="*/ 3 w 10002"/>
              <a:gd name="connsiteY0" fmla="*/ 456 h 10000"/>
              <a:gd name="connsiteX1" fmla="*/ 3 w 10002"/>
              <a:gd name="connsiteY1" fmla="*/ 10000 h 10000"/>
              <a:gd name="connsiteX2" fmla="*/ 5589 w 10002"/>
              <a:gd name="connsiteY2" fmla="*/ 7501 h 10000"/>
              <a:gd name="connsiteX3" fmla="*/ 9578 w 10002"/>
              <a:gd name="connsiteY3" fmla="*/ 6641 h 10000"/>
              <a:gd name="connsiteX4" fmla="*/ 10002 w 10002"/>
              <a:gd name="connsiteY4" fmla="*/ 6600 h 10000"/>
              <a:gd name="connsiteX5" fmla="*/ 10002 w 10002"/>
              <a:gd name="connsiteY5" fmla="*/ 456 h 10000"/>
              <a:gd name="connsiteX6" fmla="*/ 3 w 10002"/>
              <a:gd name="connsiteY6" fmla="*/ 456 h 10000"/>
              <a:gd name="connsiteX0" fmla="*/ 3 w 10002"/>
              <a:gd name="connsiteY0" fmla="*/ 456 h 10000"/>
              <a:gd name="connsiteX1" fmla="*/ 3 w 10002"/>
              <a:gd name="connsiteY1" fmla="*/ 10000 h 10000"/>
              <a:gd name="connsiteX2" fmla="*/ 5589 w 10002"/>
              <a:gd name="connsiteY2" fmla="*/ 7501 h 10000"/>
              <a:gd name="connsiteX3" fmla="*/ 9578 w 10002"/>
              <a:gd name="connsiteY3" fmla="*/ 6641 h 10000"/>
              <a:gd name="connsiteX4" fmla="*/ 10002 w 10002"/>
              <a:gd name="connsiteY4" fmla="*/ 6600 h 10000"/>
              <a:gd name="connsiteX5" fmla="*/ 10002 w 10002"/>
              <a:gd name="connsiteY5" fmla="*/ 456 h 10000"/>
              <a:gd name="connsiteX6" fmla="*/ 3 w 10002"/>
              <a:gd name="connsiteY6" fmla="*/ 456 h 10000"/>
              <a:gd name="connsiteX0" fmla="*/ 3 w 10002"/>
              <a:gd name="connsiteY0" fmla="*/ 456 h 10000"/>
              <a:gd name="connsiteX1" fmla="*/ 3 w 10002"/>
              <a:gd name="connsiteY1" fmla="*/ 10000 h 10000"/>
              <a:gd name="connsiteX2" fmla="*/ 5589 w 10002"/>
              <a:gd name="connsiteY2" fmla="*/ 7501 h 10000"/>
              <a:gd name="connsiteX3" fmla="*/ 10002 w 10002"/>
              <a:gd name="connsiteY3" fmla="*/ 6600 h 10000"/>
              <a:gd name="connsiteX4" fmla="*/ 10002 w 10002"/>
              <a:gd name="connsiteY4" fmla="*/ 456 h 10000"/>
              <a:gd name="connsiteX5" fmla="*/ 3 w 10002"/>
              <a:gd name="connsiteY5" fmla="*/ 456 h 10000"/>
              <a:gd name="connsiteX0" fmla="*/ 3 w 10002"/>
              <a:gd name="connsiteY0" fmla="*/ 456 h 10000"/>
              <a:gd name="connsiteX1" fmla="*/ 3 w 10002"/>
              <a:gd name="connsiteY1" fmla="*/ 10000 h 10000"/>
              <a:gd name="connsiteX2" fmla="*/ 5589 w 10002"/>
              <a:gd name="connsiteY2" fmla="*/ 7501 h 10000"/>
              <a:gd name="connsiteX3" fmla="*/ 10002 w 10002"/>
              <a:gd name="connsiteY3" fmla="*/ 7267 h 10000"/>
              <a:gd name="connsiteX4" fmla="*/ 10002 w 10002"/>
              <a:gd name="connsiteY4" fmla="*/ 456 h 10000"/>
              <a:gd name="connsiteX5" fmla="*/ 3 w 10002"/>
              <a:gd name="connsiteY5" fmla="*/ 456 h 10000"/>
              <a:gd name="connsiteX0" fmla="*/ 3 w 10002"/>
              <a:gd name="connsiteY0" fmla="*/ 456 h 10000"/>
              <a:gd name="connsiteX1" fmla="*/ 3 w 10002"/>
              <a:gd name="connsiteY1" fmla="*/ 10000 h 10000"/>
              <a:gd name="connsiteX2" fmla="*/ 4967 w 10002"/>
              <a:gd name="connsiteY2" fmla="*/ 7809 h 10000"/>
              <a:gd name="connsiteX3" fmla="*/ 10002 w 10002"/>
              <a:gd name="connsiteY3" fmla="*/ 7267 h 10000"/>
              <a:gd name="connsiteX4" fmla="*/ 10002 w 10002"/>
              <a:gd name="connsiteY4" fmla="*/ 456 h 10000"/>
              <a:gd name="connsiteX5" fmla="*/ 3 w 10002"/>
              <a:gd name="connsiteY5" fmla="*/ 456 h 10000"/>
              <a:gd name="connsiteX0" fmla="*/ 3 w 10002"/>
              <a:gd name="connsiteY0" fmla="*/ 456 h 10000"/>
              <a:gd name="connsiteX1" fmla="*/ 3 w 10002"/>
              <a:gd name="connsiteY1" fmla="*/ 10000 h 10000"/>
              <a:gd name="connsiteX2" fmla="*/ 4967 w 10002"/>
              <a:gd name="connsiteY2" fmla="*/ 7809 h 10000"/>
              <a:gd name="connsiteX3" fmla="*/ 10002 w 10002"/>
              <a:gd name="connsiteY3" fmla="*/ 7267 h 10000"/>
              <a:gd name="connsiteX4" fmla="*/ 10002 w 10002"/>
              <a:gd name="connsiteY4" fmla="*/ 456 h 10000"/>
              <a:gd name="connsiteX5" fmla="*/ 3 w 10002"/>
              <a:gd name="connsiteY5" fmla="*/ 456 h 10000"/>
              <a:gd name="connsiteX0" fmla="*/ 3 w 10002"/>
              <a:gd name="connsiteY0" fmla="*/ 456 h 10000"/>
              <a:gd name="connsiteX1" fmla="*/ 3 w 10002"/>
              <a:gd name="connsiteY1" fmla="*/ 10000 h 10000"/>
              <a:gd name="connsiteX2" fmla="*/ 4967 w 10002"/>
              <a:gd name="connsiteY2" fmla="*/ 7809 h 10000"/>
              <a:gd name="connsiteX3" fmla="*/ 10002 w 10002"/>
              <a:gd name="connsiteY3" fmla="*/ 7267 h 10000"/>
              <a:gd name="connsiteX4" fmla="*/ 10002 w 10002"/>
              <a:gd name="connsiteY4" fmla="*/ 456 h 10000"/>
              <a:gd name="connsiteX5" fmla="*/ 3 w 10002"/>
              <a:gd name="connsiteY5" fmla="*/ 456 h 10000"/>
              <a:gd name="connsiteX0" fmla="*/ 3 w 10002"/>
              <a:gd name="connsiteY0" fmla="*/ 456 h 10305"/>
              <a:gd name="connsiteX1" fmla="*/ 3 w 10002"/>
              <a:gd name="connsiteY1" fmla="*/ 10000 h 10305"/>
              <a:gd name="connsiteX2" fmla="*/ 10002 w 10002"/>
              <a:gd name="connsiteY2" fmla="*/ 7267 h 10305"/>
              <a:gd name="connsiteX3" fmla="*/ 10002 w 10002"/>
              <a:gd name="connsiteY3" fmla="*/ 456 h 10305"/>
              <a:gd name="connsiteX4" fmla="*/ 3 w 10002"/>
              <a:gd name="connsiteY4" fmla="*/ 456 h 10305"/>
              <a:gd name="connsiteX0" fmla="*/ 3 w 10002"/>
              <a:gd name="connsiteY0" fmla="*/ 456 h 10000"/>
              <a:gd name="connsiteX1" fmla="*/ 3 w 10002"/>
              <a:gd name="connsiteY1" fmla="*/ 10000 h 10000"/>
              <a:gd name="connsiteX2" fmla="*/ 10002 w 10002"/>
              <a:gd name="connsiteY2" fmla="*/ 7267 h 10000"/>
              <a:gd name="connsiteX3" fmla="*/ 10002 w 10002"/>
              <a:gd name="connsiteY3" fmla="*/ 456 h 10000"/>
              <a:gd name="connsiteX4" fmla="*/ 3 w 10002"/>
              <a:gd name="connsiteY4" fmla="*/ 456 h 10000"/>
              <a:gd name="connsiteX0" fmla="*/ 3 w 10002"/>
              <a:gd name="connsiteY0" fmla="*/ 456 h 10000"/>
              <a:gd name="connsiteX1" fmla="*/ 3 w 10002"/>
              <a:gd name="connsiteY1" fmla="*/ 10000 h 10000"/>
              <a:gd name="connsiteX2" fmla="*/ 10002 w 10002"/>
              <a:gd name="connsiteY2" fmla="*/ 7267 h 10000"/>
              <a:gd name="connsiteX3" fmla="*/ 10002 w 10002"/>
              <a:gd name="connsiteY3" fmla="*/ 456 h 10000"/>
              <a:gd name="connsiteX4" fmla="*/ 3 w 10002"/>
              <a:gd name="connsiteY4" fmla="*/ 456 h 10000"/>
              <a:gd name="connsiteX0" fmla="*/ 3 w 10002"/>
              <a:gd name="connsiteY0" fmla="*/ 456 h 10000"/>
              <a:gd name="connsiteX1" fmla="*/ 3 w 10002"/>
              <a:gd name="connsiteY1" fmla="*/ 10000 h 10000"/>
              <a:gd name="connsiteX2" fmla="*/ 10002 w 10002"/>
              <a:gd name="connsiteY2" fmla="*/ 7267 h 10000"/>
              <a:gd name="connsiteX3" fmla="*/ 10002 w 10002"/>
              <a:gd name="connsiteY3" fmla="*/ 456 h 10000"/>
              <a:gd name="connsiteX4" fmla="*/ 3 w 10002"/>
              <a:gd name="connsiteY4" fmla="*/ 456 h 10000"/>
              <a:gd name="connsiteX0" fmla="*/ 3 w 10002"/>
              <a:gd name="connsiteY0" fmla="*/ 0 h 9544"/>
              <a:gd name="connsiteX1" fmla="*/ 3 w 10002"/>
              <a:gd name="connsiteY1" fmla="*/ 9544 h 9544"/>
              <a:gd name="connsiteX2" fmla="*/ 10002 w 10002"/>
              <a:gd name="connsiteY2" fmla="*/ 6811 h 9544"/>
              <a:gd name="connsiteX3" fmla="*/ 10002 w 10002"/>
              <a:gd name="connsiteY3" fmla="*/ 0 h 9544"/>
              <a:gd name="connsiteX4" fmla="*/ 3 w 10002"/>
              <a:gd name="connsiteY4" fmla="*/ 0 h 9544"/>
              <a:gd name="connsiteX0" fmla="*/ 1 w 9998"/>
              <a:gd name="connsiteY0" fmla="*/ 0 h 10000"/>
              <a:gd name="connsiteX1" fmla="*/ 1 w 9998"/>
              <a:gd name="connsiteY1" fmla="*/ 10000 h 10000"/>
              <a:gd name="connsiteX2" fmla="*/ 9998 w 9998"/>
              <a:gd name="connsiteY2" fmla="*/ 7136 h 10000"/>
              <a:gd name="connsiteX3" fmla="*/ 9998 w 9998"/>
              <a:gd name="connsiteY3" fmla="*/ 0 h 10000"/>
              <a:gd name="connsiteX4" fmla="*/ 1 w 9998"/>
              <a:gd name="connsiteY4" fmla="*/ 0 h 10000"/>
              <a:gd name="connsiteX0" fmla="*/ 1 w 10000"/>
              <a:gd name="connsiteY0" fmla="*/ 0 h 10000"/>
              <a:gd name="connsiteX1" fmla="*/ 1 w 10000"/>
              <a:gd name="connsiteY1" fmla="*/ 10000 h 10000"/>
              <a:gd name="connsiteX2" fmla="*/ 10000 w 10000"/>
              <a:gd name="connsiteY2" fmla="*/ 7136 h 10000"/>
              <a:gd name="connsiteX3" fmla="*/ 10000 w 10000"/>
              <a:gd name="connsiteY3" fmla="*/ 0 h 10000"/>
              <a:gd name="connsiteX4" fmla="*/ 1 w 10000"/>
              <a:gd name="connsiteY4" fmla="*/ 0 h 10000"/>
              <a:gd name="connsiteX0" fmla="*/ 31 w 9999"/>
              <a:gd name="connsiteY0" fmla="*/ 267 h 10000"/>
              <a:gd name="connsiteX1" fmla="*/ 0 w 9999"/>
              <a:gd name="connsiteY1" fmla="*/ 10000 h 10000"/>
              <a:gd name="connsiteX2" fmla="*/ 9999 w 9999"/>
              <a:gd name="connsiteY2" fmla="*/ 7136 h 10000"/>
              <a:gd name="connsiteX3" fmla="*/ 9999 w 9999"/>
              <a:gd name="connsiteY3" fmla="*/ 0 h 10000"/>
              <a:gd name="connsiteX4" fmla="*/ 31 w 9999"/>
              <a:gd name="connsiteY4" fmla="*/ 267 h 10000"/>
              <a:gd name="connsiteX0" fmla="*/ 0 w 10000"/>
              <a:gd name="connsiteY0" fmla="*/ 15 h 10000"/>
              <a:gd name="connsiteX1" fmla="*/ 0 w 10000"/>
              <a:gd name="connsiteY1" fmla="*/ 10000 h 10000"/>
              <a:gd name="connsiteX2" fmla="*/ 10000 w 10000"/>
              <a:gd name="connsiteY2" fmla="*/ 7136 h 10000"/>
              <a:gd name="connsiteX3" fmla="*/ 10000 w 10000"/>
              <a:gd name="connsiteY3" fmla="*/ 0 h 10000"/>
              <a:gd name="connsiteX4" fmla="*/ 0 w 10000"/>
              <a:gd name="connsiteY4" fmla="*/ 15 h 10000"/>
              <a:gd name="connsiteX0" fmla="*/ 0 w 10002"/>
              <a:gd name="connsiteY0" fmla="*/ 30 h 10000"/>
              <a:gd name="connsiteX1" fmla="*/ 2 w 10002"/>
              <a:gd name="connsiteY1" fmla="*/ 10000 h 10000"/>
              <a:gd name="connsiteX2" fmla="*/ 10002 w 10002"/>
              <a:gd name="connsiteY2" fmla="*/ 7136 h 10000"/>
              <a:gd name="connsiteX3" fmla="*/ 10002 w 10002"/>
              <a:gd name="connsiteY3" fmla="*/ 0 h 10000"/>
              <a:gd name="connsiteX4" fmla="*/ 0 w 10002"/>
              <a:gd name="connsiteY4" fmla="*/ 30 h 10000"/>
              <a:gd name="connsiteX0" fmla="*/ 0 w 10002"/>
              <a:gd name="connsiteY0" fmla="*/ 30 h 10000"/>
              <a:gd name="connsiteX1" fmla="*/ 2 w 10002"/>
              <a:gd name="connsiteY1" fmla="*/ 10000 h 10000"/>
              <a:gd name="connsiteX2" fmla="*/ 10002 w 10002"/>
              <a:gd name="connsiteY2" fmla="*/ 7136 h 10000"/>
              <a:gd name="connsiteX3" fmla="*/ 10002 w 10002"/>
              <a:gd name="connsiteY3" fmla="*/ 0 h 10000"/>
              <a:gd name="connsiteX4" fmla="*/ 0 w 10002"/>
              <a:gd name="connsiteY4" fmla="*/ 30 h 10000"/>
              <a:gd name="connsiteX0" fmla="*/ 0 w 10002"/>
              <a:gd name="connsiteY0" fmla="*/ 15 h 10000"/>
              <a:gd name="connsiteX1" fmla="*/ 2 w 10002"/>
              <a:gd name="connsiteY1" fmla="*/ 10000 h 10000"/>
              <a:gd name="connsiteX2" fmla="*/ 10002 w 10002"/>
              <a:gd name="connsiteY2" fmla="*/ 7136 h 10000"/>
              <a:gd name="connsiteX3" fmla="*/ 10002 w 10002"/>
              <a:gd name="connsiteY3" fmla="*/ 0 h 10000"/>
              <a:gd name="connsiteX4" fmla="*/ 0 w 10002"/>
              <a:gd name="connsiteY4" fmla="*/ 15 h 10000"/>
              <a:gd name="connsiteX0" fmla="*/ 0 w 10002"/>
              <a:gd name="connsiteY0" fmla="*/ 0 h 10000"/>
              <a:gd name="connsiteX1" fmla="*/ 2 w 10002"/>
              <a:gd name="connsiteY1" fmla="*/ 10000 h 10000"/>
              <a:gd name="connsiteX2" fmla="*/ 10002 w 10002"/>
              <a:gd name="connsiteY2" fmla="*/ 7136 h 10000"/>
              <a:gd name="connsiteX3" fmla="*/ 10002 w 10002"/>
              <a:gd name="connsiteY3" fmla="*/ 0 h 10000"/>
              <a:gd name="connsiteX4" fmla="*/ 0 w 10002"/>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2" h="10000">
                <a:moveTo>
                  <a:pt x="0" y="0"/>
                </a:moveTo>
                <a:cubicBezTo>
                  <a:pt x="-1" y="10280"/>
                  <a:pt x="-2" y="9718"/>
                  <a:pt x="2" y="10000"/>
                </a:cubicBezTo>
                <a:cubicBezTo>
                  <a:pt x="3478" y="7645"/>
                  <a:pt x="7884" y="7084"/>
                  <a:pt x="10002" y="7136"/>
                </a:cubicBezTo>
                <a:lnTo>
                  <a:pt x="10002" y="0"/>
                </a:lnTo>
                <a:lnTo>
                  <a:pt x="0" y="0"/>
                </a:lnTo>
                <a:close/>
              </a:path>
            </a:pathLst>
          </a:custGeom>
          <a:solidFill>
            <a:schemeClr val="bg1"/>
          </a:solidFill>
          <a:ln>
            <a:noFill/>
          </a:ln>
        </p:spPr>
        <p:txBody>
          <a:bodyPr vert="horz" wrap="square" lIns="91226" tIns="45613" rIns="91226" bIns="45613" numCol="1" anchor="t" anchorCtr="0" compatLnSpc="1">
            <a:prstTxWarp prst="textNoShape">
              <a:avLst/>
            </a:prstTxWarp>
          </a:bodyPr>
          <a:lstStyle/>
          <a:p>
            <a:pPr fontAlgn="auto">
              <a:spcBef>
                <a:spcPts val="0"/>
              </a:spcBef>
              <a:spcAft>
                <a:spcPts val="0"/>
              </a:spcAft>
            </a:pPr>
            <a:endParaRPr lang="en-US" sz="1796">
              <a:solidFill>
                <a:srgbClr val="000000"/>
              </a:solidFill>
              <a:latin typeface="Calibri"/>
              <a:ea typeface="+mn-ea"/>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272162" y="340596"/>
            <a:ext cx="1630571" cy="383320"/>
          </a:xfrm>
          <a:prstGeom prst="rect">
            <a:avLst/>
          </a:prstGeom>
        </p:spPr>
      </p:pic>
      <p:sp>
        <p:nvSpPr>
          <p:cNvPr id="6" name="Text Placeholder 5"/>
          <p:cNvSpPr>
            <a:spLocks noGrp="1"/>
          </p:cNvSpPr>
          <p:nvPr>
            <p:ph type="body" sz="quarter" idx="12"/>
          </p:nvPr>
        </p:nvSpPr>
        <p:spPr>
          <a:xfrm>
            <a:off x="484637" y="1646240"/>
            <a:ext cx="11132399" cy="4664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p:cNvSpPr>
            <a:spLocks noGrp="1"/>
          </p:cNvSpPr>
          <p:nvPr>
            <p:ph type="dt" sz="half" idx="13"/>
          </p:nvPr>
        </p:nvSpPr>
        <p:spPr/>
        <p:txBody>
          <a:bodyPr/>
          <a:lstStyle/>
          <a:p>
            <a:r>
              <a:rPr lang="en-US"/>
              <a:t>Unrestricted © Siemens Healthcare GmbH, 2016</a:t>
            </a:r>
          </a:p>
        </p:txBody>
      </p:sp>
      <p:sp>
        <p:nvSpPr>
          <p:cNvPr id="4" name="Title 3"/>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82908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Only Headline">
    <p:spTree>
      <p:nvGrpSpPr>
        <p:cNvPr id="1" name=""/>
        <p:cNvGrpSpPr/>
        <p:nvPr/>
      </p:nvGrpSpPr>
      <p:grpSpPr>
        <a:xfrm>
          <a:off x="0" y="0"/>
          <a:ext cx="0" cy="0"/>
          <a:chOff x="0" y="0"/>
          <a:chExt cx="0" cy="0"/>
        </a:xfrm>
      </p:grpSpPr>
      <p:graphicFrame>
        <p:nvGraphicFramePr>
          <p:cNvPr id="37" name="Objekt 36" hidden="1"/>
          <p:cNvGraphicFramePr>
            <a:graphicFrameLocks noChangeAspect="1"/>
          </p:cNvGraphicFramePr>
          <p:nvPr userDrawn="1">
            <p:custDataLst>
              <p:tags r:id="rId2"/>
            </p:custDataLst>
            <p:extLst>
              <p:ext uri="{D42A27DB-BD31-4B8C-83A1-F6EECF244321}">
                <p14:modId xmlns:p14="http://schemas.microsoft.com/office/powerpoint/2010/main" val="1819996078"/>
              </p:ext>
            </p:extLst>
          </p:nvPr>
        </p:nvGraphicFramePr>
        <p:xfrm>
          <a:off x="1585" y="1588"/>
          <a:ext cx="1583" cy="1587"/>
        </p:xfrm>
        <a:graphic>
          <a:graphicData uri="http://schemas.openxmlformats.org/presentationml/2006/ole">
            <mc:AlternateContent xmlns:mc="http://schemas.openxmlformats.org/markup-compatibility/2006">
              <mc:Choice xmlns:v="urn:schemas-microsoft-com:vml" Requires="v">
                <p:oleObj name="think-cell Folie" r:id="rId4" imgW="270" imgH="270" progId="TCLayout.ActiveDocument.1">
                  <p:embed/>
                </p:oleObj>
              </mc:Choice>
              <mc:Fallback>
                <p:oleObj name="think-cell Folie" r:id="rId4" imgW="270" imgH="270" progId="TCLayout.ActiveDocument.1">
                  <p:embed/>
                  <p:pic>
                    <p:nvPicPr>
                      <p:cNvPr id="37" name="Objekt 36" hidden="1"/>
                      <p:cNvPicPr/>
                      <p:nvPr/>
                    </p:nvPicPr>
                    <p:blipFill>
                      <a:blip r:embed="rId5"/>
                      <a:stretch>
                        <a:fillRect/>
                      </a:stretch>
                    </p:blipFill>
                    <p:spPr>
                      <a:xfrm>
                        <a:off x="1585" y="1588"/>
                        <a:ext cx="1583" cy="1587"/>
                      </a:xfrm>
                      <a:prstGeom prst="rect">
                        <a:avLst/>
                      </a:prstGeom>
                    </p:spPr>
                  </p:pic>
                </p:oleObj>
              </mc:Fallback>
            </mc:AlternateContent>
          </a:graphicData>
        </a:graphic>
      </p:graphicFrame>
      <p:sp>
        <p:nvSpPr>
          <p:cNvPr id="2" name="Titel 1"/>
          <p:cNvSpPr>
            <a:spLocks noGrp="1"/>
          </p:cNvSpPr>
          <p:nvPr>
            <p:ph type="title" hasCustomPrompt="1"/>
          </p:nvPr>
        </p:nvSpPr>
        <p:spPr/>
        <p:txBody>
          <a:bodyPr/>
          <a:lstStyle/>
          <a:p>
            <a:r>
              <a:rPr lang="en-US" noProof="0" dirty="0"/>
              <a:t>Headline, Calibri Bold, 32 </a:t>
            </a:r>
            <a:r>
              <a:rPr lang="en-US" noProof="0" dirty="0" err="1"/>
              <a:t>pt</a:t>
            </a:r>
            <a:endParaRPr lang="en-US" dirty="0"/>
          </a:p>
        </p:txBody>
      </p:sp>
    </p:spTree>
    <p:custDataLst>
      <p:tags r:id="rId1"/>
    </p:custDataLst>
    <p:extLst>
      <p:ext uri="{BB962C8B-B14F-4D97-AF65-F5344CB8AC3E}">
        <p14:creationId xmlns:p14="http://schemas.microsoft.com/office/powerpoint/2010/main" val="219607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Contact">
    <p:spTree>
      <p:nvGrpSpPr>
        <p:cNvPr id="1" name=""/>
        <p:cNvGrpSpPr/>
        <p:nvPr/>
      </p:nvGrpSpPr>
      <p:grpSpPr>
        <a:xfrm>
          <a:off x="0" y="0"/>
          <a:ext cx="0" cy="0"/>
          <a:chOff x="0" y="0"/>
          <a:chExt cx="0" cy="0"/>
        </a:xfrm>
      </p:grpSpPr>
      <p:sp>
        <p:nvSpPr>
          <p:cNvPr id="4" name="Headline"/>
          <p:cNvSpPr>
            <a:spLocks noGrp="1"/>
          </p:cNvSpPr>
          <p:nvPr>
            <p:ph type="title" hasCustomPrompt="1"/>
          </p:nvPr>
        </p:nvSpPr>
        <p:spPr>
          <a:xfrm>
            <a:off x="540000" y="219599"/>
            <a:ext cx="6575175" cy="832913"/>
          </a:xfrm>
        </p:spPr>
        <p:txBody>
          <a:bodyPr/>
          <a:lstStyle>
            <a:lvl1pPr>
              <a:defRPr/>
            </a:lvl1pPr>
          </a:lstStyle>
          <a:p>
            <a:r>
              <a:rPr lang="en-US" noProof="0" dirty="0"/>
              <a:t>Title Calibri Bold 28 </a:t>
            </a:r>
            <a:r>
              <a:rPr lang="en-US" noProof="0" dirty="0" err="1"/>
              <a:t>pt</a:t>
            </a:r>
            <a:endParaRPr lang="de-DE" dirty="0"/>
          </a:p>
        </p:txBody>
      </p:sp>
      <p:sp>
        <p:nvSpPr>
          <p:cNvPr id="6" name="Content left">
            <a:extLst>
              <a:ext uri="{FF2B5EF4-FFF2-40B4-BE49-F238E27FC236}">
                <a16:creationId xmlns:a16="http://schemas.microsoft.com/office/drawing/2014/main" id="{B8F2235E-1561-4540-BBA6-ED3314518FCA}"/>
              </a:ext>
            </a:extLst>
          </p:cNvPr>
          <p:cNvSpPr>
            <a:spLocks noGrp="1"/>
          </p:cNvSpPr>
          <p:nvPr>
            <p:ph sz="quarter" idx="24" hasCustomPrompt="1"/>
          </p:nvPr>
        </p:nvSpPr>
        <p:spPr>
          <a:xfrm>
            <a:off x="5237163" y="1620000"/>
            <a:ext cx="4518000" cy="2520000"/>
          </a:xfrm>
        </p:spPr>
        <p:txBody>
          <a:bodyPr tIns="144000" bIns="144000"/>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US" noProof="0" dirty="0"/>
              <a:t>Headline Calibri Bold 16 </a:t>
            </a:r>
            <a:r>
              <a:rPr lang="en-US" noProof="0" dirty="0" err="1"/>
              <a:t>pt</a:t>
            </a:r>
            <a:endParaRPr lang="en-US" noProof="0" dirty="0"/>
          </a:p>
          <a:p>
            <a:pPr lvl="1"/>
            <a:r>
              <a:rPr lang="en-US" noProof="0" dirty="0"/>
              <a:t>Text Calibri 16 </a:t>
            </a:r>
            <a:r>
              <a:rPr lang="en-US" noProof="0" dirty="0" err="1"/>
              <a:t>pt</a:t>
            </a:r>
            <a:endParaRPr lang="en-US" noProof="0" dirty="0"/>
          </a:p>
          <a:p>
            <a:pPr lvl="2"/>
            <a:r>
              <a:rPr lang="en-US" noProof="0" dirty="0"/>
              <a:t>Text Calibri 16 </a:t>
            </a:r>
            <a:r>
              <a:rPr lang="en-US" noProof="0" dirty="0" err="1"/>
              <a:t>pt</a:t>
            </a:r>
            <a:endParaRPr lang="en-US" noProof="0" dirty="0"/>
          </a:p>
          <a:p>
            <a:pPr lvl="3"/>
            <a:r>
              <a:rPr lang="en-US" noProof="0" dirty="0"/>
              <a:t>Text Calibri 16 </a:t>
            </a:r>
            <a:r>
              <a:rPr lang="en-US" noProof="0" dirty="0" err="1"/>
              <a:t>pt</a:t>
            </a:r>
            <a:endParaRPr lang="en-US" noProof="0" dirty="0"/>
          </a:p>
          <a:p>
            <a:pPr lvl="4"/>
            <a:r>
              <a:rPr lang="en-US" noProof="0" dirty="0"/>
              <a:t>Text Calibri 16 </a:t>
            </a:r>
            <a:r>
              <a:rPr lang="en-US" noProof="0" dirty="0" err="1"/>
              <a:t>pt</a:t>
            </a:r>
            <a:endParaRPr lang="en-US" noProof="0" dirty="0"/>
          </a:p>
          <a:p>
            <a:pPr lvl="5"/>
            <a:r>
              <a:rPr lang="en-US" noProof="0" dirty="0"/>
              <a:t>Text Calibri 16 </a:t>
            </a:r>
            <a:r>
              <a:rPr lang="en-US" noProof="0" dirty="0" err="1"/>
              <a:t>pt</a:t>
            </a:r>
            <a:endParaRPr lang="en-US" noProof="0" dirty="0"/>
          </a:p>
          <a:p>
            <a:pPr lvl="6"/>
            <a:r>
              <a:rPr lang="en-US" noProof="0" dirty="0"/>
              <a:t>Text Calibri 16 </a:t>
            </a:r>
            <a:r>
              <a:rPr lang="en-US" noProof="0" dirty="0" err="1"/>
              <a:t>pt</a:t>
            </a:r>
            <a:endParaRPr lang="en-US" noProof="0" dirty="0"/>
          </a:p>
          <a:p>
            <a:pPr lvl="7"/>
            <a:r>
              <a:rPr lang="en-US" noProof="0" dirty="0"/>
              <a:t>Text Calibri 16 </a:t>
            </a:r>
            <a:r>
              <a:rPr lang="en-US" noProof="0" dirty="0" err="1"/>
              <a:t>pt</a:t>
            </a:r>
            <a:endParaRPr lang="en-US" noProof="0" dirty="0"/>
          </a:p>
          <a:p>
            <a:pPr lvl="8"/>
            <a:r>
              <a:rPr lang="en-US" noProof="0" dirty="0"/>
              <a:t>Text Calibri 14 </a:t>
            </a:r>
            <a:r>
              <a:rPr lang="en-US" noProof="0" dirty="0" err="1"/>
              <a:t>pt</a:t>
            </a:r>
            <a:endParaRPr lang="en-US" noProof="0" dirty="0"/>
          </a:p>
        </p:txBody>
      </p:sp>
      <p:sp>
        <p:nvSpPr>
          <p:cNvPr id="11" name="Content right">
            <a:extLst>
              <a:ext uri="{FF2B5EF4-FFF2-40B4-BE49-F238E27FC236}">
                <a16:creationId xmlns:a16="http://schemas.microsoft.com/office/drawing/2014/main" id="{0FB035AA-D8D6-455D-B8AF-CD2D66504C31}"/>
              </a:ext>
            </a:extLst>
          </p:cNvPr>
          <p:cNvSpPr>
            <a:spLocks noGrp="1"/>
          </p:cNvSpPr>
          <p:nvPr>
            <p:ph sz="quarter" idx="25" hasCustomPrompt="1"/>
          </p:nvPr>
        </p:nvSpPr>
        <p:spPr>
          <a:xfrm>
            <a:off x="540000" y="1620000"/>
            <a:ext cx="4518000" cy="2520000"/>
          </a:xfrm>
        </p:spPr>
        <p:txBody>
          <a:bodyPr tIns="144000" bIns="144000"/>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US" noProof="0" dirty="0"/>
              <a:t>Headline Calibri Bold 16 </a:t>
            </a:r>
            <a:r>
              <a:rPr lang="en-US" noProof="0" dirty="0" err="1"/>
              <a:t>pt</a:t>
            </a:r>
            <a:endParaRPr lang="en-US" noProof="0" dirty="0"/>
          </a:p>
          <a:p>
            <a:pPr lvl="1"/>
            <a:r>
              <a:rPr lang="en-US" noProof="0" dirty="0"/>
              <a:t>Text Calibri 16 </a:t>
            </a:r>
            <a:r>
              <a:rPr lang="en-US" noProof="0" dirty="0" err="1"/>
              <a:t>pt</a:t>
            </a:r>
            <a:endParaRPr lang="en-US" noProof="0" dirty="0"/>
          </a:p>
          <a:p>
            <a:pPr lvl="2"/>
            <a:r>
              <a:rPr lang="en-US" noProof="0" dirty="0"/>
              <a:t>Text Calibri 16 </a:t>
            </a:r>
            <a:r>
              <a:rPr lang="en-US" noProof="0" dirty="0" err="1"/>
              <a:t>pt</a:t>
            </a:r>
            <a:endParaRPr lang="en-US" noProof="0" dirty="0"/>
          </a:p>
          <a:p>
            <a:pPr lvl="3"/>
            <a:r>
              <a:rPr lang="en-US" noProof="0" dirty="0"/>
              <a:t>Text Calibri 16 </a:t>
            </a:r>
            <a:r>
              <a:rPr lang="en-US" noProof="0" dirty="0" err="1"/>
              <a:t>pt</a:t>
            </a:r>
            <a:endParaRPr lang="en-US" noProof="0" dirty="0"/>
          </a:p>
          <a:p>
            <a:pPr lvl="4"/>
            <a:r>
              <a:rPr lang="en-US" noProof="0" dirty="0"/>
              <a:t>Text Calibri 16 </a:t>
            </a:r>
            <a:r>
              <a:rPr lang="en-US" noProof="0" dirty="0" err="1"/>
              <a:t>pt</a:t>
            </a:r>
            <a:endParaRPr lang="en-US" noProof="0" dirty="0"/>
          </a:p>
          <a:p>
            <a:pPr lvl="5"/>
            <a:r>
              <a:rPr lang="en-US" noProof="0" dirty="0"/>
              <a:t>Text Calibri 16 </a:t>
            </a:r>
            <a:r>
              <a:rPr lang="en-US" noProof="0" dirty="0" err="1"/>
              <a:t>pt</a:t>
            </a:r>
            <a:endParaRPr lang="en-US" noProof="0" dirty="0"/>
          </a:p>
          <a:p>
            <a:pPr lvl="6"/>
            <a:r>
              <a:rPr lang="en-US" noProof="0" dirty="0"/>
              <a:t>Text Calibri 16 </a:t>
            </a:r>
            <a:r>
              <a:rPr lang="en-US" noProof="0" dirty="0" err="1"/>
              <a:t>pt</a:t>
            </a:r>
            <a:endParaRPr lang="en-US" noProof="0" dirty="0"/>
          </a:p>
          <a:p>
            <a:pPr lvl="7"/>
            <a:r>
              <a:rPr lang="en-US" noProof="0" dirty="0"/>
              <a:t>Text Calibri 16 </a:t>
            </a:r>
            <a:r>
              <a:rPr lang="en-US" noProof="0" dirty="0" err="1"/>
              <a:t>pt</a:t>
            </a:r>
            <a:endParaRPr lang="en-US" noProof="0" dirty="0"/>
          </a:p>
          <a:p>
            <a:pPr lvl="8"/>
            <a:r>
              <a:rPr lang="en-US" noProof="0" dirty="0"/>
              <a:t>Text Calibri 14 </a:t>
            </a:r>
            <a:r>
              <a:rPr lang="en-US" noProof="0" dirty="0" err="1"/>
              <a:t>pt</a:t>
            </a:r>
            <a:endParaRPr lang="en-US" noProof="0" dirty="0"/>
          </a:p>
        </p:txBody>
      </p:sp>
      <p:sp>
        <p:nvSpPr>
          <p:cNvPr id="19" name="Footnote"/>
          <p:cNvSpPr>
            <a:spLocks noGrp="1"/>
          </p:cNvSpPr>
          <p:nvPr>
            <p:ph type="body" sz="quarter" idx="15" hasCustomPrompt="1"/>
          </p:nvPr>
        </p:nvSpPr>
        <p:spPr>
          <a:xfrm>
            <a:off x="540000" y="6297348"/>
            <a:ext cx="4510800" cy="360000"/>
          </a:xfrm>
        </p:spPr>
        <p:txBody>
          <a:bodyPr anchor="b" anchorCtr="0">
            <a:noAutofit/>
          </a:bodyPr>
          <a:lstStyle>
            <a:lvl1pPr>
              <a:lnSpc>
                <a:spcPct val="100000"/>
              </a:lnSpc>
              <a:defRPr sz="1000" b="0">
                <a:solidFill>
                  <a:schemeClr val="tx1"/>
                </a:solidFill>
              </a:defRPr>
            </a:lvl1pPr>
          </a:lstStyle>
          <a:p>
            <a:r>
              <a:rPr lang="en-US" dirty="0"/>
              <a:t>Click to add footnote</a:t>
            </a:r>
            <a:br>
              <a:rPr lang="en-US" dirty="0"/>
            </a:br>
            <a:r>
              <a:rPr lang="en-US" dirty="0"/>
              <a:t>second line</a:t>
            </a:r>
          </a:p>
        </p:txBody>
      </p:sp>
      <p:sp>
        <p:nvSpPr>
          <p:cNvPr id="2" name="Author"/>
          <p:cNvSpPr>
            <a:spLocks noGrp="1"/>
          </p:cNvSpPr>
          <p:nvPr>
            <p:ph type="ftr" sz="quarter" idx="19"/>
          </p:nvPr>
        </p:nvSpPr>
        <p:spPr/>
        <p:txBody>
          <a:bodyPr/>
          <a:lstStyle>
            <a:lvl1pPr>
              <a:lnSpc>
                <a:spcPct val="100000"/>
              </a:lnSpc>
              <a:defRPr>
                <a:solidFill>
                  <a:schemeClr val="tx1"/>
                </a:solidFill>
              </a:defRPr>
            </a:lvl1pPr>
          </a:lstStyle>
          <a:p>
            <a:endParaRPr lang="en-US" dirty="0"/>
          </a:p>
        </p:txBody>
      </p:sp>
      <p:pic>
        <p:nvPicPr>
          <p:cNvPr id="88" name="Siemens Healthineers logo">
            <a:extLst>
              <a:ext uri="{FF2B5EF4-FFF2-40B4-BE49-F238E27FC236}">
                <a16:creationId xmlns:a16="http://schemas.microsoft.com/office/drawing/2014/main" id="{B6178E59-1497-433B-BBC8-B4CC5BE3F26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10444503" y="281267"/>
            <a:ext cx="1450800" cy="345884"/>
          </a:xfrm>
          <a:prstGeom prst="rect">
            <a:avLst/>
          </a:prstGeom>
        </p:spPr>
      </p:pic>
    </p:spTree>
    <p:extLst>
      <p:ext uri="{BB962C8B-B14F-4D97-AF65-F5344CB8AC3E}">
        <p14:creationId xmlns:p14="http://schemas.microsoft.com/office/powerpoint/2010/main" val="33393810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Free Content" userDrawn="1">
  <p:cSld name="Free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Tree>
    <p:custDataLst>
      <p:custData r:id="rId1"/>
    </p:custDataLst>
    <p:extLst>
      <p:ext uri="{BB962C8B-B14F-4D97-AF65-F5344CB8AC3E}">
        <p14:creationId xmlns:p14="http://schemas.microsoft.com/office/powerpoint/2010/main" val="37305810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0523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ntent Slide, Text and Picture Whit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US" noProof="0" dirty="0"/>
              <a:t>Headline, Calibri Bold, 32 </a:t>
            </a:r>
            <a:r>
              <a:rPr lang="en-US" noProof="0" dirty="0" err="1"/>
              <a:t>pt</a:t>
            </a:r>
            <a:endParaRPr lang="en-US" dirty="0"/>
          </a:p>
        </p:txBody>
      </p:sp>
      <p:sp>
        <p:nvSpPr>
          <p:cNvPr id="13" name="Textplatzhalter 12"/>
          <p:cNvSpPr>
            <a:spLocks noGrp="1"/>
          </p:cNvSpPr>
          <p:nvPr>
            <p:ph type="body" sz="quarter" idx="10" hasCustomPrompt="1"/>
          </p:nvPr>
        </p:nvSpPr>
        <p:spPr>
          <a:xfrm>
            <a:off x="481470" y="1629986"/>
            <a:ext cx="5495720" cy="1538883"/>
          </a:xfrm>
        </p:spPr>
        <p:txBody>
          <a:bodyPr wrap="square">
            <a:spAutoFit/>
          </a:bodyPr>
          <a:lstStyle>
            <a:lvl1pPr>
              <a:defRPr sz="1995" b="0">
                <a:solidFill>
                  <a:schemeClr val="tx1"/>
                </a:solidFill>
              </a:defRPr>
            </a:lvl1pPr>
            <a:lvl2pPr>
              <a:defRPr sz="1995"/>
            </a:lvl2pPr>
            <a:lvl3pPr>
              <a:defRPr sz="1995"/>
            </a:lvl3pPr>
            <a:lvl4pPr>
              <a:defRPr sz="1995"/>
            </a:lvl4pPr>
            <a:lvl5pPr>
              <a:defRPr sz="1995"/>
            </a:lvl5pPr>
          </a:lstStyle>
          <a:p>
            <a:pPr lvl="0"/>
            <a:r>
              <a:rPr lang="en-US" noProof="0" dirty="0"/>
              <a:t>Subhead, Calibri, 20 </a:t>
            </a:r>
            <a:r>
              <a:rPr lang="en-US" noProof="0" dirty="0" err="1"/>
              <a:t>pt</a:t>
            </a:r>
            <a:endParaRPr lang="en-US" noProof="0" dirty="0"/>
          </a:p>
          <a:p>
            <a:pPr lvl="1"/>
            <a:r>
              <a:rPr lang="en-US" noProof="0" dirty="0"/>
              <a:t>First level</a:t>
            </a:r>
          </a:p>
          <a:p>
            <a:pPr lvl="2"/>
            <a:r>
              <a:rPr lang="en-US" noProof="0" dirty="0"/>
              <a:t>Third level</a:t>
            </a:r>
          </a:p>
          <a:p>
            <a:pPr lvl="3"/>
            <a:r>
              <a:rPr lang="en-US" noProof="0" dirty="0"/>
              <a:t>Fourth level</a:t>
            </a:r>
          </a:p>
          <a:p>
            <a:pPr lvl="4"/>
            <a:r>
              <a:rPr lang="en-US" noProof="0" dirty="0"/>
              <a:t>Fifth level</a:t>
            </a:r>
          </a:p>
        </p:txBody>
      </p:sp>
      <p:sp>
        <p:nvSpPr>
          <p:cNvPr id="5" name="Bildplatzhalter 4"/>
          <p:cNvSpPr>
            <a:spLocks noGrp="1"/>
          </p:cNvSpPr>
          <p:nvPr>
            <p:ph type="pic" sz="quarter" idx="11" hasCustomPrompt="1"/>
          </p:nvPr>
        </p:nvSpPr>
        <p:spPr>
          <a:xfrm>
            <a:off x="6119731" y="1629986"/>
            <a:ext cx="5495721" cy="4677279"/>
          </a:xfrm>
        </p:spPr>
        <p:txBody>
          <a:bodyPr/>
          <a:lstStyle>
            <a:lvl1pPr>
              <a:defRPr sz="1995"/>
            </a:lvl1pPr>
          </a:lstStyle>
          <a:p>
            <a:r>
              <a:rPr lang="en-US" dirty="0"/>
              <a:t>Image</a:t>
            </a:r>
          </a:p>
        </p:txBody>
      </p:sp>
    </p:spTree>
    <p:custDataLst>
      <p:tags r:id="rId1"/>
    </p:custDataLst>
    <p:extLst>
      <p:ext uri="{BB962C8B-B14F-4D97-AF65-F5344CB8AC3E}">
        <p14:creationId xmlns:p14="http://schemas.microsoft.com/office/powerpoint/2010/main" val="3536795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1_Content Sl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338818946"/>
              </p:ext>
            </p:extLst>
          </p:nvPr>
        </p:nvGraphicFramePr>
        <p:xfrm>
          <a:off x="1598" y="160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598" y="1600"/>
                        <a:ext cx="1587" cy="1587"/>
                      </a:xfrm>
                      <a:prstGeom prst="rect">
                        <a:avLst/>
                      </a:prstGeom>
                    </p:spPr>
                  </p:pic>
                </p:oleObj>
              </mc:Fallback>
            </mc:AlternateContent>
          </a:graphicData>
        </a:graphic>
      </p:graphicFrame>
      <p:sp>
        <p:nvSpPr>
          <p:cNvPr id="13" name="Titel 12"/>
          <p:cNvSpPr>
            <a:spLocks noGrp="1"/>
          </p:cNvSpPr>
          <p:nvPr>
            <p:ph type="title" hasCustomPrompt="1"/>
          </p:nvPr>
        </p:nvSpPr>
        <p:spPr/>
        <p:txBody>
          <a:bodyPr/>
          <a:lstStyle/>
          <a:p>
            <a:r>
              <a:rPr lang="en-US" noProof="0" dirty="0"/>
              <a:t>Title Calibri Bold 28 </a:t>
            </a:r>
            <a:r>
              <a:rPr lang="en-US" noProof="0" dirty="0" err="1"/>
              <a:t>pt</a:t>
            </a:r>
            <a:endParaRPr lang="de-DE" dirty="0"/>
          </a:p>
        </p:txBody>
      </p:sp>
      <p:sp>
        <p:nvSpPr>
          <p:cNvPr id="17" name="Foliennummernplatzhalter 16"/>
          <p:cNvSpPr>
            <a:spLocks noGrp="1"/>
          </p:cNvSpPr>
          <p:nvPr>
            <p:ph type="sldNum" sz="quarter" idx="14"/>
          </p:nvPr>
        </p:nvSpPr>
        <p:spPr>
          <a:xfrm>
            <a:off x="11347552" y="6340471"/>
            <a:ext cx="280886" cy="144000"/>
          </a:xfrm>
          <a:prstGeom prst="rect">
            <a:avLst/>
          </a:prstGeom>
        </p:spPr>
        <p:txBody>
          <a:bodyPr/>
          <a:lstStyle/>
          <a:p>
            <a:fld id="{5FA2C36E-DC06-4909-89EC-32EA0059C5E3}" type="slidenum">
              <a:rPr lang="en-US" noProof="0" smtClean="0"/>
              <a:pPr/>
              <a:t>‹N›</a:t>
            </a:fld>
            <a:endParaRPr lang="en-US" noProof="0" dirty="0"/>
          </a:p>
        </p:txBody>
      </p:sp>
      <p:sp>
        <p:nvSpPr>
          <p:cNvPr id="19" name="Textplatzhalter 18"/>
          <p:cNvSpPr>
            <a:spLocks noGrp="1"/>
          </p:cNvSpPr>
          <p:nvPr>
            <p:ph type="body" sz="quarter" idx="15" hasCustomPrompt="1"/>
          </p:nvPr>
        </p:nvSpPr>
        <p:spPr>
          <a:xfrm>
            <a:off x="540000" y="6297348"/>
            <a:ext cx="3574800" cy="360000"/>
          </a:xfrm>
        </p:spPr>
        <p:txBody>
          <a:bodyPr anchor="b" anchorCtr="0">
            <a:noAutofit/>
          </a:bodyPr>
          <a:lstStyle>
            <a:lvl1pPr>
              <a:lnSpc>
                <a:spcPts val="1197"/>
              </a:lnSpc>
              <a:defRPr sz="998" b="0"/>
            </a:lvl1pPr>
          </a:lstStyle>
          <a:p>
            <a:r>
              <a:rPr lang="en-US" dirty="0"/>
              <a:t>Footnote/Source/Disclaimer</a:t>
            </a:r>
          </a:p>
          <a:p>
            <a:r>
              <a:rPr lang="en-US" dirty="0"/>
              <a:t>Second line</a:t>
            </a:r>
          </a:p>
        </p:txBody>
      </p:sp>
      <p:sp>
        <p:nvSpPr>
          <p:cNvPr id="23" name="Textplatzhalter 22"/>
          <p:cNvSpPr>
            <a:spLocks noGrp="1"/>
          </p:cNvSpPr>
          <p:nvPr>
            <p:ph type="body" sz="quarter" idx="16" hasCustomPrompt="1"/>
          </p:nvPr>
        </p:nvSpPr>
        <p:spPr>
          <a:xfrm>
            <a:off x="540010" y="1622426"/>
            <a:ext cx="9212400" cy="4570413"/>
          </a:xfrm>
        </p:spPr>
        <p:txBody>
          <a:bodyPr/>
          <a:lstStyle>
            <a:lvl1pPr>
              <a:defRPr/>
            </a:lvl1pPr>
            <a:lvl2pPr>
              <a:defRPr/>
            </a:lvl2pPr>
            <a:lvl3pPr>
              <a:defRPr baseline="0"/>
            </a:lvl3pPr>
            <a:lvl4pPr>
              <a:defRPr/>
            </a:lvl4pPr>
          </a:lstStyle>
          <a:p>
            <a:pPr lvl="0"/>
            <a:r>
              <a:rPr lang="en-US" noProof="0" dirty="0"/>
              <a:t>Headline Calibri Bold 18 </a:t>
            </a:r>
            <a:r>
              <a:rPr lang="en-US" noProof="0" dirty="0" err="1"/>
              <a:t>pt</a:t>
            </a:r>
            <a:endParaRPr lang="en-US" noProof="0" dirty="0"/>
          </a:p>
          <a:p>
            <a:pPr lvl="1"/>
            <a:r>
              <a:rPr lang="en-US" noProof="0" dirty="0"/>
              <a:t>Text Calibri 18 </a:t>
            </a:r>
            <a:r>
              <a:rPr lang="en-US" noProof="0" dirty="0" err="1"/>
              <a:t>pt</a:t>
            </a:r>
            <a:endParaRPr lang="en-US" noProof="0" dirty="0"/>
          </a:p>
          <a:p>
            <a:pPr lvl="2"/>
            <a:r>
              <a:rPr lang="en-US" noProof="0" dirty="0"/>
              <a:t>Text Calibri 18 </a:t>
            </a:r>
            <a:r>
              <a:rPr lang="en-US" noProof="0" dirty="0" err="1"/>
              <a:t>pt</a:t>
            </a:r>
            <a:endParaRPr lang="en-US" noProof="0" dirty="0"/>
          </a:p>
          <a:p>
            <a:pPr lvl="3"/>
            <a:r>
              <a:rPr lang="en-US" noProof="0" dirty="0"/>
              <a:t>Text Calibri 14 </a:t>
            </a:r>
            <a:r>
              <a:rPr lang="en-US" noProof="0" dirty="0" err="1"/>
              <a:t>pt</a:t>
            </a:r>
            <a:endParaRPr lang="en-US" noProof="0" dirty="0"/>
          </a:p>
        </p:txBody>
      </p:sp>
      <p:sp>
        <p:nvSpPr>
          <p:cNvPr id="14" name="Abgerundetes Rechteck 42"/>
          <p:cNvSpPr/>
          <p:nvPr userDrawn="1"/>
        </p:nvSpPr>
        <p:spPr>
          <a:xfrm>
            <a:off x="12528010" y="1"/>
            <a:ext cx="1865457" cy="5981700"/>
          </a:xfrm>
          <a:prstGeom prst="roundRect">
            <a:avLst>
              <a:gd name="adj" fmla="val 0"/>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lIns="71831" tIns="35916" rIns="71831" bIns="35916" rtlCol="0" anchor="t"/>
          <a:lstStyle/>
          <a:p>
            <a:pPr marL="177391" lvl="1" indent="-177391">
              <a:spcBef>
                <a:spcPts val="599"/>
              </a:spcBef>
              <a:buSzPct val="80000"/>
              <a:buFont typeface="Arial" panose="020B0604020202020204" pitchFamily="34" charset="0"/>
              <a:buChar char="•"/>
            </a:pPr>
            <a:r>
              <a:rPr lang="en-US" sz="1097" dirty="0">
                <a:solidFill>
                  <a:schemeClr val="bg1"/>
                </a:solidFill>
                <a:latin typeface="+mn-lt"/>
              </a:rPr>
              <a:t>To ensure a clean and </a:t>
            </a:r>
            <a:br>
              <a:rPr lang="en-US" sz="1097" dirty="0">
                <a:solidFill>
                  <a:schemeClr val="bg1"/>
                </a:solidFill>
                <a:latin typeface="+mn-lt"/>
              </a:rPr>
            </a:br>
            <a:r>
              <a:rPr lang="en-US" sz="1097" dirty="0">
                <a:solidFill>
                  <a:schemeClr val="bg1"/>
                </a:solidFill>
                <a:latin typeface="+mn-lt"/>
              </a:rPr>
              <a:t>swift workflow with </a:t>
            </a:r>
            <a:r>
              <a:rPr lang="en-US" sz="1097" b="1" dirty="0">
                <a:solidFill>
                  <a:schemeClr val="tx1"/>
                </a:solidFill>
                <a:latin typeface="+mn-lt"/>
              </a:rPr>
              <a:t>bullet points</a:t>
            </a:r>
            <a:r>
              <a:rPr lang="en-US" sz="1097" dirty="0">
                <a:solidFill>
                  <a:schemeClr val="tx1"/>
                </a:solidFill>
                <a:latin typeface="+mn-lt"/>
              </a:rPr>
              <a:t>,</a:t>
            </a:r>
            <a:r>
              <a:rPr lang="en-US" sz="1097" dirty="0">
                <a:solidFill>
                  <a:schemeClr val="bg1"/>
                </a:solidFill>
                <a:latin typeface="+mn-lt"/>
              </a:rPr>
              <a:t> please use the </a:t>
            </a:r>
            <a:br>
              <a:rPr lang="en-US" sz="1097" dirty="0">
                <a:solidFill>
                  <a:schemeClr val="bg1"/>
                </a:solidFill>
                <a:latin typeface="+mn-lt"/>
              </a:rPr>
            </a:br>
            <a:r>
              <a:rPr lang="en-US" sz="1097" dirty="0">
                <a:solidFill>
                  <a:schemeClr val="bg1"/>
                </a:solidFill>
                <a:latin typeface="+mn-lt"/>
              </a:rPr>
              <a:t>PRE-SET PLACEHOLDERS or FORMATTED TEXTBOXES</a:t>
            </a:r>
            <a:r>
              <a:rPr lang="en-US" sz="1097" b="1" dirty="0">
                <a:solidFill>
                  <a:schemeClr val="bg1"/>
                </a:solidFill>
                <a:latin typeface="+mn-lt"/>
              </a:rPr>
              <a:t>  </a:t>
            </a:r>
            <a:r>
              <a:rPr lang="en-US" sz="1097" dirty="0">
                <a:solidFill>
                  <a:schemeClr val="bg1"/>
                </a:solidFill>
                <a:latin typeface="+mn-lt"/>
              </a:rPr>
              <a:t>– do not use “normal” textboxes that have been added via the steps </a:t>
            </a:r>
            <a:br>
              <a:rPr lang="en-US" sz="1097" dirty="0">
                <a:solidFill>
                  <a:schemeClr val="bg1"/>
                </a:solidFill>
                <a:latin typeface="+mn-lt"/>
              </a:rPr>
            </a:br>
            <a:r>
              <a:rPr lang="en-US" sz="1097" dirty="0">
                <a:solidFill>
                  <a:schemeClr val="bg1"/>
                </a:solidFill>
                <a:latin typeface="+mn-lt"/>
                <a:sym typeface="Wingdings" panose="05000000000000000000" pitchFamily="2" charset="2"/>
              </a:rPr>
              <a:t> add  textbox. </a:t>
            </a:r>
            <a:br>
              <a:rPr lang="en-US" sz="1097" dirty="0">
                <a:solidFill>
                  <a:schemeClr val="bg1"/>
                </a:solidFill>
                <a:latin typeface="+mn-lt"/>
                <a:sym typeface="Wingdings" panose="05000000000000000000" pitchFamily="2" charset="2"/>
              </a:rPr>
            </a:br>
            <a:r>
              <a:rPr lang="en-US" sz="1097" dirty="0">
                <a:solidFill>
                  <a:schemeClr val="bg1"/>
                </a:solidFill>
                <a:latin typeface="+mn-lt"/>
                <a:sym typeface="Wingdings" panose="05000000000000000000" pitchFamily="2" charset="2"/>
              </a:rPr>
              <a:t>These textboxes cannot</a:t>
            </a:r>
            <a:br>
              <a:rPr lang="en-US" sz="1097" dirty="0">
                <a:solidFill>
                  <a:schemeClr val="bg1"/>
                </a:solidFill>
                <a:latin typeface="+mn-lt"/>
                <a:sym typeface="Wingdings" panose="05000000000000000000" pitchFamily="2" charset="2"/>
              </a:rPr>
            </a:br>
            <a:r>
              <a:rPr lang="en-US" sz="1097" dirty="0">
                <a:solidFill>
                  <a:schemeClr val="bg1"/>
                </a:solidFill>
                <a:latin typeface="+mn-lt"/>
                <a:sym typeface="Wingdings" panose="05000000000000000000" pitchFamily="2" charset="2"/>
              </a:rPr>
              <a:t>be formatted with the automatic formatting step </a:t>
            </a:r>
          </a:p>
          <a:p>
            <a:pPr marL="177391" lvl="1" indent="-177391">
              <a:spcBef>
                <a:spcPts val="599"/>
              </a:spcBef>
              <a:buSzPct val="80000"/>
              <a:buFont typeface="Arial" panose="020B0604020202020204" pitchFamily="34" charset="0"/>
              <a:buChar char="•"/>
            </a:pPr>
            <a:r>
              <a:rPr lang="en-US" sz="1097" b="1" dirty="0">
                <a:solidFill>
                  <a:schemeClr val="tx1"/>
                </a:solidFill>
                <a:latin typeface="+mn-lt"/>
                <a:sym typeface="Wingdings" panose="05000000000000000000" pitchFamily="2" charset="2"/>
              </a:rPr>
              <a:t>AUTOMATIC INDENTATIONS </a:t>
            </a:r>
            <a:r>
              <a:rPr lang="en-US" sz="1097" dirty="0">
                <a:solidFill>
                  <a:schemeClr val="bg1"/>
                </a:solidFill>
                <a:latin typeface="+mn-lt"/>
                <a:sym typeface="Wingdings" panose="05000000000000000000" pitchFamily="2" charset="2"/>
              </a:rPr>
              <a:t>IN PLACEHOLDERS are only </a:t>
            </a:r>
            <a:br>
              <a:rPr lang="en-US" sz="1097" dirty="0">
                <a:solidFill>
                  <a:schemeClr val="bg1"/>
                </a:solidFill>
                <a:latin typeface="+mn-lt"/>
                <a:sym typeface="Wingdings" panose="05000000000000000000" pitchFamily="2" charset="2"/>
              </a:rPr>
            </a:br>
            <a:r>
              <a:rPr lang="en-US" sz="1097" dirty="0">
                <a:solidFill>
                  <a:schemeClr val="bg1"/>
                </a:solidFill>
                <a:latin typeface="+mn-lt"/>
                <a:sym typeface="Wingdings" panose="05000000000000000000" pitchFamily="2" charset="2"/>
              </a:rPr>
              <a:t>to be done using the tool decrease or increase </a:t>
            </a:r>
            <a:br>
              <a:rPr lang="en-US" sz="1097" dirty="0">
                <a:solidFill>
                  <a:schemeClr val="bg1"/>
                </a:solidFill>
                <a:latin typeface="+mn-lt"/>
                <a:sym typeface="Wingdings" panose="05000000000000000000" pitchFamily="2" charset="2"/>
              </a:rPr>
            </a:br>
            <a:r>
              <a:rPr lang="en-US" sz="1097" dirty="0">
                <a:solidFill>
                  <a:schemeClr val="bg1"/>
                </a:solidFill>
                <a:latin typeface="+mn-lt"/>
                <a:sym typeface="Wingdings" panose="05000000000000000000" pitchFamily="2" charset="2"/>
              </a:rPr>
              <a:t>the list level                </a:t>
            </a:r>
            <a:br>
              <a:rPr lang="en-US" sz="1097" dirty="0">
                <a:solidFill>
                  <a:schemeClr val="bg1"/>
                </a:solidFill>
                <a:latin typeface="+mn-lt"/>
                <a:sym typeface="Wingdings" panose="05000000000000000000" pitchFamily="2" charset="2"/>
              </a:rPr>
            </a:br>
            <a:br>
              <a:rPr lang="en-US" sz="1097" dirty="0">
                <a:solidFill>
                  <a:schemeClr val="bg1"/>
                </a:solidFill>
                <a:latin typeface="+mn-lt"/>
                <a:sym typeface="Wingdings" panose="05000000000000000000" pitchFamily="2" charset="2"/>
              </a:rPr>
            </a:br>
            <a:r>
              <a:rPr lang="en-US" sz="1097" dirty="0">
                <a:solidFill>
                  <a:schemeClr val="bg1"/>
                </a:solidFill>
                <a:latin typeface="+mn-lt"/>
              </a:rPr>
              <a:t>(or Shift + Alt + </a:t>
            </a:r>
            <a:r>
              <a:rPr lang="en-US" sz="1097" dirty="0">
                <a:solidFill>
                  <a:schemeClr val="bg1"/>
                </a:solidFill>
                <a:latin typeface="+mn-lt"/>
                <a:sym typeface="Wingdings" pitchFamily="2" charset="2"/>
              </a:rPr>
              <a:t></a:t>
            </a:r>
            <a:r>
              <a:rPr lang="en-US" sz="1097" dirty="0">
                <a:solidFill>
                  <a:schemeClr val="bg1"/>
                </a:solidFill>
                <a:latin typeface="+mn-lt"/>
              </a:rPr>
              <a:t> / </a:t>
            </a:r>
            <a:r>
              <a:rPr lang="en-US" sz="1097" dirty="0">
                <a:solidFill>
                  <a:schemeClr val="bg1"/>
                </a:solidFill>
                <a:latin typeface="+mn-lt"/>
                <a:sym typeface="Wingdings" pitchFamily="2" charset="2"/>
              </a:rPr>
              <a:t></a:t>
            </a:r>
            <a:r>
              <a:rPr lang="en-US" sz="1097" dirty="0">
                <a:solidFill>
                  <a:schemeClr val="bg1"/>
                </a:solidFill>
                <a:latin typeface="+mn-lt"/>
              </a:rPr>
              <a:t>)</a:t>
            </a:r>
          </a:p>
          <a:p>
            <a:pPr marL="177391" lvl="1" indent="-177391">
              <a:spcBef>
                <a:spcPts val="599"/>
              </a:spcBef>
              <a:buSzPct val="80000"/>
              <a:buFont typeface="Arial" panose="020B0604020202020204" pitchFamily="34" charset="0"/>
              <a:buChar char="•"/>
            </a:pPr>
            <a:r>
              <a:rPr lang="en-US" sz="1097" b="1" dirty="0">
                <a:solidFill>
                  <a:schemeClr val="tx1"/>
                </a:solidFill>
                <a:latin typeface="+mn-lt"/>
              </a:rPr>
              <a:t>Formatted textboxes/ placeholders </a:t>
            </a:r>
            <a:r>
              <a:rPr lang="en-US" sz="1097" dirty="0">
                <a:solidFill>
                  <a:schemeClr val="bg1"/>
                </a:solidFill>
                <a:latin typeface="+mn-lt"/>
              </a:rPr>
              <a:t>are available in the template – just make a copy OR: generate a new placeholder by following these steps </a:t>
            </a:r>
            <a:br>
              <a:rPr lang="en-US" sz="1097" dirty="0">
                <a:solidFill>
                  <a:schemeClr val="bg1"/>
                </a:solidFill>
                <a:latin typeface="+mn-lt"/>
              </a:rPr>
            </a:br>
            <a:r>
              <a:rPr lang="en-US" sz="1097" dirty="0">
                <a:solidFill>
                  <a:schemeClr val="bg1"/>
                </a:solidFill>
                <a:latin typeface="+mn-lt"/>
                <a:sym typeface="Wingdings" pitchFamily="2" charset="2"/>
              </a:rPr>
              <a:t> Start  new slide</a:t>
            </a:r>
            <a:br>
              <a:rPr lang="en-US" sz="1097" dirty="0">
                <a:solidFill>
                  <a:schemeClr val="bg1"/>
                </a:solidFill>
                <a:latin typeface="+mn-lt"/>
                <a:sym typeface="Wingdings" pitchFamily="2" charset="2"/>
              </a:rPr>
            </a:br>
            <a:r>
              <a:rPr lang="en-US" sz="1097" dirty="0">
                <a:solidFill>
                  <a:schemeClr val="bg1"/>
                </a:solidFill>
                <a:latin typeface="+mn-lt"/>
                <a:sym typeface="Wingdings" pitchFamily="2" charset="2"/>
              </a:rPr>
              <a:t> choose layout </a:t>
            </a:r>
            <a:br>
              <a:rPr lang="en-US" sz="1097" dirty="0">
                <a:solidFill>
                  <a:schemeClr val="bg1"/>
                </a:solidFill>
                <a:latin typeface="+mn-lt"/>
                <a:sym typeface="Wingdings" pitchFamily="2" charset="2"/>
              </a:rPr>
            </a:br>
            <a:r>
              <a:rPr lang="en-US" sz="1097" dirty="0">
                <a:solidFill>
                  <a:schemeClr val="bg1"/>
                </a:solidFill>
                <a:latin typeface="+mn-lt"/>
                <a:sym typeface="Wingdings" pitchFamily="2" charset="2"/>
              </a:rPr>
              <a:t>"Content Slide"</a:t>
            </a:r>
          </a:p>
          <a:p>
            <a:pPr marL="177391" lvl="1" indent="-177391">
              <a:spcBef>
                <a:spcPts val="599"/>
              </a:spcBef>
              <a:buSzPct val="80000"/>
              <a:buFont typeface="Arial" panose="020B0604020202020204" pitchFamily="34" charset="0"/>
              <a:buChar char="•"/>
            </a:pPr>
            <a:r>
              <a:rPr lang="en-US" sz="1097" dirty="0">
                <a:solidFill>
                  <a:schemeClr val="bg1"/>
                </a:solidFill>
                <a:latin typeface="+mn-lt"/>
                <a:sym typeface="Wingdings" pitchFamily="2" charset="2"/>
              </a:rPr>
              <a:t>Placeholders can be</a:t>
            </a:r>
            <a:br>
              <a:rPr lang="en-US" sz="1097" dirty="0">
                <a:solidFill>
                  <a:schemeClr val="bg1"/>
                </a:solidFill>
                <a:latin typeface="+mn-lt"/>
                <a:sym typeface="Wingdings" pitchFamily="2" charset="2"/>
              </a:rPr>
            </a:br>
            <a:r>
              <a:rPr lang="en-US" sz="1097" dirty="0">
                <a:solidFill>
                  <a:schemeClr val="bg1"/>
                </a:solidFill>
                <a:latin typeface="+mn-lt"/>
                <a:sym typeface="Wingdings" pitchFamily="2" charset="2"/>
              </a:rPr>
              <a:t>filled and then copied. </a:t>
            </a:r>
            <a:br>
              <a:rPr lang="en-US" sz="1097" dirty="0">
                <a:solidFill>
                  <a:schemeClr val="bg1"/>
                </a:solidFill>
                <a:latin typeface="+mn-lt"/>
                <a:sym typeface="Wingdings" pitchFamily="2" charset="2"/>
              </a:rPr>
            </a:br>
            <a:r>
              <a:rPr lang="en-US" sz="1097" dirty="0">
                <a:solidFill>
                  <a:schemeClr val="bg1"/>
                </a:solidFill>
                <a:latin typeface="+mn-lt"/>
                <a:sym typeface="Wingdings" pitchFamily="2" charset="2"/>
              </a:rPr>
              <a:t>The copied placeholder will keep its formatting </a:t>
            </a:r>
            <a:endParaRPr lang="en-US" sz="1097" dirty="0">
              <a:solidFill>
                <a:schemeClr val="bg1"/>
              </a:solidFill>
              <a:latin typeface="+mn-lt"/>
            </a:endParaRPr>
          </a:p>
        </p:txBody>
      </p:sp>
      <p:pic>
        <p:nvPicPr>
          <p:cNvPr id="15" name="Picture 20"/>
          <p:cNvPicPr>
            <a:picLocks noChangeAspect="1" noChangeArrowheads="1"/>
          </p:cNvPicPr>
          <p:nvPr userDrawn="1"/>
        </p:nvPicPr>
        <p:blipFill rotWithShape="1">
          <a:blip r:embed="rId5">
            <a:extLst>
              <a:ext uri="{28A0092B-C50C-407E-A947-70E740481C1C}">
                <a14:useLocalDpi xmlns:a14="http://schemas.microsoft.com/office/drawing/2010/main" val="0"/>
              </a:ext>
            </a:extLst>
          </a:blip>
          <a:srcRect/>
          <a:stretch/>
        </p:blipFill>
        <p:spPr bwMode="gray">
          <a:xfrm>
            <a:off x="13558203" y="2986223"/>
            <a:ext cx="369481" cy="210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ußzeilenplatzhalter 1"/>
          <p:cNvSpPr>
            <a:spLocks noGrp="1"/>
          </p:cNvSpPr>
          <p:nvPr>
            <p:ph type="ftr" sz="quarter" idx="17"/>
          </p:nvPr>
        </p:nvSpPr>
        <p:spPr>
          <a:xfrm>
            <a:off x="484647" y="6391657"/>
            <a:ext cx="3853762" cy="160146"/>
          </a:xfrm>
          <a:prstGeom prst="rect">
            <a:avLst/>
          </a:prstGeom>
        </p:spPr>
        <p:txBody>
          <a:bodyPr/>
          <a:lstStyle/>
          <a:p>
            <a:r>
              <a:rPr lang="en-US"/>
              <a:t>Author | Department</a:t>
            </a:r>
            <a:endParaRPr lang="en-US" dirty="0"/>
          </a:p>
        </p:txBody>
      </p:sp>
      <p:sp>
        <p:nvSpPr>
          <p:cNvPr id="12" name="Abgerundetes Rechteck 11"/>
          <p:cNvSpPr/>
          <p:nvPr userDrawn="1"/>
        </p:nvSpPr>
        <p:spPr>
          <a:xfrm>
            <a:off x="-2160000" y="7603201"/>
            <a:ext cx="1800000" cy="635000"/>
          </a:xfrm>
          <a:prstGeom prst="roundRect">
            <a:avLst>
              <a:gd name="adj" fmla="val 0"/>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lIns="71831" tIns="35916" rIns="71831" bIns="35916" rtlCol="0" anchor="ctr"/>
          <a:lstStyle/>
          <a:p>
            <a:pPr marL="0" marR="0" indent="0" algn="l" defTabSz="912297" rtl="0" eaLnBrk="1" fontAlgn="auto" latinLnBrk="0" hangingPunct="1">
              <a:lnSpc>
                <a:spcPct val="100000"/>
              </a:lnSpc>
              <a:spcBef>
                <a:spcPts val="0"/>
              </a:spcBef>
              <a:spcAft>
                <a:spcPts val="0"/>
              </a:spcAft>
              <a:buClrTx/>
              <a:buSzTx/>
              <a:buFontTx/>
              <a:buNone/>
              <a:tabLst/>
              <a:defRPr/>
            </a:pPr>
            <a:r>
              <a:rPr lang="en-US" sz="1097" dirty="0">
                <a:solidFill>
                  <a:schemeClr val="bg1"/>
                </a:solidFill>
                <a:latin typeface="+mn-lt"/>
              </a:rPr>
              <a:t>Add a </a:t>
            </a:r>
            <a:r>
              <a:rPr lang="de-DE" sz="1097" dirty="0" err="1"/>
              <a:t>Footnote</a:t>
            </a:r>
            <a:r>
              <a:rPr lang="de-DE" sz="1097" dirty="0"/>
              <a:t>/Source/ Disclaimer </a:t>
            </a:r>
            <a:r>
              <a:rPr lang="de-DE" sz="1097" dirty="0" err="1"/>
              <a:t>directly</a:t>
            </a:r>
            <a:r>
              <a:rPr lang="de-DE" sz="1097" dirty="0"/>
              <a:t> </a:t>
            </a:r>
            <a:r>
              <a:rPr lang="de-DE" sz="1097" dirty="0" err="1"/>
              <a:t>into</a:t>
            </a:r>
            <a:r>
              <a:rPr lang="de-DE" sz="1097" dirty="0"/>
              <a:t> </a:t>
            </a:r>
            <a:r>
              <a:rPr lang="de-DE" sz="1097" dirty="0" err="1"/>
              <a:t>the</a:t>
            </a:r>
            <a:r>
              <a:rPr lang="de-DE" sz="1097" dirty="0"/>
              <a:t> </a:t>
            </a:r>
            <a:r>
              <a:rPr lang="de-DE" sz="1097" dirty="0" err="1"/>
              <a:t>footer</a:t>
            </a:r>
            <a:r>
              <a:rPr lang="de-DE" sz="1097" dirty="0"/>
              <a:t>. </a:t>
            </a:r>
            <a:endParaRPr lang="en-US" sz="1097" dirty="0">
              <a:solidFill>
                <a:schemeClr val="bg1"/>
              </a:solidFill>
              <a:latin typeface="+mn-lt"/>
            </a:endParaRPr>
          </a:p>
        </p:txBody>
      </p:sp>
    </p:spTree>
    <p:extLst>
      <p:ext uri="{BB962C8B-B14F-4D97-AF65-F5344CB8AC3E}">
        <p14:creationId xmlns:p14="http://schemas.microsoft.com/office/powerpoint/2010/main" val="410043520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7807171" y="6238817"/>
            <a:ext cx="2748726" cy="323968"/>
          </a:xfrm>
          <a:prstGeom prst="rect">
            <a:avLst/>
          </a:prstGeom>
        </p:spPr>
        <p:txBody>
          <a:bodyPr lIns="91477" tIns="45738" rIns="91477" bIns="45738"/>
          <a:lstStyle/>
          <a:p>
            <a:fld id="{A9D5BCC8-36D0-CB40-8B5C-6F0463A9D342}" type="datetimeFigureOut">
              <a:rPr lang="en-US" smtClean="0"/>
              <a:t>9/6/2021</a:t>
            </a:fld>
            <a:endParaRPr lang="en-US"/>
          </a:p>
        </p:txBody>
      </p:sp>
      <p:sp>
        <p:nvSpPr>
          <p:cNvPr id="8" name="Footer Placeholder 7"/>
          <p:cNvSpPr>
            <a:spLocks noGrp="1"/>
          </p:cNvSpPr>
          <p:nvPr>
            <p:ph type="ftr" sz="quarter" idx="11"/>
          </p:nvPr>
        </p:nvSpPr>
        <p:spPr>
          <a:xfrm>
            <a:off x="1597284" y="6236208"/>
            <a:ext cx="5890432" cy="320040"/>
          </a:xfrm>
          <a:prstGeom prst="rect">
            <a:avLst/>
          </a:prstGeom>
        </p:spPr>
        <p:txBody>
          <a:bodyPr lIns="91477" tIns="45738" rIns="91477" bIns="45738"/>
          <a:lstStyle/>
          <a:p>
            <a:endParaRPr lang="en-US"/>
          </a:p>
        </p:txBody>
      </p:sp>
      <p:sp>
        <p:nvSpPr>
          <p:cNvPr id="9" name="Slide Number Placeholder 8"/>
          <p:cNvSpPr>
            <a:spLocks noGrp="1"/>
          </p:cNvSpPr>
          <p:nvPr>
            <p:ph type="sldNum" sz="quarter" idx="12"/>
          </p:nvPr>
        </p:nvSpPr>
        <p:spPr>
          <a:xfrm>
            <a:off x="10739309" y="6217921"/>
            <a:ext cx="365094" cy="365760"/>
          </a:xfrm>
          <a:prstGeom prst="ellipse">
            <a:avLst/>
          </a:prstGeom>
        </p:spPr>
        <p:txBody>
          <a:bodyPr lIns="91477" tIns="45738" rIns="91477" bIns="45738"/>
          <a:lstStyle/>
          <a:p>
            <a:fld id="{5460EAB6-2822-694E-9953-382EFC6745EB}" type="slidenum">
              <a:rPr lang="en-US" smtClean="0"/>
              <a:t>‹N›</a:t>
            </a:fld>
            <a:endParaRPr lang="en-US"/>
          </a:p>
        </p:txBody>
      </p:sp>
    </p:spTree>
    <p:extLst>
      <p:ext uri="{BB962C8B-B14F-4D97-AF65-F5344CB8AC3E}">
        <p14:creationId xmlns:p14="http://schemas.microsoft.com/office/powerpoint/2010/main" val="255093729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2.w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ags" Target="../tags/tag3.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68138897-8546-440C-A3D0-8010E9B0D7A6}"/>
              </a:ext>
            </a:extLst>
          </p:cNvPr>
          <p:cNvGraphicFramePr>
            <a:graphicFrameLocks noChangeAspect="1"/>
          </p:cNvGraphicFramePr>
          <p:nvPr userDrawn="1">
            <p:custDataLst>
              <p:tags r:id="rId29"/>
            </p:custDataLst>
            <p:extLst>
              <p:ext uri="{D42A27DB-BD31-4B8C-83A1-F6EECF244321}">
                <p14:modId xmlns:p14="http://schemas.microsoft.com/office/powerpoint/2010/main" val="38711938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1" imgW="475" imgH="476" progId="TCLayout.ActiveDocument.1">
                  <p:embed/>
                </p:oleObj>
              </mc:Choice>
              <mc:Fallback>
                <p:oleObj name="think-cell Slide" r:id="rId31" imgW="475" imgH="476" progId="TCLayout.ActiveDocument.1">
                  <p:embed/>
                  <p:pic>
                    <p:nvPicPr>
                      <p:cNvPr id="0" name=""/>
                      <p:cNvPicPr/>
                      <p:nvPr/>
                    </p:nvPicPr>
                    <p:blipFill>
                      <a:blip r:embed="rId32"/>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B5D2899E-9A1E-4316-B9D8-6EF6C6802C6D}"/>
              </a:ext>
            </a:extLst>
          </p:cNvPr>
          <p:cNvSpPr/>
          <p:nvPr userDrawn="1">
            <p:custDataLst>
              <p:tags r:id="rId30"/>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800" b="1" i="0" baseline="0" dirty="0">
              <a:latin typeface="Calibri" panose="020F0502020204030204" pitchFamily="34" charset="0"/>
              <a:ea typeface="+mj-ea"/>
              <a:cs typeface="+mj-cs"/>
              <a:sym typeface="Calibri" panose="020F0502020204030204" pitchFamily="34" charset="0"/>
            </a:endParaRPr>
          </a:p>
        </p:txBody>
      </p:sp>
      <p:sp>
        <p:nvSpPr>
          <p:cNvPr id="2" name="Titelplatzhalter 1"/>
          <p:cNvSpPr>
            <a:spLocks noGrp="1"/>
          </p:cNvSpPr>
          <p:nvPr>
            <p:ph type="title"/>
          </p:nvPr>
        </p:nvSpPr>
        <p:spPr>
          <a:xfrm>
            <a:off x="540000" y="220646"/>
            <a:ext cx="9210425" cy="828000"/>
          </a:xfrm>
          <a:prstGeom prst="rect">
            <a:avLst/>
          </a:prstGeom>
        </p:spPr>
        <p:txBody>
          <a:bodyPr vert="horz" lIns="0" tIns="0" rIns="0" bIns="0" rtlCol="0" anchor="t" anchorCtr="0">
            <a:noAutofit/>
          </a:bodyPr>
          <a:lstStyle/>
          <a:p>
            <a:r>
              <a:rPr lang="en-US" noProof="0" dirty="0"/>
              <a:t>Title Calibri Bold 28 </a:t>
            </a:r>
            <a:r>
              <a:rPr lang="en-US" noProof="0" dirty="0" err="1"/>
              <a:t>pt</a:t>
            </a:r>
            <a:endParaRPr lang="en-US" noProof="0" dirty="0"/>
          </a:p>
        </p:txBody>
      </p:sp>
      <p:sp>
        <p:nvSpPr>
          <p:cNvPr id="3" name="Textplatzhalter 2"/>
          <p:cNvSpPr>
            <a:spLocks noGrp="1"/>
          </p:cNvSpPr>
          <p:nvPr>
            <p:ph type="body" idx="1"/>
          </p:nvPr>
        </p:nvSpPr>
        <p:spPr>
          <a:xfrm>
            <a:off x="540000" y="1622424"/>
            <a:ext cx="9210425" cy="4570413"/>
          </a:xfrm>
          <a:prstGeom prst="rect">
            <a:avLst/>
          </a:prstGeom>
        </p:spPr>
        <p:txBody>
          <a:bodyPr vert="horz" lIns="0" tIns="0" rIns="0" bIns="0" rtlCol="0">
            <a:noAutofit/>
          </a:bodyPr>
          <a:lstStyle/>
          <a:p>
            <a:pPr lvl="0"/>
            <a:r>
              <a:rPr lang="en-US" noProof="0" dirty="0"/>
              <a:t>Headline Calibri Bold 18 </a:t>
            </a:r>
            <a:r>
              <a:rPr lang="en-US" noProof="0" dirty="0" err="1"/>
              <a:t>pt</a:t>
            </a:r>
            <a:endParaRPr lang="en-US" noProof="0" dirty="0"/>
          </a:p>
          <a:p>
            <a:pPr lvl="1"/>
            <a:r>
              <a:rPr lang="en-US" noProof="0" dirty="0"/>
              <a:t>Text Calibri 18 </a:t>
            </a:r>
            <a:r>
              <a:rPr lang="en-US" noProof="0" dirty="0" err="1"/>
              <a:t>pt</a:t>
            </a:r>
            <a:endParaRPr lang="en-US" noProof="0" dirty="0"/>
          </a:p>
          <a:p>
            <a:pPr lvl="2"/>
            <a:r>
              <a:rPr lang="en-US" noProof="0" dirty="0"/>
              <a:t>Text Calibri 18 </a:t>
            </a:r>
            <a:r>
              <a:rPr lang="en-US" noProof="0" dirty="0" err="1"/>
              <a:t>pt</a:t>
            </a:r>
            <a:endParaRPr lang="en-US" noProof="0" dirty="0"/>
          </a:p>
          <a:p>
            <a:pPr lvl="3"/>
            <a:r>
              <a:rPr lang="en-US" noProof="0" dirty="0"/>
              <a:t>Text Calibri 14 </a:t>
            </a:r>
            <a:r>
              <a:rPr lang="en-US" noProof="0" dirty="0" err="1"/>
              <a:t>pt</a:t>
            </a:r>
            <a:endParaRPr lang="en-US" noProof="0" dirty="0"/>
          </a:p>
        </p:txBody>
      </p:sp>
      <p:sp>
        <p:nvSpPr>
          <p:cNvPr id="6" name="Foliennummernplatzhalter 5"/>
          <p:cNvSpPr>
            <a:spLocks noGrp="1"/>
          </p:cNvSpPr>
          <p:nvPr>
            <p:ph type="sldNum" sz="quarter" idx="4"/>
          </p:nvPr>
        </p:nvSpPr>
        <p:spPr>
          <a:xfrm>
            <a:off x="11347552" y="6340471"/>
            <a:ext cx="280886" cy="144000"/>
          </a:xfrm>
          <a:prstGeom prst="rect">
            <a:avLst/>
          </a:prstGeom>
        </p:spPr>
        <p:txBody>
          <a:bodyPr vert="horz" lIns="0" tIns="0" rIns="0" bIns="0" rtlCol="0" anchor="t" anchorCtr="0"/>
          <a:lstStyle>
            <a:lvl1pPr algn="r">
              <a:defRPr sz="1000" b="1">
                <a:solidFill>
                  <a:schemeClr val="tx1"/>
                </a:solidFill>
              </a:defRPr>
            </a:lvl1pPr>
          </a:lstStyle>
          <a:p>
            <a:fld id="{5FA2C36E-DC06-4909-89EC-32EA0059C5E3}" type="slidenum">
              <a:rPr lang="en-US" noProof="0" smtClean="0"/>
              <a:pPr/>
              <a:t>‹N›</a:t>
            </a:fld>
            <a:endParaRPr lang="en-US" noProof="0" dirty="0"/>
          </a:p>
        </p:txBody>
      </p:sp>
      <p:grpSp>
        <p:nvGrpSpPr>
          <p:cNvPr id="120" name="Gruppieren 119"/>
          <p:cNvGrpSpPr/>
          <p:nvPr/>
        </p:nvGrpSpPr>
        <p:grpSpPr>
          <a:xfrm>
            <a:off x="-468000" y="-360000"/>
            <a:ext cx="12999600" cy="7578000"/>
            <a:chOff x="-468000" y="-360000"/>
            <a:chExt cx="12999600" cy="7578000"/>
          </a:xfrm>
        </p:grpSpPr>
        <p:grpSp>
          <p:nvGrpSpPr>
            <p:cNvPr id="44" name="Gruppieren 43"/>
            <p:cNvGrpSpPr/>
            <p:nvPr userDrawn="1"/>
          </p:nvGrpSpPr>
          <p:grpSpPr>
            <a:xfrm>
              <a:off x="540000" y="-360000"/>
              <a:ext cx="0" cy="7578000"/>
              <a:chOff x="540000" y="-360000"/>
              <a:chExt cx="0" cy="7578000"/>
            </a:xfrm>
          </p:grpSpPr>
          <p:cxnSp>
            <p:nvCxnSpPr>
              <p:cNvPr id="41" name="Gerade Verbindung 40"/>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45" name="Gruppieren 44"/>
            <p:cNvGrpSpPr/>
            <p:nvPr userDrawn="1"/>
          </p:nvGrpSpPr>
          <p:grpSpPr>
            <a:xfrm>
              <a:off x="1299600" y="-360000"/>
              <a:ext cx="0" cy="7578000"/>
              <a:chOff x="540000" y="-360000"/>
              <a:chExt cx="0" cy="7578000"/>
            </a:xfrm>
          </p:grpSpPr>
          <p:cxnSp>
            <p:nvCxnSpPr>
              <p:cNvPr id="46" name="Gerade Verbindung 45"/>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7" name="Gerade Verbindung 46"/>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48" name="Gruppieren 47"/>
            <p:cNvGrpSpPr/>
            <p:nvPr userDrawn="1"/>
          </p:nvGrpSpPr>
          <p:grpSpPr>
            <a:xfrm>
              <a:off x="1479600" y="-360000"/>
              <a:ext cx="0" cy="7578000"/>
              <a:chOff x="540000" y="-360000"/>
              <a:chExt cx="0" cy="7578000"/>
            </a:xfrm>
          </p:grpSpPr>
          <p:cxnSp>
            <p:nvCxnSpPr>
              <p:cNvPr id="49" name="Gerade Verbindung 48"/>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1" name="Gruppieren 50"/>
            <p:cNvGrpSpPr/>
            <p:nvPr userDrawn="1"/>
          </p:nvGrpSpPr>
          <p:grpSpPr>
            <a:xfrm>
              <a:off x="2239200" y="-360000"/>
              <a:ext cx="0" cy="7578000"/>
              <a:chOff x="540000" y="-360000"/>
              <a:chExt cx="0" cy="7578000"/>
            </a:xfrm>
          </p:grpSpPr>
          <p:cxnSp>
            <p:nvCxnSpPr>
              <p:cNvPr id="52" name="Gerade Verbindung 51"/>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3" name="Gerade Verbindung 52"/>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4" name="Gruppieren 53"/>
            <p:cNvGrpSpPr/>
            <p:nvPr userDrawn="1"/>
          </p:nvGrpSpPr>
          <p:grpSpPr>
            <a:xfrm>
              <a:off x="2419200" y="-360000"/>
              <a:ext cx="0" cy="7578000"/>
              <a:chOff x="540000" y="-360000"/>
              <a:chExt cx="0" cy="7578000"/>
            </a:xfrm>
          </p:grpSpPr>
          <p:cxnSp>
            <p:nvCxnSpPr>
              <p:cNvPr id="55" name="Gerade Verbindung 54"/>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6" name="Gerade Verbindung 55"/>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7" name="Gruppieren 56"/>
            <p:cNvGrpSpPr/>
            <p:nvPr userDrawn="1"/>
          </p:nvGrpSpPr>
          <p:grpSpPr>
            <a:xfrm>
              <a:off x="3178175" y="-360000"/>
              <a:ext cx="0" cy="7578000"/>
              <a:chOff x="540000" y="-360000"/>
              <a:chExt cx="0" cy="7578000"/>
            </a:xfrm>
          </p:grpSpPr>
          <p:cxnSp>
            <p:nvCxnSpPr>
              <p:cNvPr id="58" name="Gerade Verbindung 57"/>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9" name="Gerade Verbindung 58"/>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60" name="Gruppieren 59"/>
            <p:cNvGrpSpPr/>
            <p:nvPr userDrawn="1"/>
          </p:nvGrpSpPr>
          <p:grpSpPr>
            <a:xfrm>
              <a:off x="3359150" y="-360000"/>
              <a:ext cx="0" cy="7578000"/>
              <a:chOff x="540000" y="-360000"/>
              <a:chExt cx="0" cy="7578000"/>
            </a:xfrm>
          </p:grpSpPr>
          <p:cxnSp>
            <p:nvCxnSpPr>
              <p:cNvPr id="61" name="Gerade Verbindung 60"/>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2" name="Gerade Verbindung 61"/>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63" name="Gruppieren 62"/>
            <p:cNvGrpSpPr/>
            <p:nvPr userDrawn="1"/>
          </p:nvGrpSpPr>
          <p:grpSpPr>
            <a:xfrm>
              <a:off x="4114800" y="-360000"/>
              <a:ext cx="0" cy="7578000"/>
              <a:chOff x="540000" y="-360000"/>
              <a:chExt cx="0" cy="7578000"/>
            </a:xfrm>
          </p:grpSpPr>
          <p:cxnSp>
            <p:nvCxnSpPr>
              <p:cNvPr id="64" name="Gerade Verbindung 63"/>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5" name="Gerade Verbindung 64"/>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66" name="Gruppieren 65"/>
            <p:cNvGrpSpPr/>
            <p:nvPr userDrawn="1"/>
          </p:nvGrpSpPr>
          <p:grpSpPr>
            <a:xfrm>
              <a:off x="4295775" y="-360000"/>
              <a:ext cx="0" cy="7578000"/>
              <a:chOff x="540000" y="-360000"/>
              <a:chExt cx="0" cy="7578000"/>
            </a:xfrm>
          </p:grpSpPr>
          <p:cxnSp>
            <p:nvCxnSpPr>
              <p:cNvPr id="67" name="Gerade Verbindung 66"/>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8" name="Gerade Verbindung 67"/>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69" name="Gruppieren 68"/>
            <p:cNvGrpSpPr/>
            <p:nvPr userDrawn="1"/>
          </p:nvGrpSpPr>
          <p:grpSpPr>
            <a:xfrm>
              <a:off x="5054600" y="-360000"/>
              <a:ext cx="0" cy="7578000"/>
              <a:chOff x="540000" y="-360000"/>
              <a:chExt cx="0" cy="7578000"/>
            </a:xfrm>
          </p:grpSpPr>
          <p:cxnSp>
            <p:nvCxnSpPr>
              <p:cNvPr id="70" name="Gerade Verbindung 69"/>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1" name="Gerade Verbindung 70"/>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72" name="Gruppieren 71"/>
            <p:cNvGrpSpPr/>
            <p:nvPr userDrawn="1"/>
          </p:nvGrpSpPr>
          <p:grpSpPr>
            <a:xfrm>
              <a:off x="5235575" y="-360000"/>
              <a:ext cx="0" cy="7578000"/>
              <a:chOff x="540000" y="-360000"/>
              <a:chExt cx="0" cy="7578000"/>
            </a:xfrm>
          </p:grpSpPr>
          <p:cxnSp>
            <p:nvCxnSpPr>
              <p:cNvPr id="73" name="Gerade Verbindung 72"/>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4" name="Gerade Verbindung 73"/>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75" name="Gruppieren 74"/>
            <p:cNvGrpSpPr/>
            <p:nvPr userDrawn="1"/>
          </p:nvGrpSpPr>
          <p:grpSpPr>
            <a:xfrm>
              <a:off x="5994400" y="-360000"/>
              <a:ext cx="0" cy="7578000"/>
              <a:chOff x="540000" y="-360000"/>
              <a:chExt cx="0" cy="7578000"/>
            </a:xfrm>
          </p:grpSpPr>
          <p:cxnSp>
            <p:nvCxnSpPr>
              <p:cNvPr id="76" name="Gerade Verbindung 75"/>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7" name="Gerade Verbindung 76"/>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78" name="Gruppieren 77"/>
            <p:cNvGrpSpPr/>
            <p:nvPr userDrawn="1"/>
          </p:nvGrpSpPr>
          <p:grpSpPr>
            <a:xfrm>
              <a:off x="6175375" y="-360000"/>
              <a:ext cx="0" cy="7578000"/>
              <a:chOff x="540000" y="-360000"/>
              <a:chExt cx="0" cy="7578000"/>
            </a:xfrm>
          </p:grpSpPr>
          <p:cxnSp>
            <p:nvCxnSpPr>
              <p:cNvPr id="79" name="Gerade Verbindung 78"/>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0" name="Gerade Verbindung 79"/>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81" name="Gruppieren 80"/>
            <p:cNvGrpSpPr/>
            <p:nvPr userDrawn="1"/>
          </p:nvGrpSpPr>
          <p:grpSpPr>
            <a:xfrm>
              <a:off x="6934200" y="-360000"/>
              <a:ext cx="0" cy="7578000"/>
              <a:chOff x="540000" y="-360000"/>
              <a:chExt cx="0" cy="7578000"/>
            </a:xfrm>
          </p:grpSpPr>
          <p:cxnSp>
            <p:nvCxnSpPr>
              <p:cNvPr id="82" name="Gerade Verbindung 81"/>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3" name="Gerade Verbindung 82"/>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84" name="Gruppieren 83"/>
            <p:cNvGrpSpPr/>
            <p:nvPr userDrawn="1"/>
          </p:nvGrpSpPr>
          <p:grpSpPr>
            <a:xfrm>
              <a:off x="7114826" y="-360000"/>
              <a:ext cx="0" cy="7578000"/>
              <a:chOff x="540000" y="-360000"/>
              <a:chExt cx="0" cy="7578000"/>
            </a:xfrm>
          </p:grpSpPr>
          <p:cxnSp>
            <p:nvCxnSpPr>
              <p:cNvPr id="85" name="Gerade Verbindung 84"/>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6" name="Gerade Verbindung 85"/>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87" name="Gruppieren 86"/>
            <p:cNvGrpSpPr/>
            <p:nvPr userDrawn="1"/>
          </p:nvGrpSpPr>
          <p:grpSpPr>
            <a:xfrm>
              <a:off x="7874000" y="-360000"/>
              <a:ext cx="0" cy="7578000"/>
              <a:chOff x="540000" y="-360000"/>
              <a:chExt cx="0" cy="7578000"/>
            </a:xfrm>
          </p:grpSpPr>
          <p:cxnSp>
            <p:nvCxnSpPr>
              <p:cNvPr id="88" name="Gerade Verbindung 87"/>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9" name="Gerade Verbindung 88"/>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90" name="Gruppieren 89"/>
            <p:cNvGrpSpPr/>
            <p:nvPr userDrawn="1"/>
          </p:nvGrpSpPr>
          <p:grpSpPr>
            <a:xfrm>
              <a:off x="8054975" y="-360000"/>
              <a:ext cx="0" cy="7578000"/>
              <a:chOff x="540000" y="-360000"/>
              <a:chExt cx="0" cy="7578000"/>
            </a:xfrm>
          </p:grpSpPr>
          <p:cxnSp>
            <p:nvCxnSpPr>
              <p:cNvPr id="91" name="Gerade Verbindung 90"/>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2" name="Gerade Verbindung 91"/>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93" name="Gruppieren 92"/>
            <p:cNvGrpSpPr/>
            <p:nvPr userDrawn="1"/>
          </p:nvGrpSpPr>
          <p:grpSpPr>
            <a:xfrm>
              <a:off x="8813800" y="-360000"/>
              <a:ext cx="0" cy="7578000"/>
              <a:chOff x="540000" y="-360000"/>
              <a:chExt cx="0" cy="7578000"/>
            </a:xfrm>
          </p:grpSpPr>
          <p:cxnSp>
            <p:nvCxnSpPr>
              <p:cNvPr id="94" name="Gerade Verbindung 93"/>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5" name="Gerade Verbindung 94"/>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96" name="Gruppieren 95"/>
            <p:cNvGrpSpPr/>
            <p:nvPr userDrawn="1"/>
          </p:nvGrpSpPr>
          <p:grpSpPr>
            <a:xfrm>
              <a:off x="8994775" y="-360000"/>
              <a:ext cx="0" cy="7578000"/>
              <a:chOff x="540000" y="-360000"/>
              <a:chExt cx="0" cy="7578000"/>
            </a:xfrm>
          </p:grpSpPr>
          <p:cxnSp>
            <p:nvCxnSpPr>
              <p:cNvPr id="97" name="Gerade Verbindung 96"/>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8" name="Gerade Verbindung 97"/>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99" name="Gruppieren 98"/>
            <p:cNvGrpSpPr/>
            <p:nvPr userDrawn="1"/>
          </p:nvGrpSpPr>
          <p:grpSpPr>
            <a:xfrm>
              <a:off x="9751003" y="-360000"/>
              <a:ext cx="0" cy="7578000"/>
              <a:chOff x="540000" y="-360000"/>
              <a:chExt cx="0" cy="7578000"/>
            </a:xfrm>
          </p:grpSpPr>
          <p:cxnSp>
            <p:nvCxnSpPr>
              <p:cNvPr id="100" name="Gerade Verbindung 99"/>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1" name="Gerade Verbindung 100"/>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02" name="Gruppieren 101"/>
            <p:cNvGrpSpPr/>
            <p:nvPr userDrawn="1"/>
          </p:nvGrpSpPr>
          <p:grpSpPr>
            <a:xfrm>
              <a:off x="9928225" y="-360000"/>
              <a:ext cx="0" cy="7578000"/>
              <a:chOff x="540000" y="-360000"/>
              <a:chExt cx="0" cy="7578000"/>
            </a:xfrm>
          </p:grpSpPr>
          <p:cxnSp>
            <p:nvCxnSpPr>
              <p:cNvPr id="103" name="Gerade Verbindung 102"/>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4" name="Gerade Verbindung 103"/>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05" name="Gruppieren 104"/>
            <p:cNvGrpSpPr/>
            <p:nvPr userDrawn="1"/>
          </p:nvGrpSpPr>
          <p:grpSpPr>
            <a:xfrm>
              <a:off x="10690225" y="-360000"/>
              <a:ext cx="0" cy="7578000"/>
              <a:chOff x="540000" y="-360000"/>
              <a:chExt cx="0" cy="7578000"/>
            </a:xfrm>
          </p:grpSpPr>
          <p:cxnSp>
            <p:nvCxnSpPr>
              <p:cNvPr id="106" name="Gerade Verbindung 105"/>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7" name="Gerade Verbindung 106"/>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08" name="Gruppieren 107"/>
            <p:cNvGrpSpPr/>
            <p:nvPr userDrawn="1"/>
          </p:nvGrpSpPr>
          <p:grpSpPr>
            <a:xfrm>
              <a:off x="10868025" y="-360000"/>
              <a:ext cx="0" cy="7578000"/>
              <a:chOff x="540000" y="-360000"/>
              <a:chExt cx="0" cy="7578000"/>
            </a:xfrm>
          </p:grpSpPr>
          <p:cxnSp>
            <p:nvCxnSpPr>
              <p:cNvPr id="109" name="Gerade Verbindung 108"/>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0" name="Gerade Verbindung 109"/>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11" name="Gruppieren 110"/>
            <p:cNvGrpSpPr/>
            <p:nvPr userDrawn="1"/>
          </p:nvGrpSpPr>
          <p:grpSpPr>
            <a:xfrm>
              <a:off x="11628438" y="-360000"/>
              <a:ext cx="0" cy="7578000"/>
              <a:chOff x="540000" y="-360000"/>
              <a:chExt cx="0" cy="7578000"/>
            </a:xfrm>
          </p:grpSpPr>
          <p:cxnSp>
            <p:nvCxnSpPr>
              <p:cNvPr id="112" name="Gerade Verbindung 111"/>
              <p:cNvCxnSpPr/>
              <p:nvPr userDrawn="1"/>
            </p:nvCxnSpPr>
            <p:spPr>
              <a:xfrm>
                <a:off x="540000" y="-360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3" name="Gerade Verbindung 112"/>
              <p:cNvCxnSpPr/>
              <p:nvPr userDrawn="1"/>
            </p:nvCxnSpPr>
            <p:spPr>
              <a:xfrm>
                <a:off x="540000" y="7002000"/>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115" name="Gerade Verbindung 114"/>
            <p:cNvCxnSpPr/>
            <p:nvPr userDrawn="1"/>
          </p:nvCxnSpPr>
          <p:spPr>
            <a:xfrm rot="5400000">
              <a:off x="-360000" y="1514425"/>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7" name="Gerade Verbindung 116"/>
            <p:cNvCxnSpPr/>
            <p:nvPr userDrawn="1"/>
          </p:nvCxnSpPr>
          <p:spPr>
            <a:xfrm rot="5400000">
              <a:off x="-360000" y="6084838"/>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Gerade Verbindung 117"/>
            <p:cNvCxnSpPr/>
            <p:nvPr userDrawn="1"/>
          </p:nvCxnSpPr>
          <p:spPr>
            <a:xfrm rot="5400000">
              <a:off x="12423600" y="1514425"/>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9" name="Gerade Verbindung 118"/>
            <p:cNvCxnSpPr/>
            <p:nvPr userDrawn="1"/>
          </p:nvCxnSpPr>
          <p:spPr>
            <a:xfrm rot="5400000">
              <a:off x="12423600" y="6084838"/>
              <a:ext cx="0" cy="21600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pic>
        <p:nvPicPr>
          <p:cNvPr id="114" name="Picture 6" descr="\\vmware-host\Shared Folders\von PS\Siemens Healthineers\sh_logo_RGB.wmf">
            <a:extLst>
              <a:ext uri="{FF2B5EF4-FFF2-40B4-BE49-F238E27FC236}">
                <a16:creationId xmlns:a16="http://schemas.microsoft.com/office/drawing/2014/main" id="{D26375FF-8F26-42A4-86C4-58220A3402C3}"/>
              </a:ext>
            </a:extLst>
          </p:cNvPr>
          <p:cNvPicPr>
            <a:picLocks noChangeAspect="1" noChangeArrowheads="1"/>
          </p:cNvPicPr>
          <p:nvPr userDrawn="1"/>
        </p:nvPicPr>
        <p:blipFill>
          <a:blip r:embed="rId33" cstate="email">
            <a:extLst>
              <a:ext uri="{28A0092B-C50C-407E-A947-70E740481C1C}">
                <a14:useLocalDpi xmlns:a14="http://schemas.microsoft.com/office/drawing/2010/main"/>
              </a:ext>
            </a:extLst>
          </a:blip>
          <a:srcRect/>
          <a:stretch>
            <a:fillRect/>
          </a:stretch>
        </p:blipFill>
        <p:spPr bwMode="auto">
          <a:xfrm>
            <a:off x="10429047" y="276113"/>
            <a:ext cx="1472040" cy="35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2197040"/>
      </p:ext>
    </p:extLst>
  </p:cSld>
  <p:clrMap bg1="lt1" tx1="dk1" bg2="lt2" tx2="dk2" accent1="accent1" accent2="accent2" accent3="accent3" accent4="accent4" accent5="accent5" accent6="accent6" hlink="hlink" folHlink="folHlink"/>
  <p:sldLayoutIdLst>
    <p:sldLayoutId id="2147483691" r:id="rId1"/>
    <p:sldLayoutId id="2147483786" r:id="rId2"/>
    <p:sldLayoutId id="2147483790" r:id="rId3"/>
    <p:sldLayoutId id="2147483791" r:id="rId4"/>
    <p:sldLayoutId id="2147483792" r:id="rId5"/>
    <p:sldLayoutId id="2147483793" r:id="rId6"/>
    <p:sldLayoutId id="2147483795" r:id="rId7"/>
    <p:sldLayoutId id="2147483796" r:id="rId8"/>
    <p:sldLayoutId id="2147483797" r:id="rId9"/>
    <p:sldLayoutId id="2147483798" r:id="rId10"/>
    <p:sldLayoutId id="2147483799" r:id="rId11"/>
    <p:sldLayoutId id="2147483802" r:id="rId12"/>
    <p:sldLayoutId id="2147483807" r:id="rId13"/>
    <p:sldLayoutId id="2147483810" r:id="rId14"/>
    <p:sldLayoutId id="2147483811" r:id="rId15"/>
    <p:sldLayoutId id="2147483812" r:id="rId16"/>
    <p:sldLayoutId id="2147483813" r:id="rId17"/>
    <p:sldLayoutId id="2147483814" r:id="rId18"/>
    <p:sldLayoutId id="2147483815" r:id="rId19"/>
    <p:sldLayoutId id="2147483816" r:id="rId20"/>
    <p:sldLayoutId id="2147483817" r:id="rId21"/>
    <p:sldLayoutId id="2147483818" r:id="rId22"/>
    <p:sldLayoutId id="2147483819" r:id="rId23"/>
    <p:sldLayoutId id="2147483821" r:id="rId24"/>
    <p:sldLayoutId id="2147483823" r:id="rId25"/>
    <p:sldLayoutId id="2147483824" r:id="rId26"/>
    <p:sldLayoutId id="2147483828" r:id="rId27"/>
  </p:sldLayoutIdLst>
  <p:hf hdr="0" dt="0"/>
  <p:txStyles>
    <p:titleStyle>
      <a:lvl1pPr algn="l" defTabSz="914400" rtl="0" eaLnBrk="1" latinLnBrk="0" hangingPunct="1">
        <a:spcBef>
          <a:spcPct val="0"/>
        </a:spcBef>
        <a:buNone/>
        <a:defRPr sz="2800" b="1" kern="1200">
          <a:solidFill>
            <a:schemeClr val="bg2"/>
          </a:solidFill>
          <a:latin typeface="+mj-lt"/>
          <a:ea typeface="+mj-ea"/>
          <a:cs typeface="+mj-cs"/>
        </a:defRPr>
      </a:lvl1pPr>
    </p:titleStyle>
    <p:bodyStyle>
      <a:lvl1pPr marL="0" indent="0" algn="l" defTabSz="914400" rtl="0" eaLnBrk="1" latinLnBrk="0" hangingPunct="1">
        <a:lnSpc>
          <a:spcPts val="2160"/>
        </a:lnSpc>
        <a:spcBef>
          <a:spcPts val="0"/>
        </a:spcBef>
        <a:buFont typeface="Arial" panose="020B0604020202020204" pitchFamily="34" charset="0"/>
        <a:buNone/>
        <a:defRPr sz="1800" b="1" kern="1200">
          <a:solidFill>
            <a:schemeClr val="tx1"/>
          </a:solidFill>
          <a:latin typeface="+mn-lt"/>
          <a:ea typeface="+mn-ea"/>
          <a:cs typeface="+mn-cs"/>
        </a:defRPr>
      </a:lvl1pPr>
      <a:lvl2pPr marL="0" indent="0" algn="l" defTabSz="914400" rtl="0" eaLnBrk="1" latinLnBrk="0" hangingPunct="1">
        <a:lnSpc>
          <a:spcPts val="2160"/>
        </a:lnSpc>
        <a:spcBef>
          <a:spcPts val="0"/>
        </a:spcBef>
        <a:buClr>
          <a:schemeClr val="bg2"/>
        </a:buClr>
        <a:buFont typeface="Arial" panose="020B0604020202020204" pitchFamily="34" charset="0"/>
        <a:buNone/>
        <a:defRPr sz="1800" kern="1200">
          <a:solidFill>
            <a:schemeClr val="tx1"/>
          </a:solidFill>
          <a:latin typeface="+mn-lt"/>
          <a:ea typeface="+mn-ea"/>
          <a:cs typeface="+mn-cs"/>
        </a:defRPr>
      </a:lvl2pPr>
      <a:lvl3pPr marL="219600" indent="-219600" algn="l" defTabSz="914400" rtl="0" eaLnBrk="1" latinLnBrk="0" hangingPunct="1">
        <a:lnSpc>
          <a:spcPts val="2160"/>
        </a:lnSpc>
        <a:spcBef>
          <a:spcPts val="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ts val="1550"/>
        </a:lnSpc>
        <a:spcBef>
          <a:spcPts val="1550"/>
        </a:spcBef>
        <a:buFont typeface="Arial" panose="020B0604020202020204" pitchFamily="34" charset="0"/>
        <a:buNone/>
        <a:defRPr sz="1400" kern="1200">
          <a:solidFill>
            <a:schemeClr val="tx1"/>
          </a:solidFill>
          <a:latin typeface="+mn-lt"/>
          <a:ea typeface="+mn-ea"/>
          <a:cs typeface="+mn-cs"/>
        </a:defRPr>
      </a:lvl4pPr>
      <a:lvl5pPr marL="2057400" indent="-228600" algn="l" defTabSz="914400" rtl="0" eaLnBrk="1" latinLnBrk="0" hangingPunct="1">
        <a:lnSpc>
          <a:spcPts val="216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oleObject" Target="../embeddings/oleObject6.bin"/><Relationship Id="rId1" Type="http://schemas.openxmlformats.org/officeDocument/2006/relationships/slideLayout" Target="../slideLayouts/slideLayout5.xml"/><Relationship Id="rId5" Type="http://schemas.openxmlformats.org/officeDocument/2006/relationships/image" Target="../media/image34.pn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file:///C:\Users\P002120\Desktop\fbp_recon.mpg" TargetMode="External"/><Relationship Id="rId1" Type="http://schemas.microsoft.com/office/2007/relationships/media" Target="file:///C:\Users\P002120\Desktop\fbp_recon.mpg" TargetMode="External"/><Relationship Id="rId6" Type="http://schemas.openxmlformats.org/officeDocument/2006/relationships/image" Target="../media/image36.png"/><Relationship Id="rId5" Type="http://schemas.openxmlformats.org/officeDocument/2006/relationships/image" Target="../media/image35.emf"/><Relationship Id="rId4" Type="http://schemas.openxmlformats.org/officeDocument/2006/relationships/oleObject" Target="../embeddings/oleObject7.bin"/></Relationships>
</file>

<file path=ppt/slides/_rels/slide1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5.xml"/><Relationship Id="rId5" Type="http://schemas.openxmlformats.org/officeDocument/2006/relationships/image" Target="../media/image40.png"/><Relationship Id="rId4" Type="http://schemas.openxmlformats.org/officeDocument/2006/relationships/image" Target="../media/image39.jpeg"/></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oleObject" Target="../embeddings/oleObject8.bin"/><Relationship Id="rId1" Type="http://schemas.openxmlformats.org/officeDocument/2006/relationships/slideLayout" Target="../slideLayouts/slideLayout5.xml"/><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6.png"/><Relationship Id="rId2" Type="http://schemas.openxmlformats.org/officeDocument/2006/relationships/image" Target="../media/image42.png"/><Relationship Id="rId1" Type="http://schemas.openxmlformats.org/officeDocument/2006/relationships/slideLayout" Target="../slideLayouts/slideLayout5.xml"/><Relationship Id="rId6" Type="http://schemas.openxmlformats.org/officeDocument/2006/relationships/image" Target="../media/image40.png"/><Relationship Id="rId5" Type="http://schemas.openxmlformats.org/officeDocument/2006/relationships/image" Target="../media/image45.png"/><Relationship Id="rId4" Type="http://schemas.openxmlformats.org/officeDocument/2006/relationships/image" Target="../media/image44.png"/></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5.png"/><Relationship Id="rId2" Type="http://schemas.openxmlformats.org/officeDocument/2006/relationships/image" Target="../media/image47.png"/><Relationship Id="rId1" Type="http://schemas.openxmlformats.org/officeDocument/2006/relationships/slideLayout" Target="../slideLayouts/slideLayout5.xml"/><Relationship Id="rId6" Type="http://schemas.openxmlformats.org/officeDocument/2006/relationships/image" Target="../media/image40.png"/><Relationship Id="rId5" Type="http://schemas.openxmlformats.org/officeDocument/2006/relationships/image" Target="../media/image49.png"/><Relationship Id="rId4" Type="http://schemas.openxmlformats.org/officeDocument/2006/relationships/image" Target="../media/image4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20.xml"/></Relationships>
</file>

<file path=ppt/slides/_rels/slide1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1.bin"/><Relationship Id="rId7" Type="http://schemas.openxmlformats.org/officeDocument/2006/relationships/image" Target="../media/image53.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52.wmf"/><Relationship Id="rId5" Type="http://schemas.openxmlformats.org/officeDocument/2006/relationships/oleObject" Target="../embeddings/oleObject12.bin"/><Relationship Id="rId4" Type="http://schemas.openxmlformats.org/officeDocument/2006/relationships/image" Target="../media/image51.wmf"/></Relationships>
</file>

<file path=ppt/slides/_rels/slide1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2.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slideLayout" Target="../slideLayouts/slideLayout3.xml"/><Relationship Id="rId7" Type="http://schemas.openxmlformats.org/officeDocument/2006/relationships/image" Target="../media/image14.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13.jpeg"/><Relationship Id="rId5" Type="http://schemas.openxmlformats.org/officeDocument/2006/relationships/image" Target="../media/image12.jpeg"/><Relationship Id="rId10" Type="http://schemas.openxmlformats.org/officeDocument/2006/relationships/image" Target="../media/image17.jpeg"/><Relationship Id="rId4" Type="http://schemas.openxmlformats.org/officeDocument/2006/relationships/notesSlide" Target="../notesSlides/notesSlide1.xml"/><Relationship Id="rId9" Type="http://schemas.openxmlformats.org/officeDocument/2006/relationships/image" Target="../media/image16.jpeg"/></Relationships>
</file>

<file path=ppt/slides/_rels/slide20.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59.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58.wmf"/><Relationship Id="rId5" Type="http://schemas.openxmlformats.org/officeDocument/2006/relationships/oleObject" Target="../embeddings/oleObject13.bin"/><Relationship Id="rId4" Type="http://schemas.openxmlformats.org/officeDocument/2006/relationships/image" Target="../media/image57.png"/></Relationships>
</file>

<file path=ppt/slides/_rels/slide21.xml.rels><?xml version="1.0" encoding="UTF-8" standalone="yes"?>
<Relationships xmlns="http://schemas.openxmlformats.org/package/2006/relationships"><Relationship Id="rId8" Type="http://schemas.openxmlformats.org/officeDocument/2006/relationships/image" Target="../media/image65.jpeg"/><Relationship Id="rId3" Type="http://schemas.openxmlformats.org/officeDocument/2006/relationships/image" Target="../media/image60.jpeg"/><Relationship Id="rId7" Type="http://schemas.openxmlformats.org/officeDocument/2006/relationships/image" Target="../media/image64.jpeg"/><Relationship Id="rId12" Type="http://schemas.openxmlformats.org/officeDocument/2006/relationships/image" Target="../media/image69.jpe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63.jpeg"/><Relationship Id="rId11" Type="http://schemas.openxmlformats.org/officeDocument/2006/relationships/image" Target="../media/image68.jpeg"/><Relationship Id="rId5" Type="http://schemas.openxmlformats.org/officeDocument/2006/relationships/image" Target="../media/image62.jpeg"/><Relationship Id="rId10" Type="http://schemas.openxmlformats.org/officeDocument/2006/relationships/image" Target="../media/image67.jpeg"/><Relationship Id="rId4" Type="http://schemas.openxmlformats.org/officeDocument/2006/relationships/image" Target="../media/image61.jpeg"/><Relationship Id="rId9" Type="http://schemas.openxmlformats.org/officeDocument/2006/relationships/image" Target="../media/image66.jpeg"/></Relationships>
</file>

<file path=ppt/slides/_rels/slide2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slideLayout" Target="../slideLayouts/slideLayout7.xml"/><Relationship Id="rId1" Type="http://schemas.openxmlformats.org/officeDocument/2006/relationships/tags" Target="../tags/tag21.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2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slideLayout" Target="../slideLayouts/slideLayout7.xml"/><Relationship Id="rId1" Type="http://schemas.openxmlformats.org/officeDocument/2006/relationships/tags" Target="../tags/tag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slideLayout" Target="../slideLayouts/slideLayout7.xml"/><Relationship Id="rId1" Type="http://schemas.openxmlformats.org/officeDocument/2006/relationships/tags" Target="../tags/tag23.xml"/></Relationships>
</file>

<file path=ppt/slides/_rels/slide2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slideLayout" Target="../slideLayouts/slideLayout7.xml"/><Relationship Id="rId1" Type="http://schemas.openxmlformats.org/officeDocument/2006/relationships/tags" Target="../tags/tag24.xml"/><Relationship Id="rId4" Type="http://schemas.openxmlformats.org/officeDocument/2006/relationships/image" Target="../media/image77.png"/></Relationships>
</file>

<file path=ppt/slides/_rels/slide2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80.png"/><Relationship Id="rId4" Type="http://schemas.openxmlformats.org/officeDocument/2006/relationships/image" Target="../media/image79.png"/></Relationships>
</file>

<file path=ppt/slides/_rels/slide28.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82.png"/></Relationships>
</file>

<file path=ppt/slides/_rels/slide29.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jpeg"/></Relationships>
</file>

<file path=ppt/slides/_rels/slide3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jpeg"/><Relationship Id="rId1" Type="http://schemas.openxmlformats.org/officeDocument/2006/relationships/slideLayout" Target="../slideLayouts/slideLayout5.xml"/><Relationship Id="rId4" Type="http://schemas.openxmlformats.org/officeDocument/2006/relationships/image" Target="../media/image86.png"/></Relationships>
</file>

<file path=ppt/slides/_rels/slide31.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image" Target="../media/image87.png"/><Relationship Id="rId1" Type="http://schemas.openxmlformats.org/officeDocument/2006/relationships/slideLayout" Target="../slideLayouts/slideLayout5.xml"/><Relationship Id="rId4" Type="http://schemas.openxmlformats.org/officeDocument/2006/relationships/image" Target="../media/image8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25.xml"/></Relationships>
</file>

<file path=ppt/slides/_rels/slide35.xml.rels><?xml version="1.0" encoding="UTF-8" standalone="yes"?>
<Relationships xmlns="http://schemas.openxmlformats.org/package/2006/relationships"><Relationship Id="rId3" Type="http://schemas.openxmlformats.org/officeDocument/2006/relationships/image" Target="../media/image93.jpg"/><Relationship Id="rId2" Type="http://schemas.openxmlformats.org/officeDocument/2006/relationships/image" Target="../media/image92.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8.xml"/><Relationship Id="rId1" Type="http://schemas.openxmlformats.org/officeDocument/2006/relationships/tags" Target="../tags/tag26.xml"/><Relationship Id="rId5" Type="http://schemas.openxmlformats.org/officeDocument/2006/relationships/image" Target="../media/image94.png"/><Relationship Id="rId4" Type="http://schemas.openxmlformats.org/officeDocument/2006/relationships/image" Target="../media/image7.emf"/></Relationships>
</file>

<file path=ppt/slides/_rels/slide37.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oleObject" Target="../embeddings/oleObject15.bin"/><Relationship Id="rId7" Type="http://schemas.openxmlformats.org/officeDocument/2006/relationships/image" Target="../media/image97.png"/><Relationship Id="rId2" Type="http://schemas.openxmlformats.org/officeDocument/2006/relationships/slideLayout" Target="../slideLayouts/slideLayout11.xml"/><Relationship Id="rId1" Type="http://schemas.openxmlformats.org/officeDocument/2006/relationships/tags" Target="../tags/tag27.xml"/><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7.emf"/><Relationship Id="rId9" Type="http://schemas.microsoft.com/office/2007/relationships/hdphoto" Target="../media/hdphoto1.wdp"/></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12.xml"/><Relationship Id="rId1" Type="http://schemas.openxmlformats.org/officeDocument/2006/relationships/tags" Target="../tags/tag28.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7.emf"/></Relationships>
</file>

<file path=ppt/slides/_rels/slide39.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18.xml"/></Relationships>
</file>

<file path=ppt/slides/_rels/slide40.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10.xml"/><Relationship Id="rId5" Type="http://schemas.openxmlformats.org/officeDocument/2006/relationships/image" Target="../media/image106.jpeg"/><Relationship Id="rId4" Type="http://schemas.openxmlformats.org/officeDocument/2006/relationships/image" Target="../media/image105.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29.xml"/></Relationships>
</file>

<file path=ppt/slides/_rels/slide43.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93.jpg"/><Relationship Id="rId1" Type="http://schemas.openxmlformats.org/officeDocument/2006/relationships/slideLayout" Target="../slideLayouts/slideLayout13.xml"/><Relationship Id="rId4" Type="http://schemas.openxmlformats.org/officeDocument/2006/relationships/image" Target="../media/image109.png"/></Relationships>
</file>

<file path=ppt/slides/_rels/slide45.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slideLayout" Target="../slideLayouts/slideLayout5.xml"/><Relationship Id="rId1" Type="http://schemas.openxmlformats.org/officeDocument/2006/relationships/tags" Target="../tags/tag30.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56.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31.xml"/></Relationships>
</file>

<file path=ppt/slides/_rels/slide47.xml.rels><?xml version="1.0" encoding="UTF-8" standalone="yes"?>
<Relationships xmlns="http://schemas.openxmlformats.org/package/2006/relationships"><Relationship Id="rId8" Type="http://schemas.openxmlformats.org/officeDocument/2006/relationships/image" Target="../media/image117.png"/><Relationship Id="rId3" Type="http://schemas.openxmlformats.org/officeDocument/2006/relationships/image" Target="../media/image112.png"/><Relationship Id="rId7" Type="http://schemas.openxmlformats.org/officeDocument/2006/relationships/image" Target="../media/image116.png"/><Relationship Id="rId2" Type="http://schemas.openxmlformats.org/officeDocument/2006/relationships/slideLayout" Target="../slideLayouts/slideLayout15.xml"/><Relationship Id="rId1" Type="http://schemas.openxmlformats.org/officeDocument/2006/relationships/tags" Target="../tags/tag32.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3.png"/><Relationship Id="rId9" Type="http://schemas.openxmlformats.org/officeDocument/2006/relationships/image" Target="../media/image118.png"/></Relationships>
</file>

<file path=ppt/slides/_rels/slide48.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slideLayout" Target="../slideLayouts/slideLayout16.xml"/><Relationship Id="rId1" Type="http://schemas.openxmlformats.org/officeDocument/2006/relationships/tags" Target="../tags/tag33.xml"/></Relationships>
</file>

<file path=ppt/slides/_rels/slide49.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slideLayout" Target="../slideLayouts/slideLayout17.xml"/><Relationship Id="rId1" Type="http://schemas.openxmlformats.org/officeDocument/2006/relationships/tags" Target="../tags/tag3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9.xml"/></Relationships>
</file>

<file path=ppt/slides/_rels/slide50.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slideLayout" Target="../slideLayouts/slideLayout18.xml"/><Relationship Id="rId1" Type="http://schemas.openxmlformats.org/officeDocument/2006/relationships/tags" Target="../tags/tag35.xml"/></Relationships>
</file>

<file path=ppt/slides/_rels/slide51.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slideLayout" Target="../slideLayouts/slideLayout19.xml"/><Relationship Id="rId1" Type="http://schemas.openxmlformats.org/officeDocument/2006/relationships/tags" Target="../tags/tag36.xml"/></Relationships>
</file>

<file path=ppt/slides/_rels/slide52.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slideLayout" Target="../slideLayouts/slideLayout20.xml"/><Relationship Id="rId1" Type="http://schemas.openxmlformats.org/officeDocument/2006/relationships/tags" Target="../tags/tag37.xml"/></Relationships>
</file>

<file path=ppt/slides/_rels/slide53.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slideLayout" Target="../slideLayouts/slideLayout21.xml"/><Relationship Id="rId1" Type="http://schemas.openxmlformats.org/officeDocument/2006/relationships/tags" Target="../tags/tag38.xml"/><Relationship Id="rId5" Type="http://schemas.openxmlformats.org/officeDocument/2006/relationships/image" Target="../media/image117.png"/><Relationship Id="rId4" Type="http://schemas.openxmlformats.org/officeDocument/2006/relationships/image" Target="../media/image116.png"/></Relationships>
</file>

<file path=ppt/slides/_rels/slide54.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slideLayout" Target="../slideLayouts/slideLayout22.xml"/><Relationship Id="rId1" Type="http://schemas.openxmlformats.org/officeDocument/2006/relationships/tags" Target="../tags/tag39.xml"/></Relationships>
</file>

<file path=ppt/slides/_rels/slide55.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slideLayout" Target="../slideLayouts/slideLayout23.xml"/><Relationship Id="rId1" Type="http://schemas.openxmlformats.org/officeDocument/2006/relationships/tags" Target="../tags/tag40.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41.xml"/></Relationships>
</file>

<file path=ppt/slides/_rels/slide57.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2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9.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26.xml"/><Relationship Id="rId4" Type="http://schemas.openxmlformats.org/officeDocument/2006/relationships/image" Target="../media/image122.png"/></Relationships>
</file>

<file path=ppt/slides/_rels/slide6.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3" Type="http://schemas.openxmlformats.org/officeDocument/2006/relationships/image" Target="../media/image124.emf"/><Relationship Id="rId2" Type="http://schemas.openxmlformats.org/officeDocument/2006/relationships/image" Target="../media/image123.png"/><Relationship Id="rId1" Type="http://schemas.openxmlformats.org/officeDocument/2006/relationships/slideLayout" Target="../slideLayouts/slideLayout26.xml"/><Relationship Id="rId5" Type="http://schemas.openxmlformats.org/officeDocument/2006/relationships/image" Target="../media/image126.png"/><Relationship Id="rId4" Type="http://schemas.openxmlformats.org/officeDocument/2006/relationships/image" Target="../media/image125.png"/></Relationships>
</file>

<file path=ppt/slides/_rels/slide61.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26.xml"/><Relationship Id="rId5" Type="http://schemas.openxmlformats.org/officeDocument/2006/relationships/image" Target="../media/image130.png"/><Relationship Id="rId4" Type="http://schemas.openxmlformats.org/officeDocument/2006/relationships/image" Target="../media/image129.png"/></Relationships>
</file>

<file path=ppt/slides/_rels/slide62.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26.xml"/><Relationship Id="rId5" Type="http://schemas.openxmlformats.org/officeDocument/2006/relationships/image" Target="../media/image134.png"/><Relationship Id="rId4" Type="http://schemas.openxmlformats.org/officeDocument/2006/relationships/image" Target="../media/image133.png"/></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42.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4.xml"/><Relationship Id="rId1" Type="http://schemas.openxmlformats.org/officeDocument/2006/relationships/tags" Target="../tags/tag43.xml"/><Relationship Id="rId6" Type="http://schemas.openxmlformats.org/officeDocument/2006/relationships/image" Target="../media/image137.png"/><Relationship Id="rId5" Type="http://schemas.openxmlformats.org/officeDocument/2006/relationships/image" Target="../media/image136.png"/><Relationship Id="rId4" Type="http://schemas.openxmlformats.org/officeDocument/2006/relationships/image" Target="../media/image135.png"/></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4.xml"/><Relationship Id="rId1" Type="http://schemas.openxmlformats.org/officeDocument/2006/relationships/tags" Target="../tags/tag44.xml"/><Relationship Id="rId5" Type="http://schemas.openxmlformats.org/officeDocument/2006/relationships/image" Target="../media/image139.png"/><Relationship Id="rId4" Type="http://schemas.openxmlformats.org/officeDocument/2006/relationships/image" Target="../media/image138.png"/></Relationships>
</file>

<file path=ppt/slides/_rels/slide66.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slideLayout" Target="../slideLayouts/slideLayout7.xml"/><Relationship Id="rId1" Type="http://schemas.openxmlformats.org/officeDocument/2006/relationships/tags" Target="../tags/tag45.xml"/><Relationship Id="rId4" Type="http://schemas.openxmlformats.org/officeDocument/2006/relationships/image" Target="../media/image141.png"/></Relationships>
</file>

<file path=ppt/slides/_rels/slide67.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slideLayout" Target="../slideLayouts/slideLayout7.xml"/><Relationship Id="rId1" Type="http://schemas.openxmlformats.org/officeDocument/2006/relationships/tags" Target="../tags/tag46.xml"/><Relationship Id="rId4" Type="http://schemas.openxmlformats.org/officeDocument/2006/relationships/image" Target="../media/image143.png"/></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audio" Target="../media/audio2.wav"/><Relationship Id="rId7" Type="http://schemas.openxmlformats.org/officeDocument/2006/relationships/oleObject" Target="../embeddings/oleObject5.bin"/><Relationship Id="rId2" Type="http://schemas.openxmlformats.org/officeDocument/2006/relationships/audio" Target="../media/audio1.wav"/><Relationship Id="rId1" Type="http://schemas.openxmlformats.org/officeDocument/2006/relationships/slideLayout" Target="../slideLayouts/slideLayout5.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audio" Target="../media/audio3.wav"/></Relationships>
</file>

<file path=ppt/slides/_rels/slide9.xml.rels><?xml version="1.0" encoding="UTF-8" standalone="yes"?>
<Relationships xmlns="http://schemas.openxmlformats.org/package/2006/relationships"><Relationship Id="rId3" Type="http://schemas.openxmlformats.org/officeDocument/2006/relationships/hyperlink" Target="http://upload.wikimedia.org/wikipedia/commons/5/5a/WMD-radiation.svg" TargetMode="External"/><Relationship Id="rId2" Type="http://schemas.openxmlformats.org/officeDocument/2006/relationships/image" Target="../media/image29.jpeg"/><Relationship Id="rId1" Type="http://schemas.openxmlformats.org/officeDocument/2006/relationships/slideLayout" Target="../slideLayouts/slideLayout5.xml"/><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Headline"/>
          <p:cNvSpPr>
            <a:spLocks noGrp="1"/>
          </p:cNvSpPr>
          <p:nvPr>
            <p:ph type="subTitle" idx="1"/>
          </p:nvPr>
        </p:nvSpPr>
        <p:spPr>
          <a:xfrm>
            <a:off x="361095" y="1789043"/>
            <a:ext cx="5997664" cy="3003674"/>
          </a:xfrm>
        </p:spPr>
        <p:txBody>
          <a:bodyPr/>
          <a:lstStyle/>
          <a:p>
            <a:endParaRPr lang="it-IT" sz="4000" dirty="0"/>
          </a:p>
          <a:p>
            <a:r>
              <a:rPr lang="en-US" sz="4000" dirty="0">
                <a:effectLst/>
                <a:latin typeface="Calibri" panose="020F0502020204030204" pitchFamily="34" charset="0"/>
                <a:ea typeface="Calibri" panose="020F0502020204030204" pitchFamily="34" charset="0"/>
                <a:cs typeface="Times New Roman" panose="02020603050405020304" pitchFamily="18" charset="0"/>
              </a:rPr>
              <a:t>State of the art of Positron Emission Tomography:</a:t>
            </a:r>
          </a:p>
          <a:p>
            <a:r>
              <a:rPr lang="en-US" sz="4000" dirty="0">
                <a:effectLst/>
                <a:latin typeface="Calibri" panose="020F0502020204030204" pitchFamily="34" charset="0"/>
                <a:ea typeface="Calibri" panose="020F0502020204030204" pitchFamily="34" charset="0"/>
                <a:cs typeface="Times New Roman" panose="02020603050405020304" pitchFamily="18" charset="0"/>
              </a:rPr>
              <a:t>technology and current challenges</a:t>
            </a:r>
          </a:p>
        </p:txBody>
      </p:sp>
      <p:sp>
        <p:nvSpPr>
          <p:cNvPr id="8" name="Text Placeholder 7">
            <a:extLst>
              <a:ext uri="{FF2B5EF4-FFF2-40B4-BE49-F238E27FC236}">
                <a16:creationId xmlns:a16="http://schemas.microsoft.com/office/drawing/2014/main" id="{73D70CEE-C346-4A75-A1C0-F6919DA5650E}"/>
              </a:ext>
            </a:extLst>
          </p:cNvPr>
          <p:cNvSpPr>
            <a:spLocks noGrp="1"/>
          </p:cNvSpPr>
          <p:nvPr>
            <p:ph type="body" sz="quarter" idx="10"/>
          </p:nvPr>
        </p:nvSpPr>
        <p:spPr>
          <a:xfrm>
            <a:off x="361095" y="5163152"/>
            <a:ext cx="5396974" cy="541015"/>
          </a:xfrm>
        </p:spPr>
        <p:txBody>
          <a:bodyPr/>
          <a:lstStyle/>
          <a:p>
            <a:r>
              <a:rPr lang="en-US" sz="1600" dirty="0"/>
              <a:t>Dr. Maurizio Conti</a:t>
            </a:r>
            <a:br>
              <a:rPr lang="en-US" sz="1600" dirty="0"/>
            </a:br>
            <a:r>
              <a:rPr lang="it-IT" sz="1600" dirty="0"/>
              <a:t>Director, PET Physics and Reconstruction</a:t>
            </a:r>
          </a:p>
          <a:p>
            <a:r>
              <a:rPr lang="en-US" sz="1600" b="0" dirty="0"/>
              <a:t>Siemens Medical Solution USA, Inc, Knoxville, TN, USA</a:t>
            </a:r>
            <a:endParaRPr lang="en-US" dirty="0"/>
          </a:p>
        </p:txBody>
      </p:sp>
      <p:sp>
        <p:nvSpPr>
          <p:cNvPr id="4" name="Textplatzhalter 7">
            <a:extLst>
              <a:ext uri="{FF2B5EF4-FFF2-40B4-BE49-F238E27FC236}">
                <a16:creationId xmlns:a16="http://schemas.microsoft.com/office/drawing/2014/main" id="{47B9ADA7-01B1-4EC4-A07C-A325436BCCD6}"/>
              </a:ext>
            </a:extLst>
          </p:cNvPr>
          <p:cNvSpPr txBox="1">
            <a:spLocks/>
          </p:cNvSpPr>
          <p:nvPr/>
        </p:nvSpPr>
        <p:spPr>
          <a:xfrm>
            <a:off x="8137462" y="56981"/>
            <a:ext cx="4226816" cy="281822"/>
          </a:xfrm>
          <a:prstGeom prst="rect">
            <a:avLst/>
          </a:prstGeom>
        </p:spPr>
        <p:txBody>
          <a:bodyPr vert="horz" lIns="0" tIns="0" rIns="0" bIns="0" rtlCol="0" anchor="b" anchorCtr="0">
            <a:noAutofit/>
          </a:bodyPr>
          <a:lstStyle>
            <a:lvl1pPr marL="0" indent="0" algn="l" defTabSz="914400" rtl="0" eaLnBrk="1" latinLnBrk="0" hangingPunct="1">
              <a:lnSpc>
                <a:spcPct val="100000"/>
              </a:lnSpc>
              <a:spcBef>
                <a:spcPts val="0"/>
              </a:spcBef>
              <a:buFont typeface="Arial" panose="020B0604020202020204" pitchFamily="34" charset="0"/>
              <a:buNone/>
              <a:defRPr sz="1600" b="0" kern="1200">
                <a:solidFill>
                  <a:schemeClr val="bg1"/>
                </a:solidFill>
                <a:latin typeface="+mn-lt"/>
                <a:ea typeface="+mn-ea"/>
                <a:cs typeface="+mn-cs"/>
              </a:defRPr>
            </a:lvl1pPr>
            <a:lvl2pPr marL="0" indent="0" algn="l" defTabSz="914400" rtl="0" eaLnBrk="1" latinLnBrk="0" hangingPunct="1">
              <a:lnSpc>
                <a:spcPts val="2160"/>
              </a:lnSpc>
              <a:spcBef>
                <a:spcPts val="0"/>
              </a:spcBef>
              <a:buClr>
                <a:schemeClr val="bg2"/>
              </a:buClr>
              <a:buFont typeface="Arial" panose="020B0604020202020204" pitchFamily="34" charset="0"/>
              <a:buNone/>
              <a:defRPr sz="1800" kern="1200">
                <a:solidFill>
                  <a:schemeClr val="tx1"/>
                </a:solidFill>
                <a:latin typeface="+mn-lt"/>
                <a:ea typeface="+mn-ea"/>
                <a:cs typeface="+mn-cs"/>
              </a:defRPr>
            </a:lvl2pPr>
            <a:lvl3pPr marL="219600" indent="-219600" algn="l" defTabSz="914400" rtl="0" eaLnBrk="1" latinLnBrk="0" hangingPunct="1">
              <a:lnSpc>
                <a:spcPts val="2160"/>
              </a:lnSpc>
              <a:spcBef>
                <a:spcPts val="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ts val="1550"/>
              </a:lnSpc>
              <a:spcBef>
                <a:spcPts val="1550"/>
              </a:spcBef>
              <a:buFont typeface="Arial" panose="020B0604020202020204" pitchFamily="34" charset="0"/>
              <a:buNone/>
              <a:defRPr sz="1400" kern="1200">
                <a:solidFill>
                  <a:schemeClr val="tx1"/>
                </a:solidFill>
                <a:latin typeface="+mn-lt"/>
                <a:ea typeface="+mn-ea"/>
                <a:cs typeface="+mn-cs"/>
              </a:defRPr>
            </a:lvl4pPr>
            <a:lvl5pPr marL="2057400" indent="-228600" algn="l" defTabSz="914400" rtl="0" eaLnBrk="1" latinLnBrk="0" hangingPunct="1">
              <a:lnSpc>
                <a:spcPts val="216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solidFill>
                  <a:schemeClr val="tx1"/>
                </a:solidFill>
              </a:rPr>
              <a:t>Presented at CERN, Geneva, September 6, 2021</a:t>
            </a:r>
          </a:p>
        </p:txBody>
      </p:sp>
    </p:spTree>
    <p:extLst>
      <p:ext uri="{BB962C8B-B14F-4D97-AF65-F5344CB8AC3E}">
        <p14:creationId xmlns:p14="http://schemas.microsoft.com/office/powerpoint/2010/main" val="2265030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8033"/>
            <a:ext cx="12169775" cy="1265442"/>
          </a:xfrm>
        </p:spPr>
        <p:txBody>
          <a:bodyPr/>
          <a:lstStyle/>
          <a:p>
            <a:br>
              <a:rPr lang="en-US" dirty="0"/>
            </a:br>
            <a:endParaRPr lang="en-US" dirty="0"/>
          </a:p>
        </p:txBody>
      </p:sp>
      <p:graphicFrame>
        <p:nvGraphicFramePr>
          <p:cNvPr id="4" name="Object 4"/>
          <p:cNvGraphicFramePr>
            <a:graphicFrameLocks noChangeAspect="1"/>
          </p:cNvGraphicFramePr>
          <p:nvPr/>
        </p:nvGraphicFramePr>
        <p:xfrm>
          <a:off x="1435076" y="2130340"/>
          <a:ext cx="3321189" cy="3302184"/>
        </p:xfrm>
        <a:graphic>
          <a:graphicData uri="http://schemas.openxmlformats.org/presentationml/2006/ole">
            <mc:AlternateContent xmlns:mc="http://schemas.openxmlformats.org/markup-compatibility/2006">
              <mc:Choice xmlns:v="urn:schemas-microsoft-com:vml" Requires="v">
                <p:oleObj name="CorelDRAW" r:id="rId2" imgW="4983693" imgH="4955097" progId="CorelDRAW.Graphic.9">
                  <p:embed/>
                </p:oleObj>
              </mc:Choice>
              <mc:Fallback>
                <p:oleObj name="CorelDRAW" r:id="rId2" imgW="4983693" imgH="4955097" progId="CorelDRAW.Graphic.9">
                  <p:embed/>
                  <p:pic>
                    <p:nvPicPr>
                      <p:cNvPr id="4"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5076" y="2130340"/>
                        <a:ext cx="3321189" cy="3302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angle 5"/>
          <p:cNvSpPr>
            <a:spLocks noChangeArrowheads="1"/>
          </p:cNvSpPr>
          <p:nvPr/>
        </p:nvSpPr>
        <p:spPr bwMode="auto">
          <a:xfrm>
            <a:off x="8213346" y="3453591"/>
            <a:ext cx="1596451" cy="1579029"/>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6" name="Text Box 6"/>
          <p:cNvSpPr txBox="1">
            <a:spLocks noChangeArrowheads="1"/>
          </p:cNvSpPr>
          <p:nvPr/>
        </p:nvSpPr>
        <p:spPr bwMode="auto">
          <a:xfrm>
            <a:off x="8385978" y="2207154"/>
            <a:ext cx="1344630" cy="304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1995"/>
              <a:t>Sinogram</a:t>
            </a:r>
          </a:p>
        </p:txBody>
      </p:sp>
      <p:pic>
        <p:nvPicPr>
          <p:cNvPr id="7" name="Picture 7"/>
          <p:cNvPicPr>
            <a:picLocks noChangeAspect="1" noChangeArrowheads="1"/>
          </p:cNvPicPr>
          <p:nvPr/>
        </p:nvPicPr>
        <p:blipFill>
          <a:blip r:embed="rId4">
            <a:extLst>
              <a:ext uri="{28A0092B-C50C-407E-A947-70E740481C1C}">
                <a14:useLocalDpi xmlns:a14="http://schemas.microsoft.com/office/drawing/2010/main" val="0"/>
              </a:ext>
            </a:extLst>
          </a:blip>
          <a:srcRect l="10423" t="10423" r="11401" b="11401"/>
          <a:stretch>
            <a:fillRect/>
          </a:stretch>
        </p:blipFill>
        <p:spPr bwMode="auto">
          <a:xfrm>
            <a:off x="2499377" y="3194642"/>
            <a:ext cx="1140322" cy="1140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Line 8"/>
          <p:cNvSpPr>
            <a:spLocks noChangeShapeType="1"/>
          </p:cNvSpPr>
          <p:nvPr/>
        </p:nvSpPr>
        <p:spPr bwMode="auto">
          <a:xfrm>
            <a:off x="8211762" y="3280958"/>
            <a:ext cx="1596451"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9" name="Text Box 9"/>
          <p:cNvSpPr txBox="1">
            <a:spLocks noChangeArrowheads="1"/>
          </p:cNvSpPr>
          <p:nvPr/>
        </p:nvSpPr>
        <p:spPr bwMode="auto">
          <a:xfrm>
            <a:off x="8363805" y="2976872"/>
            <a:ext cx="1292365" cy="243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1596"/>
              <a:t>Radial offset</a:t>
            </a:r>
          </a:p>
        </p:txBody>
      </p:sp>
      <p:sp>
        <p:nvSpPr>
          <p:cNvPr id="10" name="Line 10"/>
          <p:cNvSpPr>
            <a:spLocks noChangeShapeType="1"/>
          </p:cNvSpPr>
          <p:nvPr/>
        </p:nvSpPr>
        <p:spPr bwMode="auto">
          <a:xfrm>
            <a:off x="7877584" y="3433001"/>
            <a:ext cx="0" cy="159011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11" name="Text Box 11"/>
          <p:cNvSpPr txBox="1">
            <a:spLocks noChangeArrowheads="1"/>
          </p:cNvSpPr>
          <p:nvPr/>
        </p:nvSpPr>
        <p:spPr bwMode="auto">
          <a:xfrm rot="16200000">
            <a:off x="6908311" y="3821027"/>
            <a:ext cx="1748494" cy="243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1596"/>
              <a:t>Angular Offset</a:t>
            </a:r>
          </a:p>
        </p:txBody>
      </p:sp>
      <p:grpSp>
        <p:nvGrpSpPr>
          <p:cNvPr id="12" name="Group 15"/>
          <p:cNvGrpSpPr>
            <a:grpSpLocks/>
          </p:cNvGrpSpPr>
          <p:nvPr/>
        </p:nvGrpSpPr>
        <p:grpSpPr bwMode="auto">
          <a:xfrm>
            <a:off x="2174702" y="2922231"/>
            <a:ext cx="1487171" cy="1998732"/>
            <a:chOff x="1440" y="1968"/>
            <a:chExt cx="960" cy="1248"/>
          </a:xfrm>
        </p:grpSpPr>
        <p:sp>
          <p:nvSpPr>
            <p:cNvPr id="13" name="Line 12"/>
            <p:cNvSpPr>
              <a:spLocks noChangeShapeType="1"/>
            </p:cNvSpPr>
            <p:nvPr/>
          </p:nvSpPr>
          <p:spPr bwMode="auto">
            <a:xfrm>
              <a:off x="1440" y="1968"/>
              <a:ext cx="960" cy="1248"/>
            </a:xfrm>
            <a:prstGeom prst="line">
              <a:avLst/>
            </a:prstGeom>
            <a:noFill/>
            <a:ln w="1905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14" name="AutoShape 13"/>
            <p:cNvSpPr>
              <a:spLocks noChangeArrowheads="1"/>
            </p:cNvSpPr>
            <p:nvPr/>
          </p:nvSpPr>
          <p:spPr bwMode="auto">
            <a:xfrm>
              <a:off x="1858" y="2509"/>
              <a:ext cx="96" cy="144"/>
            </a:xfrm>
            <a:prstGeom prst="irregularSeal1">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endParaRPr lang="en-US" altLang="en-US" sz="998">
                <a:solidFill>
                  <a:srgbClr val="FF3300"/>
                </a:solidFill>
              </a:endParaRPr>
            </a:p>
          </p:txBody>
        </p:sp>
      </p:grpSp>
      <p:sp>
        <p:nvSpPr>
          <p:cNvPr id="15" name="Rectangle 16"/>
          <p:cNvSpPr>
            <a:spLocks noChangeArrowheads="1"/>
          </p:cNvSpPr>
          <p:nvPr/>
        </p:nvSpPr>
        <p:spPr bwMode="auto">
          <a:xfrm>
            <a:off x="8406567" y="3531195"/>
            <a:ext cx="99779" cy="120367"/>
          </a:xfrm>
          <a:prstGeom prst="rect">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grpSp>
        <p:nvGrpSpPr>
          <p:cNvPr id="16" name="Group 17"/>
          <p:cNvGrpSpPr>
            <a:grpSpLocks/>
          </p:cNvGrpSpPr>
          <p:nvPr/>
        </p:nvGrpSpPr>
        <p:grpSpPr bwMode="auto">
          <a:xfrm rot="3770479">
            <a:off x="2489874" y="2885804"/>
            <a:ext cx="1509344" cy="1987646"/>
            <a:chOff x="1440" y="1968"/>
            <a:chExt cx="960" cy="1248"/>
          </a:xfrm>
        </p:grpSpPr>
        <p:sp>
          <p:nvSpPr>
            <p:cNvPr id="17" name="Line 18"/>
            <p:cNvSpPr>
              <a:spLocks noChangeShapeType="1"/>
            </p:cNvSpPr>
            <p:nvPr/>
          </p:nvSpPr>
          <p:spPr bwMode="auto">
            <a:xfrm>
              <a:off x="1440" y="1968"/>
              <a:ext cx="960" cy="1248"/>
            </a:xfrm>
            <a:prstGeom prst="line">
              <a:avLst/>
            </a:prstGeom>
            <a:noFill/>
            <a:ln w="1905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18" name="AutoShape 19"/>
            <p:cNvSpPr>
              <a:spLocks noChangeArrowheads="1"/>
            </p:cNvSpPr>
            <p:nvPr/>
          </p:nvSpPr>
          <p:spPr bwMode="auto">
            <a:xfrm>
              <a:off x="1858" y="2509"/>
              <a:ext cx="96" cy="144"/>
            </a:xfrm>
            <a:prstGeom prst="irregularSeal1">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endParaRPr lang="en-US" altLang="en-US" sz="998">
                <a:solidFill>
                  <a:srgbClr val="FF3300"/>
                </a:solidFill>
              </a:endParaRPr>
            </a:p>
          </p:txBody>
        </p:sp>
      </p:grpSp>
      <p:sp>
        <p:nvSpPr>
          <p:cNvPr id="19" name="Rectangle 20"/>
          <p:cNvSpPr>
            <a:spLocks noChangeArrowheads="1"/>
          </p:cNvSpPr>
          <p:nvPr/>
        </p:nvSpPr>
        <p:spPr bwMode="auto">
          <a:xfrm>
            <a:off x="9206377" y="3781433"/>
            <a:ext cx="99778" cy="120367"/>
          </a:xfrm>
          <a:prstGeom prst="rect">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grpSp>
        <p:nvGrpSpPr>
          <p:cNvPr id="20" name="Group 21"/>
          <p:cNvGrpSpPr>
            <a:grpSpLocks/>
          </p:cNvGrpSpPr>
          <p:nvPr/>
        </p:nvGrpSpPr>
        <p:grpSpPr bwMode="auto">
          <a:xfrm rot="6760839">
            <a:off x="2432859" y="3071107"/>
            <a:ext cx="1509343" cy="1987646"/>
            <a:chOff x="1440" y="1968"/>
            <a:chExt cx="960" cy="1248"/>
          </a:xfrm>
        </p:grpSpPr>
        <p:sp>
          <p:nvSpPr>
            <p:cNvPr id="21" name="Line 22"/>
            <p:cNvSpPr>
              <a:spLocks noChangeShapeType="1"/>
            </p:cNvSpPr>
            <p:nvPr/>
          </p:nvSpPr>
          <p:spPr bwMode="auto">
            <a:xfrm>
              <a:off x="1440" y="1968"/>
              <a:ext cx="960" cy="1248"/>
            </a:xfrm>
            <a:prstGeom prst="line">
              <a:avLst/>
            </a:prstGeom>
            <a:noFill/>
            <a:ln w="1905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22" name="AutoShape 23"/>
            <p:cNvSpPr>
              <a:spLocks noChangeArrowheads="1"/>
            </p:cNvSpPr>
            <p:nvPr/>
          </p:nvSpPr>
          <p:spPr bwMode="auto">
            <a:xfrm>
              <a:off x="1858" y="2509"/>
              <a:ext cx="96" cy="144"/>
            </a:xfrm>
            <a:prstGeom prst="irregularSeal1">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endParaRPr lang="en-US" altLang="en-US" sz="998">
                <a:solidFill>
                  <a:srgbClr val="FF3300"/>
                </a:solidFill>
              </a:endParaRPr>
            </a:p>
          </p:txBody>
        </p:sp>
      </p:grpSp>
      <p:sp>
        <p:nvSpPr>
          <p:cNvPr id="23" name="Rectangle 24"/>
          <p:cNvSpPr>
            <a:spLocks noChangeArrowheads="1"/>
          </p:cNvSpPr>
          <p:nvPr/>
        </p:nvSpPr>
        <p:spPr bwMode="auto">
          <a:xfrm>
            <a:off x="8623545" y="4242314"/>
            <a:ext cx="99778" cy="120367"/>
          </a:xfrm>
          <a:prstGeom prst="rect">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pic>
        <p:nvPicPr>
          <p:cNvPr id="24" name="Picture 2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24432" y="3440920"/>
            <a:ext cx="1577446" cy="1577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6" name="Group 55"/>
          <p:cNvGrpSpPr/>
          <p:nvPr/>
        </p:nvGrpSpPr>
        <p:grpSpPr>
          <a:xfrm>
            <a:off x="3071914" y="1415045"/>
            <a:ext cx="1147233" cy="839691"/>
            <a:chOff x="2753230" y="1444336"/>
            <a:chExt cx="1330397" cy="1264228"/>
          </a:xfrm>
        </p:grpSpPr>
        <p:cxnSp>
          <p:nvCxnSpPr>
            <p:cNvPr id="29" name="Straight Connector 28"/>
            <p:cNvCxnSpPr/>
            <p:nvPr/>
          </p:nvCxnSpPr>
          <p:spPr bwMode="auto">
            <a:xfrm flipV="1">
              <a:off x="2753230" y="1548246"/>
              <a:ext cx="0" cy="841663"/>
            </a:xfrm>
            <a:prstGeom prst="line">
              <a:avLst/>
            </a:prstGeom>
            <a:solidFill>
              <a:schemeClr val="tx2"/>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31" name="Straight Connector 30"/>
            <p:cNvCxnSpPr/>
            <p:nvPr/>
          </p:nvCxnSpPr>
          <p:spPr bwMode="auto">
            <a:xfrm flipV="1">
              <a:off x="3903157" y="1866901"/>
              <a:ext cx="0" cy="841663"/>
            </a:xfrm>
            <a:prstGeom prst="line">
              <a:avLst/>
            </a:prstGeom>
            <a:solidFill>
              <a:schemeClr val="tx2"/>
            </a:solidFill>
            <a:ln w="9525" cap="flat" cmpd="sng" algn="ctr">
              <a:solidFill>
                <a:schemeClr val="tx1"/>
              </a:solidFill>
              <a:prstDash val="dash"/>
              <a:round/>
              <a:headEnd type="none" w="med" len="med"/>
              <a:tailEnd type="none" w="med" len="med"/>
            </a:ln>
            <a:effectLst/>
            <a:scene3d>
              <a:camera prst="orthographicFront">
                <a:rot lat="0" lon="0" rev="20099999"/>
              </a:camera>
              <a:lightRig rig="threePt" dir="t"/>
            </a:scene3d>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37" name="Freeform 36"/>
            <p:cNvSpPr/>
            <p:nvPr/>
          </p:nvSpPr>
          <p:spPr bwMode="auto">
            <a:xfrm>
              <a:off x="2753591" y="1444336"/>
              <a:ext cx="1330036" cy="553410"/>
            </a:xfrm>
            <a:custGeom>
              <a:avLst/>
              <a:gdLst>
                <a:gd name="connsiteX0" fmla="*/ 0 w 1330036"/>
                <a:gd name="connsiteY0" fmla="*/ 0 h 332509"/>
                <a:gd name="connsiteX1" fmla="*/ 831273 w 1330036"/>
                <a:gd name="connsiteY1" fmla="*/ 31173 h 332509"/>
                <a:gd name="connsiteX2" fmla="*/ 1330036 w 1330036"/>
                <a:gd name="connsiteY2" fmla="*/ 332509 h 332509"/>
              </a:gdLst>
              <a:ahLst/>
              <a:cxnLst>
                <a:cxn ang="0">
                  <a:pos x="connsiteX0" y="connsiteY0"/>
                </a:cxn>
                <a:cxn ang="0">
                  <a:pos x="connsiteX1" y="connsiteY1"/>
                </a:cxn>
                <a:cxn ang="0">
                  <a:pos x="connsiteX2" y="connsiteY2"/>
                </a:cxn>
              </a:cxnLst>
              <a:rect l="l" t="t" r="r" b="b"/>
              <a:pathLst>
                <a:path w="1330036" h="332509">
                  <a:moveTo>
                    <a:pt x="0" y="0"/>
                  </a:moveTo>
                  <a:lnTo>
                    <a:pt x="831273" y="31173"/>
                  </a:lnTo>
                  <a:cubicBezTo>
                    <a:pt x="1052946" y="86591"/>
                    <a:pt x="1191491" y="209550"/>
                    <a:pt x="1330036" y="332509"/>
                  </a:cubicBezTo>
                </a:path>
              </a:pathLst>
            </a:custGeom>
            <a:noFill/>
            <a:ln w="9525">
              <a:solidFill>
                <a:schemeClr val="tx1"/>
              </a:solidFill>
              <a:miter lim="800000"/>
              <a:headEnd type="none" w="med" len="me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rtlCol="0" anchor="t" anchorCtr="0" compatLnSpc="1">
              <a:prstTxWarp prst="textNoShape">
                <a:avLst/>
              </a:prstTxWarp>
              <a:spAutoFit/>
            </a:bodyPr>
            <a:lstStyle/>
            <a:p>
              <a:pPr defTabSz="912297" fontAlgn="base">
                <a:spcBef>
                  <a:spcPct val="50000"/>
                </a:spcBef>
                <a:spcAft>
                  <a:spcPct val="0"/>
                </a:spcAft>
              </a:pPr>
              <a:endParaRPr lang="en-US" sz="2394">
                <a:solidFill>
                  <a:srgbClr val="000000"/>
                </a:solidFill>
                <a:latin typeface="Arial" charset="0"/>
                <a:ea typeface="ヒラギノ角ゴ Pro W3" charset="0"/>
              </a:endParaRPr>
            </a:p>
          </p:txBody>
        </p:sp>
        <p:sp>
          <p:nvSpPr>
            <p:cNvPr id="38" name="TextBox 37"/>
            <p:cNvSpPr txBox="1"/>
            <p:nvPr/>
          </p:nvSpPr>
          <p:spPr>
            <a:xfrm>
              <a:off x="3157824" y="1579418"/>
              <a:ext cx="391317" cy="289130"/>
            </a:xfrm>
            <a:prstGeom prst="rect">
              <a:avLst/>
            </a:prstGeom>
            <a:noFill/>
          </p:spPr>
          <p:txBody>
            <a:bodyPr wrap="none" lIns="0" tIns="0" rIns="0" bIns="0" rtlCol="0">
              <a:spAutoFit/>
            </a:bodyPr>
            <a:lstStyle/>
            <a:p>
              <a:pPr>
                <a:lnSpc>
                  <a:spcPct val="110000"/>
                </a:lnSpc>
              </a:pPr>
              <a:r>
                <a:rPr lang="en-US" sz="1197" dirty="0"/>
                <a:t>angle</a:t>
              </a:r>
            </a:p>
          </p:txBody>
        </p:sp>
      </p:grpSp>
      <p:grpSp>
        <p:nvGrpSpPr>
          <p:cNvPr id="36" name="Group 35"/>
          <p:cNvGrpSpPr/>
          <p:nvPr/>
        </p:nvGrpSpPr>
        <p:grpSpPr>
          <a:xfrm>
            <a:off x="1042581" y="4433336"/>
            <a:ext cx="2201003" cy="1714338"/>
            <a:chOff x="1045029" y="4435694"/>
            <a:chExt cx="2206171" cy="1718363"/>
          </a:xfrm>
        </p:grpSpPr>
        <p:cxnSp>
          <p:nvCxnSpPr>
            <p:cNvPr id="40" name="Straight Arrow Connector 39"/>
            <p:cNvCxnSpPr/>
            <p:nvPr/>
          </p:nvCxnSpPr>
          <p:spPr bwMode="auto">
            <a:xfrm flipH="1">
              <a:off x="2322286" y="4435694"/>
              <a:ext cx="655649" cy="1224877"/>
            </a:xfrm>
            <a:prstGeom prst="straightConnector1">
              <a:avLst/>
            </a:prstGeom>
            <a:solidFill>
              <a:schemeClr val="tx2"/>
            </a:solidFill>
            <a:ln w="9525" cap="flat" cmpd="sng" algn="ctr">
              <a:solidFill>
                <a:schemeClr val="tx1"/>
              </a:solidFill>
              <a:prstDash val="dash"/>
              <a:round/>
              <a:headEnd type="none" w="med" len="med"/>
              <a:tailEnd type="arrow"/>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42" name="Straight Connector 41"/>
            <p:cNvCxnSpPr/>
            <p:nvPr/>
          </p:nvCxnSpPr>
          <p:spPr bwMode="auto">
            <a:xfrm>
              <a:off x="1045029" y="5036385"/>
              <a:ext cx="2206171" cy="1117672"/>
            </a:xfrm>
            <a:prstGeom prst="line">
              <a:avLst/>
            </a:prstGeom>
            <a:solidFill>
              <a:schemeClr val="tx2"/>
            </a:solidFill>
            <a:ln w="9525" cap="flat" cmpd="sng" algn="ctr">
              <a:solidFill>
                <a:schemeClr val="tx1"/>
              </a:solidFill>
              <a:prstDash val="solid"/>
              <a:round/>
              <a:headEnd type="none" w="med" len="med"/>
              <a:tailEnd type="arrow"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45" name="TextBox 44"/>
            <p:cNvSpPr txBox="1"/>
            <p:nvPr/>
          </p:nvSpPr>
          <p:spPr>
            <a:xfrm>
              <a:off x="1438446" y="5806136"/>
              <a:ext cx="918521" cy="192489"/>
            </a:xfrm>
            <a:prstGeom prst="rect">
              <a:avLst/>
            </a:prstGeom>
            <a:noFill/>
          </p:spPr>
          <p:txBody>
            <a:bodyPr wrap="none" lIns="0" tIns="0" rIns="0" bIns="0" rtlCol="0">
              <a:spAutoFit/>
            </a:bodyPr>
            <a:lstStyle/>
            <a:p>
              <a:pPr>
                <a:lnSpc>
                  <a:spcPct val="110000"/>
                </a:lnSpc>
              </a:pPr>
              <a:r>
                <a:rPr lang="en-US" sz="1197" dirty="0"/>
                <a:t>Radial position</a:t>
              </a:r>
            </a:p>
          </p:txBody>
        </p:sp>
      </p:grpSp>
      <p:sp>
        <p:nvSpPr>
          <p:cNvPr id="34" name="Titel 1">
            <a:extLst>
              <a:ext uri="{FF2B5EF4-FFF2-40B4-BE49-F238E27FC236}">
                <a16:creationId xmlns:a16="http://schemas.microsoft.com/office/drawing/2014/main" id="{EA481ACB-E1C3-49BB-9D9C-25B5A3A61937}"/>
              </a:ext>
            </a:extLst>
          </p:cNvPr>
          <p:cNvSpPr txBox="1">
            <a:spLocks/>
          </p:cNvSpPr>
          <p:nvPr/>
        </p:nvSpPr>
        <p:spPr bwMode="gray">
          <a:xfrm>
            <a:off x="481470" y="223111"/>
            <a:ext cx="9122580" cy="491289"/>
          </a:xfrm>
          <a:prstGeom prst="rect">
            <a:avLst/>
          </a:prstGeom>
        </p:spPr>
        <p:txBody>
          <a:bodyPr vert="horz" lIns="0" tIns="0" rIns="0" bIns="0" rtlCol="0" anchor="t" anchorCtr="0">
            <a:noAutofit/>
          </a:bodyPr>
          <a:lstStyle>
            <a:lvl1pPr algn="l" defTabSz="914400" rtl="0" eaLnBrk="1" latinLnBrk="0" hangingPunct="1">
              <a:spcBef>
                <a:spcPct val="0"/>
              </a:spcBef>
              <a:buNone/>
              <a:defRPr sz="2800" b="1" kern="1200">
                <a:solidFill>
                  <a:schemeClr val="bg2"/>
                </a:solidFill>
                <a:latin typeface="+mj-lt"/>
                <a:ea typeface="+mj-ea"/>
                <a:cs typeface="+mj-cs"/>
              </a:defRPr>
            </a:lvl1pPr>
          </a:lstStyle>
          <a:p>
            <a:r>
              <a:rPr lang="en-US" dirty="0"/>
              <a:t>Data organization (sinogram)</a:t>
            </a:r>
          </a:p>
        </p:txBody>
      </p:sp>
    </p:spTree>
    <p:extLst>
      <p:ext uri="{BB962C8B-B14F-4D97-AF65-F5344CB8AC3E}">
        <p14:creationId xmlns:p14="http://schemas.microsoft.com/office/powerpoint/2010/main" val="2055740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xit" presetSubtype="0" fill="hold" nodeType="withEffect">
                                  <p:stCondLst>
                                    <p:cond delay="0"/>
                                  </p:stCondLst>
                                  <p:childTnLst>
                                    <p:set>
                                      <p:cBhvr>
                                        <p:cTn id="22" dur="1" fill="hold">
                                          <p:stCondLst>
                                            <p:cond delay="0"/>
                                          </p:stCondLst>
                                        </p:cTn>
                                        <p:tgtEl>
                                          <p:spTgt spid="16"/>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36"/>
                                        </p:tgtEl>
                                        <p:attrNameLst>
                                          <p:attrName>style.visibility</p:attrName>
                                        </p:attrNameLst>
                                      </p:cBhvr>
                                      <p:to>
                                        <p:strVal val="hidden"/>
                                      </p:to>
                                    </p:set>
                                  </p:childTnLst>
                                </p:cTn>
                              </p:par>
                              <p:par>
                                <p:cTn id="25" presetID="10" presetClass="exit" presetSubtype="0" fill="hold" nodeType="withEffect">
                                  <p:stCondLst>
                                    <p:cond delay="0"/>
                                  </p:stCondLst>
                                  <p:childTnLst>
                                    <p:animEffect transition="out" filter="fade">
                                      <p:cBhvr>
                                        <p:cTn id="26" dur="500"/>
                                        <p:tgtEl>
                                          <p:spTgt spid="56"/>
                                        </p:tgtEl>
                                      </p:cBhvr>
                                    </p:animEffect>
                                    <p:set>
                                      <p:cBhvr>
                                        <p:cTn id="27" dur="1" fill="hold">
                                          <p:stCondLst>
                                            <p:cond delay="499"/>
                                          </p:stCondLst>
                                        </p:cTn>
                                        <p:tgtEl>
                                          <p:spTgt spid="56"/>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childTnLst>
                                </p:cTn>
                              </p:par>
                              <p:par>
                                <p:cTn id="34" presetID="1" presetClass="exit" presetSubtype="0" fill="hold" nodeType="withEffect">
                                  <p:stCondLst>
                                    <p:cond delay="0"/>
                                  </p:stCondLst>
                                  <p:childTnLst>
                                    <p:set>
                                      <p:cBhvr>
                                        <p:cTn id="35" dur="1" fill="hold">
                                          <p:stCondLst>
                                            <p:cond delay="0"/>
                                          </p:stCondLst>
                                        </p:cTn>
                                        <p:tgtEl>
                                          <p:spTgt spid="12"/>
                                        </p:tgtEl>
                                        <p:attrNameLst>
                                          <p:attrName>style.visibility</p:attrName>
                                        </p:attrNameLst>
                                      </p:cBhvr>
                                      <p:to>
                                        <p:strVal val="hidden"/>
                                      </p:to>
                                    </p:set>
                                  </p:childTnLst>
                                </p:cTn>
                              </p:par>
                            </p:childTnLst>
                          </p:cTn>
                        </p:par>
                        <p:par>
                          <p:cTn id="36" fill="hold">
                            <p:stCondLst>
                              <p:cond delay="0"/>
                            </p:stCondLst>
                            <p:childTnLst>
                              <p:par>
                                <p:cTn id="37" presetID="1" presetClass="exit" presetSubtype="0" fill="hold" nodeType="afterEffect">
                                  <p:stCondLst>
                                    <p:cond delay="500"/>
                                  </p:stCondLst>
                                  <p:childTnLst>
                                    <p:set>
                                      <p:cBhvr>
                                        <p:cTn id="38" dur="1" fill="hold">
                                          <p:stCondLst>
                                            <p:cond delay="0"/>
                                          </p:stCondLst>
                                        </p:cTn>
                                        <p:tgtEl>
                                          <p:spTgt spid="20"/>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animBg="1"/>
      <p:bldP spid="2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8033"/>
            <a:ext cx="12169775" cy="1265442"/>
          </a:xfrm>
        </p:spPr>
        <p:txBody>
          <a:bodyPr/>
          <a:lstStyle/>
          <a:p>
            <a:br>
              <a:rPr lang="en-US" dirty="0"/>
            </a:b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661694684"/>
              </p:ext>
            </p:extLst>
          </p:nvPr>
        </p:nvGraphicFramePr>
        <p:xfrm>
          <a:off x="481470" y="1390996"/>
          <a:ext cx="6027871" cy="3975291"/>
        </p:xfrm>
        <a:graphic>
          <a:graphicData uri="http://schemas.openxmlformats.org/presentationml/2006/ole">
            <mc:AlternateContent xmlns:mc="http://schemas.openxmlformats.org/markup-compatibility/2006">
              <mc:Choice xmlns:v="urn:schemas-microsoft-com:vml" Requires="v">
                <p:oleObj name="CorelDRAW" r:id="rId4" imgW="6051733" imgH="3989678" progId="CorelDRAW.Graphic.9">
                  <p:embed/>
                </p:oleObj>
              </mc:Choice>
              <mc:Fallback>
                <p:oleObj name="CorelDRAW" r:id="rId4" imgW="6051733" imgH="3989678" progId="CorelDRAW.Graphic.9">
                  <p:embed/>
                  <p:pic>
                    <p:nvPicPr>
                      <p:cNvPr id="4"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1470" y="1390996"/>
                        <a:ext cx="6027871" cy="3975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5" name="fbp_recon.mpg">
            <a:hlinkClick r:id="" action="ppaction://media"/>
          </p:cNvPr>
          <p:cNvPicPr>
            <a:picLocks noChangeAspect="1" noChangeArrowheads="1"/>
          </p:cNvPicPr>
          <p:nvPr>
            <a:videoFile r:link="rId2"/>
            <p:extLst>
              <p:ext uri="{DAA4B4D4-6D71-4841-9C94-3DE7FCFB9230}">
                <p14:media xmlns:p14="http://schemas.microsoft.com/office/powerpoint/2010/main" r:link="rId1"/>
              </p:ext>
            </p:extLst>
          </p:nvPr>
        </p:nvPicPr>
        <p:blipFill>
          <a:blip r:embed="rId6">
            <a:extLst>
              <a:ext uri="{28A0092B-C50C-407E-A947-70E740481C1C}">
                <a14:useLocalDpi xmlns:a14="http://schemas.microsoft.com/office/drawing/2010/main" val="0"/>
              </a:ext>
            </a:extLst>
          </a:blip>
          <a:srcRect/>
          <a:stretch>
            <a:fillRect/>
          </a:stretch>
        </p:blipFill>
        <p:spPr bwMode="auto">
          <a:xfrm>
            <a:off x="9165662" y="1286563"/>
            <a:ext cx="2390366" cy="239036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bwMode="auto">
          <a:xfrm>
            <a:off x="4675757" y="4313537"/>
            <a:ext cx="7074039" cy="1499643"/>
          </a:xfrm>
          <a:prstGeom prst="rect">
            <a:avLst/>
          </a:prstGeom>
          <a:noFill/>
          <a:ln w="9525">
            <a:noFill/>
            <a:miter lim="800000"/>
            <a:headEnd/>
            <a:tailEnd/>
          </a:ln>
        </p:spPr>
        <p:txBody>
          <a:bodyPr vert="horz" wrap="square" lIns="624933" tIns="395072" rIns="2119024" bIns="233452" numCol="1" anchor="b" anchorCtr="0" compatLnSpc="1">
            <a:prstTxWarp prst="textNoShape">
              <a:avLst/>
            </a:prstTxWarp>
          </a:bodyPr>
          <a:lstStyle>
            <a:lvl1pPr marL="0" marR="0" indent="0" algn="l" defTabSz="914400" rtl="0" eaLnBrk="1" fontAlgn="base" latinLnBrk="0" hangingPunct="1">
              <a:lnSpc>
                <a:spcPct val="100000"/>
              </a:lnSpc>
              <a:spcBef>
                <a:spcPct val="0"/>
              </a:spcBef>
              <a:spcAft>
                <a:spcPct val="0"/>
              </a:spcAft>
              <a:buClrTx/>
              <a:buSzTx/>
              <a:buFontTx/>
              <a:buNone/>
              <a:tabLst/>
              <a:defRPr lang="de-DE" sz="2000" b="1">
                <a:solidFill>
                  <a:schemeClr val="dk2"/>
                </a:solidFill>
                <a:latin typeface="Arial" pitchFamily="34" charset="0"/>
                <a:ea typeface="+mj-ea"/>
                <a:cs typeface="Arial" pitchFamily="34" charset="0"/>
              </a:defRPr>
            </a:lvl1pPr>
            <a:lvl2pPr algn="l" rtl="0" fontAlgn="base">
              <a:spcBef>
                <a:spcPct val="0"/>
              </a:spcBef>
              <a:spcAft>
                <a:spcPct val="0"/>
              </a:spcAft>
              <a:defRPr sz="2000" b="1">
                <a:solidFill>
                  <a:schemeClr val="tx1"/>
                </a:solidFill>
                <a:latin typeface="Arial" charset="0"/>
                <a:ea typeface="ＭＳ Ｐゴシック" charset="-128"/>
              </a:defRPr>
            </a:lvl2pPr>
            <a:lvl3pPr algn="l" rtl="0" fontAlgn="base">
              <a:spcBef>
                <a:spcPct val="0"/>
              </a:spcBef>
              <a:spcAft>
                <a:spcPct val="0"/>
              </a:spcAft>
              <a:defRPr sz="2000" b="1">
                <a:solidFill>
                  <a:schemeClr val="tx1"/>
                </a:solidFill>
                <a:latin typeface="Arial" charset="0"/>
                <a:ea typeface="ＭＳ Ｐゴシック" charset="-128"/>
              </a:defRPr>
            </a:lvl3pPr>
            <a:lvl4pPr algn="l" rtl="0" fontAlgn="base">
              <a:spcBef>
                <a:spcPct val="0"/>
              </a:spcBef>
              <a:spcAft>
                <a:spcPct val="0"/>
              </a:spcAft>
              <a:defRPr sz="2000" b="1">
                <a:solidFill>
                  <a:schemeClr val="tx1"/>
                </a:solidFill>
                <a:latin typeface="Arial" charset="0"/>
                <a:ea typeface="ＭＳ Ｐゴシック" charset="-128"/>
              </a:defRPr>
            </a:lvl4pPr>
            <a:lvl5pPr algn="l" rtl="0" fontAlgn="base">
              <a:spcBef>
                <a:spcPct val="0"/>
              </a:spcBef>
              <a:spcAft>
                <a:spcPct val="0"/>
              </a:spcAft>
              <a:defRPr sz="2000" b="1">
                <a:solidFill>
                  <a:schemeClr val="tx1"/>
                </a:solidFill>
                <a:latin typeface="Arial" charset="0"/>
                <a:ea typeface="ＭＳ Ｐゴシック" charset="-128"/>
              </a:defRPr>
            </a:lvl5pPr>
            <a:lvl6pPr marL="457200" algn="l" rtl="0" eaLnBrk="1" fontAlgn="base" hangingPunct="1">
              <a:spcBef>
                <a:spcPct val="0"/>
              </a:spcBef>
              <a:spcAft>
                <a:spcPct val="0"/>
              </a:spcAft>
              <a:defRPr sz="2000" b="1">
                <a:solidFill>
                  <a:schemeClr val="tx1"/>
                </a:solidFill>
                <a:latin typeface="Arial" charset="0"/>
                <a:ea typeface="ヒラギノ角ゴ Pro W3" charset="0"/>
              </a:defRPr>
            </a:lvl6pPr>
            <a:lvl7pPr marL="914400" algn="l" rtl="0" eaLnBrk="1" fontAlgn="base" hangingPunct="1">
              <a:spcBef>
                <a:spcPct val="0"/>
              </a:spcBef>
              <a:spcAft>
                <a:spcPct val="0"/>
              </a:spcAft>
              <a:defRPr sz="2000" b="1">
                <a:solidFill>
                  <a:schemeClr val="tx1"/>
                </a:solidFill>
                <a:latin typeface="Arial" charset="0"/>
                <a:ea typeface="ヒラギノ角ゴ Pro W3" charset="0"/>
              </a:defRPr>
            </a:lvl7pPr>
            <a:lvl8pPr marL="1371600" algn="l" rtl="0" eaLnBrk="1" fontAlgn="base" hangingPunct="1">
              <a:spcBef>
                <a:spcPct val="0"/>
              </a:spcBef>
              <a:spcAft>
                <a:spcPct val="0"/>
              </a:spcAft>
              <a:defRPr sz="2000" b="1">
                <a:solidFill>
                  <a:schemeClr val="tx1"/>
                </a:solidFill>
                <a:latin typeface="Arial" charset="0"/>
                <a:ea typeface="ヒラギノ角ゴ Pro W3" charset="0"/>
              </a:defRPr>
            </a:lvl8pPr>
            <a:lvl9pPr marL="1828800" algn="l" rtl="0" eaLnBrk="1" fontAlgn="base" hangingPunct="1">
              <a:spcBef>
                <a:spcPct val="0"/>
              </a:spcBef>
              <a:spcAft>
                <a:spcPct val="0"/>
              </a:spcAft>
              <a:defRPr sz="2000" b="1">
                <a:solidFill>
                  <a:schemeClr val="tx1"/>
                </a:solidFill>
                <a:latin typeface="Arial" charset="0"/>
                <a:ea typeface="ヒラギノ角ゴ Pro W3" charset="0"/>
              </a:defRPr>
            </a:lvl9pPr>
          </a:lstStyle>
          <a:p>
            <a:r>
              <a:rPr lang="en-US" altLang="en-US" sz="1995" b="0" kern="0" dirty="0">
                <a:solidFill>
                  <a:schemeClr val="tx1"/>
                </a:solidFill>
              </a:rPr>
              <a:t>Algorithms for reconstruction:</a:t>
            </a:r>
          </a:p>
          <a:p>
            <a:r>
              <a:rPr lang="en-US" altLang="en-US" sz="1995" b="0" kern="0" dirty="0">
                <a:solidFill>
                  <a:schemeClr val="tx1"/>
                </a:solidFill>
              </a:rPr>
              <a:t>analytical (back projection FBP, </a:t>
            </a:r>
            <a:r>
              <a:rPr lang="en-US" altLang="en-US" sz="1995" b="0" kern="0" dirty="0" err="1">
                <a:solidFill>
                  <a:schemeClr val="tx1"/>
                </a:solidFill>
              </a:rPr>
              <a:t>etc</a:t>
            </a:r>
            <a:r>
              <a:rPr lang="en-US" altLang="en-US" sz="1995" b="0" kern="0" dirty="0">
                <a:solidFill>
                  <a:schemeClr val="tx1"/>
                </a:solidFill>
              </a:rPr>
              <a:t>) and iterative reconstruction (MLEM, OSEM, MAP, RAMLA, </a:t>
            </a:r>
            <a:r>
              <a:rPr lang="en-US" altLang="en-US" sz="1995" b="0" kern="0" dirty="0" err="1">
                <a:solidFill>
                  <a:schemeClr val="tx1"/>
                </a:solidFill>
              </a:rPr>
              <a:t>etc</a:t>
            </a:r>
            <a:r>
              <a:rPr lang="en-US" altLang="en-US" sz="1995" b="0" kern="0" dirty="0">
                <a:solidFill>
                  <a:schemeClr val="tx1"/>
                </a:solidFill>
              </a:rPr>
              <a:t>)</a:t>
            </a:r>
          </a:p>
        </p:txBody>
      </p:sp>
      <p:sp>
        <p:nvSpPr>
          <p:cNvPr id="8" name="Titel 1">
            <a:extLst>
              <a:ext uri="{FF2B5EF4-FFF2-40B4-BE49-F238E27FC236}">
                <a16:creationId xmlns:a16="http://schemas.microsoft.com/office/drawing/2014/main" id="{8674396B-7EC7-46AC-9B99-952C7562C395}"/>
              </a:ext>
            </a:extLst>
          </p:cNvPr>
          <p:cNvSpPr txBox="1">
            <a:spLocks/>
          </p:cNvSpPr>
          <p:nvPr/>
        </p:nvSpPr>
        <p:spPr bwMode="gray">
          <a:xfrm>
            <a:off x="481470" y="223111"/>
            <a:ext cx="9122580" cy="491289"/>
          </a:xfrm>
          <a:prstGeom prst="rect">
            <a:avLst/>
          </a:prstGeom>
        </p:spPr>
        <p:txBody>
          <a:bodyPr vert="horz" lIns="0" tIns="0" rIns="0" bIns="0" rtlCol="0" anchor="t" anchorCtr="0">
            <a:noAutofit/>
          </a:bodyPr>
          <a:lstStyle>
            <a:lvl1pPr algn="l" defTabSz="914400" rtl="0" eaLnBrk="1" latinLnBrk="0" hangingPunct="1">
              <a:spcBef>
                <a:spcPct val="0"/>
              </a:spcBef>
              <a:buNone/>
              <a:defRPr sz="2800" b="1" kern="1200">
                <a:solidFill>
                  <a:schemeClr val="bg2"/>
                </a:solidFill>
                <a:latin typeface="+mj-lt"/>
                <a:ea typeface="+mj-ea"/>
                <a:cs typeface="+mj-cs"/>
              </a:defRPr>
            </a:lvl1pPr>
          </a:lstStyle>
          <a:p>
            <a:r>
              <a:rPr lang="en-US" dirty="0"/>
              <a:t>How to make an image (the principle)</a:t>
            </a:r>
          </a:p>
        </p:txBody>
      </p:sp>
      <p:sp>
        <p:nvSpPr>
          <p:cNvPr id="7" name="Titel 1">
            <a:extLst>
              <a:ext uri="{FF2B5EF4-FFF2-40B4-BE49-F238E27FC236}">
                <a16:creationId xmlns:a16="http://schemas.microsoft.com/office/drawing/2014/main" id="{339B3787-1503-439E-A17A-B2F48DE9FBDD}"/>
              </a:ext>
            </a:extLst>
          </p:cNvPr>
          <p:cNvSpPr txBox="1">
            <a:spLocks/>
          </p:cNvSpPr>
          <p:nvPr/>
        </p:nvSpPr>
        <p:spPr bwMode="gray">
          <a:xfrm>
            <a:off x="6782800" y="6195558"/>
            <a:ext cx="5204884" cy="491289"/>
          </a:xfrm>
          <a:prstGeom prst="rect">
            <a:avLst/>
          </a:prstGeom>
        </p:spPr>
        <p:txBody>
          <a:bodyPr vert="horz" lIns="0" tIns="0" rIns="0" bIns="0" rtlCol="0" anchor="t" anchorCtr="0">
            <a:noAutofit/>
          </a:bodyPr>
          <a:lstStyle>
            <a:lvl1pPr algn="l" defTabSz="914400" rtl="0" eaLnBrk="1" latinLnBrk="0" hangingPunct="1">
              <a:spcBef>
                <a:spcPct val="0"/>
              </a:spcBef>
              <a:buNone/>
              <a:defRPr sz="2800" b="1" kern="1200">
                <a:solidFill>
                  <a:schemeClr val="bg2"/>
                </a:solidFill>
                <a:latin typeface="+mj-lt"/>
                <a:ea typeface="+mj-ea"/>
                <a:cs typeface="+mj-cs"/>
              </a:defRPr>
            </a:lvl1pPr>
          </a:lstStyle>
          <a:p>
            <a:r>
              <a:rPr lang="en-US" dirty="0"/>
              <a:t>But the data need “corrections”…</a:t>
            </a:r>
          </a:p>
        </p:txBody>
      </p:sp>
    </p:spTree>
    <p:extLst>
      <p:ext uri="{BB962C8B-B14F-4D97-AF65-F5344CB8AC3E}">
        <p14:creationId xmlns:p14="http://schemas.microsoft.com/office/powerpoint/2010/main" val="7987827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8033"/>
            <a:ext cx="12169775" cy="1265442"/>
          </a:xfrm>
        </p:spPr>
        <p:txBody>
          <a:bodyPr/>
          <a:lstStyle/>
          <a:p>
            <a:br>
              <a:rPr lang="en-US" dirty="0"/>
            </a:br>
            <a:endParaRPr lang="en-US" dirty="0"/>
          </a:p>
        </p:txBody>
      </p:sp>
      <p:sp>
        <p:nvSpPr>
          <p:cNvPr id="7" name="Text Box 79"/>
          <p:cNvSpPr txBox="1">
            <a:spLocks noChangeArrowheads="1"/>
          </p:cNvSpPr>
          <p:nvPr/>
        </p:nvSpPr>
        <p:spPr bwMode="auto">
          <a:xfrm>
            <a:off x="1794972" y="983415"/>
            <a:ext cx="2760440" cy="335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nSpc>
                <a:spcPts val="2394"/>
              </a:lnSpc>
              <a:spcBef>
                <a:spcPct val="50000"/>
              </a:spcBef>
            </a:pPr>
            <a:r>
              <a:rPr lang="en-US" altLang="en-US" sz="1995" b="1" dirty="0">
                <a:solidFill>
                  <a:schemeClr val="bg2"/>
                </a:solidFill>
              </a:rPr>
              <a:t>Normalization</a:t>
            </a:r>
          </a:p>
        </p:txBody>
      </p:sp>
      <p:grpSp>
        <p:nvGrpSpPr>
          <p:cNvPr id="3" name="Group 2">
            <a:extLst>
              <a:ext uri="{FF2B5EF4-FFF2-40B4-BE49-F238E27FC236}">
                <a16:creationId xmlns:a16="http://schemas.microsoft.com/office/drawing/2014/main" id="{7735B516-3C07-4BBB-8131-AD85A597DD6F}"/>
              </a:ext>
            </a:extLst>
          </p:cNvPr>
          <p:cNvGrpSpPr/>
          <p:nvPr/>
        </p:nvGrpSpPr>
        <p:grpSpPr>
          <a:xfrm>
            <a:off x="1168531" y="2081077"/>
            <a:ext cx="3378656" cy="2297990"/>
            <a:chOff x="542090" y="2231840"/>
            <a:chExt cx="4423916" cy="3078266"/>
          </a:xfrm>
        </p:grpSpPr>
        <p:sp>
          <p:nvSpPr>
            <p:cNvPr id="87" name="Text Box 11"/>
            <p:cNvSpPr txBox="1">
              <a:spLocks noChangeArrowheads="1"/>
            </p:cNvSpPr>
            <p:nvPr/>
          </p:nvSpPr>
          <p:spPr bwMode="auto">
            <a:xfrm>
              <a:off x="1378327" y="4816571"/>
              <a:ext cx="85" cy="49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en-US" altLang="en-US" sz="2394" b="1" dirty="0"/>
            </a:p>
          </p:txBody>
        </p:sp>
        <p:sp>
          <p:nvSpPr>
            <p:cNvPr id="89" name="Rectangle 101" descr="Green marble"/>
            <p:cNvSpPr>
              <a:spLocks noChangeAspect="1" noChangeArrowheads="1"/>
            </p:cNvSpPr>
            <p:nvPr/>
          </p:nvSpPr>
          <p:spPr bwMode="auto">
            <a:xfrm rot="1560000" flipV="1">
              <a:off x="1256376" y="2597693"/>
              <a:ext cx="292999" cy="261324"/>
            </a:xfrm>
            <a:prstGeom prst="rect">
              <a:avLst/>
            </a:prstGeom>
            <a:blipFill dpi="0" rotWithShape="0">
              <a:blip r:embed="rId2"/>
              <a:srcRect/>
              <a:tile tx="0" ty="0" sx="100000" sy="100000" flip="none" algn="tl"/>
            </a:blipFill>
            <a:ln w="12700">
              <a:solidFill>
                <a:srgbClr val="8CF4EA"/>
              </a:solidFill>
              <a:miter lim="800000"/>
              <a:headEnd/>
              <a:tailEnd/>
            </a:ln>
          </p:spPr>
          <p:txBody>
            <a:bodyPr rot="10800000"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grpSp>
          <p:nvGrpSpPr>
            <p:cNvPr id="90" name="Group 102"/>
            <p:cNvGrpSpPr>
              <a:grpSpLocks noChangeAspect="1"/>
            </p:cNvGrpSpPr>
            <p:nvPr/>
          </p:nvGrpSpPr>
          <p:grpSpPr bwMode="auto">
            <a:xfrm flipV="1">
              <a:off x="998219" y="2459905"/>
              <a:ext cx="291416" cy="235983"/>
              <a:chOff x="754" y="2974"/>
              <a:chExt cx="258" cy="186"/>
            </a:xfrm>
          </p:grpSpPr>
          <p:sp>
            <p:nvSpPr>
              <p:cNvPr id="91" name="Rectangle 103"/>
              <p:cNvSpPr>
                <a:spLocks noChangeAspect="1" noChangeArrowheads="1"/>
              </p:cNvSpPr>
              <p:nvPr/>
            </p:nvSpPr>
            <p:spPr bwMode="auto">
              <a:xfrm rot="-1620000">
                <a:off x="754" y="2974"/>
                <a:ext cx="202" cy="82"/>
              </a:xfrm>
              <a:prstGeom prst="rect">
                <a:avLst/>
              </a:prstGeom>
              <a:solidFill>
                <a:schemeClr val="folHlink"/>
              </a:solidFill>
              <a:ln w="12700">
                <a:solidFill>
                  <a:schemeClr val="accent1"/>
                </a:solidFill>
                <a:miter lim="800000"/>
                <a:headEnd/>
                <a:tailEnd/>
              </a:ln>
            </p:spPr>
            <p:txBody>
              <a:bodyPr rot="10800000"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92" name="Rectangle 104"/>
              <p:cNvSpPr>
                <a:spLocks noChangeAspect="1" noChangeArrowheads="1"/>
              </p:cNvSpPr>
              <p:nvPr/>
            </p:nvSpPr>
            <p:spPr bwMode="auto">
              <a:xfrm rot="-1620000">
                <a:off x="810" y="3078"/>
                <a:ext cx="202" cy="82"/>
              </a:xfrm>
              <a:prstGeom prst="rect">
                <a:avLst/>
              </a:prstGeom>
              <a:solidFill>
                <a:schemeClr val="folHlink"/>
              </a:solidFill>
              <a:ln w="12700">
                <a:solidFill>
                  <a:schemeClr val="accent1"/>
                </a:solidFill>
                <a:miter lim="800000"/>
                <a:headEnd/>
                <a:tailEnd/>
              </a:ln>
            </p:spPr>
            <p:txBody>
              <a:bodyPr rot="10800000"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grpSp>
        <p:sp>
          <p:nvSpPr>
            <p:cNvPr id="93" name="Rectangle 106" descr="Granite"/>
            <p:cNvSpPr>
              <a:spLocks noChangeAspect="1" noChangeArrowheads="1"/>
            </p:cNvSpPr>
            <p:nvPr/>
          </p:nvSpPr>
          <p:spPr bwMode="auto">
            <a:xfrm rot="1560000" flipH="1">
              <a:off x="4191122" y="4208400"/>
              <a:ext cx="293000" cy="261323"/>
            </a:xfrm>
            <a:prstGeom prst="rect">
              <a:avLst/>
            </a:prstGeom>
            <a:blipFill dpi="0" rotWithShape="1">
              <a:blip r:embed="rId3"/>
              <a:srcRect/>
              <a:tile tx="0" ty="0" sx="100000" sy="100000" flip="none" algn="tl"/>
            </a:blipFill>
            <a:ln w="12700">
              <a:solidFill>
                <a:srgbClr val="91AAAA"/>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grpSp>
          <p:nvGrpSpPr>
            <p:cNvPr id="94" name="Group 107"/>
            <p:cNvGrpSpPr>
              <a:grpSpLocks noChangeAspect="1"/>
            </p:cNvGrpSpPr>
            <p:nvPr/>
          </p:nvGrpSpPr>
          <p:grpSpPr bwMode="auto">
            <a:xfrm flipH="1">
              <a:off x="4450862" y="4371528"/>
              <a:ext cx="291416" cy="235984"/>
              <a:chOff x="754" y="2974"/>
              <a:chExt cx="258" cy="186"/>
            </a:xfrm>
          </p:grpSpPr>
          <p:sp>
            <p:nvSpPr>
              <p:cNvPr id="95" name="Rectangle 108"/>
              <p:cNvSpPr>
                <a:spLocks noChangeAspect="1" noChangeArrowheads="1"/>
              </p:cNvSpPr>
              <p:nvPr/>
            </p:nvSpPr>
            <p:spPr bwMode="auto">
              <a:xfrm rot="-1620000">
                <a:off x="754" y="2974"/>
                <a:ext cx="202" cy="82"/>
              </a:xfrm>
              <a:prstGeom prst="rect">
                <a:avLst/>
              </a:prstGeom>
              <a:solidFill>
                <a:schemeClr val="folHlink"/>
              </a:solidFill>
              <a:ln w="12700">
                <a:solidFill>
                  <a:schemeClr val="accent1"/>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96" name="Rectangle 109"/>
              <p:cNvSpPr>
                <a:spLocks noChangeAspect="1" noChangeArrowheads="1"/>
              </p:cNvSpPr>
              <p:nvPr/>
            </p:nvSpPr>
            <p:spPr bwMode="auto">
              <a:xfrm rot="-1620000">
                <a:off x="810" y="3078"/>
                <a:ext cx="202" cy="82"/>
              </a:xfrm>
              <a:prstGeom prst="rect">
                <a:avLst/>
              </a:prstGeom>
              <a:solidFill>
                <a:schemeClr val="folHlink"/>
              </a:solidFill>
              <a:ln w="12700">
                <a:solidFill>
                  <a:schemeClr val="accent1"/>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grpSp>
        <p:grpSp>
          <p:nvGrpSpPr>
            <p:cNvPr id="97" name="Group 138"/>
            <p:cNvGrpSpPr>
              <a:grpSpLocks/>
            </p:cNvGrpSpPr>
            <p:nvPr/>
          </p:nvGrpSpPr>
          <p:grpSpPr bwMode="auto">
            <a:xfrm>
              <a:off x="770154" y="2840012"/>
              <a:ext cx="3744059" cy="2147607"/>
              <a:chOff x="288" y="336"/>
              <a:chExt cx="2364" cy="1356"/>
            </a:xfrm>
          </p:grpSpPr>
          <p:grpSp>
            <p:nvGrpSpPr>
              <p:cNvPr id="98" name="Group 139"/>
              <p:cNvGrpSpPr>
                <a:grpSpLocks noChangeAspect="1"/>
              </p:cNvGrpSpPr>
              <p:nvPr/>
            </p:nvGrpSpPr>
            <p:grpSpPr bwMode="auto">
              <a:xfrm flipV="1">
                <a:off x="288" y="336"/>
                <a:ext cx="348" cy="252"/>
                <a:chOff x="754" y="3350"/>
                <a:chExt cx="488" cy="314"/>
              </a:xfrm>
            </p:grpSpPr>
            <p:sp>
              <p:nvSpPr>
                <p:cNvPr id="104" name="Rectangle 140"/>
                <p:cNvSpPr>
                  <a:spLocks noChangeAspect="1" noChangeArrowheads="1"/>
                </p:cNvSpPr>
                <p:nvPr/>
              </p:nvSpPr>
              <p:spPr bwMode="auto">
                <a:xfrm rot="-1560000">
                  <a:off x="983" y="3350"/>
                  <a:ext cx="259" cy="205"/>
                </a:xfrm>
                <a:prstGeom prst="rect">
                  <a:avLst/>
                </a:prstGeom>
                <a:gradFill rotWithShape="0">
                  <a:gsLst>
                    <a:gs pos="0">
                      <a:srgbClr val="8CF4EA"/>
                    </a:gs>
                    <a:gs pos="100000">
                      <a:srgbClr val="2A4946"/>
                    </a:gs>
                  </a:gsLst>
                  <a:path path="rect">
                    <a:fillToRect l="100000" b="100000"/>
                  </a:path>
                </a:gradFill>
                <a:ln w="12700">
                  <a:solidFill>
                    <a:srgbClr val="8CF4EA"/>
                  </a:solidFill>
                  <a:miter lim="800000"/>
                  <a:headEnd/>
                  <a:tailEnd/>
                </a:ln>
              </p:spPr>
              <p:txBody>
                <a:bodyPr rot="10800000"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grpSp>
              <p:nvGrpSpPr>
                <p:cNvPr id="105" name="Group 141"/>
                <p:cNvGrpSpPr>
                  <a:grpSpLocks noChangeAspect="1"/>
                </p:cNvGrpSpPr>
                <p:nvPr/>
              </p:nvGrpSpPr>
              <p:grpSpPr bwMode="auto">
                <a:xfrm>
                  <a:off x="754" y="3478"/>
                  <a:ext cx="258" cy="186"/>
                  <a:chOff x="754" y="2974"/>
                  <a:chExt cx="258" cy="186"/>
                </a:xfrm>
              </p:grpSpPr>
              <p:sp>
                <p:nvSpPr>
                  <p:cNvPr id="106" name="Rectangle 142"/>
                  <p:cNvSpPr>
                    <a:spLocks noChangeAspect="1" noChangeArrowheads="1"/>
                  </p:cNvSpPr>
                  <p:nvPr/>
                </p:nvSpPr>
                <p:spPr bwMode="auto">
                  <a:xfrm rot="-1620000">
                    <a:off x="754" y="2974"/>
                    <a:ext cx="202" cy="82"/>
                  </a:xfrm>
                  <a:prstGeom prst="rect">
                    <a:avLst/>
                  </a:prstGeom>
                  <a:solidFill>
                    <a:schemeClr val="folHlink"/>
                  </a:solidFill>
                  <a:ln w="12700">
                    <a:solidFill>
                      <a:schemeClr val="accent1"/>
                    </a:solidFill>
                    <a:miter lim="800000"/>
                    <a:headEnd/>
                    <a:tailEnd/>
                  </a:ln>
                </p:spPr>
                <p:txBody>
                  <a:bodyPr rot="10800000"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107" name="Rectangle 143"/>
                  <p:cNvSpPr>
                    <a:spLocks noChangeAspect="1" noChangeArrowheads="1"/>
                  </p:cNvSpPr>
                  <p:nvPr/>
                </p:nvSpPr>
                <p:spPr bwMode="auto">
                  <a:xfrm rot="-1620000">
                    <a:off x="810" y="3078"/>
                    <a:ext cx="202" cy="82"/>
                  </a:xfrm>
                  <a:prstGeom prst="rect">
                    <a:avLst/>
                  </a:prstGeom>
                  <a:solidFill>
                    <a:schemeClr val="folHlink"/>
                  </a:solidFill>
                  <a:ln w="12700">
                    <a:solidFill>
                      <a:schemeClr val="accent1"/>
                    </a:solidFill>
                    <a:miter lim="800000"/>
                    <a:headEnd/>
                    <a:tailEnd/>
                  </a:ln>
                </p:spPr>
                <p:txBody>
                  <a:bodyPr rot="10800000"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grpSp>
          </p:grpSp>
          <p:grpSp>
            <p:nvGrpSpPr>
              <p:cNvPr id="99" name="Group 144"/>
              <p:cNvGrpSpPr>
                <a:grpSpLocks noChangeAspect="1"/>
              </p:cNvGrpSpPr>
              <p:nvPr/>
            </p:nvGrpSpPr>
            <p:grpSpPr bwMode="auto">
              <a:xfrm flipH="1">
                <a:off x="2304" y="1440"/>
                <a:ext cx="348" cy="252"/>
                <a:chOff x="754" y="3350"/>
                <a:chExt cx="488" cy="314"/>
              </a:xfrm>
            </p:grpSpPr>
            <p:sp>
              <p:nvSpPr>
                <p:cNvPr id="100" name="Rectangle 145" descr="Woven mat"/>
                <p:cNvSpPr>
                  <a:spLocks noChangeAspect="1" noChangeArrowheads="1"/>
                </p:cNvSpPr>
                <p:nvPr/>
              </p:nvSpPr>
              <p:spPr bwMode="auto">
                <a:xfrm rot="-1560000">
                  <a:off x="983" y="3350"/>
                  <a:ext cx="259" cy="205"/>
                </a:xfrm>
                <a:prstGeom prst="rect">
                  <a:avLst/>
                </a:prstGeom>
                <a:blipFill dpi="0" rotWithShape="0">
                  <a:blip r:embed="rId4"/>
                  <a:srcRect/>
                  <a:tile tx="0" ty="0" sx="100000" sy="100000" flip="none" algn="tl"/>
                </a:blipFill>
                <a:ln w="12700">
                  <a:solidFill>
                    <a:srgbClr val="8CF4EA"/>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grpSp>
              <p:nvGrpSpPr>
                <p:cNvPr id="101" name="Group 146"/>
                <p:cNvGrpSpPr>
                  <a:grpSpLocks noChangeAspect="1"/>
                </p:cNvGrpSpPr>
                <p:nvPr/>
              </p:nvGrpSpPr>
              <p:grpSpPr bwMode="auto">
                <a:xfrm>
                  <a:off x="754" y="3478"/>
                  <a:ext cx="258" cy="186"/>
                  <a:chOff x="754" y="2974"/>
                  <a:chExt cx="258" cy="186"/>
                </a:xfrm>
              </p:grpSpPr>
              <p:sp>
                <p:nvSpPr>
                  <p:cNvPr id="102" name="Rectangle 147"/>
                  <p:cNvSpPr>
                    <a:spLocks noChangeAspect="1" noChangeArrowheads="1"/>
                  </p:cNvSpPr>
                  <p:nvPr/>
                </p:nvSpPr>
                <p:spPr bwMode="auto">
                  <a:xfrm rot="-1620000">
                    <a:off x="754" y="2974"/>
                    <a:ext cx="202" cy="82"/>
                  </a:xfrm>
                  <a:prstGeom prst="rect">
                    <a:avLst/>
                  </a:prstGeom>
                  <a:solidFill>
                    <a:schemeClr val="folHlink"/>
                  </a:solidFill>
                  <a:ln w="12700">
                    <a:solidFill>
                      <a:schemeClr val="accent1"/>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103" name="Rectangle 148"/>
                  <p:cNvSpPr>
                    <a:spLocks noChangeAspect="1" noChangeArrowheads="1"/>
                  </p:cNvSpPr>
                  <p:nvPr/>
                </p:nvSpPr>
                <p:spPr bwMode="auto">
                  <a:xfrm rot="-1620000">
                    <a:off x="810" y="3078"/>
                    <a:ext cx="202" cy="82"/>
                  </a:xfrm>
                  <a:prstGeom prst="rect">
                    <a:avLst/>
                  </a:prstGeom>
                  <a:solidFill>
                    <a:schemeClr val="folHlink"/>
                  </a:solidFill>
                  <a:ln w="12700">
                    <a:solidFill>
                      <a:schemeClr val="accent1"/>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grpSp>
          </p:grpSp>
        </p:grpSp>
        <p:sp>
          <p:nvSpPr>
            <p:cNvPr id="108" name="Line 149"/>
            <p:cNvSpPr>
              <a:spLocks noChangeShapeType="1"/>
            </p:cNvSpPr>
            <p:nvPr/>
          </p:nvSpPr>
          <p:spPr bwMode="auto">
            <a:xfrm>
              <a:off x="1606391" y="2840012"/>
              <a:ext cx="2508709" cy="1292365"/>
            </a:xfrm>
            <a:prstGeom prst="line">
              <a:avLst/>
            </a:prstGeom>
            <a:noFill/>
            <a:ln w="38100">
              <a:solidFill>
                <a:srgbClr val="66FF33"/>
              </a:solidFill>
              <a:round/>
              <a:headEnd type="arrow" w="med" len="med"/>
              <a:tailEnd type="arrow" w="med" len="med"/>
            </a:ln>
            <a:extLst>
              <a:ext uri="{909E8E84-426E-40DD-AFC4-6F175D3DCCD1}">
                <a14:hiddenFill xmlns:a14="http://schemas.microsoft.com/office/drawing/2010/main">
                  <a:noFill/>
                </a14:hiddenFill>
              </a:ext>
            </a:extLst>
          </p:spPr>
          <p:txBody>
            <a:bodyPr lIns="0" tIns="0" rIns="0" bIns="0"/>
            <a:lstStyle/>
            <a:p>
              <a:endParaRPr lang="en-US" sz="1796"/>
            </a:p>
          </p:txBody>
        </p:sp>
        <p:sp>
          <p:nvSpPr>
            <p:cNvPr id="109" name="Line 150"/>
            <p:cNvSpPr>
              <a:spLocks noChangeShapeType="1"/>
            </p:cNvSpPr>
            <p:nvPr/>
          </p:nvSpPr>
          <p:spPr bwMode="auto">
            <a:xfrm>
              <a:off x="1454348" y="3296141"/>
              <a:ext cx="2508709" cy="1292365"/>
            </a:xfrm>
            <a:prstGeom prst="line">
              <a:avLst/>
            </a:prstGeom>
            <a:noFill/>
            <a:ln w="38100">
              <a:solidFill>
                <a:srgbClr val="66FF33"/>
              </a:solidFill>
              <a:round/>
              <a:headEnd type="arrow" w="med" len="med"/>
              <a:tailEnd type="arrow" w="med" len="med"/>
            </a:ln>
            <a:extLst>
              <a:ext uri="{909E8E84-426E-40DD-AFC4-6F175D3DCCD1}">
                <a14:hiddenFill xmlns:a14="http://schemas.microsoft.com/office/drawing/2010/main">
                  <a:noFill/>
                </a14:hiddenFill>
              </a:ext>
            </a:extLst>
          </p:spPr>
          <p:txBody>
            <a:bodyPr lIns="0" tIns="0" rIns="0" bIns="0"/>
            <a:lstStyle/>
            <a:p>
              <a:endParaRPr lang="en-US" sz="1796"/>
            </a:p>
          </p:txBody>
        </p:sp>
        <p:sp>
          <p:nvSpPr>
            <p:cNvPr id="110" name="Oval 151"/>
            <p:cNvSpPr>
              <a:spLocks noChangeArrowheads="1"/>
            </p:cNvSpPr>
            <p:nvPr/>
          </p:nvSpPr>
          <p:spPr bwMode="auto">
            <a:xfrm>
              <a:off x="3126821" y="3600227"/>
              <a:ext cx="228064" cy="228064"/>
            </a:xfrm>
            <a:prstGeom prst="ellipse">
              <a:avLst/>
            </a:prstGeom>
            <a:solidFill>
              <a:srgbClr val="FF0000"/>
            </a:solidFill>
            <a:ln w="9525">
              <a:solidFill>
                <a:schemeClr val="tx1"/>
              </a:solidFill>
              <a:round/>
              <a:headEnd/>
              <a:tailEnd/>
            </a:ln>
          </p:spPr>
          <p:txBody>
            <a:bodyPr wrap="none" lIns="0" tIns="0" rIns="0" bIns="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111" name="Oval 152"/>
            <p:cNvSpPr>
              <a:spLocks noChangeArrowheads="1"/>
            </p:cNvSpPr>
            <p:nvPr/>
          </p:nvSpPr>
          <p:spPr bwMode="auto">
            <a:xfrm>
              <a:off x="2898756" y="3980335"/>
              <a:ext cx="228064" cy="228064"/>
            </a:xfrm>
            <a:prstGeom prst="ellipse">
              <a:avLst/>
            </a:prstGeom>
            <a:solidFill>
              <a:srgbClr val="FF0000"/>
            </a:solidFill>
            <a:ln w="9525">
              <a:solidFill>
                <a:schemeClr val="tx1"/>
              </a:solidFill>
              <a:round/>
              <a:headEnd/>
              <a:tailEnd/>
            </a:ln>
          </p:spPr>
          <p:txBody>
            <a:bodyPr wrap="none" lIns="0" tIns="0" rIns="0" bIns="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112" name="Text Box 153"/>
            <p:cNvSpPr txBox="1">
              <a:spLocks noChangeArrowheads="1"/>
            </p:cNvSpPr>
            <p:nvPr/>
          </p:nvSpPr>
          <p:spPr bwMode="auto">
            <a:xfrm>
              <a:off x="846176" y="2231840"/>
              <a:ext cx="166712" cy="27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796" b="1"/>
                <a:t>A</a:t>
              </a:r>
            </a:p>
          </p:txBody>
        </p:sp>
        <p:sp>
          <p:nvSpPr>
            <p:cNvPr id="113" name="Text Box 154"/>
            <p:cNvSpPr txBox="1">
              <a:spLocks noChangeArrowheads="1"/>
            </p:cNvSpPr>
            <p:nvPr/>
          </p:nvSpPr>
          <p:spPr bwMode="auto">
            <a:xfrm>
              <a:off x="4799294" y="4436464"/>
              <a:ext cx="166712" cy="27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796" b="1"/>
                <a:t>B</a:t>
              </a:r>
            </a:p>
          </p:txBody>
        </p:sp>
        <p:sp>
          <p:nvSpPr>
            <p:cNvPr id="114" name="Text Box 155"/>
            <p:cNvSpPr txBox="1">
              <a:spLocks noChangeArrowheads="1"/>
            </p:cNvSpPr>
            <p:nvPr/>
          </p:nvSpPr>
          <p:spPr bwMode="auto">
            <a:xfrm>
              <a:off x="542090" y="2611948"/>
              <a:ext cx="166712" cy="27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796" b="1"/>
                <a:t>C</a:t>
              </a:r>
            </a:p>
          </p:txBody>
        </p:sp>
        <p:sp>
          <p:nvSpPr>
            <p:cNvPr id="115" name="Text Box 156"/>
            <p:cNvSpPr txBox="1">
              <a:spLocks noChangeArrowheads="1"/>
            </p:cNvSpPr>
            <p:nvPr/>
          </p:nvSpPr>
          <p:spPr bwMode="auto">
            <a:xfrm>
              <a:off x="4571229" y="4892593"/>
              <a:ext cx="166712" cy="27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796" b="1"/>
                <a:t>D</a:t>
              </a:r>
            </a:p>
          </p:txBody>
        </p:sp>
      </p:grpSp>
      <p:pic>
        <p:nvPicPr>
          <p:cNvPr id="116" name="Picture 63"/>
          <p:cNvPicPr>
            <a:picLocks noChangeArrowheads="1"/>
          </p:cNvPicPr>
          <p:nvPr/>
        </p:nvPicPr>
        <p:blipFill>
          <a:blip r:embed="rId5">
            <a:extLst>
              <a:ext uri="{28A0092B-C50C-407E-A947-70E740481C1C}">
                <a14:useLocalDpi xmlns:a14="http://schemas.microsoft.com/office/drawing/2010/main" val="0"/>
              </a:ext>
            </a:extLst>
          </a:blip>
          <a:srcRect l="33818" t="35983" r="33447" b="46342"/>
          <a:stretch>
            <a:fillRect/>
          </a:stretch>
        </p:blipFill>
        <p:spPr bwMode="auto">
          <a:xfrm>
            <a:off x="1260848" y="4631854"/>
            <a:ext cx="3096732" cy="1965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7" name="Text Box 26"/>
          <p:cNvSpPr txBox="1">
            <a:spLocks noChangeArrowheads="1"/>
          </p:cNvSpPr>
          <p:nvPr/>
        </p:nvSpPr>
        <p:spPr bwMode="auto">
          <a:xfrm>
            <a:off x="1063467" y="4324798"/>
            <a:ext cx="3491494" cy="307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sz="1995" b="1" dirty="0">
                <a:solidFill>
                  <a:srgbClr val="FF3300"/>
                </a:solidFill>
              </a:rPr>
              <a:t>Normalization array</a:t>
            </a:r>
            <a:endParaRPr lang="en-US" altLang="en-US" sz="1995" dirty="0"/>
          </a:p>
        </p:txBody>
      </p:sp>
      <p:sp>
        <p:nvSpPr>
          <p:cNvPr id="118" name="Text Box 26"/>
          <p:cNvSpPr txBox="1">
            <a:spLocks noChangeArrowheads="1"/>
          </p:cNvSpPr>
          <p:nvPr/>
        </p:nvSpPr>
        <p:spPr bwMode="auto">
          <a:xfrm>
            <a:off x="496776" y="1310109"/>
            <a:ext cx="4624876" cy="6140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just" eaLnBrk="1" hangingPunct="1"/>
            <a:r>
              <a:rPr lang="en-US" altLang="en-US" sz="1995" dirty="0"/>
              <a:t>Each detector has a different response:    A calibration or normalization is needed</a:t>
            </a:r>
          </a:p>
        </p:txBody>
      </p:sp>
      <p:grpSp>
        <p:nvGrpSpPr>
          <p:cNvPr id="36" name="Group 49">
            <a:extLst>
              <a:ext uri="{FF2B5EF4-FFF2-40B4-BE49-F238E27FC236}">
                <a16:creationId xmlns:a16="http://schemas.microsoft.com/office/drawing/2014/main" id="{5876B92B-002F-4060-AAF0-49FAD7EDEC1A}"/>
              </a:ext>
            </a:extLst>
          </p:cNvPr>
          <p:cNvGrpSpPr>
            <a:grpSpLocks/>
          </p:cNvGrpSpPr>
          <p:nvPr/>
        </p:nvGrpSpPr>
        <p:grpSpPr bwMode="auto">
          <a:xfrm>
            <a:off x="6948637" y="2811155"/>
            <a:ext cx="4105161" cy="2356666"/>
            <a:chOff x="480" y="1344"/>
            <a:chExt cx="2592" cy="1488"/>
          </a:xfrm>
        </p:grpSpPr>
        <p:sp>
          <p:nvSpPr>
            <p:cNvPr id="37" name="Oval 3">
              <a:extLst>
                <a:ext uri="{FF2B5EF4-FFF2-40B4-BE49-F238E27FC236}">
                  <a16:creationId xmlns:a16="http://schemas.microsoft.com/office/drawing/2014/main" id="{41B33145-19A4-4FDA-800D-508097A85234}"/>
                </a:ext>
              </a:extLst>
            </p:cNvPr>
            <p:cNvSpPr>
              <a:spLocks noChangeArrowheads="1"/>
            </p:cNvSpPr>
            <p:nvPr/>
          </p:nvSpPr>
          <p:spPr bwMode="auto">
            <a:xfrm>
              <a:off x="1248" y="1344"/>
              <a:ext cx="1104" cy="1086"/>
            </a:xfrm>
            <a:prstGeom prst="ellipse">
              <a:avLst/>
            </a:prstGeom>
            <a:solidFill>
              <a:srgbClr val="AAAAA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38" name="Rectangle 4">
              <a:extLst>
                <a:ext uri="{FF2B5EF4-FFF2-40B4-BE49-F238E27FC236}">
                  <a16:creationId xmlns:a16="http://schemas.microsoft.com/office/drawing/2014/main" id="{ABAFA176-B007-4723-8FF6-1275D0FA6915}"/>
                </a:ext>
              </a:extLst>
            </p:cNvPr>
            <p:cNvSpPr>
              <a:spLocks noChangeArrowheads="1"/>
            </p:cNvSpPr>
            <p:nvPr/>
          </p:nvSpPr>
          <p:spPr bwMode="auto">
            <a:xfrm>
              <a:off x="2496" y="1776"/>
              <a:ext cx="576" cy="192"/>
            </a:xfrm>
            <a:prstGeom prst="rect">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39" name="Rectangle 9">
              <a:extLst>
                <a:ext uri="{FF2B5EF4-FFF2-40B4-BE49-F238E27FC236}">
                  <a16:creationId xmlns:a16="http://schemas.microsoft.com/office/drawing/2014/main" id="{A8F7D2B9-5402-4D8E-9082-23DD715EB876}"/>
                </a:ext>
              </a:extLst>
            </p:cNvPr>
            <p:cNvSpPr>
              <a:spLocks noChangeArrowheads="1"/>
            </p:cNvSpPr>
            <p:nvPr/>
          </p:nvSpPr>
          <p:spPr bwMode="auto">
            <a:xfrm>
              <a:off x="1392" y="2496"/>
              <a:ext cx="52"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r>
                <a:rPr lang="en-US" altLang="en-US" sz="1097">
                  <a:latin typeface="Univers 55" pitchFamily="34" charset="0"/>
                </a:rPr>
                <a:t>A</a:t>
              </a:r>
              <a:endParaRPr lang="en-US" altLang="en-US" sz="2394">
                <a:latin typeface="Times" pitchFamily="18" charset="0"/>
              </a:endParaRPr>
            </a:p>
          </p:txBody>
        </p:sp>
        <p:sp>
          <p:nvSpPr>
            <p:cNvPr id="40" name="Rectangle 10">
              <a:extLst>
                <a:ext uri="{FF2B5EF4-FFF2-40B4-BE49-F238E27FC236}">
                  <a16:creationId xmlns:a16="http://schemas.microsoft.com/office/drawing/2014/main" id="{B924A24E-1D5E-4574-87D6-3743CABC48C9}"/>
                </a:ext>
              </a:extLst>
            </p:cNvPr>
            <p:cNvSpPr>
              <a:spLocks noChangeArrowheads="1"/>
            </p:cNvSpPr>
            <p:nvPr/>
          </p:nvSpPr>
          <p:spPr bwMode="auto">
            <a:xfrm>
              <a:off x="1920" y="2496"/>
              <a:ext cx="57"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r>
                <a:rPr lang="en-US" altLang="en-US" sz="1297">
                  <a:latin typeface="Univers 55" pitchFamily="34" charset="0"/>
                </a:rPr>
                <a:t>B</a:t>
              </a:r>
              <a:endParaRPr lang="en-US" altLang="en-US" sz="2794">
                <a:latin typeface="Times" pitchFamily="18" charset="0"/>
              </a:endParaRPr>
            </a:p>
          </p:txBody>
        </p:sp>
        <p:sp>
          <p:nvSpPr>
            <p:cNvPr id="41" name="Rectangle 15">
              <a:extLst>
                <a:ext uri="{FF2B5EF4-FFF2-40B4-BE49-F238E27FC236}">
                  <a16:creationId xmlns:a16="http://schemas.microsoft.com/office/drawing/2014/main" id="{2791DBE1-5FDB-417C-890A-481544BDA4CB}"/>
                </a:ext>
              </a:extLst>
            </p:cNvPr>
            <p:cNvSpPr>
              <a:spLocks noChangeArrowheads="1"/>
            </p:cNvSpPr>
            <p:nvPr/>
          </p:nvSpPr>
          <p:spPr bwMode="auto">
            <a:xfrm>
              <a:off x="1759" y="2694"/>
              <a:ext cx="81"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r>
                <a:rPr lang="en-US" altLang="en-US" sz="1097" b="1" dirty="0">
                  <a:latin typeface="Univers 55" pitchFamily="34" charset="0"/>
                </a:rPr>
                <a:t>W</a:t>
              </a:r>
              <a:endParaRPr lang="en-US" altLang="en-US" sz="2394" b="1" dirty="0">
                <a:latin typeface="Times" pitchFamily="18" charset="0"/>
              </a:endParaRPr>
            </a:p>
          </p:txBody>
        </p:sp>
        <p:sp>
          <p:nvSpPr>
            <p:cNvPr id="42" name="Rectangle 33">
              <a:extLst>
                <a:ext uri="{FF2B5EF4-FFF2-40B4-BE49-F238E27FC236}">
                  <a16:creationId xmlns:a16="http://schemas.microsoft.com/office/drawing/2014/main" id="{0C30F287-BBB4-4753-83ED-47C842185145}"/>
                </a:ext>
              </a:extLst>
            </p:cNvPr>
            <p:cNvSpPr>
              <a:spLocks noChangeArrowheads="1"/>
            </p:cNvSpPr>
            <p:nvPr/>
          </p:nvSpPr>
          <p:spPr bwMode="auto">
            <a:xfrm>
              <a:off x="2592" y="1824"/>
              <a:ext cx="336"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r>
                <a:rPr lang="en-US" altLang="en-US" sz="1197">
                  <a:latin typeface="Univers 55" pitchFamily="34" charset="0"/>
                </a:rPr>
                <a:t>detector</a:t>
              </a:r>
              <a:endParaRPr lang="en-US" altLang="en-US" sz="3193">
                <a:latin typeface="Times" pitchFamily="18" charset="0"/>
              </a:endParaRPr>
            </a:p>
          </p:txBody>
        </p:sp>
        <p:sp>
          <p:nvSpPr>
            <p:cNvPr id="43" name="Rectangle 34">
              <a:extLst>
                <a:ext uri="{FF2B5EF4-FFF2-40B4-BE49-F238E27FC236}">
                  <a16:creationId xmlns:a16="http://schemas.microsoft.com/office/drawing/2014/main" id="{C21DAA2E-6316-48B2-AD8C-E6EE4CC32549}"/>
                </a:ext>
              </a:extLst>
            </p:cNvPr>
            <p:cNvSpPr>
              <a:spLocks noChangeArrowheads="1"/>
            </p:cNvSpPr>
            <p:nvPr/>
          </p:nvSpPr>
          <p:spPr bwMode="auto">
            <a:xfrm>
              <a:off x="480" y="1776"/>
              <a:ext cx="576" cy="192"/>
            </a:xfrm>
            <a:prstGeom prst="rect">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44" name="Rectangle 35">
              <a:extLst>
                <a:ext uri="{FF2B5EF4-FFF2-40B4-BE49-F238E27FC236}">
                  <a16:creationId xmlns:a16="http://schemas.microsoft.com/office/drawing/2014/main" id="{44EF2695-7F25-433A-878A-FCE1A832D18B}"/>
                </a:ext>
              </a:extLst>
            </p:cNvPr>
            <p:cNvSpPr>
              <a:spLocks noChangeArrowheads="1"/>
            </p:cNvSpPr>
            <p:nvPr/>
          </p:nvSpPr>
          <p:spPr bwMode="auto">
            <a:xfrm>
              <a:off x="576" y="1824"/>
              <a:ext cx="432"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r>
                <a:rPr lang="en-US" altLang="en-US" sz="1197">
                  <a:latin typeface="Univers 55" pitchFamily="34" charset="0"/>
                </a:rPr>
                <a:t>detector</a:t>
              </a:r>
              <a:endParaRPr lang="en-US" altLang="en-US" sz="3193">
                <a:latin typeface="Times" pitchFamily="18" charset="0"/>
              </a:endParaRPr>
            </a:p>
          </p:txBody>
        </p:sp>
        <p:sp>
          <p:nvSpPr>
            <p:cNvPr id="45" name="AutoShape 36">
              <a:extLst>
                <a:ext uri="{FF2B5EF4-FFF2-40B4-BE49-F238E27FC236}">
                  <a16:creationId xmlns:a16="http://schemas.microsoft.com/office/drawing/2014/main" id="{FEE8A7CC-E1D3-4912-A24D-0A381A150EB8}"/>
                </a:ext>
              </a:extLst>
            </p:cNvPr>
            <p:cNvSpPr>
              <a:spLocks noChangeArrowheads="1"/>
            </p:cNvSpPr>
            <p:nvPr/>
          </p:nvSpPr>
          <p:spPr bwMode="auto">
            <a:xfrm>
              <a:off x="1584" y="1776"/>
              <a:ext cx="144" cy="144"/>
            </a:xfrm>
            <a:prstGeom prst="irregularSeal2">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46" name="Line 37">
              <a:extLst>
                <a:ext uri="{FF2B5EF4-FFF2-40B4-BE49-F238E27FC236}">
                  <a16:creationId xmlns:a16="http://schemas.microsoft.com/office/drawing/2014/main" id="{DFD27418-57BF-4F77-B36E-0139EA0CAE20}"/>
                </a:ext>
              </a:extLst>
            </p:cNvPr>
            <p:cNvSpPr>
              <a:spLocks noChangeShapeType="1"/>
            </p:cNvSpPr>
            <p:nvPr/>
          </p:nvSpPr>
          <p:spPr bwMode="auto">
            <a:xfrm flipH="1">
              <a:off x="1056" y="1872"/>
              <a:ext cx="52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47" name="Line 38">
              <a:extLst>
                <a:ext uri="{FF2B5EF4-FFF2-40B4-BE49-F238E27FC236}">
                  <a16:creationId xmlns:a16="http://schemas.microsoft.com/office/drawing/2014/main" id="{AA9C0FF7-BFBB-4F3C-A916-EE3D5B68445A}"/>
                </a:ext>
              </a:extLst>
            </p:cNvPr>
            <p:cNvSpPr>
              <a:spLocks noChangeShapeType="1"/>
            </p:cNvSpPr>
            <p:nvPr/>
          </p:nvSpPr>
          <p:spPr bwMode="auto">
            <a:xfrm>
              <a:off x="1728" y="1872"/>
              <a:ext cx="76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48" name="Line 39">
              <a:extLst>
                <a:ext uri="{FF2B5EF4-FFF2-40B4-BE49-F238E27FC236}">
                  <a16:creationId xmlns:a16="http://schemas.microsoft.com/office/drawing/2014/main" id="{2F6ABF46-E0EC-42DC-B9EC-EA3F179CDD0A}"/>
                </a:ext>
              </a:extLst>
            </p:cNvPr>
            <p:cNvSpPr>
              <a:spLocks noChangeShapeType="1"/>
            </p:cNvSpPr>
            <p:nvPr/>
          </p:nvSpPr>
          <p:spPr bwMode="auto">
            <a:xfrm>
              <a:off x="1632" y="1968"/>
              <a:ext cx="0" cy="62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49" name="Line 40">
              <a:extLst>
                <a:ext uri="{FF2B5EF4-FFF2-40B4-BE49-F238E27FC236}">
                  <a16:creationId xmlns:a16="http://schemas.microsoft.com/office/drawing/2014/main" id="{419E4D20-0685-4AF9-914C-48A9C2FC48DF}"/>
                </a:ext>
              </a:extLst>
            </p:cNvPr>
            <p:cNvSpPr>
              <a:spLocks noChangeShapeType="1"/>
            </p:cNvSpPr>
            <p:nvPr/>
          </p:nvSpPr>
          <p:spPr bwMode="auto">
            <a:xfrm>
              <a:off x="1248" y="1872"/>
              <a:ext cx="0" cy="9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50" name="Line 41">
              <a:extLst>
                <a:ext uri="{FF2B5EF4-FFF2-40B4-BE49-F238E27FC236}">
                  <a16:creationId xmlns:a16="http://schemas.microsoft.com/office/drawing/2014/main" id="{89DB725C-2B03-4E12-BDE3-CE1C7CF7DC6F}"/>
                </a:ext>
              </a:extLst>
            </p:cNvPr>
            <p:cNvSpPr>
              <a:spLocks noChangeShapeType="1"/>
            </p:cNvSpPr>
            <p:nvPr/>
          </p:nvSpPr>
          <p:spPr bwMode="auto">
            <a:xfrm>
              <a:off x="2352" y="1872"/>
              <a:ext cx="0" cy="9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51" name="Line 42">
              <a:extLst>
                <a:ext uri="{FF2B5EF4-FFF2-40B4-BE49-F238E27FC236}">
                  <a16:creationId xmlns:a16="http://schemas.microsoft.com/office/drawing/2014/main" id="{C34C15F8-BC8C-4357-AF06-44F4E109206C}"/>
                </a:ext>
              </a:extLst>
            </p:cNvPr>
            <p:cNvSpPr>
              <a:spLocks noChangeShapeType="1"/>
            </p:cNvSpPr>
            <p:nvPr/>
          </p:nvSpPr>
          <p:spPr bwMode="auto">
            <a:xfrm>
              <a:off x="2064" y="2544"/>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52" name="Line 43">
              <a:extLst>
                <a:ext uri="{FF2B5EF4-FFF2-40B4-BE49-F238E27FC236}">
                  <a16:creationId xmlns:a16="http://schemas.microsoft.com/office/drawing/2014/main" id="{90499010-9E50-4B66-B9DC-0B20889F6674}"/>
                </a:ext>
              </a:extLst>
            </p:cNvPr>
            <p:cNvSpPr>
              <a:spLocks noChangeShapeType="1"/>
            </p:cNvSpPr>
            <p:nvPr/>
          </p:nvSpPr>
          <p:spPr bwMode="auto">
            <a:xfrm flipH="1">
              <a:off x="1632" y="254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53" name="Line 44">
              <a:extLst>
                <a:ext uri="{FF2B5EF4-FFF2-40B4-BE49-F238E27FC236}">
                  <a16:creationId xmlns:a16="http://schemas.microsoft.com/office/drawing/2014/main" id="{9AAAA2E3-397F-4A43-85F7-31C11F41159A}"/>
                </a:ext>
              </a:extLst>
            </p:cNvPr>
            <p:cNvSpPr>
              <a:spLocks noChangeShapeType="1"/>
            </p:cNvSpPr>
            <p:nvPr/>
          </p:nvSpPr>
          <p:spPr bwMode="auto">
            <a:xfrm>
              <a:off x="1488" y="2544"/>
              <a:ext cx="14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54" name="Line 45">
              <a:extLst>
                <a:ext uri="{FF2B5EF4-FFF2-40B4-BE49-F238E27FC236}">
                  <a16:creationId xmlns:a16="http://schemas.microsoft.com/office/drawing/2014/main" id="{B90B0FEA-D8D1-48E4-91DF-42208CC58232}"/>
                </a:ext>
              </a:extLst>
            </p:cNvPr>
            <p:cNvSpPr>
              <a:spLocks noChangeShapeType="1"/>
            </p:cNvSpPr>
            <p:nvPr/>
          </p:nvSpPr>
          <p:spPr bwMode="auto">
            <a:xfrm flipH="1">
              <a:off x="1248" y="2544"/>
              <a:ext cx="9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55" name="Line 46">
              <a:extLst>
                <a:ext uri="{FF2B5EF4-FFF2-40B4-BE49-F238E27FC236}">
                  <a16:creationId xmlns:a16="http://schemas.microsoft.com/office/drawing/2014/main" id="{36D438CE-0ED5-4F0F-95D2-32D97A080470}"/>
                </a:ext>
              </a:extLst>
            </p:cNvPr>
            <p:cNvSpPr>
              <a:spLocks noChangeShapeType="1"/>
            </p:cNvSpPr>
            <p:nvPr/>
          </p:nvSpPr>
          <p:spPr bwMode="auto">
            <a:xfrm flipH="1">
              <a:off x="1248" y="2736"/>
              <a:ext cx="43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56" name="Line 47">
              <a:extLst>
                <a:ext uri="{FF2B5EF4-FFF2-40B4-BE49-F238E27FC236}">
                  <a16:creationId xmlns:a16="http://schemas.microsoft.com/office/drawing/2014/main" id="{91431577-2155-47F8-9D6D-A11BADF01CC5}"/>
                </a:ext>
              </a:extLst>
            </p:cNvPr>
            <p:cNvSpPr>
              <a:spLocks noChangeShapeType="1"/>
            </p:cNvSpPr>
            <p:nvPr/>
          </p:nvSpPr>
          <p:spPr bwMode="auto">
            <a:xfrm>
              <a:off x="1920" y="2736"/>
              <a:ext cx="43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grpSp>
      <p:grpSp>
        <p:nvGrpSpPr>
          <p:cNvPr id="57" name="Group 56">
            <a:extLst>
              <a:ext uri="{FF2B5EF4-FFF2-40B4-BE49-F238E27FC236}">
                <a16:creationId xmlns:a16="http://schemas.microsoft.com/office/drawing/2014/main" id="{F6332611-7AC4-40CC-8D5E-1B5C0503E4BC}"/>
              </a:ext>
            </a:extLst>
          </p:cNvPr>
          <p:cNvGrpSpPr/>
          <p:nvPr/>
        </p:nvGrpSpPr>
        <p:grpSpPr>
          <a:xfrm>
            <a:off x="7107005" y="5563175"/>
            <a:ext cx="4150919" cy="525352"/>
            <a:chOff x="5591175" y="3366098"/>
            <a:chExt cx="2589461" cy="526586"/>
          </a:xfrm>
        </p:grpSpPr>
        <p:sp>
          <p:nvSpPr>
            <p:cNvPr id="58" name="Rectangle 25">
              <a:extLst>
                <a:ext uri="{FF2B5EF4-FFF2-40B4-BE49-F238E27FC236}">
                  <a16:creationId xmlns:a16="http://schemas.microsoft.com/office/drawing/2014/main" id="{2FA6C6EB-02DE-45FC-9A5C-A843EC6EA939}"/>
                </a:ext>
              </a:extLst>
            </p:cNvPr>
            <p:cNvSpPr>
              <a:spLocks noChangeArrowheads="1"/>
            </p:cNvSpPr>
            <p:nvPr/>
          </p:nvSpPr>
          <p:spPr bwMode="auto">
            <a:xfrm>
              <a:off x="5591175" y="3524250"/>
              <a:ext cx="195541" cy="36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r>
                <a:rPr lang="en-US" altLang="en-US" sz="2394" dirty="0">
                  <a:latin typeface="Univers 55" pitchFamily="34" charset="0"/>
                </a:rPr>
                <a:t> (e</a:t>
              </a:r>
              <a:endParaRPr lang="en-US" altLang="en-US" sz="2394" dirty="0">
                <a:latin typeface="Times" pitchFamily="18" charset="0"/>
              </a:endParaRPr>
            </a:p>
          </p:txBody>
        </p:sp>
        <p:sp>
          <p:nvSpPr>
            <p:cNvPr id="59" name="Rectangle 26">
              <a:extLst>
                <a:ext uri="{FF2B5EF4-FFF2-40B4-BE49-F238E27FC236}">
                  <a16:creationId xmlns:a16="http://schemas.microsoft.com/office/drawing/2014/main" id="{5C8068F9-FBC7-440C-AFA1-A7099B36D576}"/>
                </a:ext>
              </a:extLst>
            </p:cNvPr>
            <p:cNvSpPr>
              <a:spLocks noChangeArrowheads="1"/>
            </p:cNvSpPr>
            <p:nvPr/>
          </p:nvSpPr>
          <p:spPr bwMode="auto">
            <a:xfrm>
              <a:off x="5802759" y="3367016"/>
              <a:ext cx="258393" cy="307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r>
                <a:rPr lang="en-US" altLang="en-US" sz="1995" dirty="0">
                  <a:latin typeface="Univers 55" pitchFamily="34" charset="0"/>
                </a:rPr>
                <a:t>–µA</a:t>
              </a:r>
              <a:endParaRPr lang="en-US" altLang="en-US" sz="1995" dirty="0">
                <a:latin typeface="Times" pitchFamily="18" charset="0"/>
              </a:endParaRPr>
            </a:p>
          </p:txBody>
        </p:sp>
        <p:sp>
          <p:nvSpPr>
            <p:cNvPr id="60" name="Rectangle 27">
              <a:extLst>
                <a:ext uri="{FF2B5EF4-FFF2-40B4-BE49-F238E27FC236}">
                  <a16:creationId xmlns:a16="http://schemas.microsoft.com/office/drawing/2014/main" id="{411BC6EA-6AE7-4FCD-9088-DC8D6687C89D}"/>
                </a:ext>
              </a:extLst>
            </p:cNvPr>
            <p:cNvSpPr>
              <a:spLocks noChangeArrowheads="1"/>
            </p:cNvSpPr>
            <p:nvPr/>
          </p:nvSpPr>
          <p:spPr bwMode="auto">
            <a:xfrm>
              <a:off x="6084888" y="3524250"/>
              <a:ext cx="210506" cy="36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r>
                <a:rPr lang="en-US" altLang="en-US" sz="2394" dirty="0">
                  <a:latin typeface="Univers 55" pitchFamily="34" charset="0"/>
                </a:rPr>
                <a:t>)(e</a:t>
              </a:r>
              <a:endParaRPr lang="en-US" altLang="en-US" sz="2394" dirty="0">
                <a:latin typeface="Times" pitchFamily="18" charset="0"/>
              </a:endParaRPr>
            </a:p>
          </p:txBody>
        </p:sp>
        <p:sp>
          <p:nvSpPr>
            <p:cNvPr id="61" name="Rectangle 28">
              <a:extLst>
                <a:ext uri="{FF2B5EF4-FFF2-40B4-BE49-F238E27FC236}">
                  <a16:creationId xmlns:a16="http://schemas.microsoft.com/office/drawing/2014/main" id="{4E6EE0D6-B879-4294-A735-8CBDACB937A7}"/>
                </a:ext>
              </a:extLst>
            </p:cNvPr>
            <p:cNvSpPr>
              <a:spLocks noChangeArrowheads="1"/>
            </p:cNvSpPr>
            <p:nvPr/>
          </p:nvSpPr>
          <p:spPr bwMode="auto">
            <a:xfrm>
              <a:off x="6319428" y="3397793"/>
              <a:ext cx="253405" cy="307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r>
                <a:rPr lang="en-US" altLang="en-US" sz="1995" dirty="0">
                  <a:latin typeface="Univers 55" pitchFamily="34" charset="0"/>
                </a:rPr>
                <a:t>–µB</a:t>
              </a:r>
              <a:endParaRPr lang="en-US" altLang="en-US" sz="1995" dirty="0">
                <a:latin typeface="Times" pitchFamily="18" charset="0"/>
              </a:endParaRPr>
            </a:p>
          </p:txBody>
        </p:sp>
        <p:sp>
          <p:nvSpPr>
            <p:cNvPr id="62" name="Rectangle 29">
              <a:extLst>
                <a:ext uri="{FF2B5EF4-FFF2-40B4-BE49-F238E27FC236}">
                  <a16:creationId xmlns:a16="http://schemas.microsoft.com/office/drawing/2014/main" id="{881425B9-0E96-4EAB-BD73-29ED41B92C3A}"/>
                </a:ext>
              </a:extLst>
            </p:cNvPr>
            <p:cNvSpPr>
              <a:spLocks noChangeArrowheads="1"/>
            </p:cNvSpPr>
            <p:nvPr/>
          </p:nvSpPr>
          <p:spPr bwMode="auto">
            <a:xfrm>
              <a:off x="6588125" y="3524250"/>
              <a:ext cx="333217" cy="36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r>
                <a:rPr lang="en-US" altLang="en-US" sz="2394" dirty="0">
                  <a:latin typeface="Univers 55" pitchFamily="34" charset="0"/>
                </a:rPr>
                <a:t>) = e</a:t>
              </a:r>
              <a:endParaRPr lang="en-US" altLang="en-US" sz="2394" dirty="0">
                <a:latin typeface="Times" pitchFamily="18" charset="0"/>
              </a:endParaRPr>
            </a:p>
          </p:txBody>
        </p:sp>
        <p:sp>
          <p:nvSpPr>
            <p:cNvPr id="63" name="Rectangle 30">
              <a:extLst>
                <a:ext uri="{FF2B5EF4-FFF2-40B4-BE49-F238E27FC236}">
                  <a16:creationId xmlns:a16="http://schemas.microsoft.com/office/drawing/2014/main" id="{418060D7-DD9F-4939-8EE1-A239FD362ED8}"/>
                </a:ext>
              </a:extLst>
            </p:cNvPr>
            <p:cNvSpPr>
              <a:spLocks noChangeArrowheads="1"/>
            </p:cNvSpPr>
            <p:nvPr/>
          </p:nvSpPr>
          <p:spPr bwMode="auto">
            <a:xfrm>
              <a:off x="6968410" y="3366098"/>
              <a:ext cx="519779" cy="307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r>
                <a:rPr lang="en-US" altLang="en-US" sz="1995" dirty="0">
                  <a:latin typeface="Univers 55" pitchFamily="34" charset="0"/>
                </a:rPr>
                <a:t>–µ(A+B)</a:t>
              </a:r>
              <a:endParaRPr lang="en-US" altLang="en-US" sz="1995" dirty="0">
                <a:latin typeface="Times" pitchFamily="18" charset="0"/>
              </a:endParaRPr>
            </a:p>
          </p:txBody>
        </p:sp>
        <p:sp>
          <p:nvSpPr>
            <p:cNvPr id="64" name="Rectangle 31">
              <a:extLst>
                <a:ext uri="{FF2B5EF4-FFF2-40B4-BE49-F238E27FC236}">
                  <a16:creationId xmlns:a16="http://schemas.microsoft.com/office/drawing/2014/main" id="{95F80C5A-6DF3-4290-ABB3-ED0975488EAC}"/>
                </a:ext>
              </a:extLst>
            </p:cNvPr>
            <p:cNvSpPr>
              <a:spLocks noChangeArrowheads="1"/>
            </p:cNvSpPr>
            <p:nvPr/>
          </p:nvSpPr>
          <p:spPr bwMode="auto">
            <a:xfrm>
              <a:off x="7519988" y="3524250"/>
              <a:ext cx="275353" cy="36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r>
                <a:rPr lang="en-US" altLang="en-US" sz="2394" dirty="0">
                  <a:latin typeface="Univers 55" pitchFamily="34" charset="0"/>
                </a:rPr>
                <a:t> = e</a:t>
              </a:r>
              <a:endParaRPr lang="en-US" altLang="en-US" sz="2394" dirty="0">
                <a:latin typeface="Times" pitchFamily="18" charset="0"/>
              </a:endParaRPr>
            </a:p>
          </p:txBody>
        </p:sp>
        <p:sp>
          <p:nvSpPr>
            <p:cNvPr id="65" name="Rectangle 32">
              <a:extLst>
                <a:ext uri="{FF2B5EF4-FFF2-40B4-BE49-F238E27FC236}">
                  <a16:creationId xmlns:a16="http://schemas.microsoft.com/office/drawing/2014/main" id="{A5A2A002-EAF0-4352-A87F-C1EFDB0B13E0}"/>
                </a:ext>
              </a:extLst>
            </p:cNvPr>
            <p:cNvSpPr>
              <a:spLocks noChangeArrowheads="1"/>
            </p:cNvSpPr>
            <p:nvPr/>
          </p:nvSpPr>
          <p:spPr bwMode="auto">
            <a:xfrm>
              <a:off x="7872360" y="3389411"/>
              <a:ext cx="308276" cy="307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r>
                <a:rPr lang="en-US" altLang="en-US" sz="1995" dirty="0">
                  <a:latin typeface="Univers 55" pitchFamily="34" charset="0"/>
                </a:rPr>
                <a:t>–µW</a:t>
              </a:r>
              <a:endParaRPr lang="en-US" altLang="en-US" sz="1995" dirty="0">
                <a:latin typeface="Times" pitchFamily="18" charset="0"/>
              </a:endParaRPr>
            </a:p>
          </p:txBody>
        </p:sp>
      </p:grpSp>
      <p:sp>
        <p:nvSpPr>
          <p:cNvPr id="66" name="Text Box 26">
            <a:extLst>
              <a:ext uri="{FF2B5EF4-FFF2-40B4-BE49-F238E27FC236}">
                <a16:creationId xmlns:a16="http://schemas.microsoft.com/office/drawing/2014/main" id="{DCBD4660-A3AD-431B-8AB6-47BEF15E015D}"/>
              </a:ext>
            </a:extLst>
          </p:cNvPr>
          <p:cNvSpPr txBox="1">
            <a:spLocks noChangeArrowheads="1"/>
          </p:cNvSpPr>
          <p:nvPr/>
        </p:nvSpPr>
        <p:spPr bwMode="auto">
          <a:xfrm>
            <a:off x="6661855" y="1270180"/>
            <a:ext cx="4624876" cy="9210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just" eaLnBrk="1" hangingPunct="1"/>
            <a:r>
              <a:rPr lang="en-US" altLang="en-US" sz="1995" dirty="0"/>
              <a:t>Photons are scattered and absorbed: </a:t>
            </a:r>
          </a:p>
          <a:p>
            <a:pPr algn="just" eaLnBrk="1" hangingPunct="1"/>
            <a:r>
              <a:rPr lang="en-US" altLang="en-US" sz="1995" dirty="0"/>
              <a:t>A correct quantification of the original source needs attenuation correction</a:t>
            </a:r>
          </a:p>
        </p:txBody>
      </p:sp>
      <p:sp>
        <p:nvSpPr>
          <p:cNvPr id="67" name="Titel 1">
            <a:extLst>
              <a:ext uri="{FF2B5EF4-FFF2-40B4-BE49-F238E27FC236}">
                <a16:creationId xmlns:a16="http://schemas.microsoft.com/office/drawing/2014/main" id="{F97C2281-2AA2-4B5E-A08B-C4B0B0AFBCD1}"/>
              </a:ext>
            </a:extLst>
          </p:cNvPr>
          <p:cNvSpPr txBox="1">
            <a:spLocks/>
          </p:cNvSpPr>
          <p:nvPr/>
        </p:nvSpPr>
        <p:spPr bwMode="gray">
          <a:xfrm>
            <a:off x="192140" y="122610"/>
            <a:ext cx="9122580" cy="491289"/>
          </a:xfrm>
          <a:prstGeom prst="rect">
            <a:avLst/>
          </a:prstGeom>
        </p:spPr>
        <p:txBody>
          <a:bodyPr vert="horz" lIns="0" tIns="0" rIns="0" bIns="0" rtlCol="0" anchor="t" anchorCtr="0">
            <a:noAutofit/>
          </a:bodyPr>
          <a:lstStyle>
            <a:lvl1pPr algn="l" defTabSz="914400" rtl="0" eaLnBrk="1" latinLnBrk="0" hangingPunct="1">
              <a:spcBef>
                <a:spcPct val="0"/>
              </a:spcBef>
              <a:buNone/>
              <a:defRPr sz="2800" b="1" kern="1200">
                <a:solidFill>
                  <a:schemeClr val="bg2"/>
                </a:solidFill>
                <a:latin typeface="+mj-lt"/>
                <a:ea typeface="+mj-ea"/>
                <a:cs typeface="+mj-cs"/>
              </a:defRPr>
            </a:lvl1pPr>
          </a:lstStyle>
          <a:p>
            <a:r>
              <a:rPr lang="en-US" dirty="0"/>
              <a:t>Data correction (1)</a:t>
            </a:r>
          </a:p>
        </p:txBody>
      </p:sp>
      <p:sp>
        <p:nvSpPr>
          <p:cNvPr id="68" name="Text Box 79">
            <a:extLst>
              <a:ext uri="{FF2B5EF4-FFF2-40B4-BE49-F238E27FC236}">
                <a16:creationId xmlns:a16="http://schemas.microsoft.com/office/drawing/2014/main" id="{00229350-89AE-486B-B9BB-1D95F8E5AA34}"/>
              </a:ext>
            </a:extLst>
          </p:cNvPr>
          <p:cNvSpPr txBox="1">
            <a:spLocks noChangeArrowheads="1"/>
          </p:cNvSpPr>
          <p:nvPr/>
        </p:nvSpPr>
        <p:spPr bwMode="auto">
          <a:xfrm>
            <a:off x="7319492" y="934844"/>
            <a:ext cx="3566174" cy="335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nSpc>
                <a:spcPts val="2394"/>
              </a:lnSpc>
              <a:spcBef>
                <a:spcPct val="50000"/>
              </a:spcBef>
            </a:pPr>
            <a:r>
              <a:rPr lang="en-US" altLang="en-US" sz="1995" b="1" dirty="0">
                <a:solidFill>
                  <a:schemeClr val="bg2"/>
                </a:solidFill>
              </a:rPr>
              <a:t>Attenuation correction</a:t>
            </a:r>
          </a:p>
        </p:txBody>
      </p:sp>
    </p:spTree>
    <p:extLst>
      <p:ext uri="{BB962C8B-B14F-4D97-AF65-F5344CB8AC3E}">
        <p14:creationId xmlns:p14="http://schemas.microsoft.com/office/powerpoint/2010/main" val="41733955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8033"/>
            <a:ext cx="12169775" cy="1265442"/>
          </a:xfrm>
        </p:spPr>
        <p:txBody>
          <a:bodyPr/>
          <a:lstStyle/>
          <a:p>
            <a:br>
              <a:rPr lang="en-US" dirty="0"/>
            </a:br>
            <a:endParaRPr lang="en-US" dirty="0"/>
          </a:p>
        </p:txBody>
      </p:sp>
      <p:grpSp>
        <p:nvGrpSpPr>
          <p:cNvPr id="84" name="Group 83"/>
          <p:cNvGrpSpPr/>
          <p:nvPr/>
        </p:nvGrpSpPr>
        <p:grpSpPr>
          <a:xfrm>
            <a:off x="484638" y="1273474"/>
            <a:ext cx="3357616" cy="2648082"/>
            <a:chOff x="485776" y="1268413"/>
            <a:chExt cx="3365500" cy="2654300"/>
          </a:xfrm>
        </p:grpSpPr>
        <p:sp>
          <p:nvSpPr>
            <p:cNvPr id="5" name="Text Box 33"/>
            <p:cNvSpPr txBox="1">
              <a:spLocks noChangeArrowheads="1"/>
            </p:cNvSpPr>
            <p:nvPr/>
          </p:nvSpPr>
          <p:spPr bwMode="auto">
            <a:xfrm>
              <a:off x="1176337" y="1268413"/>
              <a:ext cx="23510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r>
                <a:rPr lang="en-US" altLang="en-US" sz="1796" b="1" dirty="0"/>
                <a:t>True Coincidence</a:t>
              </a:r>
              <a:endParaRPr lang="en-US" altLang="en-US" sz="1397" b="1" dirty="0"/>
            </a:p>
          </p:txBody>
        </p:sp>
        <p:grpSp>
          <p:nvGrpSpPr>
            <p:cNvPr id="8" name="Group 84"/>
            <p:cNvGrpSpPr>
              <a:grpSpLocks/>
            </p:cNvGrpSpPr>
            <p:nvPr/>
          </p:nvGrpSpPr>
          <p:grpSpPr bwMode="auto">
            <a:xfrm>
              <a:off x="485776" y="1733551"/>
              <a:ext cx="3365500" cy="2189162"/>
              <a:chOff x="724" y="1040"/>
              <a:chExt cx="2120" cy="1379"/>
            </a:xfrm>
          </p:grpSpPr>
          <p:sp>
            <p:nvSpPr>
              <p:cNvPr id="9" name="Rectangle 19"/>
              <p:cNvSpPr>
                <a:spLocks noChangeArrowheads="1"/>
              </p:cNvSpPr>
              <p:nvPr/>
            </p:nvSpPr>
            <p:spPr bwMode="auto">
              <a:xfrm>
                <a:off x="724" y="1210"/>
                <a:ext cx="2120" cy="782"/>
              </a:xfrm>
              <a:prstGeom prst="rect">
                <a:avLst/>
              </a:prstGeom>
              <a:solidFill>
                <a:srgbClr val="000066"/>
              </a:solidFill>
              <a:ln w="12700">
                <a:solidFill>
                  <a:schemeClr val="tx1"/>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10" name="Rectangle 20"/>
              <p:cNvSpPr>
                <a:spLocks noChangeArrowheads="1"/>
              </p:cNvSpPr>
              <p:nvPr/>
            </p:nvSpPr>
            <p:spPr bwMode="auto">
              <a:xfrm>
                <a:off x="2304" y="1225"/>
                <a:ext cx="540" cy="62"/>
              </a:xfrm>
              <a:prstGeom prst="rect">
                <a:avLst/>
              </a:prstGeom>
              <a:solidFill>
                <a:srgbClr val="4D4D4D"/>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11" name="Rectangle 21"/>
              <p:cNvSpPr>
                <a:spLocks noChangeArrowheads="1"/>
              </p:cNvSpPr>
              <p:nvPr/>
            </p:nvSpPr>
            <p:spPr bwMode="auto">
              <a:xfrm>
                <a:off x="734" y="1225"/>
                <a:ext cx="540" cy="62"/>
              </a:xfrm>
              <a:prstGeom prst="rect">
                <a:avLst/>
              </a:prstGeom>
              <a:solidFill>
                <a:srgbClr val="4D4D4D"/>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12" name="Rectangle 22"/>
              <p:cNvSpPr>
                <a:spLocks noChangeArrowheads="1"/>
              </p:cNvSpPr>
              <p:nvPr/>
            </p:nvSpPr>
            <p:spPr bwMode="auto">
              <a:xfrm>
                <a:off x="2304" y="1915"/>
                <a:ext cx="540" cy="63"/>
              </a:xfrm>
              <a:prstGeom prst="rect">
                <a:avLst/>
              </a:prstGeom>
              <a:solidFill>
                <a:srgbClr val="4D4D4D"/>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13" name="Rectangle 23"/>
              <p:cNvSpPr>
                <a:spLocks noChangeArrowheads="1"/>
              </p:cNvSpPr>
              <p:nvPr/>
            </p:nvSpPr>
            <p:spPr bwMode="auto">
              <a:xfrm>
                <a:off x="745" y="1915"/>
                <a:ext cx="540" cy="63"/>
              </a:xfrm>
              <a:prstGeom prst="rect">
                <a:avLst/>
              </a:prstGeom>
              <a:solidFill>
                <a:srgbClr val="4D4D4D"/>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14" name="Rectangle 24"/>
              <p:cNvSpPr>
                <a:spLocks noChangeArrowheads="1"/>
              </p:cNvSpPr>
              <p:nvPr/>
            </p:nvSpPr>
            <p:spPr bwMode="auto">
              <a:xfrm>
                <a:off x="724" y="1294"/>
                <a:ext cx="163" cy="211"/>
              </a:xfrm>
              <a:prstGeom prst="rect">
                <a:avLst/>
              </a:prstGeom>
              <a:solidFill>
                <a:srgbClr val="CCECFF"/>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15" name="Rectangle 25"/>
              <p:cNvSpPr>
                <a:spLocks noChangeArrowheads="1"/>
              </p:cNvSpPr>
              <p:nvPr/>
            </p:nvSpPr>
            <p:spPr bwMode="auto">
              <a:xfrm>
                <a:off x="724" y="1506"/>
                <a:ext cx="163" cy="209"/>
              </a:xfrm>
              <a:prstGeom prst="rect">
                <a:avLst/>
              </a:prstGeom>
              <a:solidFill>
                <a:srgbClr val="CCECFF"/>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16" name="Rectangle 26"/>
              <p:cNvSpPr>
                <a:spLocks noChangeArrowheads="1"/>
              </p:cNvSpPr>
              <p:nvPr/>
            </p:nvSpPr>
            <p:spPr bwMode="auto">
              <a:xfrm>
                <a:off x="724" y="1697"/>
                <a:ext cx="163" cy="211"/>
              </a:xfrm>
              <a:prstGeom prst="rect">
                <a:avLst/>
              </a:prstGeom>
              <a:solidFill>
                <a:srgbClr val="CCECFF"/>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17" name="Rectangle 27" descr="Dark horizontal"/>
              <p:cNvSpPr>
                <a:spLocks noChangeArrowheads="1"/>
              </p:cNvSpPr>
              <p:nvPr/>
            </p:nvSpPr>
            <p:spPr bwMode="auto">
              <a:xfrm>
                <a:off x="2640" y="1301"/>
                <a:ext cx="42" cy="614"/>
              </a:xfrm>
              <a:prstGeom prst="rect">
                <a:avLst/>
              </a:prstGeom>
              <a:pattFill prst="dkHorz">
                <a:fgClr>
                  <a:schemeClr val="folHlink"/>
                </a:fgClr>
                <a:bgClr>
                  <a:srgbClr val="4D4D4D"/>
                </a:bgClr>
              </a:patt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18" name="Rectangle 28" descr="Dark horizontal"/>
              <p:cNvSpPr>
                <a:spLocks noChangeArrowheads="1"/>
              </p:cNvSpPr>
              <p:nvPr/>
            </p:nvSpPr>
            <p:spPr bwMode="auto">
              <a:xfrm>
                <a:off x="897" y="1301"/>
                <a:ext cx="41" cy="614"/>
              </a:xfrm>
              <a:prstGeom prst="rect">
                <a:avLst/>
              </a:prstGeom>
              <a:pattFill prst="dkHorz">
                <a:fgClr>
                  <a:schemeClr val="folHlink"/>
                </a:fgClr>
                <a:bgClr>
                  <a:srgbClr val="4D4D4D"/>
                </a:bgClr>
              </a:patt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19" name="Rectangle 29"/>
              <p:cNvSpPr>
                <a:spLocks noChangeArrowheads="1"/>
              </p:cNvSpPr>
              <p:nvPr/>
            </p:nvSpPr>
            <p:spPr bwMode="auto">
              <a:xfrm>
                <a:off x="2682" y="1294"/>
                <a:ext cx="162" cy="211"/>
              </a:xfrm>
              <a:prstGeom prst="rect">
                <a:avLst/>
              </a:prstGeom>
              <a:solidFill>
                <a:srgbClr val="CCECFF"/>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20" name="Rectangle 30"/>
              <p:cNvSpPr>
                <a:spLocks noChangeArrowheads="1"/>
              </p:cNvSpPr>
              <p:nvPr/>
            </p:nvSpPr>
            <p:spPr bwMode="auto">
              <a:xfrm>
                <a:off x="2682" y="1506"/>
                <a:ext cx="162" cy="209"/>
              </a:xfrm>
              <a:prstGeom prst="rect">
                <a:avLst/>
              </a:prstGeom>
              <a:solidFill>
                <a:srgbClr val="CCECFF"/>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21" name="Rectangle 31"/>
              <p:cNvSpPr>
                <a:spLocks noChangeArrowheads="1"/>
              </p:cNvSpPr>
              <p:nvPr/>
            </p:nvSpPr>
            <p:spPr bwMode="auto">
              <a:xfrm>
                <a:off x="2682" y="1697"/>
                <a:ext cx="162" cy="211"/>
              </a:xfrm>
              <a:prstGeom prst="rect">
                <a:avLst/>
              </a:prstGeom>
              <a:solidFill>
                <a:srgbClr val="CCECFF"/>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graphicFrame>
            <p:nvGraphicFramePr>
              <p:cNvPr id="22" name="Object 32"/>
              <p:cNvGraphicFramePr>
                <a:graphicFrameLocks noChangeAspect="1"/>
              </p:cNvGraphicFramePr>
              <p:nvPr/>
            </p:nvGraphicFramePr>
            <p:xfrm>
              <a:off x="1344" y="1104"/>
              <a:ext cx="885" cy="1315"/>
            </p:xfrm>
            <a:graphic>
              <a:graphicData uri="http://schemas.openxmlformats.org/presentationml/2006/ole">
                <mc:AlternateContent xmlns:mc="http://schemas.openxmlformats.org/markup-compatibility/2006">
                  <mc:Choice xmlns:v="urn:schemas-microsoft-com:vml" Requires="v">
                    <p:oleObj name="Photo Editor Photo" r:id="rId2" imgW="781159" imgH="1352381" progId="">
                      <p:embed/>
                    </p:oleObj>
                  </mc:Choice>
                  <mc:Fallback>
                    <p:oleObj name="Photo Editor Photo" r:id="rId2" imgW="781159" imgH="1352381" progId="">
                      <p:embed/>
                      <p:pic>
                        <p:nvPicPr>
                          <p:cNvPr id="22" name="Object 32"/>
                          <p:cNvPicPr>
                            <a:picLocks noChangeAspect="1" noChangeArrowheads="1"/>
                          </p:cNvPicPr>
                          <p:nvPr/>
                        </p:nvPicPr>
                        <p:blipFill>
                          <a:blip r:embed="rId3">
                            <a:extLst>
                              <a:ext uri="{28A0092B-C50C-407E-A947-70E740481C1C}">
                                <a14:useLocalDpi xmlns:a14="http://schemas.microsoft.com/office/drawing/2010/main" val="0"/>
                              </a:ext>
                            </a:extLst>
                          </a:blip>
                          <a:srcRect t="9085" b="4967"/>
                          <a:stretch>
                            <a:fillRect/>
                          </a:stretch>
                        </p:blipFill>
                        <p:spPr bwMode="auto">
                          <a:xfrm>
                            <a:off x="1344" y="1104"/>
                            <a:ext cx="885" cy="1315"/>
                          </a:xfrm>
                          <a:prstGeom prst="rect">
                            <a:avLst/>
                          </a:prstGeom>
                          <a:noFill/>
                          <a:ln w="12700">
                            <a:solidFill>
                              <a:schemeClr val="bg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3" name="Line 55"/>
              <p:cNvSpPr>
                <a:spLocks noChangeShapeType="1"/>
              </p:cNvSpPr>
              <p:nvPr/>
            </p:nvSpPr>
            <p:spPr bwMode="auto">
              <a:xfrm rot="3374780" flipV="1">
                <a:off x="1370" y="827"/>
                <a:ext cx="828" cy="1253"/>
              </a:xfrm>
              <a:prstGeom prst="line">
                <a:avLst/>
              </a:prstGeom>
              <a:noFill/>
              <a:ln w="28575">
                <a:solidFill>
                  <a:srgbClr val="66FF33"/>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796"/>
              </a:p>
            </p:txBody>
          </p:sp>
          <p:grpSp>
            <p:nvGrpSpPr>
              <p:cNvPr id="24" name="Group 56"/>
              <p:cNvGrpSpPr>
                <a:grpSpLocks/>
              </p:cNvGrpSpPr>
              <p:nvPr/>
            </p:nvGrpSpPr>
            <p:grpSpPr bwMode="auto">
              <a:xfrm>
                <a:off x="917" y="1409"/>
                <a:ext cx="1753" cy="136"/>
                <a:chOff x="396" y="1320"/>
                <a:chExt cx="1854" cy="143"/>
              </a:xfrm>
            </p:grpSpPr>
            <p:sp>
              <p:nvSpPr>
                <p:cNvPr id="26" name="AutoShape 57"/>
                <p:cNvSpPr>
                  <a:spLocks noChangeArrowheads="1"/>
                </p:cNvSpPr>
                <p:nvPr/>
              </p:nvSpPr>
              <p:spPr bwMode="auto">
                <a:xfrm rot="3374780">
                  <a:off x="397" y="1322"/>
                  <a:ext cx="140" cy="142"/>
                </a:xfrm>
                <a:prstGeom prst="irregularSeal2">
                  <a:avLst/>
                </a:prstGeom>
                <a:solidFill>
                  <a:schemeClr val="tx1"/>
                </a:solidFill>
                <a:ln w="28575">
                  <a:solidFill>
                    <a:srgbClr val="FFC000"/>
                  </a:solidFill>
                  <a:miter lim="800000"/>
                  <a:headEnd/>
                  <a:tailEnd/>
                </a:ln>
              </p:spPr>
              <p:txBody>
                <a:bodyPr rot="10800000" vert="eaVert"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27" name="AutoShape 58"/>
                <p:cNvSpPr>
                  <a:spLocks noChangeArrowheads="1"/>
                </p:cNvSpPr>
                <p:nvPr/>
              </p:nvSpPr>
              <p:spPr bwMode="auto">
                <a:xfrm rot="3374780">
                  <a:off x="2109" y="1319"/>
                  <a:ext cx="140" cy="142"/>
                </a:xfrm>
                <a:prstGeom prst="irregularSeal2">
                  <a:avLst/>
                </a:prstGeom>
                <a:solidFill>
                  <a:schemeClr val="tx1"/>
                </a:solidFill>
                <a:ln w="28575">
                  <a:solidFill>
                    <a:srgbClr val="FFC000"/>
                  </a:solidFill>
                  <a:miter lim="800000"/>
                  <a:headEnd/>
                  <a:tailEnd/>
                </a:ln>
              </p:spPr>
              <p:txBody>
                <a:bodyPr rot="10800000" vert="eaVert"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28" name="Line 59"/>
                <p:cNvSpPr>
                  <a:spLocks noChangeShapeType="1"/>
                </p:cNvSpPr>
                <p:nvPr/>
              </p:nvSpPr>
              <p:spPr bwMode="auto">
                <a:xfrm>
                  <a:off x="528" y="1392"/>
                  <a:ext cx="1584" cy="0"/>
                </a:xfrm>
                <a:prstGeom prst="line">
                  <a:avLst/>
                </a:prstGeom>
                <a:noFill/>
                <a:ln w="28575">
                  <a:solidFill>
                    <a:srgbClr val="FF33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sz="1796"/>
                </a:p>
              </p:txBody>
            </p:sp>
          </p:grpSp>
          <p:sp>
            <p:nvSpPr>
              <p:cNvPr id="25" name="AutoShape 80"/>
              <p:cNvSpPr>
                <a:spLocks noChangeAspect="1" noChangeArrowheads="1"/>
              </p:cNvSpPr>
              <p:nvPr/>
            </p:nvSpPr>
            <p:spPr bwMode="auto">
              <a:xfrm rot="3374780">
                <a:off x="1787" y="1432"/>
                <a:ext cx="77" cy="77"/>
              </a:xfrm>
              <a:prstGeom prst="irregularSeal2">
                <a:avLst/>
              </a:prstGeom>
              <a:solidFill>
                <a:schemeClr val="tx1"/>
              </a:solidFill>
              <a:ln w="19050">
                <a:solidFill>
                  <a:srgbClr val="FF3300"/>
                </a:solidFill>
                <a:miter lim="800000"/>
                <a:headEnd/>
                <a:tailEnd/>
              </a:ln>
            </p:spPr>
            <p:txBody>
              <a:bodyPr rot="10800000" vert="eaVert"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grpSp>
      </p:grpSp>
      <p:grpSp>
        <p:nvGrpSpPr>
          <p:cNvPr id="86" name="Group 85"/>
          <p:cNvGrpSpPr/>
          <p:nvPr/>
        </p:nvGrpSpPr>
        <p:grpSpPr>
          <a:xfrm>
            <a:off x="3999464" y="3610673"/>
            <a:ext cx="3414632" cy="2462226"/>
            <a:chOff x="3089275" y="3810000"/>
            <a:chExt cx="3422650" cy="2468007"/>
          </a:xfrm>
        </p:grpSpPr>
        <p:sp>
          <p:nvSpPr>
            <p:cNvPr id="6" name="Text Box 53"/>
            <p:cNvSpPr txBox="1">
              <a:spLocks noChangeArrowheads="1"/>
            </p:cNvSpPr>
            <p:nvPr/>
          </p:nvSpPr>
          <p:spPr bwMode="auto">
            <a:xfrm>
              <a:off x="3370263" y="5908675"/>
              <a:ext cx="31416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a:r>
                <a:rPr lang="en-US" altLang="en-US" sz="1796" b="1" dirty="0"/>
                <a:t>Random</a:t>
              </a:r>
              <a:r>
                <a:rPr lang="en-US" altLang="en-US" sz="1796" b="1" dirty="0">
                  <a:solidFill>
                    <a:schemeClr val="tx2"/>
                  </a:solidFill>
                </a:rPr>
                <a:t> </a:t>
              </a:r>
              <a:r>
                <a:rPr lang="en-US" altLang="en-US" sz="1796" b="1" dirty="0"/>
                <a:t>Coincidence</a:t>
              </a:r>
              <a:endParaRPr lang="en-US" altLang="en-US" sz="1596" b="1" dirty="0"/>
            </a:p>
          </p:txBody>
        </p:sp>
        <p:grpSp>
          <p:nvGrpSpPr>
            <p:cNvPr id="52" name="Group 85"/>
            <p:cNvGrpSpPr>
              <a:grpSpLocks/>
            </p:cNvGrpSpPr>
            <p:nvPr/>
          </p:nvGrpSpPr>
          <p:grpSpPr bwMode="auto">
            <a:xfrm>
              <a:off x="3089275" y="3810000"/>
              <a:ext cx="3367088" cy="2087563"/>
              <a:chOff x="1800" y="2359"/>
              <a:chExt cx="2121" cy="1315"/>
            </a:xfrm>
          </p:grpSpPr>
          <p:grpSp>
            <p:nvGrpSpPr>
              <p:cNvPr id="53" name="Group 34"/>
              <p:cNvGrpSpPr>
                <a:grpSpLocks/>
              </p:cNvGrpSpPr>
              <p:nvPr/>
            </p:nvGrpSpPr>
            <p:grpSpPr bwMode="auto">
              <a:xfrm>
                <a:off x="1800" y="2506"/>
                <a:ext cx="2121" cy="782"/>
                <a:chOff x="1776" y="2509"/>
                <a:chExt cx="2242" cy="826"/>
              </a:xfrm>
            </p:grpSpPr>
            <p:grpSp>
              <p:nvGrpSpPr>
                <p:cNvPr id="66" name="Group 35"/>
                <p:cNvGrpSpPr>
                  <a:grpSpLocks/>
                </p:cNvGrpSpPr>
                <p:nvPr/>
              </p:nvGrpSpPr>
              <p:grpSpPr bwMode="auto">
                <a:xfrm>
                  <a:off x="1776" y="2509"/>
                  <a:ext cx="2242" cy="826"/>
                  <a:chOff x="-192" y="1776"/>
                  <a:chExt cx="2496" cy="1224"/>
                </a:xfrm>
              </p:grpSpPr>
              <p:sp>
                <p:nvSpPr>
                  <p:cNvPr id="77" name="Rectangle 36"/>
                  <p:cNvSpPr>
                    <a:spLocks noChangeArrowheads="1"/>
                  </p:cNvSpPr>
                  <p:nvPr/>
                </p:nvSpPr>
                <p:spPr bwMode="auto">
                  <a:xfrm>
                    <a:off x="-192" y="1776"/>
                    <a:ext cx="2496" cy="1224"/>
                  </a:xfrm>
                  <a:prstGeom prst="rect">
                    <a:avLst/>
                  </a:prstGeom>
                  <a:solidFill>
                    <a:srgbClr val="000066"/>
                  </a:solidFill>
                  <a:ln w="12700">
                    <a:solidFill>
                      <a:schemeClr val="tx1"/>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grpSp>
                <p:nvGrpSpPr>
                  <p:cNvPr id="78" name="Group 37"/>
                  <p:cNvGrpSpPr>
                    <a:grpSpLocks/>
                  </p:cNvGrpSpPr>
                  <p:nvPr/>
                </p:nvGrpSpPr>
                <p:grpSpPr bwMode="auto">
                  <a:xfrm>
                    <a:off x="-180" y="1800"/>
                    <a:ext cx="2484" cy="1178"/>
                    <a:chOff x="-180" y="1800"/>
                    <a:chExt cx="2484" cy="1178"/>
                  </a:xfrm>
                </p:grpSpPr>
                <p:sp>
                  <p:nvSpPr>
                    <p:cNvPr id="79" name="Rectangle 38"/>
                    <p:cNvSpPr>
                      <a:spLocks noChangeArrowheads="1"/>
                    </p:cNvSpPr>
                    <p:nvPr/>
                  </p:nvSpPr>
                  <p:spPr bwMode="auto">
                    <a:xfrm>
                      <a:off x="1668" y="1800"/>
                      <a:ext cx="636" cy="98"/>
                    </a:xfrm>
                    <a:prstGeom prst="rect">
                      <a:avLst/>
                    </a:prstGeom>
                    <a:solidFill>
                      <a:srgbClr val="4D4D4D"/>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80" name="Rectangle 39"/>
                    <p:cNvSpPr>
                      <a:spLocks noChangeArrowheads="1"/>
                    </p:cNvSpPr>
                    <p:nvPr/>
                  </p:nvSpPr>
                  <p:spPr bwMode="auto">
                    <a:xfrm>
                      <a:off x="-180" y="1800"/>
                      <a:ext cx="636" cy="98"/>
                    </a:xfrm>
                    <a:prstGeom prst="rect">
                      <a:avLst/>
                    </a:prstGeom>
                    <a:solidFill>
                      <a:srgbClr val="4D4D4D"/>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81" name="Rectangle 40"/>
                    <p:cNvSpPr>
                      <a:spLocks noChangeArrowheads="1"/>
                    </p:cNvSpPr>
                    <p:nvPr/>
                  </p:nvSpPr>
                  <p:spPr bwMode="auto">
                    <a:xfrm>
                      <a:off x="1668" y="2880"/>
                      <a:ext cx="636" cy="98"/>
                    </a:xfrm>
                    <a:prstGeom prst="rect">
                      <a:avLst/>
                    </a:prstGeom>
                    <a:solidFill>
                      <a:srgbClr val="4D4D4D"/>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82" name="Rectangle 41"/>
                    <p:cNvSpPr>
                      <a:spLocks noChangeArrowheads="1"/>
                    </p:cNvSpPr>
                    <p:nvPr/>
                  </p:nvSpPr>
                  <p:spPr bwMode="auto">
                    <a:xfrm>
                      <a:off x="-168" y="2880"/>
                      <a:ext cx="636" cy="98"/>
                    </a:xfrm>
                    <a:prstGeom prst="rect">
                      <a:avLst/>
                    </a:prstGeom>
                    <a:solidFill>
                      <a:srgbClr val="4D4D4D"/>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grpSp>
            </p:grpSp>
            <p:grpSp>
              <p:nvGrpSpPr>
                <p:cNvPr id="67" name="Group 42"/>
                <p:cNvGrpSpPr>
                  <a:grpSpLocks/>
                </p:cNvGrpSpPr>
                <p:nvPr/>
              </p:nvGrpSpPr>
              <p:grpSpPr bwMode="auto">
                <a:xfrm>
                  <a:off x="1776" y="2598"/>
                  <a:ext cx="172" cy="648"/>
                  <a:chOff x="3648" y="600"/>
                  <a:chExt cx="192" cy="347"/>
                </a:xfrm>
              </p:grpSpPr>
              <p:sp>
                <p:nvSpPr>
                  <p:cNvPr id="74" name="Rectangle 43"/>
                  <p:cNvSpPr>
                    <a:spLocks noChangeArrowheads="1"/>
                  </p:cNvSpPr>
                  <p:nvPr/>
                </p:nvSpPr>
                <p:spPr bwMode="auto">
                  <a:xfrm>
                    <a:off x="3648" y="600"/>
                    <a:ext cx="192" cy="119"/>
                  </a:xfrm>
                  <a:prstGeom prst="rect">
                    <a:avLst/>
                  </a:prstGeom>
                  <a:solidFill>
                    <a:srgbClr val="CCECFF"/>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75" name="Rectangle 44"/>
                  <p:cNvSpPr>
                    <a:spLocks noChangeArrowheads="1"/>
                  </p:cNvSpPr>
                  <p:nvPr/>
                </p:nvSpPr>
                <p:spPr bwMode="auto">
                  <a:xfrm>
                    <a:off x="3648" y="720"/>
                    <a:ext cx="192" cy="118"/>
                  </a:xfrm>
                  <a:prstGeom prst="rect">
                    <a:avLst/>
                  </a:prstGeom>
                  <a:solidFill>
                    <a:srgbClr val="CCECFF"/>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76" name="Rectangle 45"/>
                  <p:cNvSpPr>
                    <a:spLocks noChangeArrowheads="1"/>
                  </p:cNvSpPr>
                  <p:nvPr/>
                </p:nvSpPr>
                <p:spPr bwMode="auto">
                  <a:xfrm>
                    <a:off x="3648" y="828"/>
                    <a:ext cx="192" cy="119"/>
                  </a:xfrm>
                  <a:prstGeom prst="rect">
                    <a:avLst/>
                  </a:prstGeom>
                  <a:solidFill>
                    <a:srgbClr val="CCECFF"/>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grpSp>
            <p:sp>
              <p:nvSpPr>
                <p:cNvPr id="68" name="Rectangle 46" descr="Dark horizontal"/>
                <p:cNvSpPr>
                  <a:spLocks noChangeArrowheads="1"/>
                </p:cNvSpPr>
                <p:nvPr/>
              </p:nvSpPr>
              <p:spPr bwMode="auto">
                <a:xfrm>
                  <a:off x="3802" y="2606"/>
                  <a:ext cx="44" cy="648"/>
                </a:xfrm>
                <a:prstGeom prst="rect">
                  <a:avLst/>
                </a:prstGeom>
                <a:pattFill prst="dkHorz">
                  <a:fgClr>
                    <a:schemeClr val="folHlink"/>
                  </a:fgClr>
                  <a:bgClr>
                    <a:srgbClr val="4D4D4D"/>
                  </a:bgClr>
                </a:patt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69" name="Rectangle 47" descr="Dark horizontal"/>
                <p:cNvSpPr>
                  <a:spLocks noChangeArrowheads="1"/>
                </p:cNvSpPr>
                <p:nvPr/>
              </p:nvSpPr>
              <p:spPr bwMode="auto">
                <a:xfrm>
                  <a:off x="1959" y="2606"/>
                  <a:ext cx="43" cy="648"/>
                </a:xfrm>
                <a:prstGeom prst="rect">
                  <a:avLst/>
                </a:prstGeom>
                <a:pattFill prst="dkHorz">
                  <a:fgClr>
                    <a:schemeClr val="folHlink"/>
                  </a:fgClr>
                  <a:bgClr>
                    <a:srgbClr val="4D4D4D"/>
                  </a:bgClr>
                </a:patt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grpSp>
              <p:nvGrpSpPr>
                <p:cNvPr id="70" name="Group 48"/>
                <p:cNvGrpSpPr>
                  <a:grpSpLocks/>
                </p:cNvGrpSpPr>
                <p:nvPr/>
              </p:nvGrpSpPr>
              <p:grpSpPr bwMode="auto">
                <a:xfrm>
                  <a:off x="3846" y="2598"/>
                  <a:ext cx="172" cy="648"/>
                  <a:chOff x="3648" y="600"/>
                  <a:chExt cx="192" cy="347"/>
                </a:xfrm>
              </p:grpSpPr>
              <p:sp>
                <p:nvSpPr>
                  <p:cNvPr id="71" name="Rectangle 49"/>
                  <p:cNvSpPr>
                    <a:spLocks noChangeArrowheads="1"/>
                  </p:cNvSpPr>
                  <p:nvPr/>
                </p:nvSpPr>
                <p:spPr bwMode="auto">
                  <a:xfrm>
                    <a:off x="3648" y="600"/>
                    <a:ext cx="192" cy="119"/>
                  </a:xfrm>
                  <a:prstGeom prst="rect">
                    <a:avLst/>
                  </a:prstGeom>
                  <a:solidFill>
                    <a:srgbClr val="CCECFF"/>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72" name="Rectangle 50"/>
                  <p:cNvSpPr>
                    <a:spLocks noChangeArrowheads="1"/>
                  </p:cNvSpPr>
                  <p:nvPr/>
                </p:nvSpPr>
                <p:spPr bwMode="auto">
                  <a:xfrm>
                    <a:off x="3648" y="720"/>
                    <a:ext cx="192" cy="118"/>
                  </a:xfrm>
                  <a:prstGeom prst="rect">
                    <a:avLst/>
                  </a:prstGeom>
                  <a:solidFill>
                    <a:srgbClr val="CCECFF"/>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73" name="Rectangle 51"/>
                  <p:cNvSpPr>
                    <a:spLocks noChangeArrowheads="1"/>
                  </p:cNvSpPr>
                  <p:nvPr/>
                </p:nvSpPr>
                <p:spPr bwMode="auto">
                  <a:xfrm>
                    <a:off x="3648" y="828"/>
                    <a:ext cx="192" cy="119"/>
                  </a:xfrm>
                  <a:prstGeom prst="rect">
                    <a:avLst/>
                  </a:prstGeom>
                  <a:solidFill>
                    <a:srgbClr val="CCECFF"/>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grpSp>
          </p:grpSp>
          <p:graphicFrame>
            <p:nvGraphicFramePr>
              <p:cNvPr id="54" name="Object 83"/>
              <p:cNvGraphicFramePr>
                <a:graphicFrameLocks noChangeAspect="1"/>
              </p:cNvGraphicFramePr>
              <p:nvPr/>
            </p:nvGraphicFramePr>
            <p:xfrm>
              <a:off x="2416" y="2359"/>
              <a:ext cx="885" cy="1315"/>
            </p:xfrm>
            <a:graphic>
              <a:graphicData uri="http://schemas.openxmlformats.org/presentationml/2006/ole">
                <mc:AlternateContent xmlns:mc="http://schemas.openxmlformats.org/markup-compatibility/2006">
                  <mc:Choice xmlns:v="urn:schemas-microsoft-com:vml" Requires="v">
                    <p:oleObj name="Photo Editor Photo" r:id="rId4" imgW="781159" imgH="1352381" progId="">
                      <p:embed/>
                    </p:oleObj>
                  </mc:Choice>
                  <mc:Fallback>
                    <p:oleObj name="Photo Editor Photo" r:id="rId4" imgW="781159" imgH="1352381" progId="">
                      <p:embed/>
                      <p:pic>
                        <p:nvPicPr>
                          <p:cNvPr id="54" name="Object 83"/>
                          <p:cNvPicPr>
                            <a:picLocks noChangeAspect="1" noChangeArrowheads="1"/>
                          </p:cNvPicPr>
                          <p:nvPr/>
                        </p:nvPicPr>
                        <p:blipFill>
                          <a:blip r:embed="rId3">
                            <a:extLst>
                              <a:ext uri="{28A0092B-C50C-407E-A947-70E740481C1C}">
                                <a14:useLocalDpi xmlns:a14="http://schemas.microsoft.com/office/drawing/2010/main" val="0"/>
                              </a:ext>
                            </a:extLst>
                          </a:blip>
                          <a:srcRect t="9085" b="4967"/>
                          <a:stretch>
                            <a:fillRect/>
                          </a:stretch>
                        </p:blipFill>
                        <p:spPr bwMode="auto">
                          <a:xfrm>
                            <a:off x="2416" y="2359"/>
                            <a:ext cx="885" cy="1315"/>
                          </a:xfrm>
                          <a:prstGeom prst="rect">
                            <a:avLst/>
                          </a:prstGeom>
                          <a:noFill/>
                          <a:ln w="12700">
                            <a:solidFill>
                              <a:schemeClr val="bg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55" name="Group 69"/>
              <p:cNvGrpSpPr>
                <a:grpSpLocks/>
              </p:cNvGrpSpPr>
              <p:nvPr/>
            </p:nvGrpSpPr>
            <p:grpSpPr bwMode="auto">
              <a:xfrm>
                <a:off x="1949" y="2821"/>
                <a:ext cx="1904" cy="636"/>
                <a:chOff x="1896" y="2640"/>
                <a:chExt cx="2014" cy="672"/>
              </a:xfrm>
            </p:grpSpPr>
            <p:grpSp>
              <p:nvGrpSpPr>
                <p:cNvPr id="57" name="Group 70"/>
                <p:cNvGrpSpPr>
                  <a:grpSpLocks/>
                </p:cNvGrpSpPr>
                <p:nvPr/>
              </p:nvGrpSpPr>
              <p:grpSpPr bwMode="auto">
                <a:xfrm>
                  <a:off x="1968" y="2640"/>
                  <a:ext cx="1942" cy="672"/>
                  <a:chOff x="1968" y="2640"/>
                  <a:chExt cx="1942" cy="672"/>
                </a:xfrm>
              </p:grpSpPr>
              <p:sp>
                <p:nvSpPr>
                  <p:cNvPr id="59" name="AutoShape 71"/>
                  <p:cNvSpPr>
                    <a:spLocks noChangeArrowheads="1"/>
                  </p:cNvSpPr>
                  <p:nvPr/>
                </p:nvSpPr>
                <p:spPr bwMode="auto">
                  <a:xfrm rot="3374780">
                    <a:off x="2883" y="2682"/>
                    <a:ext cx="117" cy="137"/>
                  </a:xfrm>
                  <a:prstGeom prst="irregularSeal2">
                    <a:avLst/>
                  </a:prstGeom>
                  <a:solidFill>
                    <a:schemeClr val="tx1"/>
                  </a:solidFill>
                  <a:ln w="28575">
                    <a:solidFill>
                      <a:srgbClr val="FF3300"/>
                    </a:solidFill>
                    <a:miter lim="800000"/>
                    <a:headEnd/>
                    <a:tailEnd/>
                  </a:ln>
                </p:spPr>
                <p:txBody>
                  <a:bodyPr rot="10800000" vert="eaVert"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60" name="AutoShape 72"/>
                  <p:cNvSpPr>
                    <a:spLocks noChangeArrowheads="1"/>
                  </p:cNvSpPr>
                  <p:nvPr/>
                </p:nvSpPr>
                <p:spPr bwMode="auto">
                  <a:xfrm rot="3374780">
                    <a:off x="2863" y="3104"/>
                    <a:ext cx="106" cy="82"/>
                  </a:xfrm>
                  <a:prstGeom prst="irregularSeal2">
                    <a:avLst/>
                  </a:prstGeom>
                  <a:solidFill>
                    <a:schemeClr val="tx1"/>
                  </a:solidFill>
                  <a:ln w="28575">
                    <a:solidFill>
                      <a:srgbClr val="FF3300"/>
                    </a:solidFill>
                    <a:miter lim="800000"/>
                    <a:headEnd/>
                    <a:tailEnd/>
                  </a:ln>
                </p:spPr>
                <p:txBody>
                  <a:bodyPr rot="10800000" vert="eaVert"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grpSp>
                <p:nvGrpSpPr>
                  <p:cNvPr id="61" name="Group 73"/>
                  <p:cNvGrpSpPr>
                    <a:grpSpLocks/>
                  </p:cNvGrpSpPr>
                  <p:nvPr/>
                </p:nvGrpSpPr>
                <p:grpSpPr bwMode="auto">
                  <a:xfrm>
                    <a:off x="1968" y="2640"/>
                    <a:ext cx="1942" cy="672"/>
                    <a:chOff x="1968" y="2640"/>
                    <a:chExt cx="1942" cy="672"/>
                  </a:xfrm>
                </p:grpSpPr>
                <p:grpSp>
                  <p:nvGrpSpPr>
                    <p:cNvPr id="62" name="Group 74"/>
                    <p:cNvGrpSpPr>
                      <a:grpSpLocks/>
                    </p:cNvGrpSpPr>
                    <p:nvPr/>
                  </p:nvGrpSpPr>
                  <p:grpSpPr bwMode="auto">
                    <a:xfrm>
                      <a:off x="1968" y="2640"/>
                      <a:ext cx="1942" cy="260"/>
                      <a:chOff x="1968" y="2640"/>
                      <a:chExt cx="1942" cy="260"/>
                    </a:xfrm>
                  </p:grpSpPr>
                  <p:sp>
                    <p:nvSpPr>
                      <p:cNvPr id="64" name="Line 75"/>
                      <p:cNvSpPr>
                        <a:spLocks noChangeShapeType="1"/>
                      </p:cNvSpPr>
                      <p:nvPr/>
                    </p:nvSpPr>
                    <p:spPr bwMode="auto">
                      <a:xfrm>
                        <a:off x="1968" y="2640"/>
                        <a:ext cx="1824" cy="192"/>
                      </a:xfrm>
                      <a:prstGeom prst="line">
                        <a:avLst/>
                      </a:prstGeom>
                      <a:noFill/>
                      <a:ln w="28575">
                        <a:solidFill>
                          <a:srgbClr val="FF33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sz="1796"/>
                      </a:p>
                    </p:txBody>
                  </p:sp>
                  <p:sp>
                    <p:nvSpPr>
                      <p:cNvPr id="65" name="AutoShape 76"/>
                      <p:cNvSpPr>
                        <a:spLocks noChangeArrowheads="1"/>
                      </p:cNvSpPr>
                      <p:nvPr/>
                    </p:nvSpPr>
                    <p:spPr bwMode="auto">
                      <a:xfrm rot="3374780">
                        <a:off x="3769" y="2759"/>
                        <a:ext cx="140" cy="142"/>
                      </a:xfrm>
                      <a:prstGeom prst="irregularSeal2">
                        <a:avLst/>
                      </a:prstGeom>
                      <a:solidFill>
                        <a:schemeClr val="tx1"/>
                      </a:solidFill>
                      <a:ln w="28575">
                        <a:solidFill>
                          <a:srgbClr val="FFC000"/>
                        </a:solidFill>
                        <a:miter lim="800000"/>
                        <a:headEnd/>
                        <a:tailEnd/>
                      </a:ln>
                    </p:spPr>
                    <p:txBody>
                      <a:bodyPr rot="10800000" vert="eaVert"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grpSp>
                <p:sp>
                  <p:nvSpPr>
                    <p:cNvPr id="63" name="Line 77"/>
                    <p:cNvSpPr>
                      <a:spLocks noChangeShapeType="1"/>
                    </p:cNvSpPr>
                    <p:nvPr/>
                  </p:nvSpPr>
                  <p:spPr bwMode="auto">
                    <a:xfrm flipH="1" flipV="1">
                      <a:off x="1968" y="2928"/>
                      <a:ext cx="1872" cy="384"/>
                    </a:xfrm>
                    <a:prstGeom prst="line">
                      <a:avLst/>
                    </a:prstGeom>
                    <a:noFill/>
                    <a:ln w="28575">
                      <a:solidFill>
                        <a:srgbClr val="FF33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sz="1796"/>
                    </a:p>
                  </p:txBody>
                </p:sp>
              </p:grpSp>
            </p:grpSp>
            <p:sp>
              <p:nvSpPr>
                <p:cNvPr id="58" name="AutoShape 78"/>
                <p:cNvSpPr>
                  <a:spLocks noChangeArrowheads="1"/>
                </p:cNvSpPr>
                <p:nvPr/>
              </p:nvSpPr>
              <p:spPr bwMode="auto">
                <a:xfrm rot="3374780">
                  <a:off x="1886" y="2866"/>
                  <a:ext cx="164" cy="144"/>
                </a:xfrm>
                <a:prstGeom prst="irregularSeal2">
                  <a:avLst/>
                </a:prstGeom>
                <a:solidFill>
                  <a:schemeClr val="tx1"/>
                </a:solidFill>
                <a:ln w="28575">
                  <a:solidFill>
                    <a:srgbClr val="FFC000"/>
                  </a:solidFill>
                  <a:miter lim="800000"/>
                  <a:headEnd/>
                  <a:tailEnd/>
                </a:ln>
              </p:spPr>
              <p:txBody>
                <a:bodyPr rot="10800000" vert="eaVert"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grpSp>
          <p:sp>
            <p:nvSpPr>
              <p:cNvPr id="56" name="Line 68"/>
              <p:cNvSpPr>
                <a:spLocks noChangeShapeType="1"/>
              </p:cNvSpPr>
              <p:nvPr/>
            </p:nvSpPr>
            <p:spPr bwMode="auto">
              <a:xfrm flipV="1">
                <a:off x="2007" y="3004"/>
                <a:ext cx="1725" cy="91"/>
              </a:xfrm>
              <a:prstGeom prst="line">
                <a:avLst/>
              </a:prstGeom>
              <a:noFill/>
              <a:ln w="28575">
                <a:solidFill>
                  <a:srgbClr val="66FF33"/>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1796"/>
              </a:p>
            </p:txBody>
          </p:sp>
        </p:grpSp>
      </p:grpSp>
      <p:grpSp>
        <p:nvGrpSpPr>
          <p:cNvPr id="85" name="Group 84"/>
          <p:cNvGrpSpPr/>
          <p:nvPr/>
        </p:nvGrpSpPr>
        <p:grpSpPr>
          <a:xfrm>
            <a:off x="7898534" y="1338554"/>
            <a:ext cx="3403546" cy="2614823"/>
            <a:chOff x="7274791" y="1538287"/>
            <a:chExt cx="3411538" cy="2620963"/>
          </a:xfrm>
        </p:grpSpPr>
        <p:sp>
          <p:nvSpPr>
            <p:cNvPr id="4" name="Text Box 3"/>
            <p:cNvSpPr txBox="1">
              <a:spLocks noChangeArrowheads="1"/>
            </p:cNvSpPr>
            <p:nvPr/>
          </p:nvSpPr>
          <p:spPr bwMode="auto">
            <a:xfrm>
              <a:off x="7820891" y="1538287"/>
              <a:ext cx="28654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spcBef>
                  <a:spcPct val="50000"/>
                </a:spcBef>
              </a:pPr>
              <a:r>
                <a:rPr lang="en-US" altLang="en-US" sz="1796" b="1"/>
                <a:t>Scatter Coincidence</a:t>
              </a:r>
            </a:p>
          </p:txBody>
        </p:sp>
        <p:grpSp>
          <p:nvGrpSpPr>
            <p:cNvPr id="29" name="Group 87"/>
            <p:cNvGrpSpPr>
              <a:grpSpLocks/>
            </p:cNvGrpSpPr>
            <p:nvPr/>
          </p:nvGrpSpPr>
          <p:grpSpPr bwMode="auto">
            <a:xfrm>
              <a:off x="7274791" y="2071687"/>
              <a:ext cx="3365500" cy="2087563"/>
              <a:chOff x="3208" y="1104"/>
              <a:chExt cx="2120" cy="1315"/>
            </a:xfrm>
          </p:grpSpPr>
          <p:sp>
            <p:nvSpPr>
              <p:cNvPr id="30" name="Rectangle 4"/>
              <p:cNvSpPr>
                <a:spLocks noChangeArrowheads="1"/>
              </p:cNvSpPr>
              <p:nvPr/>
            </p:nvSpPr>
            <p:spPr bwMode="auto">
              <a:xfrm>
                <a:off x="3208" y="1210"/>
                <a:ext cx="2120" cy="782"/>
              </a:xfrm>
              <a:prstGeom prst="rect">
                <a:avLst/>
              </a:prstGeom>
              <a:solidFill>
                <a:srgbClr val="000066"/>
              </a:solidFill>
              <a:ln w="12700">
                <a:solidFill>
                  <a:schemeClr val="tx1"/>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31" name="Rectangle 5"/>
              <p:cNvSpPr>
                <a:spLocks noChangeArrowheads="1"/>
              </p:cNvSpPr>
              <p:nvPr/>
            </p:nvSpPr>
            <p:spPr bwMode="auto">
              <a:xfrm>
                <a:off x="4788" y="1225"/>
                <a:ext cx="540" cy="62"/>
              </a:xfrm>
              <a:prstGeom prst="rect">
                <a:avLst/>
              </a:prstGeom>
              <a:solidFill>
                <a:srgbClr val="4D4D4D"/>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32" name="Rectangle 6"/>
              <p:cNvSpPr>
                <a:spLocks noChangeArrowheads="1"/>
              </p:cNvSpPr>
              <p:nvPr/>
            </p:nvSpPr>
            <p:spPr bwMode="auto">
              <a:xfrm>
                <a:off x="3218" y="1225"/>
                <a:ext cx="540" cy="62"/>
              </a:xfrm>
              <a:prstGeom prst="rect">
                <a:avLst/>
              </a:prstGeom>
              <a:solidFill>
                <a:srgbClr val="4D4D4D"/>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33" name="Rectangle 7"/>
              <p:cNvSpPr>
                <a:spLocks noChangeArrowheads="1"/>
              </p:cNvSpPr>
              <p:nvPr/>
            </p:nvSpPr>
            <p:spPr bwMode="auto">
              <a:xfrm>
                <a:off x="4788" y="1915"/>
                <a:ext cx="540" cy="63"/>
              </a:xfrm>
              <a:prstGeom prst="rect">
                <a:avLst/>
              </a:prstGeom>
              <a:solidFill>
                <a:srgbClr val="4D4D4D"/>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34" name="Rectangle 8"/>
              <p:cNvSpPr>
                <a:spLocks noChangeArrowheads="1"/>
              </p:cNvSpPr>
              <p:nvPr/>
            </p:nvSpPr>
            <p:spPr bwMode="auto">
              <a:xfrm>
                <a:off x="3228" y="1915"/>
                <a:ext cx="540" cy="63"/>
              </a:xfrm>
              <a:prstGeom prst="rect">
                <a:avLst/>
              </a:prstGeom>
              <a:solidFill>
                <a:srgbClr val="4D4D4D"/>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35" name="Rectangle 9"/>
              <p:cNvSpPr>
                <a:spLocks noChangeArrowheads="1"/>
              </p:cNvSpPr>
              <p:nvPr/>
            </p:nvSpPr>
            <p:spPr bwMode="auto">
              <a:xfrm>
                <a:off x="3208" y="1294"/>
                <a:ext cx="162" cy="211"/>
              </a:xfrm>
              <a:prstGeom prst="rect">
                <a:avLst/>
              </a:prstGeom>
              <a:solidFill>
                <a:srgbClr val="CCECFF"/>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36" name="Rectangle 10"/>
              <p:cNvSpPr>
                <a:spLocks noChangeArrowheads="1"/>
              </p:cNvSpPr>
              <p:nvPr/>
            </p:nvSpPr>
            <p:spPr bwMode="auto">
              <a:xfrm>
                <a:off x="3208" y="1506"/>
                <a:ext cx="162" cy="209"/>
              </a:xfrm>
              <a:prstGeom prst="rect">
                <a:avLst/>
              </a:prstGeom>
              <a:solidFill>
                <a:srgbClr val="CCECFF"/>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37" name="Rectangle 11"/>
              <p:cNvSpPr>
                <a:spLocks noChangeArrowheads="1"/>
              </p:cNvSpPr>
              <p:nvPr/>
            </p:nvSpPr>
            <p:spPr bwMode="auto">
              <a:xfrm>
                <a:off x="3208" y="1697"/>
                <a:ext cx="162" cy="211"/>
              </a:xfrm>
              <a:prstGeom prst="rect">
                <a:avLst/>
              </a:prstGeom>
              <a:solidFill>
                <a:srgbClr val="CCECFF"/>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38" name="Rectangle 12" descr="Dark horizontal"/>
              <p:cNvSpPr>
                <a:spLocks noChangeArrowheads="1"/>
              </p:cNvSpPr>
              <p:nvPr/>
            </p:nvSpPr>
            <p:spPr bwMode="auto">
              <a:xfrm>
                <a:off x="5124" y="1301"/>
                <a:ext cx="41" cy="614"/>
              </a:xfrm>
              <a:prstGeom prst="rect">
                <a:avLst/>
              </a:prstGeom>
              <a:pattFill prst="dkHorz">
                <a:fgClr>
                  <a:schemeClr val="folHlink"/>
                </a:fgClr>
                <a:bgClr>
                  <a:srgbClr val="4D4D4D"/>
                </a:bgClr>
              </a:patt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39" name="Rectangle 13" descr="Dark horizontal"/>
              <p:cNvSpPr>
                <a:spLocks noChangeArrowheads="1"/>
              </p:cNvSpPr>
              <p:nvPr/>
            </p:nvSpPr>
            <p:spPr bwMode="auto">
              <a:xfrm>
                <a:off x="3381" y="1301"/>
                <a:ext cx="40" cy="614"/>
              </a:xfrm>
              <a:prstGeom prst="rect">
                <a:avLst/>
              </a:prstGeom>
              <a:pattFill prst="dkHorz">
                <a:fgClr>
                  <a:schemeClr val="folHlink"/>
                </a:fgClr>
                <a:bgClr>
                  <a:srgbClr val="4D4D4D"/>
                </a:bgClr>
              </a:patt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40" name="Rectangle 14"/>
              <p:cNvSpPr>
                <a:spLocks noChangeArrowheads="1"/>
              </p:cNvSpPr>
              <p:nvPr/>
            </p:nvSpPr>
            <p:spPr bwMode="auto">
              <a:xfrm>
                <a:off x="5165" y="1294"/>
                <a:ext cx="163" cy="211"/>
              </a:xfrm>
              <a:prstGeom prst="rect">
                <a:avLst/>
              </a:prstGeom>
              <a:solidFill>
                <a:srgbClr val="CCECFF"/>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41" name="Rectangle 15"/>
              <p:cNvSpPr>
                <a:spLocks noChangeArrowheads="1"/>
              </p:cNvSpPr>
              <p:nvPr/>
            </p:nvSpPr>
            <p:spPr bwMode="auto">
              <a:xfrm>
                <a:off x="5165" y="1506"/>
                <a:ext cx="163" cy="209"/>
              </a:xfrm>
              <a:prstGeom prst="rect">
                <a:avLst/>
              </a:prstGeom>
              <a:solidFill>
                <a:srgbClr val="CCECFF"/>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42" name="Rectangle 16"/>
              <p:cNvSpPr>
                <a:spLocks noChangeArrowheads="1"/>
              </p:cNvSpPr>
              <p:nvPr/>
            </p:nvSpPr>
            <p:spPr bwMode="auto">
              <a:xfrm>
                <a:off x="5165" y="1697"/>
                <a:ext cx="163" cy="211"/>
              </a:xfrm>
              <a:prstGeom prst="rect">
                <a:avLst/>
              </a:prstGeom>
              <a:solidFill>
                <a:srgbClr val="CCECFF"/>
              </a:solidFill>
              <a:ln w="12700">
                <a:solidFill>
                  <a:srgbClr val="777777"/>
                </a:solidFill>
                <a:miter lim="800000"/>
                <a:headEnd type="none" w="sm" len="sm"/>
                <a:tailEnd type="none" w="sm" len="sm"/>
              </a:ln>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graphicFrame>
            <p:nvGraphicFramePr>
              <p:cNvPr id="43" name="Object 82"/>
              <p:cNvGraphicFramePr>
                <a:graphicFrameLocks noChangeAspect="1"/>
              </p:cNvGraphicFramePr>
              <p:nvPr/>
            </p:nvGraphicFramePr>
            <p:xfrm>
              <a:off x="3888" y="1104"/>
              <a:ext cx="885" cy="1315"/>
            </p:xfrm>
            <a:graphic>
              <a:graphicData uri="http://schemas.openxmlformats.org/presentationml/2006/ole">
                <mc:AlternateContent xmlns:mc="http://schemas.openxmlformats.org/markup-compatibility/2006">
                  <mc:Choice xmlns:v="urn:schemas-microsoft-com:vml" Requires="v">
                    <p:oleObj name="Photo Editor Photo" r:id="rId5" imgW="781159" imgH="1352381" progId="">
                      <p:embed/>
                    </p:oleObj>
                  </mc:Choice>
                  <mc:Fallback>
                    <p:oleObj name="Photo Editor Photo" r:id="rId5" imgW="781159" imgH="1352381" progId="">
                      <p:embed/>
                      <p:pic>
                        <p:nvPicPr>
                          <p:cNvPr id="43" name="Object 82"/>
                          <p:cNvPicPr>
                            <a:picLocks noChangeAspect="1" noChangeArrowheads="1"/>
                          </p:cNvPicPr>
                          <p:nvPr/>
                        </p:nvPicPr>
                        <p:blipFill>
                          <a:blip r:embed="rId3">
                            <a:extLst>
                              <a:ext uri="{28A0092B-C50C-407E-A947-70E740481C1C}">
                                <a14:useLocalDpi xmlns:a14="http://schemas.microsoft.com/office/drawing/2010/main" val="0"/>
                              </a:ext>
                            </a:extLst>
                          </a:blip>
                          <a:srcRect t="9085" b="4967"/>
                          <a:stretch>
                            <a:fillRect/>
                          </a:stretch>
                        </p:blipFill>
                        <p:spPr bwMode="auto">
                          <a:xfrm>
                            <a:off x="3888" y="1104"/>
                            <a:ext cx="885" cy="1315"/>
                          </a:xfrm>
                          <a:prstGeom prst="rect">
                            <a:avLst/>
                          </a:prstGeom>
                          <a:noFill/>
                          <a:ln w="12700">
                            <a:solidFill>
                              <a:schemeClr val="bg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4" name="Line 60"/>
              <p:cNvSpPr>
                <a:spLocks noChangeShapeType="1"/>
              </p:cNvSpPr>
              <p:nvPr/>
            </p:nvSpPr>
            <p:spPr bwMode="auto">
              <a:xfrm>
                <a:off x="3451" y="1548"/>
                <a:ext cx="1634" cy="0"/>
              </a:xfrm>
              <a:prstGeom prst="line">
                <a:avLst/>
              </a:prstGeom>
              <a:noFill/>
              <a:ln w="28575">
                <a:solidFill>
                  <a:srgbClr val="66FF33"/>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1796"/>
              </a:p>
            </p:txBody>
          </p:sp>
          <p:grpSp>
            <p:nvGrpSpPr>
              <p:cNvPr id="45" name="Group 62"/>
              <p:cNvGrpSpPr>
                <a:grpSpLocks/>
              </p:cNvGrpSpPr>
              <p:nvPr/>
            </p:nvGrpSpPr>
            <p:grpSpPr bwMode="auto">
              <a:xfrm>
                <a:off x="3415" y="1233"/>
                <a:ext cx="1770" cy="376"/>
                <a:chOff x="3528" y="1320"/>
                <a:chExt cx="1872" cy="397"/>
              </a:xfrm>
            </p:grpSpPr>
            <p:grpSp>
              <p:nvGrpSpPr>
                <p:cNvPr id="47" name="Group 63"/>
                <p:cNvGrpSpPr>
                  <a:grpSpLocks/>
                </p:cNvGrpSpPr>
                <p:nvPr/>
              </p:nvGrpSpPr>
              <p:grpSpPr bwMode="auto">
                <a:xfrm>
                  <a:off x="3528" y="1320"/>
                  <a:ext cx="1858" cy="397"/>
                  <a:chOff x="3528" y="1320"/>
                  <a:chExt cx="1858" cy="397"/>
                </a:xfrm>
              </p:grpSpPr>
              <p:sp>
                <p:nvSpPr>
                  <p:cNvPr id="49" name="AutoShape 64"/>
                  <p:cNvSpPr>
                    <a:spLocks noChangeArrowheads="1"/>
                  </p:cNvSpPr>
                  <p:nvPr/>
                </p:nvSpPr>
                <p:spPr bwMode="auto">
                  <a:xfrm rot="3487605">
                    <a:off x="5266" y="1598"/>
                    <a:ext cx="121" cy="118"/>
                  </a:xfrm>
                  <a:prstGeom prst="irregularSeal2">
                    <a:avLst/>
                  </a:prstGeom>
                  <a:solidFill>
                    <a:schemeClr val="tx1"/>
                  </a:solidFill>
                  <a:ln w="19050">
                    <a:solidFill>
                      <a:srgbClr val="FFC000"/>
                    </a:solidFill>
                    <a:miter lim="800000"/>
                    <a:headEnd/>
                    <a:tailEnd/>
                  </a:ln>
                </p:spPr>
                <p:txBody>
                  <a:bodyPr rot="10800000" vert="eaVert"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50" name="AutoShape 65"/>
                  <p:cNvSpPr>
                    <a:spLocks noChangeArrowheads="1"/>
                  </p:cNvSpPr>
                  <p:nvPr/>
                </p:nvSpPr>
                <p:spPr bwMode="auto">
                  <a:xfrm rot="3487605">
                    <a:off x="3538" y="1598"/>
                    <a:ext cx="121" cy="118"/>
                  </a:xfrm>
                  <a:prstGeom prst="irregularSeal2">
                    <a:avLst/>
                  </a:prstGeom>
                  <a:solidFill>
                    <a:schemeClr val="tx1"/>
                  </a:solidFill>
                  <a:ln w="19050">
                    <a:solidFill>
                      <a:srgbClr val="FFC000"/>
                    </a:solidFill>
                    <a:miter lim="800000"/>
                    <a:headEnd/>
                    <a:tailEnd/>
                  </a:ln>
                </p:spPr>
                <p:txBody>
                  <a:bodyPr rot="10800000" vert="eaVert"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51" name="Line 66"/>
                  <p:cNvSpPr>
                    <a:spLocks noChangeShapeType="1"/>
                  </p:cNvSpPr>
                  <p:nvPr/>
                </p:nvSpPr>
                <p:spPr bwMode="auto">
                  <a:xfrm flipH="1">
                    <a:off x="3528" y="1320"/>
                    <a:ext cx="1104" cy="324"/>
                  </a:xfrm>
                  <a:prstGeom prst="line">
                    <a:avLst/>
                  </a:prstGeom>
                  <a:noFill/>
                  <a:ln w="28575">
                    <a:solidFill>
                      <a:srgbClr val="FF33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sz="1796"/>
                  </a:p>
                </p:txBody>
              </p:sp>
            </p:grpSp>
            <p:sp>
              <p:nvSpPr>
                <p:cNvPr id="48" name="Line 67"/>
                <p:cNvSpPr>
                  <a:spLocks noChangeShapeType="1"/>
                </p:cNvSpPr>
                <p:nvPr/>
              </p:nvSpPr>
              <p:spPr bwMode="auto">
                <a:xfrm>
                  <a:off x="4632" y="1320"/>
                  <a:ext cx="768" cy="336"/>
                </a:xfrm>
                <a:prstGeom prst="line">
                  <a:avLst/>
                </a:prstGeom>
                <a:noFill/>
                <a:ln w="28575">
                  <a:solidFill>
                    <a:srgbClr val="FF33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sz="1796"/>
                </a:p>
              </p:txBody>
            </p:sp>
          </p:grpSp>
          <p:sp>
            <p:nvSpPr>
              <p:cNvPr id="46" name="AutoShape 61"/>
              <p:cNvSpPr>
                <a:spLocks noChangeAspect="1" noChangeArrowheads="1"/>
              </p:cNvSpPr>
              <p:nvPr/>
            </p:nvSpPr>
            <p:spPr bwMode="auto">
              <a:xfrm rot="3374780">
                <a:off x="4198" y="1268"/>
                <a:ext cx="77" cy="77"/>
              </a:xfrm>
              <a:prstGeom prst="irregularSeal2">
                <a:avLst/>
              </a:prstGeom>
              <a:solidFill>
                <a:schemeClr val="tx1"/>
              </a:solidFill>
              <a:ln w="19050">
                <a:solidFill>
                  <a:srgbClr val="FF3300"/>
                </a:solidFill>
                <a:miter lim="800000"/>
                <a:headEnd/>
                <a:tailEnd/>
              </a:ln>
            </p:spPr>
            <p:txBody>
              <a:bodyPr rot="10800000" vert="eaVert"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grpSp>
        <p:sp>
          <p:nvSpPr>
            <p:cNvPr id="83" name="Oval 82"/>
            <p:cNvSpPr/>
            <p:nvPr/>
          </p:nvSpPr>
          <p:spPr bwMode="auto">
            <a:xfrm>
              <a:off x="9192491" y="2224087"/>
              <a:ext cx="76200" cy="76200"/>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defTabSz="912297" fontAlgn="base">
                <a:spcBef>
                  <a:spcPct val="0"/>
                </a:spcBef>
                <a:spcAft>
                  <a:spcPct val="0"/>
                </a:spcAft>
              </a:pPr>
              <a:endParaRPr lang="en-US" sz="998">
                <a:latin typeface="Arial" pitchFamily="34" charset="0"/>
              </a:endParaRPr>
            </a:p>
          </p:txBody>
        </p:sp>
      </p:grpSp>
      <p:sp>
        <p:nvSpPr>
          <p:cNvPr id="87" name="Titel 1">
            <a:extLst>
              <a:ext uri="{FF2B5EF4-FFF2-40B4-BE49-F238E27FC236}">
                <a16:creationId xmlns:a16="http://schemas.microsoft.com/office/drawing/2014/main" id="{4D2A2E2B-AB6B-4D09-993C-0C73EE1FA43A}"/>
              </a:ext>
            </a:extLst>
          </p:cNvPr>
          <p:cNvSpPr txBox="1">
            <a:spLocks/>
          </p:cNvSpPr>
          <p:nvPr/>
        </p:nvSpPr>
        <p:spPr bwMode="gray">
          <a:xfrm>
            <a:off x="192140" y="122610"/>
            <a:ext cx="9122580" cy="491289"/>
          </a:xfrm>
          <a:prstGeom prst="rect">
            <a:avLst/>
          </a:prstGeom>
        </p:spPr>
        <p:txBody>
          <a:bodyPr vert="horz" lIns="0" tIns="0" rIns="0" bIns="0" rtlCol="0" anchor="t" anchorCtr="0">
            <a:noAutofit/>
          </a:bodyPr>
          <a:lstStyle>
            <a:lvl1pPr algn="l" defTabSz="914400" rtl="0" eaLnBrk="1" latinLnBrk="0" hangingPunct="1">
              <a:spcBef>
                <a:spcPct val="0"/>
              </a:spcBef>
              <a:buNone/>
              <a:defRPr sz="2800" b="1" kern="1200">
                <a:solidFill>
                  <a:schemeClr val="bg2"/>
                </a:solidFill>
                <a:latin typeface="+mj-lt"/>
                <a:ea typeface="+mj-ea"/>
                <a:cs typeface="+mj-cs"/>
              </a:defRPr>
            </a:lvl1pPr>
          </a:lstStyle>
          <a:p>
            <a:r>
              <a:rPr lang="en-US" dirty="0"/>
              <a:t>Data correction (2)</a:t>
            </a:r>
          </a:p>
        </p:txBody>
      </p:sp>
      <p:sp>
        <p:nvSpPr>
          <p:cNvPr id="88" name="Text Box 79">
            <a:extLst>
              <a:ext uri="{FF2B5EF4-FFF2-40B4-BE49-F238E27FC236}">
                <a16:creationId xmlns:a16="http://schemas.microsoft.com/office/drawing/2014/main" id="{4C360B3E-CE72-4542-BEFC-098A1C449127}"/>
              </a:ext>
            </a:extLst>
          </p:cNvPr>
          <p:cNvSpPr txBox="1">
            <a:spLocks noChangeArrowheads="1"/>
          </p:cNvSpPr>
          <p:nvPr/>
        </p:nvSpPr>
        <p:spPr bwMode="auto">
          <a:xfrm>
            <a:off x="4501177" y="6221367"/>
            <a:ext cx="3566174" cy="335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nSpc>
                <a:spcPts val="2394"/>
              </a:lnSpc>
              <a:spcBef>
                <a:spcPct val="50000"/>
              </a:spcBef>
            </a:pPr>
            <a:r>
              <a:rPr lang="en-US" altLang="en-US" sz="1995" b="1" dirty="0">
                <a:solidFill>
                  <a:schemeClr val="bg2"/>
                </a:solidFill>
              </a:rPr>
              <a:t>Randoms correction</a:t>
            </a:r>
          </a:p>
        </p:txBody>
      </p:sp>
      <p:sp>
        <p:nvSpPr>
          <p:cNvPr id="89" name="Text Box 79">
            <a:extLst>
              <a:ext uri="{FF2B5EF4-FFF2-40B4-BE49-F238E27FC236}">
                <a16:creationId xmlns:a16="http://schemas.microsoft.com/office/drawing/2014/main" id="{7ECDC767-F93F-4FC2-BC1A-4D4093A007CA}"/>
              </a:ext>
            </a:extLst>
          </p:cNvPr>
          <p:cNvSpPr txBox="1">
            <a:spLocks noChangeArrowheads="1"/>
          </p:cNvSpPr>
          <p:nvPr/>
        </p:nvSpPr>
        <p:spPr bwMode="auto">
          <a:xfrm>
            <a:off x="8617821" y="4318634"/>
            <a:ext cx="3566174" cy="335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nSpc>
                <a:spcPts val="2394"/>
              </a:lnSpc>
              <a:spcBef>
                <a:spcPct val="50000"/>
              </a:spcBef>
            </a:pPr>
            <a:r>
              <a:rPr lang="en-US" altLang="en-US" sz="1995" b="1" dirty="0">
                <a:solidFill>
                  <a:schemeClr val="bg2"/>
                </a:solidFill>
              </a:rPr>
              <a:t>Scatter correction</a:t>
            </a:r>
          </a:p>
        </p:txBody>
      </p:sp>
    </p:spTree>
    <p:extLst>
      <p:ext uri="{BB962C8B-B14F-4D97-AF65-F5344CB8AC3E}">
        <p14:creationId xmlns:p14="http://schemas.microsoft.com/office/powerpoint/2010/main" val="24646924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8033"/>
            <a:ext cx="12169775" cy="1265442"/>
          </a:xfrm>
        </p:spPr>
        <p:txBody>
          <a:bodyPr/>
          <a:lstStyle/>
          <a:p>
            <a:br>
              <a:rPr lang="en-US" dirty="0"/>
            </a:br>
            <a:endParaRPr lang="en-US" dirty="0"/>
          </a:p>
        </p:txBody>
      </p:sp>
      <p:sp>
        <p:nvSpPr>
          <p:cNvPr id="4" name="Text Box 55"/>
          <p:cNvSpPr txBox="1">
            <a:spLocks noChangeArrowheads="1"/>
          </p:cNvSpPr>
          <p:nvPr/>
        </p:nvSpPr>
        <p:spPr bwMode="auto">
          <a:xfrm>
            <a:off x="3334552" y="1480177"/>
            <a:ext cx="2149389" cy="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796" b="1" dirty="0">
                <a:solidFill>
                  <a:srgbClr val="00B0F0"/>
                </a:solidFill>
              </a:rPr>
              <a:t>Emission </a:t>
            </a:r>
            <a:r>
              <a:rPr lang="en-US" altLang="en-US" sz="1796" b="1" dirty="0" err="1">
                <a:solidFill>
                  <a:srgbClr val="00B0F0"/>
                </a:solidFill>
              </a:rPr>
              <a:t>Sinogram</a:t>
            </a:r>
            <a:endParaRPr lang="en-US" altLang="en-US" sz="1796" b="1" dirty="0">
              <a:solidFill>
                <a:srgbClr val="00B0F0"/>
              </a:solidFill>
            </a:endParaRPr>
          </a:p>
        </p:txBody>
      </p:sp>
      <p:pic>
        <p:nvPicPr>
          <p:cNvPr id="5" name="Picture 56"/>
          <p:cNvPicPr>
            <a:picLocks noChangeAspect="1" noChangeArrowheads="1"/>
          </p:cNvPicPr>
          <p:nvPr/>
        </p:nvPicPr>
        <p:blipFill>
          <a:blip r:embed="rId2">
            <a:extLst>
              <a:ext uri="{28A0092B-C50C-407E-A947-70E740481C1C}">
                <a14:useLocalDpi xmlns:a14="http://schemas.microsoft.com/office/drawing/2010/main" val="0"/>
              </a:ext>
            </a:extLst>
          </a:blip>
          <a:srcRect l="34653" t="55713" r="45557" b="21060"/>
          <a:stretch>
            <a:fillRect/>
          </a:stretch>
        </p:blipFill>
        <p:spPr bwMode="auto">
          <a:xfrm>
            <a:off x="6385806" y="1756527"/>
            <a:ext cx="1208426" cy="113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7"/>
          <p:cNvPicPr>
            <a:picLocks noChangeAspect="1" noChangeArrowheads="1"/>
          </p:cNvPicPr>
          <p:nvPr/>
        </p:nvPicPr>
        <p:blipFill>
          <a:blip r:embed="rId3" cstate="print">
            <a:extLst>
              <a:ext uri="{28A0092B-C50C-407E-A947-70E740481C1C}">
                <a14:useLocalDpi xmlns:a14="http://schemas.microsoft.com/office/drawing/2010/main" val="0"/>
              </a:ext>
            </a:extLst>
          </a:blip>
          <a:srcRect l="25578" t="16220" r="22278" b="30659"/>
          <a:stretch>
            <a:fillRect/>
          </a:stretch>
        </p:blipFill>
        <p:spPr bwMode="auto">
          <a:xfrm>
            <a:off x="6385806" y="4417279"/>
            <a:ext cx="1468166" cy="1197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58"/>
          <p:cNvSpPr txBox="1">
            <a:spLocks noChangeArrowheads="1"/>
          </p:cNvSpPr>
          <p:nvPr/>
        </p:nvSpPr>
        <p:spPr bwMode="auto">
          <a:xfrm>
            <a:off x="6482560" y="1478791"/>
            <a:ext cx="3365679" cy="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796" b="1" dirty="0">
                <a:solidFill>
                  <a:srgbClr val="00B0F0"/>
                </a:solidFill>
                <a:latin typeface="Symbol" pitchFamily="18" charset="2"/>
              </a:rPr>
              <a:t>m</a:t>
            </a:r>
            <a:r>
              <a:rPr lang="en-US" altLang="en-US" sz="1796" b="1" dirty="0">
                <a:solidFill>
                  <a:srgbClr val="00B0F0"/>
                </a:solidFill>
              </a:rPr>
              <a:t>-map (CT or MR based)</a:t>
            </a:r>
          </a:p>
        </p:txBody>
      </p:sp>
      <p:pic>
        <p:nvPicPr>
          <p:cNvPr id="8" name="Picture 59"/>
          <p:cNvPicPr>
            <a:picLocks noChangeArrowheads="1"/>
          </p:cNvPicPr>
          <p:nvPr/>
        </p:nvPicPr>
        <p:blipFill>
          <a:blip r:embed="rId4">
            <a:extLst>
              <a:ext uri="{28A0092B-C50C-407E-A947-70E740481C1C}">
                <a14:useLocalDpi xmlns:a14="http://schemas.microsoft.com/office/drawing/2010/main" val="0"/>
              </a:ext>
            </a:extLst>
          </a:blip>
          <a:srcRect l="23253" t="29640" r="47946" b="52759"/>
          <a:stretch>
            <a:fillRect/>
          </a:stretch>
        </p:blipFill>
        <p:spPr bwMode="auto">
          <a:xfrm>
            <a:off x="3725053" y="4417280"/>
            <a:ext cx="1444408" cy="1140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0"/>
          <p:cNvPicPr>
            <a:picLocks noChangeAspect="1" noChangeArrowheads="1"/>
          </p:cNvPicPr>
          <p:nvPr/>
        </p:nvPicPr>
        <p:blipFill>
          <a:blip r:embed="rId5">
            <a:extLst>
              <a:ext uri="{28A0092B-C50C-407E-A947-70E740481C1C}">
                <a14:useLocalDpi xmlns:a14="http://schemas.microsoft.com/office/drawing/2010/main" val="0"/>
              </a:ext>
            </a:extLst>
          </a:blip>
          <a:srcRect l="34521" t="23738" r="39703" b="52817"/>
          <a:stretch>
            <a:fillRect/>
          </a:stretch>
        </p:blipFill>
        <p:spPr bwMode="auto">
          <a:xfrm>
            <a:off x="3649031" y="1756528"/>
            <a:ext cx="1520430" cy="1105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61"/>
          <p:cNvSpPr txBox="1">
            <a:spLocks noChangeArrowheads="1"/>
          </p:cNvSpPr>
          <p:nvPr/>
        </p:nvSpPr>
        <p:spPr bwMode="auto">
          <a:xfrm>
            <a:off x="6385805" y="5709646"/>
            <a:ext cx="3908196" cy="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796" b="1" dirty="0">
                <a:solidFill>
                  <a:srgbClr val="00B0F0"/>
                </a:solidFill>
              </a:rPr>
              <a:t>Attenuation correction</a:t>
            </a:r>
          </a:p>
        </p:txBody>
      </p:sp>
      <p:sp>
        <p:nvSpPr>
          <p:cNvPr id="11" name="Text Box 62"/>
          <p:cNvSpPr txBox="1">
            <a:spLocks noChangeArrowheads="1"/>
          </p:cNvSpPr>
          <p:nvPr/>
        </p:nvSpPr>
        <p:spPr bwMode="auto">
          <a:xfrm>
            <a:off x="3801074" y="5709646"/>
            <a:ext cx="2273734" cy="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796" b="1" dirty="0">
                <a:solidFill>
                  <a:srgbClr val="00B0F0"/>
                </a:solidFill>
              </a:rPr>
              <a:t>Scatter correction</a:t>
            </a:r>
          </a:p>
        </p:txBody>
      </p:sp>
      <p:pic>
        <p:nvPicPr>
          <p:cNvPr id="12" name="Picture 63"/>
          <p:cNvPicPr>
            <a:picLocks noChangeArrowheads="1"/>
          </p:cNvPicPr>
          <p:nvPr/>
        </p:nvPicPr>
        <p:blipFill>
          <a:blip r:embed="rId6">
            <a:extLst>
              <a:ext uri="{28A0092B-C50C-407E-A947-70E740481C1C}">
                <a14:useLocalDpi xmlns:a14="http://schemas.microsoft.com/office/drawing/2010/main" val="0"/>
              </a:ext>
            </a:extLst>
          </a:blip>
          <a:srcRect l="33818" t="35983" r="33447" b="46342"/>
          <a:stretch>
            <a:fillRect/>
          </a:stretch>
        </p:blipFill>
        <p:spPr bwMode="auto">
          <a:xfrm>
            <a:off x="684193" y="1756527"/>
            <a:ext cx="1444408" cy="1140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64"/>
          <p:cNvSpPr txBox="1">
            <a:spLocks noChangeArrowheads="1"/>
          </p:cNvSpPr>
          <p:nvPr/>
        </p:nvSpPr>
        <p:spPr bwMode="auto">
          <a:xfrm>
            <a:off x="684194" y="1478791"/>
            <a:ext cx="1522484" cy="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796" b="1" dirty="0">
                <a:solidFill>
                  <a:srgbClr val="00B0F0"/>
                </a:solidFill>
              </a:rPr>
              <a:t>Normalization</a:t>
            </a:r>
          </a:p>
        </p:txBody>
      </p:sp>
      <p:sp>
        <p:nvSpPr>
          <p:cNvPr id="14" name="Text Box 68"/>
          <p:cNvSpPr txBox="1">
            <a:spLocks noChangeArrowheads="1"/>
          </p:cNvSpPr>
          <p:nvPr/>
        </p:nvSpPr>
        <p:spPr bwMode="auto">
          <a:xfrm>
            <a:off x="4637311" y="3432168"/>
            <a:ext cx="2123801" cy="276350"/>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796" b="1">
                <a:solidFill>
                  <a:srgbClr val="00B0F0"/>
                </a:solidFill>
              </a:rPr>
              <a:t> Scatter simulation </a:t>
            </a:r>
          </a:p>
        </p:txBody>
      </p:sp>
      <p:cxnSp>
        <p:nvCxnSpPr>
          <p:cNvPr id="15" name="AutoShape 69"/>
          <p:cNvCxnSpPr>
            <a:cxnSpLocks noChangeShapeType="1"/>
            <a:endCxn id="14" idx="0"/>
          </p:cNvCxnSpPr>
          <p:nvPr/>
        </p:nvCxnSpPr>
        <p:spPr bwMode="auto">
          <a:xfrm>
            <a:off x="4409247" y="2862006"/>
            <a:ext cx="1289965" cy="570161"/>
          </a:xfrm>
          <a:prstGeom prst="straightConnector1">
            <a:avLst/>
          </a:prstGeom>
          <a:noFill/>
          <a:ln w="38100">
            <a:solidFill>
              <a:srgbClr val="00B0F0"/>
            </a:solidFill>
            <a:round/>
            <a:headEnd/>
            <a:tailEnd type="triangle" w="med" len="med"/>
          </a:ln>
          <a:extLst>
            <a:ext uri="{909E8E84-426E-40DD-AFC4-6F175D3DCCD1}">
              <a14:hiddenFill xmlns:a14="http://schemas.microsoft.com/office/drawing/2010/main">
                <a:noFill/>
              </a14:hiddenFill>
            </a:ext>
          </a:extLst>
        </p:spPr>
      </p:cxnSp>
      <p:cxnSp>
        <p:nvCxnSpPr>
          <p:cNvPr id="16" name="AutoShape 70"/>
          <p:cNvCxnSpPr>
            <a:cxnSpLocks noChangeShapeType="1"/>
            <a:endCxn id="14" idx="0"/>
          </p:cNvCxnSpPr>
          <p:nvPr/>
        </p:nvCxnSpPr>
        <p:spPr bwMode="auto">
          <a:xfrm flipH="1">
            <a:off x="5699212" y="2890515"/>
            <a:ext cx="1291598" cy="541653"/>
          </a:xfrm>
          <a:prstGeom prst="straightConnector1">
            <a:avLst/>
          </a:prstGeom>
          <a:noFill/>
          <a:ln w="38100">
            <a:solidFill>
              <a:srgbClr val="00B0F0"/>
            </a:solidFill>
            <a:round/>
            <a:headEnd/>
            <a:tailEnd type="triangle" w="med" len="med"/>
          </a:ln>
          <a:extLst>
            <a:ext uri="{909E8E84-426E-40DD-AFC4-6F175D3DCCD1}">
              <a14:hiddenFill xmlns:a14="http://schemas.microsoft.com/office/drawing/2010/main">
                <a:noFill/>
              </a14:hiddenFill>
            </a:ext>
          </a:extLst>
        </p:spPr>
      </p:cxnSp>
      <p:cxnSp>
        <p:nvCxnSpPr>
          <p:cNvPr id="17" name="AutoShape 71"/>
          <p:cNvCxnSpPr>
            <a:cxnSpLocks noChangeShapeType="1"/>
            <a:stCxn id="14" idx="2"/>
          </p:cNvCxnSpPr>
          <p:nvPr/>
        </p:nvCxnSpPr>
        <p:spPr bwMode="auto">
          <a:xfrm flipH="1">
            <a:off x="4447259" y="3708518"/>
            <a:ext cx="1251953" cy="708762"/>
          </a:xfrm>
          <a:prstGeom prst="straightConnector1">
            <a:avLst/>
          </a:prstGeom>
          <a:noFill/>
          <a:ln w="38100">
            <a:solidFill>
              <a:srgbClr val="00B0F0"/>
            </a:solidFill>
            <a:round/>
            <a:headEnd/>
            <a:tailEnd type="triangle" w="med" len="med"/>
          </a:ln>
          <a:extLst>
            <a:ext uri="{909E8E84-426E-40DD-AFC4-6F175D3DCCD1}">
              <a14:hiddenFill xmlns:a14="http://schemas.microsoft.com/office/drawing/2010/main">
                <a:noFill/>
              </a14:hiddenFill>
            </a:ext>
          </a:extLst>
        </p:spPr>
      </p:cxnSp>
      <p:cxnSp>
        <p:nvCxnSpPr>
          <p:cNvPr id="18" name="AutoShape 76"/>
          <p:cNvCxnSpPr>
            <a:cxnSpLocks noChangeShapeType="1"/>
          </p:cNvCxnSpPr>
          <p:nvPr/>
        </p:nvCxnSpPr>
        <p:spPr bwMode="auto">
          <a:xfrm>
            <a:off x="7594231" y="2323521"/>
            <a:ext cx="259740" cy="2692428"/>
          </a:xfrm>
          <a:prstGeom prst="bentConnector3">
            <a:avLst>
              <a:gd name="adj1" fmla="val 187194"/>
            </a:avLst>
          </a:prstGeom>
          <a:noFill/>
          <a:ln w="38100">
            <a:solidFill>
              <a:srgbClr val="00B0F0"/>
            </a:solidFill>
            <a:miter lim="800000"/>
            <a:headEnd/>
            <a:tailEnd type="triangle" w="med" len="med"/>
          </a:ln>
          <a:extLst>
            <a:ext uri="{909E8E84-426E-40DD-AFC4-6F175D3DCCD1}">
              <a14:hiddenFill xmlns:a14="http://schemas.microsoft.com/office/drawing/2010/main">
                <a:noFill/>
              </a14:hiddenFill>
            </a:ext>
          </a:extLst>
        </p:spPr>
      </p:cxnSp>
      <p:pic>
        <p:nvPicPr>
          <p:cNvPr id="2048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9338" y="3891970"/>
            <a:ext cx="1454176" cy="11239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 Box 64"/>
          <p:cNvSpPr txBox="1">
            <a:spLocks noChangeArrowheads="1"/>
          </p:cNvSpPr>
          <p:nvPr/>
        </p:nvSpPr>
        <p:spPr bwMode="auto">
          <a:xfrm>
            <a:off x="946693" y="3569951"/>
            <a:ext cx="1049107" cy="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796" b="1" dirty="0" err="1">
                <a:solidFill>
                  <a:srgbClr val="00B0F0"/>
                </a:solidFill>
              </a:rPr>
              <a:t>Randoms</a:t>
            </a:r>
            <a:endParaRPr lang="en-US" altLang="en-US" sz="1796" b="1" dirty="0">
              <a:solidFill>
                <a:srgbClr val="00B0F0"/>
              </a:solidFill>
            </a:endParaRPr>
          </a:p>
        </p:txBody>
      </p:sp>
      <p:sp>
        <p:nvSpPr>
          <p:cNvPr id="21" name="Titel 1">
            <a:extLst>
              <a:ext uri="{FF2B5EF4-FFF2-40B4-BE49-F238E27FC236}">
                <a16:creationId xmlns:a16="http://schemas.microsoft.com/office/drawing/2014/main" id="{CBEE8A3D-47ED-476B-8C3D-1BF2C05B5211}"/>
              </a:ext>
            </a:extLst>
          </p:cNvPr>
          <p:cNvSpPr txBox="1">
            <a:spLocks/>
          </p:cNvSpPr>
          <p:nvPr/>
        </p:nvSpPr>
        <p:spPr bwMode="gray">
          <a:xfrm>
            <a:off x="220213" y="135931"/>
            <a:ext cx="9122580" cy="491289"/>
          </a:xfrm>
          <a:prstGeom prst="rect">
            <a:avLst/>
          </a:prstGeom>
        </p:spPr>
        <p:txBody>
          <a:bodyPr vert="horz" lIns="0" tIns="0" rIns="0" bIns="0" rtlCol="0" anchor="t" anchorCtr="0">
            <a:noAutofit/>
          </a:bodyPr>
          <a:lstStyle>
            <a:lvl1pPr algn="l" defTabSz="914400" rtl="0" eaLnBrk="1" latinLnBrk="0" hangingPunct="1">
              <a:spcBef>
                <a:spcPct val="0"/>
              </a:spcBef>
              <a:buNone/>
              <a:defRPr sz="2800" b="1" kern="1200">
                <a:solidFill>
                  <a:schemeClr val="bg2"/>
                </a:solidFill>
                <a:latin typeface="+mj-lt"/>
                <a:ea typeface="+mj-ea"/>
                <a:cs typeface="+mj-cs"/>
              </a:defRPr>
            </a:lvl1pPr>
          </a:lstStyle>
          <a:p>
            <a:r>
              <a:rPr lang="en-US" dirty="0"/>
              <a:t>How to implement data corrections (1)</a:t>
            </a:r>
          </a:p>
        </p:txBody>
      </p:sp>
    </p:spTree>
    <p:extLst>
      <p:ext uri="{BB962C8B-B14F-4D97-AF65-F5344CB8AC3E}">
        <p14:creationId xmlns:p14="http://schemas.microsoft.com/office/powerpoint/2010/main" val="13326146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8033"/>
            <a:ext cx="12169775" cy="1265442"/>
          </a:xfrm>
        </p:spPr>
        <p:txBody>
          <a:bodyPr/>
          <a:lstStyle/>
          <a:p>
            <a:br>
              <a:rPr lang="en-US" dirty="0"/>
            </a:br>
            <a:endParaRPr lang="en-US" dirty="0"/>
          </a:p>
        </p:txBody>
      </p:sp>
      <p:grpSp>
        <p:nvGrpSpPr>
          <p:cNvPr id="22" name="Group 94"/>
          <p:cNvGrpSpPr>
            <a:grpSpLocks/>
          </p:cNvGrpSpPr>
          <p:nvPr/>
        </p:nvGrpSpPr>
        <p:grpSpPr bwMode="auto">
          <a:xfrm>
            <a:off x="593068" y="4087851"/>
            <a:ext cx="5768132" cy="2142858"/>
            <a:chOff x="384" y="2391"/>
            <a:chExt cx="3642" cy="1353"/>
          </a:xfrm>
        </p:grpSpPr>
        <p:pic>
          <p:nvPicPr>
            <p:cNvPr id="23" name="Picture 9"/>
            <p:cNvPicPr>
              <a:picLocks noChangeAspect="1" noChangeArrowheads="1"/>
            </p:cNvPicPr>
            <p:nvPr/>
          </p:nvPicPr>
          <p:blipFill>
            <a:blip r:embed="rId2">
              <a:extLst>
                <a:ext uri="{28A0092B-C50C-407E-A947-70E740481C1C}">
                  <a14:useLocalDpi xmlns:a14="http://schemas.microsoft.com/office/drawing/2010/main" val="0"/>
                </a:ext>
              </a:extLst>
            </a:blip>
            <a:srcRect l="17339" t="65059" r="56886" b="11690"/>
            <a:stretch>
              <a:fillRect/>
            </a:stretch>
          </p:blipFill>
          <p:spPr bwMode="auto">
            <a:xfrm>
              <a:off x="2880" y="3024"/>
              <a:ext cx="942" cy="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12"/>
            <p:cNvPicPr>
              <a:picLocks noChangeArrowheads="1"/>
            </p:cNvPicPr>
            <p:nvPr/>
          </p:nvPicPr>
          <p:blipFill>
            <a:blip r:embed="rId3">
              <a:extLst>
                <a:ext uri="{28A0092B-C50C-407E-A947-70E740481C1C}">
                  <a14:useLocalDpi xmlns:a14="http://schemas.microsoft.com/office/drawing/2010/main" val="0"/>
                </a:ext>
              </a:extLst>
            </a:blip>
            <a:srcRect l="23253" t="29640" r="47946" b="52759"/>
            <a:stretch>
              <a:fillRect/>
            </a:stretch>
          </p:blipFill>
          <p:spPr bwMode="auto">
            <a:xfrm>
              <a:off x="1632" y="3024"/>
              <a:ext cx="912"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67"/>
            <p:cNvPicPr>
              <a:picLocks noChangeAspect="1" noChangeArrowheads="1"/>
            </p:cNvPicPr>
            <p:nvPr/>
          </p:nvPicPr>
          <p:blipFill>
            <a:blip r:embed="rId2">
              <a:extLst>
                <a:ext uri="{28A0092B-C50C-407E-A947-70E740481C1C}">
                  <a14:useLocalDpi xmlns:a14="http://schemas.microsoft.com/office/drawing/2010/main" val="0"/>
                </a:ext>
              </a:extLst>
            </a:blip>
            <a:srcRect l="47331" t="19537" r="26738" b="56432"/>
            <a:stretch>
              <a:fillRect/>
            </a:stretch>
          </p:blipFill>
          <p:spPr bwMode="auto">
            <a:xfrm>
              <a:off x="384" y="3024"/>
              <a:ext cx="96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 Box 74"/>
            <p:cNvSpPr txBox="1">
              <a:spLocks noChangeArrowheads="1"/>
            </p:cNvSpPr>
            <p:nvPr/>
          </p:nvSpPr>
          <p:spPr bwMode="auto">
            <a:xfrm>
              <a:off x="2688" y="3248"/>
              <a:ext cx="94"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995" b="1">
                  <a:solidFill>
                    <a:srgbClr val="00B0F0"/>
                  </a:solidFill>
                </a:rPr>
                <a:t>=</a:t>
              </a:r>
            </a:p>
          </p:txBody>
        </p:sp>
        <p:sp>
          <p:nvSpPr>
            <p:cNvPr id="27" name="Text Box 75"/>
            <p:cNvSpPr txBox="1">
              <a:spLocks noChangeArrowheads="1"/>
            </p:cNvSpPr>
            <p:nvPr/>
          </p:nvSpPr>
          <p:spPr bwMode="auto">
            <a:xfrm>
              <a:off x="1440" y="3200"/>
              <a:ext cx="90"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995" b="1">
                  <a:solidFill>
                    <a:srgbClr val="00B0F0"/>
                  </a:solidFill>
                </a:rPr>
                <a:t>_</a:t>
              </a:r>
            </a:p>
          </p:txBody>
        </p:sp>
        <p:cxnSp>
          <p:nvCxnSpPr>
            <p:cNvPr id="28" name="AutoShape 80"/>
            <p:cNvCxnSpPr>
              <a:cxnSpLocks noChangeShapeType="1"/>
            </p:cNvCxnSpPr>
            <p:nvPr/>
          </p:nvCxnSpPr>
          <p:spPr bwMode="auto">
            <a:xfrm rot="5400000">
              <a:off x="1795" y="1460"/>
              <a:ext cx="633" cy="2496"/>
            </a:xfrm>
            <a:prstGeom prst="bentConnector3">
              <a:avLst>
                <a:gd name="adj1" fmla="val 59227"/>
              </a:avLst>
            </a:prstGeom>
            <a:noFill/>
            <a:ln w="9525">
              <a:solidFill>
                <a:srgbClr val="00B0F0"/>
              </a:solidFill>
              <a:miter lim="800000"/>
              <a:headEnd/>
              <a:tailEnd type="triangle" w="med" len="med"/>
            </a:ln>
            <a:extLst>
              <a:ext uri="{909E8E84-426E-40DD-AFC4-6F175D3DCCD1}">
                <a14:hiddenFill xmlns:a14="http://schemas.microsoft.com/office/drawing/2010/main">
                  <a:noFill/>
                </a14:hiddenFill>
              </a:ext>
            </a:extLst>
          </p:spPr>
        </p:cxnSp>
        <p:sp>
          <p:nvSpPr>
            <p:cNvPr id="29" name="Text Box 84"/>
            <p:cNvSpPr txBox="1">
              <a:spLocks noChangeArrowheads="1"/>
            </p:cNvSpPr>
            <p:nvPr/>
          </p:nvSpPr>
          <p:spPr bwMode="auto">
            <a:xfrm>
              <a:off x="2750" y="2830"/>
              <a:ext cx="1276"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995" b="1" dirty="0">
                  <a:solidFill>
                    <a:srgbClr val="00B0F0"/>
                  </a:solidFill>
                </a:rPr>
                <a:t>A x [</a:t>
              </a:r>
              <a:r>
                <a:rPr lang="en-US" altLang="en-US" sz="1995" b="1" dirty="0" err="1">
                  <a:solidFill>
                    <a:srgbClr val="00B0F0"/>
                  </a:solidFill>
                </a:rPr>
                <a:t>Nx</a:t>
              </a:r>
              <a:r>
                <a:rPr lang="en-US" altLang="en-US" sz="1995" b="1" dirty="0">
                  <a:solidFill>
                    <a:srgbClr val="00B0F0"/>
                  </a:solidFill>
                </a:rPr>
                <a:t>(E-R) – S]</a:t>
              </a:r>
              <a:endParaRPr lang="en-US" altLang="en-US" sz="1995" b="1" baseline="-25000" dirty="0">
                <a:solidFill>
                  <a:srgbClr val="00B0F0"/>
                </a:solidFill>
              </a:endParaRPr>
            </a:p>
          </p:txBody>
        </p:sp>
        <p:sp>
          <p:nvSpPr>
            <p:cNvPr id="30" name="Text Box 86"/>
            <p:cNvSpPr txBox="1">
              <a:spLocks noChangeArrowheads="1"/>
            </p:cNvSpPr>
            <p:nvPr/>
          </p:nvSpPr>
          <p:spPr bwMode="auto">
            <a:xfrm>
              <a:off x="1977" y="2830"/>
              <a:ext cx="428"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995" b="1" dirty="0">
                  <a:solidFill>
                    <a:srgbClr val="00B0F0"/>
                  </a:solidFill>
                </a:rPr>
                <a:t>A x S</a:t>
              </a:r>
              <a:r>
                <a:rPr lang="en-US" altLang="en-US" sz="1995" b="1" baseline="-25000" dirty="0">
                  <a:solidFill>
                    <a:srgbClr val="00B0F0"/>
                  </a:solidFill>
                </a:rPr>
                <a:t> </a:t>
              </a:r>
            </a:p>
          </p:txBody>
        </p:sp>
      </p:grpSp>
      <p:grpSp>
        <p:nvGrpSpPr>
          <p:cNvPr id="35" name="Group 93"/>
          <p:cNvGrpSpPr>
            <a:grpSpLocks/>
          </p:cNvGrpSpPr>
          <p:nvPr/>
        </p:nvGrpSpPr>
        <p:grpSpPr bwMode="auto">
          <a:xfrm>
            <a:off x="6461828" y="3413306"/>
            <a:ext cx="2366169" cy="1084891"/>
            <a:chOff x="4080" y="1680"/>
            <a:chExt cx="1494" cy="685"/>
          </a:xfrm>
        </p:grpSpPr>
        <p:pic>
          <p:nvPicPr>
            <p:cNvPr id="36" name="Picture 10"/>
            <p:cNvPicPr>
              <a:picLocks noChangeAspect="1" noChangeArrowheads="1"/>
            </p:cNvPicPr>
            <p:nvPr/>
          </p:nvPicPr>
          <p:blipFill>
            <a:blip r:embed="rId4">
              <a:extLst>
                <a:ext uri="{28A0092B-C50C-407E-A947-70E740481C1C}">
                  <a14:useLocalDpi xmlns:a14="http://schemas.microsoft.com/office/drawing/2010/main" val="0"/>
                </a:ext>
              </a:extLst>
            </a:blip>
            <a:srcRect l="57823" t="58725" r="22032" b="18979"/>
            <a:stretch>
              <a:fillRect/>
            </a:stretch>
          </p:blipFill>
          <p:spPr bwMode="auto">
            <a:xfrm>
              <a:off x="4800" y="1680"/>
              <a:ext cx="774" cy="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Line 77"/>
            <p:cNvSpPr>
              <a:spLocks noChangeShapeType="1"/>
            </p:cNvSpPr>
            <p:nvPr/>
          </p:nvSpPr>
          <p:spPr bwMode="auto">
            <a:xfrm>
              <a:off x="4080" y="2016"/>
              <a:ext cx="576" cy="0"/>
            </a:xfrm>
            <a:prstGeom prst="line">
              <a:avLst/>
            </a:prstGeom>
            <a:noFill/>
            <a:ln w="38100">
              <a:solidFill>
                <a:srgbClr val="00B0F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sz="1796">
                <a:solidFill>
                  <a:srgbClr val="00B0F0"/>
                </a:solidFill>
              </a:endParaRPr>
            </a:p>
          </p:txBody>
        </p:sp>
        <p:sp>
          <p:nvSpPr>
            <p:cNvPr id="38" name="Text Box 88"/>
            <p:cNvSpPr txBox="1">
              <a:spLocks noChangeArrowheads="1"/>
            </p:cNvSpPr>
            <p:nvPr/>
          </p:nvSpPr>
          <p:spPr bwMode="auto">
            <a:xfrm>
              <a:off x="4128" y="1728"/>
              <a:ext cx="43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995" b="1" dirty="0">
                  <a:solidFill>
                    <a:srgbClr val="00B0F0"/>
                  </a:solidFill>
                </a:rPr>
                <a:t>recon</a:t>
              </a:r>
            </a:p>
          </p:txBody>
        </p:sp>
      </p:grpSp>
      <p:grpSp>
        <p:nvGrpSpPr>
          <p:cNvPr id="39" name="Group 95"/>
          <p:cNvGrpSpPr>
            <a:grpSpLocks/>
          </p:cNvGrpSpPr>
          <p:nvPr/>
        </p:nvGrpSpPr>
        <p:grpSpPr bwMode="auto">
          <a:xfrm>
            <a:off x="6370702" y="5090382"/>
            <a:ext cx="2413683" cy="1094393"/>
            <a:chOff x="4032" y="3024"/>
            <a:chExt cx="1524" cy="691"/>
          </a:xfrm>
        </p:grpSpPr>
        <p:pic>
          <p:nvPicPr>
            <p:cNvPr id="40" name="Picture 13"/>
            <p:cNvPicPr>
              <a:picLocks noChangeAspect="1" noChangeArrowheads="1"/>
            </p:cNvPicPr>
            <p:nvPr/>
          </p:nvPicPr>
          <p:blipFill>
            <a:blip r:embed="rId4">
              <a:extLst>
                <a:ext uri="{28A0092B-C50C-407E-A947-70E740481C1C}">
                  <a14:useLocalDpi xmlns:a14="http://schemas.microsoft.com/office/drawing/2010/main" val="0"/>
                </a:ext>
              </a:extLst>
            </a:blip>
            <a:srcRect l="29715" t="21815" r="50609" b="55693"/>
            <a:stretch>
              <a:fillRect/>
            </a:stretch>
          </p:blipFill>
          <p:spPr bwMode="auto">
            <a:xfrm>
              <a:off x="4800" y="3024"/>
              <a:ext cx="756" cy="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Line 78"/>
            <p:cNvSpPr>
              <a:spLocks noChangeShapeType="1"/>
            </p:cNvSpPr>
            <p:nvPr/>
          </p:nvSpPr>
          <p:spPr bwMode="auto">
            <a:xfrm>
              <a:off x="4032" y="3408"/>
              <a:ext cx="576" cy="0"/>
            </a:xfrm>
            <a:prstGeom prst="line">
              <a:avLst/>
            </a:prstGeom>
            <a:noFill/>
            <a:ln w="38100">
              <a:solidFill>
                <a:srgbClr val="00B0F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sz="1796">
                <a:solidFill>
                  <a:srgbClr val="00B0F0"/>
                </a:solidFill>
              </a:endParaRPr>
            </a:p>
          </p:txBody>
        </p:sp>
        <p:sp>
          <p:nvSpPr>
            <p:cNvPr id="42" name="Text Box 89"/>
            <p:cNvSpPr txBox="1">
              <a:spLocks noChangeArrowheads="1"/>
            </p:cNvSpPr>
            <p:nvPr/>
          </p:nvSpPr>
          <p:spPr bwMode="auto">
            <a:xfrm>
              <a:off x="4032" y="3120"/>
              <a:ext cx="43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995" b="1">
                  <a:solidFill>
                    <a:srgbClr val="00B0F0"/>
                  </a:solidFill>
                </a:rPr>
                <a:t>recon</a:t>
              </a:r>
            </a:p>
          </p:txBody>
        </p:sp>
      </p:grpSp>
      <p:grpSp>
        <p:nvGrpSpPr>
          <p:cNvPr id="13" name="Group 92"/>
          <p:cNvGrpSpPr>
            <a:grpSpLocks/>
          </p:cNvGrpSpPr>
          <p:nvPr/>
        </p:nvGrpSpPr>
        <p:grpSpPr bwMode="auto">
          <a:xfrm>
            <a:off x="608173" y="2583261"/>
            <a:ext cx="5714295" cy="1976559"/>
            <a:chOff x="384" y="1158"/>
            <a:chExt cx="3608" cy="1248"/>
          </a:xfrm>
        </p:grpSpPr>
        <p:pic>
          <p:nvPicPr>
            <p:cNvPr id="14"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l="30579" t="19374" r="22275" b="33778"/>
            <a:stretch>
              <a:fillRect/>
            </a:stretch>
          </p:blipFill>
          <p:spPr bwMode="auto">
            <a:xfrm>
              <a:off x="1632" y="1680"/>
              <a:ext cx="906"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8"/>
            <p:cNvPicPr>
              <a:picLocks noChangeAspect="1" noChangeArrowheads="1"/>
            </p:cNvPicPr>
            <p:nvPr/>
          </p:nvPicPr>
          <p:blipFill>
            <a:blip r:embed="rId2">
              <a:extLst>
                <a:ext uri="{28A0092B-C50C-407E-A947-70E740481C1C}">
                  <a14:useLocalDpi xmlns:a14="http://schemas.microsoft.com/office/drawing/2010/main" val="0"/>
                </a:ext>
              </a:extLst>
            </a:blip>
            <a:srcRect l="47331" t="19537" r="26738" b="56432"/>
            <a:stretch>
              <a:fillRect/>
            </a:stretch>
          </p:blipFill>
          <p:spPr bwMode="auto">
            <a:xfrm>
              <a:off x="2880" y="1680"/>
              <a:ext cx="96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66"/>
            <p:cNvPicPr>
              <a:picLocks noChangeAspect="1" noChangeArrowheads="1"/>
            </p:cNvPicPr>
            <p:nvPr/>
          </p:nvPicPr>
          <p:blipFill>
            <a:blip r:embed="rId2">
              <a:extLst>
                <a:ext uri="{28A0092B-C50C-407E-A947-70E740481C1C}">
                  <a14:useLocalDpi xmlns:a14="http://schemas.microsoft.com/office/drawing/2010/main" val="0"/>
                </a:ext>
              </a:extLst>
            </a:blip>
            <a:srcRect l="17964" t="19537" r="57199" b="56822"/>
            <a:stretch>
              <a:fillRect/>
            </a:stretch>
          </p:blipFill>
          <p:spPr bwMode="auto">
            <a:xfrm>
              <a:off x="384" y="1680"/>
              <a:ext cx="954"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71"/>
            <p:cNvSpPr txBox="1">
              <a:spLocks noChangeArrowheads="1"/>
            </p:cNvSpPr>
            <p:nvPr/>
          </p:nvSpPr>
          <p:spPr bwMode="auto">
            <a:xfrm>
              <a:off x="1440" y="1952"/>
              <a:ext cx="10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995" b="1">
                  <a:solidFill>
                    <a:srgbClr val="00B0F0"/>
                  </a:solidFill>
                </a:rPr>
                <a:t>X</a:t>
              </a:r>
            </a:p>
          </p:txBody>
        </p:sp>
        <p:sp>
          <p:nvSpPr>
            <p:cNvPr id="18" name="Text Box 73"/>
            <p:cNvSpPr txBox="1">
              <a:spLocks noChangeArrowheads="1"/>
            </p:cNvSpPr>
            <p:nvPr/>
          </p:nvSpPr>
          <p:spPr bwMode="auto">
            <a:xfrm>
              <a:off x="2688" y="1904"/>
              <a:ext cx="94"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995" b="1">
                  <a:solidFill>
                    <a:srgbClr val="00B0F0"/>
                  </a:solidFill>
                </a:rPr>
                <a:t>=</a:t>
              </a:r>
            </a:p>
          </p:txBody>
        </p:sp>
        <p:cxnSp>
          <p:nvCxnSpPr>
            <p:cNvPr id="19" name="AutoShape 79"/>
            <p:cNvCxnSpPr>
              <a:cxnSpLocks noChangeShapeType="1"/>
            </p:cNvCxnSpPr>
            <p:nvPr/>
          </p:nvCxnSpPr>
          <p:spPr bwMode="auto">
            <a:xfrm rot="5400000">
              <a:off x="1824" y="195"/>
              <a:ext cx="522" cy="2448"/>
            </a:xfrm>
            <a:prstGeom prst="bentConnector3">
              <a:avLst>
                <a:gd name="adj1" fmla="val 50000"/>
              </a:avLst>
            </a:prstGeom>
            <a:noFill/>
            <a:ln w="9525">
              <a:solidFill>
                <a:srgbClr val="00B0F0"/>
              </a:solidFill>
              <a:miter lim="800000"/>
              <a:headEnd/>
              <a:tailEnd type="triangle" w="med" len="med"/>
            </a:ln>
            <a:extLst>
              <a:ext uri="{909E8E84-426E-40DD-AFC4-6F175D3DCCD1}">
                <a14:hiddenFill xmlns:a14="http://schemas.microsoft.com/office/drawing/2010/main">
                  <a:noFill/>
                </a14:hiddenFill>
              </a:ext>
            </a:extLst>
          </p:spPr>
        </p:cxnSp>
        <p:sp>
          <p:nvSpPr>
            <p:cNvPr id="20" name="Text Box 83"/>
            <p:cNvSpPr txBox="1">
              <a:spLocks noChangeArrowheads="1"/>
            </p:cNvSpPr>
            <p:nvPr/>
          </p:nvSpPr>
          <p:spPr bwMode="auto">
            <a:xfrm>
              <a:off x="2913" y="1480"/>
              <a:ext cx="107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995" b="1" dirty="0">
                  <a:solidFill>
                    <a:srgbClr val="00B0F0"/>
                  </a:solidFill>
                </a:rPr>
                <a:t>A x [N x (E-R)]</a:t>
              </a:r>
              <a:endParaRPr lang="en-US" altLang="en-US" sz="1995" b="1" baseline="-25000" dirty="0">
                <a:solidFill>
                  <a:srgbClr val="00B0F0"/>
                </a:solidFill>
              </a:endParaRPr>
            </a:p>
          </p:txBody>
        </p:sp>
        <p:sp>
          <p:nvSpPr>
            <p:cNvPr id="21" name="Text Box 85"/>
            <p:cNvSpPr txBox="1">
              <a:spLocks noChangeArrowheads="1"/>
            </p:cNvSpPr>
            <p:nvPr/>
          </p:nvSpPr>
          <p:spPr bwMode="auto">
            <a:xfrm>
              <a:off x="1967" y="1482"/>
              <a:ext cx="14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995" b="1" dirty="0">
                  <a:solidFill>
                    <a:srgbClr val="00B0F0"/>
                  </a:solidFill>
                </a:rPr>
                <a:t>A</a:t>
              </a:r>
              <a:r>
                <a:rPr lang="en-US" altLang="en-US" sz="1995" b="1" baseline="-25000" dirty="0">
                  <a:solidFill>
                    <a:srgbClr val="00B0F0"/>
                  </a:solidFill>
                </a:rPr>
                <a:t> </a:t>
              </a:r>
            </a:p>
          </p:txBody>
        </p:sp>
      </p:grpSp>
      <p:grpSp>
        <p:nvGrpSpPr>
          <p:cNvPr id="4" name="Group 90"/>
          <p:cNvGrpSpPr>
            <a:grpSpLocks/>
          </p:cNvGrpSpPr>
          <p:nvPr/>
        </p:nvGrpSpPr>
        <p:grpSpPr bwMode="auto">
          <a:xfrm>
            <a:off x="544698" y="1378004"/>
            <a:ext cx="5464045" cy="1482419"/>
            <a:chOff x="336" y="222"/>
            <a:chExt cx="3450" cy="936"/>
          </a:xfrm>
        </p:grpSpPr>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l="17964" t="19537" r="57199" b="56822"/>
            <a:stretch>
              <a:fillRect/>
            </a:stretch>
          </p:blipFill>
          <p:spPr bwMode="auto">
            <a:xfrm>
              <a:off x="2832" y="432"/>
              <a:ext cx="954"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p:cNvPicPr>
              <a:picLocks noChangeArrowheads="1"/>
            </p:cNvPicPr>
            <p:nvPr/>
          </p:nvPicPr>
          <p:blipFill>
            <a:blip r:embed="rId6">
              <a:extLst>
                <a:ext uri="{28A0092B-C50C-407E-A947-70E740481C1C}">
                  <a14:useLocalDpi xmlns:a14="http://schemas.microsoft.com/office/drawing/2010/main" val="0"/>
                </a:ext>
              </a:extLst>
            </a:blip>
            <a:srcRect l="33818" t="35983" r="33447" b="46342"/>
            <a:stretch>
              <a:fillRect/>
            </a:stretch>
          </p:blipFill>
          <p:spPr bwMode="auto">
            <a:xfrm>
              <a:off x="1584" y="432"/>
              <a:ext cx="912"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9"/>
            <p:cNvPicPr>
              <a:picLocks noChangeAspect="1" noChangeArrowheads="1"/>
            </p:cNvPicPr>
            <p:nvPr/>
          </p:nvPicPr>
          <p:blipFill>
            <a:blip r:embed="rId7">
              <a:extLst>
                <a:ext uri="{28A0092B-C50C-407E-A947-70E740481C1C}">
                  <a14:useLocalDpi xmlns:a14="http://schemas.microsoft.com/office/drawing/2010/main" val="0"/>
                </a:ext>
              </a:extLst>
            </a:blip>
            <a:srcRect l="34521" t="23738" r="39703" b="52817"/>
            <a:stretch>
              <a:fillRect/>
            </a:stretch>
          </p:blipFill>
          <p:spPr bwMode="auto">
            <a:xfrm>
              <a:off x="336" y="432"/>
              <a:ext cx="960" cy="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68"/>
            <p:cNvSpPr txBox="1">
              <a:spLocks noChangeArrowheads="1"/>
            </p:cNvSpPr>
            <p:nvPr/>
          </p:nvSpPr>
          <p:spPr bwMode="auto">
            <a:xfrm>
              <a:off x="778" y="222"/>
              <a:ext cx="32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995" b="1" dirty="0">
                  <a:solidFill>
                    <a:srgbClr val="00B0F0"/>
                  </a:solidFill>
                </a:rPr>
                <a:t>E-R </a:t>
              </a:r>
              <a:endParaRPr lang="en-US" altLang="en-US" sz="1995" b="1" baseline="-25000" dirty="0">
                <a:solidFill>
                  <a:srgbClr val="00B0F0"/>
                </a:solidFill>
              </a:endParaRPr>
            </a:p>
          </p:txBody>
        </p:sp>
        <p:sp>
          <p:nvSpPr>
            <p:cNvPr id="9" name="Text Box 69"/>
            <p:cNvSpPr txBox="1">
              <a:spLocks noChangeArrowheads="1"/>
            </p:cNvSpPr>
            <p:nvPr/>
          </p:nvSpPr>
          <p:spPr bwMode="auto">
            <a:xfrm>
              <a:off x="1440" y="656"/>
              <a:ext cx="10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995" b="1">
                  <a:solidFill>
                    <a:srgbClr val="00B0F0"/>
                  </a:solidFill>
                </a:rPr>
                <a:t>X</a:t>
              </a:r>
            </a:p>
          </p:txBody>
        </p:sp>
        <p:sp>
          <p:nvSpPr>
            <p:cNvPr id="10" name="Text Box 70"/>
            <p:cNvSpPr txBox="1">
              <a:spLocks noChangeArrowheads="1"/>
            </p:cNvSpPr>
            <p:nvPr/>
          </p:nvSpPr>
          <p:spPr bwMode="auto">
            <a:xfrm>
              <a:off x="2640" y="704"/>
              <a:ext cx="94"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995" b="1">
                  <a:solidFill>
                    <a:srgbClr val="00B0F0"/>
                  </a:solidFill>
                </a:rPr>
                <a:t>=</a:t>
              </a:r>
            </a:p>
          </p:txBody>
        </p:sp>
        <p:sp>
          <p:nvSpPr>
            <p:cNvPr id="11" name="Text Box 81"/>
            <p:cNvSpPr txBox="1">
              <a:spLocks noChangeArrowheads="1"/>
            </p:cNvSpPr>
            <p:nvPr/>
          </p:nvSpPr>
          <p:spPr bwMode="auto">
            <a:xfrm>
              <a:off x="1885" y="222"/>
              <a:ext cx="147"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995" b="1" dirty="0">
                  <a:solidFill>
                    <a:srgbClr val="00B0F0"/>
                  </a:solidFill>
                </a:rPr>
                <a:t>N</a:t>
              </a:r>
              <a:r>
                <a:rPr lang="en-US" altLang="en-US" sz="1995" b="1" baseline="-25000" dirty="0">
                  <a:solidFill>
                    <a:srgbClr val="00B0F0"/>
                  </a:solidFill>
                </a:rPr>
                <a:t> </a:t>
              </a:r>
            </a:p>
          </p:txBody>
        </p:sp>
        <p:sp>
          <p:nvSpPr>
            <p:cNvPr id="12" name="Text Box 82"/>
            <p:cNvSpPr txBox="1">
              <a:spLocks noChangeArrowheads="1"/>
            </p:cNvSpPr>
            <p:nvPr/>
          </p:nvSpPr>
          <p:spPr bwMode="auto">
            <a:xfrm>
              <a:off x="3064" y="224"/>
              <a:ext cx="682"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995" b="1" dirty="0">
                  <a:solidFill>
                    <a:srgbClr val="00B0F0"/>
                  </a:solidFill>
                </a:rPr>
                <a:t>N x (E-R)</a:t>
              </a:r>
              <a:endParaRPr lang="en-US" altLang="en-US" sz="1995" b="1" baseline="-25000" dirty="0">
                <a:solidFill>
                  <a:srgbClr val="00B0F0"/>
                </a:solidFill>
              </a:endParaRPr>
            </a:p>
          </p:txBody>
        </p:sp>
      </p:grpSp>
      <p:grpSp>
        <p:nvGrpSpPr>
          <p:cNvPr id="31" name="Group 91"/>
          <p:cNvGrpSpPr>
            <a:grpSpLocks/>
          </p:cNvGrpSpPr>
          <p:nvPr/>
        </p:nvGrpSpPr>
        <p:grpSpPr bwMode="auto">
          <a:xfrm>
            <a:off x="6322332" y="1710598"/>
            <a:ext cx="2451693" cy="1141907"/>
            <a:chOff x="3984" y="432"/>
            <a:chExt cx="1548" cy="721"/>
          </a:xfrm>
        </p:grpSpPr>
        <p:pic>
          <p:nvPicPr>
            <p:cNvPr id="32" name="Picture 2"/>
            <p:cNvPicPr>
              <a:picLocks noChangeAspect="1" noChangeArrowheads="1"/>
            </p:cNvPicPr>
            <p:nvPr/>
          </p:nvPicPr>
          <p:blipFill>
            <a:blip r:embed="rId4">
              <a:extLst>
                <a:ext uri="{28A0092B-C50C-407E-A947-70E740481C1C}">
                  <a14:useLocalDpi xmlns:a14="http://schemas.microsoft.com/office/drawing/2010/main" val="0"/>
                </a:ext>
              </a:extLst>
            </a:blip>
            <a:srcRect l="29402" t="58139" r="50298" b="18393"/>
            <a:stretch>
              <a:fillRect/>
            </a:stretch>
          </p:blipFill>
          <p:spPr bwMode="auto">
            <a:xfrm>
              <a:off x="4752" y="432"/>
              <a:ext cx="780" cy="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Line 76"/>
            <p:cNvSpPr>
              <a:spLocks noChangeShapeType="1"/>
            </p:cNvSpPr>
            <p:nvPr/>
          </p:nvSpPr>
          <p:spPr bwMode="auto">
            <a:xfrm>
              <a:off x="3984" y="768"/>
              <a:ext cx="576" cy="0"/>
            </a:xfrm>
            <a:prstGeom prst="line">
              <a:avLst/>
            </a:prstGeom>
            <a:noFill/>
            <a:ln w="38100">
              <a:solidFill>
                <a:srgbClr val="00B0F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sz="1796">
                <a:solidFill>
                  <a:srgbClr val="00B0F0"/>
                </a:solidFill>
              </a:endParaRPr>
            </a:p>
          </p:txBody>
        </p:sp>
        <p:sp>
          <p:nvSpPr>
            <p:cNvPr id="34" name="Text Box 87"/>
            <p:cNvSpPr txBox="1">
              <a:spLocks noChangeArrowheads="1"/>
            </p:cNvSpPr>
            <p:nvPr/>
          </p:nvSpPr>
          <p:spPr bwMode="auto">
            <a:xfrm>
              <a:off x="4032" y="480"/>
              <a:ext cx="43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995" b="1" dirty="0">
                  <a:solidFill>
                    <a:srgbClr val="00B0F0"/>
                  </a:solidFill>
                </a:rPr>
                <a:t>recon</a:t>
              </a:r>
            </a:p>
          </p:txBody>
        </p:sp>
      </p:grpSp>
      <p:sp>
        <p:nvSpPr>
          <p:cNvPr id="48" name="TextBox 47"/>
          <p:cNvSpPr txBox="1"/>
          <p:nvPr/>
        </p:nvSpPr>
        <p:spPr>
          <a:xfrm>
            <a:off x="9596954" y="1907351"/>
            <a:ext cx="2019131" cy="657099"/>
          </a:xfrm>
          <a:prstGeom prst="rect">
            <a:avLst/>
          </a:prstGeom>
          <a:noFill/>
        </p:spPr>
        <p:txBody>
          <a:bodyPr wrap="square" lIns="0" tIns="0" rIns="0" bIns="0" rtlCol="0">
            <a:spAutoFit/>
          </a:bodyPr>
          <a:lstStyle/>
          <a:p>
            <a:pPr>
              <a:lnSpc>
                <a:spcPct val="110000"/>
              </a:lnSpc>
            </a:pPr>
            <a:r>
              <a:rPr lang="en-US" sz="1995" dirty="0"/>
              <a:t>Non-attenuation corrected image</a:t>
            </a:r>
          </a:p>
        </p:txBody>
      </p:sp>
      <p:sp>
        <p:nvSpPr>
          <p:cNvPr id="49" name="TextBox 48"/>
          <p:cNvSpPr txBox="1"/>
          <p:nvPr/>
        </p:nvSpPr>
        <p:spPr>
          <a:xfrm>
            <a:off x="9596954" y="3409995"/>
            <a:ext cx="2019131" cy="657099"/>
          </a:xfrm>
          <a:prstGeom prst="rect">
            <a:avLst/>
          </a:prstGeom>
          <a:noFill/>
        </p:spPr>
        <p:txBody>
          <a:bodyPr wrap="square" lIns="0" tIns="0" rIns="0" bIns="0" rtlCol="0">
            <a:spAutoFit/>
          </a:bodyPr>
          <a:lstStyle/>
          <a:p>
            <a:pPr>
              <a:lnSpc>
                <a:spcPct val="110000"/>
              </a:lnSpc>
            </a:pPr>
            <a:r>
              <a:rPr lang="en-US" sz="1995" dirty="0"/>
              <a:t>Attenuation corrected image</a:t>
            </a:r>
          </a:p>
        </p:txBody>
      </p:sp>
      <p:sp>
        <p:nvSpPr>
          <p:cNvPr id="50" name="TextBox 49"/>
          <p:cNvSpPr txBox="1"/>
          <p:nvPr/>
        </p:nvSpPr>
        <p:spPr>
          <a:xfrm>
            <a:off x="9596954" y="5208749"/>
            <a:ext cx="2298890" cy="1013284"/>
          </a:xfrm>
          <a:prstGeom prst="rect">
            <a:avLst/>
          </a:prstGeom>
          <a:noFill/>
        </p:spPr>
        <p:txBody>
          <a:bodyPr wrap="square" lIns="0" tIns="0" rIns="0" bIns="0" rtlCol="0">
            <a:spAutoFit/>
          </a:bodyPr>
          <a:lstStyle/>
          <a:p>
            <a:pPr>
              <a:lnSpc>
                <a:spcPct val="110000"/>
              </a:lnSpc>
            </a:pPr>
            <a:r>
              <a:rPr lang="en-US" sz="1995" dirty="0"/>
              <a:t>Attenuation and scatter corrected image</a:t>
            </a:r>
          </a:p>
        </p:txBody>
      </p:sp>
      <p:sp>
        <p:nvSpPr>
          <p:cNvPr id="47" name="Titel 1">
            <a:extLst>
              <a:ext uri="{FF2B5EF4-FFF2-40B4-BE49-F238E27FC236}">
                <a16:creationId xmlns:a16="http://schemas.microsoft.com/office/drawing/2014/main" id="{E5F7BD34-337C-4AEF-B174-DC4B54468EF2}"/>
              </a:ext>
            </a:extLst>
          </p:cNvPr>
          <p:cNvSpPr txBox="1">
            <a:spLocks/>
          </p:cNvSpPr>
          <p:nvPr/>
        </p:nvSpPr>
        <p:spPr bwMode="gray">
          <a:xfrm>
            <a:off x="481470" y="223111"/>
            <a:ext cx="9122580" cy="491289"/>
          </a:xfrm>
          <a:prstGeom prst="rect">
            <a:avLst/>
          </a:prstGeom>
        </p:spPr>
        <p:txBody>
          <a:bodyPr vert="horz" lIns="0" tIns="0" rIns="0" bIns="0" rtlCol="0" anchor="t" anchorCtr="0">
            <a:noAutofit/>
          </a:bodyPr>
          <a:lstStyle>
            <a:lvl1pPr algn="l" defTabSz="914400" rtl="0" eaLnBrk="1" latinLnBrk="0" hangingPunct="1">
              <a:spcBef>
                <a:spcPct val="0"/>
              </a:spcBef>
              <a:buNone/>
              <a:defRPr sz="2800" b="1" kern="1200">
                <a:solidFill>
                  <a:schemeClr val="bg2"/>
                </a:solidFill>
                <a:latin typeface="+mj-lt"/>
                <a:ea typeface="+mj-ea"/>
                <a:cs typeface="+mj-cs"/>
              </a:defRPr>
            </a:lvl1pPr>
          </a:lstStyle>
          <a:p>
            <a:r>
              <a:rPr lang="en-US" dirty="0"/>
              <a:t>How to implement data corrections (2)</a:t>
            </a:r>
          </a:p>
        </p:txBody>
      </p:sp>
    </p:spTree>
    <p:extLst>
      <p:ext uri="{BB962C8B-B14F-4D97-AF65-F5344CB8AC3E}">
        <p14:creationId xmlns:p14="http://schemas.microsoft.com/office/powerpoint/2010/main" val="1508078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hevron 9"/>
          <p:cNvSpPr>
            <a:spLocks noChangeArrowheads="1"/>
          </p:cNvSpPr>
          <p:nvPr/>
        </p:nvSpPr>
        <p:spPr bwMode="auto">
          <a:xfrm>
            <a:off x="547987" y="327443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1" name="Titel 1"/>
          <p:cNvSpPr>
            <a:spLocks noGrp="1"/>
          </p:cNvSpPr>
          <p:nvPr>
            <p:ph type="title"/>
          </p:nvPr>
        </p:nvSpPr>
        <p:spPr bwMode="gray">
          <a:xfrm>
            <a:off x="481470" y="223111"/>
            <a:ext cx="9122580" cy="491289"/>
          </a:xfrm>
        </p:spPr>
        <p:txBody>
          <a:bodyPr/>
          <a:lstStyle/>
          <a:p>
            <a:r>
              <a:rPr lang="en-US" dirty="0"/>
              <a:t>Table of contents</a:t>
            </a:r>
          </a:p>
        </p:txBody>
      </p:sp>
      <p:sp>
        <p:nvSpPr>
          <p:cNvPr id="17" name="Chevron 9"/>
          <p:cNvSpPr>
            <a:spLocks noChangeArrowheads="1"/>
          </p:cNvSpPr>
          <p:nvPr/>
        </p:nvSpPr>
        <p:spPr bwMode="auto">
          <a:xfrm>
            <a:off x="547988" y="2151161"/>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18" name="Chevron 9"/>
          <p:cNvSpPr>
            <a:spLocks noChangeArrowheads="1"/>
          </p:cNvSpPr>
          <p:nvPr/>
        </p:nvSpPr>
        <p:spPr bwMode="auto">
          <a:xfrm>
            <a:off x="547987" y="2707647"/>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11" name="TextBox 13">
            <a:extLst>
              <a:ext uri="{FF2B5EF4-FFF2-40B4-BE49-F238E27FC236}">
                <a16:creationId xmlns:a16="http://schemas.microsoft.com/office/drawing/2014/main" id="{E1A0012E-883F-431D-9DC8-A9F0D94C504D}"/>
              </a:ext>
            </a:extLst>
          </p:cNvPr>
          <p:cNvSpPr txBox="1">
            <a:spLocks noChangeArrowheads="1"/>
          </p:cNvSpPr>
          <p:nvPr/>
        </p:nvSpPr>
        <p:spPr bwMode="auto">
          <a:xfrm>
            <a:off x="1796697" y="2167298"/>
            <a:ext cx="1058804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TOF PET methods and applications</a:t>
            </a:r>
          </a:p>
        </p:txBody>
      </p:sp>
      <p:sp>
        <p:nvSpPr>
          <p:cNvPr id="12" name="TextBox 13">
            <a:extLst>
              <a:ext uri="{FF2B5EF4-FFF2-40B4-BE49-F238E27FC236}">
                <a16:creationId xmlns:a16="http://schemas.microsoft.com/office/drawing/2014/main" id="{099C4BE1-A21C-4008-82A3-3DBFB7E937E4}"/>
              </a:ext>
            </a:extLst>
          </p:cNvPr>
          <p:cNvSpPr txBox="1">
            <a:spLocks noChangeArrowheads="1"/>
          </p:cNvSpPr>
          <p:nvPr/>
        </p:nvSpPr>
        <p:spPr bwMode="auto">
          <a:xfrm>
            <a:off x="1796696" y="3303905"/>
            <a:ext cx="780735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en-US" sz="2394" kern="0" dirty="0">
                <a:cs typeface="Arial" panose="020B0604020202020204" pitchFamily="34" charset="0"/>
              </a:rPr>
              <a:t>Long Axial FOV scanner and applications</a:t>
            </a:r>
          </a:p>
        </p:txBody>
      </p:sp>
      <p:sp>
        <p:nvSpPr>
          <p:cNvPr id="13" name="TextBox 13">
            <a:extLst>
              <a:ext uri="{FF2B5EF4-FFF2-40B4-BE49-F238E27FC236}">
                <a16:creationId xmlns:a16="http://schemas.microsoft.com/office/drawing/2014/main" id="{B7290664-DE32-485D-9ABF-95B95D6D54CF}"/>
              </a:ext>
            </a:extLst>
          </p:cNvPr>
          <p:cNvSpPr txBox="1">
            <a:spLocks noChangeArrowheads="1"/>
          </p:cNvSpPr>
          <p:nvPr/>
        </p:nvSpPr>
        <p:spPr bwMode="auto">
          <a:xfrm>
            <a:off x="1796696" y="2707647"/>
            <a:ext cx="9122315"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Evolution of PET and state of the art of PET scanners today</a:t>
            </a:r>
          </a:p>
        </p:txBody>
      </p:sp>
      <p:sp>
        <p:nvSpPr>
          <p:cNvPr id="14" name="TextBox 13">
            <a:extLst>
              <a:ext uri="{FF2B5EF4-FFF2-40B4-BE49-F238E27FC236}">
                <a16:creationId xmlns:a16="http://schemas.microsoft.com/office/drawing/2014/main" id="{DB162F26-63AA-47D4-BA73-EA39D5DA2BC1}"/>
              </a:ext>
            </a:extLst>
          </p:cNvPr>
          <p:cNvSpPr txBox="1">
            <a:spLocks noChangeArrowheads="1"/>
          </p:cNvSpPr>
          <p:nvPr/>
        </p:nvSpPr>
        <p:spPr bwMode="auto">
          <a:xfrm>
            <a:off x="1796696" y="1540143"/>
            <a:ext cx="780735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Positron Emission Tomography (PET)</a:t>
            </a:r>
          </a:p>
        </p:txBody>
      </p:sp>
      <p:sp>
        <p:nvSpPr>
          <p:cNvPr id="15" name="Chevron 9">
            <a:extLst>
              <a:ext uri="{FF2B5EF4-FFF2-40B4-BE49-F238E27FC236}">
                <a16:creationId xmlns:a16="http://schemas.microsoft.com/office/drawing/2014/main" id="{221F1521-A1F2-4920-9666-C59C77FBC46D}"/>
              </a:ext>
            </a:extLst>
          </p:cNvPr>
          <p:cNvSpPr>
            <a:spLocks noChangeArrowheads="1"/>
          </p:cNvSpPr>
          <p:nvPr/>
        </p:nvSpPr>
        <p:spPr bwMode="auto">
          <a:xfrm>
            <a:off x="547988" y="386428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0" name="TextBox 13">
            <a:extLst>
              <a:ext uri="{FF2B5EF4-FFF2-40B4-BE49-F238E27FC236}">
                <a16:creationId xmlns:a16="http://schemas.microsoft.com/office/drawing/2014/main" id="{F5DC8E21-F37C-43D9-8534-5121CAC7FF71}"/>
              </a:ext>
            </a:extLst>
          </p:cNvPr>
          <p:cNvSpPr txBox="1">
            <a:spLocks noChangeArrowheads="1"/>
          </p:cNvSpPr>
          <p:nvPr/>
        </p:nvSpPr>
        <p:spPr bwMode="auto">
          <a:xfrm>
            <a:off x="1796697" y="3879879"/>
            <a:ext cx="4362057"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en-US" sz="2394" kern="0" dirty="0">
                <a:cs typeface="Arial" panose="020B0604020202020204" pitchFamily="34" charset="0"/>
              </a:rPr>
              <a:t>The role of AI in PET</a:t>
            </a:r>
          </a:p>
        </p:txBody>
      </p:sp>
      <p:sp>
        <p:nvSpPr>
          <p:cNvPr id="22" name="Chevron 9">
            <a:extLst>
              <a:ext uri="{FF2B5EF4-FFF2-40B4-BE49-F238E27FC236}">
                <a16:creationId xmlns:a16="http://schemas.microsoft.com/office/drawing/2014/main" id="{711EACB0-8BE1-4AD0-AD42-E9B353FD1DB7}"/>
              </a:ext>
            </a:extLst>
          </p:cNvPr>
          <p:cNvSpPr>
            <a:spLocks noChangeArrowheads="1"/>
          </p:cNvSpPr>
          <p:nvPr/>
        </p:nvSpPr>
        <p:spPr bwMode="auto">
          <a:xfrm>
            <a:off x="547988" y="446486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3" name="TextBox 13">
            <a:extLst>
              <a:ext uri="{FF2B5EF4-FFF2-40B4-BE49-F238E27FC236}">
                <a16:creationId xmlns:a16="http://schemas.microsoft.com/office/drawing/2014/main" id="{40BF7DB4-E2F3-421E-B227-29A54F8371DF}"/>
              </a:ext>
            </a:extLst>
          </p:cNvPr>
          <p:cNvSpPr txBox="1">
            <a:spLocks noChangeArrowheads="1"/>
          </p:cNvSpPr>
          <p:nvPr/>
        </p:nvSpPr>
        <p:spPr bwMode="auto">
          <a:xfrm>
            <a:off x="1796697" y="4488473"/>
            <a:ext cx="9484328" cy="467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sz="2400" dirty="0">
                <a:effectLst/>
                <a:ea typeface="Calibri" panose="020F0502020204030204" pitchFamily="34" charset="0"/>
                <a:cs typeface="Arial" panose="020B0604020202020204" pitchFamily="34" charset="0"/>
              </a:rPr>
              <a:t>Future technology development and needs for fundamental research</a:t>
            </a:r>
            <a:endParaRPr lang="en-US" altLang="en-US" sz="2400" kern="0" dirty="0">
              <a:cs typeface="Arial" panose="020B0604020202020204" pitchFamily="34" charset="0"/>
            </a:endParaRPr>
          </a:p>
        </p:txBody>
      </p:sp>
      <p:sp>
        <p:nvSpPr>
          <p:cNvPr id="25" name="Chevron 9">
            <a:extLst>
              <a:ext uri="{FF2B5EF4-FFF2-40B4-BE49-F238E27FC236}">
                <a16:creationId xmlns:a16="http://schemas.microsoft.com/office/drawing/2014/main" id="{F0825ACD-BD2C-4672-8154-89F2E7E98793}"/>
              </a:ext>
            </a:extLst>
          </p:cNvPr>
          <p:cNvSpPr>
            <a:spLocks noChangeArrowheads="1"/>
          </p:cNvSpPr>
          <p:nvPr/>
        </p:nvSpPr>
        <p:spPr bwMode="auto">
          <a:xfrm>
            <a:off x="547987" y="1524552"/>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37" name="Chevron 9">
            <a:extLst>
              <a:ext uri="{FF2B5EF4-FFF2-40B4-BE49-F238E27FC236}">
                <a16:creationId xmlns:a16="http://schemas.microsoft.com/office/drawing/2014/main" id="{C1CDBED2-5FA1-4560-AB51-AB2FE5A8EF30}"/>
              </a:ext>
            </a:extLst>
          </p:cNvPr>
          <p:cNvSpPr>
            <a:spLocks noChangeArrowheads="1"/>
          </p:cNvSpPr>
          <p:nvPr/>
        </p:nvSpPr>
        <p:spPr bwMode="auto">
          <a:xfrm>
            <a:off x="547988" y="2151161"/>
            <a:ext cx="1157482" cy="481809"/>
          </a:xfrm>
          <a:prstGeom prst="chevron">
            <a:avLst>
              <a:gd name="adj" fmla="val 50074"/>
            </a:avLst>
          </a:prstGeom>
          <a:solidFill>
            <a:schemeClr val="bg2"/>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Tree>
    <p:custDataLst>
      <p:tags r:id="rId1"/>
    </p:custDataLst>
    <p:extLst>
      <p:ext uri="{BB962C8B-B14F-4D97-AF65-F5344CB8AC3E}">
        <p14:creationId xmlns:p14="http://schemas.microsoft.com/office/powerpoint/2010/main" val="22317510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5619E0E-4AEC-4990-8A8D-8D11D944D58A}"/>
              </a:ext>
            </a:extLst>
          </p:cNvPr>
          <p:cNvPicPr>
            <a:picLocks noChangeAspect="1"/>
          </p:cNvPicPr>
          <p:nvPr/>
        </p:nvPicPr>
        <p:blipFill>
          <a:blip r:embed="rId3"/>
          <a:stretch>
            <a:fillRect/>
          </a:stretch>
        </p:blipFill>
        <p:spPr>
          <a:xfrm>
            <a:off x="1371073" y="1278737"/>
            <a:ext cx="9236241" cy="5023539"/>
          </a:xfrm>
          <a:prstGeom prst="rect">
            <a:avLst/>
          </a:prstGeom>
        </p:spPr>
      </p:pic>
      <p:sp>
        <p:nvSpPr>
          <p:cNvPr id="544" name="Titel 1">
            <a:extLst>
              <a:ext uri="{FF2B5EF4-FFF2-40B4-BE49-F238E27FC236}">
                <a16:creationId xmlns:a16="http://schemas.microsoft.com/office/drawing/2014/main" id="{4DAFD651-372C-4FC5-B5AA-73AC512321EA}"/>
              </a:ext>
            </a:extLst>
          </p:cNvPr>
          <p:cNvSpPr txBox="1">
            <a:spLocks/>
          </p:cNvSpPr>
          <p:nvPr/>
        </p:nvSpPr>
        <p:spPr bwMode="gray">
          <a:xfrm>
            <a:off x="138863" y="63281"/>
            <a:ext cx="9910961" cy="492443"/>
          </a:xfrm>
          <a:prstGeom prst="rect">
            <a:avLst/>
          </a:prstGeom>
        </p:spPr>
        <p:txBody>
          <a:bodyPr/>
          <a:lstStyle>
            <a:lvl1pPr algn="l" defTabSz="1088959" rtl="0" eaLnBrk="1" latinLnBrk="0" hangingPunct="1">
              <a:spcBef>
                <a:spcPct val="0"/>
              </a:spcBef>
              <a:buNone/>
              <a:defRPr lang="en-GB" sz="3200" b="1" kern="1200" baseline="0" noProof="0" dirty="0">
                <a:solidFill>
                  <a:schemeClr val="tx2"/>
                </a:solidFill>
                <a:latin typeface="+mj-lt"/>
                <a:ea typeface="+mj-ea"/>
                <a:cs typeface="+mj-cs"/>
              </a:defRPr>
            </a:lvl1pPr>
          </a:lstStyle>
          <a:p>
            <a:r>
              <a:rPr lang="en-US" dirty="0">
                <a:solidFill>
                  <a:schemeClr val="bg2"/>
                </a:solidFill>
              </a:rPr>
              <a:t>Time-of-Flight PET (TOF) – two photons in coincidence</a:t>
            </a:r>
          </a:p>
        </p:txBody>
      </p:sp>
    </p:spTree>
    <p:extLst>
      <p:ext uri="{BB962C8B-B14F-4D97-AF65-F5344CB8AC3E}">
        <p14:creationId xmlns:p14="http://schemas.microsoft.com/office/powerpoint/2010/main" val="387436372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1">
            <a:extLst>
              <a:ext uri="{FF2B5EF4-FFF2-40B4-BE49-F238E27FC236}">
                <a16:creationId xmlns:a16="http://schemas.microsoft.com/office/drawing/2014/main" id="{32443328-03BA-4BCF-9BA0-10525BB37BBC}"/>
              </a:ext>
            </a:extLst>
          </p:cNvPr>
          <p:cNvSpPr>
            <a:spLocks noChangeArrowheads="1"/>
          </p:cNvSpPr>
          <p:nvPr/>
        </p:nvSpPr>
        <p:spPr bwMode="auto">
          <a:xfrm>
            <a:off x="1978776" y="1786239"/>
            <a:ext cx="8394400" cy="292116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panose="020B0604020202020204" pitchFamily="34" charset="0"/>
              </a:defRPr>
            </a:lvl1pPr>
            <a:lvl2pPr marL="742950" indent="-285750" eaLnBrk="0" hangingPunct="0">
              <a:defRPr sz="1200">
                <a:solidFill>
                  <a:schemeClr val="tx1"/>
                </a:solidFill>
                <a:latin typeface="Arial" panose="020B0604020202020204" pitchFamily="34" charset="0"/>
              </a:defRPr>
            </a:lvl2pPr>
            <a:lvl3pPr marL="1143000" indent="-228600" eaLnBrk="0" hangingPunct="0">
              <a:defRPr sz="1200">
                <a:solidFill>
                  <a:schemeClr val="tx1"/>
                </a:solidFill>
                <a:latin typeface="Arial" panose="020B0604020202020204" pitchFamily="34" charset="0"/>
              </a:defRPr>
            </a:lvl3pPr>
            <a:lvl4pPr marL="1600200" indent="-228600" eaLnBrk="0" hangingPunct="0">
              <a:defRPr sz="1200">
                <a:solidFill>
                  <a:schemeClr val="tx1"/>
                </a:solidFill>
                <a:latin typeface="Arial" panose="020B0604020202020204" pitchFamily="34" charset="0"/>
              </a:defRPr>
            </a:lvl4pPr>
            <a:lvl5pPr marL="2057400" indent="-228600" eaLnBrk="0" hangingPunct="0">
              <a:defRPr sz="1200">
                <a:solidFill>
                  <a:schemeClr val="tx1"/>
                </a:solidFill>
                <a:latin typeface="Arial" panose="020B0604020202020204" pitchFamily="34" charset="0"/>
              </a:defRPr>
            </a:lvl5pPr>
            <a:lvl6pPr marL="2514600" indent="-228600" algn="r" eaLnBrk="0" fontAlgn="base" hangingPunct="0">
              <a:spcBef>
                <a:spcPct val="0"/>
              </a:spcBef>
              <a:spcAft>
                <a:spcPct val="0"/>
              </a:spcAft>
              <a:defRPr sz="1200">
                <a:solidFill>
                  <a:schemeClr val="tx1"/>
                </a:solidFill>
                <a:latin typeface="Arial" panose="020B0604020202020204" pitchFamily="34" charset="0"/>
              </a:defRPr>
            </a:lvl6pPr>
            <a:lvl7pPr marL="2971800" indent="-228600" algn="r" eaLnBrk="0" fontAlgn="base" hangingPunct="0">
              <a:spcBef>
                <a:spcPct val="0"/>
              </a:spcBef>
              <a:spcAft>
                <a:spcPct val="0"/>
              </a:spcAft>
              <a:defRPr sz="1200">
                <a:solidFill>
                  <a:schemeClr val="tx1"/>
                </a:solidFill>
                <a:latin typeface="Arial" panose="020B0604020202020204" pitchFamily="34" charset="0"/>
              </a:defRPr>
            </a:lvl7pPr>
            <a:lvl8pPr marL="3429000" indent="-228600" algn="r" eaLnBrk="0" fontAlgn="base" hangingPunct="0">
              <a:spcBef>
                <a:spcPct val="0"/>
              </a:spcBef>
              <a:spcAft>
                <a:spcPct val="0"/>
              </a:spcAft>
              <a:defRPr sz="1200">
                <a:solidFill>
                  <a:schemeClr val="tx1"/>
                </a:solidFill>
                <a:latin typeface="Arial" panose="020B0604020202020204" pitchFamily="34" charset="0"/>
              </a:defRPr>
            </a:lvl8pPr>
            <a:lvl9pPr marL="3886200" indent="-228600" algn="r" eaLnBrk="0" fontAlgn="base" hangingPunct="0">
              <a:spcBef>
                <a:spcPct val="0"/>
              </a:spcBef>
              <a:spcAft>
                <a:spcPct val="0"/>
              </a:spcAft>
              <a:defRPr sz="1200">
                <a:solidFill>
                  <a:schemeClr val="tx1"/>
                </a:solidFill>
                <a:latin typeface="Arial" panose="020B0604020202020204" pitchFamily="34" charset="0"/>
              </a:defRPr>
            </a:lvl9pPr>
          </a:lstStyle>
          <a:p>
            <a:pPr algn="l" eaLnBrk="1" hangingPunct="1"/>
            <a:endParaRPr lang="it-IT" altLang="en-US" sz="1197"/>
          </a:p>
        </p:txBody>
      </p:sp>
      <p:sp>
        <p:nvSpPr>
          <p:cNvPr id="11267" name="Rectangle 2">
            <a:extLst>
              <a:ext uri="{FF2B5EF4-FFF2-40B4-BE49-F238E27FC236}">
                <a16:creationId xmlns:a16="http://schemas.microsoft.com/office/drawing/2014/main" id="{E0C9EBB3-480D-4EDD-ACD8-2A66A0092F09}"/>
              </a:ext>
            </a:extLst>
          </p:cNvPr>
          <p:cNvSpPr>
            <a:spLocks noChangeArrowheads="1"/>
          </p:cNvSpPr>
          <p:nvPr/>
        </p:nvSpPr>
        <p:spPr bwMode="auto">
          <a:xfrm>
            <a:off x="-380022" y="2620198"/>
            <a:ext cx="183762" cy="274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1200">
                <a:solidFill>
                  <a:schemeClr val="tx1"/>
                </a:solidFill>
                <a:latin typeface="Arial" panose="020B0604020202020204" pitchFamily="34" charset="0"/>
              </a:defRPr>
            </a:lvl1pPr>
            <a:lvl2pPr marL="742950" indent="-285750" eaLnBrk="0" hangingPunct="0">
              <a:defRPr sz="1200">
                <a:solidFill>
                  <a:schemeClr val="tx1"/>
                </a:solidFill>
                <a:latin typeface="Arial" panose="020B0604020202020204" pitchFamily="34" charset="0"/>
              </a:defRPr>
            </a:lvl2pPr>
            <a:lvl3pPr marL="1143000" indent="-228600" eaLnBrk="0" hangingPunct="0">
              <a:defRPr sz="1200">
                <a:solidFill>
                  <a:schemeClr val="tx1"/>
                </a:solidFill>
                <a:latin typeface="Arial" panose="020B0604020202020204" pitchFamily="34" charset="0"/>
              </a:defRPr>
            </a:lvl3pPr>
            <a:lvl4pPr marL="1600200" indent="-228600" eaLnBrk="0" hangingPunct="0">
              <a:defRPr sz="1200">
                <a:solidFill>
                  <a:schemeClr val="tx1"/>
                </a:solidFill>
                <a:latin typeface="Arial" panose="020B0604020202020204" pitchFamily="34" charset="0"/>
              </a:defRPr>
            </a:lvl4pPr>
            <a:lvl5pPr marL="2057400" indent="-228600" eaLnBrk="0" hangingPunct="0">
              <a:defRPr sz="1200">
                <a:solidFill>
                  <a:schemeClr val="tx1"/>
                </a:solidFill>
                <a:latin typeface="Arial" panose="020B0604020202020204" pitchFamily="34" charset="0"/>
              </a:defRPr>
            </a:lvl5pPr>
            <a:lvl6pPr marL="2514600" indent="-228600" algn="r" eaLnBrk="0" fontAlgn="base" hangingPunct="0">
              <a:spcBef>
                <a:spcPct val="0"/>
              </a:spcBef>
              <a:spcAft>
                <a:spcPct val="0"/>
              </a:spcAft>
              <a:defRPr sz="1200">
                <a:solidFill>
                  <a:schemeClr val="tx1"/>
                </a:solidFill>
                <a:latin typeface="Arial" panose="020B0604020202020204" pitchFamily="34" charset="0"/>
              </a:defRPr>
            </a:lvl6pPr>
            <a:lvl7pPr marL="2971800" indent="-228600" algn="r" eaLnBrk="0" fontAlgn="base" hangingPunct="0">
              <a:spcBef>
                <a:spcPct val="0"/>
              </a:spcBef>
              <a:spcAft>
                <a:spcPct val="0"/>
              </a:spcAft>
              <a:defRPr sz="1200">
                <a:solidFill>
                  <a:schemeClr val="tx1"/>
                </a:solidFill>
                <a:latin typeface="Arial" panose="020B0604020202020204" pitchFamily="34" charset="0"/>
              </a:defRPr>
            </a:lvl7pPr>
            <a:lvl8pPr marL="3429000" indent="-228600" algn="r" eaLnBrk="0" fontAlgn="base" hangingPunct="0">
              <a:spcBef>
                <a:spcPct val="0"/>
              </a:spcBef>
              <a:spcAft>
                <a:spcPct val="0"/>
              </a:spcAft>
              <a:defRPr sz="1200">
                <a:solidFill>
                  <a:schemeClr val="tx1"/>
                </a:solidFill>
                <a:latin typeface="Arial" panose="020B0604020202020204" pitchFamily="34" charset="0"/>
              </a:defRPr>
            </a:lvl8pPr>
            <a:lvl9pPr marL="3886200" indent="-228600" algn="r" eaLnBrk="0" fontAlgn="base" hangingPunct="0">
              <a:spcBef>
                <a:spcPct val="0"/>
              </a:spcBef>
              <a:spcAft>
                <a:spcPct val="0"/>
              </a:spcAft>
              <a:defRPr sz="1200">
                <a:solidFill>
                  <a:schemeClr val="tx1"/>
                </a:solidFill>
                <a:latin typeface="Arial" panose="020B0604020202020204" pitchFamily="34" charset="0"/>
              </a:defRPr>
            </a:lvl9pPr>
          </a:lstStyle>
          <a:p>
            <a:pPr algn="l" eaLnBrk="1" hangingPunct="1"/>
            <a:endParaRPr lang="it-IT" altLang="en-US" sz="1197"/>
          </a:p>
        </p:txBody>
      </p:sp>
      <p:graphicFrame>
        <p:nvGraphicFramePr>
          <p:cNvPr id="11268" name="Object 3">
            <a:extLst>
              <a:ext uri="{FF2B5EF4-FFF2-40B4-BE49-F238E27FC236}">
                <a16:creationId xmlns:a16="http://schemas.microsoft.com/office/drawing/2014/main" id="{5F23964A-CB0F-420B-9D05-0ED5C3521205}"/>
              </a:ext>
            </a:extLst>
          </p:cNvPr>
          <p:cNvGraphicFramePr>
            <a:graphicFrameLocks noChangeAspect="1"/>
          </p:cNvGraphicFramePr>
          <p:nvPr/>
        </p:nvGraphicFramePr>
        <p:xfrm>
          <a:off x="285208" y="3172942"/>
          <a:ext cx="1538207" cy="893459"/>
        </p:xfrm>
        <a:graphic>
          <a:graphicData uri="http://schemas.openxmlformats.org/presentationml/2006/ole">
            <mc:AlternateContent xmlns:mc="http://schemas.openxmlformats.org/markup-compatibility/2006">
              <mc:Choice xmlns:v="urn:schemas-microsoft-com:vml" Requires="v">
                <p:oleObj name="Equation" r:id="rId3" imgW="672808" imgH="393529" progId="Equation.3">
                  <p:embed/>
                </p:oleObj>
              </mc:Choice>
              <mc:Fallback>
                <p:oleObj name="Equation" r:id="rId3" imgW="672808" imgH="393529" progId="Equation.3">
                  <p:embed/>
                  <p:pic>
                    <p:nvPicPr>
                      <p:cNvPr id="11268" name="Object 3">
                        <a:extLst>
                          <a:ext uri="{FF2B5EF4-FFF2-40B4-BE49-F238E27FC236}">
                            <a16:creationId xmlns:a16="http://schemas.microsoft.com/office/drawing/2014/main" id="{5F23964A-CB0F-420B-9D05-0ED5C35212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208" y="3172942"/>
                        <a:ext cx="1538207" cy="893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69" name="Text Box 4">
            <a:extLst>
              <a:ext uri="{FF2B5EF4-FFF2-40B4-BE49-F238E27FC236}">
                <a16:creationId xmlns:a16="http://schemas.microsoft.com/office/drawing/2014/main" id="{DF14673C-2E52-430A-86F0-95CD547E726B}"/>
              </a:ext>
            </a:extLst>
          </p:cNvPr>
          <p:cNvSpPr txBox="1">
            <a:spLocks noChangeArrowheads="1"/>
          </p:cNvSpPr>
          <p:nvPr/>
        </p:nvSpPr>
        <p:spPr bwMode="auto">
          <a:xfrm>
            <a:off x="570160" y="866907"/>
            <a:ext cx="10402640" cy="6233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28600" indent="-228600" eaLnBrk="0" hangingPunct="0">
              <a:defRPr sz="1200">
                <a:solidFill>
                  <a:schemeClr val="tx1"/>
                </a:solidFill>
                <a:latin typeface="Arial" panose="020B0604020202020204" pitchFamily="34" charset="0"/>
              </a:defRPr>
            </a:lvl1pPr>
            <a:lvl2pPr marL="742950" indent="-285750" eaLnBrk="0" hangingPunct="0">
              <a:defRPr sz="1200">
                <a:solidFill>
                  <a:schemeClr val="tx1"/>
                </a:solidFill>
                <a:latin typeface="Arial" panose="020B0604020202020204" pitchFamily="34" charset="0"/>
              </a:defRPr>
            </a:lvl2pPr>
            <a:lvl3pPr marL="1143000" indent="-228600" eaLnBrk="0" hangingPunct="0">
              <a:defRPr sz="1200">
                <a:solidFill>
                  <a:schemeClr val="tx1"/>
                </a:solidFill>
                <a:latin typeface="Arial" panose="020B0604020202020204" pitchFamily="34" charset="0"/>
              </a:defRPr>
            </a:lvl3pPr>
            <a:lvl4pPr marL="1600200" indent="-228600" eaLnBrk="0" hangingPunct="0">
              <a:defRPr sz="1200">
                <a:solidFill>
                  <a:schemeClr val="tx1"/>
                </a:solidFill>
                <a:latin typeface="Arial" panose="020B0604020202020204" pitchFamily="34" charset="0"/>
              </a:defRPr>
            </a:lvl4pPr>
            <a:lvl5pPr marL="2057400" indent="-228600" eaLnBrk="0" hangingPunct="0">
              <a:defRPr sz="1200">
                <a:solidFill>
                  <a:schemeClr val="tx1"/>
                </a:solidFill>
                <a:latin typeface="Arial" panose="020B0604020202020204" pitchFamily="34" charset="0"/>
              </a:defRPr>
            </a:lvl5pPr>
            <a:lvl6pPr marL="2514600" indent="-228600" algn="r" eaLnBrk="0" fontAlgn="base" hangingPunct="0">
              <a:spcBef>
                <a:spcPct val="0"/>
              </a:spcBef>
              <a:spcAft>
                <a:spcPct val="0"/>
              </a:spcAft>
              <a:defRPr sz="1200">
                <a:solidFill>
                  <a:schemeClr val="tx1"/>
                </a:solidFill>
                <a:latin typeface="Arial" panose="020B0604020202020204" pitchFamily="34" charset="0"/>
              </a:defRPr>
            </a:lvl6pPr>
            <a:lvl7pPr marL="2971800" indent="-228600" algn="r" eaLnBrk="0" fontAlgn="base" hangingPunct="0">
              <a:spcBef>
                <a:spcPct val="0"/>
              </a:spcBef>
              <a:spcAft>
                <a:spcPct val="0"/>
              </a:spcAft>
              <a:defRPr sz="1200">
                <a:solidFill>
                  <a:schemeClr val="tx1"/>
                </a:solidFill>
                <a:latin typeface="Arial" panose="020B0604020202020204" pitchFamily="34" charset="0"/>
              </a:defRPr>
            </a:lvl7pPr>
            <a:lvl8pPr marL="3429000" indent="-228600" algn="r" eaLnBrk="0" fontAlgn="base" hangingPunct="0">
              <a:spcBef>
                <a:spcPct val="0"/>
              </a:spcBef>
              <a:spcAft>
                <a:spcPct val="0"/>
              </a:spcAft>
              <a:defRPr sz="1200">
                <a:solidFill>
                  <a:schemeClr val="tx1"/>
                </a:solidFill>
                <a:latin typeface="Arial" panose="020B0604020202020204" pitchFamily="34" charset="0"/>
              </a:defRPr>
            </a:lvl8pPr>
            <a:lvl9pPr marL="3886200" indent="-228600" algn="r" eaLnBrk="0" fontAlgn="base" hangingPunct="0">
              <a:spcBef>
                <a:spcPct val="0"/>
              </a:spcBef>
              <a:spcAft>
                <a:spcPct val="0"/>
              </a:spcAft>
              <a:defRPr sz="1200">
                <a:solidFill>
                  <a:schemeClr val="tx1"/>
                </a:solidFill>
                <a:latin typeface="Arial" panose="020B0604020202020204" pitchFamily="34" charset="0"/>
              </a:defRPr>
            </a:lvl9pPr>
          </a:lstStyle>
          <a:p>
            <a:pPr algn="l" eaLnBrk="1" hangingPunct="1">
              <a:buFont typeface="Wingdings" panose="05000000000000000000" pitchFamily="2" charset="2"/>
              <a:buNone/>
            </a:pPr>
            <a:r>
              <a:rPr lang="en-US" altLang="en-US" sz="1995" dirty="0"/>
              <a:t>TOF reconstruction = sensitivity amplification or noise reduction</a:t>
            </a:r>
          </a:p>
          <a:p>
            <a:pPr algn="l" eaLnBrk="1" hangingPunct="1">
              <a:buFont typeface="Wingdings" panose="05000000000000000000" pitchFamily="2" charset="2"/>
              <a:buNone/>
            </a:pPr>
            <a:endParaRPr lang="en-US" altLang="en-US" sz="1995" dirty="0"/>
          </a:p>
          <a:p>
            <a:pPr algn="l" eaLnBrk="1" hangingPunct="1">
              <a:buFont typeface="Wingdings" panose="05000000000000000000" pitchFamily="2" charset="2"/>
              <a:buNone/>
            </a:pPr>
            <a:endParaRPr lang="en-US" altLang="en-US" sz="1995" dirty="0"/>
          </a:p>
          <a:p>
            <a:pPr algn="l" eaLnBrk="1" hangingPunct="1">
              <a:buFont typeface="Wingdings" panose="05000000000000000000" pitchFamily="2" charset="2"/>
              <a:buNone/>
            </a:pPr>
            <a:endParaRPr lang="en-US" altLang="en-US" sz="1995" b="1" dirty="0"/>
          </a:p>
          <a:p>
            <a:pPr algn="l" eaLnBrk="1" hangingPunct="1">
              <a:buFont typeface="Wingdings" panose="05000000000000000000" pitchFamily="2" charset="2"/>
              <a:buNone/>
            </a:pPr>
            <a:endParaRPr lang="en-US" altLang="en-US" sz="1995" dirty="0"/>
          </a:p>
          <a:p>
            <a:pPr algn="l" eaLnBrk="1" hangingPunct="1">
              <a:buFont typeface="Wingdings" panose="05000000000000000000" pitchFamily="2" charset="2"/>
              <a:buNone/>
            </a:pPr>
            <a:endParaRPr lang="en-US" altLang="en-US" sz="1995" dirty="0"/>
          </a:p>
          <a:p>
            <a:pPr algn="l" eaLnBrk="1" hangingPunct="1">
              <a:buFont typeface="Wingdings" panose="05000000000000000000" pitchFamily="2" charset="2"/>
              <a:buNone/>
            </a:pPr>
            <a:endParaRPr lang="en-US" altLang="en-US" sz="1995" dirty="0"/>
          </a:p>
          <a:p>
            <a:pPr algn="l" eaLnBrk="1" hangingPunct="1">
              <a:buFont typeface="Wingdings" panose="05000000000000000000" pitchFamily="2" charset="2"/>
              <a:buNone/>
            </a:pPr>
            <a:endParaRPr lang="en-US" altLang="en-US" sz="1995" dirty="0"/>
          </a:p>
          <a:p>
            <a:pPr algn="l" eaLnBrk="1" hangingPunct="1">
              <a:buFont typeface="Wingdings" panose="05000000000000000000" pitchFamily="2" charset="2"/>
              <a:buNone/>
            </a:pPr>
            <a:endParaRPr lang="en-US" altLang="en-US" sz="1995" dirty="0"/>
          </a:p>
          <a:p>
            <a:pPr algn="l" eaLnBrk="1" hangingPunct="1">
              <a:buFont typeface="Wingdings" panose="05000000000000000000" pitchFamily="2" charset="2"/>
              <a:buNone/>
            </a:pPr>
            <a:endParaRPr lang="en-US" altLang="en-US" sz="2394" i="1" dirty="0"/>
          </a:p>
          <a:p>
            <a:pPr algn="l" eaLnBrk="1" hangingPunct="1">
              <a:buFont typeface="Wingdings" panose="05000000000000000000" pitchFamily="2" charset="2"/>
              <a:buNone/>
            </a:pPr>
            <a:endParaRPr lang="en-US" altLang="en-US" sz="2394" i="1" dirty="0"/>
          </a:p>
          <a:p>
            <a:pPr algn="l" eaLnBrk="1" hangingPunct="1">
              <a:buFont typeface="Wingdings" panose="05000000000000000000" pitchFamily="2" charset="2"/>
              <a:buNone/>
            </a:pPr>
            <a:endParaRPr lang="en-US" altLang="en-US" sz="2394" i="1" dirty="0"/>
          </a:p>
          <a:p>
            <a:pPr algn="l" eaLnBrk="1" hangingPunct="1">
              <a:buFont typeface="Wingdings" panose="05000000000000000000" pitchFamily="2" charset="2"/>
              <a:buNone/>
            </a:pPr>
            <a:endParaRPr lang="en-US" altLang="en-US" sz="2394" i="1" dirty="0"/>
          </a:p>
          <a:p>
            <a:pPr algn="l" eaLnBrk="1" hangingPunct="1">
              <a:buFont typeface="Wingdings" panose="05000000000000000000" pitchFamily="2" charset="2"/>
              <a:buNone/>
            </a:pPr>
            <a:r>
              <a:rPr lang="en-US" altLang="en-US" sz="2394" i="1" dirty="0"/>
              <a:t>D</a:t>
            </a:r>
            <a:r>
              <a:rPr lang="en-US" altLang="en-US" sz="1995" dirty="0"/>
              <a:t> is patient “diameter”,</a:t>
            </a:r>
            <a:r>
              <a:rPr lang="en-US" altLang="en-US" sz="2394" dirty="0"/>
              <a:t> </a:t>
            </a:r>
            <a:r>
              <a:rPr lang="en-US" altLang="en-US" sz="2394" i="1" dirty="0">
                <a:latin typeface="Symbol" panose="05050102010706020507" pitchFamily="18" charset="2"/>
              </a:rPr>
              <a:t>D</a:t>
            </a:r>
            <a:r>
              <a:rPr lang="en-US" altLang="en-US" sz="2394" i="1" dirty="0"/>
              <a:t>t</a:t>
            </a:r>
            <a:r>
              <a:rPr lang="en-US" altLang="en-US" sz="2394" dirty="0"/>
              <a:t>  </a:t>
            </a:r>
            <a:r>
              <a:rPr lang="en-US" altLang="en-US" sz="1995" dirty="0"/>
              <a:t>is time resolution of TOF PET scanner</a:t>
            </a:r>
          </a:p>
          <a:p>
            <a:pPr algn="l" eaLnBrk="1" hangingPunct="1">
              <a:buFont typeface="Wingdings" panose="05000000000000000000" pitchFamily="2" charset="2"/>
              <a:buNone/>
            </a:pPr>
            <a:r>
              <a:rPr lang="en-US" altLang="en-US" sz="1995" dirty="0"/>
              <a:t>*estimate based on uniform cylindrical object and analytical reconstruction:</a:t>
            </a:r>
          </a:p>
          <a:p>
            <a:pPr algn="l" eaLnBrk="1" hangingPunct="1">
              <a:buFontTx/>
              <a:buChar char="•"/>
            </a:pPr>
            <a:endParaRPr lang="en-US" altLang="en-US" sz="1197" dirty="0"/>
          </a:p>
          <a:p>
            <a:pPr algn="l" eaLnBrk="1" hangingPunct="1">
              <a:buFontTx/>
              <a:buChar char="•"/>
            </a:pPr>
            <a:r>
              <a:rPr lang="en-US" altLang="en-US" sz="1197" dirty="0"/>
              <a:t>T.F. </a:t>
            </a:r>
            <a:r>
              <a:rPr lang="en-US" altLang="en-US" sz="1197" dirty="0" err="1"/>
              <a:t>Budinger</a:t>
            </a:r>
            <a:r>
              <a:rPr lang="en-US" altLang="en-US" sz="1197" dirty="0"/>
              <a:t>, “Time-of-flight positron emission tomography: status relative to conventional PET”, </a:t>
            </a:r>
            <a:r>
              <a:rPr lang="en-US" altLang="en-US" sz="1197" i="1" dirty="0"/>
              <a:t>J. </a:t>
            </a:r>
            <a:r>
              <a:rPr lang="en-US" altLang="en-US" sz="1197" i="1" dirty="0" err="1"/>
              <a:t>Nucl</a:t>
            </a:r>
            <a:r>
              <a:rPr lang="en-US" altLang="en-US" sz="1197" i="1" dirty="0"/>
              <a:t>. Medicine</a:t>
            </a:r>
            <a:r>
              <a:rPr lang="en-US" altLang="en-US" sz="1197" dirty="0"/>
              <a:t>, vol. 24,  pp. 73-78, 1983.</a:t>
            </a:r>
          </a:p>
          <a:p>
            <a:pPr algn="l" eaLnBrk="1" hangingPunct="1">
              <a:buFontTx/>
              <a:buChar char="•"/>
            </a:pPr>
            <a:r>
              <a:rPr lang="en-US" altLang="en-US" sz="1197" dirty="0"/>
              <a:t>M. Conti, "State of the Art and Challenges of Time-of-Flight PET", </a:t>
            </a:r>
            <a:r>
              <a:rPr lang="en-US" altLang="en-US" sz="1197" i="1" dirty="0" err="1"/>
              <a:t>Physica</a:t>
            </a:r>
            <a:r>
              <a:rPr lang="en-US" altLang="en-US" sz="1197" i="1" dirty="0"/>
              <a:t> </a:t>
            </a:r>
            <a:r>
              <a:rPr lang="en-US" altLang="en-US" sz="1197" i="1" dirty="0" err="1"/>
              <a:t>Medica</a:t>
            </a:r>
            <a:r>
              <a:rPr lang="en-US" altLang="en-US" sz="1197" dirty="0"/>
              <a:t>, no. 25,  pp. 1-11, 2009.</a:t>
            </a:r>
          </a:p>
          <a:p>
            <a:pPr eaLnBrk="1" hangingPunct="1">
              <a:buFontTx/>
              <a:buChar char="•"/>
            </a:pPr>
            <a:r>
              <a:rPr lang="it-IT" sz="1197" dirty="0"/>
              <a:t>L. Eriksson and M. Conti, </a:t>
            </a:r>
            <a:r>
              <a:rPr lang="en-US" sz="1197" dirty="0"/>
              <a:t>“Randoms and TOF Gain revisited”, </a:t>
            </a:r>
            <a:r>
              <a:rPr lang="en-US" sz="1197" i="1" dirty="0"/>
              <a:t>Phys. Med. Biol.</a:t>
            </a:r>
            <a:r>
              <a:rPr lang="en-US" sz="1197" dirty="0"/>
              <a:t> 60 1613-1623 (2015).</a:t>
            </a:r>
          </a:p>
          <a:p>
            <a:pPr algn="l" eaLnBrk="1" hangingPunct="1">
              <a:buFontTx/>
              <a:buChar char="•"/>
            </a:pPr>
            <a:endParaRPr lang="en-US" altLang="en-US" sz="1995" dirty="0"/>
          </a:p>
        </p:txBody>
      </p:sp>
      <p:graphicFrame>
        <p:nvGraphicFramePr>
          <p:cNvPr id="445488" name="Group 48">
            <a:extLst>
              <a:ext uri="{FF2B5EF4-FFF2-40B4-BE49-F238E27FC236}">
                <a16:creationId xmlns:a16="http://schemas.microsoft.com/office/drawing/2014/main" id="{E5B28281-2DB6-47D8-9CFB-43F99198DEBF}"/>
              </a:ext>
            </a:extLst>
          </p:cNvPr>
          <p:cNvGraphicFramePr>
            <a:graphicFrameLocks noGrp="1"/>
          </p:cNvGraphicFramePr>
          <p:nvPr/>
        </p:nvGraphicFramePr>
        <p:xfrm>
          <a:off x="2450709" y="1784425"/>
          <a:ext cx="4638386" cy="2606451"/>
        </p:xfrm>
        <a:graphic>
          <a:graphicData uri="http://schemas.openxmlformats.org/drawingml/2006/table">
            <a:tbl>
              <a:tblPr/>
              <a:tblGrid>
                <a:gridCol w="1089894">
                  <a:extLst>
                    <a:ext uri="{9D8B030D-6E8A-4147-A177-3AD203B41FA5}">
                      <a16:colId xmlns:a16="http://schemas.microsoft.com/office/drawing/2014/main" val="20000"/>
                    </a:ext>
                  </a:extLst>
                </a:gridCol>
                <a:gridCol w="811084">
                  <a:extLst>
                    <a:ext uri="{9D8B030D-6E8A-4147-A177-3AD203B41FA5}">
                      <a16:colId xmlns:a16="http://schemas.microsoft.com/office/drawing/2014/main" val="20001"/>
                    </a:ext>
                  </a:extLst>
                </a:gridCol>
                <a:gridCol w="1368704">
                  <a:extLst>
                    <a:ext uri="{9D8B030D-6E8A-4147-A177-3AD203B41FA5}">
                      <a16:colId xmlns:a16="http://schemas.microsoft.com/office/drawing/2014/main" val="20002"/>
                    </a:ext>
                  </a:extLst>
                </a:gridCol>
                <a:gridCol w="1368704">
                  <a:extLst>
                    <a:ext uri="{9D8B030D-6E8A-4147-A177-3AD203B41FA5}">
                      <a16:colId xmlns:a16="http://schemas.microsoft.com/office/drawing/2014/main" val="20003"/>
                    </a:ext>
                  </a:extLst>
                </a:gridCol>
              </a:tblGrid>
              <a:tr h="675312">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a:ln>
                            <a:noFill/>
                          </a:ln>
                          <a:solidFill>
                            <a:schemeClr val="tx1"/>
                          </a:solidFill>
                          <a:effectLst/>
                          <a:latin typeface="Symbol" pitchFamily="18" charset="2"/>
                        </a:rPr>
                        <a:t>D</a:t>
                      </a:r>
                      <a:r>
                        <a:rPr kumimoji="0" lang="en-US" sz="1800" b="0" i="0" u="none" strike="noStrike" cap="none" normalizeH="0" baseline="0">
                          <a:ln>
                            <a:noFill/>
                          </a:ln>
                          <a:solidFill>
                            <a:schemeClr val="tx1"/>
                          </a:solidFill>
                          <a:effectLst/>
                          <a:latin typeface="Arial" charset="0"/>
                        </a:rPr>
                        <a:t>t </a:t>
                      </a:r>
                    </a:p>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a:ln>
                            <a:noFill/>
                          </a:ln>
                          <a:solidFill>
                            <a:schemeClr val="tx1"/>
                          </a:solidFill>
                          <a:effectLst/>
                          <a:latin typeface="Arial" charset="0"/>
                        </a:rPr>
                        <a:t>(ps)</a:t>
                      </a:r>
                    </a:p>
                  </a:txBody>
                  <a:tcPr marL="91247" marR="91247" marT="45607" marB="456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dirty="0">
                          <a:ln>
                            <a:noFill/>
                          </a:ln>
                          <a:solidFill>
                            <a:schemeClr val="tx1"/>
                          </a:solidFill>
                          <a:effectLst/>
                          <a:latin typeface="Symbol" pitchFamily="18" charset="2"/>
                        </a:rPr>
                        <a:t>D</a:t>
                      </a:r>
                      <a:r>
                        <a:rPr kumimoji="0" lang="en-US" sz="1800" b="0" i="0" u="none" strike="noStrike" cap="none" normalizeH="0" baseline="0" dirty="0">
                          <a:ln>
                            <a:noFill/>
                          </a:ln>
                          <a:solidFill>
                            <a:schemeClr val="tx1"/>
                          </a:solidFill>
                          <a:effectLst/>
                          <a:latin typeface="Arial" charset="0"/>
                        </a:rPr>
                        <a:t>x</a:t>
                      </a:r>
                    </a:p>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dirty="0">
                          <a:ln>
                            <a:noFill/>
                          </a:ln>
                          <a:solidFill>
                            <a:schemeClr val="tx1"/>
                          </a:solidFill>
                          <a:effectLst/>
                          <a:latin typeface="Arial" charset="0"/>
                        </a:rPr>
                        <a:t>(cm)</a:t>
                      </a:r>
                    </a:p>
                  </a:txBody>
                  <a:tcPr marL="91247" marR="91247" marT="45607" marB="456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a:ln>
                            <a:noFill/>
                          </a:ln>
                          <a:solidFill>
                            <a:schemeClr val="tx1"/>
                          </a:solidFill>
                          <a:effectLst/>
                          <a:latin typeface="Arial" charset="0"/>
                        </a:rPr>
                        <a:t>G</a:t>
                      </a:r>
                      <a:r>
                        <a:rPr kumimoji="0" lang="en-US" sz="1800" b="0" i="0" u="none" strike="noStrike" cap="none" normalizeH="0" baseline="-25000">
                          <a:ln>
                            <a:noFill/>
                          </a:ln>
                          <a:solidFill>
                            <a:schemeClr val="tx1"/>
                          </a:solidFill>
                          <a:effectLst/>
                          <a:latin typeface="Arial" charset="0"/>
                        </a:rPr>
                        <a:t>NEC</a:t>
                      </a:r>
                    </a:p>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a:ln>
                            <a:noFill/>
                          </a:ln>
                          <a:solidFill>
                            <a:schemeClr val="tx1"/>
                          </a:solidFill>
                          <a:effectLst/>
                          <a:latin typeface="Arial" charset="0"/>
                        </a:rPr>
                        <a:t>(D=40cm)</a:t>
                      </a:r>
                    </a:p>
                  </a:txBody>
                  <a:tcPr marL="91247" marR="91247" marT="45607" marB="456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a:ln>
                            <a:noFill/>
                          </a:ln>
                          <a:solidFill>
                            <a:schemeClr val="tx1"/>
                          </a:solidFill>
                          <a:effectLst/>
                          <a:latin typeface="Arial" charset="0"/>
                        </a:rPr>
                        <a:t>G</a:t>
                      </a:r>
                      <a:r>
                        <a:rPr kumimoji="0" lang="en-US" sz="1800" b="0" i="0" u="none" strike="noStrike" cap="none" normalizeH="0" baseline="-25000">
                          <a:ln>
                            <a:noFill/>
                          </a:ln>
                          <a:solidFill>
                            <a:schemeClr val="tx1"/>
                          </a:solidFill>
                          <a:effectLst/>
                          <a:latin typeface="Arial" charset="0"/>
                        </a:rPr>
                        <a:t>SNR</a:t>
                      </a:r>
                    </a:p>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a:ln>
                            <a:noFill/>
                          </a:ln>
                          <a:solidFill>
                            <a:schemeClr val="tx1"/>
                          </a:solidFill>
                          <a:effectLst/>
                          <a:latin typeface="Arial" charset="0"/>
                        </a:rPr>
                        <a:t>(D=40cm)</a:t>
                      </a:r>
                    </a:p>
                  </a:txBody>
                  <a:tcPr marL="91247" marR="91247" marT="45607" marB="456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71226">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dirty="0">
                          <a:ln>
                            <a:noFill/>
                          </a:ln>
                          <a:solidFill>
                            <a:schemeClr val="tx1"/>
                          </a:solidFill>
                          <a:effectLst/>
                          <a:latin typeface="Arial" charset="0"/>
                        </a:rPr>
                        <a:t>200</a:t>
                      </a:r>
                    </a:p>
                  </a:txBody>
                  <a:tcPr marL="91247" marR="91247" marT="45607" marB="456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dirty="0">
                          <a:ln>
                            <a:noFill/>
                          </a:ln>
                          <a:solidFill>
                            <a:schemeClr val="tx1"/>
                          </a:solidFill>
                          <a:effectLst/>
                          <a:latin typeface="Arial" charset="0"/>
                        </a:rPr>
                        <a:t>3</a:t>
                      </a:r>
                    </a:p>
                  </a:txBody>
                  <a:tcPr marL="91247" marR="91247" marT="45607" marB="456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dirty="0">
                          <a:ln>
                            <a:noFill/>
                          </a:ln>
                          <a:solidFill>
                            <a:schemeClr val="tx1"/>
                          </a:solidFill>
                          <a:effectLst/>
                          <a:latin typeface="Arial" charset="0"/>
                        </a:rPr>
                        <a:t>13.4</a:t>
                      </a:r>
                    </a:p>
                  </a:txBody>
                  <a:tcPr marL="91247" marR="91247" marT="45607" marB="456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dirty="0">
                          <a:ln>
                            <a:noFill/>
                          </a:ln>
                          <a:solidFill>
                            <a:schemeClr val="tx1"/>
                          </a:solidFill>
                          <a:effectLst/>
                          <a:latin typeface="Arial" charset="0"/>
                        </a:rPr>
                        <a:t>5.2</a:t>
                      </a:r>
                    </a:p>
                  </a:txBody>
                  <a:tcPr marL="91247" marR="91247" marT="45607" marB="456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71226">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dirty="0">
                          <a:ln>
                            <a:noFill/>
                          </a:ln>
                          <a:solidFill>
                            <a:schemeClr val="tx1"/>
                          </a:solidFill>
                          <a:effectLst/>
                          <a:latin typeface="Arial" charset="0"/>
                        </a:rPr>
                        <a:t>300</a:t>
                      </a:r>
                    </a:p>
                  </a:txBody>
                  <a:tcPr marL="91247" marR="91247" marT="45607" marB="456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dirty="0">
                          <a:ln>
                            <a:noFill/>
                          </a:ln>
                          <a:solidFill>
                            <a:schemeClr val="tx1"/>
                          </a:solidFill>
                          <a:effectLst/>
                          <a:latin typeface="Arial" charset="0"/>
                        </a:rPr>
                        <a:t>4.5</a:t>
                      </a:r>
                    </a:p>
                  </a:txBody>
                  <a:tcPr marL="91247" marR="91247" marT="45607" marB="456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dirty="0">
                          <a:ln>
                            <a:noFill/>
                          </a:ln>
                          <a:solidFill>
                            <a:schemeClr val="tx1"/>
                          </a:solidFill>
                          <a:effectLst/>
                          <a:latin typeface="Arial" charset="0"/>
                        </a:rPr>
                        <a:t>8.9</a:t>
                      </a:r>
                    </a:p>
                  </a:txBody>
                  <a:tcPr marL="91247" marR="91247" marT="45607" marB="456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dirty="0">
                          <a:ln>
                            <a:noFill/>
                          </a:ln>
                          <a:solidFill>
                            <a:schemeClr val="tx1"/>
                          </a:solidFill>
                          <a:effectLst/>
                          <a:latin typeface="Arial" charset="0"/>
                        </a:rPr>
                        <a:t>3.0</a:t>
                      </a:r>
                    </a:p>
                  </a:txBody>
                  <a:tcPr marL="91247" marR="91247" marT="45607" marB="456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760815331"/>
                  </a:ext>
                </a:extLst>
              </a:tr>
              <a:tr h="395333">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a:ln>
                            <a:noFill/>
                          </a:ln>
                          <a:solidFill>
                            <a:schemeClr val="tx1"/>
                          </a:solidFill>
                          <a:effectLst/>
                          <a:latin typeface="Arial" charset="0"/>
                        </a:rPr>
                        <a:t>400</a:t>
                      </a:r>
                    </a:p>
                  </a:txBody>
                  <a:tcPr marL="91247" marR="91247" marT="45607" marB="456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a:ln>
                            <a:noFill/>
                          </a:ln>
                          <a:solidFill>
                            <a:schemeClr val="tx1"/>
                          </a:solidFill>
                          <a:effectLst/>
                          <a:latin typeface="Arial" charset="0"/>
                        </a:rPr>
                        <a:t>6</a:t>
                      </a:r>
                    </a:p>
                  </a:txBody>
                  <a:tcPr marL="91247" marR="91247" marT="45607" marB="456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dirty="0">
                          <a:ln>
                            <a:noFill/>
                          </a:ln>
                          <a:solidFill>
                            <a:schemeClr val="tx1"/>
                          </a:solidFill>
                          <a:effectLst/>
                          <a:latin typeface="Arial" charset="0"/>
                        </a:rPr>
                        <a:t>6.7</a:t>
                      </a:r>
                    </a:p>
                  </a:txBody>
                  <a:tcPr marL="91247" marR="91247" marT="45607" marB="456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dirty="0">
                          <a:ln>
                            <a:noFill/>
                          </a:ln>
                          <a:solidFill>
                            <a:schemeClr val="tx1"/>
                          </a:solidFill>
                          <a:effectLst/>
                          <a:latin typeface="Arial" charset="0"/>
                        </a:rPr>
                        <a:t>2.6</a:t>
                      </a:r>
                    </a:p>
                  </a:txBody>
                  <a:tcPr marL="91247" marR="91247" marT="45607" marB="456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95333">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a:ln>
                            <a:noFill/>
                          </a:ln>
                          <a:solidFill>
                            <a:schemeClr val="tx1"/>
                          </a:solidFill>
                          <a:effectLst/>
                          <a:latin typeface="Arial" charset="0"/>
                        </a:rPr>
                        <a:t>500</a:t>
                      </a:r>
                    </a:p>
                  </a:txBody>
                  <a:tcPr marL="91247" marR="91247" marT="45607" marB="456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a:ln>
                            <a:noFill/>
                          </a:ln>
                          <a:solidFill>
                            <a:schemeClr val="tx1"/>
                          </a:solidFill>
                          <a:effectLst/>
                          <a:latin typeface="Arial" charset="0"/>
                        </a:rPr>
                        <a:t>7.5</a:t>
                      </a:r>
                    </a:p>
                  </a:txBody>
                  <a:tcPr marL="91247" marR="91247" marT="45607" marB="456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a:ln>
                            <a:noFill/>
                          </a:ln>
                          <a:solidFill>
                            <a:schemeClr val="tx1"/>
                          </a:solidFill>
                          <a:effectLst/>
                          <a:latin typeface="Arial" charset="0"/>
                        </a:rPr>
                        <a:t>5.3</a:t>
                      </a:r>
                    </a:p>
                  </a:txBody>
                  <a:tcPr marL="91247" marR="91247" marT="45607" marB="456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a:ln>
                            <a:noFill/>
                          </a:ln>
                          <a:solidFill>
                            <a:schemeClr val="tx1"/>
                          </a:solidFill>
                          <a:effectLst/>
                          <a:latin typeface="Arial" charset="0"/>
                        </a:rPr>
                        <a:t>2.3</a:t>
                      </a:r>
                    </a:p>
                  </a:txBody>
                  <a:tcPr marL="91247" marR="91247" marT="45607" marB="456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95333">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dirty="0">
                          <a:ln>
                            <a:noFill/>
                          </a:ln>
                          <a:solidFill>
                            <a:schemeClr val="tx1"/>
                          </a:solidFill>
                          <a:effectLst/>
                          <a:latin typeface="Arial" charset="0"/>
                        </a:rPr>
                        <a:t>600</a:t>
                      </a:r>
                    </a:p>
                  </a:txBody>
                  <a:tcPr marL="91247" marR="91247" marT="45607" marB="456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a:ln>
                            <a:noFill/>
                          </a:ln>
                          <a:solidFill>
                            <a:schemeClr val="tx1"/>
                          </a:solidFill>
                          <a:effectLst/>
                          <a:latin typeface="Arial" charset="0"/>
                        </a:rPr>
                        <a:t>9</a:t>
                      </a:r>
                    </a:p>
                  </a:txBody>
                  <a:tcPr marL="91247" marR="91247" marT="45607" marB="456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a:ln>
                            <a:noFill/>
                          </a:ln>
                          <a:solidFill>
                            <a:schemeClr val="tx1"/>
                          </a:solidFill>
                          <a:effectLst/>
                          <a:latin typeface="Arial" charset="0"/>
                        </a:rPr>
                        <a:t>4.4</a:t>
                      </a:r>
                    </a:p>
                  </a:txBody>
                  <a:tcPr marL="91247" marR="91247" marT="45607" marB="456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400"/>
                        </a:lnSpc>
                        <a:spcBef>
                          <a:spcPct val="0"/>
                        </a:spcBef>
                        <a:spcAft>
                          <a:spcPct val="0"/>
                        </a:spcAft>
                        <a:buClrTx/>
                        <a:buSzTx/>
                        <a:buFont typeface="Wingdings" pitchFamily="2" charset="2"/>
                        <a:buNone/>
                        <a:tabLst/>
                      </a:pPr>
                      <a:r>
                        <a:rPr kumimoji="0" lang="en-US" sz="1800" b="0" i="0" u="none" strike="noStrike" cap="none" normalizeH="0" baseline="0" dirty="0">
                          <a:ln>
                            <a:noFill/>
                          </a:ln>
                          <a:solidFill>
                            <a:schemeClr val="tx1"/>
                          </a:solidFill>
                          <a:effectLst/>
                          <a:latin typeface="Arial" charset="0"/>
                        </a:rPr>
                        <a:t>2.1</a:t>
                      </a:r>
                    </a:p>
                  </a:txBody>
                  <a:tcPr marL="91247" marR="91247" marT="45607" marB="456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graphicFrame>
        <p:nvGraphicFramePr>
          <p:cNvPr id="11302" name="Object 38">
            <a:extLst>
              <a:ext uri="{FF2B5EF4-FFF2-40B4-BE49-F238E27FC236}">
                <a16:creationId xmlns:a16="http://schemas.microsoft.com/office/drawing/2014/main" id="{41369A3B-6033-40DC-87BF-2ACAFA4433C4}"/>
              </a:ext>
            </a:extLst>
          </p:cNvPr>
          <p:cNvGraphicFramePr>
            <a:graphicFrameLocks noChangeAspect="1"/>
          </p:cNvGraphicFramePr>
          <p:nvPr/>
        </p:nvGraphicFramePr>
        <p:xfrm>
          <a:off x="168979" y="1725709"/>
          <a:ext cx="1770667" cy="1008869"/>
        </p:xfrm>
        <a:graphic>
          <a:graphicData uri="http://schemas.openxmlformats.org/presentationml/2006/ole">
            <mc:AlternateContent xmlns:mc="http://schemas.openxmlformats.org/markup-compatibility/2006">
              <mc:Choice xmlns:v="urn:schemas-microsoft-com:vml" Requires="v">
                <p:oleObj name="Equation" r:id="rId5" imgW="774364" imgH="444307" progId="Equation.3">
                  <p:embed/>
                </p:oleObj>
              </mc:Choice>
              <mc:Fallback>
                <p:oleObj name="Equation" r:id="rId5" imgW="774364" imgH="444307" progId="Equation.3">
                  <p:embed/>
                  <p:pic>
                    <p:nvPicPr>
                      <p:cNvPr id="11302" name="Object 38">
                        <a:extLst>
                          <a:ext uri="{FF2B5EF4-FFF2-40B4-BE49-F238E27FC236}">
                            <a16:creationId xmlns:a16="http://schemas.microsoft.com/office/drawing/2014/main" id="{41369A3B-6033-40DC-87BF-2ACAFA4433C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8979" y="1725709"/>
                        <a:ext cx="1770667" cy="1008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itel 1">
            <a:extLst>
              <a:ext uri="{FF2B5EF4-FFF2-40B4-BE49-F238E27FC236}">
                <a16:creationId xmlns:a16="http://schemas.microsoft.com/office/drawing/2014/main" id="{75363AA5-88F2-4B00-8886-D2DDD15E1323}"/>
              </a:ext>
            </a:extLst>
          </p:cNvPr>
          <p:cNvSpPr txBox="1">
            <a:spLocks/>
          </p:cNvSpPr>
          <p:nvPr/>
        </p:nvSpPr>
        <p:spPr bwMode="gray">
          <a:xfrm>
            <a:off x="168979" y="50243"/>
            <a:ext cx="9122580" cy="491289"/>
          </a:xfrm>
          <a:prstGeom prst="rect">
            <a:avLst/>
          </a:prstGeom>
        </p:spPr>
        <p:txBody>
          <a:bodyPr/>
          <a:lstStyle>
            <a:lvl1pPr algn="l" defTabSz="1088959" rtl="0" eaLnBrk="1" latinLnBrk="0" hangingPunct="1">
              <a:spcBef>
                <a:spcPct val="0"/>
              </a:spcBef>
              <a:buNone/>
              <a:defRPr lang="en-GB" sz="3200" b="1" kern="1200" baseline="0" noProof="0" dirty="0">
                <a:solidFill>
                  <a:schemeClr val="tx2"/>
                </a:solidFill>
                <a:latin typeface="+mj-lt"/>
                <a:ea typeface="+mj-ea"/>
                <a:cs typeface="+mj-cs"/>
              </a:defRPr>
            </a:lvl1pPr>
          </a:lstStyle>
          <a:p>
            <a:r>
              <a:rPr lang="en-US" sz="3193" dirty="0">
                <a:solidFill>
                  <a:schemeClr val="bg2"/>
                </a:solidFill>
              </a:rPr>
              <a:t>Time-of-Flight PET advantages: noise reduction</a:t>
            </a:r>
          </a:p>
        </p:txBody>
      </p:sp>
      <p:pic>
        <p:nvPicPr>
          <p:cNvPr id="10" name="Picture 2">
            <a:extLst>
              <a:ext uri="{FF2B5EF4-FFF2-40B4-BE49-F238E27FC236}">
                <a16:creationId xmlns:a16="http://schemas.microsoft.com/office/drawing/2014/main" id="{B851A98C-D999-4A56-821B-53E9C931F0D3}"/>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8111" t="20193" r="30046" b="7705"/>
          <a:stretch/>
        </p:blipFill>
        <p:spPr bwMode="auto">
          <a:xfrm>
            <a:off x="8013558" y="1226746"/>
            <a:ext cx="4096710" cy="3968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83767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30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548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a:extLst>
              <a:ext uri="{FF2B5EF4-FFF2-40B4-BE49-F238E27FC236}">
                <a16:creationId xmlns:a16="http://schemas.microsoft.com/office/drawing/2014/main" id="{B6E14C81-29AC-416E-A6A8-6A1DA466928E}"/>
              </a:ext>
            </a:extLst>
          </p:cNvPr>
          <p:cNvSpPr>
            <a:spLocks noChangeArrowheads="1"/>
          </p:cNvSpPr>
          <p:nvPr/>
        </p:nvSpPr>
        <p:spPr bwMode="auto">
          <a:xfrm>
            <a:off x="1956598" y="1563816"/>
            <a:ext cx="5061353" cy="3993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6534" tIns="26930" rIns="66534" bIns="26930" anchor="ctr">
            <a:spAutoFit/>
          </a:bodyPr>
          <a:lstStyle>
            <a:lvl1pPr defTabSz="960438" eaLnBrk="0" hangingPunct="0">
              <a:defRPr sz="1200">
                <a:solidFill>
                  <a:schemeClr val="tx1"/>
                </a:solidFill>
                <a:latin typeface="Arial" panose="020B0604020202020204" pitchFamily="34" charset="0"/>
              </a:defRPr>
            </a:lvl1pPr>
            <a:lvl2pPr marL="742950" indent="-285750" defTabSz="960438" eaLnBrk="0" hangingPunct="0">
              <a:defRPr sz="1200">
                <a:solidFill>
                  <a:schemeClr val="tx1"/>
                </a:solidFill>
                <a:latin typeface="Arial" panose="020B0604020202020204" pitchFamily="34" charset="0"/>
              </a:defRPr>
            </a:lvl2pPr>
            <a:lvl3pPr marL="1143000" indent="-228600" defTabSz="960438" eaLnBrk="0" hangingPunct="0">
              <a:defRPr sz="1200">
                <a:solidFill>
                  <a:schemeClr val="tx1"/>
                </a:solidFill>
                <a:latin typeface="Arial" panose="020B0604020202020204" pitchFamily="34" charset="0"/>
              </a:defRPr>
            </a:lvl3pPr>
            <a:lvl4pPr marL="1600200" indent="-228600" defTabSz="960438" eaLnBrk="0" hangingPunct="0">
              <a:defRPr sz="1200">
                <a:solidFill>
                  <a:schemeClr val="tx1"/>
                </a:solidFill>
                <a:latin typeface="Arial" panose="020B0604020202020204" pitchFamily="34" charset="0"/>
              </a:defRPr>
            </a:lvl4pPr>
            <a:lvl5pPr marL="2057400" indent="-228600" defTabSz="960438" eaLnBrk="0" hangingPunct="0">
              <a:defRPr sz="1200">
                <a:solidFill>
                  <a:schemeClr val="tx1"/>
                </a:solidFill>
                <a:latin typeface="Arial" panose="020B0604020202020204" pitchFamily="34" charset="0"/>
              </a:defRPr>
            </a:lvl5pPr>
            <a:lvl6pPr marL="2514600" indent="-228600" algn="r" defTabSz="960438" eaLnBrk="0" fontAlgn="base" hangingPunct="0">
              <a:spcBef>
                <a:spcPct val="0"/>
              </a:spcBef>
              <a:spcAft>
                <a:spcPct val="0"/>
              </a:spcAft>
              <a:defRPr sz="1200">
                <a:solidFill>
                  <a:schemeClr val="tx1"/>
                </a:solidFill>
                <a:latin typeface="Arial" panose="020B0604020202020204" pitchFamily="34" charset="0"/>
              </a:defRPr>
            </a:lvl6pPr>
            <a:lvl7pPr marL="2971800" indent="-228600" algn="r" defTabSz="960438" eaLnBrk="0" fontAlgn="base" hangingPunct="0">
              <a:spcBef>
                <a:spcPct val="0"/>
              </a:spcBef>
              <a:spcAft>
                <a:spcPct val="0"/>
              </a:spcAft>
              <a:defRPr sz="1200">
                <a:solidFill>
                  <a:schemeClr val="tx1"/>
                </a:solidFill>
                <a:latin typeface="Arial" panose="020B0604020202020204" pitchFamily="34" charset="0"/>
              </a:defRPr>
            </a:lvl7pPr>
            <a:lvl8pPr marL="3429000" indent="-228600" algn="r" defTabSz="960438" eaLnBrk="0" fontAlgn="base" hangingPunct="0">
              <a:spcBef>
                <a:spcPct val="0"/>
              </a:spcBef>
              <a:spcAft>
                <a:spcPct val="0"/>
              </a:spcAft>
              <a:defRPr sz="1200">
                <a:solidFill>
                  <a:schemeClr val="tx1"/>
                </a:solidFill>
                <a:latin typeface="Arial" panose="020B0604020202020204" pitchFamily="34" charset="0"/>
              </a:defRPr>
            </a:lvl8pPr>
            <a:lvl9pPr marL="3886200" indent="-228600" algn="r" defTabSz="960438" eaLnBrk="0" fontAlgn="base" hangingPunct="0">
              <a:spcBef>
                <a:spcPct val="0"/>
              </a:spcBef>
              <a:spcAft>
                <a:spcPct val="0"/>
              </a:spcAft>
              <a:defRPr sz="1200">
                <a:solidFill>
                  <a:schemeClr val="tx1"/>
                </a:solidFill>
                <a:latin typeface="Arial" panose="020B0604020202020204" pitchFamily="34" charset="0"/>
              </a:defRPr>
            </a:lvl9pPr>
          </a:lstStyle>
          <a:p>
            <a:pPr algn="l">
              <a:lnSpc>
                <a:spcPct val="120000"/>
              </a:lnSpc>
            </a:pPr>
            <a:r>
              <a:rPr lang="en-GB" altLang="en-GB" sz="2394" dirty="0"/>
              <a:t>same time, </a:t>
            </a:r>
          </a:p>
          <a:p>
            <a:pPr algn="l">
              <a:lnSpc>
                <a:spcPct val="120000"/>
              </a:lnSpc>
            </a:pPr>
            <a:r>
              <a:rPr lang="en-GB" altLang="en-GB" sz="2394" dirty="0"/>
              <a:t>better image</a:t>
            </a:r>
          </a:p>
          <a:p>
            <a:pPr algn="l">
              <a:lnSpc>
                <a:spcPct val="120000"/>
              </a:lnSpc>
            </a:pPr>
            <a:endParaRPr lang="en-GB" altLang="en-GB" sz="2394" dirty="0"/>
          </a:p>
          <a:p>
            <a:pPr algn="l">
              <a:lnSpc>
                <a:spcPct val="120000"/>
              </a:lnSpc>
            </a:pPr>
            <a:endParaRPr lang="en-GB" altLang="en-GB" sz="2394" dirty="0"/>
          </a:p>
          <a:p>
            <a:pPr algn="l">
              <a:lnSpc>
                <a:spcPct val="120000"/>
              </a:lnSpc>
            </a:pPr>
            <a:endParaRPr lang="en-GB" altLang="en-GB" sz="2394" dirty="0"/>
          </a:p>
          <a:p>
            <a:pPr algn="l">
              <a:lnSpc>
                <a:spcPct val="120000"/>
              </a:lnSpc>
            </a:pPr>
            <a:r>
              <a:rPr lang="en-GB" altLang="en-GB" sz="2394" dirty="0"/>
              <a:t>3 minute/bed</a:t>
            </a:r>
          </a:p>
          <a:p>
            <a:pPr algn="l">
              <a:lnSpc>
                <a:spcPct val="120000"/>
              </a:lnSpc>
            </a:pPr>
            <a:endParaRPr lang="en-GB" altLang="en-GB" sz="2394" dirty="0"/>
          </a:p>
          <a:p>
            <a:pPr algn="l">
              <a:lnSpc>
                <a:spcPct val="120000"/>
              </a:lnSpc>
            </a:pPr>
            <a:r>
              <a:rPr lang="en-GB" altLang="en-GB" sz="2394" dirty="0"/>
              <a:t>550 </a:t>
            </a:r>
            <a:r>
              <a:rPr lang="en-GB" altLang="en-GB" sz="2394" dirty="0" err="1"/>
              <a:t>ps</a:t>
            </a:r>
            <a:endParaRPr lang="en-GB" altLang="en-GB" sz="2394" dirty="0"/>
          </a:p>
          <a:p>
            <a:pPr algn="l">
              <a:lnSpc>
                <a:spcPct val="120000"/>
              </a:lnSpc>
            </a:pPr>
            <a:endParaRPr lang="de-DE" altLang="en-GB" sz="2394" dirty="0"/>
          </a:p>
        </p:txBody>
      </p:sp>
      <p:sp>
        <p:nvSpPr>
          <p:cNvPr id="15364" name="Rectangle 4">
            <a:extLst>
              <a:ext uri="{FF2B5EF4-FFF2-40B4-BE49-F238E27FC236}">
                <a16:creationId xmlns:a16="http://schemas.microsoft.com/office/drawing/2014/main" id="{2DDC96AC-9138-4C7B-9DA2-D4110F50F499}"/>
              </a:ext>
            </a:extLst>
          </p:cNvPr>
          <p:cNvSpPr>
            <a:spLocks noChangeArrowheads="1"/>
          </p:cNvSpPr>
          <p:nvPr/>
        </p:nvSpPr>
        <p:spPr bwMode="auto">
          <a:xfrm>
            <a:off x="5536773" y="5998101"/>
            <a:ext cx="2764338" cy="355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6534" tIns="26930" rIns="66534" bIns="26930" anchor="ctr">
            <a:spAutoFit/>
          </a:bodyPr>
          <a:lstStyle>
            <a:lvl1pPr defTabSz="960438" eaLnBrk="0" hangingPunct="0">
              <a:defRPr sz="1200">
                <a:solidFill>
                  <a:schemeClr val="tx1"/>
                </a:solidFill>
                <a:latin typeface="Arial" panose="020B0604020202020204" pitchFamily="34" charset="0"/>
              </a:defRPr>
            </a:lvl1pPr>
            <a:lvl2pPr marL="742950" indent="-285750" defTabSz="960438" eaLnBrk="0" hangingPunct="0">
              <a:defRPr sz="1200">
                <a:solidFill>
                  <a:schemeClr val="tx1"/>
                </a:solidFill>
                <a:latin typeface="Arial" panose="020B0604020202020204" pitchFamily="34" charset="0"/>
              </a:defRPr>
            </a:lvl2pPr>
            <a:lvl3pPr marL="1143000" indent="-228600" defTabSz="960438" eaLnBrk="0" hangingPunct="0">
              <a:defRPr sz="1200">
                <a:solidFill>
                  <a:schemeClr val="tx1"/>
                </a:solidFill>
                <a:latin typeface="Arial" panose="020B0604020202020204" pitchFamily="34" charset="0"/>
              </a:defRPr>
            </a:lvl3pPr>
            <a:lvl4pPr marL="1600200" indent="-228600" defTabSz="960438" eaLnBrk="0" hangingPunct="0">
              <a:defRPr sz="1200">
                <a:solidFill>
                  <a:schemeClr val="tx1"/>
                </a:solidFill>
                <a:latin typeface="Arial" panose="020B0604020202020204" pitchFamily="34" charset="0"/>
              </a:defRPr>
            </a:lvl4pPr>
            <a:lvl5pPr marL="2057400" indent="-228600" defTabSz="960438" eaLnBrk="0" hangingPunct="0">
              <a:defRPr sz="1200">
                <a:solidFill>
                  <a:schemeClr val="tx1"/>
                </a:solidFill>
                <a:latin typeface="Arial" panose="020B0604020202020204" pitchFamily="34" charset="0"/>
              </a:defRPr>
            </a:lvl5pPr>
            <a:lvl6pPr marL="2514600" indent="-228600" algn="r" defTabSz="960438" eaLnBrk="0" fontAlgn="base" hangingPunct="0">
              <a:spcBef>
                <a:spcPct val="0"/>
              </a:spcBef>
              <a:spcAft>
                <a:spcPct val="0"/>
              </a:spcAft>
              <a:defRPr sz="1200">
                <a:solidFill>
                  <a:schemeClr val="tx1"/>
                </a:solidFill>
                <a:latin typeface="Arial" panose="020B0604020202020204" pitchFamily="34" charset="0"/>
              </a:defRPr>
            </a:lvl6pPr>
            <a:lvl7pPr marL="2971800" indent="-228600" algn="r" defTabSz="960438" eaLnBrk="0" fontAlgn="base" hangingPunct="0">
              <a:spcBef>
                <a:spcPct val="0"/>
              </a:spcBef>
              <a:spcAft>
                <a:spcPct val="0"/>
              </a:spcAft>
              <a:defRPr sz="1200">
                <a:solidFill>
                  <a:schemeClr val="tx1"/>
                </a:solidFill>
                <a:latin typeface="Arial" panose="020B0604020202020204" pitchFamily="34" charset="0"/>
              </a:defRPr>
            </a:lvl7pPr>
            <a:lvl8pPr marL="3429000" indent="-228600" algn="r" defTabSz="960438" eaLnBrk="0" fontAlgn="base" hangingPunct="0">
              <a:spcBef>
                <a:spcPct val="0"/>
              </a:spcBef>
              <a:spcAft>
                <a:spcPct val="0"/>
              </a:spcAft>
              <a:defRPr sz="1200">
                <a:solidFill>
                  <a:schemeClr val="tx1"/>
                </a:solidFill>
                <a:latin typeface="Arial" panose="020B0604020202020204" pitchFamily="34" charset="0"/>
              </a:defRPr>
            </a:lvl8pPr>
            <a:lvl9pPr marL="3886200" indent="-228600" algn="r" defTabSz="960438" eaLnBrk="0" fontAlgn="base" hangingPunct="0">
              <a:spcBef>
                <a:spcPct val="0"/>
              </a:spcBef>
              <a:spcAft>
                <a:spcPct val="0"/>
              </a:spcAft>
              <a:defRPr sz="1200">
                <a:solidFill>
                  <a:schemeClr val="tx1"/>
                </a:solidFill>
                <a:latin typeface="Arial" panose="020B0604020202020204" pitchFamily="34" charset="0"/>
              </a:defRPr>
            </a:lvl9pPr>
          </a:lstStyle>
          <a:p>
            <a:pPr algn="l">
              <a:lnSpc>
                <a:spcPct val="120000"/>
              </a:lnSpc>
            </a:pPr>
            <a:r>
              <a:rPr lang="en-GB" altLang="en-GB" sz="1796" b="1"/>
              <a:t>non-TOF</a:t>
            </a:r>
            <a:endParaRPr lang="de-DE" altLang="en-GB" sz="1796"/>
          </a:p>
        </p:txBody>
      </p:sp>
      <p:sp>
        <p:nvSpPr>
          <p:cNvPr id="15365" name="Rectangle 5">
            <a:extLst>
              <a:ext uri="{FF2B5EF4-FFF2-40B4-BE49-F238E27FC236}">
                <a16:creationId xmlns:a16="http://schemas.microsoft.com/office/drawing/2014/main" id="{9A69563D-761F-4C0B-AC25-9F25B6B653DE}"/>
              </a:ext>
            </a:extLst>
          </p:cNvPr>
          <p:cNvSpPr>
            <a:spLocks noChangeArrowheads="1"/>
          </p:cNvSpPr>
          <p:nvPr/>
        </p:nvSpPr>
        <p:spPr bwMode="auto">
          <a:xfrm>
            <a:off x="8548237" y="5998101"/>
            <a:ext cx="638411" cy="355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6534" tIns="26930" rIns="66534" bIns="26930" anchor="ctr">
            <a:spAutoFit/>
          </a:bodyPr>
          <a:lstStyle>
            <a:lvl1pPr defTabSz="960438" eaLnBrk="0" hangingPunct="0">
              <a:defRPr sz="1200">
                <a:solidFill>
                  <a:schemeClr val="tx1"/>
                </a:solidFill>
                <a:latin typeface="Arial" panose="020B0604020202020204" pitchFamily="34" charset="0"/>
              </a:defRPr>
            </a:lvl1pPr>
            <a:lvl2pPr marL="742950" indent="-285750" defTabSz="960438" eaLnBrk="0" hangingPunct="0">
              <a:defRPr sz="1200">
                <a:solidFill>
                  <a:schemeClr val="tx1"/>
                </a:solidFill>
                <a:latin typeface="Arial" panose="020B0604020202020204" pitchFamily="34" charset="0"/>
              </a:defRPr>
            </a:lvl2pPr>
            <a:lvl3pPr marL="1143000" indent="-228600" defTabSz="960438" eaLnBrk="0" hangingPunct="0">
              <a:defRPr sz="1200">
                <a:solidFill>
                  <a:schemeClr val="tx1"/>
                </a:solidFill>
                <a:latin typeface="Arial" panose="020B0604020202020204" pitchFamily="34" charset="0"/>
              </a:defRPr>
            </a:lvl3pPr>
            <a:lvl4pPr marL="1600200" indent="-228600" defTabSz="960438" eaLnBrk="0" hangingPunct="0">
              <a:defRPr sz="1200">
                <a:solidFill>
                  <a:schemeClr val="tx1"/>
                </a:solidFill>
                <a:latin typeface="Arial" panose="020B0604020202020204" pitchFamily="34" charset="0"/>
              </a:defRPr>
            </a:lvl4pPr>
            <a:lvl5pPr marL="2057400" indent="-228600" defTabSz="960438" eaLnBrk="0" hangingPunct="0">
              <a:defRPr sz="1200">
                <a:solidFill>
                  <a:schemeClr val="tx1"/>
                </a:solidFill>
                <a:latin typeface="Arial" panose="020B0604020202020204" pitchFamily="34" charset="0"/>
              </a:defRPr>
            </a:lvl5pPr>
            <a:lvl6pPr marL="2514600" indent="-228600" algn="r" defTabSz="960438" eaLnBrk="0" fontAlgn="base" hangingPunct="0">
              <a:spcBef>
                <a:spcPct val="0"/>
              </a:spcBef>
              <a:spcAft>
                <a:spcPct val="0"/>
              </a:spcAft>
              <a:defRPr sz="1200">
                <a:solidFill>
                  <a:schemeClr val="tx1"/>
                </a:solidFill>
                <a:latin typeface="Arial" panose="020B0604020202020204" pitchFamily="34" charset="0"/>
              </a:defRPr>
            </a:lvl6pPr>
            <a:lvl7pPr marL="2971800" indent="-228600" algn="r" defTabSz="960438" eaLnBrk="0" fontAlgn="base" hangingPunct="0">
              <a:spcBef>
                <a:spcPct val="0"/>
              </a:spcBef>
              <a:spcAft>
                <a:spcPct val="0"/>
              </a:spcAft>
              <a:defRPr sz="1200">
                <a:solidFill>
                  <a:schemeClr val="tx1"/>
                </a:solidFill>
                <a:latin typeface="Arial" panose="020B0604020202020204" pitchFamily="34" charset="0"/>
              </a:defRPr>
            </a:lvl7pPr>
            <a:lvl8pPr marL="3429000" indent="-228600" algn="r" defTabSz="960438" eaLnBrk="0" fontAlgn="base" hangingPunct="0">
              <a:spcBef>
                <a:spcPct val="0"/>
              </a:spcBef>
              <a:spcAft>
                <a:spcPct val="0"/>
              </a:spcAft>
              <a:defRPr sz="1200">
                <a:solidFill>
                  <a:schemeClr val="tx1"/>
                </a:solidFill>
                <a:latin typeface="Arial" panose="020B0604020202020204" pitchFamily="34" charset="0"/>
              </a:defRPr>
            </a:lvl8pPr>
            <a:lvl9pPr marL="3886200" indent="-228600" algn="r" defTabSz="960438" eaLnBrk="0" fontAlgn="base" hangingPunct="0">
              <a:spcBef>
                <a:spcPct val="0"/>
              </a:spcBef>
              <a:spcAft>
                <a:spcPct val="0"/>
              </a:spcAft>
              <a:defRPr sz="1200">
                <a:solidFill>
                  <a:schemeClr val="tx1"/>
                </a:solidFill>
                <a:latin typeface="Arial" panose="020B0604020202020204" pitchFamily="34" charset="0"/>
              </a:defRPr>
            </a:lvl9pPr>
          </a:lstStyle>
          <a:p>
            <a:pPr algn="l">
              <a:lnSpc>
                <a:spcPct val="120000"/>
              </a:lnSpc>
            </a:pPr>
            <a:r>
              <a:rPr lang="de-DE" altLang="en-GB" sz="1796" b="1"/>
              <a:t>TOF</a:t>
            </a:r>
            <a:endParaRPr lang="de-DE" altLang="en-GB" sz="1796"/>
          </a:p>
        </p:txBody>
      </p:sp>
      <p:pic>
        <p:nvPicPr>
          <p:cNvPr id="15366" name="Picture 7">
            <a:extLst>
              <a:ext uri="{FF2B5EF4-FFF2-40B4-BE49-F238E27FC236}">
                <a16:creationId xmlns:a16="http://schemas.microsoft.com/office/drawing/2014/main" id="{7F337778-3BA9-4A16-8FBF-E0622CEE75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183" y="1421885"/>
            <a:ext cx="2485529" cy="4473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9">
            <a:extLst>
              <a:ext uri="{FF2B5EF4-FFF2-40B4-BE49-F238E27FC236}">
                <a16:creationId xmlns:a16="http://schemas.microsoft.com/office/drawing/2014/main" id="{752EE277-6CAA-42AF-B1D4-5BC6057AF4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27649" y="1421886"/>
            <a:ext cx="2485528" cy="448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51594" name="Group 10">
            <a:extLst>
              <a:ext uri="{FF2B5EF4-FFF2-40B4-BE49-F238E27FC236}">
                <a16:creationId xmlns:a16="http://schemas.microsoft.com/office/drawing/2014/main" id="{A09444A4-AD88-4B94-B54D-83B27FF9FFE7}"/>
              </a:ext>
            </a:extLst>
          </p:cNvPr>
          <p:cNvGrpSpPr>
            <a:grpSpLocks/>
          </p:cNvGrpSpPr>
          <p:nvPr/>
        </p:nvGrpSpPr>
        <p:grpSpPr bwMode="auto">
          <a:xfrm>
            <a:off x="6371619" y="2652768"/>
            <a:ext cx="3440769" cy="228117"/>
            <a:chOff x="3061" y="1670"/>
            <a:chExt cx="2172" cy="144"/>
          </a:xfrm>
        </p:grpSpPr>
        <p:sp>
          <p:nvSpPr>
            <p:cNvPr id="15369" name="Line 8">
              <a:extLst>
                <a:ext uri="{FF2B5EF4-FFF2-40B4-BE49-F238E27FC236}">
                  <a16:creationId xmlns:a16="http://schemas.microsoft.com/office/drawing/2014/main" id="{4BEDF3FF-6162-4D94-B306-55FF6CA886AE}"/>
                </a:ext>
              </a:extLst>
            </p:cNvPr>
            <p:cNvSpPr>
              <a:spLocks noChangeShapeType="1"/>
            </p:cNvSpPr>
            <p:nvPr/>
          </p:nvSpPr>
          <p:spPr bwMode="auto">
            <a:xfrm>
              <a:off x="3061" y="1670"/>
              <a:ext cx="251" cy="144"/>
            </a:xfrm>
            <a:prstGeom prst="line">
              <a:avLst/>
            </a:prstGeom>
            <a:noFill/>
            <a:ln w="9525">
              <a:solidFill>
                <a:srgbClr val="FF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96"/>
            </a:p>
          </p:txBody>
        </p:sp>
        <p:sp>
          <p:nvSpPr>
            <p:cNvPr id="15370" name="Line 9">
              <a:extLst>
                <a:ext uri="{FF2B5EF4-FFF2-40B4-BE49-F238E27FC236}">
                  <a16:creationId xmlns:a16="http://schemas.microsoft.com/office/drawing/2014/main" id="{1EECEF97-A70B-4A45-BA4A-1D0949CB9FA8}"/>
                </a:ext>
              </a:extLst>
            </p:cNvPr>
            <p:cNvSpPr>
              <a:spLocks noChangeShapeType="1"/>
            </p:cNvSpPr>
            <p:nvPr/>
          </p:nvSpPr>
          <p:spPr bwMode="auto">
            <a:xfrm>
              <a:off x="4982" y="1670"/>
              <a:ext cx="251" cy="144"/>
            </a:xfrm>
            <a:prstGeom prst="line">
              <a:avLst/>
            </a:prstGeom>
            <a:noFill/>
            <a:ln w="9525">
              <a:solidFill>
                <a:srgbClr val="FF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96"/>
            </a:p>
          </p:txBody>
        </p:sp>
      </p:grpSp>
      <p:sp>
        <p:nvSpPr>
          <p:cNvPr id="11" name="Titel 1">
            <a:extLst>
              <a:ext uri="{FF2B5EF4-FFF2-40B4-BE49-F238E27FC236}">
                <a16:creationId xmlns:a16="http://schemas.microsoft.com/office/drawing/2014/main" id="{B0437DB8-25F9-43CD-BEC9-6912AF8806BD}"/>
              </a:ext>
            </a:extLst>
          </p:cNvPr>
          <p:cNvSpPr txBox="1">
            <a:spLocks/>
          </p:cNvSpPr>
          <p:nvPr/>
        </p:nvSpPr>
        <p:spPr bwMode="gray">
          <a:xfrm>
            <a:off x="481470" y="223111"/>
            <a:ext cx="9122580" cy="491289"/>
          </a:xfrm>
          <a:prstGeom prst="rect">
            <a:avLst/>
          </a:prstGeom>
        </p:spPr>
        <p:txBody>
          <a:bodyPr/>
          <a:lstStyle>
            <a:lvl1pPr algn="l" defTabSz="1088959" rtl="0" eaLnBrk="1" latinLnBrk="0" hangingPunct="1">
              <a:spcBef>
                <a:spcPct val="0"/>
              </a:spcBef>
              <a:buNone/>
              <a:defRPr lang="en-GB" sz="3200" b="1" kern="1200" baseline="0" noProof="0" dirty="0">
                <a:solidFill>
                  <a:schemeClr val="tx2"/>
                </a:solidFill>
                <a:latin typeface="+mj-lt"/>
                <a:ea typeface="+mj-ea"/>
                <a:cs typeface="+mj-cs"/>
              </a:defRPr>
            </a:lvl1pPr>
          </a:lstStyle>
          <a:p>
            <a:r>
              <a:rPr lang="en-US" sz="3193" dirty="0">
                <a:solidFill>
                  <a:schemeClr val="bg2"/>
                </a:solidFill>
              </a:rPr>
              <a:t>Time-of-Flight PET advantages: noise reduction and improved contrast recovery</a:t>
            </a:r>
          </a:p>
        </p:txBody>
      </p:sp>
    </p:spTree>
    <p:extLst>
      <p:ext uri="{BB962C8B-B14F-4D97-AF65-F5344CB8AC3E}">
        <p14:creationId xmlns:p14="http://schemas.microsoft.com/office/powerpoint/2010/main" val="343533698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515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2">
            <a:extLst>
              <a:ext uri="{FF2B5EF4-FFF2-40B4-BE49-F238E27FC236}">
                <a16:creationId xmlns:a16="http://schemas.microsoft.com/office/drawing/2014/main" id="{73551AED-C0B0-4641-AEF8-A827ACBB114E}"/>
              </a:ext>
            </a:extLst>
          </p:cNvPr>
          <p:cNvSpPr>
            <a:spLocks noGrp="1"/>
          </p:cNvSpPr>
          <p:nvPr>
            <p:ph type="title"/>
          </p:nvPr>
        </p:nvSpPr>
        <p:spPr>
          <a:xfrm>
            <a:off x="484638" y="295275"/>
            <a:ext cx="9249281" cy="1122363"/>
          </a:xfrm>
        </p:spPr>
        <p:txBody>
          <a:bodyPr/>
          <a:lstStyle/>
          <a:p>
            <a:r>
              <a:rPr lang="en-US" dirty="0"/>
              <a:t>Introduction to myself</a:t>
            </a:r>
          </a:p>
        </p:txBody>
      </p:sp>
      <p:pic>
        <p:nvPicPr>
          <p:cNvPr id="39" name="Picture 5" descr="duomo2">
            <a:extLst>
              <a:ext uri="{FF2B5EF4-FFF2-40B4-BE49-F238E27FC236}">
                <a16:creationId xmlns:a16="http://schemas.microsoft.com/office/drawing/2014/main" id="{FB60CBEA-9792-445F-8765-81A17151026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08866" y="1376419"/>
            <a:ext cx="2188786" cy="1750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6" descr="vesuvio">
            <a:extLst>
              <a:ext uri="{FF2B5EF4-FFF2-40B4-BE49-F238E27FC236}">
                <a16:creationId xmlns:a16="http://schemas.microsoft.com/office/drawing/2014/main" id="{F45C9EB7-0355-42A2-A42E-878BD861440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4982" y="5186997"/>
            <a:ext cx="6006334" cy="1324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7" descr="pisa">
            <a:extLst>
              <a:ext uri="{FF2B5EF4-FFF2-40B4-BE49-F238E27FC236}">
                <a16:creationId xmlns:a16="http://schemas.microsoft.com/office/drawing/2014/main" id="{F487A972-011C-4E0E-9827-406DA9A4B1B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897683" y="1452441"/>
            <a:ext cx="2133354" cy="156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8" descr="SF">
            <a:extLst>
              <a:ext uri="{FF2B5EF4-FFF2-40B4-BE49-F238E27FC236}">
                <a16:creationId xmlns:a16="http://schemas.microsoft.com/office/drawing/2014/main" id="{EDEFC3D3-B3ED-4073-9104-E4AF64BA92B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973704" y="3657065"/>
            <a:ext cx="1897370" cy="2853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AutoShape 13">
            <a:extLst>
              <a:ext uri="{FF2B5EF4-FFF2-40B4-BE49-F238E27FC236}">
                <a16:creationId xmlns:a16="http://schemas.microsoft.com/office/drawing/2014/main" id="{0B8C6716-2D0B-46AD-B6D6-0212A18100F3}"/>
              </a:ext>
            </a:extLst>
          </p:cNvPr>
          <p:cNvSpPr>
            <a:spLocks noChangeArrowheads="1"/>
          </p:cNvSpPr>
          <p:nvPr/>
        </p:nvSpPr>
        <p:spPr bwMode="auto">
          <a:xfrm>
            <a:off x="8365532" y="2364699"/>
            <a:ext cx="304086" cy="228064"/>
          </a:xfrm>
          <a:prstGeom prst="notchedRightArrow">
            <a:avLst>
              <a:gd name="adj1" fmla="val 50000"/>
              <a:gd name="adj2" fmla="val 33333"/>
            </a:avLst>
          </a:prstGeom>
          <a:solidFill>
            <a:srgbClr val="FF0000"/>
          </a:solidFill>
          <a:ln w="9525">
            <a:solidFill>
              <a:srgbClr val="FF0000"/>
            </a:solidFill>
            <a:miter lim="800000"/>
            <a:headEnd/>
            <a:tailEnd/>
          </a:ln>
        </p:spPr>
        <p:txBody>
          <a:bodyPr wrap="none" lIns="0" tIns="0" rIns="0" bIns="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44" name="AutoShape 14">
            <a:extLst>
              <a:ext uri="{FF2B5EF4-FFF2-40B4-BE49-F238E27FC236}">
                <a16:creationId xmlns:a16="http://schemas.microsoft.com/office/drawing/2014/main" id="{F0EC4750-3FF4-404D-87A8-28A7F182247B}"/>
              </a:ext>
            </a:extLst>
          </p:cNvPr>
          <p:cNvSpPr>
            <a:spLocks noChangeArrowheads="1"/>
          </p:cNvSpPr>
          <p:nvPr/>
        </p:nvSpPr>
        <p:spPr bwMode="auto">
          <a:xfrm rot="5400000">
            <a:off x="9926349" y="3220733"/>
            <a:ext cx="304086" cy="228064"/>
          </a:xfrm>
          <a:prstGeom prst="notchedRightArrow">
            <a:avLst>
              <a:gd name="adj1" fmla="val 50000"/>
              <a:gd name="adj2" fmla="val 33333"/>
            </a:avLst>
          </a:prstGeom>
          <a:solidFill>
            <a:srgbClr val="FF0000"/>
          </a:solidFill>
          <a:ln w="9525">
            <a:solidFill>
              <a:srgbClr val="FF0000"/>
            </a:solidFill>
            <a:miter lim="800000"/>
            <a:headEnd/>
            <a:tailEnd/>
          </a:ln>
        </p:spPr>
        <p:txBody>
          <a:bodyPr wrap="none" lIns="0" tIns="0" rIns="0" bIns="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45" name="AutoShape 15">
            <a:extLst>
              <a:ext uri="{FF2B5EF4-FFF2-40B4-BE49-F238E27FC236}">
                <a16:creationId xmlns:a16="http://schemas.microsoft.com/office/drawing/2014/main" id="{4A3DC052-6C3A-4510-8E32-815686D10FE7}"/>
              </a:ext>
            </a:extLst>
          </p:cNvPr>
          <p:cNvSpPr>
            <a:spLocks noChangeArrowheads="1"/>
          </p:cNvSpPr>
          <p:nvPr/>
        </p:nvSpPr>
        <p:spPr bwMode="auto">
          <a:xfrm flipH="1">
            <a:off x="7377252" y="5709645"/>
            <a:ext cx="760215" cy="228064"/>
          </a:xfrm>
          <a:prstGeom prst="notchedRightArrow">
            <a:avLst>
              <a:gd name="adj1" fmla="val 50000"/>
              <a:gd name="adj2" fmla="val 33333"/>
            </a:avLst>
          </a:prstGeom>
          <a:solidFill>
            <a:srgbClr val="FF0000"/>
          </a:solidFill>
          <a:ln w="9525">
            <a:solidFill>
              <a:srgbClr val="FF0000"/>
            </a:solidFill>
            <a:miter lim="800000"/>
            <a:headEnd/>
            <a:tailEnd/>
          </a:ln>
        </p:spPr>
        <p:txBody>
          <a:bodyPr wrap="none" lIns="0" tIns="0" rIns="0" bIns="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46" name="AutoShape 17">
            <a:extLst>
              <a:ext uri="{FF2B5EF4-FFF2-40B4-BE49-F238E27FC236}">
                <a16:creationId xmlns:a16="http://schemas.microsoft.com/office/drawing/2014/main" id="{8C74F4DE-E110-4332-A17D-4020C29C0BCC}"/>
              </a:ext>
            </a:extLst>
          </p:cNvPr>
          <p:cNvSpPr>
            <a:spLocks noChangeArrowheads="1"/>
          </p:cNvSpPr>
          <p:nvPr/>
        </p:nvSpPr>
        <p:spPr bwMode="auto">
          <a:xfrm rot="16200000">
            <a:off x="2950484" y="4683355"/>
            <a:ext cx="304086" cy="228064"/>
          </a:xfrm>
          <a:prstGeom prst="notchedRightArrow">
            <a:avLst>
              <a:gd name="adj1" fmla="val 50000"/>
              <a:gd name="adj2" fmla="val 33333"/>
            </a:avLst>
          </a:prstGeom>
          <a:solidFill>
            <a:srgbClr val="FF0000"/>
          </a:solidFill>
          <a:ln w="9525">
            <a:solidFill>
              <a:srgbClr val="FF0000"/>
            </a:solidFill>
            <a:miter lim="800000"/>
            <a:headEnd/>
            <a:tailEnd/>
          </a:ln>
        </p:spPr>
        <p:txBody>
          <a:bodyPr wrap="none" lIns="0" tIns="0" rIns="0" bIns="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pic>
        <p:nvPicPr>
          <p:cNvPr id="48" name="Picture 2" descr="Knoxville, TN : downtown">
            <a:extLst>
              <a:ext uri="{FF2B5EF4-FFF2-40B4-BE49-F238E27FC236}">
                <a16:creationId xmlns:a16="http://schemas.microsoft.com/office/drawing/2014/main" id="{8D8CCC17-2B2C-449F-AAFA-63A6A7DC60F0}"/>
              </a:ext>
            </a:extLst>
          </p:cNvPr>
          <p:cNvPicPr>
            <a:picLocks noChangeAspect="1" noChangeArrowheads="1"/>
          </p:cNvPicPr>
          <p:nvPr>
            <p:custDataLst>
              <p:tags r:id="rId2"/>
            </p:custDataLst>
          </p:nvPr>
        </p:nvPicPr>
        <p:blipFill>
          <a:blip r:embed="rId9" cstate="print">
            <a:lum bright="-12000" contrast="6000"/>
            <a:extLst>
              <a:ext uri="{28A0092B-C50C-407E-A947-70E740481C1C}">
                <a14:useLocalDpi xmlns:a14="http://schemas.microsoft.com/office/drawing/2010/main" val="0"/>
              </a:ext>
            </a:extLst>
          </a:blip>
          <a:srcRect/>
          <a:stretch>
            <a:fillRect/>
          </a:stretch>
        </p:blipFill>
        <p:spPr bwMode="auto">
          <a:xfrm>
            <a:off x="1712420" y="2054130"/>
            <a:ext cx="2780215" cy="243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5" descr="D:\Data\My Pictures\0_friends&amp;family\Mau.bmp">
            <a:extLst>
              <a:ext uri="{FF2B5EF4-FFF2-40B4-BE49-F238E27FC236}">
                <a16:creationId xmlns:a16="http://schemas.microsoft.com/office/drawing/2014/main" id="{DD280616-4F57-4D20-8139-C3D57329BB15}"/>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970998" y="181292"/>
            <a:ext cx="701004" cy="10382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0" name="Title 2">
            <a:extLst>
              <a:ext uri="{FF2B5EF4-FFF2-40B4-BE49-F238E27FC236}">
                <a16:creationId xmlns:a16="http://schemas.microsoft.com/office/drawing/2014/main" id="{8A40D50E-1E2E-47AA-BA49-9B88660FAC30}"/>
              </a:ext>
            </a:extLst>
          </p:cNvPr>
          <p:cNvSpPr txBox="1">
            <a:spLocks/>
          </p:cNvSpPr>
          <p:nvPr/>
        </p:nvSpPr>
        <p:spPr>
          <a:xfrm>
            <a:off x="2158353" y="1655205"/>
            <a:ext cx="2333665" cy="422708"/>
          </a:xfrm>
          <a:prstGeom prst="rect">
            <a:avLst/>
          </a:prstGeom>
        </p:spPr>
        <p:txBody>
          <a:bodyPr vert="horz" lIns="0" tIns="0" rIns="0" bIns="0" rtlCol="0" anchor="t" anchorCtr="0">
            <a:noAutofit/>
          </a:bodyPr>
          <a:lstStyle>
            <a:lvl1pPr algn="l" defTabSz="914400" rtl="0" eaLnBrk="1" latinLnBrk="0" hangingPunct="1">
              <a:spcBef>
                <a:spcPct val="0"/>
              </a:spcBef>
              <a:buNone/>
              <a:defRPr sz="2800" b="1" kern="1200">
                <a:solidFill>
                  <a:schemeClr val="bg2"/>
                </a:solidFill>
                <a:latin typeface="+mj-lt"/>
                <a:ea typeface="+mj-ea"/>
                <a:cs typeface="+mj-cs"/>
              </a:defRPr>
            </a:lvl1pPr>
          </a:lstStyle>
          <a:p>
            <a:r>
              <a:rPr lang="en-US" sz="2000" dirty="0"/>
              <a:t>Knoxville, TN</a:t>
            </a:r>
          </a:p>
        </p:txBody>
      </p:sp>
    </p:spTree>
    <p:custDataLst>
      <p:tags r:id="rId1"/>
    </p:custDataLst>
    <p:extLst>
      <p:ext uri="{BB962C8B-B14F-4D97-AF65-F5344CB8AC3E}">
        <p14:creationId xmlns:p14="http://schemas.microsoft.com/office/powerpoint/2010/main" val="726907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5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
            <a:extLst>
              <a:ext uri="{FF2B5EF4-FFF2-40B4-BE49-F238E27FC236}">
                <a16:creationId xmlns:a16="http://schemas.microsoft.com/office/drawing/2014/main" id="{51133987-BC1D-48CA-AFAA-A09A548BD61A}"/>
              </a:ext>
            </a:extLst>
          </p:cNvPr>
          <p:cNvSpPr>
            <a:spLocks noChangeArrowheads="1"/>
          </p:cNvSpPr>
          <p:nvPr/>
        </p:nvSpPr>
        <p:spPr bwMode="auto">
          <a:xfrm>
            <a:off x="6907061" y="4979881"/>
            <a:ext cx="2919584" cy="1004350"/>
          </a:xfrm>
          <a:prstGeom prst="rect">
            <a:avLst/>
          </a:prstGeom>
          <a:solidFill>
            <a:schemeClr val="bg1"/>
          </a:solidFill>
          <a:ln w="9525">
            <a:solidFill>
              <a:schemeClr val="tx1"/>
            </a:solidFill>
            <a:miter lim="800000"/>
            <a:headEnd/>
            <a:tailEnd/>
          </a:ln>
          <a:effec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endParaRPr lang="en-US" altLang="en-US" sz="1197"/>
          </a:p>
        </p:txBody>
      </p:sp>
      <p:sp>
        <p:nvSpPr>
          <p:cNvPr id="13" name="Text Box 8">
            <a:extLst>
              <a:ext uri="{FF2B5EF4-FFF2-40B4-BE49-F238E27FC236}">
                <a16:creationId xmlns:a16="http://schemas.microsoft.com/office/drawing/2014/main" id="{9F3B8CCD-5790-4FC9-9858-34FF43C1D989}"/>
              </a:ext>
            </a:extLst>
          </p:cNvPr>
          <p:cNvSpPr txBox="1">
            <a:spLocks noChangeArrowheads="1"/>
          </p:cNvSpPr>
          <p:nvPr/>
        </p:nvSpPr>
        <p:spPr bwMode="auto">
          <a:xfrm>
            <a:off x="6577332" y="3520882"/>
            <a:ext cx="3432621" cy="1197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1200">
                <a:solidFill>
                  <a:schemeClr val="tx1"/>
                </a:solidFill>
                <a:latin typeface="Arial" charset="0"/>
              </a:defRPr>
            </a:lvl1pPr>
            <a:lvl2pPr marL="11430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lvl="1" algn="just" eaLnBrk="1" hangingPunct="1">
              <a:buFontTx/>
              <a:buBlip>
                <a:blip r:embed="rId3"/>
              </a:buBlip>
            </a:pPr>
            <a:r>
              <a:rPr lang="en-US" altLang="ja-JP" sz="1796" dirty="0">
                <a:ea typeface="ＭＳ Ｐゴシック" charset="-128"/>
              </a:rPr>
              <a:t>  Multiple lesions (&lt;2cm) analyzed in 30 patients</a:t>
            </a:r>
          </a:p>
          <a:p>
            <a:pPr lvl="1" algn="just" eaLnBrk="1" hangingPunct="1">
              <a:buFontTx/>
              <a:buBlip>
                <a:blip r:embed="rId3"/>
              </a:buBlip>
            </a:pPr>
            <a:r>
              <a:rPr lang="en-US" altLang="ja-JP" sz="1796" dirty="0">
                <a:ea typeface="ＭＳ Ｐゴシック" charset="-128"/>
              </a:rPr>
              <a:t>  Body Mass Index used as a measure of the size</a:t>
            </a:r>
          </a:p>
        </p:txBody>
      </p:sp>
      <p:pic>
        <p:nvPicPr>
          <p:cNvPr id="14" name="Picture 4">
            <a:extLst>
              <a:ext uri="{FF2B5EF4-FFF2-40B4-BE49-F238E27FC236}">
                <a16:creationId xmlns:a16="http://schemas.microsoft.com/office/drawing/2014/main" id="{4566F271-35F0-4FCE-BAC9-127FE4B4D2C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5283" t="47505" r="10596" b="20883"/>
          <a:stretch/>
        </p:blipFill>
        <p:spPr bwMode="auto">
          <a:xfrm>
            <a:off x="3136336" y="1320500"/>
            <a:ext cx="5764713" cy="1844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5" name="Object 7">
            <a:extLst>
              <a:ext uri="{FF2B5EF4-FFF2-40B4-BE49-F238E27FC236}">
                <a16:creationId xmlns:a16="http://schemas.microsoft.com/office/drawing/2014/main" id="{3895B93C-02AB-49ED-A8C5-812C0C080E2D}"/>
              </a:ext>
            </a:extLst>
          </p:cNvPr>
          <p:cNvGraphicFramePr>
            <a:graphicFrameLocks noChangeAspect="1"/>
          </p:cNvGraphicFramePr>
          <p:nvPr/>
        </p:nvGraphicFramePr>
        <p:xfrm>
          <a:off x="6997357" y="5071762"/>
          <a:ext cx="2737407" cy="823757"/>
        </p:xfrm>
        <a:graphic>
          <a:graphicData uri="http://schemas.openxmlformats.org/presentationml/2006/ole">
            <mc:AlternateContent xmlns:mc="http://schemas.openxmlformats.org/markup-compatibility/2006">
              <mc:Choice xmlns:v="urn:schemas-microsoft-com:vml" Requires="v">
                <p:oleObj name="Equation" r:id="rId5" imgW="1562100" imgH="469900" progId="Equation.3">
                  <p:embed/>
                </p:oleObj>
              </mc:Choice>
              <mc:Fallback>
                <p:oleObj name="Equation" r:id="rId5" imgW="1562100" imgH="469900" progId="Equation.3">
                  <p:embed/>
                  <p:pic>
                    <p:nvPicPr>
                      <p:cNvPr id="15" name="Object 7">
                        <a:extLst>
                          <a:ext uri="{FF2B5EF4-FFF2-40B4-BE49-F238E27FC236}">
                            <a16:creationId xmlns:a16="http://schemas.microsoft.com/office/drawing/2014/main" id="{3895B93C-02AB-49ED-A8C5-812C0C080E2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97357" y="5071762"/>
                        <a:ext cx="2737407" cy="823757"/>
                      </a:xfrm>
                      <a:prstGeom prst="rect">
                        <a:avLst/>
                      </a:prstGeom>
                      <a:noFill/>
                      <a:ln>
                        <a:noFill/>
                      </a:ln>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6" name="Picture 7">
            <a:extLst>
              <a:ext uri="{FF2B5EF4-FFF2-40B4-BE49-F238E27FC236}">
                <a16:creationId xmlns:a16="http://schemas.microsoft.com/office/drawing/2014/main" id="{B9272461-687A-420B-AC22-F600295C8A2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2938" t="16344" r="59708" b="50500"/>
          <a:stretch>
            <a:fillRect/>
          </a:stretch>
        </p:blipFill>
        <p:spPr bwMode="auto">
          <a:xfrm>
            <a:off x="2070657" y="3337120"/>
            <a:ext cx="3966706" cy="2998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el 1">
            <a:extLst>
              <a:ext uri="{FF2B5EF4-FFF2-40B4-BE49-F238E27FC236}">
                <a16:creationId xmlns:a16="http://schemas.microsoft.com/office/drawing/2014/main" id="{DC1B4A43-31A2-4823-A3EE-CB53618C29FC}"/>
              </a:ext>
            </a:extLst>
          </p:cNvPr>
          <p:cNvSpPr txBox="1">
            <a:spLocks/>
          </p:cNvSpPr>
          <p:nvPr/>
        </p:nvSpPr>
        <p:spPr bwMode="gray">
          <a:xfrm>
            <a:off x="481471" y="223111"/>
            <a:ext cx="8888179" cy="491289"/>
          </a:xfrm>
          <a:prstGeom prst="rect">
            <a:avLst/>
          </a:prstGeom>
        </p:spPr>
        <p:txBody>
          <a:bodyPr/>
          <a:lstStyle>
            <a:lvl1pPr algn="l" defTabSz="1088959" rtl="0" eaLnBrk="1" latinLnBrk="0" hangingPunct="1">
              <a:spcBef>
                <a:spcPct val="0"/>
              </a:spcBef>
              <a:buNone/>
              <a:defRPr lang="en-GB" sz="3200" b="1" kern="1200" baseline="0" noProof="0" dirty="0">
                <a:solidFill>
                  <a:schemeClr val="tx2"/>
                </a:solidFill>
                <a:latin typeface="+mj-lt"/>
                <a:ea typeface="+mj-ea"/>
                <a:cs typeface="+mj-cs"/>
              </a:defRPr>
            </a:lvl1pPr>
          </a:lstStyle>
          <a:p>
            <a:r>
              <a:rPr lang="en-US" sz="3193" dirty="0">
                <a:solidFill>
                  <a:schemeClr val="bg2"/>
                </a:solidFill>
              </a:rPr>
              <a:t>Time-of-Flight PET advantages: noise reduction and patient size</a:t>
            </a:r>
          </a:p>
        </p:txBody>
      </p:sp>
    </p:spTree>
    <p:extLst>
      <p:ext uri="{BB962C8B-B14F-4D97-AF65-F5344CB8AC3E}">
        <p14:creationId xmlns:p14="http://schemas.microsoft.com/office/powerpoint/2010/main" val="4021240706"/>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36">
            <a:extLst>
              <a:ext uri="{FF2B5EF4-FFF2-40B4-BE49-F238E27FC236}">
                <a16:creationId xmlns:a16="http://schemas.microsoft.com/office/drawing/2014/main" id="{3770F9B6-3586-466B-949B-3E114F0A1A72}"/>
              </a:ext>
            </a:extLst>
          </p:cNvPr>
          <p:cNvSpPr>
            <a:spLocks noChangeArrowheads="1"/>
          </p:cNvSpPr>
          <p:nvPr/>
        </p:nvSpPr>
        <p:spPr bwMode="auto">
          <a:xfrm>
            <a:off x="1773905" y="2024951"/>
            <a:ext cx="183762" cy="27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endParaRPr lang="it-IT" altLang="en-US" sz="1197"/>
          </a:p>
        </p:txBody>
      </p:sp>
      <p:sp>
        <p:nvSpPr>
          <p:cNvPr id="3" name="Rectangle 143">
            <a:extLst>
              <a:ext uri="{FF2B5EF4-FFF2-40B4-BE49-F238E27FC236}">
                <a16:creationId xmlns:a16="http://schemas.microsoft.com/office/drawing/2014/main" id="{A5429138-E1EA-4A65-9025-FF649BA406A4}"/>
              </a:ext>
            </a:extLst>
          </p:cNvPr>
          <p:cNvSpPr>
            <a:spLocks noChangeArrowheads="1"/>
          </p:cNvSpPr>
          <p:nvPr/>
        </p:nvSpPr>
        <p:spPr bwMode="auto">
          <a:xfrm>
            <a:off x="1561629" y="830979"/>
            <a:ext cx="183762" cy="27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endParaRPr lang="it-IT" altLang="en-US" sz="1197"/>
          </a:p>
        </p:txBody>
      </p:sp>
      <p:sp>
        <p:nvSpPr>
          <p:cNvPr id="4" name="Rectangle 145">
            <a:extLst>
              <a:ext uri="{FF2B5EF4-FFF2-40B4-BE49-F238E27FC236}">
                <a16:creationId xmlns:a16="http://schemas.microsoft.com/office/drawing/2014/main" id="{E08F0206-5CFF-4EBE-9F66-E99F3E0C6AFC}"/>
              </a:ext>
            </a:extLst>
          </p:cNvPr>
          <p:cNvSpPr>
            <a:spLocks noChangeArrowheads="1"/>
          </p:cNvSpPr>
          <p:nvPr/>
        </p:nvSpPr>
        <p:spPr bwMode="auto">
          <a:xfrm>
            <a:off x="1997271" y="1610607"/>
            <a:ext cx="6067147" cy="1197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algn="just" eaLnBrk="1" hangingPunct="1"/>
            <a:r>
              <a:rPr lang="en-US" altLang="en-US" sz="1796" dirty="0"/>
              <a:t>50 cm diameter water cylinder with cylindrical inserts.</a:t>
            </a:r>
          </a:p>
          <a:p>
            <a:pPr algn="just" eaLnBrk="1" hangingPunct="1"/>
            <a:r>
              <a:rPr lang="en-US" altLang="en-US" sz="1796" dirty="0"/>
              <a:t>Variable contrast to background.</a:t>
            </a:r>
          </a:p>
          <a:p>
            <a:pPr algn="just" eaLnBrk="1" hangingPunct="1"/>
            <a:r>
              <a:rPr lang="en-US" altLang="en-US" sz="1796" dirty="0">
                <a:latin typeface="Symbol" panose="05050102010706020507" pitchFamily="18" charset="2"/>
              </a:rPr>
              <a:t>m</a:t>
            </a:r>
            <a:r>
              <a:rPr lang="en-US" altLang="en-US" sz="1796" dirty="0"/>
              <a:t>-map was assumed uniform, and normalization </a:t>
            </a:r>
          </a:p>
          <a:p>
            <a:pPr algn="just" eaLnBrk="1" hangingPunct="1"/>
            <a:r>
              <a:rPr lang="en-US" altLang="en-US" sz="1796" dirty="0"/>
              <a:t>was incorrect.</a:t>
            </a:r>
          </a:p>
        </p:txBody>
      </p:sp>
      <p:grpSp>
        <p:nvGrpSpPr>
          <p:cNvPr id="5" name="Group 4">
            <a:extLst>
              <a:ext uri="{FF2B5EF4-FFF2-40B4-BE49-F238E27FC236}">
                <a16:creationId xmlns:a16="http://schemas.microsoft.com/office/drawing/2014/main" id="{BD2EED02-F9F4-4698-BD7F-AD5395257778}"/>
              </a:ext>
            </a:extLst>
          </p:cNvPr>
          <p:cNvGrpSpPr/>
          <p:nvPr/>
        </p:nvGrpSpPr>
        <p:grpSpPr>
          <a:xfrm>
            <a:off x="1624996" y="5125127"/>
            <a:ext cx="8936179" cy="1495436"/>
            <a:chOff x="39170" y="5257780"/>
            <a:chExt cx="8955088" cy="1498600"/>
          </a:xfrm>
        </p:grpSpPr>
        <p:pic>
          <p:nvPicPr>
            <p:cNvPr id="6" name="Picture 142" descr="t01">
              <a:extLst>
                <a:ext uri="{FF2B5EF4-FFF2-40B4-BE49-F238E27FC236}">
                  <a16:creationId xmlns:a16="http://schemas.microsoft.com/office/drawing/2014/main" id="{E73D8518-8460-426A-AEB9-2426533BDD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958" y="5257780"/>
              <a:ext cx="1498600" cy="149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41" descr="t05">
              <a:extLst>
                <a:ext uri="{FF2B5EF4-FFF2-40B4-BE49-F238E27FC236}">
                  <a16:creationId xmlns:a16="http://schemas.microsoft.com/office/drawing/2014/main" id="{8B8D0AA1-B50C-4D62-B46C-C38DDD1FBE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9620" y="5257780"/>
              <a:ext cx="1498600" cy="149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40" descr="t10">
              <a:extLst>
                <a:ext uri="{FF2B5EF4-FFF2-40B4-BE49-F238E27FC236}">
                  <a16:creationId xmlns:a16="http://schemas.microsoft.com/office/drawing/2014/main" id="{AD974833-97F8-4AF7-992A-F5DA7D4FF1E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2533" y="5257780"/>
              <a:ext cx="1498600" cy="149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39" descr="t20">
              <a:extLst>
                <a:ext uri="{FF2B5EF4-FFF2-40B4-BE49-F238E27FC236}">
                  <a16:creationId xmlns:a16="http://schemas.microsoft.com/office/drawing/2014/main" id="{003A1CA1-3792-4DE7-8981-B2B7ADCADC9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81158" y="5257780"/>
              <a:ext cx="1498600" cy="149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38" descr="t30">
              <a:extLst>
                <a:ext uri="{FF2B5EF4-FFF2-40B4-BE49-F238E27FC236}">
                  <a16:creationId xmlns:a16="http://schemas.microsoft.com/office/drawing/2014/main" id="{DBA9BAB5-B9EC-459D-8821-0D4ACC7F529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86133" y="5257780"/>
              <a:ext cx="1508125"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147">
              <a:extLst>
                <a:ext uri="{FF2B5EF4-FFF2-40B4-BE49-F238E27FC236}">
                  <a16:creationId xmlns:a16="http://schemas.microsoft.com/office/drawing/2014/main" id="{B0E6A450-ED66-4D6A-949A-CD6AE38B2F7D}"/>
                </a:ext>
              </a:extLst>
            </p:cNvPr>
            <p:cNvSpPr txBox="1">
              <a:spLocks noChangeArrowheads="1"/>
            </p:cNvSpPr>
            <p:nvPr/>
          </p:nvSpPr>
          <p:spPr bwMode="auto">
            <a:xfrm rot="16200000">
              <a:off x="-108467" y="5589567"/>
              <a:ext cx="692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r>
                <a:rPr lang="en-US" altLang="en-US" sz="1995"/>
                <a:t>TOF</a:t>
              </a:r>
            </a:p>
          </p:txBody>
        </p:sp>
      </p:grpSp>
      <p:grpSp>
        <p:nvGrpSpPr>
          <p:cNvPr id="12" name="Group 11">
            <a:extLst>
              <a:ext uri="{FF2B5EF4-FFF2-40B4-BE49-F238E27FC236}">
                <a16:creationId xmlns:a16="http://schemas.microsoft.com/office/drawing/2014/main" id="{38785B25-EEC6-4B78-B87B-47216AB841F5}"/>
              </a:ext>
            </a:extLst>
          </p:cNvPr>
          <p:cNvGrpSpPr/>
          <p:nvPr/>
        </p:nvGrpSpPr>
        <p:grpSpPr>
          <a:xfrm>
            <a:off x="1624996" y="3103756"/>
            <a:ext cx="8918752" cy="1969230"/>
            <a:chOff x="39170" y="3232130"/>
            <a:chExt cx="8937625" cy="1973397"/>
          </a:xfrm>
        </p:grpSpPr>
        <p:pic>
          <p:nvPicPr>
            <p:cNvPr id="13" name="Picture 131" descr="nt01">
              <a:extLst>
                <a:ext uri="{FF2B5EF4-FFF2-40B4-BE49-F238E27FC236}">
                  <a16:creationId xmlns:a16="http://schemas.microsoft.com/office/drawing/2014/main" id="{6DF0A76C-FD7F-44D2-B671-4C2E82918F9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1933" y="3238480"/>
              <a:ext cx="1535112"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5" descr="nt05">
              <a:extLst>
                <a:ext uri="{FF2B5EF4-FFF2-40B4-BE49-F238E27FC236}">
                  <a16:creationId xmlns:a16="http://schemas.microsoft.com/office/drawing/2014/main" id="{9DBFE142-EBF6-4760-9A70-1655254C7AD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04533" y="3232130"/>
              <a:ext cx="1527175"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34" descr="nt10">
              <a:extLst>
                <a:ext uri="{FF2B5EF4-FFF2-40B4-BE49-F238E27FC236}">
                  <a16:creationId xmlns:a16="http://schemas.microsoft.com/office/drawing/2014/main" id="{EAA16FBF-968C-4389-B8B0-CE2E623CB96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17445" y="3232130"/>
              <a:ext cx="1527175"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33" descr="nt20">
              <a:extLst>
                <a:ext uri="{FF2B5EF4-FFF2-40B4-BE49-F238E27FC236}">
                  <a16:creationId xmlns:a16="http://schemas.microsoft.com/office/drawing/2014/main" id="{74F858B1-2D2C-46AD-8069-0F329961DD7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16070" y="3232130"/>
              <a:ext cx="1527175"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32" descr="nt30">
              <a:extLst>
                <a:ext uri="{FF2B5EF4-FFF2-40B4-BE49-F238E27FC236}">
                  <a16:creationId xmlns:a16="http://schemas.microsoft.com/office/drawing/2014/main" id="{310B62B7-7E2E-4E67-B362-650160E46AE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449620" y="3232130"/>
              <a:ext cx="1527175"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148">
              <a:extLst>
                <a:ext uri="{FF2B5EF4-FFF2-40B4-BE49-F238E27FC236}">
                  <a16:creationId xmlns:a16="http://schemas.microsoft.com/office/drawing/2014/main" id="{77E2C241-F5D6-4259-A90E-6210DB447F90}"/>
                </a:ext>
              </a:extLst>
            </p:cNvPr>
            <p:cNvSpPr txBox="1">
              <a:spLocks noChangeArrowheads="1"/>
            </p:cNvSpPr>
            <p:nvPr/>
          </p:nvSpPr>
          <p:spPr bwMode="auto">
            <a:xfrm rot="16200000">
              <a:off x="-362467" y="3756004"/>
              <a:ext cx="1200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r>
                <a:rPr lang="en-US" altLang="en-US" sz="1995"/>
                <a:t>non-TOF</a:t>
              </a:r>
            </a:p>
          </p:txBody>
        </p:sp>
        <p:sp>
          <p:nvSpPr>
            <p:cNvPr id="19" name="Text Box 149">
              <a:extLst>
                <a:ext uri="{FF2B5EF4-FFF2-40B4-BE49-F238E27FC236}">
                  <a16:creationId xmlns:a16="http://schemas.microsoft.com/office/drawing/2014/main" id="{E25B68F8-0FF6-4193-BEF2-6A0268323278}"/>
                </a:ext>
              </a:extLst>
            </p:cNvPr>
            <p:cNvSpPr txBox="1">
              <a:spLocks noChangeArrowheads="1"/>
            </p:cNvSpPr>
            <p:nvPr/>
          </p:nvSpPr>
          <p:spPr bwMode="auto">
            <a:xfrm>
              <a:off x="890070" y="4805342"/>
              <a:ext cx="768179" cy="400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r>
                <a:rPr lang="en-US" altLang="en-US" sz="1995"/>
                <a:t>Iter 1</a:t>
              </a:r>
            </a:p>
          </p:txBody>
        </p:sp>
        <p:sp>
          <p:nvSpPr>
            <p:cNvPr id="20" name="Text Box 150">
              <a:extLst>
                <a:ext uri="{FF2B5EF4-FFF2-40B4-BE49-F238E27FC236}">
                  <a16:creationId xmlns:a16="http://schemas.microsoft.com/office/drawing/2014/main" id="{BABCD9A1-4360-4655-80AC-F960784933C9}"/>
                </a:ext>
              </a:extLst>
            </p:cNvPr>
            <p:cNvSpPr txBox="1">
              <a:spLocks noChangeArrowheads="1"/>
            </p:cNvSpPr>
            <p:nvPr/>
          </p:nvSpPr>
          <p:spPr bwMode="auto">
            <a:xfrm>
              <a:off x="2693470" y="4776767"/>
              <a:ext cx="768179" cy="400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r>
                <a:rPr lang="en-US" altLang="en-US" sz="1995"/>
                <a:t>Iter 2</a:t>
              </a:r>
            </a:p>
          </p:txBody>
        </p:sp>
        <p:sp>
          <p:nvSpPr>
            <p:cNvPr id="21" name="Text Box 151">
              <a:extLst>
                <a:ext uri="{FF2B5EF4-FFF2-40B4-BE49-F238E27FC236}">
                  <a16:creationId xmlns:a16="http://schemas.microsoft.com/office/drawing/2014/main" id="{B955B176-0326-473D-B7B8-1497C87945A7}"/>
                </a:ext>
              </a:extLst>
            </p:cNvPr>
            <p:cNvSpPr txBox="1">
              <a:spLocks noChangeArrowheads="1"/>
            </p:cNvSpPr>
            <p:nvPr/>
          </p:nvSpPr>
          <p:spPr bwMode="auto">
            <a:xfrm>
              <a:off x="4363520" y="4776767"/>
              <a:ext cx="768179" cy="400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r>
                <a:rPr lang="en-US" altLang="en-US" sz="1995"/>
                <a:t>Iter 3</a:t>
              </a:r>
            </a:p>
          </p:txBody>
        </p:sp>
        <p:sp>
          <p:nvSpPr>
            <p:cNvPr id="22" name="Text Box 152">
              <a:extLst>
                <a:ext uri="{FF2B5EF4-FFF2-40B4-BE49-F238E27FC236}">
                  <a16:creationId xmlns:a16="http://schemas.microsoft.com/office/drawing/2014/main" id="{47808DA1-7991-4A49-B299-126A86DC9D7A}"/>
                </a:ext>
              </a:extLst>
            </p:cNvPr>
            <p:cNvSpPr txBox="1">
              <a:spLocks noChangeArrowheads="1"/>
            </p:cNvSpPr>
            <p:nvPr/>
          </p:nvSpPr>
          <p:spPr bwMode="auto">
            <a:xfrm>
              <a:off x="6079608" y="4776767"/>
              <a:ext cx="768179" cy="400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r>
                <a:rPr lang="en-US" altLang="en-US" sz="1995"/>
                <a:t>Iter 4</a:t>
              </a:r>
            </a:p>
          </p:txBody>
        </p:sp>
        <p:sp>
          <p:nvSpPr>
            <p:cNvPr id="23" name="Text Box 153">
              <a:extLst>
                <a:ext uri="{FF2B5EF4-FFF2-40B4-BE49-F238E27FC236}">
                  <a16:creationId xmlns:a16="http://schemas.microsoft.com/office/drawing/2014/main" id="{9BEFD7A4-AF52-4C05-BF64-C8E5AA2A8031}"/>
                </a:ext>
              </a:extLst>
            </p:cNvPr>
            <p:cNvSpPr txBox="1">
              <a:spLocks noChangeArrowheads="1"/>
            </p:cNvSpPr>
            <p:nvPr/>
          </p:nvSpPr>
          <p:spPr bwMode="auto">
            <a:xfrm>
              <a:off x="7816333" y="4772005"/>
              <a:ext cx="768179" cy="400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r>
                <a:rPr lang="en-US" altLang="en-US" sz="1995"/>
                <a:t>Iter 5</a:t>
              </a:r>
            </a:p>
          </p:txBody>
        </p:sp>
      </p:grpSp>
      <p:grpSp>
        <p:nvGrpSpPr>
          <p:cNvPr id="24" name="Group 154">
            <a:extLst>
              <a:ext uri="{FF2B5EF4-FFF2-40B4-BE49-F238E27FC236}">
                <a16:creationId xmlns:a16="http://schemas.microsoft.com/office/drawing/2014/main" id="{206DD864-0D40-4BC4-A262-225B63E01978}"/>
              </a:ext>
            </a:extLst>
          </p:cNvPr>
          <p:cNvGrpSpPr>
            <a:grpSpLocks noChangeAspect="1"/>
          </p:cNvGrpSpPr>
          <p:nvPr/>
        </p:nvGrpSpPr>
        <p:grpSpPr bwMode="auto">
          <a:xfrm>
            <a:off x="9183622" y="1045476"/>
            <a:ext cx="2199083" cy="1723553"/>
            <a:chOff x="2595" y="5062"/>
            <a:chExt cx="6310" cy="4947"/>
          </a:xfrm>
          <a:solidFill>
            <a:schemeClr val="bg1"/>
          </a:solidFill>
        </p:grpSpPr>
        <p:sp>
          <p:nvSpPr>
            <p:cNvPr id="25" name="AutoShape 155">
              <a:extLst>
                <a:ext uri="{FF2B5EF4-FFF2-40B4-BE49-F238E27FC236}">
                  <a16:creationId xmlns:a16="http://schemas.microsoft.com/office/drawing/2014/main" id="{872BA6C1-5E69-4A03-95A8-FAB6067A9B65}"/>
                </a:ext>
              </a:extLst>
            </p:cNvPr>
            <p:cNvSpPr>
              <a:spLocks noChangeAspect="1" noChangeArrowheads="1"/>
            </p:cNvSpPr>
            <p:nvPr/>
          </p:nvSpPr>
          <p:spPr bwMode="auto">
            <a:xfrm>
              <a:off x="2595" y="5062"/>
              <a:ext cx="6291" cy="49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endParaRPr lang="it-IT" altLang="en-US" sz="1197"/>
            </a:p>
          </p:txBody>
        </p:sp>
        <p:sp>
          <p:nvSpPr>
            <p:cNvPr id="26" name="Oval 156">
              <a:extLst>
                <a:ext uri="{FF2B5EF4-FFF2-40B4-BE49-F238E27FC236}">
                  <a16:creationId xmlns:a16="http://schemas.microsoft.com/office/drawing/2014/main" id="{4FBF0A88-791C-4633-A840-BEAAFC6B1A47}"/>
                </a:ext>
              </a:extLst>
            </p:cNvPr>
            <p:cNvSpPr>
              <a:spLocks noChangeArrowheads="1"/>
            </p:cNvSpPr>
            <p:nvPr/>
          </p:nvSpPr>
          <p:spPr bwMode="auto">
            <a:xfrm rot="-163579">
              <a:off x="4380" y="6195"/>
              <a:ext cx="3042" cy="2839"/>
            </a:xfrm>
            <a:prstGeom prst="ellipse">
              <a:avLst/>
            </a:prstGeom>
            <a:grpFill/>
            <a:ln w="9525">
              <a:solidFill>
                <a:srgbClr val="000000"/>
              </a:solidFill>
              <a:round/>
              <a:headEnd/>
              <a:tailEnd/>
            </a:ln>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endParaRPr lang="it-IT" altLang="en-US" sz="1197"/>
            </a:p>
          </p:txBody>
        </p:sp>
        <p:sp>
          <p:nvSpPr>
            <p:cNvPr id="27" name="Oval 157">
              <a:extLst>
                <a:ext uri="{FF2B5EF4-FFF2-40B4-BE49-F238E27FC236}">
                  <a16:creationId xmlns:a16="http://schemas.microsoft.com/office/drawing/2014/main" id="{300AD537-490D-433B-9D8D-9A558972154A}"/>
                </a:ext>
              </a:extLst>
            </p:cNvPr>
            <p:cNvSpPr>
              <a:spLocks noChangeArrowheads="1"/>
            </p:cNvSpPr>
            <p:nvPr/>
          </p:nvSpPr>
          <p:spPr bwMode="auto">
            <a:xfrm>
              <a:off x="5600" y="7325"/>
              <a:ext cx="655" cy="613"/>
            </a:xfrm>
            <a:prstGeom prst="ellipse">
              <a:avLst/>
            </a:prstGeom>
            <a:grpFill/>
            <a:ln w="9525">
              <a:solidFill>
                <a:srgbClr val="000000"/>
              </a:solidFill>
              <a:round/>
              <a:headEnd/>
              <a:tailEnd/>
            </a:ln>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endParaRPr lang="it-IT" altLang="en-US" sz="1197"/>
            </a:p>
          </p:txBody>
        </p:sp>
        <p:sp>
          <p:nvSpPr>
            <p:cNvPr id="28" name="Oval 158">
              <a:extLst>
                <a:ext uri="{FF2B5EF4-FFF2-40B4-BE49-F238E27FC236}">
                  <a16:creationId xmlns:a16="http://schemas.microsoft.com/office/drawing/2014/main" id="{1843BA5F-9FB3-45F9-B40C-D2B915114271}"/>
                </a:ext>
              </a:extLst>
            </p:cNvPr>
            <p:cNvSpPr>
              <a:spLocks noChangeArrowheads="1"/>
            </p:cNvSpPr>
            <p:nvPr/>
          </p:nvSpPr>
          <p:spPr bwMode="auto">
            <a:xfrm>
              <a:off x="4835" y="6698"/>
              <a:ext cx="438" cy="437"/>
            </a:xfrm>
            <a:prstGeom prst="ellipse">
              <a:avLst/>
            </a:prstGeom>
            <a:grpFill/>
            <a:ln w="9525">
              <a:solidFill>
                <a:srgbClr val="000000"/>
              </a:solidFill>
              <a:round/>
              <a:headEnd/>
              <a:tailEnd/>
            </a:ln>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endParaRPr lang="it-IT" altLang="en-US" sz="1197"/>
            </a:p>
          </p:txBody>
        </p:sp>
        <p:sp>
          <p:nvSpPr>
            <p:cNvPr id="29" name="Oval 159">
              <a:extLst>
                <a:ext uri="{FF2B5EF4-FFF2-40B4-BE49-F238E27FC236}">
                  <a16:creationId xmlns:a16="http://schemas.microsoft.com/office/drawing/2014/main" id="{109E8725-DBCA-419F-9B5E-07617C19A86A}"/>
                </a:ext>
              </a:extLst>
            </p:cNvPr>
            <p:cNvSpPr>
              <a:spLocks noChangeArrowheads="1"/>
            </p:cNvSpPr>
            <p:nvPr/>
          </p:nvSpPr>
          <p:spPr bwMode="auto">
            <a:xfrm>
              <a:off x="6582" y="7995"/>
              <a:ext cx="437" cy="434"/>
            </a:xfrm>
            <a:prstGeom prst="ellipse">
              <a:avLst/>
            </a:prstGeom>
            <a:grpFill/>
            <a:ln w="9525">
              <a:solidFill>
                <a:srgbClr val="000000"/>
              </a:solidFill>
              <a:round/>
              <a:headEnd/>
              <a:tailEnd/>
            </a:ln>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endParaRPr lang="it-IT" altLang="en-US" sz="1197"/>
            </a:p>
          </p:txBody>
        </p:sp>
        <p:sp>
          <p:nvSpPr>
            <p:cNvPr id="30" name="Oval 160">
              <a:extLst>
                <a:ext uri="{FF2B5EF4-FFF2-40B4-BE49-F238E27FC236}">
                  <a16:creationId xmlns:a16="http://schemas.microsoft.com/office/drawing/2014/main" id="{A388E339-092F-4350-AD4C-451968884158}"/>
                </a:ext>
              </a:extLst>
            </p:cNvPr>
            <p:cNvSpPr>
              <a:spLocks noChangeArrowheads="1"/>
            </p:cNvSpPr>
            <p:nvPr/>
          </p:nvSpPr>
          <p:spPr bwMode="auto">
            <a:xfrm>
              <a:off x="6553" y="6576"/>
              <a:ext cx="220" cy="217"/>
            </a:xfrm>
            <a:prstGeom prst="ellipse">
              <a:avLst/>
            </a:prstGeom>
            <a:grpFill/>
            <a:ln w="9525">
              <a:solidFill>
                <a:srgbClr val="000000"/>
              </a:solidFill>
              <a:round/>
              <a:headEnd/>
              <a:tailEnd/>
            </a:ln>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endParaRPr lang="it-IT" altLang="en-US" sz="1197"/>
            </a:p>
          </p:txBody>
        </p:sp>
        <p:sp>
          <p:nvSpPr>
            <p:cNvPr id="31" name="Oval 161">
              <a:extLst>
                <a:ext uri="{FF2B5EF4-FFF2-40B4-BE49-F238E27FC236}">
                  <a16:creationId xmlns:a16="http://schemas.microsoft.com/office/drawing/2014/main" id="{6B060ADC-335F-4F43-B164-CA1863CC4F2D}"/>
                </a:ext>
              </a:extLst>
            </p:cNvPr>
            <p:cNvSpPr>
              <a:spLocks noChangeArrowheads="1"/>
            </p:cNvSpPr>
            <p:nvPr/>
          </p:nvSpPr>
          <p:spPr bwMode="auto">
            <a:xfrm flipV="1">
              <a:off x="5055" y="8525"/>
              <a:ext cx="122" cy="124"/>
            </a:xfrm>
            <a:prstGeom prst="ellipse">
              <a:avLst/>
            </a:prstGeom>
            <a:grpFill/>
            <a:ln w="9525">
              <a:solidFill>
                <a:srgbClr val="000000"/>
              </a:solidFill>
              <a:round/>
              <a:headEnd/>
              <a:tailEnd/>
            </a:ln>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endParaRPr lang="it-IT" altLang="en-US" sz="1197"/>
            </a:p>
          </p:txBody>
        </p:sp>
        <p:sp>
          <p:nvSpPr>
            <p:cNvPr id="32" name="Text Box 162">
              <a:extLst>
                <a:ext uri="{FF2B5EF4-FFF2-40B4-BE49-F238E27FC236}">
                  <a16:creationId xmlns:a16="http://schemas.microsoft.com/office/drawing/2014/main" id="{6D0F2197-FFC4-49B2-BDF4-54EC2383FD29}"/>
                </a:ext>
              </a:extLst>
            </p:cNvPr>
            <p:cNvSpPr txBox="1">
              <a:spLocks noChangeArrowheads="1"/>
            </p:cNvSpPr>
            <p:nvPr/>
          </p:nvSpPr>
          <p:spPr bwMode="auto">
            <a:xfrm>
              <a:off x="3168" y="8745"/>
              <a:ext cx="1878" cy="79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r>
                <a:rPr lang="en-US" altLang="en-US" sz="1197"/>
                <a:t>13 mm</a:t>
              </a:r>
              <a:endParaRPr lang="en-US" altLang="en-US" sz="1796"/>
            </a:p>
          </p:txBody>
        </p:sp>
        <p:sp>
          <p:nvSpPr>
            <p:cNvPr id="33" name="Text Box 163">
              <a:extLst>
                <a:ext uri="{FF2B5EF4-FFF2-40B4-BE49-F238E27FC236}">
                  <a16:creationId xmlns:a16="http://schemas.microsoft.com/office/drawing/2014/main" id="{887E773D-6B53-4432-9347-E99B9D366735}"/>
                </a:ext>
              </a:extLst>
            </p:cNvPr>
            <p:cNvSpPr txBox="1">
              <a:spLocks noChangeArrowheads="1"/>
            </p:cNvSpPr>
            <p:nvPr/>
          </p:nvSpPr>
          <p:spPr bwMode="auto">
            <a:xfrm>
              <a:off x="6672" y="5676"/>
              <a:ext cx="1878" cy="79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r>
                <a:rPr lang="en-US" altLang="en-US" sz="1197"/>
                <a:t>25 mm</a:t>
              </a:r>
              <a:endParaRPr lang="en-US" altLang="en-US" sz="1796"/>
            </a:p>
          </p:txBody>
        </p:sp>
        <p:sp>
          <p:nvSpPr>
            <p:cNvPr id="34" name="Text Box 164">
              <a:extLst>
                <a:ext uri="{FF2B5EF4-FFF2-40B4-BE49-F238E27FC236}">
                  <a16:creationId xmlns:a16="http://schemas.microsoft.com/office/drawing/2014/main" id="{5214FB4E-91EF-4289-BC21-6E256448DC1B}"/>
                </a:ext>
              </a:extLst>
            </p:cNvPr>
            <p:cNvSpPr txBox="1">
              <a:spLocks noChangeArrowheads="1"/>
            </p:cNvSpPr>
            <p:nvPr/>
          </p:nvSpPr>
          <p:spPr bwMode="auto">
            <a:xfrm>
              <a:off x="2595" y="6221"/>
              <a:ext cx="1878" cy="79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r>
                <a:rPr lang="en-US" altLang="en-US" sz="1197"/>
                <a:t>51 mm</a:t>
              </a:r>
              <a:endParaRPr lang="en-US" altLang="en-US" sz="1796"/>
            </a:p>
          </p:txBody>
        </p:sp>
        <p:sp>
          <p:nvSpPr>
            <p:cNvPr id="35" name="Text Box 165">
              <a:extLst>
                <a:ext uri="{FF2B5EF4-FFF2-40B4-BE49-F238E27FC236}">
                  <a16:creationId xmlns:a16="http://schemas.microsoft.com/office/drawing/2014/main" id="{A9C2332F-A744-41D7-B3FC-E637B36BD4A0}"/>
                </a:ext>
              </a:extLst>
            </p:cNvPr>
            <p:cNvSpPr txBox="1">
              <a:spLocks noChangeArrowheads="1"/>
            </p:cNvSpPr>
            <p:nvPr/>
          </p:nvSpPr>
          <p:spPr bwMode="auto">
            <a:xfrm>
              <a:off x="7027" y="8609"/>
              <a:ext cx="1878" cy="79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r>
                <a:rPr lang="en-US" altLang="en-US" sz="1197"/>
                <a:t>51 mm</a:t>
              </a:r>
              <a:endParaRPr lang="en-US" altLang="en-US" sz="1796"/>
            </a:p>
          </p:txBody>
        </p:sp>
        <p:sp>
          <p:nvSpPr>
            <p:cNvPr id="36" name="Text Box 166">
              <a:extLst>
                <a:ext uri="{FF2B5EF4-FFF2-40B4-BE49-F238E27FC236}">
                  <a16:creationId xmlns:a16="http://schemas.microsoft.com/office/drawing/2014/main" id="{82ED9A86-FE66-44E2-BBA7-FAB9BEA0421F}"/>
                </a:ext>
              </a:extLst>
            </p:cNvPr>
            <p:cNvSpPr txBox="1">
              <a:spLocks noChangeArrowheads="1"/>
            </p:cNvSpPr>
            <p:nvPr/>
          </p:nvSpPr>
          <p:spPr bwMode="auto">
            <a:xfrm>
              <a:off x="3413" y="5062"/>
              <a:ext cx="2121" cy="79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r>
                <a:rPr lang="en-US" altLang="en-US" sz="1197"/>
                <a:t>101 mm</a:t>
              </a:r>
              <a:endParaRPr lang="en-US" altLang="en-US" sz="1796"/>
            </a:p>
          </p:txBody>
        </p:sp>
        <p:sp>
          <p:nvSpPr>
            <p:cNvPr id="37" name="Line 167">
              <a:extLst>
                <a:ext uri="{FF2B5EF4-FFF2-40B4-BE49-F238E27FC236}">
                  <a16:creationId xmlns:a16="http://schemas.microsoft.com/office/drawing/2014/main" id="{7D38E5F8-3753-4E62-A276-F0BA3D75A8C1}"/>
                </a:ext>
              </a:extLst>
            </p:cNvPr>
            <p:cNvSpPr>
              <a:spLocks noChangeShapeType="1"/>
            </p:cNvSpPr>
            <p:nvPr/>
          </p:nvSpPr>
          <p:spPr bwMode="auto">
            <a:xfrm>
              <a:off x="5191" y="5689"/>
              <a:ext cx="586" cy="1582"/>
            </a:xfrm>
            <a:prstGeom prst="line">
              <a:avLst/>
            </a:prstGeom>
            <a:grpFill/>
            <a:ln w="9525">
              <a:solidFill>
                <a:srgbClr val="000000"/>
              </a:solidFill>
              <a:round/>
              <a:headEnd/>
              <a:tailEnd type="triangle" w="med" len="med"/>
            </a:ln>
          </p:spPr>
          <p:txBody>
            <a:bodyPr/>
            <a:lstStyle/>
            <a:p>
              <a:endParaRPr lang="en-US" sz="1796"/>
            </a:p>
          </p:txBody>
        </p:sp>
      </p:grpSp>
      <p:sp>
        <p:nvSpPr>
          <p:cNvPr id="38" name="Text Box 10">
            <a:extLst>
              <a:ext uri="{FF2B5EF4-FFF2-40B4-BE49-F238E27FC236}">
                <a16:creationId xmlns:a16="http://schemas.microsoft.com/office/drawing/2014/main" id="{2BBDA68E-E42A-439C-B72E-5E52A40BDBB3}"/>
              </a:ext>
            </a:extLst>
          </p:cNvPr>
          <p:cNvSpPr txBox="1">
            <a:spLocks noChangeArrowheads="1"/>
          </p:cNvSpPr>
          <p:nvPr/>
        </p:nvSpPr>
        <p:spPr bwMode="auto">
          <a:xfrm>
            <a:off x="1950941" y="1201553"/>
            <a:ext cx="4551234" cy="399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r>
              <a:rPr lang="en-US" altLang="en-US" sz="1995" b="1" i="1" dirty="0">
                <a:solidFill>
                  <a:srgbClr val="FF0000"/>
                </a:solidFill>
              </a:rPr>
              <a:t>Inaccurate </a:t>
            </a:r>
            <a:r>
              <a:rPr lang="en-US" altLang="en-US" sz="1995" b="1" i="1" dirty="0">
                <a:solidFill>
                  <a:srgbClr val="FF0000"/>
                </a:solidFill>
                <a:latin typeface="Symbol" panose="05050102010706020507" pitchFamily="18" charset="2"/>
              </a:rPr>
              <a:t>m</a:t>
            </a:r>
            <a:r>
              <a:rPr lang="en-US" altLang="en-US" sz="1995" b="1" i="1" dirty="0">
                <a:solidFill>
                  <a:srgbClr val="FF0000"/>
                </a:solidFill>
              </a:rPr>
              <a:t>-map and normalization</a:t>
            </a:r>
          </a:p>
        </p:txBody>
      </p:sp>
      <p:sp>
        <p:nvSpPr>
          <p:cNvPr id="39" name="Titel 1">
            <a:extLst>
              <a:ext uri="{FF2B5EF4-FFF2-40B4-BE49-F238E27FC236}">
                <a16:creationId xmlns:a16="http://schemas.microsoft.com/office/drawing/2014/main" id="{3F5C7DB3-8C26-4136-BB4D-AD62AB1A4161}"/>
              </a:ext>
            </a:extLst>
          </p:cNvPr>
          <p:cNvSpPr txBox="1">
            <a:spLocks/>
          </p:cNvSpPr>
          <p:nvPr/>
        </p:nvSpPr>
        <p:spPr bwMode="gray">
          <a:xfrm>
            <a:off x="176214" y="94773"/>
            <a:ext cx="8888179" cy="491289"/>
          </a:xfrm>
          <a:prstGeom prst="rect">
            <a:avLst/>
          </a:prstGeom>
        </p:spPr>
        <p:txBody>
          <a:bodyPr/>
          <a:lstStyle>
            <a:lvl1pPr algn="l" defTabSz="1088959" rtl="0" eaLnBrk="1" latinLnBrk="0" hangingPunct="1">
              <a:spcBef>
                <a:spcPct val="0"/>
              </a:spcBef>
              <a:buNone/>
              <a:defRPr lang="en-GB" sz="3200" b="1" kern="1200" baseline="0" noProof="0" dirty="0">
                <a:solidFill>
                  <a:schemeClr val="tx2"/>
                </a:solidFill>
                <a:latin typeface="+mj-lt"/>
                <a:ea typeface="+mj-ea"/>
                <a:cs typeface="+mj-cs"/>
              </a:defRPr>
            </a:lvl1pPr>
          </a:lstStyle>
          <a:p>
            <a:r>
              <a:rPr lang="en-US" sz="3193" dirty="0">
                <a:solidFill>
                  <a:schemeClr val="bg2"/>
                </a:solidFill>
              </a:rPr>
              <a:t>Time-of-Flight PET advantages: more robust with inconsistent data</a:t>
            </a:r>
          </a:p>
        </p:txBody>
      </p:sp>
    </p:spTree>
    <p:extLst>
      <p:ext uri="{BB962C8B-B14F-4D97-AF65-F5344CB8AC3E}">
        <p14:creationId xmlns:p14="http://schemas.microsoft.com/office/powerpoint/2010/main" val="178305897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268191" y="5234878"/>
            <a:ext cx="4777273" cy="706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defRPr sz="1200">
                <a:solidFill>
                  <a:schemeClr val="tx1"/>
                </a:solidFill>
                <a:latin typeface="Arial" charset="0"/>
              </a:defRPr>
            </a:lvl1pPr>
            <a:lvl2pPr marL="742950" indent="-285750" algn="l" eaLnBrk="0" hangingPunct="0">
              <a:defRPr sz="1200">
                <a:solidFill>
                  <a:schemeClr val="tx1"/>
                </a:solidFill>
                <a:latin typeface="Arial" charset="0"/>
              </a:defRPr>
            </a:lvl2pPr>
            <a:lvl3pPr marL="1143000" indent="-228600" algn="l" eaLnBrk="0" hangingPunct="0">
              <a:defRPr sz="1200">
                <a:solidFill>
                  <a:schemeClr val="tx1"/>
                </a:solidFill>
                <a:latin typeface="Arial" charset="0"/>
              </a:defRPr>
            </a:lvl3pPr>
            <a:lvl4pPr marL="1600200" indent="-228600" algn="l" eaLnBrk="0" hangingPunct="0">
              <a:defRPr sz="1200">
                <a:solidFill>
                  <a:schemeClr val="tx1"/>
                </a:solidFill>
                <a:latin typeface="Arial" charset="0"/>
              </a:defRPr>
            </a:lvl4pPr>
            <a:lvl5pPr marL="2057400" indent="-228600" algn="l"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r>
              <a:rPr lang="en-US" altLang="en-US" sz="1995" dirty="0"/>
              <a:t>Reliability of quantification at low counts:</a:t>
            </a:r>
          </a:p>
          <a:p>
            <a:pPr eaLnBrk="1" hangingPunct="1"/>
            <a:r>
              <a:rPr lang="en-US" altLang="en-US" sz="1995" dirty="0"/>
              <a:t>variation between realizations </a:t>
            </a:r>
            <a:endParaRPr lang="en-US" altLang="en-US" sz="1197" dirty="0"/>
          </a:p>
        </p:txBody>
      </p:sp>
      <p:sp>
        <p:nvSpPr>
          <p:cNvPr id="5" name="Text Box 15"/>
          <p:cNvSpPr txBox="1">
            <a:spLocks noChangeArrowheads="1"/>
          </p:cNvSpPr>
          <p:nvPr/>
        </p:nvSpPr>
        <p:spPr bwMode="auto">
          <a:xfrm>
            <a:off x="3928692" y="1138776"/>
            <a:ext cx="4835284" cy="11975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buFontTx/>
              <a:buChar char="•"/>
            </a:pPr>
            <a:r>
              <a:rPr lang="en-US" altLang="en-US" sz="1796" dirty="0"/>
              <a:t>Geant4 simulation</a:t>
            </a:r>
          </a:p>
          <a:p>
            <a:pPr algn="just">
              <a:buFontTx/>
              <a:buChar char="•"/>
            </a:pPr>
            <a:r>
              <a:rPr lang="en-US" altLang="en-US" sz="1796" dirty="0"/>
              <a:t>Contrast recovery coefficient (CRC) vs. noise</a:t>
            </a:r>
          </a:p>
          <a:p>
            <a:pPr algn="just">
              <a:buFontTx/>
              <a:buChar char="•"/>
            </a:pPr>
            <a:r>
              <a:rPr lang="en-US" altLang="en-US" sz="1796" dirty="0"/>
              <a:t>17 mm sphere and 600 </a:t>
            </a:r>
            <a:r>
              <a:rPr lang="en-US" altLang="en-US" sz="1796" dirty="0" err="1"/>
              <a:t>ps</a:t>
            </a:r>
            <a:r>
              <a:rPr lang="en-US" altLang="en-US" sz="1796" dirty="0"/>
              <a:t> time resolution</a:t>
            </a:r>
          </a:p>
          <a:p>
            <a:pPr algn="just">
              <a:buFontTx/>
              <a:buChar char="•"/>
            </a:pPr>
            <a:r>
              <a:rPr lang="en-US" altLang="en-US" sz="1796" dirty="0"/>
              <a:t>Plotting 10 realizations and mean value</a:t>
            </a:r>
          </a:p>
        </p:txBody>
      </p:sp>
      <p:grpSp>
        <p:nvGrpSpPr>
          <p:cNvPr id="6" name="Group 25"/>
          <p:cNvGrpSpPr>
            <a:grpSpLocks/>
          </p:cNvGrpSpPr>
          <p:nvPr/>
        </p:nvGrpSpPr>
        <p:grpSpPr bwMode="auto">
          <a:xfrm>
            <a:off x="110605" y="1208824"/>
            <a:ext cx="3036108" cy="2579980"/>
            <a:chOff x="3843" y="2519"/>
            <a:chExt cx="1917" cy="1629"/>
          </a:xfrm>
        </p:grpSpPr>
        <p:sp>
          <p:nvSpPr>
            <p:cNvPr id="7" name="Text Box 18"/>
            <p:cNvSpPr txBox="1">
              <a:spLocks noChangeArrowheads="1"/>
            </p:cNvSpPr>
            <p:nvPr/>
          </p:nvSpPr>
          <p:spPr bwMode="auto">
            <a:xfrm>
              <a:off x="4229" y="3936"/>
              <a:ext cx="129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altLang="en-US" sz="1596" b="1" i="1"/>
                <a:t>40x10</a:t>
              </a:r>
              <a:r>
                <a:rPr lang="en-US" altLang="en-US" sz="1596" b="1" i="1" baseline="30000"/>
                <a:t>6</a:t>
              </a:r>
              <a:r>
                <a:rPr lang="en-US" altLang="en-US" sz="1596" b="1" i="1"/>
                <a:t> counts</a:t>
              </a:r>
            </a:p>
          </p:txBody>
        </p:sp>
        <p:pic>
          <p:nvPicPr>
            <p:cNvPr id="9" name="Picture 24" descr="CRC_all_realizations_17mm_40M_600p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43" y="2519"/>
              <a:ext cx="1917" cy="143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26"/>
          <p:cNvGrpSpPr>
            <a:grpSpLocks/>
          </p:cNvGrpSpPr>
          <p:nvPr/>
        </p:nvGrpSpPr>
        <p:grpSpPr bwMode="auto">
          <a:xfrm>
            <a:off x="3247366" y="2498815"/>
            <a:ext cx="3036109" cy="2613239"/>
            <a:chOff x="2016" y="1596"/>
            <a:chExt cx="1917" cy="1650"/>
          </a:xfrm>
        </p:grpSpPr>
        <p:sp>
          <p:nvSpPr>
            <p:cNvPr id="11" name="Text Box 17"/>
            <p:cNvSpPr txBox="1">
              <a:spLocks noChangeArrowheads="1"/>
            </p:cNvSpPr>
            <p:nvPr/>
          </p:nvSpPr>
          <p:spPr bwMode="auto">
            <a:xfrm>
              <a:off x="2406" y="3034"/>
              <a:ext cx="129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altLang="en-US" sz="1596" b="1" i="1"/>
                <a:t>1x10</a:t>
              </a:r>
              <a:r>
                <a:rPr lang="en-US" altLang="en-US" sz="1596" b="1" i="1" baseline="30000"/>
                <a:t>6</a:t>
              </a:r>
              <a:r>
                <a:rPr lang="en-US" altLang="en-US" sz="1596" b="1" i="1"/>
                <a:t> counts</a:t>
              </a:r>
            </a:p>
          </p:txBody>
        </p:sp>
        <p:pic>
          <p:nvPicPr>
            <p:cNvPr id="12" name="Picture 23" descr="CRC_all_realizations_17mm_1M_600p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16" y="1596"/>
              <a:ext cx="1917" cy="143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3" name="Group 27"/>
          <p:cNvGrpSpPr>
            <a:grpSpLocks/>
          </p:cNvGrpSpPr>
          <p:nvPr/>
        </p:nvGrpSpPr>
        <p:grpSpPr bwMode="auto">
          <a:xfrm>
            <a:off x="6375807" y="3251915"/>
            <a:ext cx="3036108" cy="2671839"/>
            <a:chOff x="187" y="664"/>
            <a:chExt cx="1917" cy="1687"/>
          </a:xfrm>
        </p:grpSpPr>
        <p:sp>
          <p:nvSpPr>
            <p:cNvPr id="14" name="Text Box 16"/>
            <p:cNvSpPr txBox="1">
              <a:spLocks noChangeArrowheads="1"/>
            </p:cNvSpPr>
            <p:nvPr/>
          </p:nvSpPr>
          <p:spPr bwMode="auto">
            <a:xfrm>
              <a:off x="466" y="2139"/>
              <a:ext cx="129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altLang="en-US" sz="1596" b="1" i="1"/>
                <a:t>0.05x10</a:t>
              </a:r>
              <a:r>
                <a:rPr lang="en-US" altLang="en-US" sz="1596" b="1" i="1" baseline="30000"/>
                <a:t>6</a:t>
              </a:r>
              <a:r>
                <a:rPr lang="en-US" altLang="en-US" sz="1596" b="1" i="1"/>
                <a:t> counts</a:t>
              </a:r>
            </a:p>
          </p:txBody>
        </p:sp>
        <p:pic>
          <p:nvPicPr>
            <p:cNvPr id="15" name="Picture 21" descr="CRC_all_realizations_17mm_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7" y="664"/>
              <a:ext cx="1917" cy="143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 name="Group 33"/>
          <p:cNvGrpSpPr>
            <a:grpSpLocks/>
          </p:cNvGrpSpPr>
          <p:nvPr/>
        </p:nvGrpSpPr>
        <p:grpSpPr bwMode="auto">
          <a:xfrm>
            <a:off x="10025456" y="1375582"/>
            <a:ext cx="2025658" cy="1845106"/>
            <a:chOff x="600" y="883"/>
            <a:chExt cx="1279" cy="1165"/>
          </a:xfrm>
        </p:grpSpPr>
        <p:pic>
          <p:nvPicPr>
            <p:cNvPr id="20" name="Picture 3" descr="osem600_40m"/>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8" y="970"/>
              <a:ext cx="1079" cy="1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Oval 20"/>
            <p:cNvSpPr>
              <a:spLocks noChangeArrowheads="1"/>
            </p:cNvSpPr>
            <p:nvPr/>
          </p:nvSpPr>
          <p:spPr bwMode="auto">
            <a:xfrm>
              <a:off x="1040" y="1321"/>
              <a:ext cx="46" cy="43"/>
            </a:xfrm>
            <a:prstGeom prst="ellipse">
              <a:avLst/>
            </a:prstGeom>
            <a:noFill/>
            <a:ln w="9525">
              <a:solidFill>
                <a:srgbClr val="FF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96"/>
            </a:p>
          </p:txBody>
        </p:sp>
        <p:sp>
          <p:nvSpPr>
            <p:cNvPr id="22" name="Oval 21"/>
            <p:cNvSpPr>
              <a:spLocks noChangeArrowheads="1"/>
            </p:cNvSpPr>
            <p:nvPr/>
          </p:nvSpPr>
          <p:spPr bwMode="auto">
            <a:xfrm>
              <a:off x="1101" y="1235"/>
              <a:ext cx="85" cy="82"/>
            </a:xfrm>
            <a:prstGeom prst="ellipse">
              <a:avLst/>
            </a:prstGeom>
            <a:noFill/>
            <a:ln w="9525">
              <a:solidFill>
                <a:srgbClr val="0099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96"/>
            </a:p>
          </p:txBody>
        </p:sp>
        <p:sp>
          <p:nvSpPr>
            <p:cNvPr id="23" name="Oval 22"/>
            <p:cNvSpPr>
              <a:spLocks noChangeArrowheads="1"/>
            </p:cNvSpPr>
            <p:nvPr/>
          </p:nvSpPr>
          <p:spPr bwMode="auto">
            <a:xfrm>
              <a:off x="898" y="1368"/>
              <a:ext cx="85" cy="82"/>
            </a:xfrm>
            <a:prstGeom prst="ellipse">
              <a:avLst/>
            </a:prstGeom>
            <a:noFill/>
            <a:ln w="9525">
              <a:solidFill>
                <a:srgbClr val="0099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96"/>
            </a:p>
          </p:txBody>
        </p:sp>
        <p:sp>
          <p:nvSpPr>
            <p:cNvPr id="24" name="Oval 23"/>
            <p:cNvSpPr>
              <a:spLocks noChangeArrowheads="1"/>
            </p:cNvSpPr>
            <p:nvPr/>
          </p:nvSpPr>
          <p:spPr bwMode="auto">
            <a:xfrm>
              <a:off x="1324" y="1338"/>
              <a:ext cx="85" cy="82"/>
            </a:xfrm>
            <a:prstGeom prst="ellipse">
              <a:avLst/>
            </a:prstGeom>
            <a:noFill/>
            <a:ln w="9525">
              <a:solidFill>
                <a:srgbClr val="0099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96"/>
            </a:p>
          </p:txBody>
        </p:sp>
        <p:sp>
          <p:nvSpPr>
            <p:cNvPr id="25" name="Oval 24"/>
            <p:cNvSpPr>
              <a:spLocks noChangeArrowheads="1"/>
            </p:cNvSpPr>
            <p:nvPr/>
          </p:nvSpPr>
          <p:spPr bwMode="auto">
            <a:xfrm>
              <a:off x="901" y="1593"/>
              <a:ext cx="85" cy="82"/>
            </a:xfrm>
            <a:prstGeom prst="ellipse">
              <a:avLst/>
            </a:prstGeom>
            <a:noFill/>
            <a:ln w="9525">
              <a:solidFill>
                <a:srgbClr val="0099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96"/>
            </a:p>
          </p:txBody>
        </p:sp>
        <p:sp>
          <p:nvSpPr>
            <p:cNvPr id="26" name="Oval 25"/>
            <p:cNvSpPr>
              <a:spLocks noChangeArrowheads="1"/>
            </p:cNvSpPr>
            <p:nvPr/>
          </p:nvSpPr>
          <p:spPr bwMode="auto">
            <a:xfrm>
              <a:off x="1123" y="1713"/>
              <a:ext cx="85" cy="82"/>
            </a:xfrm>
            <a:prstGeom prst="ellipse">
              <a:avLst/>
            </a:prstGeom>
            <a:noFill/>
            <a:ln w="9525">
              <a:solidFill>
                <a:srgbClr val="0099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96"/>
            </a:p>
          </p:txBody>
        </p:sp>
        <p:sp>
          <p:nvSpPr>
            <p:cNvPr id="27" name="Oval 26"/>
            <p:cNvSpPr>
              <a:spLocks noChangeArrowheads="1"/>
            </p:cNvSpPr>
            <p:nvPr/>
          </p:nvSpPr>
          <p:spPr bwMode="auto">
            <a:xfrm>
              <a:off x="1312" y="1608"/>
              <a:ext cx="85" cy="82"/>
            </a:xfrm>
            <a:prstGeom prst="ellipse">
              <a:avLst/>
            </a:prstGeom>
            <a:noFill/>
            <a:ln w="9525">
              <a:solidFill>
                <a:srgbClr val="0099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96"/>
            </a:p>
          </p:txBody>
        </p:sp>
        <p:sp>
          <p:nvSpPr>
            <p:cNvPr id="28" name="Text Box 27"/>
            <p:cNvSpPr txBox="1">
              <a:spLocks noChangeArrowheads="1"/>
            </p:cNvSpPr>
            <p:nvPr/>
          </p:nvSpPr>
          <p:spPr bwMode="auto">
            <a:xfrm>
              <a:off x="1413" y="883"/>
              <a:ext cx="466"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796" dirty="0" err="1">
                  <a:solidFill>
                    <a:srgbClr val="009900"/>
                  </a:solidFill>
                </a:rPr>
                <a:t>Bgrnd</a:t>
              </a:r>
              <a:endParaRPr lang="en-US" altLang="en-US" sz="1796" dirty="0">
                <a:solidFill>
                  <a:srgbClr val="009900"/>
                </a:solidFill>
              </a:endParaRPr>
            </a:p>
          </p:txBody>
        </p:sp>
        <p:sp>
          <p:nvSpPr>
            <p:cNvPr id="29" name="Text Box 29"/>
            <p:cNvSpPr txBox="1">
              <a:spLocks noChangeArrowheads="1"/>
            </p:cNvSpPr>
            <p:nvPr/>
          </p:nvSpPr>
          <p:spPr bwMode="auto">
            <a:xfrm>
              <a:off x="600" y="883"/>
              <a:ext cx="464"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796" dirty="0">
                  <a:solidFill>
                    <a:srgbClr val="FF3300"/>
                  </a:solidFill>
                </a:rPr>
                <a:t>Signal</a:t>
              </a:r>
            </a:p>
          </p:txBody>
        </p:sp>
        <p:sp>
          <p:nvSpPr>
            <p:cNvPr id="30" name="Line 30"/>
            <p:cNvSpPr>
              <a:spLocks noChangeShapeType="1"/>
            </p:cNvSpPr>
            <p:nvPr/>
          </p:nvSpPr>
          <p:spPr bwMode="auto">
            <a:xfrm flipH="1">
              <a:off x="1401" y="1116"/>
              <a:ext cx="129" cy="231"/>
            </a:xfrm>
            <a:prstGeom prst="line">
              <a:avLst/>
            </a:prstGeom>
            <a:noFill/>
            <a:ln w="9525">
              <a:solidFill>
                <a:srgbClr val="00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96"/>
            </a:p>
          </p:txBody>
        </p:sp>
        <p:sp>
          <p:nvSpPr>
            <p:cNvPr id="31" name="Line 31"/>
            <p:cNvSpPr>
              <a:spLocks noChangeShapeType="1"/>
            </p:cNvSpPr>
            <p:nvPr/>
          </p:nvSpPr>
          <p:spPr bwMode="auto">
            <a:xfrm>
              <a:off x="850" y="1135"/>
              <a:ext cx="204" cy="189"/>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96"/>
            </a:p>
          </p:txBody>
        </p:sp>
      </p:grpSp>
      <p:grpSp>
        <p:nvGrpSpPr>
          <p:cNvPr id="38" name="Group 34"/>
          <p:cNvGrpSpPr>
            <a:grpSpLocks/>
          </p:cNvGrpSpPr>
          <p:nvPr/>
        </p:nvGrpSpPr>
        <p:grpSpPr bwMode="auto">
          <a:xfrm>
            <a:off x="10191399" y="3404738"/>
            <a:ext cx="1708899" cy="1707316"/>
            <a:chOff x="618" y="3246"/>
            <a:chExt cx="1079" cy="1078"/>
          </a:xfrm>
        </p:grpSpPr>
        <p:pic>
          <p:nvPicPr>
            <p:cNvPr id="39" name="Picture 12" descr="osem600_40m"/>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8" y="3246"/>
              <a:ext cx="1079" cy="1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Oval 32"/>
            <p:cNvSpPr>
              <a:spLocks noChangeArrowheads="1"/>
            </p:cNvSpPr>
            <p:nvPr/>
          </p:nvSpPr>
          <p:spPr bwMode="auto">
            <a:xfrm>
              <a:off x="1086" y="3716"/>
              <a:ext cx="165" cy="162"/>
            </a:xfrm>
            <a:prstGeom prst="ellipse">
              <a:avLst/>
            </a:prstGeom>
            <a:noFill/>
            <a:ln w="9525">
              <a:solidFill>
                <a:srgbClr val="0099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96"/>
            </a:p>
          </p:txBody>
        </p:sp>
      </p:grpSp>
      <p:sp>
        <p:nvSpPr>
          <p:cNvPr id="41" name="Titel 1"/>
          <p:cNvSpPr>
            <a:spLocks noGrp="1"/>
          </p:cNvSpPr>
          <p:nvPr>
            <p:ph type="title"/>
          </p:nvPr>
        </p:nvSpPr>
        <p:spPr bwMode="gray">
          <a:xfrm>
            <a:off x="113479" y="121084"/>
            <a:ext cx="10523318" cy="491289"/>
          </a:xfrm>
        </p:spPr>
        <p:txBody>
          <a:bodyPr/>
          <a:lstStyle/>
          <a:p>
            <a:r>
              <a:rPr lang="en-US" sz="2800" dirty="0">
                <a:solidFill>
                  <a:schemeClr val="bg2"/>
                </a:solidFill>
              </a:rPr>
              <a:t>Time-of-Flight PET and the l</a:t>
            </a:r>
            <a:r>
              <a:rPr lang="en-US" dirty="0"/>
              <a:t>ow counts challenge:  improved reproducibility</a:t>
            </a:r>
          </a:p>
        </p:txBody>
      </p:sp>
      <p:sp>
        <p:nvSpPr>
          <p:cNvPr id="42" name="Rectangle 41"/>
          <p:cNvSpPr/>
          <p:nvPr/>
        </p:nvSpPr>
        <p:spPr>
          <a:xfrm>
            <a:off x="250002" y="6136331"/>
            <a:ext cx="11919773" cy="583405"/>
          </a:xfrm>
          <a:prstGeom prst="rect">
            <a:avLst/>
          </a:prstGeom>
        </p:spPr>
        <p:txBody>
          <a:bodyPr wrap="square">
            <a:spAutoFit/>
          </a:bodyPr>
          <a:lstStyle/>
          <a:p>
            <a:r>
              <a:rPr lang="en-US" sz="1596" dirty="0"/>
              <a:t>V. Westerwoudt, M. Conti</a:t>
            </a:r>
            <a:r>
              <a:rPr lang="en-US" sz="1596" baseline="30000" dirty="0"/>
              <a:t> </a:t>
            </a:r>
            <a:r>
              <a:rPr lang="en-US" sz="1596" dirty="0"/>
              <a:t>and L. Eriksson, “Advantages of improved time resolution for TOF PET at very low statistics”, </a:t>
            </a:r>
            <a:r>
              <a:rPr lang="en-US" sz="1596" i="1" dirty="0"/>
              <a:t>TNS 61, 126-133(2014)</a:t>
            </a:r>
            <a:endParaRPr lang="en-US" sz="1596" dirty="0"/>
          </a:p>
          <a:p>
            <a:pPr lvl="0"/>
            <a:endParaRPr lang="en-US" sz="1596" i="1" dirty="0"/>
          </a:p>
        </p:txBody>
      </p:sp>
      <p:sp>
        <p:nvSpPr>
          <p:cNvPr id="32" name="Text Box 27"/>
          <p:cNvSpPr txBox="1">
            <a:spLocks noChangeArrowheads="1"/>
          </p:cNvSpPr>
          <p:nvPr/>
        </p:nvSpPr>
        <p:spPr bwMode="auto">
          <a:xfrm>
            <a:off x="9760172" y="3514810"/>
            <a:ext cx="681600" cy="367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796" dirty="0">
                <a:solidFill>
                  <a:srgbClr val="009900"/>
                </a:solidFill>
              </a:rPr>
              <a:t>noise</a:t>
            </a:r>
          </a:p>
        </p:txBody>
      </p:sp>
      <p:sp>
        <p:nvSpPr>
          <p:cNvPr id="33" name="Line 30"/>
          <p:cNvSpPr>
            <a:spLocks noChangeShapeType="1"/>
          </p:cNvSpPr>
          <p:nvPr/>
        </p:nvSpPr>
        <p:spPr bwMode="auto">
          <a:xfrm>
            <a:off x="10156118" y="3854657"/>
            <a:ext cx="797435" cy="365854"/>
          </a:xfrm>
          <a:prstGeom prst="line">
            <a:avLst/>
          </a:prstGeom>
          <a:noFill/>
          <a:ln w="9525">
            <a:solidFill>
              <a:srgbClr val="00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96"/>
          </a:p>
        </p:txBody>
      </p:sp>
    </p:spTree>
    <p:custDataLst>
      <p:tags r:id="rId1"/>
    </p:custDataLst>
    <p:extLst>
      <p:ext uri="{BB962C8B-B14F-4D97-AF65-F5344CB8AC3E}">
        <p14:creationId xmlns:p14="http://schemas.microsoft.com/office/powerpoint/2010/main" val="3116619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6"/>
          <p:cNvSpPr>
            <a:spLocks noChangeArrowheads="1"/>
          </p:cNvSpPr>
          <p:nvPr/>
        </p:nvSpPr>
        <p:spPr bwMode="auto">
          <a:xfrm>
            <a:off x="319924" y="4750666"/>
            <a:ext cx="4586630" cy="365853"/>
          </a:xfrm>
          <a:prstGeom prst="rect">
            <a:avLst/>
          </a:prstGeom>
          <a:solidFill>
            <a:schemeClr val="bg1"/>
          </a:solidFill>
          <a:ln>
            <a:noFill/>
          </a:ln>
          <a:effectLst/>
        </p:spPr>
        <p:txBody>
          <a:bodyPr wrap="none" anchor="ctr"/>
          <a:lstStyle/>
          <a:p>
            <a:endParaRPr lang="en-US" sz="1796"/>
          </a:p>
        </p:txBody>
      </p:sp>
      <p:sp>
        <p:nvSpPr>
          <p:cNvPr id="5" name="Rectangle 4"/>
          <p:cNvSpPr>
            <a:spLocks noChangeArrowheads="1"/>
          </p:cNvSpPr>
          <p:nvPr/>
        </p:nvSpPr>
        <p:spPr bwMode="auto">
          <a:xfrm>
            <a:off x="4538643" y="993533"/>
            <a:ext cx="229012" cy="214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US" altLang="en-US" sz="798">
                <a:cs typeface="Times New Roman" pitchFamily="18" charset="0"/>
              </a:rPr>
              <a:t>  </a:t>
            </a:r>
            <a:endParaRPr lang="en-US" altLang="en-US" sz="1796"/>
          </a:p>
        </p:txBody>
      </p:sp>
      <p:sp>
        <p:nvSpPr>
          <p:cNvPr id="6" name="Rectangle 6"/>
          <p:cNvSpPr>
            <a:spLocks noChangeArrowheads="1"/>
          </p:cNvSpPr>
          <p:nvPr/>
        </p:nvSpPr>
        <p:spPr bwMode="auto">
          <a:xfrm>
            <a:off x="4538643" y="993533"/>
            <a:ext cx="229012" cy="214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US" altLang="en-US" sz="798">
                <a:cs typeface="Times New Roman" pitchFamily="18" charset="0"/>
              </a:rPr>
              <a:t>  </a:t>
            </a:r>
            <a:endParaRPr lang="en-US" altLang="en-US" sz="1796"/>
          </a:p>
        </p:txBody>
      </p:sp>
      <p:sp>
        <p:nvSpPr>
          <p:cNvPr id="7" name="Rectangle 8"/>
          <p:cNvSpPr>
            <a:spLocks noChangeArrowheads="1"/>
          </p:cNvSpPr>
          <p:nvPr/>
        </p:nvSpPr>
        <p:spPr bwMode="auto">
          <a:xfrm>
            <a:off x="4674848" y="993533"/>
            <a:ext cx="229012" cy="214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US" altLang="en-US" sz="798">
                <a:cs typeface="Times New Roman" pitchFamily="18" charset="0"/>
              </a:rPr>
              <a:t>  </a:t>
            </a:r>
            <a:endParaRPr lang="en-US" altLang="en-US" sz="1796"/>
          </a:p>
        </p:txBody>
      </p:sp>
      <p:pic>
        <p:nvPicPr>
          <p:cNvPr id="9" name="Picture 9" descr="CRC_convergence_FBP_spread_10m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091" y="1511833"/>
            <a:ext cx="4586630" cy="3436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oup 22"/>
          <p:cNvGrpSpPr>
            <a:grpSpLocks/>
          </p:cNvGrpSpPr>
          <p:nvPr/>
        </p:nvGrpSpPr>
        <p:grpSpPr bwMode="auto">
          <a:xfrm>
            <a:off x="4345896" y="2059821"/>
            <a:ext cx="4182767" cy="1406398"/>
            <a:chOff x="2744" y="1296"/>
            <a:chExt cx="2641" cy="888"/>
          </a:xfrm>
        </p:grpSpPr>
        <p:sp>
          <p:nvSpPr>
            <p:cNvPr id="11" name="Text Box 10"/>
            <p:cNvSpPr txBox="1">
              <a:spLocks noChangeArrowheads="1"/>
            </p:cNvSpPr>
            <p:nvPr/>
          </p:nvSpPr>
          <p:spPr bwMode="auto">
            <a:xfrm>
              <a:off x="3234" y="1296"/>
              <a:ext cx="2151"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596" b="1">
                  <a:solidFill>
                    <a:srgbClr val="009900"/>
                  </a:solidFill>
                </a:rPr>
                <a:t>Line = mean value over 10 realizations</a:t>
              </a:r>
            </a:p>
          </p:txBody>
        </p:sp>
        <p:sp>
          <p:nvSpPr>
            <p:cNvPr id="12" name="Line 12"/>
            <p:cNvSpPr>
              <a:spLocks noChangeShapeType="1"/>
            </p:cNvSpPr>
            <p:nvPr/>
          </p:nvSpPr>
          <p:spPr bwMode="auto">
            <a:xfrm flipH="1">
              <a:off x="2744" y="1508"/>
              <a:ext cx="827" cy="676"/>
            </a:xfrm>
            <a:prstGeom prst="line">
              <a:avLst/>
            </a:prstGeom>
            <a:noFill/>
            <a:ln w="28575">
              <a:solidFill>
                <a:srgbClr val="0099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96"/>
            </a:p>
          </p:txBody>
        </p:sp>
      </p:grpSp>
      <p:grpSp>
        <p:nvGrpSpPr>
          <p:cNvPr id="13" name="Group 24"/>
          <p:cNvGrpSpPr>
            <a:grpSpLocks/>
          </p:cNvGrpSpPr>
          <p:nvPr/>
        </p:nvGrpSpPr>
        <p:grpSpPr bwMode="auto">
          <a:xfrm>
            <a:off x="4773516" y="3466219"/>
            <a:ext cx="4193853" cy="502059"/>
            <a:chOff x="3014" y="2184"/>
            <a:chExt cx="2648" cy="317"/>
          </a:xfrm>
        </p:grpSpPr>
        <p:sp>
          <p:nvSpPr>
            <p:cNvPr id="14" name="Text Box 11"/>
            <p:cNvSpPr txBox="1">
              <a:spLocks noChangeArrowheads="1"/>
            </p:cNvSpPr>
            <p:nvPr/>
          </p:nvSpPr>
          <p:spPr bwMode="auto">
            <a:xfrm>
              <a:off x="3234" y="2246"/>
              <a:ext cx="242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596" b="1" dirty="0">
                  <a:solidFill>
                    <a:srgbClr val="FF3300"/>
                  </a:solidFill>
                </a:rPr>
                <a:t>Color band = +/- 1 standard deviation</a:t>
              </a:r>
            </a:p>
          </p:txBody>
        </p:sp>
        <p:sp>
          <p:nvSpPr>
            <p:cNvPr id="15" name="Line 13"/>
            <p:cNvSpPr>
              <a:spLocks noChangeShapeType="1"/>
            </p:cNvSpPr>
            <p:nvPr/>
          </p:nvSpPr>
          <p:spPr bwMode="auto">
            <a:xfrm flipH="1">
              <a:off x="3014" y="2184"/>
              <a:ext cx="312" cy="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96"/>
            </a:p>
          </p:txBody>
        </p:sp>
        <p:sp>
          <p:nvSpPr>
            <p:cNvPr id="16" name="Line 14"/>
            <p:cNvSpPr>
              <a:spLocks noChangeShapeType="1"/>
            </p:cNvSpPr>
            <p:nvPr/>
          </p:nvSpPr>
          <p:spPr bwMode="auto">
            <a:xfrm flipH="1">
              <a:off x="3036" y="2501"/>
              <a:ext cx="290" cy="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96"/>
            </a:p>
          </p:txBody>
        </p:sp>
      </p:grpSp>
      <p:sp>
        <p:nvSpPr>
          <p:cNvPr id="17" name="Text Box 15"/>
          <p:cNvSpPr txBox="1">
            <a:spLocks noChangeArrowheads="1"/>
          </p:cNvSpPr>
          <p:nvPr/>
        </p:nvSpPr>
        <p:spPr bwMode="auto">
          <a:xfrm>
            <a:off x="5990948" y="4609877"/>
            <a:ext cx="5705015" cy="1013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n-US" altLang="en-US" sz="1995" dirty="0"/>
              <a:t>At very low counts, the uncertainty of the quantification gets considerably smaller with better time resolution</a:t>
            </a:r>
          </a:p>
        </p:txBody>
      </p:sp>
      <p:grpSp>
        <p:nvGrpSpPr>
          <p:cNvPr id="18" name="Group 23"/>
          <p:cNvGrpSpPr>
            <a:grpSpLocks/>
          </p:cNvGrpSpPr>
          <p:nvPr/>
        </p:nvGrpSpPr>
        <p:grpSpPr bwMode="auto">
          <a:xfrm>
            <a:off x="456129" y="3564413"/>
            <a:ext cx="4076653" cy="2378839"/>
            <a:chOff x="288" y="2246"/>
            <a:chExt cx="2574" cy="1502"/>
          </a:xfrm>
        </p:grpSpPr>
        <p:sp>
          <p:nvSpPr>
            <p:cNvPr id="19" name="Line 16"/>
            <p:cNvSpPr>
              <a:spLocks noChangeShapeType="1"/>
            </p:cNvSpPr>
            <p:nvPr/>
          </p:nvSpPr>
          <p:spPr bwMode="auto">
            <a:xfrm>
              <a:off x="749" y="2246"/>
              <a:ext cx="0" cy="980"/>
            </a:xfrm>
            <a:prstGeom prst="line">
              <a:avLst/>
            </a:prstGeom>
            <a:noFill/>
            <a:ln w="2857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96"/>
            </a:p>
          </p:txBody>
        </p:sp>
        <p:sp>
          <p:nvSpPr>
            <p:cNvPr id="20" name="Text Box 17"/>
            <p:cNvSpPr txBox="1">
              <a:spLocks noChangeArrowheads="1"/>
            </p:cNvSpPr>
            <p:nvPr/>
          </p:nvSpPr>
          <p:spPr bwMode="auto">
            <a:xfrm>
              <a:off x="288" y="3344"/>
              <a:ext cx="2574"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n-US" altLang="en-US" sz="1796" dirty="0"/>
                <a:t>Typical FDG patient statistics today            (30-40 x 10</a:t>
              </a:r>
              <a:r>
                <a:rPr lang="en-US" altLang="en-US" sz="1796" baseline="30000" dirty="0"/>
                <a:t>6</a:t>
              </a:r>
              <a:r>
                <a:rPr lang="en-US" altLang="en-US" sz="1796" dirty="0"/>
                <a:t> counts)</a:t>
              </a:r>
            </a:p>
          </p:txBody>
        </p:sp>
      </p:grpSp>
      <p:sp>
        <p:nvSpPr>
          <p:cNvPr id="21" name="Text Box 18"/>
          <p:cNvSpPr txBox="1">
            <a:spLocks noChangeArrowheads="1"/>
          </p:cNvSpPr>
          <p:nvPr/>
        </p:nvSpPr>
        <p:spPr bwMode="auto">
          <a:xfrm rot="16200000">
            <a:off x="-599461" y="2982337"/>
            <a:ext cx="2152359" cy="307328"/>
          </a:xfrm>
          <a:prstGeom prst="rect">
            <a:avLst/>
          </a:prstGeom>
          <a:solidFill>
            <a:schemeClr val="bg1"/>
          </a:solidFill>
          <a:ln>
            <a:noFill/>
          </a:ln>
          <a:effectLst/>
        </p:spPr>
        <p:txBody>
          <a:bodyPr>
            <a:spAutoFit/>
          </a:bodyPr>
          <a:lstStyle/>
          <a:p>
            <a:pPr algn="ctr"/>
            <a:r>
              <a:rPr lang="en-US" altLang="en-US" sz="1397" b="1" dirty="0"/>
              <a:t>Contrast recovery</a:t>
            </a:r>
          </a:p>
        </p:txBody>
      </p:sp>
      <p:sp>
        <p:nvSpPr>
          <p:cNvPr id="22" name="Text Box 19"/>
          <p:cNvSpPr txBox="1">
            <a:spLocks noChangeArrowheads="1"/>
          </p:cNvSpPr>
          <p:nvPr/>
        </p:nvSpPr>
        <p:spPr bwMode="auto">
          <a:xfrm>
            <a:off x="2899904" y="1724059"/>
            <a:ext cx="1769083" cy="33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altLang="en-US" sz="1596"/>
              <a:t>10 mm sphere</a:t>
            </a:r>
          </a:p>
        </p:txBody>
      </p:sp>
      <p:sp>
        <p:nvSpPr>
          <p:cNvPr id="24" name="Text Box 25"/>
          <p:cNvSpPr txBox="1">
            <a:spLocks noChangeArrowheads="1"/>
          </p:cNvSpPr>
          <p:nvPr/>
        </p:nvSpPr>
        <p:spPr bwMode="auto">
          <a:xfrm>
            <a:off x="1639214" y="4783925"/>
            <a:ext cx="2152358" cy="307328"/>
          </a:xfrm>
          <a:prstGeom prst="rect">
            <a:avLst/>
          </a:prstGeom>
          <a:solidFill>
            <a:schemeClr val="bg1"/>
          </a:solidFill>
          <a:ln>
            <a:noFill/>
          </a:ln>
          <a:effectLst/>
        </p:spPr>
        <p:txBody>
          <a:bodyPr>
            <a:spAutoFit/>
          </a:bodyPr>
          <a:lstStyle/>
          <a:p>
            <a:pPr algn="ctr"/>
            <a:r>
              <a:rPr lang="en-US" altLang="en-US" sz="1397" b="1" dirty="0"/>
              <a:t>1/</a:t>
            </a:r>
            <a:r>
              <a:rPr lang="en-US" altLang="en-US" sz="1397" b="1" dirty="0" err="1"/>
              <a:t>sqrt</a:t>
            </a:r>
            <a:r>
              <a:rPr lang="en-US" altLang="en-US" sz="1397" b="1" dirty="0"/>
              <a:t>(counts)</a:t>
            </a:r>
          </a:p>
        </p:txBody>
      </p:sp>
      <p:sp>
        <p:nvSpPr>
          <p:cNvPr id="26" name="Rectangle 25"/>
          <p:cNvSpPr/>
          <p:nvPr/>
        </p:nvSpPr>
        <p:spPr>
          <a:xfrm>
            <a:off x="250002" y="6136331"/>
            <a:ext cx="11919773" cy="583405"/>
          </a:xfrm>
          <a:prstGeom prst="rect">
            <a:avLst/>
          </a:prstGeom>
        </p:spPr>
        <p:txBody>
          <a:bodyPr wrap="square">
            <a:spAutoFit/>
          </a:bodyPr>
          <a:lstStyle/>
          <a:p>
            <a:r>
              <a:rPr lang="en-US" sz="1596" dirty="0"/>
              <a:t>V. Westerwoudt, M. Conti</a:t>
            </a:r>
            <a:r>
              <a:rPr lang="en-US" sz="1596" baseline="30000" dirty="0"/>
              <a:t> </a:t>
            </a:r>
            <a:r>
              <a:rPr lang="en-US" sz="1596" dirty="0"/>
              <a:t>and L. Eriksson, “Advantages of improved time resolution for TOF PET at very low statistics”, </a:t>
            </a:r>
            <a:r>
              <a:rPr lang="en-US" sz="1596" i="1" dirty="0"/>
              <a:t>TNS 61, 126-133(2014)</a:t>
            </a:r>
            <a:endParaRPr lang="en-US" sz="1596" dirty="0"/>
          </a:p>
          <a:p>
            <a:pPr lvl="0"/>
            <a:endParaRPr lang="en-US" sz="1596" i="1" dirty="0"/>
          </a:p>
        </p:txBody>
      </p:sp>
      <p:sp>
        <p:nvSpPr>
          <p:cNvPr id="27" name="Titel 1">
            <a:extLst>
              <a:ext uri="{FF2B5EF4-FFF2-40B4-BE49-F238E27FC236}">
                <a16:creationId xmlns:a16="http://schemas.microsoft.com/office/drawing/2014/main" id="{F9EB8001-7D68-4209-A17A-B544929368ED}"/>
              </a:ext>
            </a:extLst>
          </p:cNvPr>
          <p:cNvSpPr>
            <a:spLocks noGrp="1"/>
          </p:cNvSpPr>
          <p:nvPr>
            <p:ph type="title"/>
          </p:nvPr>
        </p:nvSpPr>
        <p:spPr bwMode="gray">
          <a:xfrm>
            <a:off x="181752" y="169988"/>
            <a:ext cx="9880391" cy="828675"/>
          </a:xfrm>
        </p:spPr>
        <p:txBody>
          <a:bodyPr/>
          <a:lstStyle/>
          <a:p>
            <a:r>
              <a:rPr lang="en-US" sz="2800" dirty="0">
                <a:solidFill>
                  <a:schemeClr val="bg2"/>
                </a:solidFill>
              </a:rPr>
              <a:t>Time-of-Flight PET and the l</a:t>
            </a:r>
            <a:r>
              <a:rPr lang="en-US" dirty="0"/>
              <a:t>ow counts challenge: improved  reproducibility</a:t>
            </a:r>
          </a:p>
        </p:txBody>
      </p:sp>
    </p:spTree>
    <p:custDataLst>
      <p:tags r:id="rId1"/>
    </p:custDataLst>
    <p:extLst>
      <p:ext uri="{BB962C8B-B14F-4D97-AF65-F5344CB8AC3E}">
        <p14:creationId xmlns:p14="http://schemas.microsoft.com/office/powerpoint/2010/main" val="4293996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8034"/>
            <a:ext cx="12169775" cy="982578"/>
          </a:xfrm>
        </p:spPr>
        <p:txBody>
          <a:bodyPr/>
          <a:lstStyle/>
          <a:p>
            <a:br>
              <a:rPr lang="en-US" dirty="0"/>
            </a:br>
            <a:endParaRPr lang="en-US" dirty="0"/>
          </a:p>
        </p:txBody>
      </p:sp>
      <p:sp>
        <p:nvSpPr>
          <p:cNvPr id="4" name="Rectangle 3"/>
          <p:cNvSpPr/>
          <p:nvPr/>
        </p:nvSpPr>
        <p:spPr>
          <a:xfrm>
            <a:off x="155210" y="1096869"/>
            <a:ext cx="5580873" cy="1197517"/>
          </a:xfrm>
          <a:prstGeom prst="rect">
            <a:avLst/>
          </a:prstGeom>
        </p:spPr>
        <p:txBody>
          <a:bodyPr wrap="square">
            <a:spAutoFit/>
          </a:bodyPr>
          <a:lstStyle/>
          <a:p>
            <a:pPr marL="55435" lvl="2" indent="-1584">
              <a:buClr>
                <a:srgbClr val="FF0000"/>
              </a:buClr>
              <a:buFont typeface="Wingdings" panose="05000000000000000000" pitchFamily="2" charset="2"/>
              <a:buChar char="Ø"/>
            </a:pPr>
            <a:r>
              <a:rPr lang="en-US" sz="2394" dirty="0"/>
              <a:t>Use imaging to plan therapy, monitor therapy, assess response to therapy.</a:t>
            </a:r>
          </a:p>
          <a:p>
            <a:pPr marL="55435" lvl="2" indent="-1584">
              <a:buClr>
                <a:srgbClr val="FF0000"/>
              </a:buClr>
              <a:buFont typeface="Wingdings" panose="05000000000000000000" pitchFamily="2" charset="2"/>
              <a:buChar char="Ø"/>
            </a:pPr>
            <a:r>
              <a:rPr lang="en-US" sz="2394" dirty="0"/>
              <a:t>Personalize the medical treatment.</a:t>
            </a:r>
          </a:p>
        </p:txBody>
      </p:sp>
      <p:sp>
        <p:nvSpPr>
          <p:cNvPr id="3" name="Rectangle 2"/>
          <p:cNvSpPr/>
          <p:nvPr/>
        </p:nvSpPr>
        <p:spPr>
          <a:xfrm>
            <a:off x="3098123" y="3098221"/>
            <a:ext cx="2598202" cy="644817"/>
          </a:xfrm>
          <a:prstGeom prst="rect">
            <a:avLst/>
          </a:prstGeom>
          <a:solidFill>
            <a:srgbClr val="FFC000"/>
          </a:solidFill>
        </p:spPr>
        <p:style>
          <a:lnRef idx="1">
            <a:schemeClr val="accent3"/>
          </a:lnRef>
          <a:fillRef idx="2">
            <a:schemeClr val="accent3"/>
          </a:fillRef>
          <a:effectRef idx="1">
            <a:schemeClr val="accent3"/>
          </a:effectRef>
          <a:fontRef idx="minor">
            <a:schemeClr val="dk1"/>
          </a:fontRef>
        </p:style>
        <p:txBody>
          <a:bodyPr wrap="none" lIns="91226" tIns="45613" rIns="91226" bIns="45613">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3592" b="1" dirty="0" err="1">
                <a:ln w="11430"/>
                <a:solidFill>
                  <a:schemeClr val="accent2"/>
                </a:solidFill>
                <a:effectLst>
                  <a:outerShdw blurRad="80000" dist="40000" dir="5040000" algn="tl">
                    <a:srgbClr val="000000">
                      <a:alpha val="30000"/>
                    </a:srgbClr>
                  </a:outerShdw>
                </a:effectLst>
              </a:rPr>
              <a:t>Theranostics</a:t>
            </a:r>
            <a:endParaRPr lang="en-US" sz="3592" b="1" dirty="0">
              <a:ln w="11430"/>
              <a:solidFill>
                <a:schemeClr val="accent2"/>
              </a:solidFill>
              <a:effectLst>
                <a:outerShdw blurRad="80000" dist="40000" dir="5040000" algn="tl">
                  <a:srgbClr val="000000">
                    <a:alpha val="30000"/>
                  </a:srgbClr>
                </a:outerShdw>
              </a:effectLst>
            </a:endParaRPr>
          </a:p>
        </p:txBody>
      </p:sp>
      <p:sp>
        <p:nvSpPr>
          <p:cNvPr id="7" name="Rectangle 6"/>
          <p:cNvSpPr/>
          <p:nvPr/>
        </p:nvSpPr>
        <p:spPr>
          <a:xfrm>
            <a:off x="3185660" y="5052338"/>
            <a:ext cx="2141713" cy="521994"/>
          </a:xfrm>
          <a:prstGeom prst="rect">
            <a:avLst/>
          </a:prstGeom>
          <a:solidFill>
            <a:srgbClr val="FFC000"/>
          </a:solidFill>
        </p:spPr>
        <p:style>
          <a:lnRef idx="1">
            <a:schemeClr val="accent3"/>
          </a:lnRef>
          <a:fillRef idx="2">
            <a:schemeClr val="accent3"/>
          </a:fillRef>
          <a:effectRef idx="1">
            <a:schemeClr val="accent3"/>
          </a:effectRef>
          <a:fontRef idx="minor">
            <a:schemeClr val="dk1"/>
          </a:fontRef>
        </p:style>
        <p:txBody>
          <a:bodyPr wrap="none" lIns="91226" tIns="45613" rIns="91226" bIns="45613">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2794" b="1" dirty="0" err="1">
                <a:ln w="11430"/>
                <a:solidFill>
                  <a:schemeClr val="accent2"/>
                </a:solidFill>
                <a:effectLst>
                  <a:outerShdw blurRad="80000" dist="40000" dir="5040000" algn="tl">
                    <a:srgbClr val="000000">
                      <a:alpha val="30000"/>
                    </a:srgbClr>
                  </a:outerShdw>
                </a:effectLst>
              </a:rPr>
              <a:t>mAb</a:t>
            </a:r>
            <a:r>
              <a:rPr lang="en-US" sz="2794" b="1" dirty="0">
                <a:ln w="11430"/>
                <a:solidFill>
                  <a:schemeClr val="accent2"/>
                </a:solidFill>
                <a:effectLst>
                  <a:outerShdw blurRad="80000" dist="40000" dir="5040000" algn="tl">
                    <a:srgbClr val="000000">
                      <a:alpha val="30000"/>
                    </a:srgbClr>
                  </a:outerShdw>
                </a:effectLst>
              </a:rPr>
              <a:t> imaging</a:t>
            </a:r>
          </a:p>
        </p:txBody>
      </p:sp>
      <p:sp>
        <p:nvSpPr>
          <p:cNvPr id="10" name="Rectangle 9"/>
          <p:cNvSpPr/>
          <p:nvPr/>
        </p:nvSpPr>
        <p:spPr>
          <a:xfrm>
            <a:off x="6219549" y="801877"/>
            <a:ext cx="5735740" cy="3039850"/>
          </a:xfrm>
          <a:prstGeom prst="rect">
            <a:avLst/>
          </a:prstGeom>
        </p:spPr>
        <p:txBody>
          <a:bodyPr wrap="square">
            <a:spAutoFit/>
          </a:bodyPr>
          <a:lstStyle/>
          <a:p>
            <a:r>
              <a:rPr lang="en-US" sz="2394" b="1" dirty="0" err="1">
                <a:solidFill>
                  <a:schemeClr val="bg2"/>
                </a:solidFill>
              </a:rPr>
              <a:t>Theranostics</a:t>
            </a:r>
            <a:endParaRPr lang="en-US" sz="2394" b="1" dirty="0">
              <a:solidFill>
                <a:schemeClr val="bg2"/>
              </a:solidFill>
            </a:endParaRPr>
          </a:p>
          <a:p>
            <a:pPr marL="285093" indent="-285093">
              <a:buFont typeface="Wingdings" panose="05000000000000000000" pitchFamily="2" charset="2"/>
              <a:buChar char="§"/>
            </a:pPr>
            <a:r>
              <a:rPr lang="en-US" sz="2394" dirty="0"/>
              <a:t>a targeting agent which </a:t>
            </a:r>
            <a:r>
              <a:rPr lang="en-US" sz="2394" u="sng" dirty="0"/>
              <a:t>specifically </a:t>
            </a:r>
            <a:r>
              <a:rPr lang="en-US" sz="2394" dirty="0"/>
              <a:t>binds to a molecular target on the surface of a cell or tumor</a:t>
            </a:r>
          </a:p>
          <a:p>
            <a:pPr marL="285093" indent="-285093">
              <a:buFont typeface="Wingdings" panose="05000000000000000000" pitchFamily="2" charset="2"/>
              <a:buChar char="§"/>
            </a:pPr>
            <a:r>
              <a:rPr lang="en-US" sz="2394" dirty="0"/>
              <a:t>an imaging agent </a:t>
            </a:r>
            <a:r>
              <a:rPr lang="en-US" sz="2394" u="sng" dirty="0"/>
              <a:t>and</a:t>
            </a:r>
            <a:r>
              <a:rPr lang="en-US" sz="2394" dirty="0"/>
              <a:t> a therapeutic drug/radioisotope pair</a:t>
            </a:r>
          </a:p>
          <a:p>
            <a:pPr marL="285093" indent="-285093">
              <a:buFont typeface="Wingdings" panose="05000000000000000000" pitchFamily="2" charset="2"/>
              <a:buChar char="§"/>
            </a:pPr>
            <a:r>
              <a:rPr lang="en-US" sz="2394" dirty="0"/>
              <a:t>a linker which serves to connect the two entities</a:t>
            </a:r>
          </a:p>
        </p:txBody>
      </p:sp>
      <p:cxnSp>
        <p:nvCxnSpPr>
          <p:cNvPr id="11" name="Straight Arrow Connector 10"/>
          <p:cNvCxnSpPr>
            <a:stCxn id="3" idx="2"/>
            <a:endCxn id="7" idx="0"/>
          </p:cNvCxnSpPr>
          <p:nvPr/>
        </p:nvCxnSpPr>
        <p:spPr bwMode="auto">
          <a:xfrm flipH="1">
            <a:off x="4256517" y="3743038"/>
            <a:ext cx="140707" cy="1309300"/>
          </a:xfrm>
          <a:prstGeom prst="straightConnector1">
            <a:avLst/>
          </a:prstGeom>
          <a:solidFill>
            <a:schemeClr val="tx2"/>
          </a:solidFill>
          <a:ln w="5715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37" name="Rectangle 36"/>
          <p:cNvSpPr/>
          <p:nvPr/>
        </p:nvSpPr>
        <p:spPr>
          <a:xfrm>
            <a:off x="5616794" y="5881500"/>
            <a:ext cx="1281457" cy="522106"/>
          </a:xfrm>
          <a:prstGeom prst="rect">
            <a:avLst/>
          </a:prstGeom>
          <a:solidFill>
            <a:srgbClr val="FFC000"/>
          </a:solidFill>
        </p:spPr>
        <p:style>
          <a:lnRef idx="1">
            <a:schemeClr val="accent3"/>
          </a:lnRef>
          <a:fillRef idx="2">
            <a:schemeClr val="accent3"/>
          </a:fillRef>
          <a:effectRef idx="1">
            <a:schemeClr val="accent3"/>
          </a:effectRef>
          <a:fontRef idx="minor">
            <a:schemeClr val="dk1"/>
          </a:fontRef>
        </p:style>
        <p:txBody>
          <a:bodyPr wrap="none" lIns="91226" tIns="45613" rIns="91226" bIns="45613">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2794" b="1" dirty="0">
                <a:ln w="11430"/>
                <a:solidFill>
                  <a:schemeClr val="accent2"/>
                </a:solidFill>
                <a:effectLst>
                  <a:outerShdw blurRad="80000" dist="40000" dir="5040000" algn="tl">
                    <a:srgbClr val="000000">
                      <a:alpha val="30000"/>
                    </a:srgbClr>
                  </a:outerShdw>
                </a:effectLst>
              </a:rPr>
              <a:t>More…</a:t>
            </a:r>
          </a:p>
        </p:txBody>
      </p:sp>
      <p:cxnSp>
        <p:nvCxnSpPr>
          <p:cNvPr id="39" name="Straight Arrow Connector 38"/>
          <p:cNvCxnSpPr>
            <a:stCxn id="3" idx="2"/>
            <a:endCxn id="37" idx="0"/>
          </p:cNvCxnSpPr>
          <p:nvPr/>
        </p:nvCxnSpPr>
        <p:spPr bwMode="auto">
          <a:xfrm>
            <a:off x="4397224" y="3743038"/>
            <a:ext cx="1860299" cy="2138462"/>
          </a:xfrm>
          <a:prstGeom prst="straightConnector1">
            <a:avLst/>
          </a:prstGeom>
          <a:solidFill>
            <a:schemeClr val="tx2"/>
          </a:solidFill>
          <a:ln w="5715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34" name="Rectangle 33"/>
          <p:cNvSpPr/>
          <p:nvPr/>
        </p:nvSpPr>
        <p:spPr>
          <a:xfrm>
            <a:off x="6769502" y="4615074"/>
            <a:ext cx="3208792" cy="951872"/>
          </a:xfrm>
          <a:prstGeom prst="rect">
            <a:avLst/>
          </a:prstGeom>
          <a:solidFill>
            <a:srgbClr val="FFC000"/>
          </a:solidFill>
        </p:spPr>
        <p:style>
          <a:lnRef idx="1">
            <a:schemeClr val="accent3"/>
          </a:lnRef>
          <a:fillRef idx="2">
            <a:schemeClr val="accent3"/>
          </a:fillRef>
          <a:effectRef idx="1">
            <a:schemeClr val="accent3"/>
          </a:effectRef>
          <a:fontRef idx="minor">
            <a:schemeClr val="dk1"/>
          </a:fontRef>
        </p:style>
        <p:txBody>
          <a:bodyPr wrap="square" lIns="91226" tIns="45613" rIns="91226" bIns="45613">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2794" b="1" dirty="0">
                <a:ln w="11430"/>
                <a:solidFill>
                  <a:schemeClr val="accent2"/>
                </a:solidFill>
                <a:effectLst>
                  <a:outerShdw blurRad="80000" dist="40000" dir="5040000" algn="tl">
                    <a:srgbClr val="000000">
                      <a:alpha val="30000"/>
                    </a:srgbClr>
                  </a:outerShdw>
                </a:effectLst>
              </a:rPr>
              <a:t>Small compound imaging</a:t>
            </a:r>
          </a:p>
        </p:txBody>
      </p:sp>
      <p:cxnSp>
        <p:nvCxnSpPr>
          <p:cNvPr id="31" name="Straight Arrow Connector 30"/>
          <p:cNvCxnSpPr>
            <a:stCxn id="3" idx="2"/>
            <a:endCxn id="34" idx="0"/>
          </p:cNvCxnSpPr>
          <p:nvPr/>
        </p:nvCxnSpPr>
        <p:spPr bwMode="auto">
          <a:xfrm>
            <a:off x="4397224" y="3743039"/>
            <a:ext cx="3976676" cy="872035"/>
          </a:xfrm>
          <a:prstGeom prst="straightConnector1">
            <a:avLst/>
          </a:prstGeom>
          <a:solidFill>
            <a:schemeClr val="tx2"/>
          </a:solidFill>
          <a:ln w="5715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24" name="Title 2"/>
          <p:cNvSpPr txBox="1">
            <a:spLocks/>
          </p:cNvSpPr>
          <p:nvPr/>
        </p:nvSpPr>
        <p:spPr>
          <a:xfrm>
            <a:off x="214486" y="150827"/>
            <a:ext cx="9401787" cy="1119734"/>
          </a:xfrm>
          <a:prstGeom prst="rect">
            <a:avLst/>
          </a:prstGeom>
        </p:spPr>
        <p:txBody>
          <a:bodyPr vert="horz" lIns="0" tIns="0" rIns="0" bIns="0" rtlCol="0" anchor="t" anchorCtr="0">
            <a:normAutofit/>
          </a:bodyPr>
          <a:lstStyle>
            <a:lvl1pPr algn="l" defTabSz="914400" rtl="0" eaLnBrk="1" latinLnBrk="0" hangingPunct="1">
              <a:lnSpc>
                <a:spcPct val="95000"/>
              </a:lnSpc>
              <a:spcBef>
                <a:spcPct val="0"/>
              </a:spcBef>
              <a:buNone/>
              <a:defRPr sz="3200" b="1" kern="1200">
                <a:solidFill>
                  <a:schemeClr val="accent1"/>
                </a:solidFill>
                <a:latin typeface="+mj-lt"/>
                <a:ea typeface="+mj-ea"/>
                <a:cs typeface="+mj-cs"/>
              </a:defRPr>
            </a:lvl1pPr>
          </a:lstStyle>
          <a:p>
            <a:r>
              <a:rPr lang="en-US" altLang="en-US" sz="2800" kern="0" dirty="0"/>
              <a:t>New TOF PET technology as enabler for new applications: beyond “diagnostic-only” imaging</a:t>
            </a:r>
          </a:p>
        </p:txBody>
      </p:sp>
      <p:cxnSp>
        <p:nvCxnSpPr>
          <p:cNvPr id="13" name="Straight Arrow Connector 10">
            <a:extLst>
              <a:ext uri="{FF2B5EF4-FFF2-40B4-BE49-F238E27FC236}">
                <a16:creationId xmlns:a16="http://schemas.microsoft.com/office/drawing/2014/main" id="{6FF3EA27-E7F1-4144-B837-FE7BCBAB5901}"/>
              </a:ext>
            </a:extLst>
          </p:cNvPr>
          <p:cNvCxnSpPr>
            <a:stCxn id="3" idx="2"/>
            <a:endCxn id="16" idx="3"/>
          </p:cNvCxnSpPr>
          <p:nvPr/>
        </p:nvCxnSpPr>
        <p:spPr bwMode="auto">
          <a:xfrm flipH="1">
            <a:off x="1769417" y="3743038"/>
            <a:ext cx="2627807" cy="803835"/>
          </a:xfrm>
          <a:prstGeom prst="straightConnector1">
            <a:avLst/>
          </a:prstGeom>
          <a:solidFill>
            <a:schemeClr val="tx2"/>
          </a:solidFill>
          <a:ln w="57150" cap="flat" cmpd="sng" algn="ctr">
            <a:solidFill>
              <a:srgbClr val="FF0000"/>
            </a:solidFill>
            <a:prstDash val="sysDot"/>
            <a:round/>
            <a:headEnd type="none" w="med" len="med"/>
            <a:tailEnd type="arrow"/>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16" name="Rectangle 6">
            <a:extLst>
              <a:ext uri="{FF2B5EF4-FFF2-40B4-BE49-F238E27FC236}">
                <a16:creationId xmlns:a16="http://schemas.microsoft.com/office/drawing/2014/main" id="{98D94BBD-69FD-43EC-ABE6-82E0EB906C07}"/>
              </a:ext>
            </a:extLst>
          </p:cNvPr>
          <p:cNvSpPr/>
          <p:nvPr/>
        </p:nvSpPr>
        <p:spPr>
          <a:xfrm>
            <a:off x="1036955" y="4285820"/>
            <a:ext cx="732462" cy="522106"/>
          </a:xfrm>
          <a:prstGeom prst="rect">
            <a:avLst/>
          </a:prstGeom>
          <a:solidFill>
            <a:srgbClr val="FFC000"/>
          </a:solidFill>
        </p:spPr>
        <p:style>
          <a:lnRef idx="1">
            <a:schemeClr val="accent3"/>
          </a:lnRef>
          <a:fillRef idx="2">
            <a:schemeClr val="accent3"/>
          </a:fillRef>
          <a:effectRef idx="1">
            <a:schemeClr val="accent3"/>
          </a:effectRef>
          <a:fontRef idx="minor">
            <a:schemeClr val="dk1"/>
          </a:fontRef>
        </p:style>
        <p:txBody>
          <a:bodyPr wrap="none" lIns="91226" tIns="45613" rIns="91226" bIns="45613">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2794" b="1" dirty="0">
                <a:ln w="11430"/>
                <a:solidFill>
                  <a:schemeClr val="accent2"/>
                </a:solidFill>
                <a:effectLst>
                  <a:outerShdw blurRad="80000" dist="40000" dir="5040000" algn="tl">
                    <a:srgbClr val="000000">
                      <a:alpha val="30000"/>
                    </a:srgbClr>
                  </a:outerShdw>
                </a:effectLst>
              </a:rPr>
              <a:t>Y90</a:t>
            </a:r>
          </a:p>
        </p:txBody>
      </p:sp>
      <p:cxnSp>
        <p:nvCxnSpPr>
          <p:cNvPr id="21" name="Straight Arrow Connector 10">
            <a:extLst>
              <a:ext uri="{FF2B5EF4-FFF2-40B4-BE49-F238E27FC236}">
                <a16:creationId xmlns:a16="http://schemas.microsoft.com/office/drawing/2014/main" id="{C27296D5-E71B-48D1-9B1F-1D5D42D11118}"/>
              </a:ext>
            </a:extLst>
          </p:cNvPr>
          <p:cNvCxnSpPr>
            <a:stCxn id="3" idx="2"/>
            <a:endCxn id="25" idx="3"/>
          </p:cNvCxnSpPr>
          <p:nvPr/>
        </p:nvCxnSpPr>
        <p:spPr bwMode="auto">
          <a:xfrm flipH="1">
            <a:off x="2375199" y="3743038"/>
            <a:ext cx="2022025" cy="1939941"/>
          </a:xfrm>
          <a:prstGeom prst="straightConnector1">
            <a:avLst/>
          </a:prstGeom>
          <a:solidFill>
            <a:schemeClr val="tx2"/>
          </a:solidFill>
          <a:ln w="57150" cap="flat" cmpd="sng" algn="ctr">
            <a:solidFill>
              <a:srgbClr val="FF0000"/>
            </a:solidFill>
            <a:prstDash val="sysDot"/>
            <a:round/>
            <a:headEnd type="none" w="med" len="med"/>
            <a:tailEnd type="arrow"/>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25" name="Rectangle 6">
            <a:extLst>
              <a:ext uri="{FF2B5EF4-FFF2-40B4-BE49-F238E27FC236}">
                <a16:creationId xmlns:a16="http://schemas.microsoft.com/office/drawing/2014/main" id="{00E787E5-794D-4433-891D-B2EA857927A8}"/>
              </a:ext>
            </a:extLst>
          </p:cNvPr>
          <p:cNvSpPr/>
          <p:nvPr/>
        </p:nvSpPr>
        <p:spPr>
          <a:xfrm>
            <a:off x="233486" y="5191690"/>
            <a:ext cx="2141713" cy="982577"/>
          </a:xfrm>
          <a:prstGeom prst="rect">
            <a:avLst/>
          </a:prstGeom>
          <a:solidFill>
            <a:srgbClr val="FFC000"/>
          </a:solidFill>
        </p:spPr>
        <p:style>
          <a:lnRef idx="1">
            <a:schemeClr val="accent3"/>
          </a:lnRef>
          <a:fillRef idx="2">
            <a:schemeClr val="accent3"/>
          </a:fillRef>
          <a:effectRef idx="1">
            <a:schemeClr val="accent3"/>
          </a:effectRef>
          <a:fontRef idx="minor">
            <a:schemeClr val="dk1"/>
          </a:fontRef>
        </p:style>
        <p:txBody>
          <a:bodyPr wrap="square" lIns="91226" tIns="45613" rIns="91226" bIns="45613">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2794" b="1" dirty="0">
                <a:ln w="11430"/>
                <a:solidFill>
                  <a:schemeClr val="accent2"/>
                </a:solidFill>
                <a:effectLst>
                  <a:outerShdw blurRad="80000" dist="40000" dir="5040000" algn="tl">
                    <a:srgbClr val="000000">
                      <a:alpha val="30000"/>
                    </a:srgbClr>
                  </a:outerShdw>
                </a:effectLst>
              </a:rPr>
              <a:t>Hadron therapy</a:t>
            </a:r>
          </a:p>
        </p:txBody>
      </p:sp>
    </p:spTree>
    <p:extLst>
      <p:ext uri="{BB962C8B-B14F-4D97-AF65-F5344CB8AC3E}">
        <p14:creationId xmlns:p14="http://schemas.microsoft.com/office/powerpoint/2010/main" val="36253932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7"/>
          <p:cNvSpPr txBox="1">
            <a:spLocks noChangeArrowheads="1"/>
          </p:cNvSpPr>
          <p:nvPr/>
        </p:nvSpPr>
        <p:spPr bwMode="auto">
          <a:xfrm>
            <a:off x="204998" y="1764207"/>
            <a:ext cx="11544383" cy="706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lnSpc>
                <a:spcPts val="2400"/>
              </a:lnSpc>
              <a:buFont typeface="Wingdings" pitchFamily="2" charset="2"/>
              <a:defRPr sz="2000">
                <a:solidFill>
                  <a:schemeClr val="tx1"/>
                </a:solidFill>
                <a:latin typeface="Arial" charset="0"/>
              </a:defRPr>
            </a:lvl1pPr>
            <a:lvl2pPr marL="742950" indent="-285750" eaLnBrk="0" hangingPunct="0">
              <a:lnSpc>
                <a:spcPts val="2400"/>
              </a:lnSpc>
              <a:buClr>
                <a:schemeClr val="tx2"/>
              </a:buClr>
              <a:buFont typeface="Wingdings" pitchFamily="2" charset="2"/>
              <a:buChar char="§"/>
              <a:defRPr sz="2000">
                <a:solidFill>
                  <a:schemeClr val="tx1"/>
                </a:solidFill>
                <a:latin typeface="Arial" charset="0"/>
              </a:defRPr>
            </a:lvl2pPr>
            <a:lvl3pPr marL="1143000" indent="-228600" eaLnBrk="0" hangingPunct="0">
              <a:lnSpc>
                <a:spcPts val="2400"/>
              </a:lnSpc>
              <a:buClr>
                <a:schemeClr val="tx2"/>
              </a:buClr>
              <a:buFont typeface="Wingdings" pitchFamily="2" charset="2"/>
              <a:buChar char="§"/>
              <a:defRPr sz="2000">
                <a:solidFill>
                  <a:schemeClr val="tx1"/>
                </a:solidFill>
                <a:latin typeface="Arial" charset="0"/>
              </a:defRPr>
            </a:lvl3pPr>
            <a:lvl4pPr marL="1600200" indent="-228600" eaLnBrk="0" hangingPunct="0">
              <a:lnSpc>
                <a:spcPts val="2400"/>
              </a:lnSpc>
              <a:buClr>
                <a:schemeClr val="tx2"/>
              </a:buClr>
              <a:buFont typeface="Wingdings" pitchFamily="2" charset="2"/>
              <a:buChar char="§"/>
              <a:defRPr sz="2000">
                <a:solidFill>
                  <a:schemeClr val="tx1"/>
                </a:solidFill>
                <a:latin typeface="Arial" charset="0"/>
              </a:defRPr>
            </a:lvl4pPr>
            <a:lvl5pPr marL="2057400" indent="-228600" eaLnBrk="0" hangingPunct="0">
              <a:lnSpc>
                <a:spcPts val="2400"/>
              </a:lnSpc>
              <a:buClr>
                <a:schemeClr val="tx2"/>
              </a:buClr>
              <a:buFont typeface="Wingdings" pitchFamily="2" charset="2"/>
              <a:buChar char="§"/>
              <a:defRPr sz="2000">
                <a:solidFill>
                  <a:schemeClr val="tx1"/>
                </a:solidFill>
                <a:latin typeface="Arial" charset="0"/>
              </a:defRPr>
            </a:lvl5pPr>
            <a:lvl6pPr marL="25146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6pPr>
            <a:lvl7pPr marL="29718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7pPr>
            <a:lvl8pPr marL="34290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8pPr>
            <a:lvl9pPr marL="38862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9pPr>
          </a:lstStyle>
          <a:p>
            <a:pPr algn="just" eaLnBrk="1" hangingPunct="1">
              <a:lnSpc>
                <a:spcPct val="100000"/>
              </a:lnSpc>
              <a:defRPr/>
            </a:pPr>
            <a:r>
              <a:rPr lang="en-US" altLang="en-US" sz="1995" baseline="30000" dirty="0"/>
              <a:t>90</a:t>
            </a:r>
            <a:r>
              <a:rPr lang="en-US" altLang="en-US" sz="1995" dirty="0"/>
              <a:t>Y is used as a therapeutic radioisotope in microspheres for targeted radiation therapy of the liver. Very weak PET signal from </a:t>
            </a:r>
            <a:r>
              <a:rPr lang="en-US" altLang="en-US" sz="1995" dirty="0" err="1"/>
              <a:t>e</a:t>
            </a:r>
            <a:r>
              <a:rPr lang="en-US" altLang="en-US" sz="1995" baseline="30000" dirty="0" err="1"/>
              <a:t>+</a:t>
            </a:r>
            <a:r>
              <a:rPr lang="en-US" altLang="en-US" sz="1995" dirty="0" err="1"/>
              <a:t>e</a:t>
            </a:r>
            <a:r>
              <a:rPr lang="en-US" altLang="en-US" sz="1995" baseline="30000" dirty="0"/>
              <a:t>-</a:t>
            </a:r>
            <a:r>
              <a:rPr lang="en-US" altLang="en-US" sz="1995" dirty="0"/>
              <a:t> pair creation (BR=30x10</a:t>
            </a:r>
            <a:r>
              <a:rPr lang="en-US" altLang="en-US" sz="1995" baseline="30000" dirty="0"/>
              <a:t>-6</a:t>
            </a:r>
            <a:r>
              <a:rPr lang="en-US" altLang="en-US" sz="1995" dirty="0"/>
              <a:t>)</a:t>
            </a:r>
          </a:p>
        </p:txBody>
      </p:sp>
      <p:sp>
        <p:nvSpPr>
          <p:cNvPr id="9" name="Text Box 8"/>
          <p:cNvSpPr txBox="1">
            <a:spLocks noChangeArrowheads="1"/>
          </p:cNvSpPr>
          <p:nvPr/>
        </p:nvSpPr>
        <p:spPr bwMode="auto">
          <a:xfrm>
            <a:off x="204999" y="3653755"/>
            <a:ext cx="3870543" cy="2548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lnSpc>
                <a:spcPts val="2400"/>
              </a:lnSpc>
              <a:buFont typeface="Wingdings" pitchFamily="2" charset="2"/>
              <a:defRPr sz="2000">
                <a:solidFill>
                  <a:schemeClr val="tx1"/>
                </a:solidFill>
                <a:latin typeface="Arial" charset="0"/>
              </a:defRPr>
            </a:lvl1pPr>
            <a:lvl2pPr marL="742950" indent="-285750" eaLnBrk="0" hangingPunct="0">
              <a:lnSpc>
                <a:spcPts val="2400"/>
              </a:lnSpc>
              <a:buClr>
                <a:schemeClr val="tx2"/>
              </a:buClr>
              <a:buFont typeface="Wingdings" pitchFamily="2" charset="2"/>
              <a:buChar char="§"/>
              <a:defRPr sz="2000">
                <a:solidFill>
                  <a:schemeClr val="tx1"/>
                </a:solidFill>
                <a:latin typeface="Arial" charset="0"/>
              </a:defRPr>
            </a:lvl2pPr>
            <a:lvl3pPr marL="1143000" indent="-228600" eaLnBrk="0" hangingPunct="0">
              <a:lnSpc>
                <a:spcPts val="2400"/>
              </a:lnSpc>
              <a:buClr>
                <a:schemeClr val="tx2"/>
              </a:buClr>
              <a:buFont typeface="Wingdings" pitchFamily="2" charset="2"/>
              <a:buChar char="§"/>
              <a:defRPr sz="2000">
                <a:solidFill>
                  <a:schemeClr val="tx1"/>
                </a:solidFill>
                <a:latin typeface="Arial" charset="0"/>
              </a:defRPr>
            </a:lvl3pPr>
            <a:lvl4pPr marL="1600200" indent="-228600" eaLnBrk="0" hangingPunct="0">
              <a:lnSpc>
                <a:spcPts val="2400"/>
              </a:lnSpc>
              <a:buClr>
                <a:schemeClr val="tx2"/>
              </a:buClr>
              <a:buFont typeface="Wingdings" pitchFamily="2" charset="2"/>
              <a:buChar char="§"/>
              <a:defRPr sz="2000">
                <a:solidFill>
                  <a:schemeClr val="tx1"/>
                </a:solidFill>
                <a:latin typeface="Arial" charset="0"/>
              </a:defRPr>
            </a:lvl4pPr>
            <a:lvl5pPr marL="2057400" indent="-228600" eaLnBrk="0" hangingPunct="0">
              <a:lnSpc>
                <a:spcPts val="2400"/>
              </a:lnSpc>
              <a:buClr>
                <a:schemeClr val="tx2"/>
              </a:buClr>
              <a:buFont typeface="Wingdings" pitchFamily="2" charset="2"/>
              <a:buChar char="§"/>
              <a:defRPr sz="2000">
                <a:solidFill>
                  <a:schemeClr val="tx1"/>
                </a:solidFill>
                <a:latin typeface="Arial" charset="0"/>
              </a:defRPr>
            </a:lvl5pPr>
            <a:lvl6pPr marL="25146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6pPr>
            <a:lvl7pPr marL="29718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7pPr>
            <a:lvl8pPr marL="34290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8pPr>
            <a:lvl9pPr marL="38862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9pPr>
          </a:lstStyle>
          <a:p>
            <a:pPr eaLnBrk="1" hangingPunct="1">
              <a:lnSpc>
                <a:spcPct val="100000"/>
              </a:lnSpc>
              <a:buFontTx/>
              <a:buNone/>
            </a:pPr>
            <a:r>
              <a:rPr lang="en-US" altLang="en-US" sz="1995" dirty="0"/>
              <a:t>PET scan characteristics:</a:t>
            </a:r>
          </a:p>
          <a:p>
            <a:pPr eaLnBrk="1" hangingPunct="1">
              <a:lnSpc>
                <a:spcPct val="100000"/>
              </a:lnSpc>
              <a:buFontTx/>
              <a:buChar char="-"/>
            </a:pPr>
            <a:r>
              <a:rPr lang="en-US" altLang="en-US" sz="1995" dirty="0"/>
              <a:t>long (30 minutes)</a:t>
            </a:r>
          </a:p>
          <a:p>
            <a:pPr eaLnBrk="1" hangingPunct="1">
              <a:lnSpc>
                <a:spcPct val="100000"/>
              </a:lnSpc>
              <a:buFontTx/>
              <a:buChar char="-"/>
            </a:pPr>
            <a:r>
              <a:rPr lang="en-US" altLang="en-US" sz="1995" dirty="0"/>
              <a:t>low number of counts [10</a:t>
            </a:r>
            <a:r>
              <a:rPr lang="en-US" altLang="en-US" sz="1995" baseline="30000" dirty="0"/>
              <a:t>5</a:t>
            </a:r>
            <a:r>
              <a:rPr lang="en-US" altLang="en-US" sz="1995" dirty="0"/>
              <a:t>-10</a:t>
            </a:r>
            <a:r>
              <a:rPr lang="en-US" altLang="en-US" sz="1995" baseline="30000" dirty="0"/>
              <a:t>6</a:t>
            </a:r>
            <a:r>
              <a:rPr lang="en-US" altLang="en-US" sz="1995" dirty="0"/>
              <a:t>]</a:t>
            </a:r>
          </a:p>
          <a:p>
            <a:pPr eaLnBrk="1" hangingPunct="1">
              <a:lnSpc>
                <a:spcPct val="100000"/>
              </a:lnSpc>
              <a:buFontTx/>
              <a:buChar char="-"/>
            </a:pPr>
            <a:r>
              <a:rPr lang="en-US" altLang="en-US" sz="1995" dirty="0"/>
              <a:t>high random fraction from LSO background (&gt;80%)</a:t>
            </a:r>
          </a:p>
          <a:p>
            <a:pPr eaLnBrk="1" hangingPunct="1">
              <a:lnSpc>
                <a:spcPct val="100000"/>
              </a:lnSpc>
              <a:buFontTx/>
              <a:buChar char="-"/>
            </a:pPr>
            <a:r>
              <a:rPr lang="en-US" altLang="en-US" sz="1995" dirty="0"/>
              <a:t>high flux of Bremsstrahlung singles in </a:t>
            </a:r>
            <a:r>
              <a:rPr lang="en-US" altLang="en-US" sz="1995" baseline="30000" dirty="0"/>
              <a:t>90</a:t>
            </a:r>
            <a:r>
              <a:rPr lang="en-US" altLang="en-US" sz="1995" dirty="0"/>
              <a:t>Y </a:t>
            </a:r>
          </a:p>
          <a:p>
            <a:pPr eaLnBrk="1" hangingPunct="1">
              <a:lnSpc>
                <a:spcPct val="100000"/>
              </a:lnSpc>
              <a:buFontTx/>
              <a:buChar char="-"/>
            </a:pPr>
            <a:endParaRPr lang="en-US" altLang="en-US" sz="1995" dirty="0"/>
          </a:p>
        </p:txBody>
      </p:sp>
      <p:pic>
        <p:nvPicPr>
          <p:cNvPr id="11" name="Picture 2" descr="physics90Y-PET2Crop"/>
          <p:cNvPicPr>
            <a:picLocks noChangeAspect="1" noChangeArrowheads="1"/>
          </p:cNvPicPr>
          <p:nvPr/>
        </p:nvPicPr>
        <p:blipFill rotWithShape="1">
          <a:blip r:embed="rId3">
            <a:extLst>
              <a:ext uri="{28A0092B-C50C-407E-A947-70E740481C1C}">
                <a14:useLocalDpi xmlns:a14="http://schemas.microsoft.com/office/drawing/2010/main" val="0"/>
              </a:ext>
            </a:extLst>
          </a:blip>
          <a:srcRect t="12177" r="63521" b="29928"/>
          <a:stretch/>
        </p:blipFill>
        <p:spPr bwMode="auto">
          <a:xfrm>
            <a:off x="6242154" y="3520242"/>
            <a:ext cx="3137867" cy="299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p:cNvSpPr/>
          <p:nvPr/>
        </p:nvSpPr>
        <p:spPr>
          <a:xfrm>
            <a:off x="3710368" y="2741224"/>
            <a:ext cx="1279531" cy="688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6"/>
          </a:p>
        </p:txBody>
      </p:sp>
      <p:sp>
        <p:nvSpPr>
          <p:cNvPr id="10" name="Titel 1">
            <a:extLst>
              <a:ext uri="{FF2B5EF4-FFF2-40B4-BE49-F238E27FC236}">
                <a16:creationId xmlns:a16="http://schemas.microsoft.com/office/drawing/2014/main" id="{8410C490-BBB2-4601-81A1-E989D2F7737C}"/>
              </a:ext>
            </a:extLst>
          </p:cNvPr>
          <p:cNvSpPr>
            <a:spLocks noGrp="1"/>
          </p:cNvSpPr>
          <p:nvPr>
            <p:ph type="title"/>
          </p:nvPr>
        </p:nvSpPr>
        <p:spPr bwMode="gray">
          <a:xfrm>
            <a:off x="250001" y="223111"/>
            <a:ext cx="9989072" cy="491289"/>
          </a:xfrm>
        </p:spPr>
        <p:txBody>
          <a:bodyPr/>
          <a:lstStyle/>
          <a:p>
            <a:r>
              <a:rPr lang="en-US" sz="2800" dirty="0">
                <a:solidFill>
                  <a:schemeClr val="bg2"/>
                </a:solidFill>
              </a:rPr>
              <a:t>Time-of-Flight PET and the l</a:t>
            </a:r>
            <a:r>
              <a:rPr lang="en-US" dirty="0"/>
              <a:t>ow counts challenge:  Y90 imaging</a:t>
            </a:r>
          </a:p>
        </p:txBody>
      </p:sp>
    </p:spTree>
    <p:custDataLst>
      <p:tags r:id="rId1"/>
    </p:custDataLst>
    <p:extLst>
      <p:ext uri="{BB962C8B-B14F-4D97-AF65-F5344CB8AC3E}">
        <p14:creationId xmlns:p14="http://schemas.microsoft.com/office/powerpoint/2010/main" val="2284703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25"/>
          <p:cNvSpPr txBox="1">
            <a:spLocks noChangeArrowheads="1"/>
          </p:cNvSpPr>
          <p:nvPr/>
        </p:nvSpPr>
        <p:spPr bwMode="auto">
          <a:xfrm>
            <a:off x="357719" y="5982821"/>
            <a:ext cx="2063912" cy="644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ts val="2400"/>
              </a:lnSpc>
              <a:buFont typeface="Wingdings" pitchFamily="2" charset="2"/>
              <a:defRPr sz="2000">
                <a:solidFill>
                  <a:schemeClr val="tx1"/>
                </a:solidFill>
                <a:latin typeface="Arial" charset="0"/>
              </a:defRPr>
            </a:lvl1pPr>
            <a:lvl2pPr marL="742950" indent="-285750" eaLnBrk="0" hangingPunct="0">
              <a:lnSpc>
                <a:spcPts val="2400"/>
              </a:lnSpc>
              <a:buClr>
                <a:schemeClr val="tx2"/>
              </a:buClr>
              <a:buFont typeface="Wingdings" pitchFamily="2" charset="2"/>
              <a:buChar char="§"/>
              <a:defRPr sz="2000">
                <a:solidFill>
                  <a:schemeClr val="tx1"/>
                </a:solidFill>
                <a:latin typeface="Arial" charset="0"/>
              </a:defRPr>
            </a:lvl2pPr>
            <a:lvl3pPr marL="1143000" indent="-228600" eaLnBrk="0" hangingPunct="0">
              <a:lnSpc>
                <a:spcPts val="2400"/>
              </a:lnSpc>
              <a:buClr>
                <a:schemeClr val="tx2"/>
              </a:buClr>
              <a:buFont typeface="Wingdings" pitchFamily="2" charset="2"/>
              <a:buChar char="§"/>
              <a:defRPr sz="2000">
                <a:solidFill>
                  <a:schemeClr val="tx1"/>
                </a:solidFill>
                <a:latin typeface="Arial" charset="0"/>
              </a:defRPr>
            </a:lvl3pPr>
            <a:lvl4pPr marL="1600200" indent="-228600" eaLnBrk="0" hangingPunct="0">
              <a:lnSpc>
                <a:spcPts val="2400"/>
              </a:lnSpc>
              <a:buClr>
                <a:schemeClr val="tx2"/>
              </a:buClr>
              <a:buFont typeface="Wingdings" pitchFamily="2" charset="2"/>
              <a:buChar char="§"/>
              <a:defRPr sz="2000">
                <a:solidFill>
                  <a:schemeClr val="tx1"/>
                </a:solidFill>
                <a:latin typeface="Arial" charset="0"/>
              </a:defRPr>
            </a:lvl4pPr>
            <a:lvl5pPr marL="2057400" indent="-228600" eaLnBrk="0" hangingPunct="0">
              <a:lnSpc>
                <a:spcPts val="2400"/>
              </a:lnSpc>
              <a:buClr>
                <a:schemeClr val="tx2"/>
              </a:buClr>
              <a:buFont typeface="Wingdings" pitchFamily="2" charset="2"/>
              <a:buChar char="§"/>
              <a:defRPr sz="2000">
                <a:solidFill>
                  <a:schemeClr val="tx1"/>
                </a:solidFill>
                <a:latin typeface="Arial" charset="0"/>
              </a:defRPr>
            </a:lvl5pPr>
            <a:lvl6pPr marL="25146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6pPr>
            <a:lvl7pPr marL="29718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7pPr>
            <a:lvl8pPr marL="34290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8pPr>
            <a:lvl9pPr marL="38862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9pPr>
          </a:lstStyle>
          <a:p>
            <a:pPr eaLnBrk="1" hangingPunct="1">
              <a:lnSpc>
                <a:spcPct val="100000"/>
              </a:lnSpc>
              <a:buFontTx/>
              <a:buNone/>
            </a:pPr>
            <a:r>
              <a:rPr lang="en-US" altLang="en-US" sz="1197" dirty="0"/>
              <a:t>Courtesy of  T. </a:t>
            </a:r>
            <a:r>
              <a:rPr lang="en-US" altLang="en-US" sz="1197" dirty="0" err="1"/>
              <a:t>Carlier</a:t>
            </a:r>
            <a:r>
              <a:rPr lang="en-US" altLang="en-US" sz="1197" dirty="0"/>
              <a:t>,  University Hospital, Nantes, France</a:t>
            </a:r>
          </a:p>
        </p:txBody>
      </p:sp>
      <p:grpSp>
        <p:nvGrpSpPr>
          <p:cNvPr id="20" name="Group 19"/>
          <p:cNvGrpSpPr/>
          <p:nvPr/>
        </p:nvGrpSpPr>
        <p:grpSpPr>
          <a:xfrm>
            <a:off x="2823655" y="1321327"/>
            <a:ext cx="9105028" cy="5269380"/>
            <a:chOff x="2830285" y="1317171"/>
            <a:chExt cx="9126407" cy="5281753"/>
          </a:xfrm>
        </p:grpSpPr>
        <p:grpSp>
          <p:nvGrpSpPr>
            <p:cNvPr id="21" name="Group 20"/>
            <p:cNvGrpSpPr/>
            <p:nvPr/>
          </p:nvGrpSpPr>
          <p:grpSpPr>
            <a:xfrm>
              <a:off x="2830285" y="1317171"/>
              <a:ext cx="9126407" cy="5281753"/>
              <a:chOff x="2683742" y="1047753"/>
              <a:chExt cx="9392694" cy="5627371"/>
            </a:xfrm>
          </p:grpSpPr>
          <p:pic>
            <p:nvPicPr>
              <p:cNvPr id="2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728" t="29234" r="50506" b="41129"/>
              <a:stretch/>
            </p:blipFill>
            <p:spPr bwMode="auto">
              <a:xfrm>
                <a:off x="2683743" y="4680479"/>
                <a:ext cx="4744507" cy="1994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4860" t="20312" r="44493" b="9765"/>
              <a:stretch/>
            </p:blipFill>
            <p:spPr bwMode="auto">
              <a:xfrm>
                <a:off x="2683742" y="1047753"/>
                <a:ext cx="4762714" cy="35908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55351" t="20312" r="4979" b="9765"/>
              <a:stretch/>
            </p:blipFill>
            <p:spPr bwMode="auto">
              <a:xfrm>
                <a:off x="7428250" y="1047753"/>
                <a:ext cx="4648185" cy="35908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9338" t="29234" r="10566" b="41129"/>
              <a:stretch/>
            </p:blipFill>
            <p:spPr bwMode="auto">
              <a:xfrm>
                <a:off x="7410043" y="4680478"/>
                <a:ext cx="4666393" cy="1994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2" name="Text Box 7"/>
            <p:cNvSpPr txBox="1">
              <a:spLocks noChangeArrowheads="1"/>
            </p:cNvSpPr>
            <p:nvPr/>
          </p:nvSpPr>
          <p:spPr bwMode="auto">
            <a:xfrm>
              <a:off x="6037475" y="1552872"/>
              <a:ext cx="10022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r>
                <a:rPr lang="en-US" altLang="en-US" sz="1995" dirty="0">
                  <a:solidFill>
                    <a:schemeClr val="bg1"/>
                  </a:solidFill>
                </a:rPr>
                <a:t>non TOF</a:t>
              </a:r>
            </a:p>
          </p:txBody>
        </p:sp>
        <p:sp>
          <p:nvSpPr>
            <p:cNvPr id="23" name="Text Box 7"/>
            <p:cNvSpPr txBox="1">
              <a:spLocks noChangeArrowheads="1"/>
            </p:cNvSpPr>
            <p:nvPr/>
          </p:nvSpPr>
          <p:spPr bwMode="auto">
            <a:xfrm>
              <a:off x="11036505" y="1552872"/>
              <a:ext cx="50834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r>
                <a:rPr lang="en-US" altLang="en-US" sz="1995" dirty="0">
                  <a:solidFill>
                    <a:schemeClr val="bg1"/>
                  </a:solidFill>
                </a:rPr>
                <a:t>TOF</a:t>
              </a:r>
            </a:p>
          </p:txBody>
        </p:sp>
      </p:grpSp>
      <p:sp>
        <p:nvSpPr>
          <p:cNvPr id="28" name="Text Box 25"/>
          <p:cNvSpPr txBox="1">
            <a:spLocks noChangeArrowheads="1"/>
          </p:cNvSpPr>
          <p:nvPr/>
        </p:nvSpPr>
        <p:spPr bwMode="auto">
          <a:xfrm>
            <a:off x="0" y="1657827"/>
            <a:ext cx="3786004" cy="704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ts val="2400"/>
              </a:lnSpc>
              <a:buFont typeface="Wingdings" pitchFamily="2" charset="2"/>
              <a:defRPr sz="2000">
                <a:solidFill>
                  <a:schemeClr val="tx1"/>
                </a:solidFill>
                <a:latin typeface="Arial" charset="0"/>
              </a:defRPr>
            </a:lvl1pPr>
            <a:lvl2pPr marL="742950" indent="-285750" eaLnBrk="0" hangingPunct="0">
              <a:lnSpc>
                <a:spcPts val="2400"/>
              </a:lnSpc>
              <a:buClr>
                <a:schemeClr val="tx2"/>
              </a:buClr>
              <a:buFont typeface="Wingdings" pitchFamily="2" charset="2"/>
              <a:buChar char="§"/>
              <a:defRPr sz="2000">
                <a:solidFill>
                  <a:schemeClr val="tx1"/>
                </a:solidFill>
                <a:latin typeface="Arial" charset="0"/>
              </a:defRPr>
            </a:lvl2pPr>
            <a:lvl3pPr marL="1143000" indent="-228600" eaLnBrk="0" hangingPunct="0">
              <a:lnSpc>
                <a:spcPts val="2400"/>
              </a:lnSpc>
              <a:buClr>
                <a:schemeClr val="tx2"/>
              </a:buClr>
              <a:buFont typeface="Wingdings" pitchFamily="2" charset="2"/>
              <a:buChar char="§"/>
              <a:defRPr sz="2000">
                <a:solidFill>
                  <a:schemeClr val="tx1"/>
                </a:solidFill>
                <a:latin typeface="Arial" charset="0"/>
              </a:defRPr>
            </a:lvl3pPr>
            <a:lvl4pPr marL="1600200" indent="-228600" eaLnBrk="0" hangingPunct="0">
              <a:lnSpc>
                <a:spcPts val="2400"/>
              </a:lnSpc>
              <a:buClr>
                <a:schemeClr val="tx2"/>
              </a:buClr>
              <a:buFont typeface="Wingdings" pitchFamily="2" charset="2"/>
              <a:buChar char="§"/>
              <a:defRPr sz="2000">
                <a:solidFill>
                  <a:schemeClr val="tx1"/>
                </a:solidFill>
                <a:latin typeface="Arial" charset="0"/>
              </a:defRPr>
            </a:lvl4pPr>
            <a:lvl5pPr marL="2057400" indent="-228600" eaLnBrk="0" hangingPunct="0">
              <a:lnSpc>
                <a:spcPts val="2400"/>
              </a:lnSpc>
              <a:buClr>
                <a:schemeClr val="tx2"/>
              </a:buClr>
              <a:buFont typeface="Wingdings" pitchFamily="2" charset="2"/>
              <a:buChar char="§"/>
              <a:defRPr sz="2000">
                <a:solidFill>
                  <a:schemeClr val="tx1"/>
                </a:solidFill>
                <a:latin typeface="Arial" charset="0"/>
              </a:defRPr>
            </a:lvl5pPr>
            <a:lvl6pPr marL="25146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6pPr>
            <a:lvl7pPr marL="29718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7pPr>
            <a:lvl8pPr marL="34290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8pPr>
            <a:lvl9pPr marL="38862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9pPr>
          </a:lstStyle>
          <a:p>
            <a:pPr eaLnBrk="1" hangingPunct="1">
              <a:lnSpc>
                <a:spcPct val="100000"/>
              </a:lnSpc>
              <a:buFontTx/>
              <a:buNone/>
            </a:pPr>
            <a:r>
              <a:rPr lang="en-US" altLang="en-US" sz="1995" b="1" dirty="0"/>
              <a:t>Extremely low counts: </a:t>
            </a:r>
          </a:p>
          <a:p>
            <a:pPr eaLnBrk="1" hangingPunct="1">
              <a:lnSpc>
                <a:spcPct val="100000"/>
              </a:lnSpc>
              <a:buFontTx/>
              <a:buNone/>
            </a:pPr>
            <a:r>
              <a:rPr lang="en-US" altLang="en-US" sz="1995" b="1" dirty="0"/>
              <a:t>Yttrium-90 imaging</a:t>
            </a:r>
          </a:p>
        </p:txBody>
      </p:sp>
      <p:sp>
        <p:nvSpPr>
          <p:cNvPr id="30" name="Text Box 25"/>
          <p:cNvSpPr txBox="1">
            <a:spLocks noChangeArrowheads="1"/>
          </p:cNvSpPr>
          <p:nvPr/>
        </p:nvSpPr>
        <p:spPr bwMode="auto">
          <a:xfrm>
            <a:off x="73380" y="2757634"/>
            <a:ext cx="2555624" cy="192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ts val="2400"/>
              </a:lnSpc>
              <a:buFont typeface="Wingdings" pitchFamily="2" charset="2"/>
              <a:defRPr sz="2000">
                <a:solidFill>
                  <a:schemeClr val="tx1"/>
                </a:solidFill>
                <a:latin typeface="Arial" charset="0"/>
              </a:defRPr>
            </a:lvl1pPr>
            <a:lvl2pPr marL="742950" indent="-285750" eaLnBrk="0" hangingPunct="0">
              <a:lnSpc>
                <a:spcPts val="2400"/>
              </a:lnSpc>
              <a:buClr>
                <a:schemeClr val="tx2"/>
              </a:buClr>
              <a:buFont typeface="Wingdings" pitchFamily="2" charset="2"/>
              <a:buChar char="§"/>
              <a:defRPr sz="2000">
                <a:solidFill>
                  <a:schemeClr val="tx1"/>
                </a:solidFill>
                <a:latin typeface="Arial" charset="0"/>
              </a:defRPr>
            </a:lvl2pPr>
            <a:lvl3pPr marL="1143000" indent="-228600" eaLnBrk="0" hangingPunct="0">
              <a:lnSpc>
                <a:spcPts val="2400"/>
              </a:lnSpc>
              <a:buClr>
                <a:schemeClr val="tx2"/>
              </a:buClr>
              <a:buFont typeface="Wingdings" pitchFamily="2" charset="2"/>
              <a:buChar char="§"/>
              <a:defRPr sz="2000">
                <a:solidFill>
                  <a:schemeClr val="tx1"/>
                </a:solidFill>
                <a:latin typeface="Arial" charset="0"/>
              </a:defRPr>
            </a:lvl3pPr>
            <a:lvl4pPr marL="1600200" indent="-228600" eaLnBrk="0" hangingPunct="0">
              <a:lnSpc>
                <a:spcPts val="2400"/>
              </a:lnSpc>
              <a:buClr>
                <a:schemeClr val="tx2"/>
              </a:buClr>
              <a:buFont typeface="Wingdings" pitchFamily="2" charset="2"/>
              <a:buChar char="§"/>
              <a:defRPr sz="2000">
                <a:solidFill>
                  <a:schemeClr val="tx1"/>
                </a:solidFill>
                <a:latin typeface="Arial" charset="0"/>
              </a:defRPr>
            </a:lvl4pPr>
            <a:lvl5pPr marL="2057400" indent="-228600" eaLnBrk="0" hangingPunct="0">
              <a:lnSpc>
                <a:spcPts val="2400"/>
              </a:lnSpc>
              <a:buClr>
                <a:schemeClr val="tx2"/>
              </a:buClr>
              <a:buFont typeface="Wingdings" pitchFamily="2" charset="2"/>
              <a:buChar char="§"/>
              <a:defRPr sz="2000">
                <a:solidFill>
                  <a:schemeClr val="tx1"/>
                </a:solidFill>
                <a:latin typeface="Arial" charset="0"/>
              </a:defRPr>
            </a:lvl5pPr>
            <a:lvl6pPr marL="25146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6pPr>
            <a:lvl7pPr marL="29718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7pPr>
            <a:lvl8pPr marL="34290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8pPr>
            <a:lvl9pPr marL="38862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9pPr>
          </a:lstStyle>
          <a:p>
            <a:pPr eaLnBrk="1" hangingPunct="1">
              <a:lnSpc>
                <a:spcPct val="100000"/>
              </a:lnSpc>
              <a:buFontTx/>
              <a:buNone/>
            </a:pPr>
            <a:r>
              <a:rPr lang="en-US" altLang="en-US" sz="1995" dirty="0"/>
              <a:t>Patient after Y-90 microspheres injection in the liver </a:t>
            </a:r>
          </a:p>
          <a:p>
            <a:pPr eaLnBrk="1" hangingPunct="1">
              <a:lnSpc>
                <a:spcPct val="100000"/>
              </a:lnSpc>
              <a:buFontTx/>
              <a:buNone/>
            </a:pPr>
            <a:endParaRPr lang="en-US" altLang="en-US" sz="1995" dirty="0"/>
          </a:p>
          <a:p>
            <a:pPr eaLnBrk="1" hangingPunct="1">
              <a:lnSpc>
                <a:spcPct val="100000"/>
              </a:lnSpc>
              <a:buFontTx/>
              <a:buNone/>
            </a:pPr>
            <a:r>
              <a:rPr lang="en-US" altLang="en-US" sz="1995" dirty="0"/>
              <a:t>(50000 counts, 95% random fraction)</a:t>
            </a:r>
          </a:p>
        </p:txBody>
      </p:sp>
      <p:sp>
        <p:nvSpPr>
          <p:cNvPr id="16" name="Titel 1">
            <a:extLst>
              <a:ext uri="{FF2B5EF4-FFF2-40B4-BE49-F238E27FC236}">
                <a16:creationId xmlns:a16="http://schemas.microsoft.com/office/drawing/2014/main" id="{0DD6A6E0-17EE-4CE3-B582-EF912DE49CE9}"/>
              </a:ext>
            </a:extLst>
          </p:cNvPr>
          <p:cNvSpPr>
            <a:spLocks noGrp="1"/>
          </p:cNvSpPr>
          <p:nvPr>
            <p:ph type="title"/>
          </p:nvPr>
        </p:nvSpPr>
        <p:spPr bwMode="gray">
          <a:xfrm>
            <a:off x="250001" y="223111"/>
            <a:ext cx="9989072" cy="491289"/>
          </a:xfrm>
        </p:spPr>
        <p:txBody>
          <a:bodyPr/>
          <a:lstStyle/>
          <a:p>
            <a:r>
              <a:rPr lang="en-US" sz="2800" dirty="0">
                <a:solidFill>
                  <a:schemeClr val="bg2"/>
                </a:solidFill>
              </a:rPr>
              <a:t>Time-of-Flight PET and the l</a:t>
            </a:r>
            <a:r>
              <a:rPr lang="en-US" dirty="0"/>
              <a:t>ow counts challenge:  Y90 imaging</a:t>
            </a:r>
          </a:p>
        </p:txBody>
      </p:sp>
    </p:spTree>
    <p:custDataLst>
      <p:tags r:id="rId1"/>
    </p:custDataLst>
    <p:extLst>
      <p:ext uri="{BB962C8B-B14F-4D97-AF65-F5344CB8AC3E}">
        <p14:creationId xmlns:p14="http://schemas.microsoft.com/office/powerpoint/2010/main" val="33175998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 Box 8"/>
          <p:cNvSpPr txBox="1">
            <a:spLocks noChangeArrowheads="1"/>
          </p:cNvSpPr>
          <p:nvPr/>
        </p:nvSpPr>
        <p:spPr bwMode="auto">
          <a:xfrm>
            <a:off x="385851" y="2042484"/>
            <a:ext cx="4057123" cy="1627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lnSpc>
                <a:spcPts val="2400"/>
              </a:lnSpc>
              <a:buFont typeface="Wingdings" pitchFamily="2" charset="2"/>
              <a:defRPr sz="2000">
                <a:solidFill>
                  <a:schemeClr val="tx1"/>
                </a:solidFill>
                <a:latin typeface="Arial" charset="0"/>
              </a:defRPr>
            </a:lvl1pPr>
            <a:lvl2pPr marL="742950" indent="-285750" eaLnBrk="0" hangingPunct="0">
              <a:lnSpc>
                <a:spcPts val="2400"/>
              </a:lnSpc>
              <a:buClr>
                <a:schemeClr val="tx2"/>
              </a:buClr>
              <a:buFont typeface="Wingdings" pitchFamily="2" charset="2"/>
              <a:buChar char="§"/>
              <a:defRPr sz="2000">
                <a:solidFill>
                  <a:schemeClr val="tx1"/>
                </a:solidFill>
                <a:latin typeface="Arial" charset="0"/>
              </a:defRPr>
            </a:lvl2pPr>
            <a:lvl3pPr marL="1143000" indent="-228600" eaLnBrk="0" hangingPunct="0">
              <a:lnSpc>
                <a:spcPts val="2400"/>
              </a:lnSpc>
              <a:buClr>
                <a:schemeClr val="tx2"/>
              </a:buClr>
              <a:buFont typeface="Wingdings" pitchFamily="2" charset="2"/>
              <a:buChar char="§"/>
              <a:defRPr sz="2000">
                <a:solidFill>
                  <a:schemeClr val="tx1"/>
                </a:solidFill>
                <a:latin typeface="Arial" charset="0"/>
              </a:defRPr>
            </a:lvl3pPr>
            <a:lvl4pPr marL="1600200" indent="-228600" eaLnBrk="0" hangingPunct="0">
              <a:lnSpc>
                <a:spcPts val="2400"/>
              </a:lnSpc>
              <a:buClr>
                <a:schemeClr val="tx2"/>
              </a:buClr>
              <a:buFont typeface="Wingdings" pitchFamily="2" charset="2"/>
              <a:buChar char="§"/>
              <a:defRPr sz="2000">
                <a:solidFill>
                  <a:schemeClr val="tx1"/>
                </a:solidFill>
                <a:latin typeface="Arial" charset="0"/>
              </a:defRPr>
            </a:lvl4pPr>
            <a:lvl5pPr marL="2057400" indent="-228600" eaLnBrk="0" hangingPunct="0">
              <a:lnSpc>
                <a:spcPts val="2400"/>
              </a:lnSpc>
              <a:buClr>
                <a:schemeClr val="tx2"/>
              </a:buClr>
              <a:buFont typeface="Wingdings" pitchFamily="2" charset="2"/>
              <a:buChar char="§"/>
              <a:defRPr sz="2000">
                <a:solidFill>
                  <a:schemeClr val="tx1"/>
                </a:solidFill>
                <a:latin typeface="Arial" charset="0"/>
              </a:defRPr>
            </a:lvl5pPr>
            <a:lvl6pPr marL="25146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6pPr>
            <a:lvl7pPr marL="29718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7pPr>
            <a:lvl8pPr marL="34290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8pPr>
            <a:lvl9pPr marL="38862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9pPr>
          </a:lstStyle>
          <a:p>
            <a:pPr eaLnBrk="1" hangingPunct="1">
              <a:lnSpc>
                <a:spcPct val="100000"/>
              </a:lnSpc>
              <a:buFontTx/>
              <a:buNone/>
            </a:pPr>
            <a:r>
              <a:rPr lang="en-US" altLang="en-US" sz="1995" dirty="0"/>
              <a:t>PET scan characteristics:</a:t>
            </a:r>
          </a:p>
          <a:p>
            <a:pPr eaLnBrk="1" hangingPunct="1">
              <a:lnSpc>
                <a:spcPct val="100000"/>
              </a:lnSpc>
              <a:buFontTx/>
              <a:buChar char="-"/>
            </a:pPr>
            <a:r>
              <a:rPr lang="en-US" altLang="en-US" sz="1995" dirty="0"/>
              <a:t>long (30 minutes)</a:t>
            </a:r>
          </a:p>
          <a:p>
            <a:pPr eaLnBrk="1" hangingPunct="1">
              <a:lnSpc>
                <a:spcPct val="100000"/>
              </a:lnSpc>
              <a:buFontTx/>
              <a:buChar char="-"/>
            </a:pPr>
            <a:r>
              <a:rPr lang="en-US" altLang="en-US" sz="1995" dirty="0"/>
              <a:t>low number of counts [10</a:t>
            </a:r>
            <a:r>
              <a:rPr lang="en-US" altLang="en-US" sz="1995" baseline="30000" dirty="0"/>
              <a:t>5</a:t>
            </a:r>
            <a:r>
              <a:rPr lang="en-US" altLang="en-US" sz="1995" dirty="0"/>
              <a:t>-10</a:t>
            </a:r>
            <a:r>
              <a:rPr lang="en-US" altLang="en-US" sz="1995" baseline="30000" dirty="0"/>
              <a:t>6</a:t>
            </a:r>
            <a:r>
              <a:rPr lang="en-US" altLang="en-US" sz="1995" dirty="0"/>
              <a:t>], while typical FDG PET is [10</a:t>
            </a:r>
            <a:r>
              <a:rPr lang="en-US" altLang="en-US" sz="1995" baseline="30000" dirty="0"/>
              <a:t>7</a:t>
            </a:r>
            <a:r>
              <a:rPr lang="en-US" altLang="en-US" sz="1995" dirty="0"/>
              <a:t>-10</a:t>
            </a:r>
            <a:r>
              <a:rPr lang="en-US" altLang="en-US" sz="1995" baseline="30000" dirty="0"/>
              <a:t>8</a:t>
            </a:r>
            <a:r>
              <a:rPr lang="en-US" altLang="en-US" sz="1995" dirty="0"/>
              <a:t>]</a:t>
            </a:r>
          </a:p>
          <a:p>
            <a:pPr eaLnBrk="1" hangingPunct="1">
              <a:lnSpc>
                <a:spcPct val="100000"/>
              </a:lnSpc>
              <a:buFontTx/>
              <a:buChar char="-"/>
            </a:pPr>
            <a:r>
              <a:rPr lang="en-US" altLang="en-US" sz="1995" dirty="0"/>
              <a:t>with high random fraction (&gt;80%) </a:t>
            </a:r>
          </a:p>
        </p:txBody>
      </p:sp>
      <p:sp>
        <p:nvSpPr>
          <p:cNvPr id="5" name="Text Placeholder 4"/>
          <p:cNvSpPr txBox="1">
            <a:spLocks/>
          </p:cNvSpPr>
          <p:nvPr/>
        </p:nvSpPr>
        <p:spPr bwMode="auto">
          <a:xfrm>
            <a:off x="481470" y="761816"/>
            <a:ext cx="11616999" cy="9235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marL="341313" indent="-341313" eaLnBrk="0" hangingPunct="0">
              <a:lnSpc>
                <a:spcPts val="2400"/>
              </a:lnSpc>
              <a:buFont typeface="Wingdings" pitchFamily="2" charset="2"/>
              <a:tabLst>
                <a:tab pos="569913" algn="l"/>
                <a:tab pos="1484313" algn="l"/>
                <a:tab pos="2398713" algn="l"/>
                <a:tab pos="3313113" algn="l"/>
                <a:tab pos="4227513" algn="l"/>
                <a:tab pos="5141913" algn="l"/>
                <a:tab pos="6056313" algn="l"/>
                <a:tab pos="6970713" algn="l"/>
                <a:tab pos="7885113" algn="l"/>
                <a:tab pos="8799513" algn="l"/>
                <a:tab pos="9713913" algn="l"/>
              </a:tabLst>
              <a:defRPr sz="2000">
                <a:solidFill>
                  <a:schemeClr val="tx1"/>
                </a:solidFill>
                <a:latin typeface="Arial" charset="0"/>
              </a:defRPr>
            </a:lvl1pPr>
            <a:lvl2pPr marL="741363" indent="-284163" eaLnBrk="0" hangingPunct="0">
              <a:lnSpc>
                <a:spcPts val="2400"/>
              </a:lnSpc>
              <a:buClr>
                <a:schemeClr val="tx2"/>
              </a:buClr>
              <a:buFont typeface="Wingdings" pitchFamily="2" charset="2"/>
              <a:buChar char="§"/>
              <a:tabLst>
                <a:tab pos="569913" algn="l"/>
                <a:tab pos="1484313" algn="l"/>
                <a:tab pos="2398713" algn="l"/>
                <a:tab pos="3313113" algn="l"/>
                <a:tab pos="4227513" algn="l"/>
                <a:tab pos="5141913" algn="l"/>
                <a:tab pos="6056313" algn="l"/>
                <a:tab pos="6970713" algn="l"/>
                <a:tab pos="7885113" algn="l"/>
                <a:tab pos="8799513" algn="l"/>
                <a:tab pos="9713913" algn="l"/>
              </a:tabLst>
              <a:defRPr sz="2000">
                <a:solidFill>
                  <a:schemeClr val="tx1"/>
                </a:solidFill>
                <a:latin typeface="Arial" charset="0"/>
              </a:defRPr>
            </a:lvl2pPr>
            <a:lvl3pPr marL="1143000" indent="-228600" eaLnBrk="0" hangingPunct="0">
              <a:lnSpc>
                <a:spcPts val="2400"/>
              </a:lnSpc>
              <a:buClr>
                <a:schemeClr val="tx2"/>
              </a:buClr>
              <a:buFont typeface="Wingdings" pitchFamily="2" charset="2"/>
              <a:buChar char="§"/>
              <a:tabLst>
                <a:tab pos="569913" algn="l"/>
                <a:tab pos="1484313" algn="l"/>
                <a:tab pos="2398713" algn="l"/>
                <a:tab pos="3313113" algn="l"/>
                <a:tab pos="4227513" algn="l"/>
                <a:tab pos="5141913" algn="l"/>
                <a:tab pos="6056313" algn="l"/>
                <a:tab pos="6970713" algn="l"/>
                <a:tab pos="7885113" algn="l"/>
                <a:tab pos="8799513" algn="l"/>
                <a:tab pos="9713913" algn="l"/>
              </a:tabLst>
              <a:defRPr sz="2000">
                <a:solidFill>
                  <a:schemeClr val="tx1"/>
                </a:solidFill>
                <a:latin typeface="Arial" charset="0"/>
              </a:defRPr>
            </a:lvl3pPr>
            <a:lvl4pPr marL="1598613" indent="-228600" eaLnBrk="0" hangingPunct="0">
              <a:lnSpc>
                <a:spcPts val="2400"/>
              </a:lnSpc>
              <a:buClr>
                <a:schemeClr val="tx2"/>
              </a:buClr>
              <a:buFont typeface="Wingdings" pitchFamily="2" charset="2"/>
              <a:buChar char="§"/>
              <a:tabLst>
                <a:tab pos="569913" algn="l"/>
                <a:tab pos="1484313" algn="l"/>
                <a:tab pos="2398713" algn="l"/>
                <a:tab pos="3313113" algn="l"/>
                <a:tab pos="4227513" algn="l"/>
                <a:tab pos="5141913" algn="l"/>
                <a:tab pos="6056313" algn="l"/>
                <a:tab pos="6970713" algn="l"/>
                <a:tab pos="7885113" algn="l"/>
                <a:tab pos="8799513" algn="l"/>
                <a:tab pos="9713913" algn="l"/>
              </a:tabLst>
              <a:defRPr sz="2000">
                <a:solidFill>
                  <a:schemeClr val="tx1"/>
                </a:solidFill>
                <a:latin typeface="Arial" charset="0"/>
              </a:defRPr>
            </a:lvl4pPr>
            <a:lvl5pPr marL="2057400" indent="-228600" eaLnBrk="0" hangingPunct="0">
              <a:lnSpc>
                <a:spcPts val="2400"/>
              </a:lnSpc>
              <a:buClr>
                <a:schemeClr val="tx2"/>
              </a:buClr>
              <a:buFont typeface="Wingdings" pitchFamily="2" charset="2"/>
              <a:buChar char="§"/>
              <a:tabLst>
                <a:tab pos="569913" algn="l"/>
                <a:tab pos="1484313" algn="l"/>
                <a:tab pos="2398713" algn="l"/>
                <a:tab pos="3313113" algn="l"/>
                <a:tab pos="4227513" algn="l"/>
                <a:tab pos="5141913" algn="l"/>
                <a:tab pos="6056313" algn="l"/>
                <a:tab pos="6970713" algn="l"/>
                <a:tab pos="7885113" algn="l"/>
                <a:tab pos="8799513" algn="l"/>
                <a:tab pos="9713913" algn="l"/>
              </a:tabLst>
              <a:defRPr sz="2000">
                <a:solidFill>
                  <a:schemeClr val="tx1"/>
                </a:solidFill>
                <a:latin typeface="Arial" charset="0"/>
              </a:defRPr>
            </a:lvl5pPr>
            <a:lvl6pPr marL="2514600" indent="-228600" eaLnBrk="0" fontAlgn="base" hangingPunct="0">
              <a:lnSpc>
                <a:spcPts val="2400"/>
              </a:lnSpc>
              <a:spcBef>
                <a:spcPct val="0"/>
              </a:spcBef>
              <a:spcAft>
                <a:spcPct val="0"/>
              </a:spcAft>
              <a:buClr>
                <a:schemeClr val="tx2"/>
              </a:buClr>
              <a:buFont typeface="Wingdings" pitchFamily="2" charset="2"/>
              <a:buChar char="§"/>
              <a:tabLst>
                <a:tab pos="569913" algn="l"/>
                <a:tab pos="1484313" algn="l"/>
                <a:tab pos="2398713" algn="l"/>
                <a:tab pos="3313113" algn="l"/>
                <a:tab pos="4227513" algn="l"/>
                <a:tab pos="5141913" algn="l"/>
                <a:tab pos="6056313" algn="l"/>
                <a:tab pos="6970713" algn="l"/>
                <a:tab pos="7885113" algn="l"/>
                <a:tab pos="8799513" algn="l"/>
                <a:tab pos="9713913" algn="l"/>
              </a:tabLst>
              <a:defRPr sz="2000">
                <a:solidFill>
                  <a:schemeClr val="tx1"/>
                </a:solidFill>
                <a:latin typeface="Arial" charset="0"/>
              </a:defRPr>
            </a:lvl6pPr>
            <a:lvl7pPr marL="2971800" indent="-228600" eaLnBrk="0" fontAlgn="base" hangingPunct="0">
              <a:lnSpc>
                <a:spcPts val="2400"/>
              </a:lnSpc>
              <a:spcBef>
                <a:spcPct val="0"/>
              </a:spcBef>
              <a:spcAft>
                <a:spcPct val="0"/>
              </a:spcAft>
              <a:buClr>
                <a:schemeClr val="tx2"/>
              </a:buClr>
              <a:buFont typeface="Wingdings" pitchFamily="2" charset="2"/>
              <a:buChar char="§"/>
              <a:tabLst>
                <a:tab pos="569913" algn="l"/>
                <a:tab pos="1484313" algn="l"/>
                <a:tab pos="2398713" algn="l"/>
                <a:tab pos="3313113" algn="l"/>
                <a:tab pos="4227513" algn="l"/>
                <a:tab pos="5141913" algn="l"/>
                <a:tab pos="6056313" algn="l"/>
                <a:tab pos="6970713" algn="l"/>
                <a:tab pos="7885113" algn="l"/>
                <a:tab pos="8799513" algn="l"/>
                <a:tab pos="9713913" algn="l"/>
              </a:tabLst>
              <a:defRPr sz="2000">
                <a:solidFill>
                  <a:schemeClr val="tx1"/>
                </a:solidFill>
                <a:latin typeface="Arial" charset="0"/>
              </a:defRPr>
            </a:lvl7pPr>
            <a:lvl8pPr marL="3429000" indent="-228600" eaLnBrk="0" fontAlgn="base" hangingPunct="0">
              <a:lnSpc>
                <a:spcPts val="2400"/>
              </a:lnSpc>
              <a:spcBef>
                <a:spcPct val="0"/>
              </a:spcBef>
              <a:spcAft>
                <a:spcPct val="0"/>
              </a:spcAft>
              <a:buClr>
                <a:schemeClr val="tx2"/>
              </a:buClr>
              <a:buFont typeface="Wingdings" pitchFamily="2" charset="2"/>
              <a:buChar char="§"/>
              <a:tabLst>
                <a:tab pos="569913" algn="l"/>
                <a:tab pos="1484313" algn="l"/>
                <a:tab pos="2398713" algn="l"/>
                <a:tab pos="3313113" algn="l"/>
                <a:tab pos="4227513" algn="l"/>
                <a:tab pos="5141913" algn="l"/>
                <a:tab pos="6056313" algn="l"/>
                <a:tab pos="6970713" algn="l"/>
                <a:tab pos="7885113" algn="l"/>
                <a:tab pos="8799513" algn="l"/>
                <a:tab pos="9713913" algn="l"/>
              </a:tabLst>
              <a:defRPr sz="2000">
                <a:solidFill>
                  <a:schemeClr val="tx1"/>
                </a:solidFill>
                <a:latin typeface="Arial" charset="0"/>
              </a:defRPr>
            </a:lvl8pPr>
            <a:lvl9pPr marL="3886200" indent="-228600" eaLnBrk="0" fontAlgn="base" hangingPunct="0">
              <a:lnSpc>
                <a:spcPts val="2400"/>
              </a:lnSpc>
              <a:spcBef>
                <a:spcPct val="0"/>
              </a:spcBef>
              <a:spcAft>
                <a:spcPct val="0"/>
              </a:spcAft>
              <a:buClr>
                <a:schemeClr val="tx2"/>
              </a:buClr>
              <a:buFont typeface="Wingdings" pitchFamily="2" charset="2"/>
              <a:buChar char="§"/>
              <a:tabLst>
                <a:tab pos="569913" algn="l"/>
                <a:tab pos="1484313" algn="l"/>
                <a:tab pos="2398713" algn="l"/>
                <a:tab pos="3313113" algn="l"/>
                <a:tab pos="4227513" algn="l"/>
                <a:tab pos="5141913" algn="l"/>
                <a:tab pos="6056313" algn="l"/>
                <a:tab pos="6970713" algn="l"/>
                <a:tab pos="7885113" algn="l"/>
                <a:tab pos="8799513" algn="l"/>
                <a:tab pos="9713913" algn="l"/>
              </a:tabLst>
              <a:defRPr sz="2000">
                <a:solidFill>
                  <a:schemeClr val="tx1"/>
                </a:solidFill>
                <a:latin typeface="Arial" charset="0"/>
              </a:defRPr>
            </a:lvl9pPr>
          </a:lstStyle>
          <a:p>
            <a:pPr marL="0" lvl="2" indent="0" hangingPunct="1">
              <a:lnSpc>
                <a:spcPct val="100000"/>
              </a:lnSpc>
              <a:spcBef>
                <a:spcPts val="599"/>
              </a:spcBef>
              <a:buClr>
                <a:srgbClr val="003366"/>
              </a:buClr>
              <a:buNone/>
              <a:defRPr/>
            </a:pPr>
            <a:r>
              <a:rPr lang="en-US" altLang="en-US" sz="1995" dirty="0">
                <a:cs typeface="Arial" charset="0"/>
              </a:rPr>
              <a:t>PET imaging of irradiation with proton or </a:t>
            </a:r>
            <a:r>
              <a:rPr lang="en-US" altLang="en-US" sz="1995" baseline="30000" dirty="0">
                <a:cs typeface="Arial" charset="0"/>
              </a:rPr>
              <a:t>12</a:t>
            </a:r>
            <a:r>
              <a:rPr lang="en-US" altLang="en-US" sz="1995" dirty="0">
                <a:cs typeface="Arial" charset="0"/>
              </a:rPr>
              <a:t>C induces β</a:t>
            </a:r>
            <a:r>
              <a:rPr lang="en-US" altLang="en-US" sz="1995" baseline="30000" dirty="0">
                <a:cs typeface="Arial" charset="0"/>
              </a:rPr>
              <a:t>+</a:t>
            </a:r>
            <a:r>
              <a:rPr lang="en-US" altLang="en-US" sz="1995" dirty="0">
                <a:cs typeface="Arial" charset="0"/>
              </a:rPr>
              <a:t> emitter (</a:t>
            </a:r>
            <a:r>
              <a:rPr lang="en-US" altLang="en-US" sz="1995" baseline="30000" dirty="0">
                <a:cs typeface="Arial" charset="0"/>
              </a:rPr>
              <a:t>15</a:t>
            </a:r>
            <a:r>
              <a:rPr lang="en-US" altLang="en-US" sz="1995" dirty="0">
                <a:cs typeface="Arial" charset="0"/>
              </a:rPr>
              <a:t>O, </a:t>
            </a:r>
            <a:r>
              <a:rPr lang="en-US" altLang="en-US" sz="1995" baseline="30000" dirty="0">
                <a:cs typeface="Arial" charset="0"/>
              </a:rPr>
              <a:t>11</a:t>
            </a:r>
            <a:r>
              <a:rPr lang="en-US" altLang="en-US" sz="1995" dirty="0">
                <a:cs typeface="Arial" charset="0"/>
              </a:rPr>
              <a:t>C, </a:t>
            </a:r>
            <a:r>
              <a:rPr lang="en-US" altLang="en-US" sz="1995" dirty="0" err="1">
                <a:cs typeface="Arial" charset="0"/>
              </a:rPr>
              <a:t>etc</a:t>
            </a:r>
            <a:r>
              <a:rPr lang="en-US" altLang="en-US" sz="1995" dirty="0">
                <a:cs typeface="Arial" charset="0"/>
              </a:rPr>
              <a:t>)  </a:t>
            </a:r>
          </a:p>
          <a:p>
            <a:pPr marL="0" lvl="2" indent="0" hangingPunct="1">
              <a:lnSpc>
                <a:spcPct val="100000"/>
              </a:lnSpc>
              <a:spcBef>
                <a:spcPts val="599"/>
              </a:spcBef>
              <a:buClr>
                <a:srgbClr val="003366"/>
              </a:buClr>
              <a:buNone/>
              <a:defRPr/>
            </a:pPr>
            <a:r>
              <a:rPr lang="en-US" altLang="en-US" sz="1995" dirty="0"/>
              <a:t>Hadron and proton therapy are used for local treatment of tumors: liver, brain, eyes, prostate. </a:t>
            </a:r>
          </a:p>
          <a:p>
            <a:pPr marL="0" lvl="2" indent="0" hangingPunct="1">
              <a:lnSpc>
                <a:spcPct val="100000"/>
              </a:lnSpc>
              <a:spcBef>
                <a:spcPts val="599"/>
              </a:spcBef>
              <a:buClr>
                <a:srgbClr val="003366"/>
              </a:buClr>
              <a:buNone/>
              <a:defRPr/>
            </a:pPr>
            <a:r>
              <a:rPr lang="en-US" altLang="en-US" sz="1995" dirty="0"/>
              <a:t>Very weak PET signal from nuclei activation inside the tissue.</a:t>
            </a:r>
            <a:endParaRPr lang="en-US" altLang="en-US" sz="1995" dirty="0">
              <a:cs typeface="Arial" charset="0"/>
            </a:endParaRPr>
          </a:p>
          <a:p>
            <a:pPr algn="ctr" hangingPunct="1">
              <a:lnSpc>
                <a:spcPct val="100000"/>
              </a:lnSpc>
              <a:spcBef>
                <a:spcPts val="798"/>
              </a:spcBef>
              <a:buClr>
                <a:srgbClr val="003366"/>
              </a:buClr>
              <a:defRPr/>
            </a:pPr>
            <a:endParaRPr lang="en-US" altLang="en-US" sz="2195" b="1" dirty="0">
              <a:cs typeface="Arial" charset="0"/>
            </a:endParaRPr>
          </a:p>
        </p:txBody>
      </p:sp>
      <p:sp>
        <p:nvSpPr>
          <p:cNvPr id="7" name="Text Box 25"/>
          <p:cNvSpPr txBox="1">
            <a:spLocks noChangeArrowheads="1"/>
          </p:cNvSpPr>
          <p:nvPr/>
        </p:nvSpPr>
        <p:spPr bwMode="auto">
          <a:xfrm>
            <a:off x="6084888" y="6358476"/>
            <a:ext cx="5263190" cy="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ts val="2400"/>
              </a:lnSpc>
              <a:buFont typeface="Wingdings" pitchFamily="2" charset="2"/>
              <a:defRPr sz="2000">
                <a:solidFill>
                  <a:schemeClr val="tx1"/>
                </a:solidFill>
                <a:latin typeface="Arial" charset="0"/>
              </a:defRPr>
            </a:lvl1pPr>
            <a:lvl2pPr marL="742950" indent="-285750" eaLnBrk="0" hangingPunct="0">
              <a:lnSpc>
                <a:spcPts val="2400"/>
              </a:lnSpc>
              <a:buClr>
                <a:schemeClr val="tx2"/>
              </a:buClr>
              <a:buFont typeface="Wingdings" pitchFamily="2" charset="2"/>
              <a:buChar char="§"/>
              <a:defRPr sz="2000">
                <a:solidFill>
                  <a:schemeClr val="tx1"/>
                </a:solidFill>
                <a:latin typeface="Arial" charset="0"/>
              </a:defRPr>
            </a:lvl2pPr>
            <a:lvl3pPr marL="1143000" indent="-228600" eaLnBrk="0" hangingPunct="0">
              <a:lnSpc>
                <a:spcPts val="2400"/>
              </a:lnSpc>
              <a:buClr>
                <a:schemeClr val="tx2"/>
              </a:buClr>
              <a:buFont typeface="Wingdings" pitchFamily="2" charset="2"/>
              <a:buChar char="§"/>
              <a:defRPr sz="2000">
                <a:solidFill>
                  <a:schemeClr val="tx1"/>
                </a:solidFill>
                <a:latin typeface="Arial" charset="0"/>
              </a:defRPr>
            </a:lvl3pPr>
            <a:lvl4pPr marL="1600200" indent="-228600" eaLnBrk="0" hangingPunct="0">
              <a:lnSpc>
                <a:spcPts val="2400"/>
              </a:lnSpc>
              <a:buClr>
                <a:schemeClr val="tx2"/>
              </a:buClr>
              <a:buFont typeface="Wingdings" pitchFamily="2" charset="2"/>
              <a:buChar char="§"/>
              <a:defRPr sz="2000">
                <a:solidFill>
                  <a:schemeClr val="tx1"/>
                </a:solidFill>
                <a:latin typeface="Arial" charset="0"/>
              </a:defRPr>
            </a:lvl4pPr>
            <a:lvl5pPr marL="2057400" indent="-228600" eaLnBrk="0" hangingPunct="0">
              <a:lnSpc>
                <a:spcPts val="2400"/>
              </a:lnSpc>
              <a:buClr>
                <a:schemeClr val="tx2"/>
              </a:buClr>
              <a:buFont typeface="Wingdings" pitchFamily="2" charset="2"/>
              <a:buChar char="§"/>
              <a:defRPr sz="2000">
                <a:solidFill>
                  <a:schemeClr val="tx1"/>
                </a:solidFill>
                <a:latin typeface="Arial" charset="0"/>
              </a:defRPr>
            </a:lvl5pPr>
            <a:lvl6pPr marL="25146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6pPr>
            <a:lvl7pPr marL="29718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7pPr>
            <a:lvl8pPr marL="34290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8pPr>
            <a:lvl9pPr marL="38862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9pPr>
          </a:lstStyle>
          <a:p>
            <a:pPr eaLnBrk="1" hangingPunct="1">
              <a:lnSpc>
                <a:spcPct val="100000"/>
              </a:lnSpc>
              <a:buFontTx/>
              <a:buNone/>
            </a:pPr>
            <a:r>
              <a:rPr lang="en-US" altLang="en-US" sz="1197" dirty="0"/>
              <a:t>Courtesy of  K. Parodi, Heidelberger </a:t>
            </a:r>
            <a:r>
              <a:rPr lang="en-US" altLang="en-US" sz="1197" dirty="0" err="1"/>
              <a:t>Ionenstrahl-Therapiezentrum</a:t>
            </a:r>
            <a:r>
              <a:rPr lang="en-US" altLang="en-US" sz="1197" dirty="0"/>
              <a:t> (HIT)</a:t>
            </a:r>
          </a:p>
        </p:txBody>
      </p:sp>
      <p:grpSp>
        <p:nvGrpSpPr>
          <p:cNvPr id="3" name="Group 2"/>
          <p:cNvGrpSpPr/>
          <p:nvPr/>
        </p:nvGrpSpPr>
        <p:grpSpPr>
          <a:xfrm>
            <a:off x="5416418" y="2536501"/>
            <a:ext cx="6367506" cy="3565607"/>
            <a:chOff x="1828830" y="2423170"/>
            <a:chExt cx="4340276" cy="2266023"/>
          </a:xfrm>
        </p:grpSpPr>
        <p:pic>
          <p:nvPicPr>
            <p:cNvPr id="18438" name="Picture 5"/>
            <p:cNvPicPr>
              <a:picLocks noChangeAspect="1" noChangeArrowheads="1"/>
            </p:cNvPicPr>
            <p:nvPr/>
          </p:nvPicPr>
          <p:blipFill>
            <a:blip r:embed="rId3">
              <a:extLst>
                <a:ext uri="{28A0092B-C50C-407E-A947-70E740481C1C}">
                  <a14:useLocalDpi xmlns:a14="http://schemas.microsoft.com/office/drawing/2010/main" val="0"/>
                </a:ext>
              </a:extLst>
            </a:blip>
            <a:srcRect l="39320" t="57355" r="36159" b="21626"/>
            <a:stretch>
              <a:fillRect/>
            </a:stretch>
          </p:blipFill>
          <p:spPr bwMode="auto">
            <a:xfrm>
              <a:off x="1828830" y="2423170"/>
              <a:ext cx="4340276" cy="2103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284479" y="4435510"/>
              <a:ext cx="3587542" cy="253683"/>
            </a:xfrm>
            <a:prstGeom prst="rect">
              <a:avLst/>
            </a:prstGeom>
          </p:spPr>
          <p:txBody>
            <a:bodyPr wrap="none">
              <a:spAutoFit/>
            </a:bodyPr>
            <a:lstStyle/>
            <a:p>
              <a:pPr marL="0" lvl="2">
                <a:spcBef>
                  <a:spcPts val="599"/>
                </a:spcBef>
                <a:buClr>
                  <a:srgbClr val="003366"/>
                </a:buClr>
                <a:defRPr/>
              </a:pPr>
              <a:r>
                <a:rPr lang="en-US" altLang="en-US" sz="1995" dirty="0">
                  <a:cs typeface="Arial" charset="0"/>
                </a:rPr>
                <a:t>Off-beam PET (about 5-10 minutes post-therapy)</a:t>
              </a:r>
            </a:p>
          </p:txBody>
        </p:sp>
      </p:grpSp>
      <p:grpSp>
        <p:nvGrpSpPr>
          <p:cNvPr id="9" name="Group 8">
            <a:extLst>
              <a:ext uri="{FF2B5EF4-FFF2-40B4-BE49-F238E27FC236}">
                <a16:creationId xmlns:a16="http://schemas.microsoft.com/office/drawing/2014/main" id="{AA2E9E9A-672B-4668-A7CC-1FF56C48B957}"/>
              </a:ext>
            </a:extLst>
          </p:cNvPr>
          <p:cNvGrpSpPr/>
          <p:nvPr/>
        </p:nvGrpSpPr>
        <p:grpSpPr>
          <a:xfrm>
            <a:off x="104743" y="4030776"/>
            <a:ext cx="4827152" cy="2214141"/>
            <a:chOff x="3995738" y="4191000"/>
            <a:chExt cx="4846637" cy="2249557"/>
          </a:xfrm>
        </p:grpSpPr>
        <p:pic>
          <p:nvPicPr>
            <p:cNvPr id="11" name="Picture 23">
              <a:extLst>
                <a:ext uri="{FF2B5EF4-FFF2-40B4-BE49-F238E27FC236}">
                  <a16:creationId xmlns:a16="http://schemas.microsoft.com/office/drawing/2014/main" id="{DAED5F2A-C1DC-478E-8E40-45AD2AEF997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95738" y="4233863"/>
              <a:ext cx="2390775" cy="2206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4">
              <a:extLst>
                <a:ext uri="{FF2B5EF4-FFF2-40B4-BE49-F238E27FC236}">
                  <a16:creationId xmlns:a16="http://schemas.microsoft.com/office/drawing/2014/main" id="{3FFC1759-89CD-4E48-8DF5-384423BE443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77000" y="4191000"/>
              <a:ext cx="2365375" cy="2249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feld 34">
              <a:extLst>
                <a:ext uri="{FF2B5EF4-FFF2-40B4-BE49-F238E27FC236}">
                  <a16:creationId xmlns:a16="http://schemas.microsoft.com/office/drawing/2014/main" id="{B99299D2-AB1E-456D-8DA7-53F20DD08205}"/>
                </a:ext>
              </a:extLst>
            </p:cNvPr>
            <p:cNvSpPr>
              <a:spLocks/>
            </p:cNvSpPr>
            <p:nvPr/>
          </p:nvSpPr>
          <p:spPr bwMode="auto">
            <a:xfrm>
              <a:off x="3997325" y="5219700"/>
              <a:ext cx="1064455" cy="321093"/>
            </a:xfrm>
            <a:custGeom>
              <a:avLst/>
              <a:gdLst>
                <a:gd name="T0" fmla="*/ 2147483647 w 21600"/>
                <a:gd name="T1" fmla="*/ 0 h 21600"/>
                <a:gd name="T2" fmla="*/ 2147483647 w 21600"/>
                <a:gd name="T3" fmla="*/ 723541991 h 21600"/>
                <a:gd name="T4" fmla="*/ 2147483647 w 21600"/>
                <a:gd name="T5" fmla="*/ 1447083982 h 21600"/>
                <a:gd name="T6" fmla="*/ 0 w 21600"/>
                <a:gd name="T7" fmla="*/ 723541991 h 21600"/>
                <a:gd name="T8" fmla="*/ 17694720 60000 65536"/>
                <a:gd name="T9" fmla="*/ 0 60000 65536"/>
                <a:gd name="T10" fmla="*/ 5898240 60000 65536"/>
                <a:gd name="T11" fmla="*/ 1179648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3381" tIns="50282" rIns="93381" bIns="50282">
              <a:spAutoFit/>
            </a:bodyPr>
            <a:lstStyle>
              <a:lvl1pPr eaLnBrk="0" hangingPunct="0">
                <a:lnSpc>
                  <a:spcPts val="2400"/>
                </a:lnSpc>
                <a:buFont typeface="Wingdings" pitchFamily="2" charset="2"/>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Arial" charset="0"/>
                </a:defRPr>
              </a:lvl1pPr>
              <a:lvl2pPr marL="742950" indent="-285750" eaLnBrk="0" hangingPunct="0">
                <a:lnSpc>
                  <a:spcPts val="2400"/>
                </a:lnSpc>
                <a:buClr>
                  <a:schemeClr val="tx2"/>
                </a:buClr>
                <a:buFont typeface="Wingdings" pitchFamily="2" charset="2"/>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Arial" charset="0"/>
                </a:defRPr>
              </a:lvl2pPr>
              <a:lvl3pPr marL="1143000" indent="-228600" eaLnBrk="0" hangingPunct="0">
                <a:lnSpc>
                  <a:spcPts val="2400"/>
                </a:lnSpc>
                <a:buClr>
                  <a:schemeClr val="tx2"/>
                </a:buClr>
                <a:buFont typeface="Wingdings" pitchFamily="2" charset="2"/>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Arial" charset="0"/>
                </a:defRPr>
              </a:lvl3pPr>
              <a:lvl4pPr marL="1600200" indent="-228600" eaLnBrk="0" hangingPunct="0">
                <a:lnSpc>
                  <a:spcPts val="2400"/>
                </a:lnSpc>
                <a:buClr>
                  <a:schemeClr val="tx2"/>
                </a:buClr>
                <a:buFont typeface="Wingdings" pitchFamily="2" charset="2"/>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Arial" charset="0"/>
                </a:defRPr>
              </a:lvl4pPr>
              <a:lvl5pPr marL="2057400" indent="-228600" eaLnBrk="0" hangingPunct="0">
                <a:lnSpc>
                  <a:spcPts val="2400"/>
                </a:lnSpc>
                <a:buClr>
                  <a:schemeClr val="tx2"/>
                </a:buClr>
                <a:buFont typeface="Wingdings" pitchFamily="2" charset="2"/>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Arial" charset="0"/>
                </a:defRPr>
              </a:lvl5pPr>
              <a:lvl6pPr marL="2514600" indent="-228600" eaLnBrk="0" fontAlgn="base" hangingPunct="0">
                <a:lnSpc>
                  <a:spcPts val="2400"/>
                </a:lnSpc>
                <a:spcBef>
                  <a:spcPct val="0"/>
                </a:spcBef>
                <a:spcAft>
                  <a:spcPct val="0"/>
                </a:spcAft>
                <a:buClr>
                  <a:schemeClr val="tx2"/>
                </a:buClr>
                <a:buFont typeface="Wingdings" pitchFamily="2" charset="2"/>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Arial" charset="0"/>
                </a:defRPr>
              </a:lvl6pPr>
              <a:lvl7pPr marL="2971800" indent="-228600" eaLnBrk="0" fontAlgn="base" hangingPunct="0">
                <a:lnSpc>
                  <a:spcPts val="2400"/>
                </a:lnSpc>
                <a:spcBef>
                  <a:spcPct val="0"/>
                </a:spcBef>
                <a:spcAft>
                  <a:spcPct val="0"/>
                </a:spcAft>
                <a:buClr>
                  <a:schemeClr val="tx2"/>
                </a:buClr>
                <a:buFont typeface="Wingdings" pitchFamily="2" charset="2"/>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Arial" charset="0"/>
                </a:defRPr>
              </a:lvl7pPr>
              <a:lvl8pPr marL="3429000" indent="-228600" eaLnBrk="0" fontAlgn="base" hangingPunct="0">
                <a:lnSpc>
                  <a:spcPts val="2400"/>
                </a:lnSpc>
                <a:spcBef>
                  <a:spcPct val="0"/>
                </a:spcBef>
                <a:spcAft>
                  <a:spcPct val="0"/>
                </a:spcAft>
                <a:buClr>
                  <a:schemeClr val="tx2"/>
                </a:buClr>
                <a:buFont typeface="Wingdings" pitchFamily="2" charset="2"/>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Arial" charset="0"/>
                </a:defRPr>
              </a:lvl8pPr>
              <a:lvl9pPr marL="3886200" indent="-228600" eaLnBrk="0" fontAlgn="base" hangingPunct="0">
                <a:lnSpc>
                  <a:spcPts val="2400"/>
                </a:lnSpc>
                <a:spcBef>
                  <a:spcPct val="0"/>
                </a:spcBef>
                <a:spcAft>
                  <a:spcPct val="0"/>
                </a:spcAft>
                <a:buClr>
                  <a:schemeClr val="tx2"/>
                </a:buClr>
                <a:buFont typeface="Wingdings" pitchFamily="2" charset="2"/>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Arial" charset="0"/>
                </a:defRPr>
              </a:lvl9pPr>
            </a:lstStyle>
            <a:p>
              <a:pPr eaLnBrk="1" hangingPunct="1">
                <a:lnSpc>
                  <a:spcPct val="100000"/>
                </a:lnSpc>
                <a:buFontTx/>
                <a:buNone/>
              </a:pPr>
              <a:r>
                <a:rPr lang="en-GB" altLang="en-US" sz="1397" b="1">
                  <a:solidFill>
                    <a:srgbClr val="FFFFFF"/>
                  </a:solidFill>
                  <a:cs typeface="Arial" charset="0"/>
                </a:rPr>
                <a:t>Prediction</a:t>
              </a:r>
            </a:p>
          </p:txBody>
        </p:sp>
        <p:sp>
          <p:nvSpPr>
            <p:cNvPr id="14" name="Textfeld 34">
              <a:extLst>
                <a:ext uri="{FF2B5EF4-FFF2-40B4-BE49-F238E27FC236}">
                  <a16:creationId xmlns:a16="http://schemas.microsoft.com/office/drawing/2014/main" id="{A48D0F7D-B109-4ABA-90A7-188B586FDF31}"/>
                </a:ext>
              </a:extLst>
            </p:cNvPr>
            <p:cNvSpPr>
              <a:spLocks/>
            </p:cNvSpPr>
            <p:nvPr/>
          </p:nvSpPr>
          <p:spPr bwMode="auto">
            <a:xfrm>
              <a:off x="6486525" y="5232400"/>
              <a:ext cx="1342241" cy="321093"/>
            </a:xfrm>
            <a:custGeom>
              <a:avLst/>
              <a:gdLst>
                <a:gd name="T0" fmla="*/ 2147483647 w 21600"/>
                <a:gd name="T1" fmla="*/ 0 h 21600"/>
                <a:gd name="T2" fmla="*/ 2147483647 w 21600"/>
                <a:gd name="T3" fmla="*/ 723541991 h 21600"/>
                <a:gd name="T4" fmla="*/ 2147483647 w 21600"/>
                <a:gd name="T5" fmla="*/ 1447083982 h 21600"/>
                <a:gd name="T6" fmla="*/ 0 w 21600"/>
                <a:gd name="T7" fmla="*/ 723541991 h 21600"/>
                <a:gd name="T8" fmla="*/ 17694720 60000 65536"/>
                <a:gd name="T9" fmla="*/ 0 60000 65536"/>
                <a:gd name="T10" fmla="*/ 5898240 60000 65536"/>
                <a:gd name="T11" fmla="*/ 1179648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3381" tIns="50282" rIns="93381" bIns="50282">
              <a:spAutoFit/>
            </a:bodyPr>
            <a:lstStyle>
              <a:lvl1pPr eaLnBrk="0" hangingPunct="0">
                <a:lnSpc>
                  <a:spcPts val="2400"/>
                </a:lnSpc>
                <a:buFont typeface="Wingdings" pitchFamily="2" charset="2"/>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Arial" charset="0"/>
                </a:defRPr>
              </a:lvl1pPr>
              <a:lvl2pPr marL="742950" indent="-285750" eaLnBrk="0" hangingPunct="0">
                <a:lnSpc>
                  <a:spcPts val="2400"/>
                </a:lnSpc>
                <a:buClr>
                  <a:schemeClr val="tx2"/>
                </a:buClr>
                <a:buFont typeface="Wingdings" pitchFamily="2" charset="2"/>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Arial" charset="0"/>
                </a:defRPr>
              </a:lvl2pPr>
              <a:lvl3pPr marL="1143000" indent="-228600" eaLnBrk="0" hangingPunct="0">
                <a:lnSpc>
                  <a:spcPts val="2400"/>
                </a:lnSpc>
                <a:buClr>
                  <a:schemeClr val="tx2"/>
                </a:buClr>
                <a:buFont typeface="Wingdings" pitchFamily="2" charset="2"/>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Arial" charset="0"/>
                </a:defRPr>
              </a:lvl3pPr>
              <a:lvl4pPr marL="1600200" indent="-228600" eaLnBrk="0" hangingPunct="0">
                <a:lnSpc>
                  <a:spcPts val="2400"/>
                </a:lnSpc>
                <a:buClr>
                  <a:schemeClr val="tx2"/>
                </a:buClr>
                <a:buFont typeface="Wingdings" pitchFamily="2" charset="2"/>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Arial" charset="0"/>
                </a:defRPr>
              </a:lvl4pPr>
              <a:lvl5pPr marL="2057400" indent="-228600" eaLnBrk="0" hangingPunct="0">
                <a:lnSpc>
                  <a:spcPts val="2400"/>
                </a:lnSpc>
                <a:buClr>
                  <a:schemeClr val="tx2"/>
                </a:buClr>
                <a:buFont typeface="Wingdings" pitchFamily="2" charset="2"/>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Arial" charset="0"/>
                </a:defRPr>
              </a:lvl5pPr>
              <a:lvl6pPr marL="2514600" indent="-228600" eaLnBrk="0" fontAlgn="base" hangingPunct="0">
                <a:lnSpc>
                  <a:spcPts val="2400"/>
                </a:lnSpc>
                <a:spcBef>
                  <a:spcPct val="0"/>
                </a:spcBef>
                <a:spcAft>
                  <a:spcPct val="0"/>
                </a:spcAft>
                <a:buClr>
                  <a:schemeClr val="tx2"/>
                </a:buClr>
                <a:buFont typeface="Wingdings" pitchFamily="2" charset="2"/>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Arial" charset="0"/>
                </a:defRPr>
              </a:lvl6pPr>
              <a:lvl7pPr marL="2971800" indent="-228600" eaLnBrk="0" fontAlgn="base" hangingPunct="0">
                <a:lnSpc>
                  <a:spcPts val="2400"/>
                </a:lnSpc>
                <a:spcBef>
                  <a:spcPct val="0"/>
                </a:spcBef>
                <a:spcAft>
                  <a:spcPct val="0"/>
                </a:spcAft>
                <a:buClr>
                  <a:schemeClr val="tx2"/>
                </a:buClr>
                <a:buFont typeface="Wingdings" pitchFamily="2" charset="2"/>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Arial" charset="0"/>
                </a:defRPr>
              </a:lvl7pPr>
              <a:lvl8pPr marL="3429000" indent="-228600" eaLnBrk="0" fontAlgn="base" hangingPunct="0">
                <a:lnSpc>
                  <a:spcPts val="2400"/>
                </a:lnSpc>
                <a:spcBef>
                  <a:spcPct val="0"/>
                </a:spcBef>
                <a:spcAft>
                  <a:spcPct val="0"/>
                </a:spcAft>
                <a:buClr>
                  <a:schemeClr val="tx2"/>
                </a:buClr>
                <a:buFont typeface="Wingdings" pitchFamily="2" charset="2"/>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Arial" charset="0"/>
                </a:defRPr>
              </a:lvl8pPr>
              <a:lvl9pPr marL="3886200" indent="-228600" eaLnBrk="0" fontAlgn="base" hangingPunct="0">
                <a:lnSpc>
                  <a:spcPts val="2400"/>
                </a:lnSpc>
                <a:spcBef>
                  <a:spcPct val="0"/>
                </a:spcBef>
                <a:spcAft>
                  <a:spcPct val="0"/>
                </a:spcAft>
                <a:buClr>
                  <a:schemeClr val="tx2"/>
                </a:buClr>
                <a:buFont typeface="Wingdings" pitchFamily="2" charset="2"/>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Arial" charset="0"/>
                </a:defRPr>
              </a:lvl9pPr>
            </a:lstStyle>
            <a:p>
              <a:pPr eaLnBrk="1" hangingPunct="1">
                <a:lnSpc>
                  <a:spcPct val="100000"/>
                </a:lnSpc>
                <a:buFontTx/>
                <a:buNone/>
              </a:pPr>
              <a:r>
                <a:rPr lang="en-GB" altLang="en-US" sz="1397" b="1">
                  <a:solidFill>
                    <a:srgbClr val="FFFFFF"/>
                  </a:solidFill>
                  <a:cs typeface="Arial" charset="0"/>
                </a:rPr>
                <a:t>Measurement</a:t>
              </a:r>
            </a:p>
          </p:txBody>
        </p:sp>
      </p:grpSp>
      <p:sp>
        <p:nvSpPr>
          <p:cNvPr id="15" name="Titel 1">
            <a:extLst>
              <a:ext uri="{FF2B5EF4-FFF2-40B4-BE49-F238E27FC236}">
                <a16:creationId xmlns:a16="http://schemas.microsoft.com/office/drawing/2014/main" id="{279CDE48-E0CD-4DAF-8453-CED2074082A9}"/>
              </a:ext>
            </a:extLst>
          </p:cNvPr>
          <p:cNvSpPr txBox="1">
            <a:spLocks/>
          </p:cNvSpPr>
          <p:nvPr/>
        </p:nvSpPr>
        <p:spPr bwMode="gray">
          <a:xfrm>
            <a:off x="106324" y="56400"/>
            <a:ext cx="9989072" cy="491289"/>
          </a:xfrm>
          <a:prstGeom prst="rect">
            <a:avLst/>
          </a:prstGeom>
        </p:spPr>
        <p:txBody>
          <a:bodyPr/>
          <a:lstStyle>
            <a:lvl1pPr algn="l" defTabSz="914400" rtl="0" eaLnBrk="1" latinLnBrk="0" hangingPunct="1">
              <a:spcBef>
                <a:spcPct val="0"/>
              </a:spcBef>
              <a:buNone/>
              <a:defRPr sz="2800" b="1" kern="1200">
                <a:solidFill>
                  <a:schemeClr val="bg2"/>
                </a:solidFill>
                <a:latin typeface="+mj-lt"/>
                <a:ea typeface="+mj-ea"/>
                <a:cs typeface="+mj-cs"/>
              </a:defRPr>
            </a:lvl1pPr>
          </a:lstStyle>
          <a:p>
            <a:r>
              <a:rPr lang="en-US" dirty="0"/>
              <a:t>Time-of-Flight PET and the low counts challenge:  hadron therapy</a:t>
            </a:r>
          </a:p>
        </p:txBody>
      </p:sp>
    </p:spTree>
    <p:extLst>
      <p:ext uri="{BB962C8B-B14F-4D97-AF65-F5344CB8AC3E}">
        <p14:creationId xmlns:p14="http://schemas.microsoft.com/office/powerpoint/2010/main" val="34299139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25"/>
          <p:cNvSpPr txBox="1">
            <a:spLocks noChangeArrowheads="1"/>
          </p:cNvSpPr>
          <p:nvPr/>
        </p:nvSpPr>
        <p:spPr bwMode="auto">
          <a:xfrm>
            <a:off x="7515461" y="6309766"/>
            <a:ext cx="6449910" cy="276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ts val="2400"/>
              </a:lnSpc>
              <a:buFont typeface="Wingdings" pitchFamily="2" charset="2"/>
              <a:defRPr sz="2000">
                <a:solidFill>
                  <a:schemeClr val="tx1"/>
                </a:solidFill>
                <a:latin typeface="Arial" charset="0"/>
              </a:defRPr>
            </a:lvl1pPr>
            <a:lvl2pPr marL="742950" indent="-285750" eaLnBrk="0" hangingPunct="0">
              <a:lnSpc>
                <a:spcPts val="2400"/>
              </a:lnSpc>
              <a:buClr>
                <a:schemeClr val="tx2"/>
              </a:buClr>
              <a:buFont typeface="Wingdings" pitchFamily="2" charset="2"/>
              <a:buChar char="§"/>
              <a:defRPr sz="2000">
                <a:solidFill>
                  <a:schemeClr val="tx1"/>
                </a:solidFill>
                <a:latin typeface="Arial" charset="0"/>
              </a:defRPr>
            </a:lvl2pPr>
            <a:lvl3pPr marL="1143000" indent="-228600" eaLnBrk="0" hangingPunct="0">
              <a:lnSpc>
                <a:spcPts val="2400"/>
              </a:lnSpc>
              <a:buClr>
                <a:schemeClr val="tx2"/>
              </a:buClr>
              <a:buFont typeface="Wingdings" pitchFamily="2" charset="2"/>
              <a:buChar char="§"/>
              <a:defRPr sz="2000">
                <a:solidFill>
                  <a:schemeClr val="tx1"/>
                </a:solidFill>
                <a:latin typeface="Arial" charset="0"/>
              </a:defRPr>
            </a:lvl3pPr>
            <a:lvl4pPr marL="1600200" indent="-228600" eaLnBrk="0" hangingPunct="0">
              <a:lnSpc>
                <a:spcPts val="2400"/>
              </a:lnSpc>
              <a:buClr>
                <a:schemeClr val="tx2"/>
              </a:buClr>
              <a:buFont typeface="Wingdings" pitchFamily="2" charset="2"/>
              <a:buChar char="§"/>
              <a:defRPr sz="2000">
                <a:solidFill>
                  <a:schemeClr val="tx1"/>
                </a:solidFill>
                <a:latin typeface="Arial" charset="0"/>
              </a:defRPr>
            </a:lvl4pPr>
            <a:lvl5pPr marL="2057400" indent="-228600" eaLnBrk="0" hangingPunct="0">
              <a:lnSpc>
                <a:spcPts val="2400"/>
              </a:lnSpc>
              <a:buClr>
                <a:schemeClr val="tx2"/>
              </a:buClr>
              <a:buFont typeface="Wingdings" pitchFamily="2" charset="2"/>
              <a:buChar char="§"/>
              <a:defRPr sz="2000">
                <a:solidFill>
                  <a:schemeClr val="tx1"/>
                </a:solidFill>
                <a:latin typeface="Arial" charset="0"/>
              </a:defRPr>
            </a:lvl5pPr>
            <a:lvl6pPr marL="25146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6pPr>
            <a:lvl7pPr marL="29718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7pPr>
            <a:lvl8pPr marL="34290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8pPr>
            <a:lvl9pPr marL="38862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9pPr>
          </a:lstStyle>
          <a:p>
            <a:pPr eaLnBrk="1" hangingPunct="1">
              <a:lnSpc>
                <a:spcPct val="100000"/>
              </a:lnSpc>
              <a:buFontTx/>
              <a:buNone/>
            </a:pPr>
            <a:r>
              <a:rPr lang="en-US" altLang="en-US" sz="1197" dirty="0"/>
              <a:t>Courtesy of Heidelberger </a:t>
            </a:r>
            <a:r>
              <a:rPr lang="en-US" altLang="en-US" sz="1197" dirty="0" err="1"/>
              <a:t>Ionenstrahl-Therapiezentrum</a:t>
            </a:r>
            <a:r>
              <a:rPr lang="en-US" altLang="en-US" sz="1197" dirty="0"/>
              <a:t> (HIT)</a:t>
            </a:r>
          </a:p>
        </p:txBody>
      </p:sp>
      <p:grpSp>
        <p:nvGrpSpPr>
          <p:cNvPr id="3" name="Group 2"/>
          <p:cNvGrpSpPr/>
          <p:nvPr/>
        </p:nvGrpSpPr>
        <p:grpSpPr>
          <a:xfrm>
            <a:off x="486851" y="1624975"/>
            <a:ext cx="11196137" cy="3467346"/>
            <a:chOff x="274367" y="1600220"/>
            <a:chExt cx="8412438" cy="2926048"/>
          </a:xfrm>
        </p:grpSpPr>
        <p:sp>
          <p:nvSpPr>
            <p:cNvPr id="2" name="Rectangle 1"/>
            <p:cNvSpPr/>
            <p:nvPr/>
          </p:nvSpPr>
          <p:spPr>
            <a:xfrm>
              <a:off x="274367" y="1600220"/>
              <a:ext cx="8412438" cy="29260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6"/>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l="45880" t="40363" r="40585" b="36160"/>
            <a:stretch>
              <a:fillRect/>
            </a:stretch>
          </p:blipFill>
          <p:spPr bwMode="auto">
            <a:xfrm>
              <a:off x="548684" y="1783098"/>
              <a:ext cx="1955800"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7"/>
            <p:cNvSpPr>
              <a:spLocks noChangeArrowheads="1"/>
            </p:cNvSpPr>
            <p:nvPr/>
          </p:nvSpPr>
          <p:spPr bwMode="auto">
            <a:xfrm>
              <a:off x="548684" y="3794756"/>
              <a:ext cx="2915616" cy="49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ts val="2400"/>
                </a:lnSpc>
                <a:buFont typeface="Wingdings" pitchFamily="2" charset="2"/>
                <a:defRPr sz="2000">
                  <a:solidFill>
                    <a:schemeClr val="tx1"/>
                  </a:solidFill>
                  <a:latin typeface="Arial" charset="0"/>
                </a:defRPr>
              </a:lvl1pPr>
              <a:lvl2pPr marL="742950" indent="-285750" eaLnBrk="0" hangingPunct="0">
                <a:lnSpc>
                  <a:spcPts val="2400"/>
                </a:lnSpc>
                <a:buClr>
                  <a:schemeClr val="tx2"/>
                </a:buClr>
                <a:buFont typeface="Wingdings" pitchFamily="2" charset="2"/>
                <a:buChar char="§"/>
                <a:defRPr sz="2000">
                  <a:solidFill>
                    <a:schemeClr val="tx1"/>
                  </a:solidFill>
                  <a:latin typeface="Arial" charset="0"/>
                </a:defRPr>
              </a:lvl2pPr>
              <a:lvl3pPr marL="1143000" indent="-228600" eaLnBrk="0" hangingPunct="0">
                <a:lnSpc>
                  <a:spcPts val="2400"/>
                </a:lnSpc>
                <a:buClr>
                  <a:schemeClr val="tx2"/>
                </a:buClr>
                <a:buFont typeface="Wingdings" pitchFamily="2" charset="2"/>
                <a:buChar char="§"/>
                <a:defRPr sz="2000">
                  <a:solidFill>
                    <a:schemeClr val="tx1"/>
                  </a:solidFill>
                  <a:latin typeface="Arial" charset="0"/>
                </a:defRPr>
              </a:lvl3pPr>
              <a:lvl4pPr marL="1600200" indent="-228600" eaLnBrk="0" hangingPunct="0">
                <a:lnSpc>
                  <a:spcPts val="2400"/>
                </a:lnSpc>
                <a:buClr>
                  <a:schemeClr val="tx2"/>
                </a:buClr>
                <a:buFont typeface="Wingdings" pitchFamily="2" charset="2"/>
                <a:buChar char="§"/>
                <a:defRPr sz="2000">
                  <a:solidFill>
                    <a:schemeClr val="tx1"/>
                  </a:solidFill>
                  <a:latin typeface="Arial" charset="0"/>
                </a:defRPr>
              </a:lvl4pPr>
              <a:lvl5pPr marL="2057400" indent="-228600" eaLnBrk="0" hangingPunct="0">
                <a:lnSpc>
                  <a:spcPts val="2400"/>
                </a:lnSpc>
                <a:buClr>
                  <a:schemeClr val="tx2"/>
                </a:buClr>
                <a:buFont typeface="Wingdings" pitchFamily="2" charset="2"/>
                <a:buChar char="§"/>
                <a:defRPr sz="2000">
                  <a:solidFill>
                    <a:schemeClr val="tx1"/>
                  </a:solidFill>
                  <a:latin typeface="Arial" charset="0"/>
                </a:defRPr>
              </a:lvl5pPr>
              <a:lvl6pPr marL="25146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6pPr>
              <a:lvl7pPr marL="29718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7pPr>
              <a:lvl8pPr marL="34290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8pPr>
              <a:lvl9pPr marL="38862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9pPr>
            </a:lstStyle>
            <a:p>
              <a:pPr eaLnBrk="1" hangingPunct="1">
                <a:lnSpc>
                  <a:spcPct val="100000"/>
                </a:lnSpc>
                <a:buFontTx/>
                <a:buNone/>
              </a:pPr>
              <a:r>
                <a:rPr lang="en-US" altLang="en-US" sz="1596" b="1" dirty="0"/>
                <a:t>OSEM, 21 subsets, </a:t>
              </a:r>
            </a:p>
            <a:p>
              <a:pPr eaLnBrk="1" hangingPunct="1">
                <a:lnSpc>
                  <a:spcPct val="100000"/>
                </a:lnSpc>
                <a:buFontTx/>
                <a:buNone/>
              </a:pPr>
              <a:r>
                <a:rPr lang="en-US" altLang="en-US" sz="1596" b="1" dirty="0"/>
                <a:t>3 iterations</a:t>
              </a:r>
            </a:p>
          </p:txBody>
        </p:sp>
        <p:pic>
          <p:nvPicPr>
            <p:cNvPr id="10"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46124" t="41518" r="14369" b="36349"/>
            <a:stretch/>
          </p:blipFill>
          <p:spPr bwMode="auto">
            <a:xfrm>
              <a:off x="2926098" y="1783098"/>
              <a:ext cx="5588000" cy="190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9"/>
            <p:cNvSpPr>
              <a:spLocks noChangeArrowheads="1"/>
            </p:cNvSpPr>
            <p:nvPr/>
          </p:nvSpPr>
          <p:spPr bwMode="auto">
            <a:xfrm>
              <a:off x="3383293" y="3794756"/>
              <a:ext cx="4663389" cy="285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ts val="2400"/>
                </a:lnSpc>
                <a:buFont typeface="Wingdings" pitchFamily="2" charset="2"/>
                <a:defRPr sz="2000">
                  <a:solidFill>
                    <a:schemeClr val="tx1"/>
                  </a:solidFill>
                  <a:latin typeface="Arial" charset="0"/>
                </a:defRPr>
              </a:lvl1pPr>
              <a:lvl2pPr marL="742950" indent="-285750" eaLnBrk="0" hangingPunct="0">
                <a:lnSpc>
                  <a:spcPts val="2400"/>
                </a:lnSpc>
                <a:buClr>
                  <a:schemeClr val="tx2"/>
                </a:buClr>
                <a:buFont typeface="Wingdings" pitchFamily="2" charset="2"/>
                <a:buChar char="§"/>
                <a:defRPr sz="2000">
                  <a:solidFill>
                    <a:schemeClr val="tx1"/>
                  </a:solidFill>
                  <a:latin typeface="Arial" charset="0"/>
                </a:defRPr>
              </a:lvl2pPr>
              <a:lvl3pPr marL="1143000" indent="-228600" eaLnBrk="0" hangingPunct="0">
                <a:lnSpc>
                  <a:spcPts val="2400"/>
                </a:lnSpc>
                <a:buClr>
                  <a:schemeClr val="tx2"/>
                </a:buClr>
                <a:buFont typeface="Wingdings" pitchFamily="2" charset="2"/>
                <a:buChar char="§"/>
                <a:defRPr sz="2000">
                  <a:solidFill>
                    <a:schemeClr val="tx1"/>
                  </a:solidFill>
                  <a:latin typeface="Arial" charset="0"/>
                </a:defRPr>
              </a:lvl3pPr>
              <a:lvl4pPr marL="1600200" indent="-228600" eaLnBrk="0" hangingPunct="0">
                <a:lnSpc>
                  <a:spcPts val="2400"/>
                </a:lnSpc>
                <a:buClr>
                  <a:schemeClr val="tx2"/>
                </a:buClr>
                <a:buFont typeface="Wingdings" pitchFamily="2" charset="2"/>
                <a:buChar char="§"/>
                <a:defRPr sz="2000">
                  <a:solidFill>
                    <a:schemeClr val="tx1"/>
                  </a:solidFill>
                  <a:latin typeface="Arial" charset="0"/>
                </a:defRPr>
              </a:lvl4pPr>
              <a:lvl5pPr marL="2057400" indent="-228600" eaLnBrk="0" hangingPunct="0">
                <a:lnSpc>
                  <a:spcPts val="2400"/>
                </a:lnSpc>
                <a:buClr>
                  <a:schemeClr val="tx2"/>
                </a:buClr>
                <a:buFont typeface="Wingdings" pitchFamily="2" charset="2"/>
                <a:buChar char="§"/>
                <a:defRPr sz="2000">
                  <a:solidFill>
                    <a:schemeClr val="tx1"/>
                  </a:solidFill>
                  <a:latin typeface="Arial" charset="0"/>
                </a:defRPr>
              </a:lvl5pPr>
              <a:lvl6pPr marL="25146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6pPr>
              <a:lvl7pPr marL="29718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7pPr>
              <a:lvl8pPr marL="34290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8pPr>
              <a:lvl9pPr marL="38862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9pPr>
            </a:lstStyle>
            <a:p>
              <a:pPr eaLnBrk="1" hangingPunct="1">
                <a:lnSpc>
                  <a:spcPct val="100000"/>
                </a:lnSpc>
                <a:buFontTx/>
                <a:buNone/>
              </a:pPr>
              <a:r>
                <a:rPr lang="en-US" altLang="en-US" sz="1596" b="1" dirty="0"/>
                <a:t>OSEM+PSF+TOF, 14 subsets, 2 iterations</a:t>
              </a:r>
            </a:p>
          </p:txBody>
        </p:sp>
      </p:grpSp>
      <p:sp>
        <p:nvSpPr>
          <p:cNvPr id="14" name="Text Box 8"/>
          <p:cNvSpPr txBox="1">
            <a:spLocks noChangeArrowheads="1"/>
          </p:cNvSpPr>
          <p:nvPr/>
        </p:nvSpPr>
        <p:spPr bwMode="auto">
          <a:xfrm>
            <a:off x="851941" y="5271059"/>
            <a:ext cx="11115484" cy="399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lnSpc>
                <a:spcPts val="2400"/>
              </a:lnSpc>
              <a:buFont typeface="Wingdings" pitchFamily="2" charset="2"/>
              <a:defRPr sz="2000">
                <a:solidFill>
                  <a:schemeClr val="tx1"/>
                </a:solidFill>
                <a:latin typeface="Arial" charset="0"/>
              </a:defRPr>
            </a:lvl1pPr>
            <a:lvl2pPr marL="742950" indent="-285750" eaLnBrk="0" hangingPunct="0">
              <a:lnSpc>
                <a:spcPts val="2400"/>
              </a:lnSpc>
              <a:buClr>
                <a:schemeClr val="tx2"/>
              </a:buClr>
              <a:buFont typeface="Wingdings" pitchFamily="2" charset="2"/>
              <a:buChar char="§"/>
              <a:defRPr sz="2000">
                <a:solidFill>
                  <a:schemeClr val="tx1"/>
                </a:solidFill>
                <a:latin typeface="Arial" charset="0"/>
              </a:defRPr>
            </a:lvl2pPr>
            <a:lvl3pPr marL="1143000" indent="-228600" eaLnBrk="0" hangingPunct="0">
              <a:lnSpc>
                <a:spcPts val="2400"/>
              </a:lnSpc>
              <a:buClr>
                <a:schemeClr val="tx2"/>
              </a:buClr>
              <a:buFont typeface="Wingdings" pitchFamily="2" charset="2"/>
              <a:buChar char="§"/>
              <a:defRPr sz="2000">
                <a:solidFill>
                  <a:schemeClr val="tx1"/>
                </a:solidFill>
                <a:latin typeface="Arial" charset="0"/>
              </a:defRPr>
            </a:lvl3pPr>
            <a:lvl4pPr marL="1600200" indent="-228600" eaLnBrk="0" hangingPunct="0">
              <a:lnSpc>
                <a:spcPts val="2400"/>
              </a:lnSpc>
              <a:buClr>
                <a:schemeClr val="tx2"/>
              </a:buClr>
              <a:buFont typeface="Wingdings" pitchFamily="2" charset="2"/>
              <a:buChar char="§"/>
              <a:defRPr sz="2000">
                <a:solidFill>
                  <a:schemeClr val="tx1"/>
                </a:solidFill>
                <a:latin typeface="Arial" charset="0"/>
              </a:defRPr>
            </a:lvl4pPr>
            <a:lvl5pPr marL="2057400" indent="-228600" eaLnBrk="0" hangingPunct="0">
              <a:lnSpc>
                <a:spcPts val="2400"/>
              </a:lnSpc>
              <a:buClr>
                <a:schemeClr val="tx2"/>
              </a:buClr>
              <a:buFont typeface="Wingdings" pitchFamily="2" charset="2"/>
              <a:buChar char="§"/>
              <a:defRPr sz="2000">
                <a:solidFill>
                  <a:schemeClr val="tx1"/>
                </a:solidFill>
                <a:latin typeface="Arial" charset="0"/>
              </a:defRPr>
            </a:lvl5pPr>
            <a:lvl6pPr marL="25146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6pPr>
            <a:lvl7pPr marL="29718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7pPr>
            <a:lvl8pPr marL="34290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8pPr>
            <a:lvl9pPr marL="38862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9pPr>
          </a:lstStyle>
          <a:p>
            <a:pPr eaLnBrk="1" hangingPunct="1">
              <a:lnSpc>
                <a:spcPct val="100000"/>
              </a:lnSpc>
              <a:buFontTx/>
              <a:buNone/>
            </a:pPr>
            <a:r>
              <a:rPr lang="en-US" altLang="en-US" sz="1995" dirty="0"/>
              <a:t>Reconstruction methods need to be tailored/optimized for challenging applications</a:t>
            </a:r>
          </a:p>
        </p:txBody>
      </p:sp>
      <p:sp>
        <p:nvSpPr>
          <p:cNvPr id="12" name="Rectangle 19"/>
          <p:cNvSpPr>
            <a:spLocks noChangeArrowheads="1"/>
          </p:cNvSpPr>
          <p:nvPr/>
        </p:nvSpPr>
        <p:spPr bwMode="auto">
          <a:xfrm>
            <a:off x="6693437" y="4751130"/>
            <a:ext cx="4989553" cy="30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ts val="2400"/>
              </a:lnSpc>
              <a:buFont typeface="Wingdings" pitchFamily="2" charset="2"/>
              <a:defRPr sz="2000">
                <a:solidFill>
                  <a:schemeClr val="tx1"/>
                </a:solidFill>
                <a:latin typeface="Arial" charset="0"/>
              </a:defRPr>
            </a:lvl1pPr>
            <a:lvl2pPr marL="742950" indent="-285750" eaLnBrk="0" hangingPunct="0">
              <a:lnSpc>
                <a:spcPts val="2400"/>
              </a:lnSpc>
              <a:buClr>
                <a:schemeClr val="tx2"/>
              </a:buClr>
              <a:buFont typeface="Wingdings" pitchFamily="2" charset="2"/>
              <a:buChar char="§"/>
              <a:defRPr sz="2000">
                <a:solidFill>
                  <a:schemeClr val="tx1"/>
                </a:solidFill>
                <a:latin typeface="Arial" charset="0"/>
              </a:defRPr>
            </a:lvl2pPr>
            <a:lvl3pPr marL="1143000" indent="-228600" eaLnBrk="0" hangingPunct="0">
              <a:lnSpc>
                <a:spcPts val="2400"/>
              </a:lnSpc>
              <a:buClr>
                <a:schemeClr val="tx2"/>
              </a:buClr>
              <a:buFont typeface="Wingdings" pitchFamily="2" charset="2"/>
              <a:buChar char="§"/>
              <a:defRPr sz="2000">
                <a:solidFill>
                  <a:schemeClr val="tx1"/>
                </a:solidFill>
                <a:latin typeface="Arial" charset="0"/>
              </a:defRPr>
            </a:lvl3pPr>
            <a:lvl4pPr marL="1600200" indent="-228600" eaLnBrk="0" hangingPunct="0">
              <a:lnSpc>
                <a:spcPts val="2400"/>
              </a:lnSpc>
              <a:buClr>
                <a:schemeClr val="tx2"/>
              </a:buClr>
              <a:buFont typeface="Wingdings" pitchFamily="2" charset="2"/>
              <a:buChar char="§"/>
              <a:defRPr sz="2000">
                <a:solidFill>
                  <a:schemeClr val="tx1"/>
                </a:solidFill>
                <a:latin typeface="Arial" charset="0"/>
              </a:defRPr>
            </a:lvl4pPr>
            <a:lvl5pPr marL="2057400" indent="-228600" eaLnBrk="0" hangingPunct="0">
              <a:lnSpc>
                <a:spcPts val="2400"/>
              </a:lnSpc>
              <a:buClr>
                <a:schemeClr val="tx2"/>
              </a:buClr>
              <a:buFont typeface="Wingdings" pitchFamily="2" charset="2"/>
              <a:buChar char="§"/>
              <a:defRPr sz="2000">
                <a:solidFill>
                  <a:schemeClr val="tx1"/>
                </a:solidFill>
                <a:latin typeface="Arial" charset="0"/>
              </a:defRPr>
            </a:lvl5pPr>
            <a:lvl6pPr marL="25146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6pPr>
            <a:lvl7pPr marL="29718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7pPr>
            <a:lvl8pPr marL="34290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8pPr>
            <a:lvl9pPr marL="3886200" indent="-228600" eaLnBrk="0" fontAlgn="base" hangingPunct="0">
              <a:lnSpc>
                <a:spcPts val="2400"/>
              </a:lnSpc>
              <a:spcBef>
                <a:spcPct val="0"/>
              </a:spcBef>
              <a:spcAft>
                <a:spcPct val="0"/>
              </a:spcAft>
              <a:buClr>
                <a:schemeClr val="tx2"/>
              </a:buClr>
              <a:buFont typeface="Wingdings" pitchFamily="2" charset="2"/>
              <a:buChar char="§"/>
              <a:defRPr sz="2000">
                <a:solidFill>
                  <a:schemeClr val="tx1"/>
                </a:solidFill>
                <a:latin typeface="Arial" charset="0"/>
              </a:defRPr>
            </a:lvl9pPr>
          </a:lstStyle>
          <a:p>
            <a:pPr eaLnBrk="1" hangingPunct="1">
              <a:lnSpc>
                <a:spcPct val="100000"/>
              </a:lnSpc>
              <a:buFontTx/>
              <a:buNone/>
            </a:pPr>
            <a:r>
              <a:rPr lang="en-US" altLang="en-US" sz="1397" b="1" dirty="0"/>
              <a:t>image size 200x200, 5 mm Gaussian filter</a:t>
            </a:r>
          </a:p>
        </p:txBody>
      </p:sp>
      <p:sp>
        <p:nvSpPr>
          <p:cNvPr id="13" name="Titel 1">
            <a:extLst>
              <a:ext uri="{FF2B5EF4-FFF2-40B4-BE49-F238E27FC236}">
                <a16:creationId xmlns:a16="http://schemas.microsoft.com/office/drawing/2014/main" id="{3A8AFC31-39E0-4298-A76D-87D6A7EE9AA3}"/>
              </a:ext>
            </a:extLst>
          </p:cNvPr>
          <p:cNvSpPr txBox="1">
            <a:spLocks/>
          </p:cNvSpPr>
          <p:nvPr/>
        </p:nvSpPr>
        <p:spPr bwMode="gray">
          <a:xfrm>
            <a:off x="123877" y="79076"/>
            <a:ext cx="9989072" cy="491289"/>
          </a:xfrm>
          <a:prstGeom prst="rect">
            <a:avLst/>
          </a:prstGeom>
        </p:spPr>
        <p:txBody>
          <a:bodyPr/>
          <a:lstStyle>
            <a:lvl1pPr algn="l" defTabSz="914400" rtl="0" eaLnBrk="1" latinLnBrk="0" hangingPunct="1">
              <a:spcBef>
                <a:spcPct val="0"/>
              </a:spcBef>
              <a:buNone/>
              <a:defRPr sz="2800" b="1" kern="1200">
                <a:solidFill>
                  <a:schemeClr val="bg2"/>
                </a:solidFill>
                <a:latin typeface="+mj-lt"/>
                <a:ea typeface="+mj-ea"/>
                <a:cs typeface="+mj-cs"/>
              </a:defRPr>
            </a:lvl1pPr>
          </a:lstStyle>
          <a:p>
            <a:r>
              <a:rPr lang="en-US" dirty="0"/>
              <a:t>Time-of-Flight PET and the low counts challenge: hadron therapy</a:t>
            </a:r>
          </a:p>
        </p:txBody>
      </p:sp>
    </p:spTree>
    <p:extLst>
      <p:ext uri="{BB962C8B-B14F-4D97-AF65-F5344CB8AC3E}">
        <p14:creationId xmlns:p14="http://schemas.microsoft.com/office/powerpoint/2010/main" val="1344369764"/>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8034"/>
            <a:ext cx="12169775" cy="982578"/>
          </a:xfrm>
        </p:spPr>
        <p:txBody>
          <a:bodyPr/>
          <a:lstStyle/>
          <a:p>
            <a:br>
              <a:rPr lang="en-US" dirty="0"/>
            </a:br>
            <a:endParaRPr lang="en-US" dirty="0"/>
          </a:p>
        </p:txBody>
      </p:sp>
      <p:sp>
        <p:nvSpPr>
          <p:cNvPr id="4" name="Rectangle 3"/>
          <p:cNvSpPr/>
          <p:nvPr/>
        </p:nvSpPr>
        <p:spPr>
          <a:xfrm>
            <a:off x="351160" y="1427985"/>
            <a:ext cx="11641501" cy="1382301"/>
          </a:xfrm>
          <a:prstGeom prst="rect">
            <a:avLst/>
          </a:prstGeom>
        </p:spPr>
        <p:txBody>
          <a:bodyPr wrap="square">
            <a:spAutoFit/>
          </a:bodyPr>
          <a:lstStyle/>
          <a:p>
            <a:pPr marL="0" lvl="2"/>
            <a:r>
              <a:rPr lang="en-US" sz="2794" dirty="0"/>
              <a:t>Matched imaging–therapeutic agents: </a:t>
            </a:r>
          </a:p>
          <a:p>
            <a:pPr marL="0" lvl="2"/>
            <a:endParaRPr lang="en-US" sz="2794" dirty="0"/>
          </a:p>
          <a:p>
            <a:pPr marL="0" lvl="2"/>
            <a:r>
              <a:rPr lang="en-US" sz="2794" baseline="30000" dirty="0"/>
              <a:t>		68</a:t>
            </a:r>
            <a:r>
              <a:rPr lang="en-US" sz="2794" dirty="0"/>
              <a:t>Ga-DOTA-PSMA 		</a:t>
            </a:r>
            <a:r>
              <a:rPr lang="en-US" sz="2794" baseline="30000" dirty="0"/>
              <a:t>177</a:t>
            </a:r>
            <a:r>
              <a:rPr lang="en-US" sz="2794" dirty="0"/>
              <a:t>Lu-DOTA-PSMA</a:t>
            </a:r>
          </a:p>
        </p:txBody>
      </p:sp>
      <p:grpSp>
        <p:nvGrpSpPr>
          <p:cNvPr id="9" name="Group 8"/>
          <p:cNvGrpSpPr/>
          <p:nvPr/>
        </p:nvGrpSpPr>
        <p:grpSpPr>
          <a:xfrm>
            <a:off x="1990737" y="3123693"/>
            <a:ext cx="3215846" cy="2747507"/>
            <a:chOff x="1563756" y="2463501"/>
            <a:chExt cx="3223397" cy="2753958"/>
          </a:xfrm>
        </p:grpSpPr>
        <p:pic>
          <p:nvPicPr>
            <p:cNvPr id="327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1563756" y="2463501"/>
              <a:ext cx="3008244" cy="27539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bwMode="auto">
            <a:xfrm>
              <a:off x="4270786" y="3184264"/>
              <a:ext cx="516367" cy="925157"/>
            </a:xfrm>
            <a:prstGeom prst="rect">
              <a:avLst/>
            </a:prstGeom>
            <a:solidFill>
              <a:schemeClr val="bg1"/>
            </a:solidFill>
            <a:ln>
              <a:noFill/>
            </a:ln>
            <a:effectLst/>
          </p:spPr>
          <p:txBody>
            <a:bodyPr wrap="square" lIns="107747" tIns="53874" rIns="107747" bIns="53874" numCol="1" spcCol="72000" rtlCol="0" anchor="ctr">
              <a:noAutofit/>
            </a:bodyPr>
            <a:lstStyle/>
            <a:p>
              <a:pPr algn="ctr">
                <a:lnSpc>
                  <a:spcPct val="110000"/>
                </a:lnSpc>
                <a:spcBef>
                  <a:spcPct val="0"/>
                </a:spcBef>
                <a:buFont typeface="Wingdings" charset="0"/>
                <a:buNone/>
              </a:pPr>
              <a:endParaRPr lang="en-US" sz="1796" b="1" dirty="0" err="1"/>
            </a:p>
          </p:txBody>
        </p:sp>
      </p:grpSp>
      <p:grpSp>
        <p:nvGrpSpPr>
          <p:cNvPr id="10" name="Group 9"/>
          <p:cNvGrpSpPr/>
          <p:nvPr/>
        </p:nvGrpSpPr>
        <p:grpSpPr>
          <a:xfrm>
            <a:off x="6140933" y="3080817"/>
            <a:ext cx="3215846" cy="2747507"/>
            <a:chOff x="5416787" y="2282414"/>
            <a:chExt cx="3223397" cy="2753958"/>
          </a:xfrm>
        </p:grpSpPr>
        <p:pic>
          <p:nvPicPr>
            <p:cNvPr id="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5416787" y="2282414"/>
              <a:ext cx="3008244" cy="27539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bwMode="auto">
            <a:xfrm>
              <a:off x="8123817" y="3003177"/>
              <a:ext cx="516367" cy="925157"/>
            </a:xfrm>
            <a:prstGeom prst="rect">
              <a:avLst/>
            </a:prstGeom>
            <a:solidFill>
              <a:schemeClr val="bg1"/>
            </a:solidFill>
            <a:ln>
              <a:noFill/>
            </a:ln>
            <a:effectLst/>
          </p:spPr>
          <p:txBody>
            <a:bodyPr wrap="square" lIns="107747" tIns="53874" rIns="107747" bIns="53874" numCol="1" spcCol="72000" rtlCol="0" anchor="ctr">
              <a:noAutofit/>
            </a:bodyPr>
            <a:lstStyle/>
            <a:p>
              <a:pPr algn="ctr">
                <a:lnSpc>
                  <a:spcPct val="110000"/>
                </a:lnSpc>
                <a:spcBef>
                  <a:spcPct val="0"/>
                </a:spcBef>
                <a:buFont typeface="Wingdings" charset="0"/>
                <a:buNone/>
              </a:pPr>
              <a:endParaRPr lang="en-US" sz="1796" b="1" dirty="0" err="1"/>
            </a:p>
          </p:txBody>
        </p:sp>
        <p:sp>
          <p:nvSpPr>
            <p:cNvPr id="5" name="Oval 4"/>
            <p:cNvSpPr/>
            <p:nvPr/>
          </p:nvSpPr>
          <p:spPr bwMode="auto">
            <a:xfrm>
              <a:off x="6637468" y="3324113"/>
              <a:ext cx="698949" cy="699247"/>
            </a:xfrm>
            <a:prstGeom prst="ellipse">
              <a:avLst/>
            </a:prstGeom>
            <a:solidFill>
              <a:srgbClr val="FFD85D"/>
            </a:solidFill>
            <a:ln>
              <a:noFill/>
            </a:ln>
            <a:effectLst/>
          </p:spPr>
          <p:txBody>
            <a:bodyPr wrap="square" lIns="107747" tIns="53874" rIns="107747" bIns="53874" numCol="1" spcCol="72000" rtlCol="0" anchor="ctr">
              <a:noAutofit/>
            </a:bodyPr>
            <a:lstStyle/>
            <a:p>
              <a:pPr algn="ctr">
                <a:lnSpc>
                  <a:spcPct val="110000"/>
                </a:lnSpc>
                <a:spcBef>
                  <a:spcPct val="0"/>
                </a:spcBef>
                <a:buFont typeface="Wingdings" charset="0"/>
                <a:buNone/>
              </a:pPr>
              <a:endParaRPr lang="en-US" sz="1796" b="1" dirty="0" err="1">
                <a:solidFill>
                  <a:srgbClr val="FFFF00"/>
                </a:solidFill>
              </a:endParaRPr>
            </a:p>
          </p:txBody>
        </p:sp>
        <p:sp>
          <p:nvSpPr>
            <p:cNvPr id="6" name="TextBox 5"/>
            <p:cNvSpPr txBox="1"/>
            <p:nvPr/>
          </p:nvSpPr>
          <p:spPr>
            <a:xfrm>
              <a:off x="6734287" y="3539266"/>
              <a:ext cx="403957" cy="257250"/>
            </a:xfrm>
            <a:prstGeom prst="rect">
              <a:avLst/>
            </a:prstGeom>
            <a:noFill/>
          </p:spPr>
          <p:txBody>
            <a:bodyPr wrap="none" lIns="0" tIns="0" rIns="0" bIns="0" rtlCol="0">
              <a:spAutoFit/>
            </a:bodyPr>
            <a:lstStyle/>
            <a:p>
              <a:pPr>
                <a:lnSpc>
                  <a:spcPct val="110000"/>
                </a:lnSpc>
              </a:pPr>
              <a:r>
                <a:rPr lang="en-US" sz="1596" b="1" baseline="30000" dirty="0"/>
                <a:t>177</a:t>
              </a:r>
              <a:r>
                <a:rPr lang="en-US" sz="1596" b="1" dirty="0"/>
                <a:t>Lu</a:t>
              </a:r>
            </a:p>
          </p:txBody>
        </p:sp>
      </p:grpSp>
      <p:sp>
        <p:nvSpPr>
          <p:cNvPr id="13" name="Rectangle 12"/>
          <p:cNvSpPr/>
          <p:nvPr/>
        </p:nvSpPr>
        <p:spPr>
          <a:xfrm>
            <a:off x="351160" y="986800"/>
            <a:ext cx="12006386" cy="521994"/>
          </a:xfrm>
          <a:prstGeom prst="rect">
            <a:avLst/>
          </a:prstGeom>
        </p:spPr>
        <p:txBody>
          <a:bodyPr wrap="square">
            <a:spAutoFit/>
          </a:bodyPr>
          <a:lstStyle/>
          <a:p>
            <a:pPr marL="0" lvl="2"/>
            <a:r>
              <a:rPr lang="en-US" sz="2794" dirty="0"/>
              <a:t>Matched imaging–therapeutic radioisotopes: </a:t>
            </a:r>
            <a:r>
              <a:rPr lang="en-US" sz="2794" baseline="30000" dirty="0"/>
              <a:t>124</a:t>
            </a:r>
            <a:r>
              <a:rPr lang="en-US" sz="2794" dirty="0"/>
              <a:t>I and </a:t>
            </a:r>
            <a:r>
              <a:rPr lang="en-US" sz="2794" baseline="30000" dirty="0"/>
              <a:t>131</a:t>
            </a:r>
            <a:r>
              <a:rPr lang="en-US" sz="2794" dirty="0"/>
              <a:t>I, </a:t>
            </a:r>
            <a:r>
              <a:rPr lang="en-US" sz="2794" baseline="30000" dirty="0"/>
              <a:t>86</a:t>
            </a:r>
            <a:r>
              <a:rPr lang="en-US" sz="2794" dirty="0"/>
              <a:t>Y and </a:t>
            </a:r>
            <a:r>
              <a:rPr lang="en-US" sz="2794" baseline="30000" dirty="0"/>
              <a:t>90</a:t>
            </a:r>
            <a:r>
              <a:rPr lang="en-US" sz="2794" dirty="0"/>
              <a:t>Y</a:t>
            </a:r>
          </a:p>
        </p:txBody>
      </p:sp>
      <p:sp>
        <p:nvSpPr>
          <p:cNvPr id="15" name="Title 2"/>
          <p:cNvSpPr txBox="1">
            <a:spLocks/>
          </p:cNvSpPr>
          <p:nvPr/>
        </p:nvSpPr>
        <p:spPr>
          <a:xfrm>
            <a:off x="190621" y="107757"/>
            <a:ext cx="6943709" cy="595628"/>
          </a:xfrm>
          <a:prstGeom prst="rect">
            <a:avLst/>
          </a:prstGeom>
        </p:spPr>
        <p:txBody>
          <a:bodyPr vert="horz" lIns="0" tIns="0" rIns="0" bIns="0" rtlCol="0" anchor="t" anchorCtr="0">
            <a:normAutofit/>
          </a:bodyPr>
          <a:lstStyle>
            <a:lvl1pPr algn="l" defTabSz="914400" rtl="0" eaLnBrk="1" latinLnBrk="0" hangingPunct="1">
              <a:lnSpc>
                <a:spcPct val="95000"/>
              </a:lnSpc>
              <a:spcBef>
                <a:spcPct val="0"/>
              </a:spcBef>
              <a:buNone/>
              <a:defRPr sz="3200" b="1" kern="1200">
                <a:solidFill>
                  <a:schemeClr val="accent1"/>
                </a:solidFill>
                <a:latin typeface="+mj-lt"/>
                <a:ea typeface="+mj-ea"/>
                <a:cs typeface="+mj-cs"/>
              </a:defRPr>
            </a:lvl1pPr>
          </a:lstStyle>
          <a:p>
            <a:r>
              <a:rPr lang="en-US" altLang="en-US" sz="2800" kern="0" dirty="0" err="1"/>
              <a:t>Theranostics</a:t>
            </a:r>
            <a:r>
              <a:rPr lang="en-US" altLang="en-US" sz="2800" kern="0" dirty="0"/>
              <a:t>: small compound imaging</a:t>
            </a:r>
          </a:p>
          <a:p>
            <a:endParaRPr lang="en-US" altLang="en-US" sz="2800" kern="0" dirty="0"/>
          </a:p>
        </p:txBody>
      </p:sp>
      <p:sp>
        <p:nvSpPr>
          <p:cNvPr id="16" name="Title 2">
            <a:extLst>
              <a:ext uri="{FF2B5EF4-FFF2-40B4-BE49-F238E27FC236}">
                <a16:creationId xmlns:a16="http://schemas.microsoft.com/office/drawing/2014/main" id="{1908190D-D76C-4375-AB1C-8DCB280B70E4}"/>
              </a:ext>
            </a:extLst>
          </p:cNvPr>
          <p:cNvSpPr txBox="1">
            <a:spLocks/>
          </p:cNvSpPr>
          <p:nvPr/>
        </p:nvSpPr>
        <p:spPr>
          <a:xfrm>
            <a:off x="2944031" y="5977524"/>
            <a:ext cx="1436888" cy="595628"/>
          </a:xfrm>
          <a:prstGeom prst="rect">
            <a:avLst/>
          </a:prstGeom>
        </p:spPr>
        <p:txBody>
          <a:bodyPr vert="horz" lIns="0" tIns="0" rIns="0" bIns="0" rtlCol="0" anchor="t" anchorCtr="0">
            <a:normAutofit/>
          </a:bodyPr>
          <a:lstStyle>
            <a:lvl1pPr algn="l" defTabSz="914400" rtl="0" eaLnBrk="1" latinLnBrk="0" hangingPunct="1">
              <a:lnSpc>
                <a:spcPct val="95000"/>
              </a:lnSpc>
              <a:spcBef>
                <a:spcPct val="0"/>
              </a:spcBef>
              <a:buNone/>
              <a:defRPr sz="3200" b="1" kern="1200">
                <a:solidFill>
                  <a:schemeClr val="accent1"/>
                </a:solidFill>
                <a:latin typeface="+mj-lt"/>
                <a:ea typeface="+mj-ea"/>
                <a:cs typeface="+mj-cs"/>
              </a:defRPr>
            </a:lvl1pPr>
          </a:lstStyle>
          <a:p>
            <a:r>
              <a:rPr lang="en-US" altLang="en-US" sz="2800" kern="0" dirty="0"/>
              <a:t>Imaging</a:t>
            </a:r>
          </a:p>
        </p:txBody>
      </p:sp>
      <p:sp>
        <p:nvSpPr>
          <p:cNvPr id="17" name="Title 2">
            <a:extLst>
              <a:ext uri="{FF2B5EF4-FFF2-40B4-BE49-F238E27FC236}">
                <a16:creationId xmlns:a16="http://schemas.microsoft.com/office/drawing/2014/main" id="{D310094A-5655-4755-B873-1D5EEA15AEC5}"/>
              </a:ext>
            </a:extLst>
          </p:cNvPr>
          <p:cNvSpPr txBox="1">
            <a:spLocks/>
          </p:cNvSpPr>
          <p:nvPr/>
        </p:nvSpPr>
        <p:spPr>
          <a:xfrm>
            <a:off x="7134330" y="5967905"/>
            <a:ext cx="1436888" cy="595628"/>
          </a:xfrm>
          <a:prstGeom prst="rect">
            <a:avLst/>
          </a:prstGeom>
        </p:spPr>
        <p:txBody>
          <a:bodyPr vert="horz" lIns="0" tIns="0" rIns="0" bIns="0" rtlCol="0" anchor="t" anchorCtr="0">
            <a:normAutofit/>
          </a:bodyPr>
          <a:lstStyle>
            <a:lvl1pPr algn="l" defTabSz="914400" rtl="0" eaLnBrk="1" latinLnBrk="0" hangingPunct="1">
              <a:lnSpc>
                <a:spcPct val="95000"/>
              </a:lnSpc>
              <a:spcBef>
                <a:spcPct val="0"/>
              </a:spcBef>
              <a:buNone/>
              <a:defRPr sz="3200" b="1" kern="1200">
                <a:solidFill>
                  <a:schemeClr val="accent1"/>
                </a:solidFill>
                <a:latin typeface="+mj-lt"/>
                <a:ea typeface="+mj-ea"/>
                <a:cs typeface="+mj-cs"/>
              </a:defRPr>
            </a:lvl1pPr>
          </a:lstStyle>
          <a:p>
            <a:r>
              <a:rPr lang="en-US" altLang="en-US" sz="2800" kern="0" dirty="0"/>
              <a:t>Therapy</a:t>
            </a:r>
          </a:p>
        </p:txBody>
      </p:sp>
    </p:spTree>
    <p:extLst>
      <p:ext uri="{BB962C8B-B14F-4D97-AF65-F5344CB8AC3E}">
        <p14:creationId xmlns:p14="http://schemas.microsoft.com/office/powerpoint/2010/main" val="1983812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8033"/>
            <a:ext cx="12169775" cy="1265442"/>
          </a:xfrm>
        </p:spPr>
        <p:txBody>
          <a:bodyPr>
            <a:normAutofit/>
          </a:bodyPr>
          <a:lstStyle/>
          <a:p>
            <a:br>
              <a:rPr lang="en-US" dirty="0"/>
            </a:br>
            <a:endParaRPr lang="en-US" dirty="0"/>
          </a:p>
        </p:txBody>
      </p:sp>
      <p:pic>
        <p:nvPicPr>
          <p:cNvPr id="4" name="Picture 15"/>
          <p:cNvPicPr>
            <a:picLocks noChangeAspect="1" noChangeArrowheads="1"/>
          </p:cNvPicPr>
          <p:nvPr/>
        </p:nvPicPr>
        <p:blipFill>
          <a:blip r:embed="rId2">
            <a:extLst>
              <a:ext uri="{28A0092B-C50C-407E-A947-70E740481C1C}">
                <a14:useLocalDpi xmlns:a14="http://schemas.microsoft.com/office/drawing/2010/main" val="0"/>
              </a:ext>
            </a:extLst>
          </a:blip>
          <a:srcRect l="37500" t="27083" r="781" b="10417"/>
          <a:stretch>
            <a:fillRect/>
          </a:stretch>
        </p:blipFill>
        <p:spPr bwMode="auto">
          <a:xfrm>
            <a:off x="265864" y="282973"/>
            <a:ext cx="6005698" cy="456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8"/>
          <p:cNvGrpSpPr>
            <a:grpSpLocks/>
          </p:cNvGrpSpPr>
          <p:nvPr/>
        </p:nvGrpSpPr>
        <p:grpSpPr bwMode="auto">
          <a:xfrm>
            <a:off x="4089613" y="837280"/>
            <a:ext cx="7597398" cy="1564776"/>
            <a:chOff x="791" y="2916"/>
            <a:chExt cx="4797" cy="988"/>
          </a:xfrm>
        </p:grpSpPr>
        <p:pic>
          <p:nvPicPr>
            <p:cNvPr id="6" name="Picture 16"/>
            <p:cNvPicPr>
              <a:picLocks noChangeAspect="1" noChangeArrowheads="1"/>
            </p:cNvPicPr>
            <p:nvPr/>
          </p:nvPicPr>
          <p:blipFill>
            <a:blip r:embed="rId3">
              <a:extLst>
                <a:ext uri="{28A0092B-C50C-407E-A947-70E740481C1C}">
                  <a14:useLocalDpi xmlns:a14="http://schemas.microsoft.com/office/drawing/2010/main" val="0"/>
                </a:ext>
              </a:extLst>
            </a:blip>
            <a:srcRect l="43750" t="33333" r="3906" b="47917"/>
            <a:stretch>
              <a:fillRect/>
            </a:stretch>
          </p:blipFill>
          <p:spPr bwMode="auto">
            <a:xfrm>
              <a:off x="2372" y="2916"/>
              <a:ext cx="3216"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17"/>
            <p:cNvSpPr>
              <a:spLocks noChangeShapeType="1"/>
            </p:cNvSpPr>
            <p:nvPr/>
          </p:nvSpPr>
          <p:spPr bwMode="auto">
            <a:xfrm flipV="1">
              <a:off x="791" y="3253"/>
              <a:ext cx="3577" cy="651"/>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sz="1796" dirty="0"/>
            </a:p>
          </p:txBody>
        </p:sp>
      </p:grpSp>
      <p:sp>
        <p:nvSpPr>
          <p:cNvPr id="8" name="Text Box 19"/>
          <p:cNvSpPr txBox="1">
            <a:spLocks noChangeArrowheads="1"/>
          </p:cNvSpPr>
          <p:nvPr/>
        </p:nvSpPr>
        <p:spPr bwMode="auto">
          <a:xfrm>
            <a:off x="7565055" y="2805588"/>
            <a:ext cx="3837717" cy="307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995" b="1" i="1" dirty="0">
                <a:solidFill>
                  <a:srgbClr val="FF0000"/>
                </a:solidFill>
              </a:rPr>
              <a:t>What is Tennessee famous for?</a:t>
            </a:r>
          </a:p>
        </p:txBody>
      </p:sp>
      <p:grpSp>
        <p:nvGrpSpPr>
          <p:cNvPr id="14" name="Gruppo 13">
            <a:extLst>
              <a:ext uri="{FF2B5EF4-FFF2-40B4-BE49-F238E27FC236}">
                <a16:creationId xmlns:a16="http://schemas.microsoft.com/office/drawing/2014/main" id="{950041ED-B072-4A83-9FFD-388B7B213F23}"/>
              </a:ext>
            </a:extLst>
          </p:cNvPr>
          <p:cNvGrpSpPr/>
          <p:nvPr/>
        </p:nvGrpSpPr>
        <p:grpSpPr>
          <a:xfrm>
            <a:off x="6346205" y="3235569"/>
            <a:ext cx="2817892" cy="2982804"/>
            <a:chOff x="6346205" y="3235569"/>
            <a:chExt cx="2817892" cy="2982804"/>
          </a:xfrm>
        </p:grpSpPr>
        <p:pic>
          <p:nvPicPr>
            <p:cNvPr id="10" name="Picture 3" descr="C:\Users\contma00\Desktop\elvi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6205" y="4976981"/>
              <a:ext cx="1841848" cy="1241392"/>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Connettore 2 11">
              <a:extLst>
                <a:ext uri="{FF2B5EF4-FFF2-40B4-BE49-F238E27FC236}">
                  <a16:creationId xmlns:a16="http://schemas.microsoft.com/office/drawing/2014/main" id="{D20D1396-EDD3-4BFA-ACAE-5905D2246194}"/>
                </a:ext>
              </a:extLst>
            </p:cNvPr>
            <p:cNvCxnSpPr/>
            <p:nvPr/>
          </p:nvCxnSpPr>
          <p:spPr>
            <a:xfrm flipH="1">
              <a:off x="7565055" y="3235569"/>
              <a:ext cx="1599042" cy="152735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7" name="Gruppo 16">
            <a:extLst>
              <a:ext uri="{FF2B5EF4-FFF2-40B4-BE49-F238E27FC236}">
                <a16:creationId xmlns:a16="http://schemas.microsoft.com/office/drawing/2014/main" id="{6E18261D-499E-4553-9969-CCDD102141EB}"/>
              </a:ext>
            </a:extLst>
          </p:cNvPr>
          <p:cNvGrpSpPr/>
          <p:nvPr/>
        </p:nvGrpSpPr>
        <p:grpSpPr>
          <a:xfrm>
            <a:off x="8475975" y="3235569"/>
            <a:ext cx="1841847" cy="3079993"/>
            <a:chOff x="8475975" y="3235569"/>
            <a:chExt cx="1841847" cy="3079993"/>
          </a:xfrm>
        </p:grpSpPr>
        <p:pic>
          <p:nvPicPr>
            <p:cNvPr id="9" name="Picture 2" descr="C:\Users\contma00\Desktop\jac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75975" y="4879792"/>
              <a:ext cx="1841847" cy="1435770"/>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Connettore 2 12">
              <a:extLst>
                <a:ext uri="{FF2B5EF4-FFF2-40B4-BE49-F238E27FC236}">
                  <a16:creationId xmlns:a16="http://schemas.microsoft.com/office/drawing/2014/main" id="{5AD8B468-CF87-425B-8D2B-F952839394AF}"/>
                </a:ext>
              </a:extLst>
            </p:cNvPr>
            <p:cNvCxnSpPr>
              <a:cxnSpLocks/>
            </p:cNvCxnSpPr>
            <p:nvPr/>
          </p:nvCxnSpPr>
          <p:spPr>
            <a:xfrm flipH="1">
              <a:off x="9304774" y="3235569"/>
              <a:ext cx="1" cy="146089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uppo 20">
            <a:extLst>
              <a:ext uri="{FF2B5EF4-FFF2-40B4-BE49-F238E27FC236}">
                <a16:creationId xmlns:a16="http://schemas.microsoft.com/office/drawing/2014/main" id="{4B25861C-AF86-4B28-91A5-748932765B4A}"/>
              </a:ext>
            </a:extLst>
          </p:cNvPr>
          <p:cNvGrpSpPr/>
          <p:nvPr/>
        </p:nvGrpSpPr>
        <p:grpSpPr>
          <a:xfrm>
            <a:off x="9483913" y="3235569"/>
            <a:ext cx="2535456" cy="3079993"/>
            <a:chOff x="9483913" y="3235569"/>
            <a:chExt cx="2535456" cy="3079993"/>
          </a:xfrm>
        </p:grpSpPr>
        <p:pic>
          <p:nvPicPr>
            <p:cNvPr id="11" name="Picture 2"/>
            <p:cNvPicPr>
              <a:picLocks noChangeAspect="1" noChangeArrowheads="1"/>
            </p:cNvPicPr>
            <p:nvPr/>
          </p:nvPicPr>
          <p:blipFill>
            <a:blip r:embed="rId6">
              <a:extLst>
                <a:ext uri="{28A0092B-C50C-407E-A947-70E740481C1C}">
                  <a14:useLocalDpi xmlns:a14="http://schemas.microsoft.com/office/drawing/2010/main" val="0"/>
                </a:ext>
              </a:extLst>
            </a:blip>
            <a:srcRect l="29723" t="25754" r="38100" b="36005"/>
            <a:stretch>
              <a:fillRect/>
            </a:stretch>
          </p:blipFill>
          <p:spPr bwMode="auto">
            <a:xfrm>
              <a:off x="10468547" y="4932995"/>
              <a:ext cx="1550822" cy="1382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8" name="Connettore 2 17">
              <a:extLst>
                <a:ext uri="{FF2B5EF4-FFF2-40B4-BE49-F238E27FC236}">
                  <a16:creationId xmlns:a16="http://schemas.microsoft.com/office/drawing/2014/main" id="{5F0BF4C3-862D-49FA-924C-857BA08B2016}"/>
                </a:ext>
              </a:extLst>
            </p:cNvPr>
            <p:cNvCxnSpPr>
              <a:cxnSpLocks/>
            </p:cNvCxnSpPr>
            <p:nvPr/>
          </p:nvCxnSpPr>
          <p:spPr>
            <a:xfrm>
              <a:off x="9483913" y="3235569"/>
              <a:ext cx="1669757" cy="152735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27941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8034"/>
            <a:ext cx="12169775" cy="982578"/>
          </a:xfrm>
        </p:spPr>
        <p:txBody>
          <a:bodyPr/>
          <a:lstStyle/>
          <a:p>
            <a:br>
              <a:rPr lang="en-US" dirty="0"/>
            </a:br>
            <a:endParaRPr lang="en-US" dirty="0"/>
          </a:p>
        </p:txBody>
      </p:sp>
      <p:sp>
        <p:nvSpPr>
          <p:cNvPr id="3" name="Rectangle 2"/>
          <p:cNvSpPr/>
          <p:nvPr/>
        </p:nvSpPr>
        <p:spPr>
          <a:xfrm>
            <a:off x="111855" y="936189"/>
            <a:ext cx="11845669" cy="829050"/>
          </a:xfrm>
          <a:prstGeom prst="rect">
            <a:avLst/>
          </a:prstGeom>
        </p:spPr>
        <p:txBody>
          <a:bodyPr wrap="square">
            <a:spAutoFit/>
          </a:bodyPr>
          <a:lstStyle/>
          <a:p>
            <a:r>
              <a:rPr lang="en-US" sz="2394" dirty="0"/>
              <a:t>Monoclonal antibodies (</a:t>
            </a:r>
            <a:r>
              <a:rPr lang="en-US" sz="2394" dirty="0" err="1"/>
              <a:t>mAb</a:t>
            </a:r>
            <a:r>
              <a:rPr lang="en-US" sz="2394" dirty="0"/>
              <a:t>) can target a specific tumor cell surface marker. </a:t>
            </a:r>
          </a:p>
          <a:p>
            <a:r>
              <a:rPr lang="en-US" sz="2394" dirty="0"/>
              <a:t>They can be used to disease-selective imaging and disease-selective therapy.</a:t>
            </a:r>
          </a:p>
        </p:txBody>
      </p:sp>
      <p:sp>
        <p:nvSpPr>
          <p:cNvPr id="4" name="Rectangle 3"/>
          <p:cNvSpPr/>
          <p:nvPr/>
        </p:nvSpPr>
        <p:spPr>
          <a:xfrm>
            <a:off x="6670971" y="2013012"/>
            <a:ext cx="5102277" cy="2302917"/>
          </a:xfrm>
          <a:prstGeom prst="rect">
            <a:avLst/>
          </a:prstGeom>
        </p:spPr>
        <p:txBody>
          <a:bodyPr wrap="square">
            <a:spAutoFit/>
          </a:bodyPr>
          <a:lstStyle/>
          <a:p>
            <a:r>
              <a:rPr lang="en-US" sz="2394" dirty="0"/>
              <a:t>Intact </a:t>
            </a:r>
            <a:r>
              <a:rPr lang="en-US" sz="2394" dirty="0" err="1"/>
              <a:t>mAbs</a:t>
            </a:r>
            <a:r>
              <a:rPr lang="en-US" sz="2394" dirty="0"/>
              <a:t> have a long biological time in humans (days), and they are the format of choice for therapy (pharmaceutical or radiotherapy).</a:t>
            </a:r>
          </a:p>
          <a:p>
            <a:r>
              <a:rPr lang="en-US" sz="2394" dirty="0"/>
              <a:t>The corresponding imaging radioisotopes must have a long half-life</a:t>
            </a:r>
          </a:p>
        </p:txBody>
      </p:sp>
      <p:sp>
        <p:nvSpPr>
          <p:cNvPr id="8" name="Title 2"/>
          <p:cNvSpPr txBox="1">
            <a:spLocks/>
          </p:cNvSpPr>
          <p:nvPr/>
        </p:nvSpPr>
        <p:spPr>
          <a:xfrm>
            <a:off x="212251" y="154273"/>
            <a:ext cx="9249281" cy="1119734"/>
          </a:xfrm>
          <a:prstGeom prst="rect">
            <a:avLst/>
          </a:prstGeom>
        </p:spPr>
        <p:txBody>
          <a:bodyPr vert="horz" lIns="0" tIns="0" rIns="0" bIns="0" rtlCol="0" anchor="t" anchorCtr="0">
            <a:normAutofit/>
          </a:bodyPr>
          <a:lstStyle>
            <a:lvl1pPr algn="l" defTabSz="914400" rtl="0" eaLnBrk="1" latinLnBrk="0" hangingPunct="1">
              <a:lnSpc>
                <a:spcPct val="95000"/>
              </a:lnSpc>
              <a:spcBef>
                <a:spcPct val="0"/>
              </a:spcBef>
              <a:buNone/>
              <a:defRPr sz="3200" b="1" kern="1200">
                <a:solidFill>
                  <a:schemeClr val="accent1"/>
                </a:solidFill>
                <a:latin typeface="+mj-lt"/>
                <a:ea typeface="+mj-ea"/>
                <a:cs typeface="+mj-cs"/>
              </a:defRPr>
            </a:lvl1pPr>
          </a:lstStyle>
          <a:p>
            <a:r>
              <a:rPr lang="en-US" altLang="en-US" sz="2800" kern="0" dirty="0" err="1"/>
              <a:t>Theranostics</a:t>
            </a:r>
            <a:r>
              <a:rPr lang="en-US" altLang="en-US" sz="2800" kern="0" dirty="0"/>
              <a:t>: </a:t>
            </a:r>
            <a:r>
              <a:rPr lang="en-US" altLang="en-US" sz="2800" kern="0" dirty="0" err="1"/>
              <a:t>mAbs</a:t>
            </a:r>
            <a:r>
              <a:rPr lang="en-US" altLang="en-US" sz="2800" kern="0" dirty="0"/>
              <a:t> and </a:t>
            </a:r>
            <a:r>
              <a:rPr lang="en-US" altLang="en-US" sz="2800" kern="0" dirty="0" err="1"/>
              <a:t>immunoPET</a:t>
            </a:r>
            <a:endParaRPr lang="en-US" altLang="en-US" sz="2800" kern="0" dirty="0"/>
          </a:p>
          <a:p>
            <a:endParaRPr lang="en-US" altLang="en-US" sz="2800" kern="0" dirty="0"/>
          </a:p>
        </p:txBody>
      </p:sp>
      <p:grpSp>
        <p:nvGrpSpPr>
          <p:cNvPr id="7" name="Group 6">
            <a:extLst>
              <a:ext uri="{FF2B5EF4-FFF2-40B4-BE49-F238E27FC236}">
                <a16:creationId xmlns:a16="http://schemas.microsoft.com/office/drawing/2014/main" id="{101071B2-4276-49F2-9C90-B972F935480B}"/>
              </a:ext>
            </a:extLst>
          </p:cNvPr>
          <p:cNvGrpSpPr/>
          <p:nvPr/>
        </p:nvGrpSpPr>
        <p:grpSpPr>
          <a:xfrm>
            <a:off x="446649" y="2572957"/>
            <a:ext cx="5835945" cy="3722311"/>
            <a:chOff x="1601180" y="1773239"/>
            <a:chExt cx="5849648" cy="3731051"/>
          </a:xfrm>
        </p:grpSpPr>
        <p:pic>
          <p:nvPicPr>
            <p:cNvPr id="9" name="Picture 3" descr="fragment_family 2.jpg">
              <a:extLst>
                <a:ext uri="{FF2B5EF4-FFF2-40B4-BE49-F238E27FC236}">
                  <a16:creationId xmlns:a16="http://schemas.microsoft.com/office/drawing/2014/main" id="{CE6C81DC-E01E-4E1E-86B5-D83159C0DC9A}"/>
                </a:ext>
              </a:extLst>
            </p:cNvPr>
            <p:cNvPicPr>
              <a:picLocks noChangeAspect="1"/>
            </p:cNvPicPr>
            <p:nvPr/>
          </p:nvPicPr>
          <p:blipFill rotWithShape="1">
            <a:blip r:embed="rId2">
              <a:extLst>
                <a:ext uri="{28A0092B-C50C-407E-A947-70E740481C1C}">
                  <a14:useLocalDpi xmlns:a14="http://schemas.microsoft.com/office/drawing/2010/main" val="0"/>
                </a:ext>
              </a:extLst>
            </a:blip>
            <a:srcRect l="40381" r="45810"/>
            <a:stretch/>
          </p:blipFill>
          <p:spPr bwMode="auto">
            <a:xfrm>
              <a:off x="5963653" y="1773239"/>
              <a:ext cx="1126228" cy="261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0">
              <a:extLst>
                <a:ext uri="{FF2B5EF4-FFF2-40B4-BE49-F238E27FC236}">
                  <a16:creationId xmlns:a16="http://schemas.microsoft.com/office/drawing/2014/main" id="{002A3C52-A78A-4AA8-8230-30B55E948185}"/>
                </a:ext>
              </a:extLst>
            </p:cNvPr>
            <p:cNvSpPr txBox="1">
              <a:spLocks noChangeArrowheads="1"/>
            </p:cNvSpPr>
            <p:nvPr/>
          </p:nvSpPr>
          <p:spPr bwMode="auto">
            <a:xfrm>
              <a:off x="5622028" y="4468128"/>
              <a:ext cx="18288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fontAlgn="base">
                <a:spcBef>
                  <a:spcPct val="0"/>
                </a:spcBef>
                <a:spcAft>
                  <a:spcPct val="0"/>
                </a:spcAft>
                <a:defRPr sz="1200">
                  <a:solidFill>
                    <a:schemeClr val="tx1"/>
                  </a:solidFill>
                  <a:latin typeface="Arial" charset="0"/>
                </a:defRPr>
              </a:lvl6pPr>
              <a:lvl7pPr marL="2971800" indent="-228600" fontAlgn="base">
                <a:spcBef>
                  <a:spcPct val="0"/>
                </a:spcBef>
                <a:spcAft>
                  <a:spcPct val="0"/>
                </a:spcAft>
                <a:defRPr sz="1200">
                  <a:solidFill>
                    <a:schemeClr val="tx1"/>
                  </a:solidFill>
                  <a:latin typeface="Arial" charset="0"/>
                </a:defRPr>
              </a:lvl7pPr>
              <a:lvl8pPr marL="3429000" indent="-228600" fontAlgn="base">
                <a:spcBef>
                  <a:spcPct val="0"/>
                </a:spcBef>
                <a:spcAft>
                  <a:spcPct val="0"/>
                </a:spcAft>
                <a:defRPr sz="1200">
                  <a:solidFill>
                    <a:schemeClr val="tx1"/>
                  </a:solidFill>
                  <a:latin typeface="Arial" charset="0"/>
                </a:defRPr>
              </a:lvl8pPr>
              <a:lvl9pPr marL="3886200" indent="-228600" fontAlgn="base">
                <a:spcBef>
                  <a:spcPct val="0"/>
                </a:spcBef>
                <a:spcAft>
                  <a:spcPct val="0"/>
                </a:spcAft>
                <a:defRPr sz="1200">
                  <a:solidFill>
                    <a:schemeClr val="tx1"/>
                  </a:solidFill>
                  <a:latin typeface="Arial" charset="0"/>
                </a:defRPr>
              </a:lvl9pPr>
            </a:lstStyle>
            <a:p>
              <a:pPr algn="ctr"/>
              <a:r>
                <a:rPr lang="en-US" altLang="en-US" sz="1995" dirty="0" err="1">
                  <a:cs typeface="Arial" charset="0"/>
                </a:rPr>
                <a:t>Diabody</a:t>
              </a:r>
              <a:endParaRPr lang="en-US" altLang="en-US" sz="1995" dirty="0">
                <a:cs typeface="Arial" charset="0"/>
              </a:endParaRPr>
            </a:p>
            <a:p>
              <a:pPr algn="ctr"/>
              <a:r>
                <a:rPr lang="en-US" altLang="en-US" sz="1995" dirty="0">
                  <a:cs typeface="Arial" charset="0"/>
                </a:rPr>
                <a:t>55 </a:t>
              </a:r>
              <a:r>
                <a:rPr lang="en-US" altLang="en-US" sz="1995" dirty="0" err="1">
                  <a:cs typeface="Arial" charset="0"/>
                </a:rPr>
                <a:t>kDa</a:t>
              </a:r>
              <a:endParaRPr lang="en-US" altLang="en-US" sz="1995" dirty="0">
                <a:cs typeface="Arial" charset="0"/>
              </a:endParaRPr>
            </a:p>
            <a:p>
              <a:pPr algn="ctr"/>
              <a:r>
                <a:rPr lang="en-US" altLang="en-US" sz="1995" dirty="0">
                  <a:cs typeface="Arial" charset="0"/>
                </a:rPr>
                <a:t>Peak 1-2 h</a:t>
              </a:r>
            </a:p>
          </p:txBody>
        </p:sp>
        <p:sp>
          <p:nvSpPr>
            <p:cNvPr id="11" name="TextBox 11">
              <a:extLst>
                <a:ext uri="{FF2B5EF4-FFF2-40B4-BE49-F238E27FC236}">
                  <a16:creationId xmlns:a16="http://schemas.microsoft.com/office/drawing/2014/main" id="{2B5F450A-74BA-4894-B734-A3D3C18967AB}"/>
                </a:ext>
              </a:extLst>
            </p:cNvPr>
            <p:cNvSpPr txBox="1">
              <a:spLocks noChangeArrowheads="1"/>
            </p:cNvSpPr>
            <p:nvPr/>
          </p:nvSpPr>
          <p:spPr bwMode="auto">
            <a:xfrm>
              <a:off x="3737792" y="4488627"/>
              <a:ext cx="20574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fontAlgn="base">
                <a:spcBef>
                  <a:spcPct val="0"/>
                </a:spcBef>
                <a:spcAft>
                  <a:spcPct val="0"/>
                </a:spcAft>
                <a:defRPr sz="1200">
                  <a:solidFill>
                    <a:schemeClr val="tx1"/>
                  </a:solidFill>
                  <a:latin typeface="Arial" charset="0"/>
                </a:defRPr>
              </a:lvl6pPr>
              <a:lvl7pPr marL="2971800" indent="-228600" fontAlgn="base">
                <a:spcBef>
                  <a:spcPct val="0"/>
                </a:spcBef>
                <a:spcAft>
                  <a:spcPct val="0"/>
                </a:spcAft>
                <a:defRPr sz="1200">
                  <a:solidFill>
                    <a:schemeClr val="tx1"/>
                  </a:solidFill>
                  <a:latin typeface="Arial" charset="0"/>
                </a:defRPr>
              </a:lvl7pPr>
              <a:lvl8pPr marL="3429000" indent="-228600" fontAlgn="base">
                <a:spcBef>
                  <a:spcPct val="0"/>
                </a:spcBef>
                <a:spcAft>
                  <a:spcPct val="0"/>
                </a:spcAft>
                <a:defRPr sz="1200">
                  <a:solidFill>
                    <a:schemeClr val="tx1"/>
                  </a:solidFill>
                  <a:latin typeface="Arial" charset="0"/>
                </a:defRPr>
              </a:lvl8pPr>
              <a:lvl9pPr marL="3886200" indent="-228600" fontAlgn="base">
                <a:spcBef>
                  <a:spcPct val="0"/>
                </a:spcBef>
                <a:spcAft>
                  <a:spcPct val="0"/>
                </a:spcAft>
                <a:defRPr sz="1200">
                  <a:solidFill>
                    <a:schemeClr val="tx1"/>
                  </a:solidFill>
                  <a:latin typeface="Arial" charset="0"/>
                </a:defRPr>
              </a:lvl9pPr>
            </a:lstStyle>
            <a:p>
              <a:pPr algn="ctr"/>
              <a:r>
                <a:rPr lang="en-US" altLang="en-US" sz="1995" dirty="0" err="1">
                  <a:cs typeface="Arial" charset="0"/>
                </a:rPr>
                <a:t>Minibody</a:t>
              </a:r>
              <a:endParaRPr lang="en-US" altLang="en-US" sz="1995" dirty="0">
                <a:cs typeface="Arial" charset="0"/>
              </a:endParaRPr>
            </a:p>
            <a:p>
              <a:pPr algn="ctr"/>
              <a:r>
                <a:rPr lang="en-US" altLang="en-US" sz="1995" dirty="0">
                  <a:cs typeface="Arial" charset="0"/>
                </a:rPr>
                <a:t>80 </a:t>
              </a:r>
              <a:r>
                <a:rPr lang="en-US" altLang="en-US" sz="1995" dirty="0" err="1">
                  <a:cs typeface="Arial" charset="0"/>
                </a:rPr>
                <a:t>kDa</a:t>
              </a:r>
              <a:endParaRPr lang="en-US" altLang="en-US" sz="1995" dirty="0">
                <a:cs typeface="Arial" charset="0"/>
              </a:endParaRPr>
            </a:p>
            <a:p>
              <a:pPr algn="ctr"/>
              <a:r>
                <a:rPr lang="en-US" altLang="en-US" sz="1995" dirty="0">
                  <a:cs typeface="Arial" charset="0"/>
                </a:rPr>
                <a:t>Peak 4-6 h</a:t>
              </a:r>
            </a:p>
          </p:txBody>
        </p:sp>
        <p:pic>
          <p:nvPicPr>
            <p:cNvPr id="12" name="Picture 3" descr="fragment_family 2.jpg">
              <a:extLst>
                <a:ext uri="{FF2B5EF4-FFF2-40B4-BE49-F238E27FC236}">
                  <a16:creationId xmlns:a16="http://schemas.microsoft.com/office/drawing/2014/main" id="{F5607370-4FCA-49AA-92FC-D4424143468A}"/>
                </a:ext>
              </a:extLst>
            </p:cNvPr>
            <p:cNvPicPr>
              <a:picLocks noChangeAspect="1"/>
            </p:cNvPicPr>
            <p:nvPr/>
          </p:nvPicPr>
          <p:blipFill rotWithShape="1">
            <a:blip r:embed="rId2">
              <a:extLst>
                <a:ext uri="{28A0092B-C50C-407E-A947-70E740481C1C}">
                  <a14:useLocalDpi xmlns:a14="http://schemas.microsoft.com/office/drawing/2010/main" val="0"/>
                </a:ext>
              </a:extLst>
            </a:blip>
            <a:srcRect l="1456" r="72346"/>
            <a:stretch/>
          </p:blipFill>
          <p:spPr bwMode="auto">
            <a:xfrm>
              <a:off x="1601180" y="1773239"/>
              <a:ext cx="2136612" cy="261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3" descr="fragment_family 2.jpg">
              <a:extLst>
                <a:ext uri="{FF2B5EF4-FFF2-40B4-BE49-F238E27FC236}">
                  <a16:creationId xmlns:a16="http://schemas.microsoft.com/office/drawing/2014/main" id="{607D9F1E-AEB9-4725-AB16-ABB14B173FE7}"/>
                </a:ext>
              </a:extLst>
            </p:cNvPr>
            <p:cNvPicPr>
              <a:picLocks noChangeAspect="1"/>
            </p:cNvPicPr>
            <p:nvPr/>
          </p:nvPicPr>
          <p:blipFill rotWithShape="1">
            <a:blip r:embed="rId2">
              <a:extLst>
                <a:ext uri="{28A0092B-C50C-407E-A947-70E740481C1C}">
                  <a14:useLocalDpi xmlns:a14="http://schemas.microsoft.com/office/drawing/2010/main" val="0"/>
                </a:ext>
              </a:extLst>
            </a:blip>
            <a:srcRect l="55124" r="22530"/>
            <a:stretch/>
          </p:blipFill>
          <p:spPr bwMode="auto">
            <a:xfrm>
              <a:off x="3896916" y="1773239"/>
              <a:ext cx="1822450" cy="261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1">
              <a:extLst>
                <a:ext uri="{FF2B5EF4-FFF2-40B4-BE49-F238E27FC236}">
                  <a16:creationId xmlns:a16="http://schemas.microsoft.com/office/drawing/2014/main" id="{E66E67D8-450A-4DCF-A5C2-15884B65D5A1}"/>
                </a:ext>
              </a:extLst>
            </p:cNvPr>
            <p:cNvSpPr txBox="1">
              <a:spLocks noChangeArrowheads="1"/>
            </p:cNvSpPr>
            <p:nvPr/>
          </p:nvSpPr>
          <p:spPr bwMode="auto">
            <a:xfrm>
              <a:off x="1601180" y="4488627"/>
              <a:ext cx="20574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fontAlgn="base">
                <a:spcBef>
                  <a:spcPct val="0"/>
                </a:spcBef>
                <a:spcAft>
                  <a:spcPct val="0"/>
                </a:spcAft>
                <a:defRPr sz="1200">
                  <a:solidFill>
                    <a:schemeClr val="tx1"/>
                  </a:solidFill>
                  <a:latin typeface="Arial" charset="0"/>
                </a:defRPr>
              </a:lvl6pPr>
              <a:lvl7pPr marL="2971800" indent="-228600" fontAlgn="base">
                <a:spcBef>
                  <a:spcPct val="0"/>
                </a:spcBef>
                <a:spcAft>
                  <a:spcPct val="0"/>
                </a:spcAft>
                <a:defRPr sz="1200">
                  <a:solidFill>
                    <a:schemeClr val="tx1"/>
                  </a:solidFill>
                  <a:latin typeface="Arial" charset="0"/>
                </a:defRPr>
              </a:lvl7pPr>
              <a:lvl8pPr marL="3429000" indent="-228600" fontAlgn="base">
                <a:spcBef>
                  <a:spcPct val="0"/>
                </a:spcBef>
                <a:spcAft>
                  <a:spcPct val="0"/>
                </a:spcAft>
                <a:defRPr sz="1200">
                  <a:solidFill>
                    <a:schemeClr val="tx1"/>
                  </a:solidFill>
                  <a:latin typeface="Arial" charset="0"/>
                </a:defRPr>
              </a:lvl8pPr>
              <a:lvl9pPr marL="3886200" indent="-228600" fontAlgn="base">
                <a:spcBef>
                  <a:spcPct val="0"/>
                </a:spcBef>
                <a:spcAft>
                  <a:spcPct val="0"/>
                </a:spcAft>
                <a:defRPr sz="1200">
                  <a:solidFill>
                    <a:schemeClr val="tx1"/>
                  </a:solidFill>
                  <a:latin typeface="Arial" charset="0"/>
                </a:defRPr>
              </a:lvl9pPr>
            </a:lstStyle>
            <a:p>
              <a:pPr algn="ctr"/>
              <a:r>
                <a:rPr lang="en-US" altLang="en-US" sz="1995" dirty="0">
                  <a:cs typeface="Arial" charset="0"/>
                </a:rPr>
                <a:t>Intact antibody</a:t>
              </a:r>
            </a:p>
            <a:p>
              <a:pPr algn="ctr"/>
              <a:r>
                <a:rPr lang="en-US" altLang="en-US" sz="1995" dirty="0">
                  <a:cs typeface="Arial" charset="0"/>
                </a:rPr>
                <a:t>150 </a:t>
              </a:r>
              <a:r>
                <a:rPr lang="en-US" altLang="en-US" sz="1995" dirty="0" err="1">
                  <a:cs typeface="Arial" charset="0"/>
                </a:rPr>
                <a:t>kDa</a:t>
              </a:r>
              <a:endParaRPr lang="en-US" altLang="en-US" sz="1995" dirty="0">
                <a:cs typeface="Arial" charset="0"/>
              </a:endParaRPr>
            </a:p>
            <a:p>
              <a:pPr algn="ctr"/>
              <a:r>
                <a:rPr lang="en-US" altLang="en-US" sz="1995" dirty="0">
                  <a:cs typeface="Arial" charset="0"/>
                </a:rPr>
                <a:t>Peak 50-100 h</a:t>
              </a:r>
            </a:p>
          </p:txBody>
        </p:sp>
      </p:grpSp>
      <p:sp>
        <p:nvSpPr>
          <p:cNvPr id="15" name="Rectangle 2">
            <a:extLst>
              <a:ext uri="{FF2B5EF4-FFF2-40B4-BE49-F238E27FC236}">
                <a16:creationId xmlns:a16="http://schemas.microsoft.com/office/drawing/2014/main" id="{7E5AB93E-7D42-4C5F-8A26-4EE41F77D007}"/>
              </a:ext>
            </a:extLst>
          </p:cNvPr>
          <p:cNvSpPr>
            <a:spLocks noChangeArrowheads="1"/>
          </p:cNvSpPr>
          <p:nvPr/>
        </p:nvSpPr>
        <p:spPr bwMode="auto">
          <a:xfrm>
            <a:off x="383759" y="1798330"/>
            <a:ext cx="5272201" cy="1006247"/>
          </a:xfrm>
          <a:prstGeom prst="rect">
            <a:avLst/>
          </a:prstGeom>
          <a:noFill/>
          <a:ln w="9525">
            <a:noFill/>
            <a:miter lim="800000"/>
            <a:headEnd/>
            <a:tailEnd/>
          </a:ln>
        </p:spPr>
        <p:txBody>
          <a:bodyPr anchor="ctr">
            <a:prstTxWarp prst="textNoShape">
              <a:avLst/>
            </a:prstTxWarp>
          </a:bodyPr>
          <a:lstStyle/>
          <a:p>
            <a:pPr algn="ctr"/>
            <a:r>
              <a:rPr lang="en-US" sz="2794" dirty="0">
                <a:solidFill>
                  <a:schemeClr val="bg2"/>
                </a:solidFill>
                <a:latin typeface="Arial"/>
                <a:cs typeface="Arial"/>
              </a:rPr>
              <a:t>Engineering Antibodies </a:t>
            </a:r>
          </a:p>
        </p:txBody>
      </p:sp>
      <p:grpSp>
        <p:nvGrpSpPr>
          <p:cNvPr id="16" name="Group 15">
            <a:extLst>
              <a:ext uri="{FF2B5EF4-FFF2-40B4-BE49-F238E27FC236}">
                <a16:creationId xmlns:a16="http://schemas.microsoft.com/office/drawing/2014/main" id="{8719FD2A-116C-455A-B1CE-7CF16D5A7E4E}"/>
              </a:ext>
            </a:extLst>
          </p:cNvPr>
          <p:cNvGrpSpPr/>
          <p:nvPr/>
        </p:nvGrpSpPr>
        <p:grpSpPr>
          <a:xfrm>
            <a:off x="6488124" y="4771720"/>
            <a:ext cx="5351006" cy="1323295"/>
            <a:chOff x="1204856" y="5701552"/>
            <a:chExt cx="3937300" cy="892885"/>
          </a:xfrm>
        </p:grpSpPr>
        <p:pic>
          <p:nvPicPr>
            <p:cNvPr id="17" name="Picture 2">
              <a:extLst>
                <a:ext uri="{FF2B5EF4-FFF2-40B4-BE49-F238E27FC236}">
                  <a16:creationId xmlns:a16="http://schemas.microsoft.com/office/drawing/2014/main" id="{365B5D71-5042-4B00-A64A-23DEB539965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484" t="10756" r="12374" b="82521"/>
            <a:stretch/>
          </p:blipFill>
          <p:spPr bwMode="auto">
            <a:xfrm>
              <a:off x="1204856" y="5862918"/>
              <a:ext cx="3937300" cy="537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3">
              <a:extLst>
                <a:ext uri="{FF2B5EF4-FFF2-40B4-BE49-F238E27FC236}">
                  <a16:creationId xmlns:a16="http://schemas.microsoft.com/office/drawing/2014/main" id="{A9703861-BFE9-4837-9166-6C1A0BB35A6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822" t="76235" r="34365" b="21479"/>
            <a:stretch/>
          </p:blipFill>
          <p:spPr bwMode="auto">
            <a:xfrm>
              <a:off x="1947134" y="5701552"/>
              <a:ext cx="2560320" cy="1828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4">
              <a:extLst>
                <a:ext uri="{FF2B5EF4-FFF2-40B4-BE49-F238E27FC236}">
                  <a16:creationId xmlns:a16="http://schemas.microsoft.com/office/drawing/2014/main" id="{382127C3-DC6D-4E60-8DAE-3E3DDF66802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3789" t="69378" r="48883" b="26722"/>
            <a:stretch/>
          </p:blipFill>
          <p:spPr bwMode="auto">
            <a:xfrm>
              <a:off x="3216538" y="6282466"/>
              <a:ext cx="1376978" cy="3119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5362156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8034"/>
            <a:ext cx="12169775" cy="982578"/>
          </a:xfrm>
        </p:spPr>
        <p:txBody>
          <a:bodyPr/>
          <a:lstStyle/>
          <a:p>
            <a:br>
              <a:rPr lang="en-US" dirty="0"/>
            </a:br>
            <a:endParaRPr lang="en-US" dirty="0"/>
          </a:p>
        </p:txBody>
      </p:sp>
      <p:pic>
        <p:nvPicPr>
          <p:cNvPr id="337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80387" y="700500"/>
            <a:ext cx="6901922" cy="1488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 name="Group 3"/>
          <p:cNvGrpSpPr/>
          <p:nvPr/>
        </p:nvGrpSpPr>
        <p:grpSpPr>
          <a:xfrm>
            <a:off x="2785453" y="1813106"/>
            <a:ext cx="8961034" cy="3917192"/>
            <a:chOff x="2748449" y="1824543"/>
            <a:chExt cx="8982075" cy="3926390"/>
          </a:xfrm>
        </p:grpSpPr>
        <p:pic>
          <p:nvPicPr>
            <p:cNvPr id="317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8449" y="5284208"/>
              <a:ext cx="8982075"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8449" y="1824543"/>
              <a:ext cx="8982075" cy="3467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 name="Rectangle 2"/>
          <p:cNvSpPr/>
          <p:nvPr/>
        </p:nvSpPr>
        <p:spPr>
          <a:xfrm>
            <a:off x="1818751" y="5808099"/>
            <a:ext cx="8766705" cy="368691"/>
          </a:xfrm>
          <a:prstGeom prst="rect">
            <a:avLst/>
          </a:prstGeom>
        </p:spPr>
        <p:txBody>
          <a:bodyPr wrap="square">
            <a:spAutoFit/>
          </a:bodyPr>
          <a:lstStyle/>
          <a:p>
            <a:r>
              <a:rPr lang="en-US" sz="1796" dirty="0"/>
              <a:t>Number of therapeutic monoclonal antibodies entering clinical study during 1980 to 2006</a:t>
            </a:r>
          </a:p>
        </p:txBody>
      </p:sp>
      <p:sp>
        <p:nvSpPr>
          <p:cNvPr id="11" name="Title 2"/>
          <p:cNvSpPr txBox="1">
            <a:spLocks/>
          </p:cNvSpPr>
          <p:nvPr/>
        </p:nvSpPr>
        <p:spPr>
          <a:xfrm>
            <a:off x="286567" y="161356"/>
            <a:ext cx="9249281" cy="1119734"/>
          </a:xfrm>
          <a:prstGeom prst="rect">
            <a:avLst/>
          </a:prstGeom>
        </p:spPr>
        <p:txBody>
          <a:bodyPr vert="horz" lIns="0" tIns="0" rIns="0" bIns="0" rtlCol="0" anchor="t" anchorCtr="0">
            <a:normAutofit/>
          </a:bodyPr>
          <a:lstStyle>
            <a:lvl1pPr algn="l" defTabSz="914400" rtl="0" eaLnBrk="1" latinLnBrk="0" hangingPunct="1">
              <a:lnSpc>
                <a:spcPct val="95000"/>
              </a:lnSpc>
              <a:spcBef>
                <a:spcPct val="0"/>
              </a:spcBef>
              <a:buNone/>
              <a:defRPr sz="3200" b="1" kern="1200">
                <a:solidFill>
                  <a:schemeClr val="accent1"/>
                </a:solidFill>
                <a:latin typeface="+mj-lt"/>
                <a:ea typeface="+mj-ea"/>
                <a:cs typeface="+mj-cs"/>
              </a:defRPr>
            </a:lvl1pPr>
          </a:lstStyle>
          <a:p>
            <a:r>
              <a:rPr lang="en-US" altLang="en-US" sz="2800" kern="0" dirty="0" err="1"/>
              <a:t>Theranostics</a:t>
            </a:r>
            <a:r>
              <a:rPr lang="en-US" altLang="en-US" sz="2800" kern="0" dirty="0"/>
              <a:t>: </a:t>
            </a:r>
            <a:r>
              <a:rPr lang="en-US" altLang="en-US" sz="2800" kern="0" dirty="0" err="1"/>
              <a:t>mAbs</a:t>
            </a:r>
            <a:r>
              <a:rPr lang="en-US" altLang="en-US" sz="2800" kern="0" dirty="0"/>
              <a:t> and </a:t>
            </a:r>
            <a:r>
              <a:rPr lang="en-US" altLang="en-US" sz="2800" kern="0" dirty="0" err="1"/>
              <a:t>immunoPET</a:t>
            </a:r>
            <a:endParaRPr lang="en-US" altLang="en-US" sz="2800" kern="0" dirty="0"/>
          </a:p>
          <a:p>
            <a:endParaRPr lang="en-US" altLang="en-US" sz="2800" kern="0" dirty="0"/>
          </a:p>
        </p:txBody>
      </p:sp>
    </p:spTree>
    <p:extLst>
      <p:ext uri="{BB962C8B-B14F-4D97-AF65-F5344CB8AC3E}">
        <p14:creationId xmlns:p14="http://schemas.microsoft.com/office/powerpoint/2010/main" val="35344002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8034"/>
            <a:ext cx="12169775" cy="982578"/>
          </a:xfrm>
        </p:spPr>
        <p:txBody>
          <a:bodyPr/>
          <a:lstStyle/>
          <a:p>
            <a:br>
              <a:rPr lang="en-US" dirty="0"/>
            </a:br>
            <a:endParaRPr lang="en-US" dirty="0"/>
          </a:p>
        </p:txBody>
      </p:sp>
      <p:sp>
        <p:nvSpPr>
          <p:cNvPr id="4" name="Rectangle 3"/>
          <p:cNvSpPr/>
          <p:nvPr/>
        </p:nvSpPr>
        <p:spPr>
          <a:xfrm>
            <a:off x="532564" y="691450"/>
            <a:ext cx="9093758" cy="1197517"/>
          </a:xfrm>
          <a:prstGeom prst="rect">
            <a:avLst/>
          </a:prstGeom>
        </p:spPr>
        <p:txBody>
          <a:bodyPr wrap="square">
            <a:spAutoFit/>
          </a:bodyPr>
          <a:lstStyle/>
          <a:p>
            <a:pPr marL="1197390" lvl="2" indent="-285093">
              <a:buClr>
                <a:srgbClr val="FF0000"/>
              </a:buClr>
              <a:buFont typeface="Wingdings" panose="05000000000000000000" pitchFamily="2" charset="2"/>
              <a:buChar char="q"/>
            </a:pPr>
            <a:r>
              <a:rPr lang="en-US" sz="2394" dirty="0"/>
              <a:t>non-pure beta decay -&gt; accurate prompt gammas corrections</a:t>
            </a:r>
          </a:p>
          <a:p>
            <a:pPr marL="1197390" lvl="2" indent="-285093">
              <a:buClr>
                <a:srgbClr val="FF0000"/>
              </a:buClr>
              <a:buFont typeface="Wingdings" panose="05000000000000000000" pitchFamily="2" charset="2"/>
              <a:buChar char="q"/>
            </a:pPr>
            <a:r>
              <a:rPr lang="en-US" sz="2394" dirty="0"/>
              <a:t>Long positron range -&gt; range </a:t>
            </a:r>
            <a:r>
              <a:rPr lang="en-US" sz="2394" dirty="0" err="1"/>
              <a:t>deblurring</a:t>
            </a:r>
            <a:endParaRPr lang="en-US" sz="2394" dirty="0"/>
          </a:p>
          <a:p>
            <a:pPr marL="1197390" lvl="2" indent="-285093">
              <a:buClr>
                <a:srgbClr val="FF0000"/>
              </a:buClr>
              <a:buFont typeface="Wingdings" panose="05000000000000000000" pitchFamily="2" charset="2"/>
              <a:buChar char="q"/>
            </a:pPr>
            <a:r>
              <a:rPr lang="en-US" sz="2394" dirty="0"/>
              <a:t>Fewer counts -&gt; reconstruction optimization</a:t>
            </a:r>
          </a:p>
        </p:txBody>
      </p:sp>
      <p:sp>
        <p:nvSpPr>
          <p:cNvPr id="6" name="Title 2"/>
          <p:cNvSpPr txBox="1">
            <a:spLocks/>
          </p:cNvSpPr>
          <p:nvPr/>
        </p:nvSpPr>
        <p:spPr>
          <a:xfrm>
            <a:off x="233429" y="152758"/>
            <a:ext cx="10006329" cy="1119734"/>
          </a:xfrm>
          <a:prstGeom prst="rect">
            <a:avLst/>
          </a:prstGeom>
        </p:spPr>
        <p:txBody>
          <a:bodyPr vert="horz" lIns="0" tIns="0" rIns="0" bIns="0" rtlCol="0" anchor="t" anchorCtr="0">
            <a:normAutofit/>
          </a:bodyPr>
          <a:lstStyle>
            <a:lvl1pPr algn="l" defTabSz="914400" rtl="0" eaLnBrk="1" latinLnBrk="0" hangingPunct="1">
              <a:lnSpc>
                <a:spcPct val="95000"/>
              </a:lnSpc>
              <a:spcBef>
                <a:spcPct val="0"/>
              </a:spcBef>
              <a:buNone/>
              <a:defRPr sz="3200" b="1" kern="1200">
                <a:solidFill>
                  <a:schemeClr val="accent1"/>
                </a:solidFill>
                <a:latin typeface="+mj-lt"/>
                <a:ea typeface="+mj-ea"/>
                <a:cs typeface="+mj-cs"/>
              </a:defRPr>
            </a:lvl1pPr>
          </a:lstStyle>
          <a:p>
            <a:r>
              <a:rPr lang="en-US" altLang="en-US" sz="2800" kern="0" dirty="0"/>
              <a:t>Challenges of </a:t>
            </a:r>
            <a:r>
              <a:rPr lang="en-US" altLang="en-US" sz="2800" kern="0" dirty="0" err="1"/>
              <a:t>theranostics</a:t>
            </a:r>
            <a:r>
              <a:rPr lang="en-US" altLang="en-US" sz="2800" kern="0" dirty="0"/>
              <a:t> for PET physics: radioisotopes</a:t>
            </a:r>
          </a:p>
          <a:p>
            <a:endParaRPr lang="en-US" altLang="en-US" sz="2800" kern="0" dirty="0"/>
          </a:p>
        </p:txBody>
      </p:sp>
      <p:graphicFrame>
        <p:nvGraphicFramePr>
          <p:cNvPr id="5" name="Table 4">
            <a:extLst>
              <a:ext uri="{FF2B5EF4-FFF2-40B4-BE49-F238E27FC236}">
                <a16:creationId xmlns:a16="http://schemas.microsoft.com/office/drawing/2014/main" id="{9BDC3FF8-6A9C-4080-AA5E-7381016D69E3}"/>
              </a:ext>
            </a:extLst>
          </p:cNvPr>
          <p:cNvGraphicFramePr>
            <a:graphicFrameLocks noGrp="1"/>
          </p:cNvGraphicFramePr>
          <p:nvPr>
            <p:extLst>
              <p:ext uri="{D42A27DB-BD31-4B8C-83A1-F6EECF244321}">
                <p14:modId xmlns:p14="http://schemas.microsoft.com/office/powerpoint/2010/main" val="627391776"/>
              </p:ext>
            </p:extLst>
          </p:nvPr>
        </p:nvGraphicFramePr>
        <p:xfrm>
          <a:off x="95313" y="2005378"/>
          <a:ext cx="5582472" cy="4029700"/>
        </p:xfrm>
        <a:graphic>
          <a:graphicData uri="http://schemas.openxmlformats.org/drawingml/2006/table">
            <a:tbl>
              <a:tblPr firstRow="1" firstCol="1" bandRow="1">
                <a:tableStyleId>{5C22544A-7EE6-4342-B048-85BDC9FD1C3A}</a:tableStyleId>
              </a:tblPr>
              <a:tblGrid>
                <a:gridCol w="857761">
                  <a:extLst>
                    <a:ext uri="{9D8B030D-6E8A-4147-A177-3AD203B41FA5}">
                      <a16:colId xmlns:a16="http://schemas.microsoft.com/office/drawing/2014/main" val="20000"/>
                    </a:ext>
                  </a:extLst>
                </a:gridCol>
                <a:gridCol w="895897">
                  <a:extLst>
                    <a:ext uri="{9D8B030D-6E8A-4147-A177-3AD203B41FA5}">
                      <a16:colId xmlns:a16="http://schemas.microsoft.com/office/drawing/2014/main" val="20001"/>
                    </a:ext>
                  </a:extLst>
                </a:gridCol>
                <a:gridCol w="1022966">
                  <a:extLst>
                    <a:ext uri="{9D8B030D-6E8A-4147-A177-3AD203B41FA5}">
                      <a16:colId xmlns:a16="http://schemas.microsoft.com/office/drawing/2014/main" val="20002"/>
                    </a:ext>
                  </a:extLst>
                </a:gridCol>
                <a:gridCol w="701462">
                  <a:extLst>
                    <a:ext uri="{9D8B030D-6E8A-4147-A177-3AD203B41FA5}">
                      <a16:colId xmlns:a16="http://schemas.microsoft.com/office/drawing/2014/main" val="20003"/>
                    </a:ext>
                  </a:extLst>
                </a:gridCol>
                <a:gridCol w="701462">
                  <a:extLst>
                    <a:ext uri="{9D8B030D-6E8A-4147-A177-3AD203B41FA5}">
                      <a16:colId xmlns:a16="http://schemas.microsoft.com/office/drawing/2014/main" val="20004"/>
                    </a:ext>
                  </a:extLst>
                </a:gridCol>
                <a:gridCol w="701462">
                  <a:extLst>
                    <a:ext uri="{9D8B030D-6E8A-4147-A177-3AD203B41FA5}">
                      <a16:colId xmlns:a16="http://schemas.microsoft.com/office/drawing/2014/main" val="20005"/>
                    </a:ext>
                  </a:extLst>
                </a:gridCol>
                <a:gridCol w="701462">
                  <a:extLst>
                    <a:ext uri="{9D8B030D-6E8A-4147-A177-3AD203B41FA5}">
                      <a16:colId xmlns:a16="http://schemas.microsoft.com/office/drawing/2014/main" val="20006"/>
                    </a:ext>
                  </a:extLst>
                </a:gridCol>
              </a:tblGrid>
              <a:tr h="1271330">
                <a:tc>
                  <a:txBody>
                    <a:bodyPr/>
                    <a:lstStyle/>
                    <a:p>
                      <a:pPr marL="0" marR="0" algn="ctr">
                        <a:lnSpc>
                          <a:spcPct val="115000"/>
                        </a:lnSpc>
                        <a:spcBef>
                          <a:spcPts val="0"/>
                        </a:spcBef>
                        <a:spcAft>
                          <a:spcPts val="0"/>
                        </a:spcAft>
                      </a:pPr>
                      <a:r>
                        <a:rPr lang="en-SG" sz="1400" dirty="0">
                          <a:effectLst/>
                        </a:rPr>
                        <a:t>Isotope</a:t>
                      </a:r>
                      <a:endParaRPr lang="en-US" sz="1400" dirty="0">
                        <a:effectLst/>
                      </a:endParaRPr>
                    </a:p>
                    <a:p>
                      <a:pPr marL="0" marR="0">
                        <a:lnSpc>
                          <a:spcPct val="115000"/>
                        </a:lnSpc>
                        <a:spcBef>
                          <a:spcPts val="0"/>
                        </a:spcBef>
                        <a:spcAft>
                          <a:spcPts val="0"/>
                        </a:spcAft>
                      </a:pPr>
                      <a:r>
                        <a:rPr lang="en-SG" sz="1400" dirty="0">
                          <a:effectLst/>
                        </a:rPr>
                        <a:t> </a:t>
                      </a:r>
                      <a:endParaRPr lang="en-US" sz="1400" dirty="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effectLst/>
                        </a:rPr>
                        <a:t>Half-life</a:t>
                      </a:r>
                      <a:endParaRPr lang="en-US" sz="140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effectLst/>
                        </a:rPr>
                        <a:t>Branching (</a:t>
                      </a:r>
                      <a:r>
                        <a:rPr lang="en-SG" sz="1400" dirty="0">
                          <a:effectLst/>
                          <a:latin typeface="Symbol" panose="05050102010706020507" pitchFamily="18" charset="2"/>
                        </a:rPr>
                        <a:t>b</a:t>
                      </a:r>
                      <a:r>
                        <a:rPr lang="en-SG" sz="1400" baseline="30000" dirty="0">
                          <a:effectLst/>
                        </a:rPr>
                        <a:t>+</a:t>
                      </a:r>
                      <a:r>
                        <a:rPr lang="en-SG" sz="1400" dirty="0">
                          <a:effectLst/>
                        </a:rPr>
                        <a:t>) in %</a:t>
                      </a:r>
                      <a:endParaRPr lang="en-US" sz="1400" dirty="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err="1">
                          <a:effectLst/>
                        </a:rPr>
                        <a:t>E</a:t>
                      </a:r>
                      <a:r>
                        <a:rPr lang="en-SG" sz="1400" baseline="-25000" dirty="0" err="1">
                          <a:effectLst/>
                        </a:rPr>
                        <a:t>max</a:t>
                      </a:r>
                      <a:endParaRPr lang="en-US" sz="1400" dirty="0">
                        <a:effectLst/>
                      </a:endParaRPr>
                    </a:p>
                    <a:p>
                      <a:pPr marL="0" marR="0" algn="ctr">
                        <a:lnSpc>
                          <a:spcPct val="115000"/>
                        </a:lnSpc>
                        <a:spcBef>
                          <a:spcPts val="0"/>
                        </a:spcBef>
                        <a:spcAft>
                          <a:spcPts val="0"/>
                        </a:spcAft>
                      </a:pPr>
                      <a:r>
                        <a:rPr lang="en-SG" sz="1400" dirty="0">
                          <a:effectLst/>
                        </a:rPr>
                        <a:t>(MeV)</a:t>
                      </a:r>
                      <a:endParaRPr lang="en-US" sz="1400" dirty="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err="1">
                          <a:effectLst/>
                        </a:rPr>
                        <a:t>E</a:t>
                      </a:r>
                      <a:r>
                        <a:rPr lang="en-SG" sz="1400" baseline="-25000" dirty="0" err="1">
                          <a:effectLst/>
                        </a:rPr>
                        <a:t>mean</a:t>
                      </a:r>
                      <a:endParaRPr lang="en-US" sz="1400" dirty="0">
                        <a:effectLst/>
                      </a:endParaRPr>
                    </a:p>
                    <a:p>
                      <a:pPr marL="0" marR="0" algn="ctr">
                        <a:lnSpc>
                          <a:spcPct val="115000"/>
                        </a:lnSpc>
                        <a:spcBef>
                          <a:spcPts val="0"/>
                        </a:spcBef>
                        <a:spcAft>
                          <a:spcPts val="0"/>
                        </a:spcAft>
                      </a:pPr>
                      <a:r>
                        <a:rPr lang="en-SG" sz="1400" dirty="0">
                          <a:effectLst/>
                        </a:rPr>
                        <a:t>(MeV)</a:t>
                      </a:r>
                      <a:endParaRPr lang="en-US" sz="1400" dirty="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err="1">
                          <a:effectLst/>
                        </a:rPr>
                        <a:t>R</a:t>
                      </a:r>
                      <a:r>
                        <a:rPr lang="en-SG" sz="1400" baseline="-25000" dirty="0" err="1">
                          <a:effectLst/>
                        </a:rPr>
                        <a:t>max</a:t>
                      </a:r>
                      <a:r>
                        <a:rPr lang="en-SG" sz="1400" dirty="0">
                          <a:effectLst/>
                        </a:rPr>
                        <a:t> (mm) </a:t>
                      </a:r>
                      <a:endParaRPr lang="en-US" sz="1400" dirty="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err="1">
                          <a:effectLst/>
                        </a:rPr>
                        <a:t>R</a:t>
                      </a:r>
                      <a:r>
                        <a:rPr lang="en-SG" sz="1400" baseline="-25000" dirty="0" err="1">
                          <a:effectLst/>
                        </a:rPr>
                        <a:t>mean</a:t>
                      </a:r>
                      <a:r>
                        <a:rPr lang="en-SG" sz="1400" baseline="-25000" dirty="0">
                          <a:effectLst/>
                        </a:rPr>
                        <a:t> </a:t>
                      </a:r>
                      <a:r>
                        <a:rPr lang="en-SG" sz="1400" dirty="0">
                          <a:effectLst/>
                        </a:rPr>
                        <a:t>(mm)</a:t>
                      </a:r>
                      <a:endParaRPr lang="en-US" sz="1400" dirty="0">
                        <a:effectLst/>
                        <a:latin typeface="Calibri"/>
                        <a:ea typeface="Calibri"/>
                        <a:cs typeface="Times New Roman"/>
                      </a:endParaRPr>
                    </a:p>
                  </a:txBody>
                  <a:tcPr marL="68419" marR="68419" marT="0" marB="0" anchor="ctr"/>
                </a:tc>
                <a:extLst>
                  <a:ext uri="{0D108BD9-81ED-4DB2-BD59-A6C34878D82A}">
                    <a16:rowId xmlns:a16="http://schemas.microsoft.com/office/drawing/2014/main" val="10000"/>
                  </a:ext>
                </a:extLst>
              </a:tr>
              <a:tr h="423777">
                <a:tc>
                  <a:txBody>
                    <a:bodyPr/>
                    <a:lstStyle/>
                    <a:p>
                      <a:pPr marL="0" marR="0" algn="ctr">
                        <a:lnSpc>
                          <a:spcPct val="115000"/>
                        </a:lnSpc>
                        <a:spcBef>
                          <a:spcPts val="0"/>
                        </a:spcBef>
                        <a:spcAft>
                          <a:spcPts val="0"/>
                        </a:spcAft>
                      </a:pPr>
                      <a:r>
                        <a:rPr lang="en-SG" sz="1400" baseline="30000">
                          <a:effectLst/>
                        </a:rPr>
                        <a:t>11</a:t>
                      </a:r>
                      <a:r>
                        <a:rPr lang="en-SG" sz="1400">
                          <a:effectLst/>
                        </a:rPr>
                        <a:t>C</a:t>
                      </a:r>
                      <a:endParaRPr lang="en-US" sz="140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20.4 min</a:t>
                      </a:r>
                      <a:endParaRPr lang="en-US" sz="1400" dirty="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99.8</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0.960</a:t>
                      </a:r>
                      <a:endParaRPr lang="en-US" sz="1400" dirty="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0.386</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4.2</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1.2</a:t>
                      </a:r>
                      <a:endParaRPr lang="en-US" sz="1400">
                        <a:solidFill>
                          <a:schemeClr val="tx1"/>
                        </a:solidFill>
                        <a:effectLst/>
                        <a:latin typeface="Calibri"/>
                        <a:ea typeface="Calibri"/>
                        <a:cs typeface="Times New Roman"/>
                      </a:endParaRPr>
                    </a:p>
                  </a:txBody>
                  <a:tcPr marL="68419" marR="68419" marT="0" marB="0" anchor="ctr"/>
                </a:tc>
                <a:extLst>
                  <a:ext uri="{0D108BD9-81ED-4DB2-BD59-A6C34878D82A}">
                    <a16:rowId xmlns:a16="http://schemas.microsoft.com/office/drawing/2014/main" val="10001"/>
                  </a:ext>
                </a:extLst>
              </a:tr>
              <a:tr h="423777">
                <a:tc>
                  <a:txBody>
                    <a:bodyPr/>
                    <a:lstStyle/>
                    <a:p>
                      <a:pPr marL="0" marR="0" algn="ctr">
                        <a:lnSpc>
                          <a:spcPct val="115000"/>
                        </a:lnSpc>
                        <a:spcBef>
                          <a:spcPts val="0"/>
                        </a:spcBef>
                        <a:spcAft>
                          <a:spcPts val="0"/>
                        </a:spcAft>
                      </a:pPr>
                      <a:r>
                        <a:rPr lang="en-SG" sz="1400" baseline="30000">
                          <a:effectLst/>
                        </a:rPr>
                        <a:t>13</a:t>
                      </a:r>
                      <a:r>
                        <a:rPr lang="en-SG" sz="1400">
                          <a:effectLst/>
                        </a:rPr>
                        <a:t>N</a:t>
                      </a:r>
                      <a:endParaRPr lang="en-US" sz="140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10.0 min</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99.8</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1.199</a:t>
                      </a:r>
                      <a:endParaRPr lang="en-US" sz="1400" dirty="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0.492</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5.5</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1.8</a:t>
                      </a:r>
                      <a:endParaRPr lang="en-US" sz="1400">
                        <a:solidFill>
                          <a:schemeClr val="tx1"/>
                        </a:solidFill>
                        <a:effectLst/>
                        <a:latin typeface="Calibri"/>
                        <a:ea typeface="Calibri"/>
                        <a:cs typeface="Times New Roman"/>
                      </a:endParaRPr>
                    </a:p>
                  </a:txBody>
                  <a:tcPr marL="68419" marR="68419" marT="0" marB="0" anchor="ctr"/>
                </a:tc>
                <a:extLst>
                  <a:ext uri="{0D108BD9-81ED-4DB2-BD59-A6C34878D82A}">
                    <a16:rowId xmlns:a16="http://schemas.microsoft.com/office/drawing/2014/main" val="10002"/>
                  </a:ext>
                </a:extLst>
              </a:tr>
              <a:tr h="423777">
                <a:tc>
                  <a:txBody>
                    <a:bodyPr/>
                    <a:lstStyle/>
                    <a:p>
                      <a:pPr marL="0" marR="0" algn="ctr">
                        <a:lnSpc>
                          <a:spcPct val="115000"/>
                        </a:lnSpc>
                        <a:spcBef>
                          <a:spcPts val="0"/>
                        </a:spcBef>
                        <a:spcAft>
                          <a:spcPts val="0"/>
                        </a:spcAft>
                      </a:pPr>
                      <a:r>
                        <a:rPr lang="en-SG" sz="1400" baseline="30000">
                          <a:effectLst/>
                        </a:rPr>
                        <a:t>15</a:t>
                      </a:r>
                      <a:r>
                        <a:rPr lang="en-SG" sz="1400">
                          <a:effectLst/>
                        </a:rPr>
                        <a:t>O</a:t>
                      </a:r>
                      <a:endParaRPr lang="en-US" sz="140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2 min</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99.9</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1.732</a:t>
                      </a:r>
                      <a:endParaRPr lang="en-US" sz="1400" dirty="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0.735</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8.4</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3.0</a:t>
                      </a:r>
                      <a:endParaRPr lang="en-US" sz="1400">
                        <a:solidFill>
                          <a:schemeClr val="tx1"/>
                        </a:solidFill>
                        <a:effectLst/>
                        <a:latin typeface="Calibri"/>
                        <a:ea typeface="Calibri"/>
                        <a:cs typeface="Times New Roman"/>
                      </a:endParaRPr>
                    </a:p>
                  </a:txBody>
                  <a:tcPr marL="68419" marR="68419" marT="0" marB="0" anchor="ctr"/>
                </a:tc>
                <a:extLst>
                  <a:ext uri="{0D108BD9-81ED-4DB2-BD59-A6C34878D82A}">
                    <a16:rowId xmlns:a16="http://schemas.microsoft.com/office/drawing/2014/main" val="10003"/>
                  </a:ext>
                </a:extLst>
              </a:tr>
              <a:tr h="423777">
                <a:tc>
                  <a:txBody>
                    <a:bodyPr/>
                    <a:lstStyle/>
                    <a:p>
                      <a:pPr marL="0" marR="0" algn="ctr">
                        <a:lnSpc>
                          <a:spcPct val="115000"/>
                        </a:lnSpc>
                        <a:spcBef>
                          <a:spcPts val="0"/>
                        </a:spcBef>
                        <a:spcAft>
                          <a:spcPts val="0"/>
                        </a:spcAft>
                      </a:pPr>
                      <a:r>
                        <a:rPr lang="en-SG" sz="1400" baseline="30000">
                          <a:effectLst/>
                        </a:rPr>
                        <a:t>18</a:t>
                      </a:r>
                      <a:r>
                        <a:rPr lang="en-SG" sz="1400">
                          <a:effectLst/>
                        </a:rPr>
                        <a:t>F</a:t>
                      </a:r>
                      <a:endParaRPr lang="en-US" sz="140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110 min</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96.9</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0.634</a:t>
                      </a:r>
                      <a:endParaRPr lang="en-US" sz="1400" dirty="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0.250</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2.4</a:t>
                      </a:r>
                      <a:endParaRPr lang="en-US" sz="1400" dirty="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0.6</a:t>
                      </a:r>
                      <a:endParaRPr lang="en-US" sz="1400">
                        <a:solidFill>
                          <a:schemeClr val="tx1"/>
                        </a:solidFill>
                        <a:effectLst/>
                        <a:latin typeface="Calibri"/>
                        <a:ea typeface="Calibri"/>
                        <a:cs typeface="Times New Roman"/>
                      </a:endParaRPr>
                    </a:p>
                  </a:txBody>
                  <a:tcPr marL="68419" marR="68419" marT="0" marB="0" anchor="ctr"/>
                </a:tc>
                <a:extLst>
                  <a:ext uri="{0D108BD9-81ED-4DB2-BD59-A6C34878D82A}">
                    <a16:rowId xmlns:a16="http://schemas.microsoft.com/office/drawing/2014/main" val="10004"/>
                  </a:ext>
                </a:extLst>
              </a:tr>
              <a:tr h="531631">
                <a:tc>
                  <a:txBody>
                    <a:bodyPr/>
                    <a:lstStyle/>
                    <a:p>
                      <a:pPr marL="0" marR="0" algn="ctr">
                        <a:lnSpc>
                          <a:spcPct val="115000"/>
                        </a:lnSpc>
                        <a:spcBef>
                          <a:spcPts val="0"/>
                        </a:spcBef>
                        <a:spcAft>
                          <a:spcPts val="0"/>
                        </a:spcAft>
                      </a:pPr>
                      <a:r>
                        <a:rPr lang="en-SG" sz="1400" baseline="30000">
                          <a:effectLst/>
                        </a:rPr>
                        <a:t>64</a:t>
                      </a:r>
                      <a:r>
                        <a:rPr lang="en-SG" sz="1400">
                          <a:effectLst/>
                        </a:rPr>
                        <a:t>Cu</a:t>
                      </a:r>
                      <a:endParaRPr lang="en-US" sz="140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12.7 hours</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17.5</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0.653</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0.278</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2.5</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0.7</a:t>
                      </a:r>
                      <a:endParaRPr lang="en-US" sz="1400">
                        <a:solidFill>
                          <a:schemeClr val="tx1"/>
                        </a:solidFill>
                        <a:effectLst/>
                        <a:latin typeface="Calibri"/>
                        <a:ea typeface="Calibri"/>
                        <a:cs typeface="Times New Roman"/>
                      </a:endParaRPr>
                    </a:p>
                  </a:txBody>
                  <a:tcPr marL="68419" marR="68419" marT="0" marB="0" anchor="ctr"/>
                </a:tc>
                <a:extLst>
                  <a:ext uri="{0D108BD9-81ED-4DB2-BD59-A6C34878D82A}">
                    <a16:rowId xmlns:a16="http://schemas.microsoft.com/office/drawing/2014/main" val="10005"/>
                  </a:ext>
                </a:extLst>
              </a:tr>
              <a:tr h="531631">
                <a:tc>
                  <a:txBody>
                    <a:bodyPr/>
                    <a:lstStyle/>
                    <a:p>
                      <a:pPr marL="0" marR="0" algn="ctr">
                        <a:lnSpc>
                          <a:spcPct val="115000"/>
                        </a:lnSpc>
                        <a:spcBef>
                          <a:spcPts val="0"/>
                        </a:spcBef>
                        <a:spcAft>
                          <a:spcPts val="0"/>
                        </a:spcAft>
                      </a:pPr>
                      <a:r>
                        <a:rPr lang="en-SG" sz="1400" baseline="30000">
                          <a:effectLst/>
                        </a:rPr>
                        <a:t>89</a:t>
                      </a:r>
                      <a:r>
                        <a:rPr lang="en-SG" sz="1400">
                          <a:effectLst/>
                        </a:rPr>
                        <a:t>Zr</a:t>
                      </a:r>
                      <a:endParaRPr lang="en-US" sz="140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78.4 hours</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22.7</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0.902</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0.396</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3.8</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1.3</a:t>
                      </a:r>
                      <a:endParaRPr lang="en-US" sz="1400" dirty="0">
                        <a:solidFill>
                          <a:schemeClr val="tx1"/>
                        </a:solidFill>
                        <a:effectLst/>
                        <a:latin typeface="Calibri"/>
                        <a:ea typeface="Calibri"/>
                        <a:cs typeface="Times New Roman"/>
                      </a:endParaRPr>
                    </a:p>
                  </a:txBody>
                  <a:tcPr marL="68419" marR="68419" marT="0" marB="0" anchor="ctr"/>
                </a:tc>
                <a:extLst>
                  <a:ext uri="{0D108BD9-81ED-4DB2-BD59-A6C34878D82A}">
                    <a16:rowId xmlns:a16="http://schemas.microsoft.com/office/drawing/2014/main" val="10006"/>
                  </a:ext>
                </a:extLst>
              </a:tr>
            </a:tbl>
          </a:graphicData>
        </a:graphic>
      </p:graphicFrame>
      <p:graphicFrame>
        <p:nvGraphicFramePr>
          <p:cNvPr id="7" name="Table 6">
            <a:extLst>
              <a:ext uri="{FF2B5EF4-FFF2-40B4-BE49-F238E27FC236}">
                <a16:creationId xmlns:a16="http://schemas.microsoft.com/office/drawing/2014/main" id="{D9AB0607-991C-4112-8B39-24425C157ED6}"/>
              </a:ext>
            </a:extLst>
          </p:cNvPr>
          <p:cNvGraphicFramePr>
            <a:graphicFrameLocks noGrp="1"/>
          </p:cNvGraphicFramePr>
          <p:nvPr>
            <p:extLst>
              <p:ext uri="{D42A27DB-BD31-4B8C-83A1-F6EECF244321}">
                <p14:modId xmlns:p14="http://schemas.microsoft.com/office/powerpoint/2010/main" val="3155797156"/>
              </p:ext>
            </p:extLst>
          </p:nvPr>
        </p:nvGraphicFramePr>
        <p:xfrm>
          <a:off x="5793778" y="2005376"/>
          <a:ext cx="6215350" cy="4016084"/>
        </p:xfrm>
        <a:graphic>
          <a:graphicData uri="http://schemas.openxmlformats.org/drawingml/2006/table">
            <a:tbl>
              <a:tblPr firstRow="1" firstCol="1" bandRow="1">
                <a:tableStyleId>{5C22544A-7EE6-4342-B048-85BDC9FD1C3A}</a:tableStyleId>
              </a:tblPr>
              <a:tblGrid>
                <a:gridCol w="805084">
                  <a:extLst>
                    <a:ext uri="{9D8B030D-6E8A-4147-A177-3AD203B41FA5}">
                      <a16:colId xmlns:a16="http://schemas.microsoft.com/office/drawing/2014/main" val="20000"/>
                    </a:ext>
                  </a:extLst>
                </a:gridCol>
                <a:gridCol w="940802">
                  <a:extLst>
                    <a:ext uri="{9D8B030D-6E8A-4147-A177-3AD203B41FA5}">
                      <a16:colId xmlns:a16="http://schemas.microsoft.com/office/drawing/2014/main" val="20001"/>
                    </a:ext>
                  </a:extLst>
                </a:gridCol>
                <a:gridCol w="1117366">
                  <a:extLst>
                    <a:ext uri="{9D8B030D-6E8A-4147-A177-3AD203B41FA5}">
                      <a16:colId xmlns:a16="http://schemas.microsoft.com/office/drawing/2014/main" val="20002"/>
                    </a:ext>
                  </a:extLst>
                </a:gridCol>
                <a:gridCol w="1117366">
                  <a:extLst>
                    <a:ext uri="{9D8B030D-6E8A-4147-A177-3AD203B41FA5}">
                      <a16:colId xmlns:a16="http://schemas.microsoft.com/office/drawing/2014/main" val="20003"/>
                    </a:ext>
                  </a:extLst>
                </a:gridCol>
                <a:gridCol w="1117366">
                  <a:extLst>
                    <a:ext uri="{9D8B030D-6E8A-4147-A177-3AD203B41FA5}">
                      <a16:colId xmlns:a16="http://schemas.microsoft.com/office/drawing/2014/main" val="20004"/>
                    </a:ext>
                  </a:extLst>
                </a:gridCol>
                <a:gridCol w="1117366">
                  <a:extLst>
                    <a:ext uri="{9D8B030D-6E8A-4147-A177-3AD203B41FA5}">
                      <a16:colId xmlns:a16="http://schemas.microsoft.com/office/drawing/2014/main" val="20005"/>
                    </a:ext>
                  </a:extLst>
                </a:gridCol>
              </a:tblGrid>
              <a:tr h="1256042">
                <a:tc>
                  <a:txBody>
                    <a:bodyPr/>
                    <a:lstStyle/>
                    <a:p>
                      <a:pPr marL="0" marR="0" algn="ctr">
                        <a:lnSpc>
                          <a:spcPct val="115000"/>
                        </a:lnSpc>
                        <a:spcBef>
                          <a:spcPts val="0"/>
                        </a:spcBef>
                        <a:spcAft>
                          <a:spcPts val="0"/>
                        </a:spcAft>
                      </a:pPr>
                      <a:r>
                        <a:rPr lang="en-SG" sz="1400" dirty="0">
                          <a:effectLst/>
                        </a:rPr>
                        <a:t>Isotope</a:t>
                      </a:r>
                      <a:endParaRPr lang="en-US" sz="1400" dirty="0">
                        <a:effectLst/>
                      </a:endParaRPr>
                    </a:p>
                    <a:p>
                      <a:pPr marL="0" marR="0">
                        <a:lnSpc>
                          <a:spcPct val="115000"/>
                        </a:lnSpc>
                        <a:spcBef>
                          <a:spcPts val="0"/>
                        </a:spcBef>
                        <a:spcAft>
                          <a:spcPts val="0"/>
                        </a:spcAft>
                      </a:pPr>
                      <a:r>
                        <a:rPr lang="en-SG" sz="1400" dirty="0">
                          <a:effectLst/>
                        </a:rPr>
                        <a:t> </a:t>
                      </a:r>
                      <a:endParaRPr lang="en-US" sz="1400" dirty="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effectLst/>
                        </a:rPr>
                        <a:t>Half-life</a:t>
                      </a:r>
                      <a:endParaRPr lang="en-US" sz="140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effectLst/>
                        </a:rPr>
                        <a:t>Branching (</a:t>
                      </a:r>
                      <a:r>
                        <a:rPr lang="en-SG" sz="1400" dirty="0">
                          <a:effectLst/>
                          <a:latin typeface="Symbol" panose="05050102010706020507" pitchFamily="18" charset="2"/>
                        </a:rPr>
                        <a:t>b</a:t>
                      </a:r>
                      <a:r>
                        <a:rPr lang="en-SG" sz="1400" baseline="30000" dirty="0">
                          <a:effectLst/>
                        </a:rPr>
                        <a:t>+</a:t>
                      </a:r>
                      <a:r>
                        <a:rPr lang="en-SG" sz="1400" dirty="0">
                          <a:effectLst/>
                        </a:rPr>
                        <a:t>) in %</a:t>
                      </a:r>
                      <a:endParaRPr lang="en-US" sz="1400" dirty="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effectLst/>
                          <a:latin typeface="Symbol" panose="05050102010706020507" pitchFamily="18" charset="2"/>
                        </a:rPr>
                        <a:t>b</a:t>
                      </a:r>
                      <a:r>
                        <a:rPr lang="en-SG" sz="1400" baseline="30000" dirty="0">
                          <a:effectLst/>
                        </a:rPr>
                        <a:t>+ </a:t>
                      </a:r>
                      <a:r>
                        <a:rPr lang="en-SG" sz="1400" dirty="0" err="1">
                          <a:effectLst/>
                        </a:rPr>
                        <a:t>E</a:t>
                      </a:r>
                      <a:r>
                        <a:rPr lang="en-SG" sz="1400" baseline="-25000" dirty="0" err="1">
                          <a:effectLst/>
                        </a:rPr>
                        <a:t>max</a:t>
                      </a:r>
                      <a:endParaRPr lang="en-US" sz="1400" dirty="0">
                        <a:effectLst/>
                      </a:endParaRPr>
                    </a:p>
                    <a:p>
                      <a:pPr marL="0" marR="0" algn="ctr">
                        <a:lnSpc>
                          <a:spcPct val="115000"/>
                        </a:lnSpc>
                        <a:spcBef>
                          <a:spcPts val="0"/>
                        </a:spcBef>
                        <a:spcAft>
                          <a:spcPts val="0"/>
                        </a:spcAft>
                      </a:pPr>
                      <a:r>
                        <a:rPr lang="en-SG" sz="1400" dirty="0">
                          <a:effectLst/>
                        </a:rPr>
                        <a:t>(MeV)</a:t>
                      </a:r>
                      <a:endParaRPr lang="en-US" sz="1400" dirty="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effectLst/>
                        </a:rPr>
                        <a:t>Branching  (</a:t>
                      </a:r>
                      <a:r>
                        <a:rPr lang="en-SG" sz="1400" dirty="0">
                          <a:effectLst/>
                          <a:latin typeface="Symbol" panose="05050102010706020507" pitchFamily="18" charset="2"/>
                        </a:rPr>
                        <a:t>g</a:t>
                      </a:r>
                      <a:r>
                        <a:rPr lang="en-SG" sz="1400" dirty="0">
                          <a:effectLst/>
                        </a:rPr>
                        <a:t>) in %</a:t>
                      </a:r>
                      <a:endParaRPr lang="en-US" sz="1400" dirty="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effectLst/>
                          <a:latin typeface="Symbol" panose="05050102010706020507" pitchFamily="18" charset="2"/>
                        </a:rPr>
                        <a:t>g</a:t>
                      </a:r>
                      <a:r>
                        <a:rPr lang="en-SG" sz="1400" baseline="30000" dirty="0">
                          <a:effectLst/>
                        </a:rPr>
                        <a:t> </a:t>
                      </a:r>
                      <a:r>
                        <a:rPr lang="en-SG" sz="1400" dirty="0">
                          <a:effectLst/>
                        </a:rPr>
                        <a:t>E (PG)</a:t>
                      </a:r>
                      <a:endParaRPr lang="en-US" sz="1400" dirty="0">
                        <a:effectLst/>
                      </a:endParaRPr>
                    </a:p>
                    <a:p>
                      <a:pPr marL="0" marR="0" algn="ctr">
                        <a:lnSpc>
                          <a:spcPct val="115000"/>
                        </a:lnSpc>
                        <a:spcBef>
                          <a:spcPts val="0"/>
                        </a:spcBef>
                        <a:spcAft>
                          <a:spcPts val="0"/>
                        </a:spcAft>
                      </a:pPr>
                      <a:r>
                        <a:rPr lang="en-SG" sz="1400" dirty="0">
                          <a:effectLst/>
                        </a:rPr>
                        <a:t>(MeV)</a:t>
                      </a:r>
                      <a:endParaRPr lang="en-US" sz="1400" dirty="0">
                        <a:effectLst/>
                        <a:latin typeface="Calibri"/>
                        <a:ea typeface="Calibri"/>
                        <a:cs typeface="Times New Roman"/>
                      </a:endParaRPr>
                    </a:p>
                  </a:txBody>
                  <a:tcPr marL="68419" marR="68419" marT="0" marB="0" anchor="ctr"/>
                </a:tc>
                <a:extLst>
                  <a:ext uri="{0D108BD9-81ED-4DB2-BD59-A6C34878D82A}">
                    <a16:rowId xmlns:a16="http://schemas.microsoft.com/office/drawing/2014/main" val="10000"/>
                  </a:ext>
                </a:extLst>
              </a:tr>
              <a:tr h="544754">
                <a:tc>
                  <a:txBody>
                    <a:bodyPr/>
                    <a:lstStyle/>
                    <a:p>
                      <a:pPr marL="0" marR="0" algn="ctr">
                        <a:lnSpc>
                          <a:spcPct val="115000"/>
                        </a:lnSpc>
                        <a:spcBef>
                          <a:spcPts val="0"/>
                        </a:spcBef>
                        <a:spcAft>
                          <a:spcPts val="0"/>
                        </a:spcAft>
                      </a:pPr>
                      <a:r>
                        <a:rPr lang="en-SG" sz="1400" baseline="30000">
                          <a:effectLst/>
                        </a:rPr>
                        <a:t>68</a:t>
                      </a:r>
                      <a:r>
                        <a:rPr lang="en-SG" sz="1400">
                          <a:effectLst/>
                        </a:rPr>
                        <a:t>Ga</a:t>
                      </a:r>
                      <a:endParaRPr lang="en-US" sz="140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67.8 min</a:t>
                      </a:r>
                      <a:endParaRPr lang="en-US" sz="1400" dirty="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87.7, </a:t>
                      </a:r>
                    </a:p>
                    <a:p>
                      <a:pPr marL="0" marR="0" algn="ctr">
                        <a:lnSpc>
                          <a:spcPct val="115000"/>
                        </a:lnSpc>
                        <a:spcBef>
                          <a:spcPts val="0"/>
                        </a:spcBef>
                        <a:spcAft>
                          <a:spcPts val="0"/>
                        </a:spcAft>
                      </a:pPr>
                      <a:r>
                        <a:rPr lang="en-SG" sz="1400" dirty="0">
                          <a:solidFill>
                            <a:schemeClr val="tx1"/>
                          </a:solidFill>
                          <a:effectLst/>
                        </a:rPr>
                        <a:t>1.2</a:t>
                      </a:r>
                      <a:endParaRPr lang="en-US" sz="1400" dirty="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1.899, 0.821</a:t>
                      </a:r>
                      <a:endParaRPr lang="en-US" sz="1400" dirty="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3.2</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1.077</a:t>
                      </a:r>
                      <a:endParaRPr lang="en-US" sz="1400" dirty="0">
                        <a:solidFill>
                          <a:schemeClr val="tx1"/>
                        </a:solidFill>
                        <a:effectLst/>
                        <a:latin typeface="Calibri"/>
                        <a:ea typeface="Calibri"/>
                        <a:cs typeface="Times New Roman"/>
                      </a:endParaRPr>
                    </a:p>
                  </a:txBody>
                  <a:tcPr marL="68419" marR="68419" marT="0" marB="0" anchor="ctr"/>
                </a:tc>
                <a:extLst>
                  <a:ext uri="{0D108BD9-81ED-4DB2-BD59-A6C34878D82A}">
                    <a16:rowId xmlns:a16="http://schemas.microsoft.com/office/drawing/2014/main" val="10001"/>
                  </a:ext>
                </a:extLst>
              </a:tr>
              <a:tr h="562890">
                <a:tc>
                  <a:txBody>
                    <a:bodyPr/>
                    <a:lstStyle/>
                    <a:p>
                      <a:pPr marL="0" marR="0" algn="ctr">
                        <a:lnSpc>
                          <a:spcPct val="115000"/>
                        </a:lnSpc>
                        <a:spcBef>
                          <a:spcPts val="0"/>
                        </a:spcBef>
                        <a:spcAft>
                          <a:spcPts val="0"/>
                        </a:spcAft>
                      </a:pPr>
                      <a:r>
                        <a:rPr lang="en-SG" sz="1400" baseline="30000">
                          <a:effectLst/>
                        </a:rPr>
                        <a:t>76</a:t>
                      </a:r>
                      <a:r>
                        <a:rPr lang="en-SG" sz="1400">
                          <a:effectLst/>
                        </a:rPr>
                        <a:t>Br</a:t>
                      </a:r>
                      <a:endParaRPr lang="en-US" sz="140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16.2 hours </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25.8, </a:t>
                      </a:r>
                    </a:p>
                    <a:p>
                      <a:pPr marL="0" marR="0" algn="ctr">
                        <a:lnSpc>
                          <a:spcPct val="115000"/>
                        </a:lnSpc>
                        <a:spcBef>
                          <a:spcPts val="0"/>
                        </a:spcBef>
                        <a:spcAft>
                          <a:spcPts val="0"/>
                        </a:spcAft>
                      </a:pPr>
                      <a:r>
                        <a:rPr lang="en-SG" sz="1400" dirty="0">
                          <a:solidFill>
                            <a:schemeClr val="tx1"/>
                          </a:solidFill>
                          <a:effectLst/>
                        </a:rPr>
                        <a:t>6.3</a:t>
                      </a:r>
                      <a:endParaRPr lang="en-US" sz="1400" dirty="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3.382,</a:t>
                      </a:r>
                    </a:p>
                    <a:p>
                      <a:pPr marL="0" marR="0" algn="ctr">
                        <a:lnSpc>
                          <a:spcPct val="115000"/>
                        </a:lnSpc>
                        <a:spcBef>
                          <a:spcPts val="0"/>
                        </a:spcBef>
                        <a:spcAft>
                          <a:spcPts val="0"/>
                        </a:spcAft>
                      </a:pPr>
                      <a:r>
                        <a:rPr lang="en-SG" sz="1400" dirty="0">
                          <a:solidFill>
                            <a:schemeClr val="tx1"/>
                          </a:solidFill>
                          <a:effectLst/>
                        </a:rPr>
                        <a:t>0.871</a:t>
                      </a:r>
                      <a:endParaRPr lang="en-US" sz="1400" dirty="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74.0,</a:t>
                      </a:r>
                    </a:p>
                    <a:p>
                      <a:pPr marL="0" marR="0" algn="ctr">
                        <a:lnSpc>
                          <a:spcPct val="115000"/>
                        </a:lnSpc>
                        <a:spcBef>
                          <a:spcPts val="0"/>
                        </a:spcBef>
                        <a:spcAft>
                          <a:spcPts val="0"/>
                        </a:spcAft>
                      </a:pPr>
                      <a:r>
                        <a:rPr lang="en-SG" sz="1400" dirty="0">
                          <a:solidFill>
                            <a:schemeClr val="tx1"/>
                          </a:solidFill>
                          <a:effectLst/>
                        </a:rPr>
                        <a:t>15.9</a:t>
                      </a:r>
                      <a:endParaRPr lang="en-US" sz="1400" dirty="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0.559, 0.657</a:t>
                      </a:r>
                      <a:endParaRPr lang="en-US" sz="1400" dirty="0">
                        <a:solidFill>
                          <a:schemeClr val="tx1"/>
                        </a:solidFill>
                        <a:effectLst/>
                        <a:latin typeface="Calibri"/>
                        <a:ea typeface="Calibri"/>
                        <a:cs typeface="Times New Roman"/>
                      </a:endParaRPr>
                    </a:p>
                  </a:txBody>
                  <a:tcPr marL="68419" marR="68419" marT="0" marB="0" anchor="ctr"/>
                </a:tc>
                <a:extLst>
                  <a:ext uri="{0D108BD9-81ED-4DB2-BD59-A6C34878D82A}">
                    <a16:rowId xmlns:a16="http://schemas.microsoft.com/office/drawing/2014/main" val="10002"/>
                  </a:ext>
                </a:extLst>
              </a:tr>
              <a:tr h="544754">
                <a:tc>
                  <a:txBody>
                    <a:bodyPr/>
                    <a:lstStyle/>
                    <a:p>
                      <a:pPr marL="0" marR="0" algn="ctr">
                        <a:lnSpc>
                          <a:spcPct val="115000"/>
                        </a:lnSpc>
                        <a:spcBef>
                          <a:spcPts val="0"/>
                        </a:spcBef>
                        <a:spcAft>
                          <a:spcPts val="0"/>
                        </a:spcAft>
                      </a:pPr>
                      <a:r>
                        <a:rPr lang="en-SG" sz="1400" baseline="30000">
                          <a:effectLst/>
                        </a:rPr>
                        <a:t>82</a:t>
                      </a:r>
                      <a:r>
                        <a:rPr lang="en-SG" sz="1400">
                          <a:effectLst/>
                        </a:rPr>
                        <a:t>Rb</a:t>
                      </a:r>
                      <a:endParaRPr lang="en-US" sz="140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1.3 min</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81.8, </a:t>
                      </a:r>
                    </a:p>
                    <a:p>
                      <a:pPr marL="0" marR="0" algn="ctr">
                        <a:lnSpc>
                          <a:spcPct val="115000"/>
                        </a:lnSpc>
                        <a:spcBef>
                          <a:spcPts val="0"/>
                        </a:spcBef>
                        <a:spcAft>
                          <a:spcPts val="0"/>
                        </a:spcAft>
                      </a:pPr>
                      <a:r>
                        <a:rPr lang="en-SG" sz="1400" dirty="0">
                          <a:solidFill>
                            <a:schemeClr val="tx1"/>
                          </a:solidFill>
                          <a:effectLst/>
                        </a:rPr>
                        <a:t>13.1</a:t>
                      </a:r>
                      <a:endParaRPr lang="en-US" sz="1400" dirty="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3.378, 2.601</a:t>
                      </a:r>
                      <a:endParaRPr lang="en-US" sz="1400" dirty="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15.1</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0.777</a:t>
                      </a:r>
                      <a:endParaRPr lang="en-US" sz="1400" dirty="0">
                        <a:solidFill>
                          <a:schemeClr val="tx1"/>
                        </a:solidFill>
                        <a:effectLst/>
                        <a:latin typeface="Calibri"/>
                        <a:ea typeface="Calibri"/>
                        <a:cs typeface="Times New Roman"/>
                      </a:endParaRPr>
                    </a:p>
                  </a:txBody>
                  <a:tcPr marL="68419" marR="68419" marT="0" marB="0" anchor="ctr"/>
                </a:tc>
                <a:extLst>
                  <a:ext uri="{0D108BD9-81ED-4DB2-BD59-A6C34878D82A}">
                    <a16:rowId xmlns:a16="http://schemas.microsoft.com/office/drawing/2014/main" val="10003"/>
                  </a:ext>
                </a:extLst>
              </a:tr>
              <a:tr h="562890">
                <a:tc>
                  <a:txBody>
                    <a:bodyPr/>
                    <a:lstStyle/>
                    <a:p>
                      <a:pPr marL="0" marR="0" algn="ctr">
                        <a:lnSpc>
                          <a:spcPct val="115000"/>
                        </a:lnSpc>
                        <a:spcBef>
                          <a:spcPts val="0"/>
                        </a:spcBef>
                        <a:spcAft>
                          <a:spcPts val="0"/>
                        </a:spcAft>
                      </a:pPr>
                      <a:r>
                        <a:rPr lang="en-SG" sz="1400" baseline="30000">
                          <a:effectLst/>
                        </a:rPr>
                        <a:t>86</a:t>
                      </a:r>
                      <a:r>
                        <a:rPr lang="en-SG" sz="1400">
                          <a:effectLst/>
                        </a:rPr>
                        <a:t>Y</a:t>
                      </a:r>
                      <a:endParaRPr lang="en-US" sz="140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14.7 hours</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11.9, </a:t>
                      </a:r>
                    </a:p>
                    <a:p>
                      <a:pPr marL="0" marR="0" algn="ctr">
                        <a:lnSpc>
                          <a:spcPct val="115000"/>
                        </a:lnSpc>
                        <a:spcBef>
                          <a:spcPts val="0"/>
                        </a:spcBef>
                        <a:spcAft>
                          <a:spcPts val="0"/>
                        </a:spcAft>
                      </a:pPr>
                      <a:r>
                        <a:rPr lang="en-SG" sz="1400" dirty="0">
                          <a:solidFill>
                            <a:schemeClr val="tx1"/>
                          </a:solidFill>
                          <a:effectLst/>
                        </a:rPr>
                        <a:t>5.6</a:t>
                      </a:r>
                      <a:endParaRPr lang="en-US" sz="1400" dirty="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1.221, 1.545</a:t>
                      </a:r>
                      <a:endParaRPr lang="en-US" sz="1400" dirty="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82.5, </a:t>
                      </a:r>
                    </a:p>
                    <a:p>
                      <a:pPr marL="0" marR="0" algn="ctr">
                        <a:lnSpc>
                          <a:spcPct val="115000"/>
                        </a:lnSpc>
                        <a:spcBef>
                          <a:spcPts val="0"/>
                        </a:spcBef>
                        <a:spcAft>
                          <a:spcPts val="0"/>
                        </a:spcAft>
                      </a:pPr>
                      <a:r>
                        <a:rPr lang="en-SG" sz="1400" dirty="0">
                          <a:solidFill>
                            <a:schemeClr val="tx1"/>
                          </a:solidFill>
                          <a:effectLst/>
                        </a:rPr>
                        <a:t>32.6</a:t>
                      </a:r>
                      <a:endParaRPr lang="en-US" sz="1400" dirty="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1.077. 0.627</a:t>
                      </a:r>
                      <a:endParaRPr lang="en-US" sz="1400" dirty="0">
                        <a:solidFill>
                          <a:schemeClr val="tx1"/>
                        </a:solidFill>
                        <a:effectLst/>
                        <a:latin typeface="Calibri"/>
                        <a:ea typeface="Calibri"/>
                        <a:cs typeface="Times New Roman"/>
                      </a:endParaRPr>
                    </a:p>
                  </a:txBody>
                  <a:tcPr marL="68419" marR="68419" marT="0" marB="0" anchor="ctr"/>
                </a:tc>
                <a:extLst>
                  <a:ext uri="{0D108BD9-81ED-4DB2-BD59-A6C34878D82A}">
                    <a16:rowId xmlns:a16="http://schemas.microsoft.com/office/drawing/2014/main" val="10004"/>
                  </a:ext>
                </a:extLst>
              </a:tr>
              <a:tr h="544754">
                <a:tc>
                  <a:txBody>
                    <a:bodyPr/>
                    <a:lstStyle/>
                    <a:p>
                      <a:pPr marL="0" marR="0" algn="ctr">
                        <a:lnSpc>
                          <a:spcPct val="115000"/>
                        </a:lnSpc>
                        <a:spcBef>
                          <a:spcPts val="0"/>
                        </a:spcBef>
                        <a:spcAft>
                          <a:spcPts val="0"/>
                        </a:spcAft>
                      </a:pPr>
                      <a:r>
                        <a:rPr lang="en-SG" sz="1400" baseline="30000" dirty="0">
                          <a:effectLst/>
                        </a:rPr>
                        <a:t>124</a:t>
                      </a:r>
                      <a:r>
                        <a:rPr lang="en-SG" sz="1400" dirty="0">
                          <a:effectLst/>
                        </a:rPr>
                        <a:t>I</a:t>
                      </a:r>
                      <a:endParaRPr lang="en-US" sz="1400" dirty="0">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tabLst>
                          <a:tab pos="659765" algn="r"/>
                        </a:tabLst>
                      </a:pPr>
                      <a:r>
                        <a:rPr lang="en-SG" sz="1400" dirty="0">
                          <a:solidFill>
                            <a:schemeClr val="tx1"/>
                          </a:solidFill>
                          <a:effectLst/>
                        </a:rPr>
                        <a:t>100 hours</a:t>
                      </a:r>
                      <a:endParaRPr lang="en-US" sz="1400" dirty="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11.7, </a:t>
                      </a:r>
                    </a:p>
                    <a:p>
                      <a:pPr marL="0" marR="0" algn="ctr">
                        <a:lnSpc>
                          <a:spcPct val="115000"/>
                        </a:lnSpc>
                        <a:spcBef>
                          <a:spcPts val="0"/>
                        </a:spcBef>
                        <a:spcAft>
                          <a:spcPts val="0"/>
                        </a:spcAft>
                      </a:pPr>
                      <a:r>
                        <a:rPr lang="en-SG" sz="1400" dirty="0">
                          <a:solidFill>
                            <a:schemeClr val="tx1"/>
                          </a:solidFill>
                          <a:effectLst/>
                        </a:rPr>
                        <a:t>10.7</a:t>
                      </a:r>
                      <a:endParaRPr lang="en-US" sz="1400" dirty="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a:solidFill>
                            <a:schemeClr val="tx1"/>
                          </a:solidFill>
                          <a:effectLst/>
                        </a:rPr>
                        <a:t>1.535, 2.138</a:t>
                      </a:r>
                      <a:endParaRPr lang="en-US" sz="140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62.9, </a:t>
                      </a:r>
                    </a:p>
                    <a:p>
                      <a:pPr marL="0" marR="0" algn="ctr">
                        <a:lnSpc>
                          <a:spcPct val="115000"/>
                        </a:lnSpc>
                        <a:spcBef>
                          <a:spcPts val="0"/>
                        </a:spcBef>
                        <a:spcAft>
                          <a:spcPts val="0"/>
                        </a:spcAft>
                      </a:pPr>
                      <a:r>
                        <a:rPr lang="en-SG" sz="1400" dirty="0">
                          <a:solidFill>
                            <a:schemeClr val="tx1"/>
                          </a:solidFill>
                          <a:effectLst/>
                        </a:rPr>
                        <a:t>11.2</a:t>
                      </a:r>
                      <a:endParaRPr lang="en-US" sz="1400" dirty="0">
                        <a:solidFill>
                          <a:schemeClr val="tx1"/>
                        </a:solidFill>
                        <a:effectLst/>
                        <a:latin typeface="Calibri"/>
                        <a:ea typeface="Calibri"/>
                        <a:cs typeface="Times New Roman"/>
                      </a:endParaRPr>
                    </a:p>
                  </a:txBody>
                  <a:tcPr marL="68419" marR="68419" marT="0" marB="0" anchor="ctr"/>
                </a:tc>
                <a:tc>
                  <a:txBody>
                    <a:bodyPr/>
                    <a:lstStyle/>
                    <a:p>
                      <a:pPr marL="0" marR="0" algn="ctr">
                        <a:lnSpc>
                          <a:spcPct val="115000"/>
                        </a:lnSpc>
                        <a:spcBef>
                          <a:spcPts val="0"/>
                        </a:spcBef>
                        <a:spcAft>
                          <a:spcPts val="0"/>
                        </a:spcAft>
                      </a:pPr>
                      <a:r>
                        <a:rPr lang="en-SG" sz="1400" dirty="0">
                          <a:solidFill>
                            <a:schemeClr val="tx1"/>
                          </a:solidFill>
                          <a:effectLst/>
                        </a:rPr>
                        <a:t>0.602, 1.691</a:t>
                      </a:r>
                      <a:endParaRPr lang="en-US" sz="1400" dirty="0">
                        <a:solidFill>
                          <a:schemeClr val="tx1"/>
                        </a:solidFill>
                        <a:effectLst/>
                        <a:latin typeface="Calibri"/>
                        <a:ea typeface="Calibri"/>
                        <a:cs typeface="Times New Roman"/>
                      </a:endParaRPr>
                    </a:p>
                  </a:txBody>
                  <a:tcPr marL="68419" marR="68419" marT="0" marB="0" anchor="ctr"/>
                </a:tc>
                <a:extLst>
                  <a:ext uri="{0D108BD9-81ED-4DB2-BD59-A6C34878D82A}">
                    <a16:rowId xmlns:a16="http://schemas.microsoft.com/office/drawing/2014/main" val="10005"/>
                  </a:ext>
                </a:extLst>
              </a:tr>
            </a:tbl>
          </a:graphicData>
        </a:graphic>
      </p:graphicFrame>
      <p:sp>
        <p:nvSpPr>
          <p:cNvPr id="8" name="TextBox 7">
            <a:extLst>
              <a:ext uri="{FF2B5EF4-FFF2-40B4-BE49-F238E27FC236}">
                <a16:creationId xmlns:a16="http://schemas.microsoft.com/office/drawing/2014/main" id="{64D36347-4008-40C1-B2B5-C89821089DE3}"/>
              </a:ext>
            </a:extLst>
          </p:cNvPr>
          <p:cNvSpPr txBox="1"/>
          <p:nvPr/>
        </p:nvSpPr>
        <p:spPr>
          <a:xfrm>
            <a:off x="7480514" y="6093173"/>
            <a:ext cx="3806976" cy="320874"/>
          </a:xfrm>
          <a:prstGeom prst="rect">
            <a:avLst/>
          </a:prstGeom>
          <a:noFill/>
        </p:spPr>
        <p:txBody>
          <a:bodyPr wrap="square" lIns="0" tIns="0" rIns="0" bIns="0" rtlCol="0">
            <a:spAutoFit/>
          </a:bodyPr>
          <a:lstStyle/>
          <a:p>
            <a:pPr>
              <a:lnSpc>
                <a:spcPct val="110000"/>
              </a:lnSpc>
            </a:pPr>
            <a:r>
              <a:rPr lang="en-US" sz="1995" dirty="0"/>
              <a:t>Prompt gamma emitters</a:t>
            </a:r>
          </a:p>
        </p:txBody>
      </p:sp>
      <p:sp>
        <p:nvSpPr>
          <p:cNvPr id="9" name="TextBox 8">
            <a:extLst>
              <a:ext uri="{FF2B5EF4-FFF2-40B4-BE49-F238E27FC236}">
                <a16:creationId xmlns:a16="http://schemas.microsoft.com/office/drawing/2014/main" id="{45D72739-42F6-45B0-9450-961F2D2AE497}"/>
              </a:ext>
            </a:extLst>
          </p:cNvPr>
          <p:cNvSpPr txBox="1"/>
          <p:nvPr/>
        </p:nvSpPr>
        <p:spPr>
          <a:xfrm>
            <a:off x="1503247" y="6070511"/>
            <a:ext cx="3316742" cy="320874"/>
          </a:xfrm>
          <a:prstGeom prst="rect">
            <a:avLst/>
          </a:prstGeom>
          <a:noFill/>
        </p:spPr>
        <p:txBody>
          <a:bodyPr wrap="square" lIns="0" tIns="0" rIns="0" bIns="0" rtlCol="0">
            <a:spAutoFit/>
          </a:bodyPr>
          <a:lstStyle/>
          <a:p>
            <a:pPr>
              <a:lnSpc>
                <a:spcPct val="110000"/>
              </a:lnSpc>
            </a:pPr>
            <a:r>
              <a:rPr lang="en-US" sz="1995" dirty="0"/>
              <a:t>Pure beta emitters</a:t>
            </a:r>
          </a:p>
        </p:txBody>
      </p:sp>
      <p:grpSp>
        <p:nvGrpSpPr>
          <p:cNvPr id="10" name="Group 9">
            <a:extLst>
              <a:ext uri="{FF2B5EF4-FFF2-40B4-BE49-F238E27FC236}">
                <a16:creationId xmlns:a16="http://schemas.microsoft.com/office/drawing/2014/main" id="{4BB7B41B-26B4-46C5-8BE4-5AA329DFACC7}"/>
              </a:ext>
            </a:extLst>
          </p:cNvPr>
          <p:cNvGrpSpPr/>
          <p:nvPr/>
        </p:nvGrpSpPr>
        <p:grpSpPr>
          <a:xfrm>
            <a:off x="933588" y="3788473"/>
            <a:ext cx="6582328" cy="2303336"/>
            <a:chOff x="935780" y="3179929"/>
            <a:chExt cx="6597784" cy="2308744"/>
          </a:xfrm>
        </p:grpSpPr>
        <p:sp>
          <p:nvSpPr>
            <p:cNvPr id="11" name="Oval 10">
              <a:extLst>
                <a:ext uri="{FF2B5EF4-FFF2-40B4-BE49-F238E27FC236}">
                  <a16:creationId xmlns:a16="http://schemas.microsoft.com/office/drawing/2014/main" id="{7E1A20CA-D832-4CE7-B7F8-E37C82400727}"/>
                </a:ext>
              </a:extLst>
            </p:cNvPr>
            <p:cNvSpPr/>
            <p:nvPr/>
          </p:nvSpPr>
          <p:spPr bwMode="auto">
            <a:xfrm>
              <a:off x="6679213" y="3179929"/>
              <a:ext cx="854351" cy="655092"/>
            </a:xfrm>
            <a:prstGeom prst="ellipse">
              <a:avLst/>
            </a:prstGeom>
            <a:noFill/>
            <a:ln>
              <a:solidFill>
                <a:srgbClr val="FF0000"/>
              </a:solidFill>
            </a:ln>
            <a:effectLst/>
          </p:spPr>
          <p:txBody>
            <a:bodyPr wrap="square" lIns="107747" tIns="53874" rIns="107747" bIns="53874" numCol="1" spcCol="72000" rtlCol="0" anchor="ctr">
              <a:noAutofit/>
            </a:bodyPr>
            <a:lstStyle/>
            <a:p>
              <a:pPr algn="ctr">
                <a:lnSpc>
                  <a:spcPct val="110000"/>
                </a:lnSpc>
                <a:spcBef>
                  <a:spcPct val="0"/>
                </a:spcBef>
                <a:buFont typeface="Wingdings" charset="0"/>
                <a:buNone/>
              </a:pPr>
              <a:endParaRPr lang="en-US" sz="1796" b="1" dirty="0" err="1"/>
            </a:p>
          </p:txBody>
        </p:sp>
        <p:sp>
          <p:nvSpPr>
            <p:cNvPr id="12" name="Oval 11">
              <a:extLst>
                <a:ext uri="{FF2B5EF4-FFF2-40B4-BE49-F238E27FC236}">
                  <a16:creationId xmlns:a16="http://schemas.microsoft.com/office/drawing/2014/main" id="{F60534D4-4528-406D-AD24-75B4FDB47109}"/>
                </a:ext>
              </a:extLst>
            </p:cNvPr>
            <p:cNvSpPr/>
            <p:nvPr/>
          </p:nvSpPr>
          <p:spPr bwMode="auto">
            <a:xfrm>
              <a:off x="6643727" y="4276300"/>
              <a:ext cx="854351" cy="655092"/>
            </a:xfrm>
            <a:prstGeom prst="ellipse">
              <a:avLst/>
            </a:prstGeom>
            <a:noFill/>
            <a:ln>
              <a:solidFill>
                <a:srgbClr val="FF0000"/>
              </a:solidFill>
            </a:ln>
            <a:effectLst/>
          </p:spPr>
          <p:txBody>
            <a:bodyPr wrap="square" lIns="107747" tIns="53874" rIns="107747" bIns="53874" numCol="1" spcCol="72000" rtlCol="0" anchor="ctr">
              <a:noAutofit/>
            </a:bodyPr>
            <a:lstStyle/>
            <a:p>
              <a:pPr algn="ctr">
                <a:lnSpc>
                  <a:spcPct val="110000"/>
                </a:lnSpc>
                <a:spcBef>
                  <a:spcPct val="0"/>
                </a:spcBef>
                <a:buFont typeface="Wingdings" charset="0"/>
                <a:buNone/>
              </a:pPr>
              <a:endParaRPr lang="en-US" sz="1796" b="1" dirty="0" err="1"/>
            </a:p>
          </p:txBody>
        </p:sp>
        <p:sp>
          <p:nvSpPr>
            <p:cNvPr id="13" name="Oval 12">
              <a:extLst>
                <a:ext uri="{FF2B5EF4-FFF2-40B4-BE49-F238E27FC236}">
                  <a16:creationId xmlns:a16="http://schemas.microsoft.com/office/drawing/2014/main" id="{C8066554-FC49-43B8-89F7-7E0667A996C4}"/>
                </a:ext>
              </a:extLst>
            </p:cNvPr>
            <p:cNvSpPr/>
            <p:nvPr/>
          </p:nvSpPr>
          <p:spPr bwMode="auto">
            <a:xfrm>
              <a:off x="6643727" y="4763067"/>
              <a:ext cx="854351" cy="655092"/>
            </a:xfrm>
            <a:prstGeom prst="ellipse">
              <a:avLst/>
            </a:prstGeom>
            <a:noFill/>
            <a:ln>
              <a:solidFill>
                <a:srgbClr val="FF0000"/>
              </a:solidFill>
            </a:ln>
            <a:effectLst/>
          </p:spPr>
          <p:txBody>
            <a:bodyPr wrap="square" lIns="107747" tIns="53874" rIns="107747" bIns="53874" numCol="1" spcCol="72000" rtlCol="0" anchor="ctr">
              <a:noAutofit/>
            </a:bodyPr>
            <a:lstStyle/>
            <a:p>
              <a:pPr algn="ctr">
                <a:lnSpc>
                  <a:spcPct val="110000"/>
                </a:lnSpc>
                <a:spcBef>
                  <a:spcPct val="0"/>
                </a:spcBef>
                <a:buFont typeface="Wingdings" charset="0"/>
                <a:buNone/>
              </a:pPr>
              <a:endParaRPr lang="en-US" sz="1796" b="1" dirty="0" err="1"/>
            </a:p>
          </p:txBody>
        </p:sp>
        <p:sp>
          <p:nvSpPr>
            <p:cNvPr id="14" name="Oval 13">
              <a:extLst>
                <a:ext uri="{FF2B5EF4-FFF2-40B4-BE49-F238E27FC236}">
                  <a16:creationId xmlns:a16="http://schemas.microsoft.com/office/drawing/2014/main" id="{E9BF5DBC-2F71-4A1E-8D80-F58DE1CD2550}"/>
                </a:ext>
              </a:extLst>
            </p:cNvPr>
            <p:cNvSpPr/>
            <p:nvPr/>
          </p:nvSpPr>
          <p:spPr bwMode="auto">
            <a:xfrm>
              <a:off x="935780" y="4833581"/>
              <a:ext cx="854351" cy="655092"/>
            </a:xfrm>
            <a:prstGeom prst="ellipse">
              <a:avLst/>
            </a:prstGeom>
            <a:noFill/>
            <a:ln>
              <a:solidFill>
                <a:srgbClr val="FF0000"/>
              </a:solidFill>
            </a:ln>
            <a:effectLst/>
          </p:spPr>
          <p:txBody>
            <a:bodyPr wrap="square" lIns="107747" tIns="53874" rIns="107747" bIns="53874" numCol="1" spcCol="72000" rtlCol="0" anchor="ctr">
              <a:noAutofit/>
            </a:bodyPr>
            <a:lstStyle/>
            <a:p>
              <a:pPr algn="ctr">
                <a:lnSpc>
                  <a:spcPct val="110000"/>
                </a:lnSpc>
                <a:spcBef>
                  <a:spcPct val="0"/>
                </a:spcBef>
                <a:buFont typeface="Wingdings" charset="0"/>
                <a:buNone/>
              </a:pPr>
              <a:endParaRPr lang="en-US" sz="1796" b="1" dirty="0" err="1"/>
            </a:p>
          </p:txBody>
        </p:sp>
        <p:sp>
          <p:nvSpPr>
            <p:cNvPr id="15" name="Oval 14">
              <a:extLst>
                <a:ext uri="{FF2B5EF4-FFF2-40B4-BE49-F238E27FC236}">
                  <a16:creationId xmlns:a16="http://schemas.microsoft.com/office/drawing/2014/main" id="{365D9A2F-A7D5-4F44-A6CA-F1A0E1AF53CD}"/>
                </a:ext>
              </a:extLst>
            </p:cNvPr>
            <p:cNvSpPr/>
            <p:nvPr/>
          </p:nvSpPr>
          <p:spPr bwMode="auto">
            <a:xfrm>
              <a:off x="935780" y="4276300"/>
              <a:ext cx="854351" cy="655092"/>
            </a:xfrm>
            <a:prstGeom prst="ellipse">
              <a:avLst/>
            </a:prstGeom>
            <a:noFill/>
            <a:ln>
              <a:solidFill>
                <a:srgbClr val="FF0000"/>
              </a:solidFill>
            </a:ln>
            <a:effectLst/>
          </p:spPr>
          <p:txBody>
            <a:bodyPr wrap="square" lIns="107747" tIns="53874" rIns="107747" bIns="53874" numCol="1" spcCol="72000" rtlCol="0" anchor="ctr">
              <a:noAutofit/>
            </a:bodyPr>
            <a:lstStyle/>
            <a:p>
              <a:pPr algn="ctr">
                <a:lnSpc>
                  <a:spcPct val="110000"/>
                </a:lnSpc>
                <a:spcBef>
                  <a:spcPct val="0"/>
                </a:spcBef>
                <a:buFont typeface="Wingdings" charset="0"/>
                <a:buNone/>
              </a:pPr>
              <a:endParaRPr lang="en-US" sz="1796" b="1" dirty="0" err="1"/>
            </a:p>
          </p:txBody>
        </p:sp>
      </p:grpSp>
      <p:sp>
        <p:nvSpPr>
          <p:cNvPr id="16" name="Rectangle: Rounded Corners 15">
            <a:extLst>
              <a:ext uri="{FF2B5EF4-FFF2-40B4-BE49-F238E27FC236}">
                <a16:creationId xmlns:a16="http://schemas.microsoft.com/office/drawing/2014/main" id="{FCDB0A8D-F628-4D54-8439-8ED0330041C9}"/>
              </a:ext>
            </a:extLst>
          </p:cNvPr>
          <p:cNvSpPr/>
          <p:nvPr/>
        </p:nvSpPr>
        <p:spPr>
          <a:xfrm>
            <a:off x="8735773" y="5621739"/>
            <a:ext cx="998146" cy="286582"/>
          </a:xfrm>
          <a:prstGeom prst="roundRect">
            <a:avLst/>
          </a:prstGeom>
          <a:noFill/>
          <a:ln w="38100">
            <a:solidFill>
              <a:srgbClr val="009D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6"/>
          </a:p>
        </p:txBody>
      </p:sp>
      <p:sp>
        <p:nvSpPr>
          <p:cNvPr id="17" name="Rectangle: Rounded Corners 16">
            <a:extLst>
              <a:ext uri="{FF2B5EF4-FFF2-40B4-BE49-F238E27FC236}">
                <a16:creationId xmlns:a16="http://schemas.microsoft.com/office/drawing/2014/main" id="{0970887E-3442-4E23-9B58-758018538082}"/>
              </a:ext>
            </a:extLst>
          </p:cNvPr>
          <p:cNvSpPr/>
          <p:nvPr/>
        </p:nvSpPr>
        <p:spPr>
          <a:xfrm>
            <a:off x="5053494" y="4614595"/>
            <a:ext cx="646183" cy="286582"/>
          </a:xfrm>
          <a:prstGeom prst="roundRect">
            <a:avLst/>
          </a:prstGeom>
          <a:noFill/>
          <a:ln w="38100">
            <a:solidFill>
              <a:srgbClr val="009D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6"/>
          </a:p>
        </p:txBody>
      </p:sp>
      <p:sp>
        <p:nvSpPr>
          <p:cNvPr id="18" name="Rectangle: Rounded Corners 17">
            <a:extLst>
              <a:ext uri="{FF2B5EF4-FFF2-40B4-BE49-F238E27FC236}">
                <a16:creationId xmlns:a16="http://schemas.microsoft.com/office/drawing/2014/main" id="{462E2E6D-1D33-4DF1-8747-5B9DADC3D776}"/>
              </a:ext>
            </a:extLst>
          </p:cNvPr>
          <p:cNvSpPr/>
          <p:nvPr/>
        </p:nvSpPr>
        <p:spPr>
          <a:xfrm>
            <a:off x="2869811" y="4595694"/>
            <a:ext cx="646183" cy="286582"/>
          </a:xfrm>
          <a:prstGeom prst="roundRect">
            <a:avLst/>
          </a:prstGeom>
          <a:noFill/>
          <a:ln w="38100">
            <a:solidFill>
              <a:srgbClr val="009D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6"/>
          </a:p>
        </p:txBody>
      </p:sp>
    </p:spTree>
    <p:extLst>
      <p:ext uri="{BB962C8B-B14F-4D97-AF65-F5344CB8AC3E}">
        <p14:creationId xmlns:p14="http://schemas.microsoft.com/office/powerpoint/2010/main" val="2420893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8034"/>
            <a:ext cx="12169775" cy="982578"/>
          </a:xfrm>
        </p:spPr>
        <p:txBody>
          <a:bodyPr/>
          <a:lstStyle/>
          <a:p>
            <a:br>
              <a:rPr lang="en-US" dirty="0"/>
            </a:br>
            <a:endParaRPr lang="en-US" dirty="0"/>
          </a:p>
        </p:txBody>
      </p:sp>
      <p:sp>
        <p:nvSpPr>
          <p:cNvPr id="8" name="Rectangle 16"/>
          <p:cNvSpPr>
            <a:spLocks noChangeArrowheads="1"/>
          </p:cNvSpPr>
          <p:nvPr/>
        </p:nvSpPr>
        <p:spPr bwMode="auto">
          <a:xfrm>
            <a:off x="2184036" y="3159242"/>
            <a:ext cx="184298" cy="368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226" tIns="45613" rIns="91226" bIns="45613" numCol="1" anchor="ctr" anchorCtr="0" compatLnSpc="1">
            <a:prstTxWarp prst="textNoShape">
              <a:avLst/>
            </a:prstTxWarp>
            <a:spAutoFit/>
          </a:bodyPr>
          <a:lstStyle/>
          <a:p>
            <a:pPr defTabSz="912297" fontAlgn="base">
              <a:spcBef>
                <a:spcPct val="0"/>
              </a:spcBef>
              <a:spcAft>
                <a:spcPct val="0"/>
              </a:spcAft>
            </a:pPr>
            <a:endParaRPr lang="en-US" altLang="en-US" sz="1796">
              <a:latin typeface="Arial" pitchFamily="34" charset="0"/>
              <a:cs typeface="Arial" pitchFamily="34" charset="0"/>
            </a:endParaRPr>
          </a:p>
        </p:txBody>
      </p:sp>
      <p:grpSp>
        <p:nvGrpSpPr>
          <p:cNvPr id="4" name="Group 3"/>
          <p:cNvGrpSpPr/>
          <p:nvPr/>
        </p:nvGrpSpPr>
        <p:grpSpPr>
          <a:xfrm>
            <a:off x="1695526" y="2067780"/>
            <a:ext cx="2856236" cy="3267091"/>
            <a:chOff x="116275" y="1435934"/>
            <a:chExt cx="2862943" cy="3274762"/>
          </a:xfrm>
        </p:grpSpPr>
        <p:pic>
          <p:nvPicPr>
            <p:cNvPr id="7" name="Picture 6"/>
            <p:cNvPicPr/>
            <p:nvPr/>
          </p:nvPicPr>
          <p:blipFill rotWithShape="1">
            <a:blip r:embed="rId2">
              <a:extLst>
                <a:ext uri="{28A0092B-C50C-407E-A947-70E740481C1C}">
                  <a14:useLocalDpi xmlns:a14="http://schemas.microsoft.com/office/drawing/2010/main" val="0"/>
                </a:ext>
              </a:extLst>
            </a:blip>
            <a:srcRect/>
            <a:stretch/>
          </p:blipFill>
          <p:spPr bwMode="auto">
            <a:xfrm>
              <a:off x="116275" y="1435934"/>
              <a:ext cx="2862943" cy="2375261"/>
            </a:xfrm>
            <a:prstGeom prst="rect">
              <a:avLst/>
            </a:prstGeom>
            <a:noFill/>
          </p:spPr>
        </p:pic>
        <p:sp>
          <p:nvSpPr>
            <p:cNvPr id="3" name="TextBox 2"/>
            <p:cNvSpPr txBox="1"/>
            <p:nvPr/>
          </p:nvSpPr>
          <p:spPr>
            <a:xfrm>
              <a:off x="382042" y="4050515"/>
              <a:ext cx="1828800" cy="660181"/>
            </a:xfrm>
            <a:prstGeom prst="rect">
              <a:avLst/>
            </a:prstGeom>
            <a:noFill/>
          </p:spPr>
          <p:txBody>
            <a:bodyPr wrap="square" lIns="0" tIns="0" rIns="0" bIns="0" rtlCol="0">
              <a:spAutoFit/>
            </a:bodyPr>
            <a:lstStyle/>
            <a:p>
              <a:pPr>
                <a:lnSpc>
                  <a:spcPct val="110000"/>
                </a:lnSpc>
              </a:pPr>
              <a:r>
                <a:rPr lang="en-US" sz="1995" dirty="0"/>
                <a:t>F18 decay scheme</a:t>
              </a:r>
            </a:p>
          </p:txBody>
        </p:sp>
      </p:grpSp>
      <p:grpSp>
        <p:nvGrpSpPr>
          <p:cNvPr id="16" name="Group 15"/>
          <p:cNvGrpSpPr/>
          <p:nvPr/>
        </p:nvGrpSpPr>
        <p:grpSpPr>
          <a:xfrm>
            <a:off x="6735190" y="1394761"/>
            <a:ext cx="3963978" cy="5160623"/>
            <a:chOff x="2845755" y="1435934"/>
            <a:chExt cx="3973286" cy="5172740"/>
          </a:xfrm>
        </p:grpSpPr>
        <p:pic>
          <p:nvPicPr>
            <p:cNvPr id="317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2845755" y="1435934"/>
              <a:ext cx="3973286" cy="4365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4032041" y="5931566"/>
              <a:ext cx="1828800" cy="677108"/>
            </a:xfrm>
            <a:prstGeom prst="rect">
              <a:avLst/>
            </a:prstGeom>
            <a:noFill/>
          </p:spPr>
          <p:txBody>
            <a:bodyPr wrap="square" lIns="0" tIns="0" rIns="0" bIns="0" rtlCol="0">
              <a:spAutoFit/>
            </a:bodyPr>
            <a:lstStyle/>
            <a:p>
              <a:pPr>
                <a:lnSpc>
                  <a:spcPct val="110000"/>
                </a:lnSpc>
              </a:pPr>
              <a:r>
                <a:rPr lang="en-US" sz="1995" dirty="0"/>
                <a:t>“simplified” Y86 decay scheme</a:t>
              </a:r>
            </a:p>
          </p:txBody>
        </p:sp>
      </p:grpSp>
      <p:sp>
        <p:nvSpPr>
          <p:cNvPr id="23" name="Title 2"/>
          <p:cNvSpPr txBox="1">
            <a:spLocks/>
          </p:cNvSpPr>
          <p:nvPr/>
        </p:nvSpPr>
        <p:spPr>
          <a:xfrm>
            <a:off x="484638" y="302616"/>
            <a:ext cx="9249281" cy="1119734"/>
          </a:xfrm>
          <a:prstGeom prst="rect">
            <a:avLst/>
          </a:prstGeom>
        </p:spPr>
        <p:txBody>
          <a:bodyPr vert="horz" lIns="0" tIns="0" rIns="0" bIns="0" rtlCol="0" anchor="t" anchorCtr="0">
            <a:normAutofit/>
          </a:bodyPr>
          <a:lstStyle>
            <a:lvl1pPr algn="l" defTabSz="914400" rtl="0" eaLnBrk="1" latinLnBrk="0" hangingPunct="1">
              <a:lnSpc>
                <a:spcPct val="95000"/>
              </a:lnSpc>
              <a:spcBef>
                <a:spcPct val="0"/>
              </a:spcBef>
              <a:buNone/>
              <a:defRPr sz="3200" b="1" kern="1200">
                <a:solidFill>
                  <a:schemeClr val="accent1"/>
                </a:solidFill>
                <a:latin typeface="+mj-lt"/>
                <a:ea typeface="+mj-ea"/>
                <a:cs typeface="+mj-cs"/>
              </a:defRPr>
            </a:lvl1pPr>
          </a:lstStyle>
          <a:p>
            <a:r>
              <a:rPr lang="en-US" altLang="en-US" sz="3193" kern="0" dirty="0"/>
              <a:t>Challenges: prompt gamma corrections</a:t>
            </a:r>
          </a:p>
          <a:p>
            <a:endParaRPr lang="en-US" altLang="en-US" sz="3193" kern="0" dirty="0"/>
          </a:p>
        </p:txBody>
      </p:sp>
    </p:spTree>
    <p:extLst>
      <p:ext uri="{BB962C8B-B14F-4D97-AF65-F5344CB8AC3E}">
        <p14:creationId xmlns:p14="http://schemas.microsoft.com/office/powerpoint/2010/main" val="1657934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hevron 9"/>
          <p:cNvSpPr>
            <a:spLocks noChangeArrowheads="1"/>
          </p:cNvSpPr>
          <p:nvPr/>
        </p:nvSpPr>
        <p:spPr bwMode="auto">
          <a:xfrm>
            <a:off x="547987" y="327443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1" name="Titel 1"/>
          <p:cNvSpPr>
            <a:spLocks noGrp="1"/>
          </p:cNvSpPr>
          <p:nvPr>
            <p:ph type="title"/>
          </p:nvPr>
        </p:nvSpPr>
        <p:spPr bwMode="gray">
          <a:xfrm>
            <a:off x="481470" y="223111"/>
            <a:ext cx="9122580" cy="491289"/>
          </a:xfrm>
        </p:spPr>
        <p:txBody>
          <a:bodyPr/>
          <a:lstStyle/>
          <a:p>
            <a:r>
              <a:rPr lang="en-US" dirty="0"/>
              <a:t>Table of contents</a:t>
            </a:r>
          </a:p>
        </p:txBody>
      </p:sp>
      <p:sp>
        <p:nvSpPr>
          <p:cNvPr id="17" name="Chevron 9"/>
          <p:cNvSpPr>
            <a:spLocks noChangeArrowheads="1"/>
          </p:cNvSpPr>
          <p:nvPr/>
        </p:nvSpPr>
        <p:spPr bwMode="auto">
          <a:xfrm>
            <a:off x="547988" y="2151161"/>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18" name="Chevron 9"/>
          <p:cNvSpPr>
            <a:spLocks noChangeArrowheads="1"/>
          </p:cNvSpPr>
          <p:nvPr/>
        </p:nvSpPr>
        <p:spPr bwMode="auto">
          <a:xfrm>
            <a:off x="547987" y="2707647"/>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11" name="TextBox 13">
            <a:extLst>
              <a:ext uri="{FF2B5EF4-FFF2-40B4-BE49-F238E27FC236}">
                <a16:creationId xmlns:a16="http://schemas.microsoft.com/office/drawing/2014/main" id="{E1A0012E-883F-431D-9DC8-A9F0D94C504D}"/>
              </a:ext>
            </a:extLst>
          </p:cNvPr>
          <p:cNvSpPr txBox="1">
            <a:spLocks noChangeArrowheads="1"/>
          </p:cNvSpPr>
          <p:nvPr/>
        </p:nvSpPr>
        <p:spPr bwMode="auto">
          <a:xfrm>
            <a:off x="1796697" y="2167298"/>
            <a:ext cx="1058804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TOF PET methods and applications</a:t>
            </a:r>
          </a:p>
        </p:txBody>
      </p:sp>
      <p:sp>
        <p:nvSpPr>
          <p:cNvPr id="12" name="TextBox 13">
            <a:extLst>
              <a:ext uri="{FF2B5EF4-FFF2-40B4-BE49-F238E27FC236}">
                <a16:creationId xmlns:a16="http://schemas.microsoft.com/office/drawing/2014/main" id="{099C4BE1-A21C-4008-82A3-3DBFB7E937E4}"/>
              </a:ext>
            </a:extLst>
          </p:cNvPr>
          <p:cNvSpPr txBox="1">
            <a:spLocks noChangeArrowheads="1"/>
          </p:cNvSpPr>
          <p:nvPr/>
        </p:nvSpPr>
        <p:spPr bwMode="auto">
          <a:xfrm>
            <a:off x="1796696" y="3303905"/>
            <a:ext cx="780735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en-US" sz="2394" kern="0" dirty="0">
                <a:cs typeface="Arial" panose="020B0604020202020204" pitchFamily="34" charset="0"/>
              </a:rPr>
              <a:t>Long Axial FOV scanner and applications</a:t>
            </a:r>
          </a:p>
        </p:txBody>
      </p:sp>
      <p:sp>
        <p:nvSpPr>
          <p:cNvPr id="13" name="TextBox 13">
            <a:extLst>
              <a:ext uri="{FF2B5EF4-FFF2-40B4-BE49-F238E27FC236}">
                <a16:creationId xmlns:a16="http://schemas.microsoft.com/office/drawing/2014/main" id="{B7290664-DE32-485D-9ABF-95B95D6D54CF}"/>
              </a:ext>
            </a:extLst>
          </p:cNvPr>
          <p:cNvSpPr txBox="1">
            <a:spLocks noChangeArrowheads="1"/>
          </p:cNvSpPr>
          <p:nvPr/>
        </p:nvSpPr>
        <p:spPr bwMode="auto">
          <a:xfrm>
            <a:off x="1796696" y="2707647"/>
            <a:ext cx="9122315"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Evolution of PET and state of the art of PET scanners today</a:t>
            </a:r>
          </a:p>
        </p:txBody>
      </p:sp>
      <p:sp>
        <p:nvSpPr>
          <p:cNvPr id="14" name="TextBox 13">
            <a:extLst>
              <a:ext uri="{FF2B5EF4-FFF2-40B4-BE49-F238E27FC236}">
                <a16:creationId xmlns:a16="http://schemas.microsoft.com/office/drawing/2014/main" id="{DB162F26-63AA-47D4-BA73-EA39D5DA2BC1}"/>
              </a:ext>
            </a:extLst>
          </p:cNvPr>
          <p:cNvSpPr txBox="1">
            <a:spLocks noChangeArrowheads="1"/>
          </p:cNvSpPr>
          <p:nvPr/>
        </p:nvSpPr>
        <p:spPr bwMode="auto">
          <a:xfrm>
            <a:off x="1796696" y="1540143"/>
            <a:ext cx="780735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Positron Emission Tomography (PET)</a:t>
            </a:r>
          </a:p>
        </p:txBody>
      </p:sp>
      <p:sp>
        <p:nvSpPr>
          <p:cNvPr id="15" name="Chevron 9">
            <a:extLst>
              <a:ext uri="{FF2B5EF4-FFF2-40B4-BE49-F238E27FC236}">
                <a16:creationId xmlns:a16="http://schemas.microsoft.com/office/drawing/2014/main" id="{221F1521-A1F2-4920-9666-C59C77FBC46D}"/>
              </a:ext>
            </a:extLst>
          </p:cNvPr>
          <p:cNvSpPr>
            <a:spLocks noChangeArrowheads="1"/>
          </p:cNvSpPr>
          <p:nvPr/>
        </p:nvSpPr>
        <p:spPr bwMode="auto">
          <a:xfrm>
            <a:off x="547988" y="386428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0" name="TextBox 13">
            <a:extLst>
              <a:ext uri="{FF2B5EF4-FFF2-40B4-BE49-F238E27FC236}">
                <a16:creationId xmlns:a16="http://schemas.microsoft.com/office/drawing/2014/main" id="{F5DC8E21-F37C-43D9-8534-5121CAC7FF71}"/>
              </a:ext>
            </a:extLst>
          </p:cNvPr>
          <p:cNvSpPr txBox="1">
            <a:spLocks noChangeArrowheads="1"/>
          </p:cNvSpPr>
          <p:nvPr/>
        </p:nvSpPr>
        <p:spPr bwMode="auto">
          <a:xfrm>
            <a:off x="1796697" y="3879879"/>
            <a:ext cx="4362057"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en-US" sz="2394" kern="0" dirty="0">
                <a:cs typeface="Arial" panose="020B0604020202020204" pitchFamily="34" charset="0"/>
              </a:rPr>
              <a:t>The role of AI in PET</a:t>
            </a:r>
          </a:p>
        </p:txBody>
      </p:sp>
      <p:sp>
        <p:nvSpPr>
          <p:cNvPr id="22" name="Chevron 9">
            <a:extLst>
              <a:ext uri="{FF2B5EF4-FFF2-40B4-BE49-F238E27FC236}">
                <a16:creationId xmlns:a16="http://schemas.microsoft.com/office/drawing/2014/main" id="{711EACB0-8BE1-4AD0-AD42-E9B353FD1DB7}"/>
              </a:ext>
            </a:extLst>
          </p:cNvPr>
          <p:cNvSpPr>
            <a:spLocks noChangeArrowheads="1"/>
          </p:cNvSpPr>
          <p:nvPr/>
        </p:nvSpPr>
        <p:spPr bwMode="auto">
          <a:xfrm>
            <a:off x="547988" y="446486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3" name="TextBox 13">
            <a:extLst>
              <a:ext uri="{FF2B5EF4-FFF2-40B4-BE49-F238E27FC236}">
                <a16:creationId xmlns:a16="http://schemas.microsoft.com/office/drawing/2014/main" id="{40BF7DB4-E2F3-421E-B227-29A54F8371DF}"/>
              </a:ext>
            </a:extLst>
          </p:cNvPr>
          <p:cNvSpPr txBox="1">
            <a:spLocks noChangeArrowheads="1"/>
          </p:cNvSpPr>
          <p:nvPr/>
        </p:nvSpPr>
        <p:spPr bwMode="auto">
          <a:xfrm>
            <a:off x="1796697" y="4498521"/>
            <a:ext cx="9484328" cy="467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sz="2400" dirty="0">
                <a:effectLst/>
                <a:ea typeface="Calibri" panose="020F0502020204030204" pitchFamily="34" charset="0"/>
                <a:cs typeface="Arial" panose="020B0604020202020204" pitchFamily="34" charset="0"/>
              </a:rPr>
              <a:t>Future technology development and needs for fundamental research</a:t>
            </a:r>
            <a:endParaRPr lang="en-US" altLang="en-US" sz="2400" kern="0" dirty="0">
              <a:cs typeface="Arial" panose="020B0604020202020204" pitchFamily="34" charset="0"/>
            </a:endParaRPr>
          </a:p>
        </p:txBody>
      </p:sp>
      <p:sp>
        <p:nvSpPr>
          <p:cNvPr id="25" name="Chevron 9">
            <a:extLst>
              <a:ext uri="{FF2B5EF4-FFF2-40B4-BE49-F238E27FC236}">
                <a16:creationId xmlns:a16="http://schemas.microsoft.com/office/drawing/2014/main" id="{F0825ACD-BD2C-4672-8154-89F2E7E98793}"/>
              </a:ext>
            </a:extLst>
          </p:cNvPr>
          <p:cNvSpPr>
            <a:spLocks noChangeArrowheads="1"/>
          </p:cNvSpPr>
          <p:nvPr/>
        </p:nvSpPr>
        <p:spPr bwMode="auto">
          <a:xfrm>
            <a:off x="547987" y="1524552"/>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37" name="Chevron 9">
            <a:extLst>
              <a:ext uri="{FF2B5EF4-FFF2-40B4-BE49-F238E27FC236}">
                <a16:creationId xmlns:a16="http://schemas.microsoft.com/office/drawing/2014/main" id="{C1CDBED2-5FA1-4560-AB51-AB2FE5A8EF30}"/>
              </a:ext>
            </a:extLst>
          </p:cNvPr>
          <p:cNvSpPr>
            <a:spLocks noChangeArrowheads="1"/>
          </p:cNvSpPr>
          <p:nvPr/>
        </p:nvSpPr>
        <p:spPr bwMode="auto">
          <a:xfrm>
            <a:off x="547988" y="2692056"/>
            <a:ext cx="1157482" cy="481809"/>
          </a:xfrm>
          <a:prstGeom prst="chevron">
            <a:avLst>
              <a:gd name="adj" fmla="val 50074"/>
            </a:avLst>
          </a:prstGeom>
          <a:solidFill>
            <a:schemeClr val="bg2"/>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Tree>
    <p:custDataLst>
      <p:tags r:id="rId1"/>
    </p:custDataLst>
    <p:extLst>
      <p:ext uri="{BB962C8B-B14F-4D97-AF65-F5344CB8AC3E}">
        <p14:creationId xmlns:p14="http://schemas.microsoft.com/office/powerpoint/2010/main" val="36860762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2310CCF-BF72-4E58-8E57-54DC3D6E4175}"/>
              </a:ext>
            </a:extLst>
          </p:cNvPr>
          <p:cNvPicPr>
            <a:picLocks noChangeAspect="1"/>
          </p:cNvPicPr>
          <p:nvPr/>
        </p:nvPicPr>
        <p:blipFill>
          <a:blip r:embed="rId2"/>
          <a:stretch>
            <a:fillRect/>
          </a:stretch>
        </p:blipFill>
        <p:spPr>
          <a:xfrm>
            <a:off x="416193" y="820454"/>
            <a:ext cx="7905729" cy="5148831"/>
          </a:xfrm>
          <a:prstGeom prst="rect">
            <a:avLst/>
          </a:prstGeom>
        </p:spPr>
      </p:pic>
      <p:sp>
        <p:nvSpPr>
          <p:cNvPr id="2" name="Headline">
            <a:extLst>
              <a:ext uri="{FF2B5EF4-FFF2-40B4-BE49-F238E27FC236}">
                <a16:creationId xmlns:a16="http://schemas.microsoft.com/office/drawing/2014/main" id="{E478A46A-F754-4114-8F23-740239AA3729}"/>
              </a:ext>
            </a:extLst>
          </p:cNvPr>
          <p:cNvSpPr>
            <a:spLocks noGrp="1"/>
          </p:cNvSpPr>
          <p:nvPr>
            <p:ph type="title"/>
          </p:nvPr>
        </p:nvSpPr>
        <p:spPr>
          <a:xfrm>
            <a:off x="416193" y="116746"/>
            <a:ext cx="9210425" cy="832913"/>
          </a:xfrm>
        </p:spPr>
        <p:txBody>
          <a:bodyPr/>
          <a:lstStyle/>
          <a:p>
            <a:r>
              <a:rPr lang="en-US" dirty="0"/>
              <a:t>The evolution of Siemens scanners</a:t>
            </a:r>
          </a:p>
        </p:txBody>
      </p:sp>
      <p:pic>
        <p:nvPicPr>
          <p:cNvPr id="5" name="Picture 4">
            <a:extLst>
              <a:ext uri="{FF2B5EF4-FFF2-40B4-BE49-F238E27FC236}">
                <a16:creationId xmlns:a16="http://schemas.microsoft.com/office/drawing/2014/main" id="{16A92FF8-35D1-481C-9F5C-D63FFEE72A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35471" y="0"/>
            <a:ext cx="3738932" cy="1472596"/>
          </a:xfrm>
          <a:prstGeom prst="rect">
            <a:avLst/>
          </a:prstGeom>
        </p:spPr>
      </p:pic>
      <p:sp>
        <p:nvSpPr>
          <p:cNvPr id="6" name="TextBox 13">
            <a:extLst>
              <a:ext uri="{FF2B5EF4-FFF2-40B4-BE49-F238E27FC236}">
                <a16:creationId xmlns:a16="http://schemas.microsoft.com/office/drawing/2014/main" id="{5CFB96A0-7F04-4ABD-A468-909C8B7E61CA}"/>
              </a:ext>
            </a:extLst>
          </p:cNvPr>
          <p:cNvSpPr txBox="1">
            <a:spLocks noChangeArrowheads="1"/>
          </p:cNvSpPr>
          <p:nvPr/>
        </p:nvSpPr>
        <p:spPr bwMode="auto">
          <a:xfrm>
            <a:off x="1732542" y="6085615"/>
            <a:ext cx="959288" cy="40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en-US" sz="2000" kern="0" dirty="0">
                <a:solidFill>
                  <a:srgbClr val="FF0000"/>
                </a:solidFill>
                <a:cs typeface="Arial" panose="020B0604020202020204" pitchFamily="34" charset="0"/>
              </a:rPr>
              <a:t>2000</a:t>
            </a:r>
          </a:p>
        </p:txBody>
      </p:sp>
      <p:sp>
        <p:nvSpPr>
          <p:cNvPr id="8" name="TextBox 13">
            <a:extLst>
              <a:ext uri="{FF2B5EF4-FFF2-40B4-BE49-F238E27FC236}">
                <a16:creationId xmlns:a16="http://schemas.microsoft.com/office/drawing/2014/main" id="{25551828-A8BD-4F34-94C9-CCC21ED33EEA}"/>
              </a:ext>
            </a:extLst>
          </p:cNvPr>
          <p:cNvSpPr txBox="1">
            <a:spLocks noChangeArrowheads="1"/>
          </p:cNvSpPr>
          <p:nvPr/>
        </p:nvSpPr>
        <p:spPr bwMode="auto">
          <a:xfrm>
            <a:off x="3530088" y="6085615"/>
            <a:ext cx="959288" cy="40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en-US" sz="2000" kern="0" dirty="0">
                <a:solidFill>
                  <a:srgbClr val="FF0000"/>
                </a:solidFill>
                <a:cs typeface="Arial" panose="020B0604020202020204" pitchFamily="34" charset="0"/>
              </a:rPr>
              <a:t>2010</a:t>
            </a:r>
          </a:p>
        </p:txBody>
      </p:sp>
      <p:sp>
        <p:nvSpPr>
          <p:cNvPr id="9" name="TextBox 13">
            <a:extLst>
              <a:ext uri="{FF2B5EF4-FFF2-40B4-BE49-F238E27FC236}">
                <a16:creationId xmlns:a16="http://schemas.microsoft.com/office/drawing/2014/main" id="{F814F65F-4701-4E93-A4AB-E82CFA2E50C6}"/>
              </a:ext>
            </a:extLst>
          </p:cNvPr>
          <p:cNvSpPr txBox="1">
            <a:spLocks noChangeArrowheads="1"/>
          </p:cNvSpPr>
          <p:nvPr/>
        </p:nvSpPr>
        <p:spPr bwMode="auto">
          <a:xfrm>
            <a:off x="5242879" y="6085615"/>
            <a:ext cx="842008" cy="40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en-US" sz="2000" kern="0" dirty="0">
                <a:solidFill>
                  <a:srgbClr val="FF0000"/>
                </a:solidFill>
                <a:cs typeface="Arial" panose="020B0604020202020204" pitchFamily="34" charset="0"/>
              </a:rPr>
              <a:t>2017</a:t>
            </a:r>
          </a:p>
        </p:txBody>
      </p:sp>
      <p:sp>
        <p:nvSpPr>
          <p:cNvPr id="10" name="TextBox 13">
            <a:extLst>
              <a:ext uri="{FF2B5EF4-FFF2-40B4-BE49-F238E27FC236}">
                <a16:creationId xmlns:a16="http://schemas.microsoft.com/office/drawing/2014/main" id="{8DB78238-B861-41FA-8931-BA7EC1C78FD3}"/>
              </a:ext>
            </a:extLst>
          </p:cNvPr>
          <p:cNvSpPr txBox="1">
            <a:spLocks noChangeArrowheads="1"/>
          </p:cNvSpPr>
          <p:nvPr/>
        </p:nvSpPr>
        <p:spPr bwMode="auto">
          <a:xfrm>
            <a:off x="7038058" y="6092464"/>
            <a:ext cx="959288" cy="40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en-US" sz="2000" kern="0" dirty="0">
                <a:solidFill>
                  <a:srgbClr val="FF0000"/>
                </a:solidFill>
                <a:cs typeface="Arial" panose="020B0604020202020204" pitchFamily="34" charset="0"/>
              </a:rPr>
              <a:t>2020</a:t>
            </a:r>
          </a:p>
        </p:txBody>
      </p:sp>
      <p:sp>
        <p:nvSpPr>
          <p:cNvPr id="11" name="TextBox 13">
            <a:extLst>
              <a:ext uri="{FF2B5EF4-FFF2-40B4-BE49-F238E27FC236}">
                <a16:creationId xmlns:a16="http://schemas.microsoft.com/office/drawing/2014/main" id="{38C2079B-2257-47B9-8D6C-E97251DE9E56}"/>
              </a:ext>
            </a:extLst>
          </p:cNvPr>
          <p:cNvSpPr txBox="1">
            <a:spLocks noChangeArrowheads="1"/>
          </p:cNvSpPr>
          <p:nvPr/>
        </p:nvSpPr>
        <p:spPr bwMode="auto">
          <a:xfrm>
            <a:off x="1547607" y="581754"/>
            <a:ext cx="1144223" cy="883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a:r>
              <a:rPr lang="en-US" altLang="en-US" sz="1600" kern="0" dirty="0">
                <a:solidFill>
                  <a:srgbClr val="FF0000"/>
                </a:solidFill>
                <a:cs typeface="Arial" panose="020B0604020202020204" pitchFamily="34" charset="0"/>
              </a:rPr>
              <a:t> scintillator(LSO)</a:t>
            </a:r>
          </a:p>
        </p:txBody>
      </p:sp>
      <p:sp>
        <p:nvSpPr>
          <p:cNvPr id="12" name="TextBox 13">
            <a:extLst>
              <a:ext uri="{FF2B5EF4-FFF2-40B4-BE49-F238E27FC236}">
                <a16:creationId xmlns:a16="http://schemas.microsoft.com/office/drawing/2014/main" id="{B22BD6DE-862E-46DC-82F6-4978FB254E30}"/>
              </a:ext>
            </a:extLst>
          </p:cNvPr>
          <p:cNvSpPr txBox="1">
            <a:spLocks noChangeArrowheads="1"/>
          </p:cNvSpPr>
          <p:nvPr/>
        </p:nvSpPr>
        <p:spPr bwMode="auto">
          <a:xfrm>
            <a:off x="3252857" y="2495095"/>
            <a:ext cx="1138719" cy="61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a:r>
              <a:rPr lang="en-US" altLang="en-US" sz="1600" kern="0" dirty="0">
                <a:solidFill>
                  <a:srgbClr val="FF0000"/>
                </a:solidFill>
                <a:cs typeface="Arial" panose="020B0604020202020204" pitchFamily="34" charset="0"/>
              </a:rPr>
              <a:t>TOF (SW/HW)</a:t>
            </a:r>
          </a:p>
        </p:txBody>
      </p:sp>
      <p:sp>
        <p:nvSpPr>
          <p:cNvPr id="13" name="TextBox 13">
            <a:extLst>
              <a:ext uri="{FF2B5EF4-FFF2-40B4-BE49-F238E27FC236}">
                <a16:creationId xmlns:a16="http://schemas.microsoft.com/office/drawing/2014/main" id="{732E1E08-8926-4B24-8737-4CF1D74FFFBC}"/>
              </a:ext>
            </a:extLst>
          </p:cNvPr>
          <p:cNvSpPr txBox="1">
            <a:spLocks noChangeArrowheads="1"/>
          </p:cNvSpPr>
          <p:nvPr/>
        </p:nvSpPr>
        <p:spPr bwMode="auto">
          <a:xfrm>
            <a:off x="4906565" y="3911325"/>
            <a:ext cx="1329849" cy="61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a:r>
              <a:rPr lang="en-US" altLang="en-US" sz="1600" kern="0" dirty="0">
                <a:solidFill>
                  <a:srgbClr val="FF0000"/>
                </a:solidFill>
                <a:cs typeface="Arial" panose="020B0604020202020204" pitchFamily="34" charset="0"/>
              </a:rPr>
              <a:t>Photosensor (</a:t>
            </a:r>
            <a:r>
              <a:rPr lang="en-US" altLang="en-US" sz="1600" kern="0" dirty="0" err="1">
                <a:solidFill>
                  <a:srgbClr val="FF0000"/>
                </a:solidFill>
                <a:cs typeface="Arial" panose="020B0604020202020204" pitchFamily="34" charset="0"/>
              </a:rPr>
              <a:t>SiPM</a:t>
            </a:r>
            <a:r>
              <a:rPr lang="en-US" altLang="en-US" sz="1600" kern="0" dirty="0">
                <a:solidFill>
                  <a:srgbClr val="FF0000"/>
                </a:solidFill>
                <a:cs typeface="Arial" panose="020B0604020202020204" pitchFamily="34" charset="0"/>
              </a:rPr>
              <a:t>)</a:t>
            </a:r>
          </a:p>
        </p:txBody>
      </p:sp>
      <p:sp>
        <p:nvSpPr>
          <p:cNvPr id="15" name="TextBox 13">
            <a:extLst>
              <a:ext uri="{FF2B5EF4-FFF2-40B4-BE49-F238E27FC236}">
                <a16:creationId xmlns:a16="http://schemas.microsoft.com/office/drawing/2014/main" id="{7DE602AE-F786-4844-B942-643C934C4A14}"/>
              </a:ext>
            </a:extLst>
          </p:cNvPr>
          <p:cNvSpPr txBox="1">
            <a:spLocks noChangeArrowheads="1"/>
          </p:cNvSpPr>
          <p:nvPr/>
        </p:nvSpPr>
        <p:spPr bwMode="auto">
          <a:xfrm>
            <a:off x="6610363" y="3932687"/>
            <a:ext cx="1525108" cy="61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a:r>
              <a:rPr lang="en-US" altLang="en-US" sz="1600" kern="0" dirty="0">
                <a:solidFill>
                  <a:srgbClr val="FF0000"/>
                </a:solidFill>
                <a:cs typeface="Arial" panose="020B0604020202020204" pitchFamily="34" charset="0"/>
              </a:rPr>
              <a:t>Volume &amp; data handling</a:t>
            </a:r>
          </a:p>
        </p:txBody>
      </p:sp>
    </p:spTree>
    <p:extLst>
      <p:ext uri="{BB962C8B-B14F-4D97-AF65-F5344CB8AC3E}">
        <p14:creationId xmlns:p14="http://schemas.microsoft.com/office/powerpoint/2010/main" val="3267375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1" grpId="0"/>
      <p:bldP spid="12" grpId="0"/>
      <p:bldP spid="13" grpId="0"/>
      <p:bldP spid="1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1"/>
            </p:custDataLst>
          </p:nvPr>
        </p:nvGraphicFramePr>
        <p:xfrm>
          <a:off x="1597" y="8837"/>
          <a:ext cx="1587" cy="1583"/>
        </p:xfrm>
        <a:graphic>
          <a:graphicData uri="http://schemas.openxmlformats.org/presentationml/2006/ole">
            <mc:AlternateContent xmlns:mc="http://schemas.openxmlformats.org/markup-compatibility/2006">
              <mc:Choice xmlns:v="urn:schemas-microsoft-com:vml" Requires="v">
                <p:oleObj name="think-cell Slide" r:id="rId3" imgW="360" imgH="360" progId="TCLayout.ActiveDocument.1">
                  <p:embed/>
                </p:oleObj>
              </mc:Choice>
              <mc:Fallback>
                <p:oleObj name="think-cell Slide" r:id="rId3" imgW="360" imgH="360" progId="TCLayout.ActiveDocument.1">
                  <p:embed/>
                  <p:pic>
                    <p:nvPicPr>
                      <p:cNvPr id="5" name="Object 4" hidden="1"/>
                      <p:cNvPicPr/>
                      <p:nvPr/>
                    </p:nvPicPr>
                    <p:blipFill>
                      <a:blip r:embed="rId4"/>
                      <a:stretch>
                        <a:fillRect/>
                      </a:stretch>
                    </p:blipFill>
                    <p:spPr>
                      <a:xfrm>
                        <a:off x="1597" y="8837"/>
                        <a:ext cx="1587" cy="1583"/>
                      </a:xfrm>
                      <a:prstGeom prst="rect">
                        <a:avLst/>
                      </a:prstGeom>
                    </p:spPr>
                  </p:pic>
                </p:oleObj>
              </mc:Fallback>
            </mc:AlternateContent>
          </a:graphicData>
        </a:graphic>
      </p:graphicFrame>
      <p:sp>
        <p:nvSpPr>
          <p:cNvPr id="2" name="Title 1"/>
          <p:cNvSpPr>
            <a:spLocks noGrp="1"/>
          </p:cNvSpPr>
          <p:nvPr>
            <p:ph type="title"/>
          </p:nvPr>
        </p:nvSpPr>
        <p:spPr/>
        <p:txBody>
          <a:bodyPr/>
          <a:lstStyle/>
          <a:p>
            <a:r>
              <a:rPr lang="en-US" dirty="0"/>
              <a:t>Biograph Vision – system overview</a:t>
            </a:r>
          </a:p>
        </p:txBody>
      </p:sp>
      <p:pic>
        <p:nvPicPr>
          <p:cNvPr id="10" name="Picture 147" descr="D:\06.Products\Photos\Vision\Biography_Vision_frontview_close_up_no_bg.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962784" y="1714635"/>
            <a:ext cx="4606976" cy="3897775"/>
          </a:xfrm>
          <a:prstGeom prst="rect">
            <a:avLst/>
          </a:prstGeom>
          <a:noFill/>
          <a:extLst>
            <a:ext uri="{909E8E84-426E-40DD-AFC4-6F175D3DCCD1}">
              <a14:hiddenFill xmlns:a14="http://schemas.microsoft.com/office/drawing/2010/main">
                <a:solidFill>
                  <a:srgbClr val="FFFFFF"/>
                </a:solidFill>
              </a14:hiddenFill>
            </a:ext>
          </a:extLst>
        </p:spPr>
      </p:pic>
      <p:sp>
        <p:nvSpPr>
          <p:cNvPr id="14" name="Text Placeholder 4"/>
          <p:cNvSpPr txBox="1">
            <a:spLocks/>
          </p:cNvSpPr>
          <p:nvPr/>
        </p:nvSpPr>
        <p:spPr>
          <a:xfrm>
            <a:off x="539999" y="1626240"/>
            <a:ext cx="6064000" cy="4537000"/>
          </a:xfrm>
          <a:prstGeom prst="rect">
            <a:avLst/>
          </a:prstGeom>
        </p:spPr>
        <p:txBody>
          <a:bodyPr vert="horz" lIns="0" tIns="0" rIns="0" bIns="0" rtlCol="0">
            <a:normAutofit/>
          </a:bodyPr>
          <a:lstStyle>
            <a:lvl1pPr marL="227013" marR="0" indent="-227013" algn="l" defTabSz="914400" rtl="0" eaLnBrk="1" fontAlgn="base" latinLnBrk="0" hangingPunct="1">
              <a:lnSpc>
                <a:spcPct val="100000"/>
              </a:lnSpc>
              <a:spcBef>
                <a:spcPts val="1200"/>
              </a:spcBef>
              <a:spcAft>
                <a:spcPct val="0"/>
              </a:spcAft>
              <a:buClr>
                <a:schemeClr val="accent1"/>
              </a:buClr>
              <a:buSzTx/>
              <a:buFont typeface="Calibri" panose="020F0502020204030204" pitchFamily="34" charset="0"/>
              <a:buChar char="•"/>
              <a:tabLst/>
              <a:defRPr sz="2000" kern="1200">
                <a:solidFill>
                  <a:schemeClr val="tx1"/>
                </a:solidFill>
                <a:latin typeface="+mn-lt"/>
                <a:ea typeface="+mn-ea"/>
                <a:cs typeface="+mn-cs"/>
              </a:defRPr>
            </a:lvl1pPr>
            <a:lvl2pPr marL="461963" marR="0" indent="-225425" algn="l" defTabSz="914400" rtl="0" eaLnBrk="1" fontAlgn="base" latinLnBrk="0" hangingPunct="1">
              <a:lnSpc>
                <a:spcPct val="100000"/>
              </a:lnSpc>
              <a:spcBef>
                <a:spcPts val="400"/>
              </a:spcBef>
              <a:spcAft>
                <a:spcPct val="0"/>
              </a:spcAft>
              <a:buClr>
                <a:schemeClr val="accent1"/>
              </a:buClr>
              <a:buSzTx/>
              <a:buFont typeface="Calibri" panose="020F0502020204030204" pitchFamily="34" charset="0"/>
              <a:buChar char="•"/>
              <a:tabLst/>
              <a:defRPr sz="2000" kern="1200">
                <a:solidFill>
                  <a:schemeClr val="tx1"/>
                </a:solidFill>
                <a:latin typeface="+mn-lt"/>
                <a:ea typeface="+mn-ea"/>
                <a:cs typeface="+mn-cs"/>
              </a:defRPr>
            </a:lvl2pPr>
            <a:lvl3pPr marL="746125" marR="0" indent="-238125" algn="l" defTabSz="914400" rtl="0" eaLnBrk="1" fontAlgn="base" latinLnBrk="0" hangingPunct="1">
              <a:lnSpc>
                <a:spcPct val="100000"/>
              </a:lnSpc>
              <a:spcBef>
                <a:spcPts val="400"/>
              </a:spcBef>
              <a:spcAft>
                <a:spcPct val="0"/>
              </a:spcAft>
              <a:buClr>
                <a:schemeClr val="accent1"/>
              </a:buClr>
              <a:buSzTx/>
              <a:buFontTx/>
              <a:buChar char="•"/>
              <a:tabLst/>
              <a:defRPr sz="2000" kern="1200">
                <a:solidFill>
                  <a:schemeClr val="tx1"/>
                </a:solidFill>
                <a:latin typeface="+mn-lt"/>
                <a:ea typeface="+mn-ea"/>
                <a:cs typeface="+mn-cs"/>
              </a:defRPr>
            </a:lvl3pPr>
            <a:lvl4pPr marL="1031875" marR="0" indent="-234950" algn="l" defTabSz="914400" rtl="0" eaLnBrk="1" fontAlgn="base" latinLnBrk="0" hangingPunct="1">
              <a:lnSpc>
                <a:spcPct val="100000"/>
              </a:lnSpc>
              <a:spcBef>
                <a:spcPts val="400"/>
              </a:spcBef>
              <a:spcAft>
                <a:spcPct val="0"/>
              </a:spcAft>
              <a:buClr>
                <a:schemeClr val="accent1"/>
              </a:buClr>
              <a:buSzTx/>
              <a:buFontTx/>
              <a:buChar char="•"/>
              <a:tabLst/>
              <a:defRPr sz="2000" kern="1200">
                <a:solidFill>
                  <a:schemeClr val="tx1"/>
                </a:solidFill>
                <a:latin typeface="+mn-lt"/>
                <a:ea typeface="+mn-ea"/>
                <a:cs typeface="+mn-cs"/>
              </a:defRPr>
            </a:lvl4pPr>
            <a:lvl5pPr marL="1314450" marR="0" indent="-223838" algn="l" defTabSz="914400" rtl="0" eaLnBrk="1" fontAlgn="base" latinLnBrk="0" hangingPunct="1">
              <a:lnSpc>
                <a:spcPct val="100000"/>
              </a:lnSpc>
              <a:spcBef>
                <a:spcPts val="400"/>
              </a:spcBef>
              <a:spcAft>
                <a:spcPct val="0"/>
              </a:spcAft>
              <a:buClr>
                <a:schemeClr val="accent1"/>
              </a:buClr>
              <a:buSzTx/>
              <a:buFontTx/>
              <a:buChar char="•"/>
              <a:tabLst/>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2297">
              <a:spcBef>
                <a:spcPts val="1197"/>
              </a:spcBef>
              <a:buClr>
                <a:srgbClr val="EC6602"/>
              </a:buClr>
              <a:buNone/>
              <a:defRPr/>
            </a:pPr>
            <a:r>
              <a:rPr lang="en-US" sz="1995" b="1" dirty="0">
                <a:solidFill>
                  <a:srgbClr val="000000"/>
                </a:solidFill>
                <a:latin typeface="Calibri"/>
              </a:rPr>
              <a:t>Biograph Vision</a:t>
            </a:r>
          </a:p>
          <a:p>
            <a:pPr marL="232826" indent="-232826" defTabSz="912297">
              <a:spcBef>
                <a:spcPts val="1197"/>
              </a:spcBef>
              <a:buClr>
                <a:srgbClr val="EC6602"/>
              </a:buClr>
              <a:defRPr/>
            </a:pPr>
            <a:r>
              <a:rPr lang="en-US" sz="1995" dirty="0" err="1">
                <a:solidFill>
                  <a:srgbClr val="000000"/>
                </a:solidFill>
                <a:latin typeface="Calibri"/>
              </a:rPr>
              <a:t>SiPM</a:t>
            </a:r>
            <a:r>
              <a:rPr lang="en-US" sz="1995" dirty="0">
                <a:solidFill>
                  <a:srgbClr val="000000"/>
                </a:solidFill>
                <a:latin typeface="Calibri"/>
              </a:rPr>
              <a:t>-based LSO detector with 3.2 x 3.2 x 20 mm crystals</a:t>
            </a:r>
          </a:p>
          <a:p>
            <a:pPr marL="232826" indent="-232826" defTabSz="912297">
              <a:spcBef>
                <a:spcPts val="1197"/>
              </a:spcBef>
              <a:buClr>
                <a:srgbClr val="EC6602"/>
              </a:buClr>
              <a:defRPr/>
            </a:pPr>
            <a:r>
              <a:rPr lang="en-US" sz="1995" dirty="0">
                <a:solidFill>
                  <a:srgbClr val="000000"/>
                </a:solidFill>
                <a:latin typeface="Calibri"/>
              </a:rPr>
              <a:t>82 cm </a:t>
            </a:r>
            <a:r>
              <a:rPr lang="en-US" sz="1995" dirty="0" err="1">
                <a:solidFill>
                  <a:srgbClr val="000000"/>
                </a:solidFill>
                <a:latin typeface="Calibri"/>
              </a:rPr>
              <a:t>transaxial</a:t>
            </a:r>
            <a:r>
              <a:rPr lang="en-US" sz="1995" dirty="0">
                <a:solidFill>
                  <a:srgbClr val="000000"/>
                </a:solidFill>
                <a:latin typeface="Calibri"/>
              </a:rPr>
              <a:t> diameter and 26 cm axial length</a:t>
            </a:r>
          </a:p>
          <a:p>
            <a:pPr marL="232826" indent="-232826" defTabSz="912297">
              <a:spcBef>
                <a:spcPts val="1197"/>
              </a:spcBef>
              <a:buClr>
                <a:srgbClr val="EC6602"/>
              </a:buClr>
              <a:defRPr/>
            </a:pPr>
            <a:r>
              <a:rPr lang="en-US" sz="1995" dirty="0">
                <a:solidFill>
                  <a:srgbClr val="000000"/>
                </a:solidFill>
                <a:latin typeface="Calibri"/>
              </a:rPr>
              <a:t>19 detector module assemblies with 16 detectors per assembly</a:t>
            </a:r>
          </a:p>
          <a:p>
            <a:pPr marL="232826" indent="-232826" defTabSz="912297">
              <a:spcBef>
                <a:spcPts val="1197"/>
              </a:spcBef>
              <a:buClr>
                <a:srgbClr val="EC6602"/>
              </a:buClr>
              <a:defRPr/>
            </a:pPr>
            <a:r>
              <a:rPr lang="en-US" sz="1995" dirty="0">
                <a:solidFill>
                  <a:srgbClr val="000000"/>
                </a:solidFill>
                <a:latin typeface="Calibri"/>
              </a:rPr>
              <a:t>60,800 total crystals. 760 per ring and 80 rings</a:t>
            </a:r>
          </a:p>
          <a:p>
            <a:pPr marL="232826" indent="-232826" defTabSz="912297">
              <a:spcBef>
                <a:spcPts val="1197"/>
              </a:spcBef>
              <a:buClr>
                <a:srgbClr val="EC6602"/>
              </a:buClr>
              <a:defRPr/>
            </a:pPr>
            <a:r>
              <a:rPr lang="en-US" sz="1995" dirty="0">
                <a:solidFill>
                  <a:srgbClr val="000000"/>
                </a:solidFill>
                <a:latin typeface="Calibri"/>
              </a:rPr>
              <a:t>Water-cooled gantry with 3 zones of cooling</a:t>
            </a:r>
          </a:p>
          <a:p>
            <a:r>
              <a:rPr lang="en-US" sz="1995" dirty="0"/>
              <a:t>Large 78 cm bore</a:t>
            </a:r>
          </a:p>
          <a:p>
            <a:r>
              <a:rPr lang="en-US" sz="1995" dirty="0"/>
              <a:t>64 or 128-slice CT</a:t>
            </a:r>
          </a:p>
          <a:p>
            <a:r>
              <a:rPr lang="en-US" sz="1995" dirty="0" err="1"/>
              <a:t>FlowMotion</a:t>
            </a:r>
            <a:r>
              <a:rPr lang="en-US" sz="1995" dirty="0"/>
              <a:t> continuous bed motion</a:t>
            </a:r>
            <a:endParaRPr lang="en-US" sz="1995" dirty="0">
              <a:solidFill>
                <a:srgbClr val="000000"/>
              </a:solidFill>
              <a:latin typeface="Calibri"/>
            </a:endParaRPr>
          </a:p>
        </p:txBody>
      </p:sp>
    </p:spTree>
    <p:extLst>
      <p:ext uri="{BB962C8B-B14F-4D97-AF65-F5344CB8AC3E}">
        <p14:creationId xmlns:p14="http://schemas.microsoft.com/office/powerpoint/2010/main" val="3633201254"/>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1"/>
            </p:custDataLst>
          </p:nvPr>
        </p:nvGraphicFramePr>
        <p:xfrm>
          <a:off x="1588" y="8826"/>
          <a:ext cx="1587" cy="1583"/>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5" name="Object 4" hidden="1"/>
                      <p:cNvPicPr/>
                      <p:nvPr/>
                    </p:nvPicPr>
                    <p:blipFill>
                      <a:blip r:embed="rId4"/>
                      <a:stretch>
                        <a:fillRect/>
                      </a:stretch>
                    </p:blipFill>
                    <p:spPr>
                      <a:xfrm>
                        <a:off x="1588" y="8826"/>
                        <a:ext cx="1587" cy="1583"/>
                      </a:xfrm>
                      <a:prstGeom prst="rect">
                        <a:avLst/>
                      </a:prstGeom>
                    </p:spPr>
                  </p:pic>
                </p:oleObj>
              </mc:Fallback>
            </mc:AlternateContent>
          </a:graphicData>
        </a:graphic>
      </p:graphicFrame>
      <p:sp>
        <p:nvSpPr>
          <p:cNvPr id="17" name="TextBox 16"/>
          <p:cNvSpPr txBox="1"/>
          <p:nvPr/>
        </p:nvSpPr>
        <p:spPr>
          <a:xfrm>
            <a:off x="491392" y="1962901"/>
            <a:ext cx="1554480" cy="1551198"/>
          </a:xfrm>
          <a:prstGeom prst="ellipse">
            <a:avLst/>
          </a:prstGeom>
          <a:solidFill>
            <a:srgbClr val="7A162D"/>
          </a:solidFill>
        </p:spPr>
        <p:txBody>
          <a:bodyPr wrap="square" lIns="0" tIns="0" rIns="0" bIns="0" rtlCol="0" anchor="ctr">
            <a:noAutofit/>
          </a:bodyPr>
          <a:lstStyle/>
          <a:p>
            <a:pPr algn="ctr"/>
            <a:r>
              <a:rPr lang="en-US" sz="1796" b="1" dirty="0">
                <a:solidFill>
                  <a:schemeClr val="bg1"/>
                </a:solidFill>
              </a:rPr>
              <a:t>3.2 mm LSO crystal element</a:t>
            </a:r>
          </a:p>
        </p:txBody>
      </p:sp>
      <p:sp>
        <p:nvSpPr>
          <p:cNvPr id="21" name="TextBox 20"/>
          <p:cNvSpPr txBox="1"/>
          <p:nvPr/>
        </p:nvSpPr>
        <p:spPr>
          <a:xfrm>
            <a:off x="9750426" y="4507133"/>
            <a:ext cx="1554480" cy="1551198"/>
          </a:xfrm>
          <a:prstGeom prst="ellipse">
            <a:avLst/>
          </a:prstGeom>
          <a:solidFill>
            <a:srgbClr val="7A162D"/>
          </a:solidFill>
        </p:spPr>
        <p:txBody>
          <a:bodyPr wrap="square" lIns="0" tIns="0" rIns="0" bIns="0" rtlCol="0" anchor="ctr">
            <a:noAutofit/>
          </a:bodyPr>
          <a:lstStyle/>
          <a:p>
            <a:pPr algn="ctr"/>
            <a:r>
              <a:rPr lang="en-US" sz="1796" b="1" dirty="0">
                <a:solidFill>
                  <a:schemeClr val="bg1"/>
                </a:solidFill>
              </a:rPr>
              <a:t>2x4 mini -blocks</a:t>
            </a:r>
          </a:p>
        </p:txBody>
      </p:sp>
      <p:sp>
        <p:nvSpPr>
          <p:cNvPr id="20" name="TextBox 19"/>
          <p:cNvSpPr txBox="1"/>
          <p:nvPr/>
        </p:nvSpPr>
        <p:spPr>
          <a:xfrm>
            <a:off x="4610707" y="3165457"/>
            <a:ext cx="1554480" cy="1551198"/>
          </a:xfrm>
          <a:prstGeom prst="ellipse">
            <a:avLst/>
          </a:prstGeom>
          <a:solidFill>
            <a:srgbClr val="7A162D"/>
          </a:solidFill>
        </p:spPr>
        <p:txBody>
          <a:bodyPr wrap="square" lIns="0" tIns="0" rIns="0" bIns="0" rtlCol="0" anchor="ctr">
            <a:noAutofit/>
          </a:bodyPr>
          <a:lstStyle/>
          <a:p>
            <a:pPr algn="ctr"/>
            <a:r>
              <a:rPr lang="en-US" sz="1796" b="1" dirty="0">
                <a:solidFill>
                  <a:schemeClr val="bg1"/>
                </a:solidFill>
              </a:rPr>
              <a:t>100% coverage</a:t>
            </a:r>
            <a:r>
              <a:rPr lang="en-US" sz="1796" b="1" baseline="30000" dirty="0">
                <a:solidFill>
                  <a:schemeClr val="bg1"/>
                </a:solidFill>
              </a:rPr>
              <a:t>1</a:t>
            </a:r>
            <a:r>
              <a:rPr lang="en-US" sz="1796" b="1" dirty="0">
                <a:solidFill>
                  <a:schemeClr val="bg1"/>
                </a:solidFill>
              </a:rPr>
              <a:t> of the LSO array</a:t>
            </a:r>
          </a:p>
        </p:txBody>
      </p:sp>
      <p:sp>
        <p:nvSpPr>
          <p:cNvPr id="19" name="TextBox 18"/>
          <p:cNvSpPr txBox="1"/>
          <p:nvPr/>
        </p:nvSpPr>
        <p:spPr>
          <a:xfrm>
            <a:off x="2281854" y="4149480"/>
            <a:ext cx="1554480" cy="1551198"/>
          </a:xfrm>
          <a:prstGeom prst="ellipse">
            <a:avLst/>
          </a:prstGeom>
          <a:solidFill>
            <a:srgbClr val="7A162D"/>
          </a:solidFill>
        </p:spPr>
        <p:txBody>
          <a:bodyPr wrap="square" lIns="0" tIns="0" rIns="0" bIns="0" rtlCol="0" anchor="ctr">
            <a:noAutofit/>
          </a:bodyPr>
          <a:lstStyle/>
          <a:p>
            <a:pPr algn="ctr"/>
            <a:r>
              <a:rPr lang="en-US" sz="1796" b="1" dirty="0">
                <a:solidFill>
                  <a:schemeClr val="bg1"/>
                </a:solidFill>
              </a:rPr>
              <a:t>5x5  crystal mini-block</a:t>
            </a:r>
          </a:p>
        </p:txBody>
      </p:sp>
      <p:sp>
        <p:nvSpPr>
          <p:cNvPr id="10" name="Rectangle 9"/>
          <p:cNvSpPr/>
          <p:nvPr/>
        </p:nvSpPr>
        <p:spPr>
          <a:xfrm>
            <a:off x="7152387" y="3941057"/>
            <a:ext cx="853440" cy="1323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362" tIns="45682" rIns="91362" bIns="45682" rtlCol="0" anchor="ctr"/>
          <a:lstStyle/>
          <a:p>
            <a:pPr algn="ctr"/>
            <a:endParaRPr lang="en-US" sz="1796"/>
          </a:p>
        </p:txBody>
      </p:sp>
      <p:sp>
        <p:nvSpPr>
          <p:cNvPr id="12" name="Title 1"/>
          <p:cNvSpPr>
            <a:spLocks noGrp="1"/>
          </p:cNvSpPr>
          <p:nvPr>
            <p:ph type="title"/>
          </p:nvPr>
        </p:nvSpPr>
        <p:spPr>
          <a:xfrm>
            <a:off x="540001" y="227421"/>
            <a:ext cx="9210425" cy="982578"/>
          </a:xfrm>
        </p:spPr>
        <p:txBody>
          <a:bodyPr/>
          <a:lstStyle/>
          <a:p>
            <a:r>
              <a:rPr lang="en-US" dirty="0"/>
              <a:t>A new approach to detector design with Biograph Vision</a:t>
            </a:r>
            <a:r>
              <a:rPr lang="en-US" dirty="0">
                <a:latin typeface="Calibri"/>
              </a:rPr>
              <a:t>™</a:t>
            </a:r>
            <a:endParaRPr lang="en-US" dirty="0"/>
          </a:p>
        </p:txBody>
      </p:sp>
      <p:pic>
        <p:nvPicPr>
          <p:cNvPr id="2053" name="Picture 5" descr="D:\13.Shows\EANM 17\Lunch symposium\PNGsForRegis\VisionBlock.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46874" y="3296454"/>
            <a:ext cx="1112220" cy="1277456"/>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D:\13.Shows\EANM 17\Lunch symposium\PNGsForRegis\OptisoDetector.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02676" y="1576036"/>
            <a:ext cx="3641660" cy="3775734"/>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D:\13.Shows\EANM 17\Lunch symposium\PNGsForRegis\Vision-Crystal.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1394" y="1495708"/>
            <a:ext cx="373225" cy="91246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6"/>
          <p:cNvPicPr>
            <a:picLocks noChangeAspect="1" noChangeArrowheads="1"/>
          </p:cNvPicPr>
          <p:nvPr/>
        </p:nvPicPr>
        <p:blipFill>
          <a:blip r:embed="rId8" cstate="print">
            <a:extLst>
              <a:ext uri="{BEBA8EAE-BF5A-486C-A8C5-ECC9F3942E4B}">
                <a14:imgProps xmlns:a14="http://schemas.microsoft.com/office/drawing/2010/main">
                  <a14:imgLayer r:embed="rId9">
                    <a14:imgEffect>
                      <a14:backgroundRemoval t="3406" b="98826" l="2510" r="91922"/>
                    </a14:imgEffect>
                  </a14:imgLayer>
                </a14:imgProps>
              </a:ext>
              <a:ext uri="{28A0092B-C50C-407E-A947-70E740481C1C}">
                <a14:useLocalDpi xmlns:a14="http://schemas.microsoft.com/office/drawing/2010/main" val="0"/>
              </a:ext>
            </a:extLst>
          </a:blip>
          <a:srcRect/>
          <a:stretch>
            <a:fillRect/>
          </a:stretch>
        </p:blipFill>
        <p:spPr bwMode="auto">
          <a:xfrm>
            <a:off x="3776361" y="1495708"/>
            <a:ext cx="1668695" cy="2224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Subtitle 2">
            <a:extLst>
              <a:ext uri="{FF2B5EF4-FFF2-40B4-BE49-F238E27FC236}">
                <a16:creationId xmlns:a16="http://schemas.microsoft.com/office/drawing/2014/main" id="{76730017-8083-4EC8-9C00-BB8B1B002C1F}"/>
              </a:ext>
            </a:extLst>
          </p:cNvPr>
          <p:cNvSpPr txBox="1">
            <a:spLocks/>
          </p:cNvSpPr>
          <p:nvPr/>
        </p:nvSpPr>
        <p:spPr>
          <a:xfrm>
            <a:off x="4312864" y="4848908"/>
            <a:ext cx="2081858" cy="830457"/>
          </a:xfrm>
          <a:prstGeom prst="rect">
            <a:avLst/>
          </a:prstGeom>
        </p:spPr>
        <p:txBody>
          <a:bodyPr>
            <a:noAutofit/>
          </a:bodyPr>
          <a:lstStyle>
            <a:lvl1pPr marL="0" indent="0" algn="l" defTabSz="914400" rtl="0" eaLnBrk="1" latinLnBrk="0" hangingPunct="1">
              <a:lnSpc>
                <a:spcPts val="2160"/>
              </a:lnSpc>
              <a:spcBef>
                <a:spcPts val="0"/>
              </a:spcBef>
              <a:buFont typeface="Arial" panose="020B0604020202020204" pitchFamily="34" charset="0"/>
              <a:buNone/>
              <a:defRPr sz="1800" b="1" kern="1200">
                <a:solidFill>
                  <a:schemeClr val="tx1"/>
                </a:solidFill>
                <a:latin typeface="+mn-lt"/>
                <a:ea typeface="+mn-ea"/>
                <a:cs typeface="+mn-cs"/>
              </a:defRPr>
            </a:lvl1pPr>
            <a:lvl2pPr marL="0" indent="0" algn="l" defTabSz="914400" rtl="0" eaLnBrk="1" latinLnBrk="0" hangingPunct="1">
              <a:lnSpc>
                <a:spcPts val="2160"/>
              </a:lnSpc>
              <a:spcBef>
                <a:spcPts val="0"/>
              </a:spcBef>
              <a:buClr>
                <a:schemeClr val="bg2"/>
              </a:buClr>
              <a:buFont typeface="Arial" panose="020B0604020202020204" pitchFamily="34" charset="0"/>
              <a:buNone/>
              <a:defRPr sz="1800" kern="1200">
                <a:solidFill>
                  <a:schemeClr val="tx1"/>
                </a:solidFill>
                <a:latin typeface="+mn-lt"/>
                <a:ea typeface="+mn-ea"/>
                <a:cs typeface="+mn-cs"/>
              </a:defRPr>
            </a:lvl2pPr>
            <a:lvl3pPr marL="219600" indent="-219600" algn="l" defTabSz="914400" rtl="0" eaLnBrk="1" latinLnBrk="0" hangingPunct="1">
              <a:lnSpc>
                <a:spcPts val="2160"/>
              </a:lnSpc>
              <a:spcBef>
                <a:spcPts val="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ts val="1550"/>
              </a:lnSpc>
              <a:spcBef>
                <a:spcPts val="1550"/>
              </a:spcBef>
              <a:buFont typeface="Arial" panose="020B0604020202020204" pitchFamily="34" charset="0"/>
              <a:buNone/>
              <a:defRPr sz="1400" kern="1200">
                <a:solidFill>
                  <a:schemeClr val="tx1"/>
                </a:solidFill>
                <a:latin typeface="+mn-lt"/>
                <a:ea typeface="+mn-ea"/>
                <a:cs typeface="+mn-cs"/>
              </a:defRPr>
            </a:lvl4pPr>
            <a:lvl5pPr marL="2057400" indent="-228600" algn="l" defTabSz="914400" rtl="0" eaLnBrk="1" latinLnBrk="0" hangingPunct="1">
              <a:lnSpc>
                <a:spcPts val="216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Clr>
                <a:schemeClr val="tx2"/>
              </a:buClr>
            </a:pPr>
            <a:r>
              <a:rPr lang="en-US" sz="1995" dirty="0">
                <a:cs typeface="Calibri" panose="020F0502020204030204" pitchFamily="34" charset="0"/>
              </a:rPr>
              <a:t>Coupled to a 4x4 array of  4.0 x 4.0 mm </a:t>
            </a:r>
            <a:r>
              <a:rPr lang="en-US" sz="1995" dirty="0" err="1">
                <a:cs typeface="Calibri" panose="020F0502020204030204" pitchFamily="34" charset="0"/>
              </a:rPr>
              <a:t>SiPMs</a:t>
            </a:r>
            <a:r>
              <a:rPr lang="en-US" sz="1995" dirty="0">
                <a:cs typeface="Calibri" panose="020F0502020204030204" pitchFamily="34" charset="0"/>
              </a:rPr>
              <a:t>.</a:t>
            </a:r>
            <a:endParaRPr lang="en-US" sz="1995" dirty="0"/>
          </a:p>
          <a:p>
            <a:endParaRPr lang="en-US" sz="1995" dirty="0"/>
          </a:p>
          <a:p>
            <a:endParaRPr lang="en-US" sz="1995" dirty="0"/>
          </a:p>
        </p:txBody>
      </p:sp>
      <p:sp>
        <p:nvSpPr>
          <p:cNvPr id="15" name="Subtitle 2">
            <a:extLst>
              <a:ext uri="{FF2B5EF4-FFF2-40B4-BE49-F238E27FC236}">
                <a16:creationId xmlns:a16="http://schemas.microsoft.com/office/drawing/2014/main" id="{5A0ED4DA-D804-4222-90D7-269FD613049A}"/>
              </a:ext>
            </a:extLst>
          </p:cNvPr>
          <p:cNvSpPr txBox="1">
            <a:spLocks/>
          </p:cNvSpPr>
          <p:nvPr/>
        </p:nvSpPr>
        <p:spPr>
          <a:xfrm>
            <a:off x="7581755" y="6326371"/>
            <a:ext cx="4390505" cy="474838"/>
          </a:xfrm>
          <a:prstGeom prst="rect">
            <a:avLst/>
          </a:prstGeom>
        </p:spPr>
        <p:txBody>
          <a:bodyPr>
            <a:noAutofit/>
          </a:bodyPr>
          <a:lstStyle>
            <a:lvl1pPr marL="0" indent="0" algn="l" defTabSz="914400" rtl="0" eaLnBrk="1" latinLnBrk="0" hangingPunct="1">
              <a:lnSpc>
                <a:spcPts val="2160"/>
              </a:lnSpc>
              <a:spcBef>
                <a:spcPts val="0"/>
              </a:spcBef>
              <a:buFont typeface="Arial" panose="020B0604020202020204" pitchFamily="34" charset="0"/>
              <a:buNone/>
              <a:defRPr sz="1800" b="1" kern="1200">
                <a:solidFill>
                  <a:schemeClr val="tx1"/>
                </a:solidFill>
                <a:latin typeface="+mn-lt"/>
                <a:ea typeface="+mn-ea"/>
                <a:cs typeface="+mn-cs"/>
              </a:defRPr>
            </a:lvl1pPr>
            <a:lvl2pPr marL="0" indent="0" algn="l" defTabSz="914400" rtl="0" eaLnBrk="1" latinLnBrk="0" hangingPunct="1">
              <a:lnSpc>
                <a:spcPts val="2160"/>
              </a:lnSpc>
              <a:spcBef>
                <a:spcPts val="0"/>
              </a:spcBef>
              <a:buClr>
                <a:schemeClr val="bg2"/>
              </a:buClr>
              <a:buFont typeface="Arial" panose="020B0604020202020204" pitchFamily="34" charset="0"/>
              <a:buNone/>
              <a:defRPr sz="1800" kern="1200">
                <a:solidFill>
                  <a:schemeClr val="tx1"/>
                </a:solidFill>
                <a:latin typeface="+mn-lt"/>
                <a:ea typeface="+mn-ea"/>
                <a:cs typeface="+mn-cs"/>
              </a:defRPr>
            </a:lvl2pPr>
            <a:lvl3pPr marL="219600" indent="-219600" algn="l" defTabSz="914400" rtl="0" eaLnBrk="1" latinLnBrk="0" hangingPunct="1">
              <a:lnSpc>
                <a:spcPts val="2160"/>
              </a:lnSpc>
              <a:spcBef>
                <a:spcPts val="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ts val="1550"/>
              </a:lnSpc>
              <a:spcBef>
                <a:spcPts val="1550"/>
              </a:spcBef>
              <a:buFont typeface="Arial" panose="020B0604020202020204" pitchFamily="34" charset="0"/>
              <a:buNone/>
              <a:defRPr sz="1400" kern="1200">
                <a:solidFill>
                  <a:schemeClr val="tx1"/>
                </a:solidFill>
                <a:latin typeface="+mn-lt"/>
                <a:ea typeface="+mn-ea"/>
                <a:cs typeface="+mn-cs"/>
              </a:defRPr>
            </a:lvl4pPr>
            <a:lvl5pPr marL="2057400" indent="-228600" algn="l" defTabSz="914400" rtl="0" eaLnBrk="1" latinLnBrk="0" hangingPunct="1">
              <a:lnSpc>
                <a:spcPts val="216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Clr>
                <a:schemeClr val="tx2"/>
              </a:buClr>
            </a:pPr>
            <a:r>
              <a:rPr lang="en-US" sz="1995" dirty="0">
                <a:latin typeface="Calibri" panose="020F0502020204030204" pitchFamily="34" charset="0"/>
                <a:cs typeface="Calibri" panose="020F0502020204030204" pitchFamily="34" charset="0"/>
              </a:rPr>
              <a:t>2x8 detectors axially =26.3 cm axial FOV </a:t>
            </a:r>
          </a:p>
          <a:p>
            <a:pPr>
              <a:buClr>
                <a:schemeClr val="tx2"/>
              </a:buClr>
            </a:pPr>
            <a:endParaRPr lang="en-US" sz="1995" dirty="0">
              <a:latin typeface="Calibri" panose="020F0502020204030204" pitchFamily="34" charset="0"/>
              <a:cs typeface="Calibri" panose="020F0502020204030204" pitchFamily="34" charset="0"/>
            </a:endParaRPr>
          </a:p>
          <a:p>
            <a:pPr>
              <a:buClr>
                <a:schemeClr val="tx2"/>
              </a:buClr>
            </a:pPr>
            <a:endParaRPr lang="en-US" sz="1995" dirty="0"/>
          </a:p>
          <a:p>
            <a:endParaRPr lang="en-US" sz="1995" dirty="0"/>
          </a:p>
          <a:p>
            <a:endParaRPr lang="en-US" sz="1995" dirty="0"/>
          </a:p>
        </p:txBody>
      </p:sp>
    </p:spTree>
    <p:extLst>
      <p:ext uri="{BB962C8B-B14F-4D97-AF65-F5344CB8AC3E}">
        <p14:creationId xmlns:p14="http://schemas.microsoft.com/office/powerpoint/2010/main" val="15039727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circle(out)">
                                      <p:cBhvr>
                                        <p:cTn id="7" dur="750"/>
                                        <p:tgtEl>
                                          <p:spTgt spid="2051"/>
                                        </p:tgtEl>
                                      </p:cBhvr>
                                    </p:animEffect>
                                  </p:childTnLst>
                                </p:cTn>
                              </p:par>
                              <p:par>
                                <p:cTn id="8" presetID="6" presetClass="entr" presetSubtype="32" fill="hold" grpId="0" nodeType="withEffect">
                                  <p:stCondLst>
                                    <p:cond delay="250"/>
                                  </p:stCondLst>
                                  <p:childTnLst>
                                    <p:set>
                                      <p:cBhvr>
                                        <p:cTn id="9" dur="1" fill="hold">
                                          <p:stCondLst>
                                            <p:cond delay="0"/>
                                          </p:stCondLst>
                                        </p:cTn>
                                        <p:tgtEl>
                                          <p:spTgt spid="17"/>
                                        </p:tgtEl>
                                        <p:attrNameLst>
                                          <p:attrName>style.visibility</p:attrName>
                                        </p:attrNameLst>
                                      </p:cBhvr>
                                      <p:to>
                                        <p:strVal val="visible"/>
                                      </p:to>
                                    </p:set>
                                    <p:animEffect transition="in" filter="circle(out)">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32" fill="hold" nodeType="clickEffect">
                                  <p:stCondLst>
                                    <p:cond delay="0"/>
                                  </p:stCondLst>
                                  <p:childTnLst>
                                    <p:set>
                                      <p:cBhvr>
                                        <p:cTn id="14" dur="1" fill="hold">
                                          <p:stCondLst>
                                            <p:cond delay="0"/>
                                          </p:stCondLst>
                                        </p:cTn>
                                        <p:tgtEl>
                                          <p:spTgt spid="2053"/>
                                        </p:tgtEl>
                                        <p:attrNameLst>
                                          <p:attrName>style.visibility</p:attrName>
                                        </p:attrNameLst>
                                      </p:cBhvr>
                                      <p:to>
                                        <p:strVal val="visible"/>
                                      </p:to>
                                    </p:set>
                                    <p:animEffect transition="in" filter="circle(out)">
                                      <p:cBhvr>
                                        <p:cTn id="15" dur="750"/>
                                        <p:tgtEl>
                                          <p:spTgt spid="2053"/>
                                        </p:tgtEl>
                                      </p:cBhvr>
                                    </p:animEffect>
                                  </p:childTnLst>
                                </p:cTn>
                              </p:par>
                              <p:par>
                                <p:cTn id="16" presetID="6" presetClass="entr" presetSubtype="32" fill="hold" grpId="0" nodeType="withEffect">
                                  <p:stCondLst>
                                    <p:cond delay="250"/>
                                  </p:stCondLst>
                                  <p:childTnLst>
                                    <p:set>
                                      <p:cBhvr>
                                        <p:cTn id="17" dur="1" fill="hold">
                                          <p:stCondLst>
                                            <p:cond delay="0"/>
                                          </p:stCondLst>
                                        </p:cTn>
                                        <p:tgtEl>
                                          <p:spTgt spid="19"/>
                                        </p:tgtEl>
                                        <p:attrNameLst>
                                          <p:attrName>style.visibility</p:attrName>
                                        </p:attrNameLst>
                                      </p:cBhvr>
                                      <p:to>
                                        <p:strVal val="visible"/>
                                      </p:to>
                                    </p:set>
                                    <p:animEffect transition="in" filter="circle(out)">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32"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circle(out)">
                                      <p:cBhvr>
                                        <p:cTn id="23" dur="750"/>
                                        <p:tgtEl>
                                          <p:spTgt spid="14"/>
                                        </p:tgtEl>
                                      </p:cBhvr>
                                    </p:animEffect>
                                  </p:childTnLst>
                                </p:cTn>
                              </p:par>
                              <p:par>
                                <p:cTn id="24" presetID="6" presetClass="entr" presetSubtype="32" fill="hold" grpId="0" nodeType="withEffect">
                                  <p:stCondLst>
                                    <p:cond delay="250"/>
                                  </p:stCondLst>
                                  <p:childTnLst>
                                    <p:set>
                                      <p:cBhvr>
                                        <p:cTn id="25" dur="1" fill="hold">
                                          <p:stCondLst>
                                            <p:cond delay="0"/>
                                          </p:stCondLst>
                                        </p:cTn>
                                        <p:tgtEl>
                                          <p:spTgt spid="20"/>
                                        </p:tgtEl>
                                        <p:attrNameLst>
                                          <p:attrName>style.visibility</p:attrName>
                                        </p:attrNameLst>
                                      </p:cBhvr>
                                      <p:to>
                                        <p:strVal val="visible"/>
                                      </p:to>
                                    </p:set>
                                    <p:animEffect transition="in" filter="circle(out)">
                                      <p:cBhvr>
                                        <p:cTn id="26" dur="500"/>
                                        <p:tgtEl>
                                          <p:spTgt spid="20"/>
                                        </p:tgtEl>
                                      </p:cBhvr>
                                    </p:animEffect>
                                  </p:childTnLst>
                                </p:cTn>
                              </p:par>
                            </p:childTnLst>
                          </p:cTn>
                        </p:par>
                      </p:childTnLst>
                    </p:cTn>
                  </p:par>
                  <p:par>
                    <p:cTn id="27" fill="hold">
                      <p:stCondLst>
                        <p:cond delay="indefinite"/>
                      </p:stCondLst>
                      <p:childTnLst>
                        <p:par>
                          <p:cTn id="28" fill="hold">
                            <p:stCondLst>
                              <p:cond delay="0"/>
                            </p:stCondLst>
                            <p:childTnLst>
                              <p:par>
                                <p:cTn id="29" presetID="6" presetClass="entr" presetSubtype="32" fill="hold" nodeType="clickEffect">
                                  <p:stCondLst>
                                    <p:cond delay="0"/>
                                  </p:stCondLst>
                                  <p:childTnLst>
                                    <p:set>
                                      <p:cBhvr>
                                        <p:cTn id="30" dur="1" fill="hold">
                                          <p:stCondLst>
                                            <p:cond delay="0"/>
                                          </p:stCondLst>
                                        </p:cTn>
                                        <p:tgtEl>
                                          <p:spTgt spid="2055"/>
                                        </p:tgtEl>
                                        <p:attrNameLst>
                                          <p:attrName>style.visibility</p:attrName>
                                        </p:attrNameLst>
                                      </p:cBhvr>
                                      <p:to>
                                        <p:strVal val="visible"/>
                                      </p:to>
                                    </p:set>
                                    <p:animEffect transition="in" filter="circle(out)">
                                      <p:cBhvr>
                                        <p:cTn id="31" dur="750"/>
                                        <p:tgtEl>
                                          <p:spTgt spid="2055"/>
                                        </p:tgtEl>
                                      </p:cBhvr>
                                    </p:animEffect>
                                  </p:childTnLst>
                                </p:cTn>
                              </p:par>
                              <p:par>
                                <p:cTn id="32" presetID="6" presetClass="entr" presetSubtype="32" fill="hold" grpId="0" nodeType="withEffect">
                                  <p:stCondLst>
                                    <p:cond delay="250"/>
                                  </p:stCondLst>
                                  <p:childTnLst>
                                    <p:set>
                                      <p:cBhvr>
                                        <p:cTn id="33" dur="1" fill="hold">
                                          <p:stCondLst>
                                            <p:cond delay="0"/>
                                          </p:stCondLst>
                                        </p:cTn>
                                        <p:tgtEl>
                                          <p:spTgt spid="21"/>
                                        </p:tgtEl>
                                        <p:attrNameLst>
                                          <p:attrName>style.visibility</p:attrName>
                                        </p:attrNameLst>
                                      </p:cBhvr>
                                      <p:to>
                                        <p:strVal val="visible"/>
                                      </p:to>
                                    </p:set>
                                    <p:animEffect transition="in" filter="circle(out)">
                                      <p:cBhvr>
                                        <p:cTn id="34" dur="500"/>
                                        <p:tgtEl>
                                          <p:spTgt spid="21"/>
                                        </p:tgtEl>
                                      </p:cBhvr>
                                    </p:animEffect>
                                  </p:childTnLst>
                                </p:cTn>
                              </p:par>
                              <p:par>
                                <p:cTn id="35" presetID="1" presetClass="entr" presetSubtype="0" fill="hold" nodeType="withEffect">
                                  <p:stCondLst>
                                    <p:cond delay="0"/>
                                  </p:stCondLst>
                                  <p:childTnLst>
                                    <p:set>
                                      <p:cBhvr>
                                        <p:cTn id="3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animBg="1"/>
      <p:bldP spid="20" grpId="0" animBg="1"/>
      <p:bldP spid="1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1"/>
            </p:custDataLst>
          </p:nvPr>
        </p:nvGraphicFramePr>
        <p:xfrm>
          <a:off x="1588" y="8826"/>
          <a:ext cx="1587" cy="1583"/>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5" name="Object 4" hidden="1"/>
                      <p:cNvPicPr/>
                      <p:nvPr/>
                    </p:nvPicPr>
                    <p:blipFill>
                      <a:blip r:embed="rId4"/>
                      <a:stretch>
                        <a:fillRect/>
                      </a:stretch>
                    </p:blipFill>
                    <p:spPr>
                      <a:xfrm>
                        <a:off x="1588" y="8826"/>
                        <a:ext cx="1587" cy="1583"/>
                      </a:xfrm>
                      <a:prstGeom prst="rect">
                        <a:avLst/>
                      </a:prstGeom>
                    </p:spPr>
                  </p:pic>
                </p:oleObj>
              </mc:Fallback>
            </mc:AlternateContent>
          </a:graphicData>
        </a:graphic>
      </p:graphicFrame>
      <p:pic>
        <p:nvPicPr>
          <p:cNvPr id="29901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11584" t="17665" r="34094" b="5858"/>
          <a:stretch/>
        </p:blipFill>
        <p:spPr bwMode="auto">
          <a:xfrm>
            <a:off x="281753" y="937043"/>
            <a:ext cx="7129139" cy="53946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a:extLst>
              <a:ext uri="{FF2B5EF4-FFF2-40B4-BE49-F238E27FC236}">
                <a16:creationId xmlns:a16="http://schemas.microsoft.com/office/drawing/2014/main" id="{AEF86069-6191-4F70-B077-4FC109378CDF}"/>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0227" t="29597" r="53305" b="14828"/>
          <a:stretch/>
        </p:blipFill>
        <p:spPr bwMode="auto">
          <a:xfrm>
            <a:off x="6836735" y="2328531"/>
            <a:ext cx="5075145" cy="4157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a:extLst>
              <a:ext uri="{FF2B5EF4-FFF2-40B4-BE49-F238E27FC236}">
                <a16:creationId xmlns:a16="http://schemas.microsoft.com/office/drawing/2014/main" id="{4D33AF7E-8992-4CC5-9BD4-A927363D85E6}"/>
              </a:ext>
            </a:extLst>
          </p:cNvPr>
          <p:cNvSpPr/>
          <p:nvPr/>
        </p:nvSpPr>
        <p:spPr>
          <a:xfrm>
            <a:off x="6677247" y="2243470"/>
            <a:ext cx="1297172" cy="44337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6E76C966-618B-48D2-89D7-DFF177892D94}"/>
              </a:ext>
            </a:extLst>
          </p:cNvPr>
          <p:cNvSpPr>
            <a:spLocks noGrp="1"/>
          </p:cNvSpPr>
          <p:nvPr>
            <p:ph type="title"/>
          </p:nvPr>
        </p:nvSpPr>
        <p:spPr>
          <a:xfrm>
            <a:off x="281752" y="138051"/>
            <a:ext cx="9659689" cy="491289"/>
          </a:xfrm>
        </p:spPr>
        <p:txBody>
          <a:bodyPr/>
          <a:lstStyle/>
          <a:p>
            <a:r>
              <a:rPr lang="en-US" dirty="0"/>
              <a:t>“</a:t>
            </a:r>
            <a:r>
              <a:rPr lang="en-US" dirty="0" err="1"/>
              <a:t>SiPM</a:t>
            </a:r>
            <a:r>
              <a:rPr lang="en-US" dirty="0"/>
              <a:t> TOF-PET Detector”, Sanghee Cho et al.  (IEEE MIC 2017)</a:t>
            </a:r>
          </a:p>
        </p:txBody>
      </p:sp>
    </p:spTree>
    <p:extLst>
      <p:ext uri="{BB962C8B-B14F-4D97-AF65-F5344CB8AC3E}">
        <p14:creationId xmlns:p14="http://schemas.microsoft.com/office/powerpoint/2010/main" val="10452295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Biograph Vision performance (IEEE MIC 2018)</a:t>
            </a:r>
          </a:p>
        </p:txBody>
      </p:sp>
      <p:pic>
        <p:nvPicPr>
          <p:cNvPr id="28160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1211" t="18121" r="10174" b="10868"/>
          <a:stretch/>
        </p:blipFill>
        <p:spPr bwMode="auto">
          <a:xfrm>
            <a:off x="1037754" y="1000788"/>
            <a:ext cx="10015133" cy="55711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05152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hevron 9"/>
          <p:cNvSpPr>
            <a:spLocks noChangeArrowheads="1"/>
          </p:cNvSpPr>
          <p:nvPr/>
        </p:nvSpPr>
        <p:spPr bwMode="auto">
          <a:xfrm>
            <a:off x="547987" y="327443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1" name="Titel 1"/>
          <p:cNvSpPr>
            <a:spLocks noGrp="1"/>
          </p:cNvSpPr>
          <p:nvPr>
            <p:ph type="title"/>
          </p:nvPr>
        </p:nvSpPr>
        <p:spPr bwMode="gray">
          <a:xfrm>
            <a:off x="481470" y="223111"/>
            <a:ext cx="9122580" cy="491289"/>
          </a:xfrm>
        </p:spPr>
        <p:txBody>
          <a:bodyPr/>
          <a:lstStyle/>
          <a:p>
            <a:r>
              <a:rPr lang="en-US" dirty="0"/>
              <a:t>Table of contents</a:t>
            </a:r>
          </a:p>
        </p:txBody>
      </p:sp>
      <p:sp>
        <p:nvSpPr>
          <p:cNvPr id="17" name="Chevron 9"/>
          <p:cNvSpPr>
            <a:spLocks noChangeArrowheads="1"/>
          </p:cNvSpPr>
          <p:nvPr/>
        </p:nvSpPr>
        <p:spPr bwMode="auto">
          <a:xfrm>
            <a:off x="547988" y="2151161"/>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18" name="Chevron 9"/>
          <p:cNvSpPr>
            <a:spLocks noChangeArrowheads="1"/>
          </p:cNvSpPr>
          <p:nvPr/>
        </p:nvSpPr>
        <p:spPr bwMode="auto">
          <a:xfrm>
            <a:off x="547987" y="2707647"/>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11" name="TextBox 13">
            <a:extLst>
              <a:ext uri="{FF2B5EF4-FFF2-40B4-BE49-F238E27FC236}">
                <a16:creationId xmlns:a16="http://schemas.microsoft.com/office/drawing/2014/main" id="{E1A0012E-883F-431D-9DC8-A9F0D94C504D}"/>
              </a:ext>
            </a:extLst>
          </p:cNvPr>
          <p:cNvSpPr txBox="1">
            <a:spLocks noChangeArrowheads="1"/>
          </p:cNvSpPr>
          <p:nvPr/>
        </p:nvSpPr>
        <p:spPr bwMode="auto">
          <a:xfrm>
            <a:off x="1796697" y="2167298"/>
            <a:ext cx="1058804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TOF PET methods and applications</a:t>
            </a:r>
          </a:p>
        </p:txBody>
      </p:sp>
      <p:sp>
        <p:nvSpPr>
          <p:cNvPr id="12" name="TextBox 13">
            <a:extLst>
              <a:ext uri="{FF2B5EF4-FFF2-40B4-BE49-F238E27FC236}">
                <a16:creationId xmlns:a16="http://schemas.microsoft.com/office/drawing/2014/main" id="{099C4BE1-A21C-4008-82A3-3DBFB7E937E4}"/>
              </a:ext>
            </a:extLst>
          </p:cNvPr>
          <p:cNvSpPr txBox="1">
            <a:spLocks noChangeArrowheads="1"/>
          </p:cNvSpPr>
          <p:nvPr/>
        </p:nvSpPr>
        <p:spPr bwMode="auto">
          <a:xfrm>
            <a:off x="1796696" y="3303905"/>
            <a:ext cx="780735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en-US" sz="2394" kern="0" dirty="0">
                <a:cs typeface="Arial" panose="020B0604020202020204" pitchFamily="34" charset="0"/>
              </a:rPr>
              <a:t>Long Axial FOV scanner and applications</a:t>
            </a:r>
          </a:p>
        </p:txBody>
      </p:sp>
      <p:sp>
        <p:nvSpPr>
          <p:cNvPr id="13" name="TextBox 13">
            <a:extLst>
              <a:ext uri="{FF2B5EF4-FFF2-40B4-BE49-F238E27FC236}">
                <a16:creationId xmlns:a16="http://schemas.microsoft.com/office/drawing/2014/main" id="{B7290664-DE32-485D-9ABF-95B95D6D54CF}"/>
              </a:ext>
            </a:extLst>
          </p:cNvPr>
          <p:cNvSpPr txBox="1">
            <a:spLocks noChangeArrowheads="1"/>
          </p:cNvSpPr>
          <p:nvPr/>
        </p:nvSpPr>
        <p:spPr bwMode="auto">
          <a:xfrm>
            <a:off x="1796696" y="2707647"/>
            <a:ext cx="9122315"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Evolution of PET and state of the art of PET scanners today</a:t>
            </a:r>
          </a:p>
        </p:txBody>
      </p:sp>
      <p:sp>
        <p:nvSpPr>
          <p:cNvPr id="14" name="TextBox 13">
            <a:extLst>
              <a:ext uri="{FF2B5EF4-FFF2-40B4-BE49-F238E27FC236}">
                <a16:creationId xmlns:a16="http://schemas.microsoft.com/office/drawing/2014/main" id="{DB162F26-63AA-47D4-BA73-EA39D5DA2BC1}"/>
              </a:ext>
            </a:extLst>
          </p:cNvPr>
          <p:cNvSpPr txBox="1">
            <a:spLocks noChangeArrowheads="1"/>
          </p:cNvSpPr>
          <p:nvPr/>
        </p:nvSpPr>
        <p:spPr bwMode="auto">
          <a:xfrm>
            <a:off x="1796696" y="1540143"/>
            <a:ext cx="780735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Positron Emission Tomography (PET)</a:t>
            </a:r>
          </a:p>
        </p:txBody>
      </p:sp>
      <p:sp>
        <p:nvSpPr>
          <p:cNvPr id="15" name="Chevron 9">
            <a:extLst>
              <a:ext uri="{FF2B5EF4-FFF2-40B4-BE49-F238E27FC236}">
                <a16:creationId xmlns:a16="http://schemas.microsoft.com/office/drawing/2014/main" id="{221F1521-A1F2-4920-9666-C59C77FBC46D}"/>
              </a:ext>
            </a:extLst>
          </p:cNvPr>
          <p:cNvSpPr>
            <a:spLocks noChangeArrowheads="1"/>
          </p:cNvSpPr>
          <p:nvPr/>
        </p:nvSpPr>
        <p:spPr bwMode="auto">
          <a:xfrm>
            <a:off x="547988" y="386428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0" name="TextBox 13">
            <a:extLst>
              <a:ext uri="{FF2B5EF4-FFF2-40B4-BE49-F238E27FC236}">
                <a16:creationId xmlns:a16="http://schemas.microsoft.com/office/drawing/2014/main" id="{F5DC8E21-F37C-43D9-8534-5121CAC7FF71}"/>
              </a:ext>
            </a:extLst>
          </p:cNvPr>
          <p:cNvSpPr txBox="1">
            <a:spLocks noChangeArrowheads="1"/>
          </p:cNvSpPr>
          <p:nvPr/>
        </p:nvSpPr>
        <p:spPr bwMode="auto">
          <a:xfrm>
            <a:off x="1796697" y="3879879"/>
            <a:ext cx="4362057"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en-US" sz="2394" kern="0" dirty="0">
                <a:cs typeface="Arial" panose="020B0604020202020204" pitchFamily="34" charset="0"/>
              </a:rPr>
              <a:t>The role of AI in PET</a:t>
            </a:r>
          </a:p>
        </p:txBody>
      </p:sp>
      <p:sp>
        <p:nvSpPr>
          <p:cNvPr id="22" name="Chevron 9">
            <a:extLst>
              <a:ext uri="{FF2B5EF4-FFF2-40B4-BE49-F238E27FC236}">
                <a16:creationId xmlns:a16="http://schemas.microsoft.com/office/drawing/2014/main" id="{711EACB0-8BE1-4AD0-AD42-E9B353FD1DB7}"/>
              </a:ext>
            </a:extLst>
          </p:cNvPr>
          <p:cNvSpPr>
            <a:spLocks noChangeArrowheads="1"/>
          </p:cNvSpPr>
          <p:nvPr/>
        </p:nvSpPr>
        <p:spPr bwMode="auto">
          <a:xfrm>
            <a:off x="547988" y="446486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3" name="TextBox 13">
            <a:extLst>
              <a:ext uri="{FF2B5EF4-FFF2-40B4-BE49-F238E27FC236}">
                <a16:creationId xmlns:a16="http://schemas.microsoft.com/office/drawing/2014/main" id="{40BF7DB4-E2F3-421E-B227-29A54F8371DF}"/>
              </a:ext>
            </a:extLst>
          </p:cNvPr>
          <p:cNvSpPr txBox="1">
            <a:spLocks noChangeArrowheads="1"/>
          </p:cNvSpPr>
          <p:nvPr/>
        </p:nvSpPr>
        <p:spPr bwMode="auto">
          <a:xfrm>
            <a:off x="1796697" y="4488473"/>
            <a:ext cx="9484328" cy="467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sz="2400" dirty="0">
                <a:effectLst/>
                <a:ea typeface="Calibri" panose="020F0502020204030204" pitchFamily="34" charset="0"/>
                <a:cs typeface="Arial" panose="020B0604020202020204" pitchFamily="34" charset="0"/>
              </a:rPr>
              <a:t>Future technology development and needs for fundamental research</a:t>
            </a:r>
            <a:endParaRPr lang="en-US" altLang="en-US" sz="2400" kern="0" dirty="0">
              <a:cs typeface="Arial" panose="020B0604020202020204" pitchFamily="34" charset="0"/>
            </a:endParaRPr>
          </a:p>
        </p:txBody>
      </p:sp>
      <p:sp>
        <p:nvSpPr>
          <p:cNvPr id="25" name="Chevron 9">
            <a:extLst>
              <a:ext uri="{FF2B5EF4-FFF2-40B4-BE49-F238E27FC236}">
                <a16:creationId xmlns:a16="http://schemas.microsoft.com/office/drawing/2014/main" id="{F0825ACD-BD2C-4672-8154-89F2E7E98793}"/>
              </a:ext>
            </a:extLst>
          </p:cNvPr>
          <p:cNvSpPr>
            <a:spLocks noChangeArrowheads="1"/>
          </p:cNvSpPr>
          <p:nvPr/>
        </p:nvSpPr>
        <p:spPr bwMode="auto">
          <a:xfrm>
            <a:off x="547987" y="1524552"/>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Tree>
    <p:custDataLst>
      <p:tags r:id="rId1"/>
    </p:custDataLst>
    <p:extLst>
      <p:ext uri="{BB962C8B-B14F-4D97-AF65-F5344CB8AC3E}">
        <p14:creationId xmlns:p14="http://schemas.microsoft.com/office/powerpoint/2010/main" val="14935082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26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1360" t="18121" r="10694" b="10592"/>
          <a:stretch/>
        </p:blipFill>
        <p:spPr bwMode="auto">
          <a:xfrm>
            <a:off x="1065806" y="847238"/>
            <a:ext cx="9917485" cy="55927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1"/>
          <p:cNvSpPr>
            <a:spLocks noGrp="1"/>
          </p:cNvSpPr>
          <p:nvPr>
            <p:ph type="title"/>
          </p:nvPr>
        </p:nvSpPr>
        <p:spPr>
          <a:xfrm>
            <a:off x="481470" y="223111"/>
            <a:ext cx="9122580" cy="491289"/>
          </a:xfrm>
        </p:spPr>
        <p:txBody>
          <a:bodyPr/>
          <a:lstStyle/>
          <a:p>
            <a:r>
              <a:rPr lang="en-US" dirty="0"/>
              <a:t>Biograph Vision performance</a:t>
            </a:r>
          </a:p>
        </p:txBody>
      </p:sp>
    </p:spTree>
    <p:extLst>
      <p:ext uri="{BB962C8B-B14F-4D97-AF65-F5344CB8AC3E}">
        <p14:creationId xmlns:p14="http://schemas.microsoft.com/office/powerpoint/2010/main" val="19451086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230670" y="5730532"/>
            <a:ext cx="5740654" cy="959858"/>
          </a:xfrm>
        </p:spPr>
        <p:txBody>
          <a:bodyPr/>
          <a:lstStyle/>
          <a:p>
            <a:r>
              <a:rPr lang="en-US" sz="2000" dirty="0"/>
              <a:t>Clear visualization of the 2.4 mm cylinders of the </a:t>
            </a:r>
            <a:br>
              <a:rPr lang="en-US" sz="2000" dirty="0"/>
            </a:br>
            <a:r>
              <a:rPr lang="en-US" sz="2000" dirty="0"/>
              <a:t>Mini-</a:t>
            </a:r>
            <a:r>
              <a:rPr lang="en-US" sz="2000" dirty="0" err="1"/>
              <a:t>Derenzo</a:t>
            </a:r>
            <a:r>
              <a:rPr lang="en-US" sz="2000" dirty="0"/>
              <a:t> Phantom with Biograph Vision</a:t>
            </a:r>
            <a:endParaRPr lang="en-US" sz="2000" i="1" dirty="0"/>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5230670" y="2346506"/>
            <a:ext cx="2762430" cy="2756597"/>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324462" y="2310026"/>
            <a:ext cx="2762430" cy="2756597"/>
          </a:xfrm>
          <a:prstGeom prst="rect">
            <a:avLst/>
          </a:prstGeom>
        </p:spPr>
      </p:pic>
      <p:grpSp>
        <p:nvGrpSpPr>
          <p:cNvPr id="13" name="Group 12"/>
          <p:cNvGrpSpPr/>
          <p:nvPr/>
        </p:nvGrpSpPr>
        <p:grpSpPr>
          <a:xfrm>
            <a:off x="931798" y="2164059"/>
            <a:ext cx="3128097" cy="3121492"/>
            <a:chOff x="679949" y="2225817"/>
            <a:chExt cx="3128097" cy="3128097"/>
          </a:xfrm>
        </p:grpSpPr>
        <p:pic>
          <p:nvPicPr>
            <p:cNvPr id="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7500000" flipV="1">
              <a:off x="1038121" y="2546045"/>
              <a:ext cx="2334588" cy="23876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Oval 14"/>
            <p:cNvSpPr/>
            <p:nvPr/>
          </p:nvSpPr>
          <p:spPr>
            <a:xfrm>
              <a:off x="679949" y="2225817"/>
              <a:ext cx="3128097" cy="3128097"/>
            </a:xfrm>
            <a:prstGeom prst="ellipse">
              <a:avLst/>
            </a:prstGeom>
            <a:noFill/>
            <a:ln w="1016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6">
                <a:solidFill>
                  <a:srgbClr val="000000"/>
                </a:solidFill>
              </a:endParaRPr>
            </a:p>
          </p:txBody>
        </p:sp>
      </p:grpSp>
      <p:sp>
        <p:nvSpPr>
          <p:cNvPr id="16" name="TextBox 15"/>
          <p:cNvSpPr txBox="1"/>
          <p:nvPr/>
        </p:nvSpPr>
        <p:spPr>
          <a:xfrm>
            <a:off x="5659829" y="1688784"/>
            <a:ext cx="2333270" cy="429977"/>
          </a:xfrm>
          <a:prstGeom prst="rect">
            <a:avLst/>
          </a:prstGeom>
          <a:noFill/>
        </p:spPr>
        <p:txBody>
          <a:bodyPr wrap="square" lIns="0" tIns="0" rIns="0" bIns="0" rtlCol="0">
            <a:spAutoFit/>
          </a:bodyPr>
          <a:lstStyle/>
          <a:p>
            <a:r>
              <a:rPr lang="en-US" sz="2794" b="1" dirty="0">
                <a:solidFill>
                  <a:schemeClr val="accent1"/>
                </a:solidFill>
              </a:rPr>
              <a:t>Biograph </a:t>
            </a:r>
            <a:r>
              <a:rPr lang="en-US" sz="2794" b="1" dirty="0" err="1">
                <a:solidFill>
                  <a:schemeClr val="accent1"/>
                </a:solidFill>
              </a:rPr>
              <a:t>mCT</a:t>
            </a:r>
            <a:endParaRPr lang="en-US" sz="2794" b="1" dirty="0">
              <a:solidFill>
                <a:schemeClr val="accent1"/>
              </a:solidFill>
            </a:endParaRPr>
          </a:p>
        </p:txBody>
      </p:sp>
      <p:sp>
        <p:nvSpPr>
          <p:cNvPr id="17" name="TextBox 16"/>
          <p:cNvSpPr txBox="1"/>
          <p:nvPr/>
        </p:nvSpPr>
        <p:spPr>
          <a:xfrm>
            <a:off x="8539429" y="1688783"/>
            <a:ext cx="2332498" cy="429977"/>
          </a:xfrm>
          <a:prstGeom prst="rect">
            <a:avLst/>
          </a:prstGeom>
          <a:noFill/>
        </p:spPr>
        <p:txBody>
          <a:bodyPr wrap="none" lIns="0" tIns="0" rIns="0" bIns="0" rtlCol="0">
            <a:spAutoFit/>
          </a:bodyPr>
          <a:lstStyle/>
          <a:p>
            <a:r>
              <a:rPr lang="en-US" sz="2794" b="1" dirty="0">
                <a:solidFill>
                  <a:srgbClr val="EC6602"/>
                </a:solidFill>
              </a:rPr>
              <a:t>Biograph Vision</a:t>
            </a:r>
          </a:p>
        </p:txBody>
      </p:sp>
      <p:sp>
        <p:nvSpPr>
          <p:cNvPr id="18" name="TextBox 17"/>
          <p:cNvSpPr txBox="1"/>
          <p:nvPr/>
        </p:nvSpPr>
        <p:spPr>
          <a:xfrm>
            <a:off x="1489524" y="1795506"/>
            <a:ext cx="1954574" cy="368553"/>
          </a:xfrm>
          <a:prstGeom prst="rect">
            <a:avLst/>
          </a:prstGeom>
          <a:noFill/>
        </p:spPr>
        <p:txBody>
          <a:bodyPr wrap="none" lIns="0" tIns="0" rIns="0" bIns="0" rtlCol="0">
            <a:spAutoFit/>
          </a:bodyPr>
          <a:lstStyle/>
          <a:p>
            <a:r>
              <a:rPr lang="en-US" sz="2394" b="1" dirty="0">
                <a:solidFill>
                  <a:schemeClr val="bg1"/>
                </a:solidFill>
              </a:rPr>
              <a:t>Diameter (mm)</a:t>
            </a:r>
          </a:p>
        </p:txBody>
      </p:sp>
      <p:sp>
        <p:nvSpPr>
          <p:cNvPr id="19" name="TextBox 18"/>
          <p:cNvSpPr txBox="1"/>
          <p:nvPr/>
        </p:nvSpPr>
        <p:spPr>
          <a:xfrm>
            <a:off x="1733360" y="4777793"/>
            <a:ext cx="392736" cy="368553"/>
          </a:xfrm>
          <a:prstGeom prst="rect">
            <a:avLst/>
          </a:prstGeom>
          <a:noFill/>
        </p:spPr>
        <p:txBody>
          <a:bodyPr wrap="none" lIns="0" tIns="0" rIns="0" bIns="0" rtlCol="0">
            <a:spAutoFit/>
          </a:bodyPr>
          <a:lstStyle/>
          <a:p>
            <a:r>
              <a:rPr lang="en-US" sz="2394" b="1" dirty="0">
                <a:solidFill>
                  <a:schemeClr val="bg1"/>
                </a:solidFill>
              </a:rPr>
              <a:t>1.2</a:t>
            </a:r>
          </a:p>
        </p:txBody>
      </p:sp>
      <p:sp>
        <p:nvSpPr>
          <p:cNvPr id="20" name="TextBox 19"/>
          <p:cNvSpPr txBox="1"/>
          <p:nvPr/>
        </p:nvSpPr>
        <p:spPr>
          <a:xfrm>
            <a:off x="2785200" y="4781348"/>
            <a:ext cx="392736" cy="368553"/>
          </a:xfrm>
          <a:prstGeom prst="rect">
            <a:avLst/>
          </a:prstGeom>
          <a:noFill/>
        </p:spPr>
        <p:txBody>
          <a:bodyPr wrap="none" lIns="0" tIns="0" rIns="0" bIns="0" rtlCol="0">
            <a:spAutoFit/>
          </a:bodyPr>
          <a:lstStyle/>
          <a:p>
            <a:r>
              <a:rPr lang="en-US" sz="2394" b="1" dirty="0">
                <a:solidFill>
                  <a:schemeClr val="bg1"/>
                </a:solidFill>
              </a:rPr>
              <a:t>1.6</a:t>
            </a:r>
          </a:p>
        </p:txBody>
      </p:sp>
      <p:sp>
        <p:nvSpPr>
          <p:cNvPr id="21" name="TextBox 20"/>
          <p:cNvSpPr txBox="1"/>
          <p:nvPr/>
        </p:nvSpPr>
        <p:spPr>
          <a:xfrm>
            <a:off x="3649644" y="3268692"/>
            <a:ext cx="392736" cy="368553"/>
          </a:xfrm>
          <a:prstGeom prst="rect">
            <a:avLst/>
          </a:prstGeom>
          <a:noFill/>
        </p:spPr>
        <p:txBody>
          <a:bodyPr wrap="none" lIns="0" tIns="0" rIns="0" bIns="0" rtlCol="0">
            <a:spAutoFit/>
          </a:bodyPr>
          <a:lstStyle/>
          <a:p>
            <a:r>
              <a:rPr lang="en-US" sz="2394" b="1" dirty="0">
                <a:solidFill>
                  <a:schemeClr val="bg1"/>
                </a:solidFill>
              </a:rPr>
              <a:t>2.4</a:t>
            </a:r>
          </a:p>
        </p:txBody>
      </p:sp>
      <p:sp>
        <p:nvSpPr>
          <p:cNvPr id="22" name="TextBox 21"/>
          <p:cNvSpPr txBox="1"/>
          <p:nvPr/>
        </p:nvSpPr>
        <p:spPr>
          <a:xfrm>
            <a:off x="3133536" y="2487025"/>
            <a:ext cx="392736" cy="368553"/>
          </a:xfrm>
          <a:prstGeom prst="rect">
            <a:avLst/>
          </a:prstGeom>
          <a:noFill/>
        </p:spPr>
        <p:txBody>
          <a:bodyPr wrap="none" lIns="0" tIns="0" rIns="0" bIns="0" rtlCol="0">
            <a:spAutoFit/>
          </a:bodyPr>
          <a:lstStyle/>
          <a:p>
            <a:r>
              <a:rPr lang="en-US" sz="2394" b="1" dirty="0">
                <a:solidFill>
                  <a:schemeClr val="bg1"/>
                </a:solidFill>
              </a:rPr>
              <a:t>3.2</a:t>
            </a:r>
          </a:p>
        </p:txBody>
      </p:sp>
      <p:sp>
        <p:nvSpPr>
          <p:cNvPr id="23" name="TextBox 22"/>
          <p:cNvSpPr txBox="1"/>
          <p:nvPr/>
        </p:nvSpPr>
        <p:spPr>
          <a:xfrm>
            <a:off x="1496715" y="2502905"/>
            <a:ext cx="392736" cy="368553"/>
          </a:xfrm>
          <a:prstGeom prst="rect">
            <a:avLst/>
          </a:prstGeom>
          <a:noFill/>
        </p:spPr>
        <p:txBody>
          <a:bodyPr wrap="none" lIns="0" tIns="0" rIns="0" bIns="0" rtlCol="0">
            <a:spAutoFit/>
          </a:bodyPr>
          <a:lstStyle/>
          <a:p>
            <a:r>
              <a:rPr lang="en-US" sz="2394" b="1" dirty="0">
                <a:solidFill>
                  <a:schemeClr val="bg1"/>
                </a:solidFill>
              </a:rPr>
              <a:t>4.0</a:t>
            </a:r>
          </a:p>
        </p:txBody>
      </p:sp>
      <p:sp>
        <p:nvSpPr>
          <p:cNvPr id="24" name="TextBox 23"/>
          <p:cNvSpPr txBox="1"/>
          <p:nvPr/>
        </p:nvSpPr>
        <p:spPr>
          <a:xfrm>
            <a:off x="931798" y="3540528"/>
            <a:ext cx="392736" cy="368553"/>
          </a:xfrm>
          <a:prstGeom prst="rect">
            <a:avLst/>
          </a:prstGeom>
          <a:noFill/>
        </p:spPr>
        <p:txBody>
          <a:bodyPr wrap="none" lIns="0" tIns="0" rIns="0" bIns="0" rtlCol="0">
            <a:spAutoFit/>
          </a:bodyPr>
          <a:lstStyle/>
          <a:p>
            <a:r>
              <a:rPr lang="en-US" sz="2394" b="1" dirty="0">
                <a:solidFill>
                  <a:schemeClr val="bg1"/>
                </a:solidFill>
              </a:rPr>
              <a:t>4.8</a:t>
            </a:r>
          </a:p>
        </p:txBody>
      </p:sp>
      <p:sp>
        <p:nvSpPr>
          <p:cNvPr id="2" name="Oval 1"/>
          <p:cNvSpPr/>
          <p:nvPr/>
        </p:nvSpPr>
        <p:spPr>
          <a:xfrm>
            <a:off x="6340917" y="2506035"/>
            <a:ext cx="1652183" cy="1648695"/>
          </a:xfrm>
          <a:prstGeom prst="ellipse">
            <a:avLst/>
          </a:prstGeom>
          <a:noFill/>
          <a:ln w="889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362" tIns="45682" rIns="91362" bIns="45682" rtlCol="0" anchor="ctr"/>
          <a:lstStyle/>
          <a:p>
            <a:pPr algn="ctr"/>
            <a:endParaRPr lang="en-US" sz="1796"/>
          </a:p>
        </p:txBody>
      </p:sp>
      <p:sp>
        <p:nvSpPr>
          <p:cNvPr id="25" name="Oval 24"/>
          <p:cNvSpPr/>
          <p:nvPr/>
        </p:nvSpPr>
        <p:spPr>
          <a:xfrm>
            <a:off x="9392368" y="2506035"/>
            <a:ext cx="1652183" cy="1648695"/>
          </a:xfrm>
          <a:prstGeom prst="ellipse">
            <a:avLst/>
          </a:prstGeom>
          <a:noFill/>
          <a:ln w="889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362" tIns="45682" rIns="91362" bIns="45682" rtlCol="0" anchor="ctr"/>
          <a:lstStyle/>
          <a:p>
            <a:pPr algn="ctr"/>
            <a:endParaRPr lang="en-US" sz="1796"/>
          </a:p>
        </p:txBody>
      </p:sp>
      <p:pic>
        <p:nvPicPr>
          <p:cNvPr id="23554" name="Picture 2" descr="https://upload.wikimedia.org/wikipedia/en/2/2c/Common_face_of_two_euro_coin.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556" t="4022" r="5985" b="6286"/>
          <a:stretch/>
        </p:blipFill>
        <p:spPr bwMode="auto">
          <a:xfrm>
            <a:off x="3609961" y="4024947"/>
            <a:ext cx="754416" cy="754789"/>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7797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hevron 9"/>
          <p:cNvSpPr>
            <a:spLocks noChangeArrowheads="1"/>
          </p:cNvSpPr>
          <p:nvPr/>
        </p:nvSpPr>
        <p:spPr bwMode="auto">
          <a:xfrm>
            <a:off x="547987" y="327443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1" name="Titel 1"/>
          <p:cNvSpPr>
            <a:spLocks noGrp="1"/>
          </p:cNvSpPr>
          <p:nvPr>
            <p:ph type="title"/>
          </p:nvPr>
        </p:nvSpPr>
        <p:spPr bwMode="gray">
          <a:xfrm>
            <a:off x="481470" y="223111"/>
            <a:ext cx="3407242" cy="491289"/>
          </a:xfrm>
        </p:spPr>
        <p:txBody>
          <a:bodyPr/>
          <a:lstStyle/>
          <a:p>
            <a:r>
              <a:rPr lang="en-US" dirty="0"/>
              <a:t>Table of contents</a:t>
            </a:r>
          </a:p>
        </p:txBody>
      </p:sp>
      <p:sp>
        <p:nvSpPr>
          <p:cNvPr id="17" name="Chevron 9"/>
          <p:cNvSpPr>
            <a:spLocks noChangeArrowheads="1"/>
          </p:cNvSpPr>
          <p:nvPr/>
        </p:nvSpPr>
        <p:spPr bwMode="auto">
          <a:xfrm>
            <a:off x="547988" y="2151161"/>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18" name="Chevron 9"/>
          <p:cNvSpPr>
            <a:spLocks noChangeArrowheads="1"/>
          </p:cNvSpPr>
          <p:nvPr/>
        </p:nvSpPr>
        <p:spPr bwMode="auto">
          <a:xfrm>
            <a:off x="547987" y="2707647"/>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11" name="TextBox 13">
            <a:extLst>
              <a:ext uri="{FF2B5EF4-FFF2-40B4-BE49-F238E27FC236}">
                <a16:creationId xmlns:a16="http://schemas.microsoft.com/office/drawing/2014/main" id="{E1A0012E-883F-431D-9DC8-A9F0D94C504D}"/>
              </a:ext>
            </a:extLst>
          </p:cNvPr>
          <p:cNvSpPr txBox="1">
            <a:spLocks noChangeArrowheads="1"/>
          </p:cNvSpPr>
          <p:nvPr/>
        </p:nvSpPr>
        <p:spPr bwMode="auto">
          <a:xfrm>
            <a:off x="1796697" y="2167298"/>
            <a:ext cx="1058804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TOF PET methods and applications</a:t>
            </a:r>
          </a:p>
        </p:txBody>
      </p:sp>
      <p:sp>
        <p:nvSpPr>
          <p:cNvPr id="12" name="TextBox 13">
            <a:extLst>
              <a:ext uri="{FF2B5EF4-FFF2-40B4-BE49-F238E27FC236}">
                <a16:creationId xmlns:a16="http://schemas.microsoft.com/office/drawing/2014/main" id="{099C4BE1-A21C-4008-82A3-3DBFB7E937E4}"/>
              </a:ext>
            </a:extLst>
          </p:cNvPr>
          <p:cNvSpPr txBox="1">
            <a:spLocks noChangeArrowheads="1"/>
          </p:cNvSpPr>
          <p:nvPr/>
        </p:nvSpPr>
        <p:spPr bwMode="auto">
          <a:xfrm>
            <a:off x="1796696" y="3303905"/>
            <a:ext cx="780735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en-US" sz="2394" kern="0" dirty="0">
                <a:cs typeface="Arial" panose="020B0604020202020204" pitchFamily="34" charset="0"/>
              </a:rPr>
              <a:t>Long Axial FOV scanner and applications</a:t>
            </a:r>
          </a:p>
        </p:txBody>
      </p:sp>
      <p:sp>
        <p:nvSpPr>
          <p:cNvPr id="13" name="TextBox 13">
            <a:extLst>
              <a:ext uri="{FF2B5EF4-FFF2-40B4-BE49-F238E27FC236}">
                <a16:creationId xmlns:a16="http://schemas.microsoft.com/office/drawing/2014/main" id="{B7290664-DE32-485D-9ABF-95B95D6D54CF}"/>
              </a:ext>
            </a:extLst>
          </p:cNvPr>
          <p:cNvSpPr txBox="1">
            <a:spLocks noChangeArrowheads="1"/>
          </p:cNvSpPr>
          <p:nvPr/>
        </p:nvSpPr>
        <p:spPr bwMode="auto">
          <a:xfrm>
            <a:off x="1796696" y="2707647"/>
            <a:ext cx="9122315"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Evolution of PET and state of the art of PET scanners today</a:t>
            </a:r>
          </a:p>
        </p:txBody>
      </p:sp>
      <p:sp>
        <p:nvSpPr>
          <p:cNvPr id="14" name="TextBox 13">
            <a:extLst>
              <a:ext uri="{FF2B5EF4-FFF2-40B4-BE49-F238E27FC236}">
                <a16:creationId xmlns:a16="http://schemas.microsoft.com/office/drawing/2014/main" id="{DB162F26-63AA-47D4-BA73-EA39D5DA2BC1}"/>
              </a:ext>
            </a:extLst>
          </p:cNvPr>
          <p:cNvSpPr txBox="1">
            <a:spLocks noChangeArrowheads="1"/>
          </p:cNvSpPr>
          <p:nvPr/>
        </p:nvSpPr>
        <p:spPr bwMode="auto">
          <a:xfrm>
            <a:off x="1796696" y="1540143"/>
            <a:ext cx="780735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Positron Emission Tomography (PET)</a:t>
            </a:r>
          </a:p>
        </p:txBody>
      </p:sp>
      <p:sp>
        <p:nvSpPr>
          <p:cNvPr id="15" name="Chevron 9">
            <a:extLst>
              <a:ext uri="{FF2B5EF4-FFF2-40B4-BE49-F238E27FC236}">
                <a16:creationId xmlns:a16="http://schemas.microsoft.com/office/drawing/2014/main" id="{221F1521-A1F2-4920-9666-C59C77FBC46D}"/>
              </a:ext>
            </a:extLst>
          </p:cNvPr>
          <p:cNvSpPr>
            <a:spLocks noChangeArrowheads="1"/>
          </p:cNvSpPr>
          <p:nvPr/>
        </p:nvSpPr>
        <p:spPr bwMode="auto">
          <a:xfrm>
            <a:off x="547988" y="386428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0" name="TextBox 13">
            <a:extLst>
              <a:ext uri="{FF2B5EF4-FFF2-40B4-BE49-F238E27FC236}">
                <a16:creationId xmlns:a16="http://schemas.microsoft.com/office/drawing/2014/main" id="{F5DC8E21-F37C-43D9-8534-5121CAC7FF71}"/>
              </a:ext>
            </a:extLst>
          </p:cNvPr>
          <p:cNvSpPr txBox="1">
            <a:spLocks noChangeArrowheads="1"/>
          </p:cNvSpPr>
          <p:nvPr/>
        </p:nvSpPr>
        <p:spPr bwMode="auto">
          <a:xfrm>
            <a:off x="1796697" y="3889927"/>
            <a:ext cx="4362057"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en-US" sz="2394" kern="0" dirty="0">
                <a:cs typeface="Arial" panose="020B0604020202020204" pitchFamily="34" charset="0"/>
              </a:rPr>
              <a:t>The role of AI in PET</a:t>
            </a:r>
          </a:p>
        </p:txBody>
      </p:sp>
      <p:sp>
        <p:nvSpPr>
          <p:cNvPr id="22" name="Chevron 9">
            <a:extLst>
              <a:ext uri="{FF2B5EF4-FFF2-40B4-BE49-F238E27FC236}">
                <a16:creationId xmlns:a16="http://schemas.microsoft.com/office/drawing/2014/main" id="{711EACB0-8BE1-4AD0-AD42-E9B353FD1DB7}"/>
              </a:ext>
            </a:extLst>
          </p:cNvPr>
          <p:cNvSpPr>
            <a:spLocks noChangeArrowheads="1"/>
          </p:cNvSpPr>
          <p:nvPr/>
        </p:nvSpPr>
        <p:spPr bwMode="auto">
          <a:xfrm>
            <a:off x="547988" y="446486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3" name="TextBox 13">
            <a:extLst>
              <a:ext uri="{FF2B5EF4-FFF2-40B4-BE49-F238E27FC236}">
                <a16:creationId xmlns:a16="http://schemas.microsoft.com/office/drawing/2014/main" id="{40BF7DB4-E2F3-421E-B227-29A54F8371DF}"/>
              </a:ext>
            </a:extLst>
          </p:cNvPr>
          <p:cNvSpPr txBox="1">
            <a:spLocks noChangeArrowheads="1"/>
          </p:cNvSpPr>
          <p:nvPr/>
        </p:nvSpPr>
        <p:spPr bwMode="auto">
          <a:xfrm>
            <a:off x="1796697" y="4488473"/>
            <a:ext cx="9484328" cy="467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sz="2400" dirty="0">
                <a:effectLst/>
                <a:ea typeface="Calibri" panose="020F0502020204030204" pitchFamily="34" charset="0"/>
                <a:cs typeface="Arial" panose="020B0604020202020204" pitchFamily="34" charset="0"/>
              </a:rPr>
              <a:t>Future technology development and needs for fundamental research</a:t>
            </a:r>
            <a:endParaRPr lang="en-US" altLang="en-US" sz="2400" kern="0" dirty="0">
              <a:cs typeface="Arial" panose="020B0604020202020204" pitchFamily="34" charset="0"/>
            </a:endParaRPr>
          </a:p>
        </p:txBody>
      </p:sp>
      <p:sp>
        <p:nvSpPr>
          <p:cNvPr id="25" name="Chevron 9">
            <a:extLst>
              <a:ext uri="{FF2B5EF4-FFF2-40B4-BE49-F238E27FC236}">
                <a16:creationId xmlns:a16="http://schemas.microsoft.com/office/drawing/2014/main" id="{F0825ACD-BD2C-4672-8154-89F2E7E98793}"/>
              </a:ext>
            </a:extLst>
          </p:cNvPr>
          <p:cNvSpPr>
            <a:spLocks noChangeArrowheads="1"/>
          </p:cNvSpPr>
          <p:nvPr/>
        </p:nvSpPr>
        <p:spPr bwMode="auto">
          <a:xfrm>
            <a:off x="547987" y="1524552"/>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37" name="Chevron 9">
            <a:extLst>
              <a:ext uri="{FF2B5EF4-FFF2-40B4-BE49-F238E27FC236}">
                <a16:creationId xmlns:a16="http://schemas.microsoft.com/office/drawing/2014/main" id="{C1CDBED2-5FA1-4560-AB51-AB2FE5A8EF30}"/>
              </a:ext>
            </a:extLst>
          </p:cNvPr>
          <p:cNvSpPr>
            <a:spLocks noChangeArrowheads="1"/>
          </p:cNvSpPr>
          <p:nvPr/>
        </p:nvSpPr>
        <p:spPr bwMode="auto">
          <a:xfrm>
            <a:off x="547987" y="3273889"/>
            <a:ext cx="1157482" cy="481809"/>
          </a:xfrm>
          <a:prstGeom prst="chevron">
            <a:avLst>
              <a:gd name="adj" fmla="val 50074"/>
            </a:avLst>
          </a:prstGeom>
          <a:solidFill>
            <a:schemeClr val="bg2"/>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Tree>
    <p:custDataLst>
      <p:tags r:id="rId1"/>
    </p:custDataLst>
    <p:extLst>
      <p:ext uri="{BB962C8B-B14F-4D97-AF65-F5344CB8AC3E}">
        <p14:creationId xmlns:p14="http://schemas.microsoft.com/office/powerpoint/2010/main" val="39050461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line">
            <a:extLst>
              <a:ext uri="{FF2B5EF4-FFF2-40B4-BE49-F238E27FC236}">
                <a16:creationId xmlns:a16="http://schemas.microsoft.com/office/drawing/2014/main" id="{E478A46A-F754-4114-8F23-740239AA3729}"/>
              </a:ext>
            </a:extLst>
          </p:cNvPr>
          <p:cNvSpPr>
            <a:spLocks noGrp="1"/>
          </p:cNvSpPr>
          <p:nvPr>
            <p:ph type="title"/>
          </p:nvPr>
        </p:nvSpPr>
        <p:spPr/>
        <p:txBody>
          <a:bodyPr/>
          <a:lstStyle/>
          <a:p>
            <a:r>
              <a:rPr lang="en-US" dirty="0"/>
              <a:t>Biograph Vision Quadra</a:t>
            </a:r>
          </a:p>
        </p:txBody>
      </p:sp>
      <p:sp>
        <p:nvSpPr>
          <p:cNvPr id="5" name="Author">
            <a:extLst>
              <a:ext uri="{FF2B5EF4-FFF2-40B4-BE49-F238E27FC236}">
                <a16:creationId xmlns:a16="http://schemas.microsoft.com/office/drawing/2014/main" id="{2787F388-1019-49EC-9B9F-C1D7CBB4F3E5}"/>
              </a:ext>
            </a:extLst>
          </p:cNvPr>
          <p:cNvSpPr>
            <a:spLocks noGrp="1"/>
          </p:cNvSpPr>
          <p:nvPr>
            <p:ph type="ftr" sz="quarter" idx="2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a:ea typeface="+mn-ea"/>
                <a:cs typeface="+mn-cs"/>
              </a:rPr>
              <a:t>EANM 2020 | Virtual Pre-Show</a:t>
            </a:r>
          </a:p>
        </p:txBody>
      </p:sp>
      <p:pic>
        <p:nvPicPr>
          <p:cNvPr id="11" name="Picture 10">
            <a:extLst>
              <a:ext uri="{FF2B5EF4-FFF2-40B4-BE49-F238E27FC236}">
                <a16:creationId xmlns:a16="http://schemas.microsoft.com/office/drawing/2014/main" id="{B7D88C00-8223-4107-BDE4-0FC78FA91638}"/>
              </a:ext>
            </a:extLst>
          </p:cNvPr>
          <p:cNvPicPr>
            <a:picLocks noChangeAspect="1"/>
          </p:cNvPicPr>
          <p:nvPr/>
        </p:nvPicPr>
        <p:blipFill>
          <a:blip r:embed="rId2"/>
          <a:stretch>
            <a:fillRect/>
          </a:stretch>
        </p:blipFill>
        <p:spPr>
          <a:xfrm>
            <a:off x="3115798" y="1824228"/>
            <a:ext cx="5509088" cy="3667075"/>
          </a:xfrm>
          <a:prstGeom prst="rect">
            <a:avLst/>
          </a:prstGeom>
        </p:spPr>
      </p:pic>
      <p:grpSp>
        <p:nvGrpSpPr>
          <p:cNvPr id="31" name="Group 30">
            <a:extLst>
              <a:ext uri="{FF2B5EF4-FFF2-40B4-BE49-F238E27FC236}">
                <a16:creationId xmlns:a16="http://schemas.microsoft.com/office/drawing/2014/main" id="{E0D7F178-0FA3-495D-8F26-CAD3536051E8}"/>
              </a:ext>
            </a:extLst>
          </p:cNvPr>
          <p:cNvGrpSpPr/>
          <p:nvPr/>
        </p:nvGrpSpPr>
        <p:grpSpPr>
          <a:xfrm>
            <a:off x="93241" y="1297129"/>
            <a:ext cx="5338199" cy="3086831"/>
            <a:chOff x="370007" y="1297129"/>
            <a:chExt cx="5338199" cy="3086831"/>
          </a:xfrm>
        </p:grpSpPr>
        <p:sp>
          <p:nvSpPr>
            <p:cNvPr id="17" name="Rectangle 16">
              <a:extLst>
                <a:ext uri="{FF2B5EF4-FFF2-40B4-BE49-F238E27FC236}">
                  <a16:creationId xmlns:a16="http://schemas.microsoft.com/office/drawing/2014/main" id="{086A4B20-9C1C-49C9-BB7A-514E781E2E72}"/>
                </a:ext>
              </a:extLst>
            </p:cNvPr>
            <p:cNvSpPr/>
            <p:nvPr/>
          </p:nvSpPr>
          <p:spPr>
            <a:xfrm>
              <a:off x="370007" y="3922295"/>
              <a:ext cx="2912977" cy="461665"/>
            </a:xfrm>
            <a:prstGeom prst="rect">
              <a:avLst/>
            </a:prstGeom>
            <a:solidFill>
              <a:schemeClr val="bg1"/>
            </a:solidFill>
          </p:spPr>
          <p:txBody>
            <a:bodyPr wrap="none">
              <a:spAutoFit/>
            </a:bodyPr>
            <a:lstStyle/>
            <a:p>
              <a:r>
                <a:rPr lang="en-US" sz="2400" b="1" dirty="0">
                  <a:solidFill>
                    <a:srgbClr val="EC6602"/>
                  </a:solidFill>
                  <a:latin typeface="Calibri" panose="020F0502020204030204" pitchFamily="34" charset="0"/>
                  <a:ea typeface="Times New Roman" panose="02020603050405020304" pitchFamily="18" charset="0"/>
                </a:rPr>
                <a:t>Multi-organ coverage</a:t>
              </a:r>
            </a:p>
          </p:txBody>
        </p:sp>
        <p:sp>
          <p:nvSpPr>
            <p:cNvPr id="20" name="Text Placeholder 4">
              <a:extLst>
                <a:ext uri="{FF2B5EF4-FFF2-40B4-BE49-F238E27FC236}">
                  <a16:creationId xmlns:a16="http://schemas.microsoft.com/office/drawing/2014/main" id="{AAEE5954-AC08-4432-84DC-B3133511E715}"/>
                </a:ext>
              </a:extLst>
            </p:cNvPr>
            <p:cNvSpPr txBox="1">
              <a:spLocks/>
            </p:cNvSpPr>
            <p:nvPr/>
          </p:nvSpPr>
          <p:spPr>
            <a:xfrm>
              <a:off x="413479" y="1297129"/>
              <a:ext cx="5294727" cy="324505"/>
            </a:xfrm>
            <a:prstGeom prst="rect">
              <a:avLst/>
            </a:prstGeom>
            <a:ln>
              <a:solidFill>
                <a:srgbClr val="EC6602"/>
              </a:solidFill>
            </a:ln>
          </p:spPr>
          <p:txBody>
            <a:bodyPr vert="horz" lIns="0" tIns="0" rIns="0" bIns="0" rtlCol="0">
              <a:noAutofit/>
            </a:bodyPr>
            <a:lstStyle>
              <a:lvl1pPr marL="227013" marR="0" indent="-227013" algn="l" defTabSz="914400" rtl="0" eaLnBrk="1" fontAlgn="base" latinLnBrk="0" hangingPunct="1">
                <a:lnSpc>
                  <a:spcPct val="100000"/>
                </a:lnSpc>
                <a:spcBef>
                  <a:spcPts val="1200"/>
                </a:spcBef>
                <a:spcAft>
                  <a:spcPct val="0"/>
                </a:spcAft>
                <a:buClr>
                  <a:schemeClr val="accent1"/>
                </a:buClr>
                <a:buSzTx/>
                <a:buFont typeface="Calibri" panose="020F0502020204030204" pitchFamily="34" charset="0"/>
                <a:buChar char="•"/>
                <a:tabLst/>
                <a:defRPr sz="2000" kern="1200">
                  <a:solidFill>
                    <a:schemeClr val="tx1"/>
                  </a:solidFill>
                  <a:latin typeface="+mn-lt"/>
                  <a:ea typeface="+mn-ea"/>
                  <a:cs typeface="+mn-cs"/>
                </a:defRPr>
              </a:lvl1pPr>
              <a:lvl2pPr marL="461963" marR="0" indent="-225425" algn="l" defTabSz="914400" rtl="0" eaLnBrk="1" fontAlgn="base" latinLnBrk="0" hangingPunct="1">
                <a:lnSpc>
                  <a:spcPct val="100000"/>
                </a:lnSpc>
                <a:spcBef>
                  <a:spcPts val="400"/>
                </a:spcBef>
                <a:spcAft>
                  <a:spcPct val="0"/>
                </a:spcAft>
                <a:buClr>
                  <a:schemeClr val="accent1"/>
                </a:buClr>
                <a:buSzTx/>
                <a:buFont typeface="Calibri" panose="020F0502020204030204" pitchFamily="34" charset="0"/>
                <a:buChar char="•"/>
                <a:tabLst/>
                <a:defRPr sz="2000" kern="1200">
                  <a:solidFill>
                    <a:schemeClr val="tx1"/>
                  </a:solidFill>
                  <a:latin typeface="+mn-lt"/>
                  <a:ea typeface="+mn-ea"/>
                  <a:cs typeface="+mn-cs"/>
                </a:defRPr>
              </a:lvl2pPr>
              <a:lvl3pPr marL="746125" marR="0" indent="-238125" algn="l" defTabSz="914400" rtl="0" eaLnBrk="1" fontAlgn="base" latinLnBrk="0" hangingPunct="1">
                <a:lnSpc>
                  <a:spcPct val="100000"/>
                </a:lnSpc>
                <a:spcBef>
                  <a:spcPts val="400"/>
                </a:spcBef>
                <a:spcAft>
                  <a:spcPct val="0"/>
                </a:spcAft>
                <a:buClr>
                  <a:schemeClr val="accent1"/>
                </a:buClr>
                <a:buSzTx/>
                <a:buFontTx/>
                <a:buChar char="•"/>
                <a:tabLst/>
                <a:defRPr sz="2000" kern="1200">
                  <a:solidFill>
                    <a:schemeClr val="tx1"/>
                  </a:solidFill>
                  <a:latin typeface="+mn-lt"/>
                  <a:ea typeface="+mn-ea"/>
                  <a:cs typeface="+mn-cs"/>
                </a:defRPr>
              </a:lvl3pPr>
              <a:lvl4pPr marL="1031875" marR="0" indent="-234950" algn="l" defTabSz="914400" rtl="0" eaLnBrk="1" fontAlgn="base" latinLnBrk="0" hangingPunct="1">
                <a:lnSpc>
                  <a:spcPct val="100000"/>
                </a:lnSpc>
                <a:spcBef>
                  <a:spcPts val="400"/>
                </a:spcBef>
                <a:spcAft>
                  <a:spcPct val="0"/>
                </a:spcAft>
                <a:buClr>
                  <a:schemeClr val="accent1"/>
                </a:buClr>
                <a:buSzTx/>
                <a:buFontTx/>
                <a:buChar char="•"/>
                <a:tabLst/>
                <a:defRPr sz="2000" kern="1200">
                  <a:solidFill>
                    <a:schemeClr val="tx1"/>
                  </a:solidFill>
                  <a:latin typeface="+mn-lt"/>
                  <a:ea typeface="+mn-ea"/>
                  <a:cs typeface="+mn-cs"/>
                </a:defRPr>
              </a:lvl4pPr>
              <a:lvl5pPr marL="1314450" marR="0" indent="-223838" algn="l" defTabSz="914400" rtl="0" eaLnBrk="1" fontAlgn="base" latinLnBrk="0" hangingPunct="1">
                <a:lnSpc>
                  <a:spcPct val="100000"/>
                </a:lnSpc>
                <a:spcBef>
                  <a:spcPts val="400"/>
                </a:spcBef>
                <a:spcAft>
                  <a:spcPct val="0"/>
                </a:spcAft>
                <a:buClr>
                  <a:schemeClr val="accent1"/>
                </a:buClr>
                <a:buSzTx/>
                <a:buFontTx/>
                <a:buChar char="•"/>
                <a:tabLst/>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2297">
                <a:spcBef>
                  <a:spcPts val="1197"/>
                </a:spcBef>
                <a:buClr>
                  <a:srgbClr val="EC6602"/>
                </a:buClr>
                <a:buNone/>
                <a:defRPr/>
              </a:pPr>
              <a:r>
                <a:rPr lang="en-US" sz="2400" dirty="0">
                  <a:solidFill>
                    <a:srgbClr val="000000"/>
                  </a:solidFill>
                </a:rPr>
                <a:t> High axial coverage: 106 cm axial length</a:t>
              </a:r>
            </a:p>
          </p:txBody>
        </p:sp>
        <p:sp>
          <p:nvSpPr>
            <p:cNvPr id="25" name="Arrow: Down 24">
              <a:extLst>
                <a:ext uri="{FF2B5EF4-FFF2-40B4-BE49-F238E27FC236}">
                  <a16:creationId xmlns:a16="http://schemas.microsoft.com/office/drawing/2014/main" id="{51A59408-BC1D-4698-88B8-4DFCF488349F}"/>
                </a:ext>
              </a:extLst>
            </p:cNvPr>
            <p:cNvSpPr/>
            <p:nvPr/>
          </p:nvSpPr>
          <p:spPr>
            <a:xfrm>
              <a:off x="1694329" y="1824229"/>
              <a:ext cx="457200" cy="1712348"/>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2" name="Group 31">
            <a:extLst>
              <a:ext uri="{FF2B5EF4-FFF2-40B4-BE49-F238E27FC236}">
                <a16:creationId xmlns:a16="http://schemas.microsoft.com/office/drawing/2014/main" id="{D988CEC8-FE40-4A45-A0DC-6676005F67E7}"/>
              </a:ext>
            </a:extLst>
          </p:cNvPr>
          <p:cNvGrpSpPr/>
          <p:nvPr/>
        </p:nvGrpSpPr>
        <p:grpSpPr>
          <a:xfrm>
            <a:off x="6087783" y="890259"/>
            <a:ext cx="5914603" cy="3390870"/>
            <a:chOff x="5605421" y="890259"/>
            <a:chExt cx="5914603" cy="3390870"/>
          </a:xfrm>
        </p:grpSpPr>
        <p:sp>
          <p:nvSpPr>
            <p:cNvPr id="16" name="Rectangle 15">
              <a:extLst>
                <a:ext uri="{FF2B5EF4-FFF2-40B4-BE49-F238E27FC236}">
                  <a16:creationId xmlns:a16="http://schemas.microsoft.com/office/drawing/2014/main" id="{0B06D337-5A5D-422C-993E-99006AEFE722}"/>
                </a:ext>
              </a:extLst>
            </p:cNvPr>
            <p:cNvSpPr/>
            <p:nvPr/>
          </p:nvSpPr>
          <p:spPr>
            <a:xfrm>
              <a:off x="8832195" y="3819464"/>
              <a:ext cx="2133918" cy="461665"/>
            </a:xfrm>
            <a:prstGeom prst="rect">
              <a:avLst/>
            </a:prstGeom>
            <a:solidFill>
              <a:schemeClr val="bg1"/>
            </a:solidFill>
          </p:spPr>
          <p:txBody>
            <a:bodyPr wrap="none">
              <a:spAutoFit/>
            </a:bodyPr>
            <a:lstStyle/>
            <a:p>
              <a:r>
                <a:rPr lang="en-US" sz="2400" b="1" dirty="0">
                  <a:solidFill>
                    <a:srgbClr val="EC6602"/>
                  </a:solidFill>
                  <a:latin typeface="Calibri" panose="020F0502020204030204" pitchFamily="34" charset="0"/>
                  <a:ea typeface="Times New Roman" panose="02020603050405020304" pitchFamily="18" charset="0"/>
                </a:rPr>
                <a:t>High sensitivity</a:t>
              </a:r>
            </a:p>
          </p:txBody>
        </p:sp>
        <p:sp>
          <p:nvSpPr>
            <p:cNvPr id="19" name="Text Placeholder 4">
              <a:extLst>
                <a:ext uri="{FF2B5EF4-FFF2-40B4-BE49-F238E27FC236}">
                  <a16:creationId xmlns:a16="http://schemas.microsoft.com/office/drawing/2014/main" id="{D392D69F-A485-4D2E-BD4D-0C34A4F4F47C}"/>
                </a:ext>
              </a:extLst>
            </p:cNvPr>
            <p:cNvSpPr txBox="1">
              <a:spLocks/>
            </p:cNvSpPr>
            <p:nvPr/>
          </p:nvSpPr>
          <p:spPr>
            <a:xfrm>
              <a:off x="5605421" y="890259"/>
              <a:ext cx="5906695" cy="324505"/>
            </a:xfrm>
            <a:prstGeom prst="rect">
              <a:avLst/>
            </a:prstGeom>
            <a:ln>
              <a:solidFill>
                <a:srgbClr val="EC6602"/>
              </a:solidFill>
            </a:ln>
          </p:spPr>
          <p:txBody>
            <a:bodyPr vert="horz" lIns="0" tIns="0" rIns="0" bIns="0" rtlCol="0">
              <a:noAutofit/>
            </a:bodyPr>
            <a:lstStyle>
              <a:lvl1pPr marL="227013" marR="0" indent="-227013" algn="l" defTabSz="914400" rtl="0" eaLnBrk="1" fontAlgn="base" latinLnBrk="0" hangingPunct="1">
                <a:lnSpc>
                  <a:spcPct val="100000"/>
                </a:lnSpc>
                <a:spcBef>
                  <a:spcPts val="1200"/>
                </a:spcBef>
                <a:spcAft>
                  <a:spcPct val="0"/>
                </a:spcAft>
                <a:buClr>
                  <a:schemeClr val="accent1"/>
                </a:buClr>
                <a:buSzTx/>
                <a:buFont typeface="Calibri" panose="020F0502020204030204" pitchFamily="34" charset="0"/>
                <a:buChar char="•"/>
                <a:tabLst/>
                <a:defRPr sz="2000" kern="1200">
                  <a:solidFill>
                    <a:schemeClr val="tx1"/>
                  </a:solidFill>
                  <a:latin typeface="+mn-lt"/>
                  <a:ea typeface="+mn-ea"/>
                  <a:cs typeface="+mn-cs"/>
                </a:defRPr>
              </a:lvl1pPr>
              <a:lvl2pPr marL="461963" marR="0" indent="-225425" algn="l" defTabSz="914400" rtl="0" eaLnBrk="1" fontAlgn="base" latinLnBrk="0" hangingPunct="1">
                <a:lnSpc>
                  <a:spcPct val="100000"/>
                </a:lnSpc>
                <a:spcBef>
                  <a:spcPts val="400"/>
                </a:spcBef>
                <a:spcAft>
                  <a:spcPct val="0"/>
                </a:spcAft>
                <a:buClr>
                  <a:schemeClr val="accent1"/>
                </a:buClr>
                <a:buSzTx/>
                <a:buFont typeface="Calibri" panose="020F0502020204030204" pitchFamily="34" charset="0"/>
                <a:buChar char="•"/>
                <a:tabLst/>
                <a:defRPr sz="2000" kern="1200">
                  <a:solidFill>
                    <a:schemeClr val="tx1"/>
                  </a:solidFill>
                  <a:latin typeface="+mn-lt"/>
                  <a:ea typeface="+mn-ea"/>
                  <a:cs typeface="+mn-cs"/>
                </a:defRPr>
              </a:lvl2pPr>
              <a:lvl3pPr marL="746125" marR="0" indent="-238125" algn="l" defTabSz="914400" rtl="0" eaLnBrk="1" fontAlgn="base" latinLnBrk="0" hangingPunct="1">
                <a:lnSpc>
                  <a:spcPct val="100000"/>
                </a:lnSpc>
                <a:spcBef>
                  <a:spcPts val="400"/>
                </a:spcBef>
                <a:spcAft>
                  <a:spcPct val="0"/>
                </a:spcAft>
                <a:buClr>
                  <a:schemeClr val="accent1"/>
                </a:buClr>
                <a:buSzTx/>
                <a:buFontTx/>
                <a:buChar char="•"/>
                <a:tabLst/>
                <a:defRPr sz="2000" kern="1200">
                  <a:solidFill>
                    <a:schemeClr val="tx1"/>
                  </a:solidFill>
                  <a:latin typeface="+mn-lt"/>
                  <a:ea typeface="+mn-ea"/>
                  <a:cs typeface="+mn-cs"/>
                </a:defRPr>
              </a:lvl3pPr>
              <a:lvl4pPr marL="1031875" marR="0" indent="-234950" algn="l" defTabSz="914400" rtl="0" eaLnBrk="1" fontAlgn="base" latinLnBrk="0" hangingPunct="1">
                <a:lnSpc>
                  <a:spcPct val="100000"/>
                </a:lnSpc>
                <a:spcBef>
                  <a:spcPts val="400"/>
                </a:spcBef>
                <a:spcAft>
                  <a:spcPct val="0"/>
                </a:spcAft>
                <a:buClr>
                  <a:schemeClr val="accent1"/>
                </a:buClr>
                <a:buSzTx/>
                <a:buFontTx/>
                <a:buChar char="•"/>
                <a:tabLst/>
                <a:defRPr sz="2000" kern="1200">
                  <a:solidFill>
                    <a:schemeClr val="tx1"/>
                  </a:solidFill>
                  <a:latin typeface="+mn-lt"/>
                  <a:ea typeface="+mn-ea"/>
                  <a:cs typeface="+mn-cs"/>
                </a:defRPr>
              </a:lvl4pPr>
              <a:lvl5pPr marL="1314450" marR="0" indent="-223838" algn="l" defTabSz="914400" rtl="0" eaLnBrk="1" fontAlgn="base" latinLnBrk="0" hangingPunct="1">
                <a:lnSpc>
                  <a:spcPct val="100000"/>
                </a:lnSpc>
                <a:spcBef>
                  <a:spcPts val="400"/>
                </a:spcBef>
                <a:spcAft>
                  <a:spcPct val="0"/>
                </a:spcAft>
                <a:buClr>
                  <a:schemeClr val="accent1"/>
                </a:buClr>
                <a:buSzTx/>
                <a:buFontTx/>
                <a:buChar char="•"/>
                <a:tabLst/>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2297">
                <a:spcBef>
                  <a:spcPts val="1197"/>
                </a:spcBef>
                <a:buClr>
                  <a:srgbClr val="EC6602"/>
                </a:buClr>
                <a:buNone/>
                <a:defRPr/>
              </a:pPr>
              <a:r>
                <a:rPr lang="en-US" sz="2400" dirty="0">
                  <a:solidFill>
                    <a:srgbClr val="000000"/>
                  </a:solidFill>
                </a:rPr>
                <a:t> High time resolution:    ̴ 225 </a:t>
              </a:r>
              <a:r>
                <a:rPr lang="en-US" sz="2400" dirty="0" err="1">
                  <a:solidFill>
                    <a:srgbClr val="000000"/>
                  </a:solidFill>
                </a:rPr>
                <a:t>ps</a:t>
              </a:r>
              <a:r>
                <a:rPr lang="en-US" sz="2400" dirty="0">
                  <a:solidFill>
                    <a:srgbClr val="000000"/>
                  </a:solidFill>
                </a:rPr>
                <a:t> time resolution</a:t>
              </a:r>
            </a:p>
          </p:txBody>
        </p:sp>
        <p:sp>
          <p:nvSpPr>
            <p:cNvPr id="22" name="Text Placeholder 4">
              <a:extLst>
                <a:ext uri="{FF2B5EF4-FFF2-40B4-BE49-F238E27FC236}">
                  <a16:creationId xmlns:a16="http://schemas.microsoft.com/office/drawing/2014/main" id="{E5C43042-6A50-4BCA-8C42-F3169E51BD36}"/>
                </a:ext>
              </a:extLst>
            </p:cNvPr>
            <p:cNvSpPr txBox="1">
              <a:spLocks/>
            </p:cNvSpPr>
            <p:nvPr/>
          </p:nvSpPr>
          <p:spPr>
            <a:xfrm>
              <a:off x="5605421" y="1297129"/>
              <a:ext cx="5914603" cy="324505"/>
            </a:xfrm>
            <a:prstGeom prst="rect">
              <a:avLst/>
            </a:prstGeom>
            <a:ln>
              <a:solidFill>
                <a:srgbClr val="EC6602"/>
              </a:solidFill>
            </a:ln>
          </p:spPr>
          <p:txBody>
            <a:bodyPr vert="horz" lIns="0" tIns="0" rIns="0" bIns="0" rtlCol="0">
              <a:noAutofit/>
            </a:bodyPr>
            <a:lstStyle>
              <a:lvl1pPr marL="227013" marR="0" indent="-227013" algn="l" defTabSz="914400" rtl="0" eaLnBrk="1" fontAlgn="base" latinLnBrk="0" hangingPunct="1">
                <a:lnSpc>
                  <a:spcPct val="100000"/>
                </a:lnSpc>
                <a:spcBef>
                  <a:spcPts val="1200"/>
                </a:spcBef>
                <a:spcAft>
                  <a:spcPct val="0"/>
                </a:spcAft>
                <a:buClr>
                  <a:schemeClr val="accent1"/>
                </a:buClr>
                <a:buSzTx/>
                <a:buFont typeface="Calibri" panose="020F0502020204030204" pitchFamily="34" charset="0"/>
                <a:buChar char="•"/>
                <a:tabLst/>
                <a:defRPr sz="2000" kern="1200">
                  <a:solidFill>
                    <a:schemeClr val="tx1"/>
                  </a:solidFill>
                  <a:latin typeface="+mn-lt"/>
                  <a:ea typeface="+mn-ea"/>
                  <a:cs typeface="+mn-cs"/>
                </a:defRPr>
              </a:lvl1pPr>
              <a:lvl2pPr marL="461963" marR="0" indent="-225425" algn="l" defTabSz="914400" rtl="0" eaLnBrk="1" fontAlgn="base" latinLnBrk="0" hangingPunct="1">
                <a:lnSpc>
                  <a:spcPct val="100000"/>
                </a:lnSpc>
                <a:spcBef>
                  <a:spcPts val="400"/>
                </a:spcBef>
                <a:spcAft>
                  <a:spcPct val="0"/>
                </a:spcAft>
                <a:buClr>
                  <a:schemeClr val="accent1"/>
                </a:buClr>
                <a:buSzTx/>
                <a:buFont typeface="Calibri" panose="020F0502020204030204" pitchFamily="34" charset="0"/>
                <a:buChar char="•"/>
                <a:tabLst/>
                <a:defRPr sz="2000" kern="1200">
                  <a:solidFill>
                    <a:schemeClr val="tx1"/>
                  </a:solidFill>
                  <a:latin typeface="+mn-lt"/>
                  <a:ea typeface="+mn-ea"/>
                  <a:cs typeface="+mn-cs"/>
                </a:defRPr>
              </a:lvl2pPr>
              <a:lvl3pPr marL="746125" marR="0" indent="-238125" algn="l" defTabSz="914400" rtl="0" eaLnBrk="1" fontAlgn="base" latinLnBrk="0" hangingPunct="1">
                <a:lnSpc>
                  <a:spcPct val="100000"/>
                </a:lnSpc>
                <a:spcBef>
                  <a:spcPts val="400"/>
                </a:spcBef>
                <a:spcAft>
                  <a:spcPct val="0"/>
                </a:spcAft>
                <a:buClr>
                  <a:schemeClr val="accent1"/>
                </a:buClr>
                <a:buSzTx/>
                <a:buFontTx/>
                <a:buChar char="•"/>
                <a:tabLst/>
                <a:defRPr sz="2000" kern="1200">
                  <a:solidFill>
                    <a:schemeClr val="tx1"/>
                  </a:solidFill>
                  <a:latin typeface="+mn-lt"/>
                  <a:ea typeface="+mn-ea"/>
                  <a:cs typeface="+mn-cs"/>
                </a:defRPr>
              </a:lvl3pPr>
              <a:lvl4pPr marL="1031875" marR="0" indent="-234950" algn="l" defTabSz="914400" rtl="0" eaLnBrk="1" fontAlgn="base" latinLnBrk="0" hangingPunct="1">
                <a:lnSpc>
                  <a:spcPct val="100000"/>
                </a:lnSpc>
                <a:spcBef>
                  <a:spcPts val="400"/>
                </a:spcBef>
                <a:spcAft>
                  <a:spcPct val="0"/>
                </a:spcAft>
                <a:buClr>
                  <a:schemeClr val="accent1"/>
                </a:buClr>
                <a:buSzTx/>
                <a:buFontTx/>
                <a:buChar char="•"/>
                <a:tabLst/>
                <a:defRPr sz="2000" kern="1200">
                  <a:solidFill>
                    <a:schemeClr val="tx1"/>
                  </a:solidFill>
                  <a:latin typeface="+mn-lt"/>
                  <a:ea typeface="+mn-ea"/>
                  <a:cs typeface="+mn-cs"/>
                </a:defRPr>
              </a:lvl4pPr>
              <a:lvl5pPr marL="1314450" marR="0" indent="-223838" algn="l" defTabSz="914400" rtl="0" eaLnBrk="1" fontAlgn="base" latinLnBrk="0" hangingPunct="1">
                <a:lnSpc>
                  <a:spcPct val="100000"/>
                </a:lnSpc>
                <a:spcBef>
                  <a:spcPts val="400"/>
                </a:spcBef>
                <a:spcAft>
                  <a:spcPct val="0"/>
                </a:spcAft>
                <a:buClr>
                  <a:schemeClr val="accent1"/>
                </a:buClr>
                <a:buSzTx/>
                <a:buFontTx/>
                <a:buChar char="•"/>
                <a:tabLst/>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2297">
                <a:spcBef>
                  <a:spcPts val="1197"/>
                </a:spcBef>
                <a:buClr>
                  <a:srgbClr val="EC6602"/>
                </a:buClr>
                <a:buNone/>
                <a:defRPr/>
              </a:pPr>
              <a:r>
                <a:rPr lang="en-US" sz="2400" dirty="0">
                  <a:solidFill>
                    <a:srgbClr val="000000"/>
                  </a:solidFill>
                </a:rPr>
                <a:t> High detection efficiency: 243200  LSO crystals </a:t>
              </a:r>
            </a:p>
          </p:txBody>
        </p:sp>
        <p:sp>
          <p:nvSpPr>
            <p:cNvPr id="26" name="Arrow: Down 25">
              <a:extLst>
                <a:ext uri="{FF2B5EF4-FFF2-40B4-BE49-F238E27FC236}">
                  <a16:creationId xmlns:a16="http://schemas.microsoft.com/office/drawing/2014/main" id="{3B2D0E08-64C3-4443-BA4C-528F13C5C7A2}"/>
                </a:ext>
              </a:extLst>
            </p:cNvPr>
            <p:cNvSpPr/>
            <p:nvPr/>
          </p:nvSpPr>
          <p:spPr>
            <a:xfrm>
              <a:off x="9777319" y="1824229"/>
              <a:ext cx="457200" cy="1568912"/>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3" name="Group 32">
            <a:extLst>
              <a:ext uri="{FF2B5EF4-FFF2-40B4-BE49-F238E27FC236}">
                <a16:creationId xmlns:a16="http://schemas.microsoft.com/office/drawing/2014/main" id="{2EF0F01E-4656-4068-A1BE-96339BF7E69F}"/>
              </a:ext>
            </a:extLst>
          </p:cNvPr>
          <p:cNvGrpSpPr/>
          <p:nvPr/>
        </p:nvGrpSpPr>
        <p:grpSpPr>
          <a:xfrm>
            <a:off x="302878" y="5708691"/>
            <a:ext cx="11704579" cy="510688"/>
            <a:chOff x="739588" y="5871966"/>
            <a:chExt cx="11704579" cy="510688"/>
          </a:xfrm>
        </p:grpSpPr>
        <p:sp>
          <p:nvSpPr>
            <p:cNvPr id="24" name="Text Placeholder 4">
              <a:extLst>
                <a:ext uri="{FF2B5EF4-FFF2-40B4-BE49-F238E27FC236}">
                  <a16:creationId xmlns:a16="http://schemas.microsoft.com/office/drawing/2014/main" id="{FCFB1BEA-2303-4111-A671-B1DBE0B689A0}"/>
                </a:ext>
              </a:extLst>
            </p:cNvPr>
            <p:cNvSpPr txBox="1">
              <a:spLocks/>
            </p:cNvSpPr>
            <p:nvPr/>
          </p:nvSpPr>
          <p:spPr>
            <a:xfrm>
              <a:off x="739588" y="5971139"/>
              <a:ext cx="3382066" cy="411515"/>
            </a:xfrm>
            <a:prstGeom prst="rect">
              <a:avLst/>
            </a:prstGeom>
            <a:ln>
              <a:solidFill>
                <a:srgbClr val="EC6602"/>
              </a:solidFill>
            </a:ln>
          </p:spPr>
          <p:txBody>
            <a:bodyPr vert="horz" lIns="0" tIns="0" rIns="0" bIns="0" rtlCol="0">
              <a:noAutofit/>
            </a:bodyPr>
            <a:lstStyle>
              <a:lvl1pPr marL="227013" marR="0" indent="-227013" algn="l" defTabSz="914400" rtl="0" eaLnBrk="1" fontAlgn="base" latinLnBrk="0" hangingPunct="1">
                <a:lnSpc>
                  <a:spcPct val="100000"/>
                </a:lnSpc>
                <a:spcBef>
                  <a:spcPts val="1200"/>
                </a:spcBef>
                <a:spcAft>
                  <a:spcPct val="0"/>
                </a:spcAft>
                <a:buClr>
                  <a:schemeClr val="accent1"/>
                </a:buClr>
                <a:buSzTx/>
                <a:buFont typeface="Calibri" panose="020F0502020204030204" pitchFamily="34" charset="0"/>
                <a:buChar char="•"/>
                <a:tabLst/>
                <a:defRPr sz="2000" kern="1200">
                  <a:solidFill>
                    <a:schemeClr val="tx1"/>
                  </a:solidFill>
                  <a:latin typeface="+mn-lt"/>
                  <a:ea typeface="+mn-ea"/>
                  <a:cs typeface="+mn-cs"/>
                </a:defRPr>
              </a:lvl1pPr>
              <a:lvl2pPr marL="461963" marR="0" indent="-225425" algn="l" defTabSz="914400" rtl="0" eaLnBrk="1" fontAlgn="base" latinLnBrk="0" hangingPunct="1">
                <a:lnSpc>
                  <a:spcPct val="100000"/>
                </a:lnSpc>
                <a:spcBef>
                  <a:spcPts val="400"/>
                </a:spcBef>
                <a:spcAft>
                  <a:spcPct val="0"/>
                </a:spcAft>
                <a:buClr>
                  <a:schemeClr val="accent1"/>
                </a:buClr>
                <a:buSzTx/>
                <a:buFont typeface="Calibri" panose="020F0502020204030204" pitchFamily="34" charset="0"/>
                <a:buChar char="•"/>
                <a:tabLst/>
                <a:defRPr sz="2000" kern="1200">
                  <a:solidFill>
                    <a:schemeClr val="tx1"/>
                  </a:solidFill>
                  <a:latin typeface="+mn-lt"/>
                  <a:ea typeface="+mn-ea"/>
                  <a:cs typeface="+mn-cs"/>
                </a:defRPr>
              </a:lvl2pPr>
              <a:lvl3pPr marL="746125" marR="0" indent="-238125" algn="l" defTabSz="914400" rtl="0" eaLnBrk="1" fontAlgn="base" latinLnBrk="0" hangingPunct="1">
                <a:lnSpc>
                  <a:spcPct val="100000"/>
                </a:lnSpc>
                <a:spcBef>
                  <a:spcPts val="400"/>
                </a:spcBef>
                <a:spcAft>
                  <a:spcPct val="0"/>
                </a:spcAft>
                <a:buClr>
                  <a:schemeClr val="accent1"/>
                </a:buClr>
                <a:buSzTx/>
                <a:buFontTx/>
                <a:buChar char="•"/>
                <a:tabLst/>
                <a:defRPr sz="2000" kern="1200">
                  <a:solidFill>
                    <a:schemeClr val="tx1"/>
                  </a:solidFill>
                  <a:latin typeface="+mn-lt"/>
                  <a:ea typeface="+mn-ea"/>
                  <a:cs typeface="+mn-cs"/>
                </a:defRPr>
              </a:lvl3pPr>
              <a:lvl4pPr marL="1031875" marR="0" indent="-234950" algn="l" defTabSz="914400" rtl="0" eaLnBrk="1" fontAlgn="base" latinLnBrk="0" hangingPunct="1">
                <a:lnSpc>
                  <a:spcPct val="100000"/>
                </a:lnSpc>
                <a:spcBef>
                  <a:spcPts val="400"/>
                </a:spcBef>
                <a:spcAft>
                  <a:spcPct val="0"/>
                </a:spcAft>
                <a:buClr>
                  <a:schemeClr val="accent1"/>
                </a:buClr>
                <a:buSzTx/>
                <a:buFontTx/>
                <a:buChar char="•"/>
                <a:tabLst/>
                <a:defRPr sz="2000" kern="1200">
                  <a:solidFill>
                    <a:schemeClr val="tx1"/>
                  </a:solidFill>
                  <a:latin typeface="+mn-lt"/>
                  <a:ea typeface="+mn-ea"/>
                  <a:cs typeface="+mn-cs"/>
                </a:defRPr>
              </a:lvl4pPr>
              <a:lvl5pPr marL="1314450" marR="0" indent="-223838" algn="l" defTabSz="914400" rtl="0" eaLnBrk="1" fontAlgn="base" latinLnBrk="0" hangingPunct="1">
                <a:lnSpc>
                  <a:spcPct val="100000"/>
                </a:lnSpc>
                <a:spcBef>
                  <a:spcPts val="400"/>
                </a:spcBef>
                <a:spcAft>
                  <a:spcPct val="0"/>
                </a:spcAft>
                <a:buClr>
                  <a:schemeClr val="accent1"/>
                </a:buClr>
                <a:buSzTx/>
                <a:buFontTx/>
                <a:buChar char="•"/>
                <a:tabLst/>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2297">
                <a:spcBef>
                  <a:spcPts val="1197"/>
                </a:spcBef>
                <a:buClr>
                  <a:srgbClr val="EC6602"/>
                </a:buClr>
                <a:buNone/>
                <a:defRPr/>
              </a:pPr>
              <a:r>
                <a:rPr lang="en-US" sz="2400" dirty="0">
                  <a:solidFill>
                    <a:srgbClr val="000000"/>
                  </a:solidFill>
                </a:rPr>
                <a:t> 3.2 x 3.2 x 20 mm crystals </a:t>
              </a:r>
            </a:p>
          </p:txBody>
        </p:sp>
        <p:sp>
          <p:nvSpPr>
            <p:cNvPr id="28" name="Rectangle 27">
              <a:extLst>
                <a:ext uri="{FF2B5EF4-FFF2-40B4-BE49-F238E27FC236}">
                  <a16:creationId xmlns:a16="http://schemas.microsoft.com/office/drawing/2014/main" id="{63FAC7F8-77AB-4F93-AF39-E09BEF2DC895}"/>
                </a:ext>
              </a:extLst>
            </p:cNvPr>
            <p:cNvSpPr/>
            <p:nvPr/>
          </p:nvSpPr>
          <p:spPr>
            <a:xfrm>
              <a:off x="6902265" y="5883420"/>
              <a:ext cx="5541902" cy="461665"/>
            </a:xfrm>
            <a:prstGeom prst="rect">
              <a:avLst/>
            </a:prstGeom>
            <a:solidFill>
              <a:schemeClr val="bg1"/>
            </a:solidFill>
          </p:spPr>
          <p:txBody>
            <a:bodyPr wrap="none">
              <a:spAutoFit/>
            </a:bodyPr>
            <a:lstStyle/>
            <a:p>
              <a:r>
                <a:rPr lang="en-US" sz="2400" b="1" dirty="0">
                  <a:solidFill>
                    <a:srgbClr val="EC6602"/>
                  </a:solidFill>
                  <a:latin typeface="Calibri" panose="020F0502020204030204" pitchFamily="34" charset="0"/>
                  <a:ea typeface="Times New Roman" panose="02020603050405020304" pitchFamily="18" charset="0"/>
                </a:rPr>
                <a:t>High spatial resolution (it doesn’t hurt </a:t>
              </a:r>
              <a:r>
                <a:rPr lang="en-US" sz="2400" b="1" dirty="0">
                  <a:solidFill>
                    <a:srgbClr val="EC6602"/>
                  </a:solidFill>
                  <a:latin typeface="Calibri" panose="020F0502020204030204" pitchFamily="34" charset="0"/>
                  <a:ea typeface="Times New Roman" panose="02020603050405020304" pitchFamily="18" charset="0"/>
                  <a:sym typeface="Wingdings" panose="05000000000000000000" pitchFamily="2" charset="2"/>
                </a:rPr>
                <a:t>) </a:t>
              </a:r>
              <a:endParaRPr lang="en-US" sz="2400" b="1" dirty="0">
                <a:solidFill>
                  <a:srgbClr val="EC6602"/>
                </a:solidFill>
                <a:latin typeface="Calibri" panose="020F0502020204030204" pitchFamily="34" charset="0"/>
                <a:ea typeface="Times New Roman" panose="02020603050405020304" pitchFamily="18" charset="0"/>
              </a:endParaRPr>
            </a:p>
          </p:txBody>
        </p:sp>
        <p:sp>
          <p:nvSpPr>
            <p:cNvPr id="30" name="Arrow: Right 29">
              <a:extLst>
                <a:ext uri="{FF2B5EF4-FFF2-40B4-BE49-F238E27FC236}">
                  <a16:creationId xmlns:a16="http://schemas.microsoft.com/office/drawing/2014/main" id="{41AFC7D8-5F96-4A3D-A34B-E8968DCB0398}"/>
                </a:ext>
              </a:extLst>
            </p:cNvPr>
            <p:cNvSpPr/>
            <p:nvPr/>
          </p:nvSpPr>
          <p:spPr>
            <a:xfrm>
              <a:off x="4703529" y="5871966"/>
              <a:ext cx="1734671" cy="468505"/>
            </a:xfrm>
            <a:prstGeom prst="rightArrow">
              <a:avLst/>
            </a:prstGeom>
            <a:solidFill>
              <a:srgbClr val="EC66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Tree>
    <p:extLst>
      <p:ext uri="{BB962C8B-B14F-4D97-AF65-F5344CB8AC3E}">
        <p14:creationId xmlns:p14="http://schemas.microsoft.com/office/powerpoint/2010/main" val="2491395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line">
            <a:extLst>
              <a:ext uri="{FF2B5EF4-FFF2-40B4-BE49-F238E27FC236}">
                <a16:creationId xmlns:a16="http://schemas.microsoft.com/office/drawing/2014/main" id="{E478A46A-F754-4114-8F23-740239AA3729}"/>
              </a:ext>
            </a:extLst>
          </p:cNvPr>
          <p:cNvSpPr>
            <a:spLocks noGrp="1"/>
          </p:cNvSpPr>
          <p:nvPr>
            <p:ph type="title"/>
          </p:nvPr>
        </p:nvSpPr>
        <p:spPr/>
        <p:txBody>
          <a:bodyPr/>
          <a:lstStyle/>
          <a:p>
            <a:r>
              <a:rPr lang="en-US" dirty="0"/>
              <a:t>The evolution of Siemens scanners</a:t>
            </a:r>
          </a:p>
        </p:txBody>
      </p:sp>
      <p:pic>
        <p:nvPicPr>
          <p:cNvPr id="5" name="Picture 4">
            <a:extLst>
              <a:ext uri="{FF2B5EF4-FFF2-40B4-BE49-F238E27FC236}">
                <a16:creationId xmlns:a16="http://schemas.microsoft.com/office/drawing/2014/main" id="{16A92FF8-35D1-481C-9F5C-D63FFEE72A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35471" y="0"/>
            <a:ext cx="3738932" cy="1472596"/>
          </a:xfrm>
          <a:prstGeom prst="rect">
            <a:avLst/>
          </a:prstGeom>
        </p:spPr>
      </p:pic>
      <p:pic>
        <p:nvPicPr>
          <p:cNvPr id="4" name="Immagine 3">
            <a:extLst>
              <a:ext uri="{FF2B5EF4-FFF2-40B4-BE49-F238E27FC236}">
                <a16:creationId xmlns:a16="http://schemas.microsoft.com/office/drawing/2014/main" id="{855995C9-ACCC-4A5F-BC74-C05DB46978B9}"/>
              </a:ext>
            </a:extLst>
          </p:cNvPr>
          <p:cNvPicPr>
            <a:picLocks noChangeAspect="1"/>
          </p:cNvPicPr>
          <p:nvPr/>
        </p:nvPicPr>
        <p:blipFill>
          <a:blip r:embed="rId3"/>
          <a:stretch>
            <a:fillRect/>
          </a:stretch>
        </p:blipFill>
        <p:spPr>
          <a:xfrm>
            <a:off x="6313370" y="2168557"/>
            <a:ext cx="5677359" cy="3758024"/>
          </a:xfrm>
          <a:prstGeom prst="rect">
            <a:avLst/>
          </a:prstGeom>
        </p:spPr>
      </p:pic>
      <p:pic>
        <p:nvPicPr>
          <p:cNvPr id="6" name="Immagine 5">
            <a:extLst>
              <a:ext uri="{FF2B5EF4-FFF2-40B4-BE49-F238E27FC236}">
                <a16:creationId xmlns:a16="http://schemas.microsoft.com/office/drawing/2014/main" id="{5D689BCF-2565-4B2E-9C0C-0B6F46ECE4EA}"/>
              </a:ext>
            </a:extLst>
          </p:cNvPr>
          <p:cNvPicPr>
            <a:picLocks noChangeAspect="1"/>
          </p:cNvPicPr>
          <p:nvPr/>
        </p:nvPicPr>
        <p:blipFill>
          <a:blip r:embed="rId4"/>
          <a:stretch>
            <a:fillRect/>
          </a:stretch>
        </p:blipFill>
        <p:spPr>
          <a:xfrm>
            <a:off x="19983" y="2168557"/>
            <a:ext cx="6293387" cy="3758024"/>
          </a:xfrm>
          <a:prstGeom prst="rect">
            <a:avLst/>
          </a:prstGeom>
        </p:spPr>
      </p:pic>
    </p:spTree>
    <p:extLst>
      <p:ext uri="{BB962C8B-B14F-4D97-AF65-F5344CB8AC3E}">
        <p14:creationId xmlns:p14="http://schemas.microsoft.com/office/powerpoint/2010/main" val="29814353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a:br>
            <a:endParaRPr lang="en-US" dirty="0"/>
          </a:p>
        </p:txBody>
      </p:sp>
      <mc:AlternateContent xmlns:mc="http://schemas.openxmlformats.org/markup-compatibility/2006" xmlns:a14="http://schemas.microsoft.com/office/drawing/2010/main">
        <mc:Choice Requires="a14">
          <p:sp>
            <p:nvSpPr>
              <p:cNvPr id="4" name="Content Placeholder 3"/>
              <p:cNvSpPr txBox="1">
                <a:spLocks/>
              </p:cNvSpPr>
              <p:nvPr/>
            </p:nvSpPr>
            <p:spPr>
              <a:xfrm>
                <a:off x="237925" y="679454"/>
                <a:ext cx="11078824" cy="2895211"/>
              </a:xfrm>
              <a:prstGeom prst="rect">
                <a:avLst/>
              </a:prstGeom>
            </p:spPr>
            <p:txBody>
              <a:bodyPr/>
              <a:lstStyle>
                <a:lvl1pPr marL="0" indent="0" algn="l" rtl="0" fontAlgn="base">
                  <a:lnSpc>
                    <a:spcPct val="110000"/>
                  </a:lnSpc>
                  <a:spcBef>
                    <a:spcPct val="0"/>
                  </a:spcBef>
                  <a:spcAft>
                    <a:spcPct val="0"/>
                  </a:spcAft>
                  <a:buClr>
                    <a:schemeClr val="accent1"/>
                  </a:buClr>
                  <a:buFont typeface="Arial" pitchFamily="34" charset="0"/>
                  <a:buNone/>
                  <a:tabLst/>
                  <a:defRPr>
                    <a:solidFill>
                      <a:schemeClr val="tx1"/>
                    </a:solidFill>
                    <a:latin typeface="Arial" pitchFamily="34" charset="0"/>
                    <a:ea typeface="+mn-ea"/>
                    <a:cs typeface="Arial" pitchFamily="34" charset="0"/>
                  </a:defRPr>
                </a:lvl1pPr>
                <a:lvl2pPr marL="179388" indent="-177800" algn="l" rtl="0" fontAlgn="base">
                  <a:lnSpc>
                    <a:spcPct val="110000"/>
                  </a:lnSpc>
                  <a:spcBef>
                    <a:spcPct val="0"/>
                  </a:spcBef>
                  <a:spcAft>
                    <a:spcPct val="0"/>
                  </a:spcAft>
                  <a:buClr>
                    <a:schemeClr val="accent1"/>
                  </a:buClr>
                  <a:buChar char="•"/>
                  <a:tabLst/>
                  <a:defRPr>
                    <a:solidFill>
                      <a:schemeClr val="tx1"/>
                    </a:solidFill>
                    <a:latin typeface="Arial" pitchFamily="34" charset="0"/>
                    <a:ea typeface="+mn-ea"/>
                    <a:cs typeface="Arial" pitchFamily="34" charset="0"/>
                  </a:defRPr>
                </a:lvl2pPr>
                <a:lvl3pPr marL="358775" indent="-177800" algn="l" rtl="0" fontAlgn="base">
                  <a:lnSpc>
                    <a:spcPct val="110000"/>
                  </a:lnSpc>
                  <a:spcBef>
                    <a:spcPct val="0"/>
                  </a:spcBef>
                  <a:spcAft>
                    <a:spcPct val="0"/>
                  </a:spcAft>
                  <a:buClr>
                    <a:schemeClr val="accent1"/>
                  </a:buClr>
                  <a:buChar char="•"/>
                  <a:tabLst/>
                  <a:defRPr>
                    <a:solidFill>
                      <a:schemeClr val="tx1"/>
                    </a:solidFill>
                    <a:latin typeface="Arial" pitchFamily="34" charset="0"/>
                    <a:ea typeface="+mn-ea"/>
                    <a:cs typeface="Arial" pitchFamily="34" charset="0"/>
                  </a:defRPr>
                </a:lvl3pPr>
                <a:lvl4pPr marL="538163" indent="-177800" algn="l" rtl="0" fontAlgn="base">
                  <a:lnSpc>
                    <a:spcPct val="110000"/>
                  </a:lnSpc>
                  <a:spcBef>
                    <a:spcPct val="0"/>
                  </a:spcBef>
                  <a:spcAft>
                    <a:spcPct val="0"/>
                  </a:spcAft>
                  <a:buClr>
                    <a:schemeClr val="accent1"/>
                  </a:buClr>
                  <a:buChar char="•"/>
                  <a:tabLst/>
                  <a:defRPr>
                    <a:solidFill>
                      <a:schemeClr val="tx1"/>
                    </a:solidFill>
                    <a:latin typeface="Arial" pitchFamily="34" charset="0"/>
                    <a:ea typeface="+mn-ea"/>
                    <a:cs typeface="Arial" pitchFamily="34" charset="0"/>
                  </a:defRPr>
                </a:lvl4pPr>
                <a:lvl5pPr marL="717550" indent="-177800" algn="l" rtl="0" fontAlgn="base">
                  <a:lnSpc>
                    <a:spcPct val="110000"/>
                  </a:lnSpc>
                  <a:spcBef>
                    <a:spcPct val="0"/>
                  </a:spcBef>
                  <a:spcAft>
                    <a:spcPct val="0"/>
                  </a:spcAft>
                  <a:buClr>
                    <a:schemeClr val="accent1"/>
                  </a:buClr>
                  <a:buChar char="•"/>
                  <a:tabLst/>
                  <a:defRPr baseline="0">
                    <a:solidFill>
                      <a:schemeClr val="tx1"/>
                    </a:solidFill>
                    <a:latin typeface="Arial" pitchFamily="34" charset="0"/>
                    <a:ea typeface="+mn-ea"/>
                    <a:cs typeface="Arial" pitchFamily="34" charset="0"/>
                  </a:defRPr>
                </a:lvl5pPr>
                <a:lvl6pPr marL="12207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6pPr>
                <a:lvl7pPr marL="16779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7pPr>
                <a:lvl8pPr marL="21351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8pPr>
                <a:lvl9pPr marL="25923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9pPr>
              </a:lstStyle>
              <a:p>
                <a:r>
                  <a:rPr lang="en-US" kern="0" dirty="0">
                    <a:latin typeface="+mn-lt"/>
                  </a:rPr>
                  <a:t>A TOF image is equivalent to a non-TOF image obtained with a larger number of counts: TOF reconstruction acts as a “virtual counts or sensitivity amplifier” for a PET scanner. The sensitivity gain is proportional to the size of the object that is being scanned (D) and the system time resolution </a:t>
                </a:r>
                <a14:m>
                  <m:oMath xmlns:m="http://schemas.openxmlformats.org/officeDocument/2006/math">
                    <m:r>
                      <m:rPr>
                        <m:sty m:val="p"/>
                      </m:rPr>
                      <a:rPr lang="en-US" i="1">
                        <a:solidFill>
                          <a:srgbClr val="000000"/>
                        </a:solidFill>
                        <a:latin typeface="Cambria Math" panose="02040503050406030204" pitchFamily="18" charset="0"/>
                      </a:rPr>
                      <m:t>Δ</m:t>
                    </m:r>
                    <m:r>
                      <a:rPr lang="en-US" i="1">
                        <a:solidFill>
                          <a:srgbClr val="000000"/>
                        </a:solidFill>
                        <a:latin typeface="Cambria Math" panose="02040503050406030204" pitchFamily="18" charset="0"/>
                      </a:rPr>
                      <m:t>𝑡</m:t>
                    </m:r>
                  </m:oMath>
                </a14:m>
                <a:r>
                  <a:rPr lang="en-US" kern="0" dirty="0">
                    <a:latin typeface="+mn-lt"/>
                  </a:rPr>
                  <a:t>:</a:t>
                </a:r>
              </a:p>
              <a:p>
                <a:endParaRPr lang="en-US" kern="0" dirty="0">
                  <a:latin typeface="+mn-lt"/>
                </a:endParaRPr>
              </a:p>
              <a:p>
                <a:endParaRPr lang="en-US" kern="0" dirty="0">
                  <a:latin typeface="+mn-lt"/>
                </a:endParaRPr>
              </a:p>
              <a:p>
                <a:endParaRPr lang="en-US" kern="0" dirty="0">
                  <a:latin typeface="+mn-lt"/>
                </a:endParaRPr>
              </a:p>
              <a:p>
                <a:endParaRPr lang="en-US" kern="0" dirty="0">
                  <a:latin typeface="+mn-lt"/>
                </a:endParaRPr>
              </a:p>
            </p:txBody>
          </p:sp>
        </mc:Choice>
        <mc:Fallback xmlns="">
          <p:sp>
            <p:nvSpPr>
              <p:cNvPr id="4" name="Content Placeholder 3"/>
              <p:cNvSpPr txBox="1">
                <a:spLocks noRot="1" noChangeAspect="1" noMove="1" noResize="1" noEditPoints="1" noAdjustHandles="1" noChangeArrowheads="1" noChangeShapeType="1" noTextEdit="1"/>
              </p:cNvSpPr>
              <p:nvPr/>
            </p:nvSpPr>
            <p:spPr>
              <a:xfrm>
                <a:off x="237925" y="679454"/>
                <a:ext cx="11078824" cy="2895211"/>
              </a:xfrm>
              <a:prstGeom prst="rect">
                <a:avLst/>
              </a:prstGeom>
              <a:blipFill>
                <a:blip r:embed="rId3"/>
                <a:stretch>
                  <a:fillRect l="-440" t="-632" r="-44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Object 4"/>
              <p:cNvSpPr txBox="1"/>
              <p:nvPr/>
            </p:nvSpPr>
            <p:spPr bwMode="auto">
              <a:xfrm>
                <a:off x="414223" y="2744616"/>
                <a:ext cx="5203346" cy="827140"/>
              </a:xfrm>
              <a:prstGeom prst="rect">
                <a:avLst/>
              </a:prstGeom>
              <a:noFill/>
              <a:ln>
                <a:noFill/>
              </a:ln>
              <a:effectLst/>
            </p:spPr>
            <p:txBody>
              <a:bodyPr>
                <a:noAutofit/>
              </a:bodyPr>
              <a:lstStyle/>
              <a:p>
                <a14:m>
                  <m:oMath xmlns:m="http://schemas.openxmlformats.org/officeDocument/2006/math">
                    <m:sSub>
                      <m:sSubPr>
                        <m:ctrlPr>
                          <a:rPr lang="en-US" sz="2394" i="1" smtClean="0">
                            <a:solidFill>
                              <a:srgbClr val="000000"/>
                            </a:solidFill>
                            <a:latin typeface="Cambria Math" panose="02040503050406030204" pitchFamily="18" charset="0"/>
                          </a:rPr>
                        </m:ctrlPr>
                      </m:sSubPr>
                      <m:e>
                        <m:r>
                          <a:rPr lang="en-US" sz="2394" b="0" i="1" smtClean="0">
                            <a:solidFill>
                              <a:srgbClr val="000000"/>
                            </a:solidFill>
                            <a:latin typeface="Cambria Math" panose="02040503050406030204" pitchFamily="18" charset="0"/>
                          </a:rPr>
                          <m:t>𝑇𝑂𝐹</m:t>
                        </m:r>
                        <m:r>
                          <a:rPr lang="en-US" sz="2394" i="1">
                            <a:solidFill>
                              <a:srgbClr val="000000"/>
                            </a:solidFill>
                            <a:latin typeface="Cambria Math" panose="02040503050406030204" pitchFamily="18" charset="0"/>
                          </a:rPr>
                          <m:t>𝐺𝑎𝑖𝑛</m:t>
                        </m:r>
                      </m:e>
                      <m:sub>
                        <m:r>
                          <a:rPr lang="en-US" sz="2394" i="1">
                            <a:solidFill>
                              <a:srgbClr val="000000"/>
                            </a:solidFill>
                            <a:latin typeface="Cambria Math" panose="02040503050406030204" pitchFamily="18" charset="0"/>
                          </a:rPr>
                          <m:t>𝑆𝑒𝑛𝑠𝑖𝑡𝑖𝑣𝑖𝑡𝑦</m:t>
                        </m:r>
                      </m:sub>
                    </m:sSub>
                    <m:r>
                      <a:rPr lang="en-US" sz="2394" i="1">
                        <a:solidFill>
                          <a:srgbClr val="000000"/>
                        </a:solidFill>
                        <a:latin typeface="Cambria Math" panose="02040503050406030204" pitchFamily="18" charset="0"/>
                      </a:rPr>
                      <m:t>=</m:t>
                    </m:r>
                    <m:f>
                      <m:fPr>
                        <m:ctrlPr>
                          <a:rPr lang="en-US" sz="2394" i="1">
                            <a:solidFill>
                              <a:srgbClr val="000000"/>
                            </a:solidFill>
                            <a:latin typeface="Cambria Math" panose="02040503050406030204" pitchFamily="18" charset="0"/>
                          </a:rPr>
                        </m:ctrlPr>
                      </m:fPr>
                      <m:num>
                        <m:r>
                          <a:rPr lang="en-US" sz="2394" i="1">
                            <a:solidFill>
                              <a:srgbClr val="000000"/>
                            </a:solidFill>
                            <a:latin typeface="Cambria Math" panose="02040503050406030204" pitchFamily="18" charset="0"/>
                          </a:rPr>
                          <m:t>𝐷</m:t>
                        </m:r>
                      </m:num>
                      <m:den>
                        <m:r>
                          <m:rPr>
                            <m:sty m:val="p"/>
                          </m:rPr>
                          <a:rPr lang="en-US" sz="2394" i="1">
                            <a:solidFill>
                              <a:srgbClr val="000000"/>
                            </a:solidFill>
                            <a:latin typeface="Cambria Math" panose="02040503050406030204" pitchFamily="18" charset="0"/>
                          </a:rPr>
                          <m:t>Δ</m:t>
                        </m:r>
                        <m:r>
                          <a:rPr lang="en-US" sz="2394" i="1">
                            <a:solidFill>
                              <a:srgbClr val="000000"/>
                            </a:solidFill>
                            <a:latin typeface="Cambria Math" panose="02040503050406030204" pitchFamily="18" charset="0"/>
                          </a:rPr>
                          <m:t>𝑥</m:t>
                        </m:r>
                      </m:den>
                    </m:f>
                  </m:oMath>
                </a14:m>
                <a:r>
                  <a:rPr lang="en-US" sz="2394" dirty="0">
                    <a:solidFill>
                      <a:srgbClr val="000000"/>
                    </a:solidFill>
                  </a:rPr>
                  <a:t> </a:t>
                </a:r>
                <a14:m>
                  <m:oMath xmlns:m="http://schemas.openxmlformats.org/officeDocument/2006/math">
                    <m:r>
                      <a:rPr lang="en-US" sz="2394" i="1">
                        <a:solidFill>
                          <a:srgbClr val="000000"/>
                        </a:solidFill>
                        <a:latin typeface="Cambria Math" panose="02040503050406030204" pitchFamily="18" charset="0"/>
                      </a:rPr>
                      <m:t>=</m:t>
                    </m:r>
                    <m:f>
                      <m:fPr>
                        <m:ctrlPr>
                          <a:rPr lang="en-US" sz="2394" i="1">
                            <a:solidFill>
                              <a:srgbClr val="000000"/>
                            </a:solidFill>
                            <a:latin typeface="Cambria Math" panose="02040503050406030204" pitchFamily="18" charset="0"/>
                          </a:rPr>
                        </m:ctrlPr>
                      </m:fPr>
                      <m:num>
                        <m:r>
                          <a:rPr lang="en-US" sz="2394" i="1">
                            <a:solidFill>
                              <a:srgbClr val="000000"/>
                            </a:solidFill>
                            <a:latin typeface="Cambria Math" panose="02040503050406030204" pitchFamily="18" charset="0"/>
                          </a:rPr>
                          <m:t>𝐷</m:t>
                        </m:r>
                      </m:num>
                      <m:den>
                        <m:r>
                          <m:rPr>
                            <m:sty m:val="p"/>
                          </m:rPr>
                          <a:rPr lang="en-US" sz="2394" i="1">
                            <a:solidFill>
                              <a:srgbClr val="000000"/>
                            </a:solidFill>
                            <a:latin typeface="Cambria Math" panose="02040503050406030204" pitchFamily="18" charset="0"/>
                          </a:rPr>
                          <m:t>Δ</m:t>
                        </m:r>
                        <m:r>
                          <a:rPr lang="en-US" sz="2394" b="0" i="1" smtClean="0">
                            <a:solidFill>
                              <a:srgbClr val="000000"/>
                            </a:solidFill>
                            <a:latin typeface="Cambria Math" panose="02040503050406030204" pitchFamily="18" charset="0"/>
                          </a:rPr>
                          <m:t>𝑡</m:t>
                        </m:r>
                        <m:r>
                          <a:rPr lang="en-US" sz="2394" b="0" i="1" smtClean="0">
                            <a:solidFill>
                              <a:srgbClr val="000000"/>
                            </a:solidFill>
                            <a:latin typeface="Cambria Math" panose="02040503050406030204" pitchFamily="18" charset="0"/>
                          </a:rPr>
                          <m:t> </m:t>
                        </m:r>
                        <m:r>
                          <a:rPr lang="en-US" sz="2394" b="0" i="1" smtClean="0">
                            <a:solidFill>
                              <a:srgbClr val="000000"/>
                            </a:solidFill>
                            <a:latin typeface="Cambria Math" panose="02040503050406030204" pitchFamily="18" charset="0"/>
                          </a:rPr>
                          <m:t>𝑐</m:t>
                        </m:r>
                        <m:r>
                          <a:rPr lang="en-US" sz="2394" b="0" i="1" smtClean="0">
                            <a:solidFill>
                              <a:srgbClr val="000000"/>
                            </a:solidFill>
                            <a:latin typeface="Cambria Math" panose="02040503050406030204" pitchFamily="18" charset="0"/>
                          </a:rPr>
                          <m:t>/2</m:t>
                        </m:r>
                      </m:den>
                    </m:f>
                  </m:oMath>
                </a14:m>
                <a:endParaRPr lang="en-US" sz="2394" dirty="0"/>
              </a:p>
            </p:txBody>
          </p:sp>
        </mc:Choice>
        <mc:Fallback xmlns="">
          <p:sp>
            <p:nvSpPr>
              <p:cNvPr id="5" name="Object 4"/>
              <p:cNvSpPr txBox="1">
                <a:spLocks noRot="1" noChangeAspect="1" noMove="1" noResize="1" noEditPoints="1" noAdjustHandles="1" noChangeArrowheads="1" noChangeShapeType="1" noTextEdit="1"/>
              </p:cNvSpPr>
              <p:nvPr/>
            </p:nvSpPr>
            <p:spPr bwMode="auto">
              <a:xfrm>
                <a:off x="414223" y="2744616"/>
                <a:ext cx="5203346" cy="827140"/>
              </a:xfrm>
              <a:prstGeom prst="rect">
                <a:avLst/>
              </a:prstGeom>
              <a:blipFill>
                <a:blip r:embed="rId4"/>
                <a:stretch>
                  <a:fillRect/>
                </a:stretch>
              </a:blipFill>
              <a:ln>
                <a:noFill/>
              </a:ln>
              <a:effectLst/>
            </p:spPr>
            <p:txBody>
              <a:bodyPr/>
              <a:lstStyle/>
              <a:p>
                <a:r>
                  <a:rPr lang="en-US">
                    <a:noFill/>
                  </a:rPr>
                  <a:t> </a:t>
                </a:r>
              </a:p>
            </p:txBody>
          </p:sp>
        </mc:Fallback>
      </mc:AlternateContent>
      <p:sp>
        <p:nvSpPr>
          <p:cNvPr id="8" name="Title 1">
            <a:extLst>
              <a:ext uri="{FF2B5EF4-FFF2-40B4-BE49-F238E27FC236}">
                <a16:creationId xmlns:a16="http://schemas.microsoft.com/office/drawing/2014/main" id="{CE44E5E9-2639-4C94-81E3-F4DDAC0814C7}"/>
              </a:ext>
            </a:extLst>
          </p:cNvPr>
          <p:cNvSpPr txBox="1">
            <a:spLocks/>
          </p:cNvSpPr>
          <p:nvPr/>
        </p:nvSpPr>
        <p:spPr>
          <a:xfrm>
            <a:off x="-223284" y="144103"/>
            <a:ext cx="11316854" cy="653339"/>
          </a:xfrm>
          <a:prstGeom prst="rect">
            <a:avLst/>
          </a:prstGeom>
          <a:noFill/>
          <a:ln w="9525">
            <a:noFill/>
            <a:miter lim="800000"/>
            <a:headEnd/>
            <a:tailEnd/>
          </a:ln>
        </p:spPr>
        <p:txBody>
          <a:bodyPr vert="horz" wrap="square" lIns="626400" tIns="396000" rIns="2124000" bIns="234000" numCol="1" rtlCol="0" anchor="b" anchorCtr="0" compatLnSpc="1">
            <a:prstTxWarp prst="textNoShape">
              <a:avLst/>
            </a:prstTxWarp>
            <a:noAutofit/>
          </a:bodyPr>
          <a:lstStyle>
            <a:lvl1pPr marL="0" marR="0" indent="0" algn="l" defTabSz="912297" rtl="0" eaLnBrk="1" fontAlgn="base" latinLnBrk="0" hangingPunct="1">
              <a:lnSpc>
                <a:spcPct val="100000"/>
              </a:lnSpc>
              <a:spcBef>
                <a:spcPct val="0"/>
              </a:spcBef>
              <a:spcAft>
                <a:spcPct val="0"/>
              </a:spcAft>
              <a:buClrTx/>
              <a:buSzTx/>
              <a:buFontTx/>
              <a:buNone/>
              <a:tabLst/>
              <a:defRPr lang="de-DE" sz="2800" b="1" kern="1200">
                <a:solidFill>
                  <a:schemeClr val="bg2"/>
                </a:solidFill>
                <a:latin typeface="+mj-lt"/>
                <a:ea typeface="+mj-ea"/>
                <a:cs typeface="+mj-cs"/>
              </a:defRPr>
            </a:lvl1pPr>
          </a:lstStyle>
          <a:p>
            <a:r>
              <a:rPr lang="en-US" dirty="0"/>
              <a:t>TOF sensitivity gain or TOF effective sensitivity</a:t>
            </a:r>
          </a:p>
        </p:txBody>
      </p:sp>
      <p:sp>
        <p:nvSpPr>
          <p:cNvPr id="9" name="Text Box 2">
            <a:extLst>
              <a:ext uri="{FF2B5EF4-FFF2-40B4-BE49-F238E27FC236}">
                <a16:creationId xmlns:a16="http://schemas.microsoft.com/office/drawing/2014/main" id="{B28BBD71-753A-40CE-88CA-9EB0D97FD886}"/>
              </a:ext>
            </a:extLst>
          </p:cNvPr>
          <p:cNvSpPr txBox="1">
            <a:spLocks noChangeArrowheads="1"/>
          </p:cNvSpPr>
          <p:nvPr/>
        </p:nvSpPr>
        <p:spPr bwMode="auto">
          <a:xfrm>
            <a:off x="7277345" y="1640006"/>
            <a:ext cx="3365459" cy="437043"/>
          </a:xfrm>
          <a:prstGeom prst="rect">
            <a:avLst/>
          </a:prstGeom>
          <a:noFill/>
          <a:ln w="9525">
            <a:noFill/>
            <a:miter lim="800000"/>
            <a:headEnd/>
            <a:tailEnd/>
          </a:ln>
        </p:spPr>
        <p:txBody>
          <a:bodyPr wrap="square">
            <a:spAutoFit/>
          </a:bodyPr>
          <a:lstStyle>
            <a:lvl1pPr>
              <a:defRPr sz="10600">
                <a:solidFill>
                  <a:schemeClr val="tx2"/>
                </a:solidFill>
                <a:latin typeface="Arial" panose="020B0604020202020204" pitchFamily="34" charset="0"/>
                <a:ea typeface="MS PGothic" panose="020B0600070205080204" pitchFamily="34" charset="-128"/>
              </a:defRPr>
            </a:lvl1pPr>
            <a:lvl2pPr marL="742950" indent="-285750">
              <a:defRPr sz="10600">
                <a:solidFill>
                  <a:schemeClr val="tx2"/>
                </a:solidFill>
                <a:latin typeface="Arial" panose="020B0604020202020204" pitchFamily="34" charset="0"/>
                <a:ea typeface="MS PGothic" panose="020B0600070205080204" pitchFamily="34" charset="-128"/>
              </a:defRPr>
            </a:lvl2pPr>
            <a:lvl3pPr marL="1143000" indent="-228600">
              <a:defRPr sz="10600">
                <a:solidFill>
                  <a:schemeClr val="tx2"/>
                </a:solidFill>
                <a:latin typeface="Arial" panose="020B0604020202020204" pitchFamily="34" charset="0"/>
                <a:ea typeface="MS PGothic" panose="020B0600070205080204" pitchFamily="34" charset="-128"/>
              </a:defRPr>
            </a:lvl3pPr>
            <a:lvl4pPr marL="1600200" indent="-228600">
              <a:defRPr sz="10600">
                <a:solidFill>
                  <a:schemeClr val="tx2"/>
                </a:solidFill>
                <a:latin typeface="Arial" panose="020B0604020202020204" pitchFamily="34" charset="0"/>
                <a:ea typeface="MS PGothic" panose="020B0600070205080204" pitchFamily="34" charset="-128"/>
              </a:defRPr>
            </a:lvl4pPr>
            <a:lvl5pPr marL="2057400" indent="-228600">
              <a:defRPr sz="106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9pPr>
          </a:lstStyle>
          <a:p>
            <a:pPr algn="just">
              <a:lnSpc>
                <a:spcPct val="120000"/>
              </a:lnSpc>
            </a:pPr>
            <a:r>
              <a:rPr lang="en-US" altLang="en-US" sz="2000" b="1" dirty="0">
                <a:solidFill>
                  <a:schemeClr val="tx1"/>
                </a:solidFill>
                <a:latin typeface="+mn-lt"/>
                <a:ea typeface="Calibri" panose="020F0502020204030204" pitchFamily="34" charset="0"/>
                <a:cs typeface="Times New Roman" panose="02020603050405020304" pitchFamily="18" charset="0"/>
              </a:rPr>
              <a:t>NEMA sensitivity (70cm line)</a:t>
            </a:r>
          </a:p>
        </p:txBody>
      </p:sp>
      <p:sp>
        <p:nvSpPr>
          <p:cNvPr id="10" name="Text Box 2">
            <a:extLst>
              <a:ext uri="{FF2B5EF4-FFF2-40B4-BE49-F238E27FC236}">
                <a16:creationId xmlns:a16="http://schemas.microsoft.com/office/drawing/2014/main" id="{6FE8903B-5142-4812-B5FC-8BCA7459E67E}"/>
              </a:ext>
            </a:extLst>
          </p:cNvPr>
          <p:cNvSpPr txBox="1">
            <a:spLocks noChangeArrowheads="1"/>
          </p:cNvSpPr>
          <p:nvPr/>
        </p:nvSpPr>
        <p:spPr bwMode="auto">
          <a:xfrm>
            <a:off x="121618" y="5541039"/>
            <a:ext cx="5290353" cy="923330"/>
          </a:xfrm>
          <a:prstGeom prst="rect">
            <a:avLst/>
          </a:prstGeom>
          <a:solidFill>
            <a:srgbClr val="FFFFFF"/>
          </a:solidFill>
          <a:ln w="9525">
            <a:noFill/>
            <a:miter lim="800000"/>
            <a:headEnd/>
            <a:tailEnd/>
          </a:ln>
        </p:spPr>
        <p:txBody>
          <a:bodyPr wrap="square">
            <a:spAutoFit/>
          </a:bodyPr>
          <a:lstStyle>
            <a:lvl1pPr>
              <a:defRPr sz="10600">
                <a:solidFill>
                  <a:schemeClr val="tx2"/>
                </a:solidFill>
                <a:latin typeface="Arial" panose="020B0604020202020204" pitchFamily="34" charset="0"/>
                <a:ea typeface="MS PGothic" panose="020B0600070205080204" pitchFamily="34" charset="-128"/>
              </a:defRPr>
            </a:lvl1pPr>
            <a:lvl2pPr marL="742950" indent="-285750">
              <a:defRPr sz="10600">
                <a:solidFill>
                  <a:schemeClr val="tx2"/>
                </a:solidFill>
                <a:latin typeface="Arial" panose="020B0604020202020204" pitchFamily="34" charset="0"/>
                <a:ea typeface="MS PGothic" panose="020B0600070205080204" pitchFamily="34" charset="-128"/>
              </a:defRPr>
            </a:lvl2pPr>
            <a:lvl3pPr marL="1143000" indent="-228600">
              <a:defRPr sz="10600">
                <a:solidFill>
                  <a:schemeClr val="tx2"/>
                </a:solidFill>
                <a:latin typeface="Arial" panose="020B0604020202020204" pitchFamily="34" charset="0"/>
                <a:ea typeface="MS PGothic" panose="020B0600070205080204" pitchFamily="34" charset="-128"/>
              </a:defRPr>
            </a:lvl3pPr>
            <a:lvl4pPr marL="1600200" indent="-228600">
              <a:defRPr sz="10600">
                <a:solidFill>
                  <a:schemeClr val="tx2"/>
                </a:solidFill>
                <a:latin typeface="Arial" panose="020B0604020202020204" pitchFamily="34" charset="0"/>
                <a:ea typeface="MS PGothic" panose="020B0600070205080204" pitchFamily="34" charset="-128"/>
              </a:defRPr>
            </a:lvl4pPr>
            <a:lvl5pPr marL="2057400" indent="-228600">
              <a:defRPr sz="106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9pPr>
          </a:lstStyle>
          <a:p>
            <a:pPr algn="just"/>
            <a:r>
              <a:rPr lang="en-US" altLang="en-US" sz="1800" dirty="0">
                <a:solidFill>
                  <a:srgbClr val="EC6602"/>
                </a:solidFill>
                <a:latin typeface="+mn-lt"/>
                <a:ea typeface="Calibri" panose="020F0502020204030204" pitchFamily="34" charset="0"/>
                <a:cs typeface="Times New Roman" panose="02020603050405020304" pitchFamily="18" charset="0"/>
              </a:rPr>
              <a:t>Two “modes” available:</a:t>
            </a:r>
          </a:p>
          <a:p>
            <a:pPr marL="457200" indent="-457200" algn="just">
              <a:buFont typeface="Arial" panose="020B0604020202020204" pitchFamily="34" charset="0"/>
              <a:buChar char="•"/>
            </a:pPr>
            <a:r>
              <a:rPr lang="en-US" altLang="en-US" sz="1800" dirty="0">
                <a:solidFill>
                  <a:srgbClr val="EC6602"/>
                </a:solidFill>
                <a:latin typeface="+mn-lt"/>
                <a:ea typeface="Calibri" panose="020F0502020204030204" pitchFamily="34" charset="0"/>
                <a:cs typeface="Times New Roman" panose="02020603050405020304" pitchFamily="18" charset="0"/>
              </a:rPr>
              <a:t>High Sensitivity and high resolution (HS, 18°) </a:t>
            </a:r>
          </a:p>
          <a:p>
            <a:pPr marL="457200" indent="-457200" algn="just">
              <a:buFont typeface="Arial" panose="020B0604020202020204" pitchFamily="34" charset="0"/>
              <a:buChar char="•"/>
            </a:pPr>
            <a:r>
              <a:rPr lang="en-US" altLang="en-US" sz="1800" dirty="0">
                <a:solidFill>
                  <a:srgbClr val="EC6602"/>
                </a:solidFill>
                <a:latin typeface="+mn-lt"/>
                <a:ea typeface="Calibri" panose="020F0502020204030204" pitchFamily="34" charset="0"/>
                <a:cs typeface="Times New Roman" panose="02020603050405020304" pitchFamily="18" charset="0"/>
              </a:rPr>
              <a:t>Ultra High Sensitivity (UHS, 52</a:t>
            </a:r>
            <a:r>
              <a:rPr lang="en-US" altLang="en-US" sz="1800" dirty="0">
                <a:solidFill>
                  <a:srgbClr val="EC6602"/>
                </a:solidFill>
                <a:ea typeface="Calibri" panose="020F0502020204030204" pitchFamily="34" charset="0"/>
                <a:cs typeface="Times New Roman" panose="02020603050405020304" pitchFamily="18" charset="0"/>
              </a:rPr>
              <a:t>°</a:t>
            </a:r>
            <a:r>
              <a:rPr lang="en-US" altLang="en-US" sz="1800" dirty="0">
                <a:solidFill>
                  <a:srgbClr val="EC6602"/>
                </a:solidFill>
                <a:latin typeface="+mn-lt"/>
                <a:ea typeface="Calibri" panose="020F0502020204030204" pitchFamily="34" charset="0"/>
                <a:cs typeface="Times New Roman" panose="02020603050405020304" pitchFamily="18" charset="0"/>
              </a:rPr>
              <a:t>) </a:t>
            </a:r>
            <a:r>
              <a:rPr lang="en-US" altLang="en-US" sz="1400" dirty="0">
                <a:solidFill>
                  <a:srgbClr val="EC6602"/>
                </a:solidFill>
                <a:latin typeface="+mn-lt"/>
                <a:ea typeface="Calibri" panose="020F0502020204030204" pitchFamily="34" charset="0"/>
                <a:cs typeface="Times New Roman" panose="02020603050405020304" pitchFamily="18" charset="0"/>
              </a:rPr>
              <a:t>[2</a:t>
            </a:r>
            <a:r>
              <a:rPr lang="en-US" altLang="en-US" sz="1400" baseline="30000" dirty="0">
                <a:solidFill>
                  <a:srgbClr val="EC6602"/>
                </a:solidFill>
                <a:latin typeface="+mn-lt"/>
                <a:ea typeface="Calibri" panose="020F0502020204030204" pitchFamily="34" charset="0"/>
                <a:cs typeface="Times New Roman" panose="02020603050405020304" pitchFamily="18" charset="0"/>
              </a:rPr>
              <a:t>nd</a:t>
            </a:r>
            <a:r>
              <a:rPr lang="en-US" altLang="en-US" sz="1400" dirty="0">
                <a:solidFill>
                  <a:srgbClr val="EC6602"/>
                </a:solidFill>
                <a:latin typeface="+mn-lt"/>
                <a:ea typeface="Calibri" panose="020F0502020204030204" pitchFamily="34" charset="0"/>
                <a:cs typeface="Times New Roman" panose="02020603050405020304" pitchFamily="18" charset="0"/>
              </a:rPr>
              <a:t>  software release)</a:t>
            </a:r>
          </a:p>
        </p:txBody>
      </p:sp>
      <p:pic>
        <p:nvPicPr>
          <p:cNvPr id="7" name="Picture 6">
            <a:extLst>
              <a:ext uri="{FF2B5EF4-FFF2-40B4-BE49-F238E27FC236}">
                <a16:creationId xmlns:a16="http://schemas.microsoft.com/office/drawing/2014/main" id="{B950312F-753D-4B1C-875A-6700877EE4EE}"/>
              </a:ext>
            </a:extLst>
          </p:cNvPr>
          <p:cNvPicPr>
            <a:picLocks noChangeAspect="1"/>
          </p:cNvPicPr>
          <p:nvPr/>
        </p:nvPicPr>
        <p:blipFill>
          <a:blip r:embed="rId5"/>
          <a:stretch>
            <a:fillRect/>
          </a:stretch>
        </p:blipFill>
        <p:spPr>
          <a:xfrm>
            <a:off x="5335480" y="2058349"/>
            <a:ext cx="6677450" cy="4778219"/>
          </a:xfrm>
          <a:prstGeom prst="rect">
            <a:avLst/>
          </a:prstGeom>
        </p:spPr>
      </p:pic>
      <p:pic>
        <p:nvPicPr>
          <p:cNvPr id="3" name="Immagine 2">
            <a:extLst>
              <a:ext uri="{FF2B5EF4-FFF2-40B4-BE49-F238E27FC236}">
                <a16:creationId xmlns:a16="http://schemas.microsoft.com/office/drawing/2014/main" id="{1CD8F226-44CD-49DB-9504-F342127083C0}"/>
              </a:ext>
            </a:extLst>
          </p:cNvPr>
          <p:cNvPicPr>
            <a:picLocks noChangeAspect="1"/>
          </p:cNvPicPr>
          <p:nvPr/>
        </p:nvPicPr>
        <p:blipFill>
          <a:blip r:embed="rId6"/>
          <a:stretch>
            <a:fillRect/>
          </a:stretch>
        </p:blipFill>
        <p:spPr>
          <a:xfrm>
            <a:off x="5145212" y="2077049"/>
            <a:ext cx="6677450" cy="4770051"/>
          </a:xfrm>
          <a:prstGeom prst="rect">
            <a:avLst/>
          </a:prstGeom>
        </p:spPr>
      </p:pic>
    </p:spTree>
    <p:custDataLst>
      <p:tags r:id="rId1"/>
    </p:custDataLst>
    <p:extLst>
      <p:ext uri="{BB962C8B-B14F-4D97-AF65-F5344CB8AC3E}">
        <p14:creationId xmlns:p14="http://schemas.microsoft.com/office/powerpoint/2010/main" val="1145342212"/>
      </p:ext>
    </p:extLst>
  </p:cSld>
  <p:clrMapOvr>
    <a:masterClrMapping/>
  </p:clrMapOvr>
  <mc:AlternateContent xmlns:mc="http://schemas.openxmlformats.org/markup-compatibility/2006" xmlns:p14="http://schemas.microsoft.com/office/powerpoint/2010/main">
    <mc:Choice Requires="p14">
      <p:transition spd="slow" p14:dur="2000" advTm="52406"/>
    </mc:Choice>
    <mc:Fallback xmlns="">
      <p:transition spd="slow" advTm="524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B1489-A9C2-47CD-BCF5-0F1DDA365A3D}"/>
              </a:ext>
            </a:extLst>
          </p:cNvPr>
          <p:cNvSpPr>
            <a:spLocks noGrp="1"/>
          </p:cNvSpPr>
          <p:nvPr>
            <p:ph type="title"/>
          </p:nvPr>
        </p:nvSpPr>
        <p:spPr>
          <a:xfrm>
            <a:off x="89332" y="94916"/>
            <a:ext cx="10682502" cy="828000"/>
          </a:xfrm>
        </p:spPr>
        <p:txBody>
          <a:bodyPr/>
          <a:lstStyle/>
          <a:p>
            <a:r>
              <a:rPr lang="en-US" dirty="0"/>
              <a:t>Applications of long axial FOV scanners (LAFOV) or Total Body scanners</a:t>
            </a:r>
          </a:p>
        </p:txBody>
      </p:sp>
      <p:sp>
        <p:nvSpPr>
          <p:cNvPr id="3" name="Rectangle 2">
            <a:extLst>
              <a:ext uri="{FF2B5EF4-FFF2-40B4-BE49-F238E27FC236}">
                <a16:creationId xmlns:a16="http://schemas.microsoft.com/office/drawing/2014/main" id="{CD2601BE-E9B2-4A3E-A167-9A7E0CA0E2A9}"/>
              </a:ext>
            </a:extLst>
          </p:cNvPr>
          <p:cNvSpPr/>
          <p:nvPr/>
        </p:nvSpPr>
        <p:spPr>
          <a:xfrm>
            <a:off x="295682" y="894431"/>
            <a:ext cx="11130185" cy="5262979"/>
          </a:xfrm>
          <a:prstGeom prst="rect">
            <a:avLst/>
          </a:prstGeom>
        </p:spPr>
        <p:txBody>
          <a:bodyPr wrap="square" lIns="91440" tIns="45720" rIns="91440" bIns="45720" anchor="t">
            <a:spAutoFit/>
          </a:bodyPr>
          <a:lstStyle/>
          <a:p>
            <a:r>
              <a:rPr lang="en-US" altLang="en-US" sz="2800" b="1" dirty="0">
                <a:solidFill>
                  <a:srgbClr val="EC6602"/>
                </a:solidFill>
                <a:ea typeface="Calibri" panose="020F0502020204030204" pitchFamily="34" charset="0"/>
                <a:cs typeface="Times New Roman" panose="02020603050405020304" pitchFamily="18" charset="0"/>
              </a:rPr>
              <a:t>The Present: today’s clinical applications</a:t>
            </a:r>
          </a:p>
          <a:p>
            <a:pPr marL="285750" indent="-285750">
              <a:buFont typeface="Arial" panose="020B0604020202020204" pitchFamily="34" charset="0"/>
              <a:buChar char="•"/>
            </a:pPr>
            <a:r>
              <a:rPr lang="en-US" sz="2800" dirty="0">
                <a:latin typeface="Calibri"/>
                <a:ea typeface="Times New Roman" panose="02020603050405020304" pitchFamily="18" charset="0"/>
                <a:cs typeface="Times New Roman"/>
              </a:rPr>
              <a:t>Faster scans:</a:t>
            </a:r>
          </a:p>
          <a:p>
            <a:pPr marL="742950" lvl="1" indent="-285750">
              <a:buFont typeface="Arial" panose="020B0604020202020204" pitchFamily="34" charset="0"/>
              <a:buChar char="•"/>
            </a:pPr>
            <a:r>
              <a:rPr lang="en-US" sz="2800" dirty="0">
                <a:latin typeface="Calibri" panose="020F0502020204030204" pitchFamily="34" charset="0"/>
                <a:ea typeface="Times New Roman" panose="02020603050405020304" pitchFamily="18" charset="0"/>
                <a:cs typeface="Times New Roman" panose="02020603050405020304" pitchFamily="18" charset="0"/>
              </a:rPr>
              <a:t>Faster workflow</a:t>
            </a:r>
          </a:p>
          <a:p>
            <a:pPr marL="742950" lvl="1" indent="-285750">
              <a:buFont typeface="Arial" panose="020B0604020202020204" pitchFamily="34" charset="0"/>
              <a:buChar char="•"/>
            </a:pPr>
            <a:r>
              <a:rPr lang="en-US" sz="2800" dirty="0">
                <a:latin typeface="Calibri" panose="020F0502020204030204" pitchFamily="34" charset="0"/>
                <a:ea typeface="Times New Roman" panose="02020603050405020304" pitchFamily="18" charset="0"/>
              </a:rPr>
              <a:t>Patient comfort, particularly for sick patients</a:t>
            </a:r>
          </a:p>
          <a:p>
            <a:pPr marL="742950" lvl="1" indent="-285750">
              <a:buFont typeface="Arial" panose="020B0604020202020204" pitchFamily="34" charset="0"/>
              <a:buChar char="•"/>
            </a:pPr>
            <a:r>
              <a:rPr lang="en-US" sz="2800" dirty="0">
                <a:latin typeface="Calibri" panose="020F0502020204030204" pitchFamily="34" charset="0"/>
                <a:ea typeface="Times New Roman" panose="02020603050405020304" pitchFamily="18" charset="0"/>
              </a:rPr>
              <a:t>Motion artifact reduction</a:t>
            </a:r>
            <a:endParaRPr lang="en-US" sz="2800" dirty="0">
              <a:latin typeface="Calibri" panose="020F0502020204030204" pitchFamily="34" charset="0"/>
              <a:ea typeface="Calibri" panose="020F0502020204030204" pitchFamily="34" charset="0"/>
            </a:endParaRPr>
          </a:p>
          <a:p>
            <a:pPr marL="285750" indent="-285750">
              <a:buFont typeface="Arial" panose="020B0604020202020204" pitchFamily="34" charset="0"/>
              <a:buChar char="•"/>
            </a:pPr>
            <a:r>
              <a:rPr lang="en-US" sz="2800" dirty="0">
                <a:latin typeface="Calibri"/>
                <a:ea typeface="Times New Roman" panose="02020603050405020304" pitchFamily="18" charset="0"/>
                <a:cs typeface="Calibri"/>
              </a:rPr>
              <a:t>Lower dose:</a:t>
            </a:r>
          </a:p>
          <a:p>
            <a:pPr marL="742950" lvl="1" indent="-285750">
              <a:buFont typeface="Arial" panose="020B0604020202020204" pitchFamily="34" charset="0"/>
              <a:buChar char="•"/>
            </a:pPr>
            <a:r>
              <a:rPr lang="en-US" sz="2800" dirty="0">
                <a:latin typeface="Calibri" panose="020F0502020204030204" pitchFamily="34" charset="0"/>
                <a:ea typeface="Times New Roman" panose="02020603050405020304" pitchFamily="18" charset="0"/>
              </a:rPr>
              <a:t>Low dose PET</a:t>
            </a:r>
          </a:p>
          <a:p>
            <a:pPr marL="742950" lvl="1" indent="-285750">
              <a:buFont typeface="Arial" panose="020B0604020202020204" pitchFamily="34" charset="0"/>
              <a:buChar char="•"/>
            </a:pPr>
            <a:r>
              <a:rPr lang="en-US" sz="2800" dirty="0">
                <a:latin typeface="Calibri" panose="020F0502020204030204" pitchFamily="34" charset="0"/>
                <a:ea typeface="Times New Roman" panose="02020603050405020304" pitchFamily="18" charset="0"/>
              </a:rPr>
              <a:t>Repeated scans to monitor therapy</a:t>
            </a:r>
          </a:p>
          <a:p>
            <a:pPr marL="742950" lvl="1" indent="-285750">
              <a:buFont typeface="Arial" panose="020B0604020202020204" pitchFamily="34" charset="0"/>
              <a:buChar char="•"/>
            </a:pPr>
            <a:r>
              <a:rPr lang="en-US" sz="2800" dirty="0">
                <a:latin typeface="Calibri" panose="020F0502020204030204" pitchFamily="34" charset="0"/>
                <a:ea typeface="Times New Roman" panose="02020603050405020304" pitchFamily="18" charset="0"/>
              </a:rPr>
              <a:t>Pediatric PET</a:t>
            </a:r>
          </a:p>
          <a:p>
            <a:endParaRPr lang="en-US" altLang="en-US" sz="2800" b="1" dirty="0">
              <a:solidFill>
                <a:srgbClr val="EC6602"/>
              </a:solidFill>
              <a:ea typeface="Calibri" panose="020F0502020204030204" pitchFamily="34" charset="0"/>
              <a:cs typeface="Times New Roman" panose="02020603050405020304" pitchFamily="18" charset="0"/>
            </a:endParaRPr>
          </a:p>
          <a:p>
            <a:r>
              <a:rPr lang="en-US" altLang="en-US" sz="2800" b="1" dirty="0">
                <a:solidFill>
                  <a:srgbClr val="EC6602"/>
                </a:solidFill>
                <a:ea typeface="Calibri" panose="020F0502020204030204" pitchFamily="34" charset="0"/>
                <a:cs typeface="Times New Roman" panose="02020603050405020304" pitchFamily="18" charset="0"/>
              </a:rPr>
              <a:t>The Future: long axial FOV PET in research and new clinical applications</a:t>
            </a:r>
          </a:p>
          <a:p>
            <a:pPr marL="285750" indent="-285750">
              <a:buFont typeface="Arial" panose="020B0604020202020204" pitchFamily="34" charset="0"/>
              <a:buChar char="•"/>
            </a:pPr>
            <a:endParaRPr lang="en-US" altLang="en-US" sz="2800" dirty="0">
              <a:ea typeface="Calibri" panose="020F0502020204030204" pitchFamily="34" charset="0"/>
              <a:cs typeface="Times New Roman" panose="02020603050405020304" pitchFamily="18" charset="0"/>
            </a:endParaRPr>
          </a:p>
        </p:txBody>
      </p:sp>
      <p:sp>
        <p:nvSpPr>
          <p:cNvPr id="56" name="Rectangle 55">
            <a:extLst>
              <a:ext uri="{FF2B5EF4-FFF2-40B4-BE49-F238E27FC236}">
                <a16:creationId xmlns:a16="http://schemas.microsoft.com/office/drawing/2014/main" id="{AEBC37AF-79E9-41C3-823B-BBA0F36B73B6}"/>
              </a:ext>
            </a:extLst>
          </p:cNvPr>
          <p:cNvSpPr/>
          <p:nvPr/>
        </p:nvSpPr>
        <p:spPr>
          <a:xfrm>
            <a:off x="196238" y="5842337"/>
            <a:ext cx="11690835" cy="1015663"/>
          </a:xfrm>
          <a:prstGeom prst="rect">
            <a:avLst/>
          </a:prstGeom>
          <a:noFill/>
        </p:spPr>
        <p:txBody>
          <a:bodyPr wrap="square">
            <a:spAutoFit/>
          </a:bodyPr>
          <a:lstStyle/>
          <a:p>
            <a:r>
              <a:rPr lang="en-US" sz="1200" b="1" dirty="0"/>
              <a:t>References:</a:t>
            </a:r>
          </a:p>
          <a:p>
            <a:pPr marL="228600" indent="-228600">
              <a:buFont typeface="+mj-lt"/>
              <a:buAutoNum type="arabicPeriod"/>
            </a:pPr>
            <a:r>
              <a:rPr lang="en-US" sz="1200" dirty="0"/>
              <a:t>S.R. Cherry, T. Jones, J.S. Karp, et al., “Total-Body PET: Maximizing Sensitivity to Create New Opportunities for Clinical Research and Patient Care”, </a:t>
            </a:r>
            <a:r>
              <a:rPr lang="da-DK" sz="1200" dirty="0"/>
              <a:t>J Nucl Med 2018; 59:3–12</a:t>
            </a:r>
          </a:p>
          <a:p>
            <a:pPr marL="228600" indent="-228600">
              <a:buFont typeface="+mj-lt"/>
              <a:buAutoNum type="arabicPeriod"/>
            </a:pPr>
            <a:r>
              <a:rPr lang="en-US" altLang="en-US" sz="1200" dirty="0" err="1">
                <a:ea typeface="Times New Roman" panose="02020603050405020304" pitchFamily="18" charset="0"/>
              </a:rPr>
              <a:t>S.Surti</a:t>
            </a:r>
            <a:r>
              <a:rPr lang="en-US" altLang="en-US" sz="1200" dirty="0">
                <a:ea typeface="Times New Roman" panose="02020603050405020304" pitchFamily="18" charset="0"/>
              </a:rPr>
              <a:t>, </a:t>
            </a:r>
            <a:r>
              <a:rPr lang="en-US" altLang="en-US" sz="1200" i="1" dirty="0" err="1">
                <a:ea typeface="Times New Roman" panose="02020603050405020304" pitchFamily="18" charset="0"/>
              </a:rPr>
              <a:t>A.</a:t>
            </a:r>
            <a:r>
              <a:rPr lang="en-US" altLang="en-US" sz="1200" dirty="0" err="1">
                <a:ea typeface="Times New Roman" panose="02020603050405020304" pitchFamily="18" charset="0"/>
              </a:rPr>
              <a:t>Pantel</a:t>
            </a:r>
            <a:r>
              <a:rPr lang="en-US" altLang="en-US" sz="1200" dirty="0">
                <a:ea typeface="Times New Roman" panose="02020603050405020304" pitchFamily="18" charset="0"/>
              </a:rPr>
              <a:t>, </a:t>
            </a:r>
            <a:r>
              <a:rPr lang="en-US" altLang="en-US" sz="1200" dirty="0" err="1">
                <a:ea typeface="Times New Roman" panose="02020603050405020304" pitchFamily="18" charset="0"/>
              </a:rPr>
              <a:t>J.Karp</a:t>
            </a:r>
            <a:r>
              <a:rPr lang="en-US" altLang="en-US" sz="1200" dirty="0">
                <a:ea typeface="Times New Roman" panose="02020603050405020304" pitchFamily="18" charset="0"/>
              </a:rPr>
              <a:t>, “Total Body PET: Why, How, What for?”, </a:t>
            </a:r>
            <a:r>
              <a:rPr lang="en-US" altLang="en-US" sz="1200" dirty="0">
                <a:ea typeface="Times New Roman" panose="02020603050405020304" pitchFamily="18" charset="0"/>
                <a:cs typeface="Calibri" panose="020F0502020204030204" pitchFamily="34" charset="0"/>
              </a:rPr>
              <a:t>Transactions on Radiation and Plasma Medical Sciences, </a:t>
            </a:r>
            <a:r>
              <a:rPr lang="en-US" sz="1200" dirty="0">
                <a:ea typeface="Times New Roman" panose="02020603050405020304" pitchFamily="18" charset="0"/>
              </a:rPr>
              <a:t>vol. 4, no. 3, pp. 283-292, 2020.</a:t>
            </a:r>
          </a:p>
          <a:p>
            <a:pPr marL="228600" indent="-228600">
              <a:buFont typeface="+mj-lt"/>
              <a:buAutoNum type="arabicPeriod"/>
            </a:pPr>
            <a:r>
              <a:rPr lang="en-US" sz="1200" dirty="0"/>
              <a:t>S. Vandenberghe, P. </a:t>
            </a:r>
            <a:r>
              <a:rPr lang="en-US" sz="1200" dirty="0" err="1"/>
              <a:t>Moskal</a:t>
            </a:r>
            <a:r>
              <a:rPr lang="en-US" sz="1200" dirty="0"/>
              <a:t> and J.S. Karp</a:t>
            </a:r>
            <a:r>
              <a:rPr lang="en-US" altLang="en-US" sz="1200" dirty="0">
                <a:ea typeface="Times New Roman" panose="02020603050405020304" pitchFamily="18" charset="0"/>
              </a:rPr>
              <a:t>, “</a:t>
            </a:r>
            <a:r>
              <a:rPr lang="en-US" sz="1200" dirty="0"/>
              <a:t>State of the art in total body PET</a:t>
            </a:r>
            <a:r>
              <a:rPr lang="en-US" altLang="en-US" sz="1200" dirty="0">
                <a:ea typeface="Times New Roman" panose="02020603050405020304" pitchFamily="18" charset="0"/>
              </a:rPr>
              <a:t>”, </a:t>
            </a:r>
            <a:r>
              <a:rPr lang="en-US" sz="1200" i="1" dirty="0"/>
              <a:t>EJNMMI Physics </a:t>
            </a:r>
            <a:r>
              <a:rPr lang="en-US" sz="1200" dirty="0"/>
              <a:t>(2020) 7:35, pp: 1-33.</a:t>
            </a:r>
            <a:endParaRPr lang="en-US" altLang="en-US" sz="1200" dirty="0"/>
          </a:p>
          <a:p>
            <a:endParaRPr lang="en-US" altLang="en-US" sz="1200" dirty="0"/>
          </a:p>
        </p:txBody>
      </p:sp>
    </p:spTree>
    <p:custDataLst>
      <p:tags r:id="rId1"/>
    </p:custDataLst>
    <p:extLst>
      <p:ext uri="{BB962C8B-B14F-4D97-AF65-F5344CB8AC3E}">
        <p14:creationId xmlns:p14="http://schemas.microsoft.com/office/powerpoint/2010/main" val="3424524710"/>
      </p:ext>
    </p:extLst>
  </p:cSld>
  <p:clrMapOvr>
    <a:masterClrMapping/>
  </p:clrMapOvr>
  <mc:AlternateContent xmlns:mc="http://schemas.openxmlformats.org/markup-compatibility/2006" xmlns:p14="http://schemas.microsoft.com/office/powerpoint/2010/main">
    <mc:Choice Requires="p14">
      <p:transition spd="slow" p14:dur="2000" advTm="55994"/>
    </mc:Choice>
    <mc:Fallback xmlns="">
      <p:transition spd="slow" advTm="5599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B1489-A9C2-47CD-BCF5-0F1DDA365A3D}"/>
              </a:ext>
            </a:extLst>
          </p:cNvPr>
          <p:cNvSpPr>
            <a:spLocks noGrp="1"/>
          </p:cNvSpPr>
          <p:nvPr>
            <p:ph type="title"/>
          </p:nvPr>
        </p:nvSpPr>
        <p:spPr>
          <a:xfrm>
            <a:off x="219961" y="94916"/>
            <a:ext cx="8982762" cy="828000"/>
          </a:xfrm>
        </p:spPr>
        <p:txBody>
          <a:bodyPr/>
          <a:lstStyle/>
          <a:p>
            <a:r>
              <a:rPr lang="en-US" dirty="0"/>
              <a:t>The Future: LAFOV as enabler for new applications</a:t>
            </a:r>
          </a:p>
        </p:txBody>
      </p:sp>
      <p:grpSp>
        <p:nvGrpSpPr>
          <p:cNvPr id="50" name="Group 49">
            <a:extLst>
              <a:ext uri="{FF2B5EF4-FFF2-40B4-BE49-F238E27FC236}">
                <a16:creationId xmlns:a16="http://schemas.microsoft.com/office/drawing/2014/main" id="{DE1A7784-321A-4B09-8532-1E5DD15B70A8}"/>
              </a:ext>
            </a:extLst>
          </p:cNvPr>
          <p:cNvGrpSpPr/>
          <p:nvPr/>
        </p:nvGrpSpPr>
        <p:grpSpPr>
          <a:xfrm>
            <a:off x="276871" y="578821"/>
            <a:ext cx="5472163" cy="5767150"/>
            <a:chOff x="276871" y="578821"/>
            <a:chExt cx="5472163" cy="5767150"/>
          </a:xfrm>
        </p:grpSpPr>
        <p:pic>
          <p:nvPicPr>
            <p:cNvPr id="9" name="Picture 8">
              <a:extLst>
                <a:ext uri="{FF2B5EF4-FFF2-40B4-BE49-F238E27FC236}">
                  <a16:creationId xmlns:a16="http://schemas.microsoft.com/office/drawing/2014/main" id="{479D8F89-879A-4815-8D7D-597916C9E75E}"/>
                </a:ext>
              </a:extLst>
            </p:cNvPr>
            <p:cNvPicPr>
              <a:picLocks noChangeAspect="1"/>
            </p:cNvPicPr>
            <p:nvPr/>
          </p:nvPicPr>
          <p:blipFill rotWithShape="1">
            <a:blip r:embed="rId3"/>
            <a:srcRect l="50027" t="24227" r="25453" b="45476"/>
            <a:stretch/>
          </p:blipFill>
          <p:spPr>
            <a:xfrm>
              <a:off x="3114167" y="1942410"/>
              <a:ext cx="2634867" cy="1827282"/>
            </a:xfrm>
            <a:prstGeom prst="rect">
              <a:avLst/>
            </a:prstGeom>
          </p:spPr>
        </p:pic>
        <p:pic>
          <p:nvPicPr>
            <p:cNvPr id="17" name="Picture 16">
              <a:extLst>
                <a:ext uri="{FF2B5EF4-FFF2-40B4-BE49-F238E27FC236}">
                  <a16:creationId xmlns:a16="http://schemas.microsoft.com/office/drawing/2014/main" id="{CB546ACF-7719-4A58-A500-D9A32290ADDC}"/>
                </a:ext>
              </a:extLst>
            </p:cNvPr>
            <p:cNvPicPr>
              <a:picLocks noChangeAspect="1"/>
            </p:cNvPicPr>
            <p:nvPr/>
          </p:nvPicPr>
          <p:blipFill rotWithShape="1">
            <a:blip r:embed="rId4"/>
            <a:srcRect t="59518" r="78424" b="11511"/>
            <a:stretch/>
          </p:blipFill>
          <p:spPr>
            <a:xfrm>
              <a:off x="3329320" y="4135826"/>
              <a:ext cx="2419714" cy="2106355"/>
            </a:xfrm>
            <a:prstGeom prst="rect">
              <a:avLst/>
            </a:prstGeom>
          </p:spPr>
        </p:pic>
        <p:pic>
          <p:nvPicPr>
            <p:cNvPr id="19" name="Picture 18">
              <a:extLst>
                <a:ext uri="{FF2B5EF4-FFF2-40B4-BE49-F238E27FC236}">
                  <a16:creationId xmlns:a16="http://schemas.microsoft.com/office/drawing/2014/main" id="{679EFC90-FB5A-4E02-B5E7-410E71005DFD}"/>
                </a:ext>
              </a:extLst>
            </p:cNvPr>
            <p:cNvPicPr>
              <a:picLocks noChangeAspect="1"/>
            </p:cNvPicPr>
            <p:nvPr/>
          </p:nvPicPr>
          <p:blipFill rotWithShape="1">
            <a:blip r:embed="rId4"/>
            <a:srcRect l="77193" t="62976"/>
            <a:stretch/>
          </p:blipFill>
          <p:spPr>
            <a:xfrm>
              <a:off x="777445" y="1761346"/>
              <a:ext cx="1913675" cy="1729491"/>
            </a:xfrm>
            <a:prstGeom prst="rect">
              <a:avLst/>
            </a:prstGeom>
          </p:spPr>
        </p:pic>
        <p:sp>
          <p:nvSpPr>
            <p:cNvPr id="20" name="TextBox 19">
              <a:extLst>
                <a:ext uri="{FF2B5EF4-FFF2-40B4-BE49-F238E27FC236}">
                  <a16:creationId xmlns:a16="http://schemas.microsoft.com/office/drawing/2014/main" id="{432912A8-E0C7-4DFA-8A66-C265C3ACEA05}"/>
                </a:ext>
              </a:extLst>
            </p:cNvPr>
            <p:cNvSpPr txBox="1"/>
            <p:nvPr/>
          </p:nvSpPr>
          <p:spPr>
            <a:xfrm>
              <a:off x="621263" y="3912244"/>
              <a:ext cx="1975734" cy="400110"/>
            </a:xfrm>
            <a:prstGeom prst="rect">
              <a:avLst/>
            </a:prstGeom>
            <a:noFill/>
          </p:spPr>
          <p:txBody>
            <a:bodyPr wrap="none" rtlCol="0">
              <a:spAutoFit/>
            </a:bodyPr>
            <a:lstStyle/>
            <a:p>
              <a:r>
                <a:rPr lang="en-US" sz="2000" dirty="0"/>
                <a:t>PET/CT screening</a:t>
              </a:r>
            </a:p>
          </p:txBody>
        </p:sp>
        <p:pic>
          <p:nvPicPr>
            <p:cNvPr id="24" name="Picture 23">
              <a:extLst>
                <a:ext uri="{FF2B5EF4-FFF2-40B4-BE49-F238E27FC236}">
                  <a16:creationId xmlns:a16="http://schemas.microsoft.com/office/drawing/2014/main" id="{C3DEFD89-439D-4988-A3E6-080B88D19644}"/>
                </a:ext>
              </a:extLst>
            </p:cNvPr>
            <p:cNvPicPr>
              <a:picLocks noChangeAspect="1"/>
            </p:cNvPicPr>
            <p:nvPr/>
          </p:nvPicPr>
          <p:blipFill rotWithShape="1">
            <a:blip r:embed="rId5"/>
            <a:srcRect l="10214" t="43367" r="49980" b="29395"/>
            <a:stretch/>
          </p:blipFill>
          <p:spPr>
            <a:xfrm>
              <a:off x="503465" y="4553339"/>
              <a:ext cx="2187655" cy="1375401"/>
            </a:xfrm>
            <a:prstGeom prst="rect">
              <a:avLst/>
            </a:prstGeom>
          </p:spPr>
        </p:pic>
        <p:sp>
          <p:nvSpPr>
            <p:cNvPr id="25" name="TextBox 24">
              <a:extLst>
                <a:ext uri="{FF2B5EF4-FFF2-40B4-BE49-F238E27FC236}">
                  <a16:creationId xmlns:a16="http://schemas.microsoft.com/office/drawing/2014/main" id="{90D7F133-4DF0-4468-9FA3-169F0FB25BE4}"/>
                </a:ext>
              </a:extLst>
            </p:cNvPr>
            <p:cNvSpPr txBox="1"/>
            <p:nvPr/>
          </p:nvSpPr>
          <p:spPr>
            <a:xfrm>
              <a:off x="276871" y="1036394"/>
              <a:ext cx="2533004" cy="707886"/>
            </a:xfrm>
            <a:prstGeom prst="rect">
              <a:avLst/>
            </a:prstGeom>
            <a:noFill/>
          </p:spPr>
          <p:txBody>
            <a:bodyPr wrap="square" rtlCol="0">
              <a:spAutoFit/>
            </a:bodyPr>
            <a:lstStyle/>
            <a:p>
              <a:pPr algn="ctr"/>
              <a:r>
                <a:rPr lang="en-US" sz="2000" dirty="0"/>
                <a:t>Fast breath-hold PET/CT</a:t>
              </a:r>
            </a:p>
          </p:txBody>
        </p:sp>
        <p:sp>
          <p:nvSpPr>
            <p:cNvPr id="26" name="TextBox 25">
              <a:extLst>
                <a:ext uri="{FF2B5EF4-FFF2-40B4-BE49-F238E27FC236}">
                  <a16:creationId xmlns:a16="http://schemas.microsoft.com/office/drawing/2014/main" id="{87EEDAAE-C75E-4928-B795-E2DEBDB7282F}"/>
                </a:ext>
              </a:extLst>
            </p:cNvPr>
            <p:cNvSpPr txBox="1"/>
            <p:nvPr/>
          </p:nvSpPr>
          <p:spPr>
            <a:xfrm>
              <a:off x="3011400" y="1149017"/>
              <a:ext cx="2737634" cy="707886"/>
            </a:xfrm>
            <a:prstGeom prst="rect">
              <a:avLst/>
            </a:prstGeom>
            <a:noFill/>
          </p:spPr>
          <p:txBody>
            <a:bodyPr wrap="square" lIns="91440" tIns="45720" rIns="91440" bIns="45720" rtlCol="0" anchor="t">
              <a:spAutoFit/>
            </a:bodyPr>
            <a:lstStyle/>
            <a:p>
              <a:pPr algn="ctr"/>
              <a:r>
                <a:rPr lang="en-US" sz="2000" dirty="0"/>
                <a:t>Low dose </a:t>
              </a:r>
              <a:r>
                <a:rPr lang="en-US" sz="2000" dirty="0" err="1"/>
                <a:t>immunoPET</a:t>
              </a:r>
              <a:r>
                <a:rPr lang="en-US" sz="2000" dirty="0"/>
                <a:t> (Zr89 and others)</a:t>
              </a:r>
            </a:p>
          </p:txBody>
        </p:sp>
        <p:sp>
          <p:nvSpPr>
            <p:cNvPr id="30" name="Rectangle 29">
              <a:extLst>
                <a:ext uri="{FF2B5EF4-FFF2-40B4-BE49-F238E27FC236}">
                  <a16:creationId xmlns:a16="http://schemas.microsoft.com/office/drawing/2014/main" id="{ADD1AD5B-F75E-4521-A09A-DBBFACB328A6}"/>
                </a:ext>
              </a:extLst>
            </p:cNvPr>
            <p:cNvSpPr/>
            <p:nvPr/>
          </p:nvSpPr>
          <p:spPr>
            <a:xfrm>
              <a:off x="3510686" y="3865997"/>
              <a:ext cx="1980542" cy="400110"/>
            </a:xfrm>
            <a:prstGeom prst="rect">
              <a:avLst/>
            </a:prstGeom>
          </p:spPr>
          <p:txBody>
            <a:bodyPr wrap="none">
              <a:spAutoFit/>
            </a:bodyPr>
            <a:lstStyle/>
            <a:p>
              <a:r>
                <a:rPr lang="en-US" sz="2000" dirty="0"/>
                <a:t>Pediatric imaging</a:t>
              </a:r>
            </a:p>
          </p:txBody>
        </p:sp>
        <p:sp>
          <p:nvSpPr>
            <p:cNvPr id="36" name="Rectangle 35">
              <a:extLst>
                <a:ext uri="{FF2B5EF4-FFF2-40B4-BE49-F238E27FC236}">
                  <a16:creationId xmlns:a16="http://schemas.microsoft.com/office/drawing/2014/main" id="{962BEC8F-2F32-41B7-92FF-3E33603AE11C}"/>
                </a:ext>
              </a:extLst>
            </p:cNvPr>
            <p:cNvSpPr/>
            <p:nvPr/>
          </p:nvSpPr>
          <p:spPr>
            <a:xfrm>
              <a:off x="320435" y="1045028"/>
              <a:ext cx="2602900" cy="2599015"/>
            </a:xfrm>
            <a:prstGeom prst="rect">
              <a:avLst/>
            </a:prstGeom>
            <a:noFill/>
            <a:ln>
              <a:solidFill>
                <a:srgbClr val="EC66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41" name="Rectangle 40">
              <a:extLst>
                <a:ext uri="{FF2B5EF4-FFF2-40B4-BE49-F238E27FC236}">
                  <a16:creationId xmlns:a16="http://schemas.microsoft.com/office/drawing/2014/main" id="{ED22CA3B-76E8-43FA-A645-72CA48A703B1}"/>
                </a:ext>
              </a:extLst>
            </p:cNvPr>
            <p:cNvSpPr/>
            <p:nvPr/>
          </p:nvSpPr>
          <p:spPr>
            <a:xfrm>
              <a:off x="3098829" y="1045029"/>
              <a:ext cx="2602900" cy="2599015"/>
            </a:xfrm>
            <a:prstGeom prst="rect">
              <a:avLst/>
            </a:prstGeom>
            <a:noFill/>
            <a:ln>
              <a:solidFill>
                <a:srgbClr val="EC66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44" name="Rectangle 43">
              <a:extLst>
                <a:ext uri="{FF2B5EF4-FFF2-40B4-BE49-F238E27FC236}">
                  <a16:creationId xmlns:a16="http://schemas.microsoft.com/office/drawing/2014/main" id="{1D574B0E-C9E4-4DB8-9FC2-58D8CCACF6A6}"/>
                </a:ext>
              </a:extLst>
            </p:cNvPr>
            <p:cNvSpPr/>
            <p:nvPr/>
          </p:nvSpPr>
          <p:spPr>
            <a:xfrm>
              <a:off x="320435" y="3746956"/>
              <a:ext cx="2602900" cy="2599015"/>
            </a:xfrm>
            <a:prstGeom prst="rect">
              <a:avLst/>
            </a:prstGeom>
            <a:noFill/>
            <a:ln>
              <a:solidFill>
                <a:srgbClr val="EC66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45" name="Rectangle 44">
              <a:extLst>
                <a:ext uri="{FF2B5EF4-FFF2-40B4-BE49-F238E27FC236}">
                  <a16:creationId xmlns:a16="http://schemas.microsoft.com/office/drawing/2014/main" id="{5FD13475-E515-418C-A043-E713F6BE053C}"/>
                </a:ext>
              </a:extLst>
            </p:cNvPr>
            <p:cNvSpPr/>
            <p:nvPr/>
          </p:nvSpPr>
          <p:spPr>
            <a:xfrm>
              <a:off x="3098829" y="3746956"/>
              <a:ext cx="2602900" cy="2599015"/>
            </a:xfrm>
            <a:prstGeom prst="rect">
              <a:avLst/>
            </a:prstGeom>
            <a:noFill/>
            <a:ln>
              <a:solidFill>
                <a:srgbClr val="EC66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49" name="Rectangle 48">
              <a:extLst>
                <a:ext uri="{FF2B5EF4-FFF2-40B4-BE49-F238E27FC236}">
                  <a16:creationId xmlns:a16="http://schemas.microsoft.com/office/drawing/2014/main" id="{BBD0093F-3596-44BB-A873-5B540F04285F}"/>
                </a:ext>
              </a:extLst>
            </p:cNvPr>
            <p:cNvSpPr/>
            <p:nvPr/>
          </p:nvSpPr>
          <p:spPr>
            <a:xfrm>
              <a:off x="2210714" y="578821"/>
              <a:ext cx="1806905" cy="400110"/>
            </a:xfrm>
            <a:prstGeom prst="rect">
              <a:avLst/>
            </a:prstGeom>
            <a:solidFill>
              <a:schemeClr val="bg1"/>
            </a:solidFill>
          </p:spPr>
          <p:txBody>
            <a:bodyPr wrap="none">
              <a:spAutoFit/>
            </a:bodyPr>
            <a:lstStyle/>
            <a:p>
              <a:r>
                <a:rPr lang="en-US" sz="2000" b="1" dirty="0">
                  <a:solidFill>
                    <a:srgbClr val="EC6602"/>
                  </a:solidFill>
                  <a:latin typeface="Calibri" panose="020F0502020204030204" pitchFamily="34" charset="0"/>
                  <a:ea typeface="Times New Roman" panose="02020603050405020304" pitchFamily="18" charset="0"/>
                </a:rPr>
                <a:t>High sensitivity</a:t>
              </a:r>
            </a:p>
          </p:txBody>
        </p:sp>
      </p:grpSp>
      <p:grpSp>
        <p:nvGrpSpPr>
          <p:cNvPr id="5" name="Group 4">
            <a:extLst>
              <a:ext uri="{FF2B5EF4-FFF2-40B4-BE49-F238E27FC236}">
                <a16:creationId xmlns:a16="http://schemas.microsoft.com/office/drawing/2014/main" id="{8C0EC7F9-7E4D-4877-821F-3A3976A1822E}"/>
              </a:ext>
            </a:extLst>
          </p:cNvPr>
          <p:cNvGrpSpPr/>
          <p:nvPr/>
        </p:nvGrpSpPr>
        <p:grpSpPr>
          <a:xfrm>
            <a:off x="5749034" y="654400"/>
            <a:ext cx="5476164" cy="5697647"/>
            <a:chOff x="5749034" y="654400"/>
            <a:chExt cx="5476164" cy="5697647"/>
          </a:xfrm>
        </p:grpSpPr>
        <p:grpSp>
          <p:nvGrpSpPr>
            <p:cNvPr id="54" name="Group 53">
              <a:extLst>
                <a:ext uri="{FF2B5EF4-FFF2-40B4-BE49-F238E27FC236}">
                  <a16:creationId xmlns:a16="http://schemas.microsoft.com/office/drawing/2014/main" id="{1519B5C8-674D-42A4-A2DC-3D35EA89B6D2}"/>
                </a:ext>
              </a:extLst>
            </p:cNvPr>
            <p:cNvGrpSpPr/>
            <p:nvPr/>
          </p:nvGrpSpPr>
          <p:grpSpPr>
            <a:xfrm>
              <a:off x="5749034" y="654400"/>
              <a:ext cx="4153996" cy="5697647"/>
              <a:chOff x="5749034" y="654400"/>
              <a:chExt cx="4153996" cy="5697647"/>
            </a:xfrm>
          </p:grpSpPr>
          <p:grpSp>
            <p:nvGrpSpPr>
              <p:cNvPr id="53" name="Group 52">
                <a:extLst>
                  <a:ext uri="{FF2B5EF4-FFF2-40B4-BE49-F238E27FC236}">
                    <a16:creationId xmlns:a16="http://schemas.microsoft.com/office/drawing/2014/main" id="{497C6D6E-6B32-4327-9EF7-03436430B18C}"/>
                  </a:ext>
                </a:extLst>
              </p:cNvPr>
              <p:cNvGrpSpPr/>
              <p:nvPr/>
            </p:nvGrpSpPr>
            <p:grpSpPr>
              <a:xfrm>
                <a:off x="5749034" y="3743937"/>
                <a:ext cx="2807186" cy="2608110"/>
                <a:chOff x="5749034" y="3743937"/>
                <a:chExt cx="2807186" cy="2608110"/>
              </a:xfrm>
            </p:grpSpPr>
            <p:sp>
              <p:nvSpPr>
                <p:cNvPr id="21" name="TextBox 20">
                  <a:extLst>
                    <a:ext uri="{FF2B5EF4-FFF2-40B4-BE49-F238E27FC236}">
                      <a16:creationId xmlns:a16="http://schemas.microsoft.com/office/drawing/2014/main" id="{DA707A20-AC2E-47A8-B41C-6797D3721D2B}"/>
                    </a:ext>
                  </a:extLst>
                </p:cNvPr>
                <p:cNvSpPr txBox="1"/>
                <p:nvPr/>
              </p:nvSpPr>
              <p:spPr>
                <a:xfrm>
                  <a:off x="5749034" y="3743937"/>
                  <a:ext cx="2807186" cy="1015663"/>
                </a:xfrm>
                <a:prstGeom prst="rect">
                  <a:avLst/>
                </a:prstGeom>
                <a:noFill/>
              </p:spPr>
              <p:txBody>
                <a:bodyPr wrap="square" rtlCol="0">
                  <a:spAutoFit/>
                </a:bodyPr>
                <a:lstStyle/>
                <a:p>
                  <a:pPr algn="ctr"/>
                  <a:r>
                    <a:rPr lang="en-US" sz="2000" dirty="0"/>
                    <a:t>Interaction inter organs (brain-guts, brain-heart, brain-spine)</a:t>
                  </a:r>
                </a:p>
              </p:txBody>
            </p:sp>
            <p:grpSp>
              <p:nvGrpSpPr>
                <p:cNvPr id="51" name="Group 50">
                  <a:extLst>
                    <a:ext uri="{FF2B5EF4-FFF2-40B4-BE49-F238E27FC236}">
                      <a16:creationId xmlns:a16="http://schemas.microsoft.com/office/drawing/2014/main" id="{B3A1A581-98E5-4789-8ADD-698549E9DC72}"/>
                    </a:ext>
                  </a:extLst>
                </p:cNvPr>
                <p:cNvGrpSpPr/>
                <p:nvPr/>
              </p:nvGrpSpPr>
              <p:grpSpPr>
                <a:xfrm>
                  <a:off x="6136460" y="4752840"/>
                  <a:ext cx="2213337" cy="1404033"/>
                  <a:chOff x="6136460" y="4752840"/>
                  <a:chExt cx="2213337" cy="1404033"/>
                </a:xfrm>
              </p:grpSpPr>
              <p:pic>
                <p:nvPicPr>
                  <p:cNvPr id="32" name="Picture 31">
                    <a:extLst>
                      <a:ext uri="{FF2B5EF4-FFF2-40B4-BE49-F238E27FC236}">
                        <a16:creationId xmlns:a16="http://schemas.microsoft.com/office/drawing/2014/main" id="{823870C3-2D72-4EA8-AB66-DB7600C6C167}"/>
                      </a:ext>
                    </a:extLst>
                  </p:cNvPr>
                  <p:cNvPicPr>
                    <a:picLocks noChangeAspect="1"/>
                  </p:cNvPicPr>
                  <p:nvPr/>
                </p:nvPicPr>
                <p:blipFill rotWithShape="1">
                  <a:blip r:embed="rId6"/>
                  <a:srcRect l="63975" t="29412" r="6431" b="30980"/>
                  <a:stretch/>
                </p:blipFill>
                <p:spPr>
                  <a:xfrm>
                    <a:off x="6497408" y="4960084"/>
                    <a:ext cx="1448978" cy="1196789"/>
                  </a:xfrm>
                  <a:prstGeom prst="rect">
                    <a:avLst/>
                  </a:prstGeom>
                </p:spPr>
              </p:pic>
              <p:pic>
                <p:nvPicPr>
                  <p:cNvPr id="31" name="Picture 30">
                    <a:extLst>
                      <a:ext uri="{FF2B5EF4-FFF2-40B4-BE49-F238E27FC236}">
                        <a16:creationId xmlns:a16="http://schemas.microsoft.com/office/drawing/2014/main" id="{7ACD44E8-AAFC-4F7D-9CD3-AA84E9ABD4E2}"/>
                      </a:ext>
                    </a:extLst>
                  </p:cNvPr>
                  <p:cNvPicPr>
                    <a:picLocks noChangeAspect="1"/>
                  </p:cNvPicPr>
                  <p:nvPr/>
                </p:nvPicPr>
                <p:blipFill rotWithShape="1">
                  <a:blip r:embed="rId7"/>
                  <a:srcRect l="74491" t="34902" r="17201" b="51644"/>
                  <a:stretch/>
                </p:blipFill>
                <p:spPr>
                  <a:xfrm>
                    <a:off x="7448844" y="4752840"/>
                    <a:ext cx="900953" cy="922668"/>
                  </a:xfrm>
                  <a:prstGeom prst="rect">
                    <a:avLst/>
                  </a:prstGeom>
                </p:spPr>
              </p:pic>
              <p:pic>
                <p:nvPicPr>
                  <p:cNvPr id="34" name="Picture 33">
                    <a:extLst>
                      <a:ext uri="{FF2B5EF4-FFF2-40B4-BE49-F238E27FC236}">
                        <a16:creationId xmlns:a16="http://schemas.microsoft.com/office/drawing/2014/main" id="{16BD89B6-913F-420F-B72A-23A3BFACD3F1}"/>
                      </a:ext>
                    </a:extLst>
                  </p:cNvPr>
                  <p:cNvPicPr>
                    <a:picLocks noChangeAspect="1"/>
                  </p:cNvPicPr>
                  <p:nvPr/>
                </p:nvPicPr>
                <p:blipFill rotWithShape="1">
                  <a:blip r:embed="rId8"/>
                  <a:srcRect l="78797" t="15233" r="4079" b="46897"/>
                  <a:stretch/>
                </p:blipFill>
                <p:spPr>
                  <a:xfrm>
                    <a:off x="6136460" y="4752840"/>
                    <a:ext cx="721898" cy="985206"/>
                  </a:xfrm>
                  <a:prstGeom prst="rect">
                    <a:avLst/>
                  </a:prstGeom>
                </p:spPr>
              </p:pic>
            </p:grpSp>
            <p:sp>
              <p:nvSpPr>
                <p:cNvPr id="46" name="Rectangle 45">
                  <a:extLst>
                    <a:ext uri="{FF2B5EF4-FFF2-40B4-BE49-F238E27FC236}">
                      <a16:creationId xmlns:a16="http://schemas.microsoft.com/office/drawing/2014/main" id="{A3E12BBD-2574-46D3-BB80-10FB715F0A77}"/>
                    </a:ext>
                  </a:extLst>
                </p:cNvPr>
                <p:cNvSpPr/>
                <p:nvPr/>
              </p:nvSpPr>
              <p:spPr>
                <a:xfrm>
                  <a:off x="5858415" y="3753032"/>
                  <a:ext cx="2602900" cy="2599015"/>
                </a:xfrm>
                <a:prstGeom prst="rect">
                  <a:avLst/>
                </a:prstGeom>
                <a:noFill/>
                <a:ln>
                  <a:solidFill>
                    <a:srgbClr val="EC66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grpSp>
            <p:nvGrpSpPr>
              <p:cNvPr id="52" name="Group 51">
                <a:extLst>
                  <a:ext uri="{FF2B5EF4-FFF2-40B4-BE49-F238E27FC236}">
                    <a16:creationId xmlns:a16="http://schemas.microsoft.com/office/drawing/2014/main" id="{306EF6BC-5A7C-4223-8995-7AE9A12E0C95}"/>
                  </a:ext>
                </a:extLst>
              </p:cNvPr>
              <p:cNvGrpSpPr/>
              <p:nvPr/>
            </p:nvGrpSpPr>
            <p:grpSpPr>
              <a:xfrm>
                <a:off x="5858415" y="654400"/>
                <a:ext cx="4044615" cy="2996835"/>
                <a:chOff x="5858415" y="654400"/>
                <a:chExt cx="4044615" cy="2996835"/>
              </a:xfrm>
            </p:grpSpPr>
            <p:pic>
              <p:nvPicPr>
                <p:cNvPr id="8" name="Picture 7">
                  <a:extLst>
                    <a:ext uri="{FF2B5EF4-FFF2-40B4-BE49-F238E27FC236}">
                      <a16:creationId xmlns:a16="http://schemas.microsoft.com/office/drawing/2014/main" id="{A6237166-8A6E-49FD-9E48-FFBD42B1C796}"/>
                    </a:ext>
                  </a:extLst>
                </p:cNvPr>
                <p:cNvPicPr>
                  <a:picLocks noChangeAspect="1"/>
                </p:cNvPicPr>
                <p:nvPr/>
              </p:nvPicPr>
              <p:blipFill rotWithShape="1">
                <a:blip r:embed="rId3"/>
                <a:srcRect l="348" t="21324" r="82055" b="47579"/>
                <a:stretch/>
              </p:blipFill>
              <p:spPr>
                <a:xfrm>
                  <a:off x="6400343" y="1856903"/>
                  <a:ext cx="1743739" cy="1729491"/>
                </a:xfrm>
                <a:prstGeom prst="rect">
                  <a:avLst/>
                </a:prstGeom>
              </p:spPr>
            </p:pic>
            <p:sp>
              <p:nvSpPr>
                <p:cNvPr id="27" name="TextBox 26">
                  <a:extLst>
                    <a:ext uri="{FF2B5EF4-FFF2-40B4-BE49-F238E27FC236}">
                      <a16:creationId xmlns:a16="http://schemas.microsoft.com/office/drawing/2014/main" id="{90129683-2FFE-4875-B051-AA1F2717FB69}"/>
                    </a:ext>
                  </a:extLst>
                </p:cNvPr>
                <p:cNvSpPr txBox="1"/>
                <p:nvPr/>
              </p:nvSpPr>
              <p:spPr>
                <a:xfrm>
                  <a:off x="6136460" y="1115451"/>
                  <a:ext cx="2324855" cy="707886"/>
                </a:xfrm>
                <a:prstGeom prst="rect">
                  <a:avLst/>
                </a:prstGeom>
                <a:noFill/>
              </p:spPr>
              <p:txBody>
                <a:bodyPr wrap="square" rtlCol="0">
                  <a:spAutoFit/>
                </a:bodyPr>
                <a:lstStyle/>
                <a:p>
                  <a:r>
                    <a:rPr lang="en-US" sz="2000" dirty="0"/>
                    <a:t>PET angiography and PET perfusion</a:t>
                  </a:r>
                </a:p>
              </p:txBody>
            </p:sp>
            <p:sp>
              <p:nvSpPr>
                <p:cNvPr id="42" name="Rectangle 41">
                  <a:extLst>
                    <a:ext uri="{FF2B5EF4-FFF2-40B4-BE49-F238E27FC236}">
                      <a16:creationId xmlns:a16="http://schemas.microsoft.com/office/drawing/2014/main" id="{1FA5BE97-69D1-4448-AEA7-52EE42762C94}"/>
                    </a:ext>
                  </a:extLst>
                </p:cNvPr>
                <p:cNvSpPr/>
                <p:nvPr/>
              </p:nvSpPr>
              <p:spPr>
                <a:xfrm>
                  <a:off x="5858415" y="1052220"/>
                  <a:ext cx="2602900" cy="2599015"/>
                </a:xfrm>
                <a:prstGeom prst="rect">
                  <a:avLst/>
                </a:prstGeom>
                <a:noFill/>
                <a:ln>
                  <a:solidFill>
                    <a:srgbClr val="EC66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48" name="Rectangle 47">
                  <a:extLst>
                    <a:ext uri="{FF2B5EF4-FFF2-40B4-BE49-F238E27FC236}">
                      <a16:creationId xmlns:a16="http://schemas.microsoft.com/office/drawing/2014/main" id="{02021770-9359-49C3-B542-8B92EA45928F}"/>
                    </a:ext>
                  </a:extLst>
                </p:cNvPr>
                <p:cNvSpPr/>
                <p:nvPr/>
              </p:nvSpPr>
              <p:spPr>
                <a:xfrm>
                  <a:off x="7444665" y="654400"/>
                  <a:ext cx="2458365" cy="400110"/>
                </a:xfrm>
                <a:prstGeom prst="rect">
                  <a:avLst/>
                </a:prstGeom>
                <a:noFill/>
              </p:spPr>
              <p:txBody>
                <a:bodyPr wrap="none">
                  <a:spAutoFit/>
                </a:bodyPr>
                <a:lstStyle/>
                <a:p>
                  <a:r>
                    <a:rPr lang="en-US" sz="2000" b="1" dirty="0">
                      <a:solidFill>
                        <a:srgbClr val="EC6602"/>
                      </a:solidFill>
                      <a:latin typeface="Calibri" panose="020F0502020204030204" pitchFamily="34" charset="0"/>
                      <a:ea typeface="Times New Roman" panose="02020603050405020304" pitchFamily="18" charset="0"/>
                    </a:rPr>
                    <a:t>Multi-organ coverage</a:t>
                  </a:r>
                </a:p>
              </p:txBody>
            </p:sp>
          </p:grpSp>
        </p:grpSp>
        <p:grpSp>
          <p:nvGrpSpPr>
            <p:cNvPr id="38" name="Group 37">
              <a:extLst>
                <a:ext uri="{FF2B5EF4-FFF2-40B4-BE49-F238E27FC236}">
                  <a16:creationId xmlns:a16="http://schemas.microsoft.com/office/drawing/2014/main" id="{A7B17DAE-A45C-41E4-AFB1-873264E3C3FB}"/>
                </a:ext>
              </a:extLst>
            </p:cNvPr>
            <p:cNvGrpSpPr/>
            <p:nvPr/>
          </p:nvGrpSpPr>
          <p:grpSpPr>
            <a:xfrm>
              <a:off x="8622298" y="1053430"/>
              <a:ext cx="2602900" cy="2599015"/>
              <a:chOff x="8622298" y="1053430"/>
              <a:chExt cx="2602900" cy="2599015"/>
            </a:xfrm>
          </p:grpSpPr>
          <p:sp>
            <p:nvSpPr>
              <p:cNvPr id="39" name="Rectangle 38">
                <a:extLst>
                  <a:ext uri="{FF2B5EF4-FFF2-40B4-BE49-F238E27FC236}">
                    <a16:creationId xmlns:a16="http://schemas.microsoft.com/office/drawing/2014/main" id="{94AE00B6-8139-4D0F-85FD-A48A4182A21A}"/>
                  </a:ext>
                </a:extLst>
              </p:cNvPr>
              <p:cNvSpPr/>
              <p:nvPr/>
            </p:nvSpPr>
            <p:spPr>
              <a:xfrm>
                <a:off x="8622298" y="1053430"/>
                <a:ext cx="2602900" cy="2599015"/>
              </a:xfrm>
              <a:prstGeom prst="rect">
                <a:avLst/>
              </a:prstGeom>
              <a:noFill/>
              <a:ln>
                <a:solidFill>
                  <a:srgbClr val="EC66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40" name="Rectangle 39">
                <a:extLst>
                  <a:ext uri="{FF2B5EF4-FFF2-40B4-BE49-F238E27FC236}">
                    <a16:creationId xmlns:a16="http://schemas.microsoft.com/office/drawing/2014/main" id="{9B56F288-C46D-4C89-A3C3-285D47A47C52}"/>
                  </a:ext>
                </a:extLst>
              </p:cNvPr>
              <p:cNvSpPr/>
              <p:nvPr/>
            </p:nvSpPr>
            <p:spPr>
              <a:xfrm>
                <a:off x="8622298" y="1130220"/>
                <a:ext cx="2602899" cy="707886"/>
              </a:xfrm>
              <a:prstGeom prst="rect">
                <a:avLst/>
              </a:prstGeom>
            </p:spPr>
            <p:txBody>
              <a:bodyPr wrap="square">
                <a:spAutoFit/>
              </a:bodyPr>
              <a:lstStyle/>
              <a:p>
                <a:pPr algn="ctr"/>
                <a:r>
                  <a:rPr lang="en-US" sz="2000" dirty="0"/>
                  <a:t>Accurate whole-body parametric imaging</a:t>
                </a:r>
              </a:p>
            </p:txBody>
          </p:sp>
          <p:grpSp>
            <p:nvGrpSpPr>
              <p:cNvPr id="55" name="Group 54">
                <a:extLst>
                  <a:ext uri="{FF2B5EF4-FFF2-40B4-BE49-F238E27FC236}">
                    <a16:creationId xmlns:a16="http://schemas.microsoft.com/office/drawing/2014/main" id="{F234B40A-ED4B-4ED7-A847-6F5B66C7A328}"/>
                  </a:ext>
                </a:extLst>
              </p:cNvPr>
              <p:cNvGrpSpPr/>
              <p:nvPr/>
            </p:nvGrpSpPr>
            <p:grpSpPr>
              <a:xfrm>
                <a:off x="8813208" y="1961433"/>
                <a:ext cx="2395852" cy="1446189"/>
                <a:chOff x="555852" y="3026754"/>
                <a:chExt cx="2395852" cy="1446189"/>
              </a:xfrm>
            </p:grpSpPr>
            <p:pic>
              <p:nvPicPr>
                <p:cNvPr id="56" name="Picture 55">
                  <a:extLst>
                    <a:ext uri="{FF2B5EF4-FFF2-40B4-BE49-F238E27FC236}">
                      <a16:creationId xmlns:a16="http://schemas.microsoft.com/office/drawing/2014/main" id="{C1C90183-DDA5-4FAE-97EC-5EF2C03926C5}"/>
                    </a:ext>
                  </a:extLst>
                </p:cNvPr>
                <p:cNvPicPr>
                  <a:picLocks noChangeAspect="1"/>
                </p:cNvPicPr>
                <p:nvPr/>
              </p:nvPicPr>
              <p:blipFill rotWithShape="1">
                <a:blip r:embed="rId9"/>
                <a:srcRect l="32559" t="45038" r="43647" b="31787"/>
                <a:stretch/>
              </p:blipFill>
              <p:spPr>
                <a:xfrm>
                  <a:off x="555852" y="3026754"/>
                  <a:ext cx="2395852" cy="1251382"/>
                </a:xfrm>
                <a:prstGeom prst="rect">
                  <a:avLst/>
                </a:prstGeom>
              </p:spPr>
            </p:pic>
            <p:sp>
              <p:nvSpPr>
                <p:cNvPr id="57" name="TextBox 56">
                  <a:extLst>
                    <a:ext uri="{FF2B5EF4-FFF2-40B4-BE49-F238E27FC236}">
                      <a16:creationId xmlns:a16="http://schemas.microsoft.com/office/drawing/2014/main" id="{913A03C3-BC2B-439D-AA00-1F80DBED1E55}"/>
                    </a:ext>
                  </a:extLst>
                </p:cNvPr>
                <p:cNvSpPr txBox="1"/>
                <p:nvPr/>
              </p:nvSpPr>
              <p:spPr>
                <a:xfrm>
                  <a:off x="2459115" y="4178500"/>
                  <a:ext cx="355106" cy="286655"/>
                </a:xfrm>
                <a:prstGeom prst="rect">
                  <a:avLst/>
                </a:prstGeom>
                <a:noFill/>
              </p:spPr>
              <p:txBody>
                <a:bodyPr wrap="none" lIns="0" tIns="0" rIns="0" bIns="0" rtlCol="0">
                  <a:noAutofit/>
                </a:bodyPr>
                <a:lstStyle/>
                <a:p>
                  <a:pPr algn="l"/>
                  <a:r>
                    <a:rPr lang="en-US" dirty="0"/>
                    <a:t>DV</a:t>
                  </a:r>
                </a:p>
              </p:txBody>
            </p:sp>
            <p:sp>
              <p:nvSpPr>
                <p:cNvPr id="58" name="TextBox 57">
                  <a:extLst>
                    <a:ext uri="{FF2B5EF4-FFF2-40B4-BE49-F238E27FC236}">
                      <a16:creationId xmlns:a16="http://schemas.microsoft.com/office/drawing/2014/main" id="{CA4E90B1-211C-408A-8CE8-CA1E96B7BEF1}"/>
                    </a:ext>
                  </a:extLst>
                </p:cNvPr>
                <p:cNvSpPr txBox="1"/>
                <p:nvPr/>
              </p:nvSpPr>
              <p:spPr>
                <a:xfrm>
                  <a:off x="701336" y="4186288"/>
                  <a:ext cx="187910" cy="286655"/>
                </a:xfrm>
                <a:prstGeom prst="rect">
                  <a:avLst/>
                </a:prstGeom>
                <a:noFill/>
              </p:spPr>
              <p:txBody>
                <a:bodyPr wrap="none" lIns="0" tIns="0" rIns="0" bIns="0" rtlCol="0">
                  <a:noAutofit/>
                </a:bodyPr>
                <a:lstStyle/>
                <a:p>
                  <a:pPr algn="l"/>
                  <a:r>
                    <a:rPr lang="en-US" dirty="0"/>
                    <a:t>SUV</a:t>
                  </a:r>
                </a:p>
              </p:txBody>
            </p:sp>
            <p:sp>
              <p:nvSpPr>
                <p:cNvPr id="59" name="TextBox 58">
                  <a:extLst>
                    <a:ext uri="{FF2B5EF4-FFF2-40B4-BE49-F238E27FC236}">
                      <a16:creationId xmlns:a16="http://schemas.microsoft.com/office/drawing/2014/main" id="{1EAFF9DB-8AFC-42F1-B0AA-B245B45F9F65}"/>
                    </a:ext>
                  </a:extLst>
                </p:cNvPr>
                <p:cNvSpPr txBox="1"/>
                <p:nvPr/>
              </p:nvSpPr>
              <p:spPr>
                <a:xfrm>
                  <a:off x="1661604" y="4178500"/>
                  <a:ext cx="355106" cy="286655"/>
                </a:xfrm>
                <a:prstGeom prst="rect">
                  <a:avLst/>
                </a:prstGeom>
                <a:noFill/>
              </p:spPr>
              <p:txBody>
                <a:bodyPr wrap="none" lIns="0" tIns="0" rIns="0" bIns="0" rtlCol="0">
                  <a:noAutofit/>
                </a:bodyPr>
                <a:lstStyle/>
                <a:p>
                  <a:pPr algn="l"/>
                  <a:r>
                    <a:rPr lang="en-US" dirty="0"/>
                    <a:t>Ki</a:t>
                  </a:r>
                </a:p>
              </p:txBody>
            </p:sp>
          </p:grpSp>
        </p:grpSp>
      </p:grpSp>
      <p:grpSp>
        <p:nvGrpSpPr>
          <p:cNvPr id="43" name="Group 42">
            <a:extLst>
              <a:ext uri="{FF2B5EF4-FFF2-40B4-BE49-F238E27FC236}">
                <a16:creationId xmlns:a16="http://schemas.microsoft.com/office/drawing/2014/main" id="{ECC5C51B-58A0-41EB-B14D-DEF4CCB75331}"/>
              </a:ext>
            </a:extLst>
          </p:cNvPr>
          <p:cNvGrpSpPr/>
          <p:nvPr/>
        </p:nvGrpSpPr>
        <p:grpSpPr>
          <a:xfrm>
            <a:off x="8583668" y="3753872"/>
            <a:ext cx="2798707" cy="2599015"/>
            <a:chOff x="8583668" y="3753872"/>
            <a:chExt cx="2798707" cy="2599015"/>
          </a:xfrm>
        </p:grpSpPr>
        <p:grpSp>
          <p:nvGrpSpPr>
            <p:cNvPr id="47" name="Group 46">
              <a:extLst>
                <a:ext uri="{FF2B5EF4-FFF2-40B4-BE49-F238E27FC236}">
                  <a16:creationId xmlns:a16="http://schemas.microsoft.com/office/drawing/2014/main" id="{878429EA-7FCE-4ACA-807E-7E021BF53F45}"/>
                </a:ext>
              </a:extLst>
            </p:cNvPr>
            <p:cNvGrpSpPr/>
            <p:nvPr/>
          </p:nvGrpSpPr>
          <p:grpSpPr>
            <a:xfrm>
              <a:off x="8606160" y="3753872"/>
              <a:ext cx="2602900" cy="2599015"/>
              <a:chOff x="8606160" y="3753872"/>
              <a:chExt cx="2602900" cy="2599015"/>
            </a:xfrm>
          </p:grpSpPr>
          <p:pic>
            <p:nvPicPr>
              <p:cNvPr id="61" name="Picture 60">
                <a:extLst>
                  <a:ext uri="{FF2B5EF4-FFF2-40B4-BE49-F238E27FC236}">
                    <a16:creationId xmlns:a16="http://schemas.microsoft.com/office/drawing/2014/main" id="{60F74470-20E9-4B83-8A0A-A2491B780280}"/>
                  </a:ext>
                </a:extLst>
              </p:cNvPr>
              <p:cNvPicPr>
                <a:picLocks noChangeAspect="1"/>
              </p:cNvPicPr>
              <p:nvPr/>
            </p:nvPicPr>
            <p:blipFill rotWithShape="1">
              <a:blip r:embed="rId4"/>
              <a:srcRect l="22007" t="60281" r="54072" b="3829"/>
              <a:stretch/>
            </p:blipFill>
            <p:spPr>
              <a:xfrm>
                <a:off x="8738220" y="4575861"/>
                <a:ext cx="2127559" cy="1777026"/>
              </a:xfrm>
              <a:prstGeom prst="rect">
                <a:avLst/>
              </a:prstGeom>
            </p:spPr>
          </p:pic>
          <p:sp>
            <p:nvSpPr>
              <p:cNvPr id="62" name="Rectangle 61">
                <a:extLst>
                  <a:ext uri="{FF2B5EF4-FFF2-40B4-BE49-F238E27FC236}">
                    <a16:creationId xmlns:a16="http://schemas.microsoft.com/office/drawing/2014/main" id="{893CDFE7-C86C-46C0-B532-3204DEEF73B9}"/>
                  </a:ext>
                </a:extLst>
              </p:cNvPr>
              <p:cNvSpPr/>
              <p:nvPr/>
            </p:nvSpPr>
            <p:spPr>
              <a:xfrm>
                <a:off x="8606160" y="3753872"/>
                <a:ext cx="2602900" cy="2599015"/>
              </a:xfrm>
              <a:prstGeom prst="rect">
                <a:avLst/>
              </a:prstGeom>
              <a:noFill/>
              <a:ln>
                <a:solidFill>
                  <a:srgbClr val="EC66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sp>
          <p:nvSpPr>
            <p:cNvPr id="60" name="Rectangle 59">
              <a:extLst>
                <a:ext uri="{FF2B5EF4-FFF2-40B4-BE49-F238E27FC236}">
                  <a16:creationId xmlns:a16="http://schemas.microsoft.com/office/drawing/2014/main" id="{4BDF7D7E-A4DC-44CF-AF64-1FDBAF6DE5F5}"/>
                </a:ext>
              </a:extLst>
            </p:cNvPr>
            <p:cNvSpPr/>
            <p:nvPr/>
          </p:nvSpPr>
          <p:spPr>
            <a:xfrm>
              <a:off x="8583668" y="3780018"/>
              <a:ext cx="2798707" cy="1015663"/>
            </a:xfrm>
            <a:prstGeom prst="rect">
              <a:avLst/>
            </a:prstGeom>
          </p:spPr>
          <p:txBody>
            <a:bodyPr wrap="square">
              <a:spAutoFit/>
            </a:bodyPr>
            <a:lstStyle/>
            <a:p>
              <a:pPr algn="ctr"/>
              <a:r>
                <a:rPr lang="en-US" sz="2000" dirty="0"/>
                <a:t>Multi organ tracer kinetics and input functions</a:t>
              </a:r>
            </a:p>
          </p:txBody>
        </p:sp>
      </p:grpSp>
    </p:spTree>
    <p:custDataLst>
      <p:tags r:id="rId1"/>
    </p:custDataLst>
    <p:extLst>
      <p:ext uri="{BB962C8B-B14F-4D97-AF65-F5344CB8AC3E}">
        <p14:creationId xmlns:p14="http://schemas.microsoft.com/office/powerpoint/2010/main" val="126767502"/>
      </p:ext>
    </p:extLst>
  </p:cSld>
  <p:clrMapOvr>
    <a:masterClrMapping/>
  </p:clrMapOvr>
  <mc:AlternateContent xmlns:mc="http://schemas.openxmlformats.org/markup-compatibility/2006" xmlns:p14="http://schemas.microsoft.com/office/powerpoint/2010/main">
    <mc:Choice Requires="p14">
      <p:transition spd="slow" p14:dur="2000" advTm="55994"/>
    </mc:Choice>
    <mc:Fallback xmlns="">
      <p:transition spd="slow" advTm="5599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DE1A7784-321A-4B09-8532-1E5DD15B70A8}"/>
              </a:ext>
            </a:extLst>
          </p:cNvPr>
          <p:cNvGrpSpPr/>
          <p:nvPr/>
        </p:nvGrpSpPr>
        <p:grpSpPr>
          <a:xfrm>
            <a:off x="320435" y="1045028"/>
            <a:ext cx="2602900" cy="2599015"/>
            <a:chOff x="320435" y="1045028"/>
            <a:chExt cx="2602900" cy="2599015"/>
          </a:xfrm>
        </p:grpSpPr>
        <p:pic>
          <p:nvPicPr>
            <p:cNvPr id="19" name="Picture 18">
              <a:extLst>
                <a:ext uri="{FF2B5EF4-FFF2-40B4-BE49-F238E27FC236}">
                  <a16:creationId xmlns:a16="http://schemas.microsoft.com/office/drawing/2014/main" id="{679EFC90-FB5A-4E02-B5E7-410E71005DFD}"/>
                </a:ext>
              </a:extLst>
            </p:cNvPr>
            <p:cNvPicPr>
              <a:picLocks noChangeAspect="1"/>
            </p:cNvPicPr>
            <p:nvPr/>
          </p:nvPicPr>
          <p:blipFill rotWithShape="1">
            <a:blip r:embed="rId3"/>
            <a:srcRect l="77193" t="62976"/>
            <a:stretch/>
          </p:blipFill>
          <p:spPr>
            <a:xfrm>
              <a:off x="777445" y="1761346"/>
              <a:ext cx="1913675" cy="1729491"/>
            </a:xfrm>
            <a:prstGeom prst="rect">
              <a:avLst/>
            </a:prstGeom>
          </p:spPr>
        </p:pic>
        <p:sp>
          <p:nvSpPr>
            <p:cNvPr id="25" name="TextBox 24">
              <a:extLst>
                <a:ext uri="{FF2B5EF4-FFF2-40B4-BE49-F238E27FC236}">
                  <a16:creationId xmlns:a16="http://schemas.microsoft.com/office/drawing/2014/main" id="{90D7F133-4DF0-4468-9FA3-169F0FB25BE4}"/>
                </a:ext>
              </a:extLst>
            </p:cNvPr>
            <p:cNvSpPr txBox="1"/>
            <p:nvPr/>
          </p:nvSpPr>
          <p:spPr>
            <a:xfrm>
              <a:off x="782956" y="1097582"/>
              <a:ext cx="1560549" cy="707886"/>
            </a:xfrm>
            <a:prstGeom prst="rect">
              <a:avLst/>
            </a:prstGeom>
            <a:noFill/>
          </p:spPr>
          <p:txBody>
            <a:bodyPr wrap="square" rtlCol="0">
              <a:spAutoFit/>
            </a:bodyPr>
            <a:lstStyle/>
            <a:p>
              <a:pPr algn="ctr"/>
              <a:r>
                <a:rPr lang="en-US" sz="2000" dirty="0"/>
                <a:t>Fast breath-hold PET/CT</a:t>
              </a:r>
            </a:p>
          </p:txBody>
        </p:sp>
        <p:sp>
          <p:nvSpPr>
            <p:cNvPr id="36" name="Rectangle 35">
              <a:extLst>
                <a:ext uri="{FF2B5EF4-FFF2-40B4-BE49-F238E27FC236}">
                  <a16:creationId xmlns:a16="http://schemas.microsoft.com/office/drawing/2014/main" id="{962BEC8F-2F32-41B7-92FF-3E33603AE11C}"/>
                </a:ext>
              </a:extLst>
            </p:cNvPr>
            <p:cNvSpPr/>
            <p:nvPr/>
          </p:nvSpPr>
          <p:spPr>
            <a:xfrm>
              <a:off x="320435" y="1045028"/>
              <a:ext cx="2602900" cy="2599015"/>
            </a:xfrm>
            <a:prstGeom prst="rect">
              <a:avLst/>
            </a:prstGeom>
            <a:noFill/>
            <a:ln>
              <a:solidFill>
                <a:srgbClr val="EC66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sp>
        <p:nvSpPr>
          <p:cNvPr id="3" name="Rectangle 2">
            <a:extLst>
              <a:ext uri="{FF2B5EF4-FFF2-40B4-BE49-F238E27FC236}">
                <a16:creationId xmlns:a16="http://schemas.microsoft.com/office/drawing/2014/main" id="{CD2601BE-E9B2-4A3E-A167-9A7E0CA0E2A9}"/>
              </a:ext>
            </a:extLst>
          </p:cNvPr>
          <p:cNvSpPr/>
          <p:nvPr/>
        </p:nvSpPr>
        <p:spPr>
          <a:xfrm>
            <a:off x="3314399" y="1045028"/>
            <a:ext cx="8027517" cy="4832092"/>
          </a:xfrm>
          <a:prstGeom prst="rect">
            <a:avLst/>
          </a:prstGeom>
        </p:spPr>
        <p:txBody>
          <a:bodyPr wrap="square">
            <a:spAutoFit/>
          </a:bodyPr>
          <a:lstStyle/>
          <a:p>
            <a:pPr marR="0" lvl="0">
              <a:spcBef>
                <a:spcPts val="0"/>
              </a:spcBef>
              <a:spcAft>
                <a:spcPts val="0"/>
              </a:spcAft>
            </a:pPr>
            <a:r>
              <a:rPr lang="en-US" sz="2800" b="1" dirty="0">
                <a:latin typeface="Calibri" panose="020F0502020204030204" pitchFamily="34" charset="0"/>
                <a:ea typeface="Times New Roman" panose="02020603050405020304" pitchFamily="18" charset="0"/>
                <a:cs typeface="Times New Roman" panose="02020603050405020304" pitchFamily="18" charset="0"/>
              </a:rPr>
              <a:t>Breath-hold scans</a:t>
            </a:r>
          </a:p>
          <a:p>
            <a:pPr marR="0" lvl="0" algn="just">
              <a:spcBef>
                <a:spcPts val="0"/>
              </a:spcBef>
              <a:spcAft>
                <a:spcPts val="0"/>
              </a:spcAft>
            </a:pPr>
            <a:r>
              <a:rPr lang="en-US" sz="2800" dirty="0">
                <a:latin typeface="Calibri" panose="020F0502020204030204" pitchFamily="34" charset="0"/>
                <a:ea typeface="Times New Roman" panose="02020603050405020304" pitchFamily="18" charset="0"/>
                <a:cs typeface="Times New Roman" panose="02020603050405020304" pitchFamily="18" charset="0"/>
              </a:rPr>
              <a:t>The amplification of sensitivity compared to standard scanners like Vision, allows for standard dose but very short scans (how many seconds? TBD as part of the research) – this will provide:</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a:spcBef>
                <a:spcPts val="0"/>
              </a:spcBef>
              <a:spcAft>
                <a:spcPts val="0"/>
              </a:spcAft>
              <a:buFont typeface="Arial" panose="020B0604020202020204" pitchFamily="34" charset="0"/>
              <a:buChar char="•"/>
            </a:pPr>
            <a:r>
              <a:rPr lang="en-US" sz="2800" dirty="0">
                <a:latin typeface="Calibri" panose="020F0502020204030204" pitchFamily="34" charset="0"/>
                <a:ea typeface="Times New Roman" panose="02020603050405020304" pitchFamily="18" charset="0"/>
              </a:rPr>
              <a:t>Patient comfort: sick patients cannot hold breath much!</a:t>
            </a:r>
            <a:endParaRPr lang="en-US" sz="2800" dirty="0">
              <a:latin typeface="Calibri" panose="020F0502020204030204" pitchFamily="34" charset="0"/>
              <a:ea typeface="Calibri" panose="020F0502020204030204" pitchFamily="34" charset="0"/>
            </a:endParaRPr>
          </a:p>
          <a:p>
            <a:pPr marL="742950" marR="0" lvl="1" indent="-285750" algn="just">
              <a:spcBef>
                <a:spcPts val="0"/>
              </a:spcBef>
              <a:spcAft>
                <a:spcPts val="0"/>
              </a:spcAft>
              <a:buFont typeface="Arial" panose="020B0604020202020204" pitchFamily="34" charset="0"/>
              <a:buChar char="•"/>
            </a:pPr>
            <a:r>
              <a:rPr lang="en-US" sz="2800" dirty="0">
                <a:latin typeface="Calibri" panose="020F0502020204030204" pitchFamily="34" charset="0"/>
                <a:ea typeface="Times New Roman" panose="02020603050405020304" pitchFamily="18" charset="0"/>
              </a:rPr>
              <a:t>Full matching between CT and PET (sometimes because of the longer PET scan there is mismatch, which is problematic)</a:t>
            </a:r>
            <a:endParaRPr lang="en-US" sz="2800" dirty="0">
              <a:latin typeface="Calibri" panose="020F0502020204030204" pitchFamily="34" charset="0"/>
              <a:ea typeface="Calibri" panose="020F0502020204030204" pitchFamily="34" charset="0"/>
            </a:endParaRPr>
          </a:p>
          <a:p>
            <a:pPr marL="742950" marR="0" lvl="1" indent="-285750" algn="just">
              <a:spcBef>
                <a:spcPts val="0"/>
              </a:spcBef>
              <a:spcAft>
                <a:spcPts val="0"/>
              </a:spcAft>
              <a:buFont typeface="Arial" panose="020B0604020202020204" pitchFamily="34" charset="0"/>
              <a:buChar char="•"/>
            </a:pPr>
            <a:r>
              <a:rPr lang="en-US" sz="2800" dirty="0">
                <a:latin typeface="Calibri" panose="020F0502020204030204" pitchFamily="34" charset="0"/>
                <a:ea typeface="Times New Roman" panose="02020603050405020304" pitchFamily="18" charset="0"/>
              </a:rPr>
              <a:t>Particularly important for lung cancer</a:t>
            </a:r>
            <a:endParaRPr lang="en-US" sz="2800" dirty="0">
              <a:latin typeface="Calibri" panose="020F0502020204030204" pitchFamily="34" charset="0"/>
              <a:ea typeface="Calibri" panose="020F0502020204030204" pitchFamily="34" charset="0"/>
            </a:endParaRPr>
          </a:p>
        </p:txBody>
      </p:sp>
      <p:sp>
        <p:nvSpPr>
          <p:cNvPr id="15" name="Title 1">
            <a:extLst>
              <a:ext uri="{FF2B5EF4-FFF2-40B4-BE49-F238E27FC236}">
                <a16:creationId xmlns:a16="http://schemas.microsoft.com/office/drawing/2014/main" id="{8EA82EB9-3193-400F-B3C6-5569068CC104}"/>
              </a:ext>
            </a:extLst>
          </p:cNvPr>
          <p:cNvSpPr>
            <a:spLocks noGrp="1"/>
          </p:cNvSpPr>
          <p:nvPr>
            <p:ph type="title"/>
          </p:nvPr>
        </p:nvSpPr>
        <p:spPr>
          <a:xfrm>
            <a:off x="219961" y="94916"/>
            <a:ext cx="8982762" cy="828000"/>
          </a:xfrm>
        </p:spPr>
        <p:txBody>
          <a:bodyPr/>
          <a:lstStyle/>
          <a:p>
            <a:r>
              <a:rPr lang="en-US" dirty="0"/>
              <a:t>The Future: LAFOV as enabler for new applications (1)</a:t>
            </a:r>
          </a:p>
        </p:txBody>
      </p:sp>
    </p:spTree>
    <p:custDataLst>
      <p:tags r:id="rId1"/>
    </p:custDataLst>
    <p:extLst>
      <p:ext uri="{BB962C8B-B14F-4D97-AF65-F5344CB8AC3E}">
        <p14:creationId xmlns:p14="http://schemas.microsoft.com/office/powerpoint/2010/main" val="3520222133"/>
      </p:ext>
    </p:extLst>
  </p:cSld>
  <p:clrMapOvr>
    <a:masterClrMapping/>
  </p:clrMapOvr>
  <mc:AlternateContent xmlns:mc="http://schemas.openxmlformats.org/markup-compatibility/2006" xmlns:p14="http://schemas.microsoft.com/office/powerpoint/2010/main">
    <mc:Choice Requires="p14">
      <p:transition spd="slow" p14:dur="2000" advTm="55994"/>
    </mc:Choice>
    <mc:Fallback xmlns="">
      <p:transition spd="slow" advTm="5599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DE1A7784-321A-4B09-8532-1E5DD15B70A8}"/>
              </a:ext>
            </a:extLst>
          </p:cNvPr>
          <p:cNvGrpSpPr/>
          <p:nvPr/>
        </p:nvGrpSpPr>
        <p:grpSpPr>
          <a:xfrm>
            <a:off x="320435" y="3746956"/>
            <a:ext cx="2602900" cy="2599015"/>
            <a:chOff x="320435" y="3746956"/>
            <a:chExt cx="2602900" cy="2599015"/>
          </a:xfrm>
        </p:grpSpPr>
        <p:sp>
          <p:nvSpPr>
            <p:cNvPr id="20" name="TextBox 19">
              <a:extLst>
                <a:ext uri="{FF2B5EF4-FFF2-40B4-BE49-F238E27FC236}">
                  <a16:creationId xmlns:a16="http://schemas.microsoft.com/office/drawing/2014/main" id="{432912A8-E0C7-4DFA-8A66-C265C3ACEA05}"/>
                </a:ext>
              </a:extLst>
            </p:cNvPr>
            <p:cNvSpPr txBox="1"/>
            <p:nvPr/>
          </p:nvSpPr>
          <p:spPr>
            <a:xfrm>
              <a:off x="669608" y="3864784"/>
              <a:ext cx="1975734" cy="400110"/>
            </a:xfrm>
            <a:prstGeom prst="rect">
              <a:avLst/>
            </a:prstGeom>
            <a:noFill/>
          </p:spPr>
          <p:txBody>
            <a:bodyPr wrap="none" rtlCol="0">
              <a:spAutoFit/>
            </a:bodyPr>
            <a:lstStyle/>
            <a:p>
              <a:r>
                <a:rPr lang="en-US" sz="2000" dirty="0"/>
                <a:t>PET/CT screening</a:t>
              </a:r>
            </a:p>
          </p:txBody>
        </p:sp>
        <p:pic>
          <p:nvPicPr>
            <p:cNvPr id="24" name="Picture 23">
              <a:extLst>
                <a:ext uri="{FF2B5EF4-FFF2-40B4-BE49-F238E27FC236}">
                  <a16:creationId xmlns:a16="http://schemas.microsoft.com/office/drawing/2014/main" id="{C3DEFD89-439D-4988-A3E6-080B88D19644}"/>
                </a:ext>
              </a:extLst>
            </p:cNvPr>
            <p:cNvPicPr>
              <a:picLocks noChangeAspect="1"/>
            </p:cNvPicPr>
            <p:nvPr/>
          </p:nvPicPr>
          <p:blipFill rotWithShape="1">
            <a:blip r:embed="rId3"/>
            <a:srcRect l="10214" t="43367" r="49980" b="29395"/>
            <a:stretch/>
          </p:blipFill>
          <p:spPr>
            <a:xfrm>
              <a:off x="503465" y="4553339"/>
              <a:ext cx="2187655" cy="1375401"/>
            </a:xfrm>
            <a:prstGeom prst="rect">
              <a:avLst/>
            </a:prstGeom>
          </p:spPr>
        </p:pic>
        <p:sp>
          <p:nvSpPr>
            <p:cNvPr id="44" name="Rectangle 43">
              <a:extLst>
                <a:ext uri="{FF2B5EF4-FFF2-40B4-BE49-F238E27FC236}">
                  <a16:creationId xmlns:a16="http://schemas.microsoft.com/office/drawing/2014/main" id="{1D574B0E-C9E4-4DB8-9FC2-58D8CCACF6A6}"/>
                </a:ext>
              </a:extLst>
            </p:cNvPr>
            <p:cNvSpPr/>
            <p:nvPr/>
          </p:nvSpPr>
          <p:spPr>
            <a:xfrm>
              <a:off x="320435" y="3746956"/>
              <a:ext cx="2602900" cy="2599015"/>
            </a:xfrm>
            <a:prstGeom prst="rect">
              <a:avLst/>
            </a:prstGeom>
            <a:noFill/>
            <a:ln>
              <a:solidFill>
                <a:srgbClr val="EC66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Rectangle 2">
            <a:extLst>
              <a:ext uri="{FF2B5EF4-FFF2-40B4-BE49-F238E27FC236}">
                <a16:creationId xmlns:a16="http://schemas.microsoft.com/office/drawing/2014/main" id="{CD2601BE-E9B2-4A3E-A167-9A7E0CA0E2A9}"/>
              </a:ext>
            </a:extLst>
          </p:cNvPr>
          <p:cNvSpPr/>
          <p:nvPr/>
        </p:nvSpPr>
        <p:spPr>
          <a:xfrm>
            <a:off x="3350839" y="2138616"/>
            <a:ext cx="8010738" cy="4401205"/>
          </a:xfrm>
          <a:prstGeom prst="rect">
            <a:avLst/>
          </a:prstGeom>
        </p:spPr>
        <p:txBody>
          <a:bodyPr wrap="square">
            <a:spAutoFit/>
          </a:bodyPr>
          <a:lstStyle/>
          <a:p>
            <a:r>
              <a:rPr lang="en-US" sz="2800" b="1" dirty="0">
                <a:latin typeface="Calibri" panose="020F0502020204030204" pitchFamily="34" charset="0"/>
                <a:ea typeface="Times New Roman" panose="02020603050405020304" pitchFamily="18" charset="0"/>
              </a:rPr>
              <a:t>Screening of patients at risk</a:t>
            </a:r>
          </a:p>
          <a:p>
            <a:pPr marL="285750" indent="-285750" algn="just">
              <a:buFont typeface="Arial" panose="020B0604020202020204" pitchFamily="34" charset="0"/>
              <a:buChar char="•"/>
            </a:pPr>
            <a:r>
              <a:rPr lang="en-US" sz="2800" dirty="0">
                <a:latin typeface="Calibri" panose="020F0502020204030204" pitchFamily="34" charset="0"/>
                <a:ea typeface="Times New Roman" panose="02020603050405020304" pitchFamily="18" charset="0"/>
              </a:rPr>
              <a:t>Early detection of disease like lung cancer: this and other deadly diseases in which patients show symptoms when the cancer is in a very advanced state. </a:t>
            </a:r>
          </a:p>
          <a:p>
            <a:pPr marL="285750" indent="-285750" algn="just">
              <a:buFont typeface="Arial" panose="020B0604020202020204" pitchFamily="34" charset="0"/>
              <a:buChar char="•"/>
            </a:pPr>
            <a:r>
              <a:rPr lang="en-US" sz="2800" dirty="0">
                <a:latin typeface="Calibri" panose="020F0502020204030204" pitchFamily="34" charset="0"/>
                <a:ea typeface="Times New Roman" panose="02020603050405020304" pitchFamily="18" charset="0"/>
              </a:rPr>
              <a:t>Population at risk can be defined for those diseases, and if dose can be reduced to “minimal dose” (TBD within the research) large scale screening of those populations can be done, and lives can be saved with early detection</a:t>
            </a:r>
            <a:endParaRPr lang="en-US" sz="2800" dirty="0"/>
          </a:p>
        </p:txBody>
      </p:sp>
      <p:sp>
        <p:nvSpPr>
          <p:cNvPr id="15" name="Title 1">
            <a:extLst>
              <a:ext uri="{FF2B5EF4-FFF2-40B4-BE49-F238E27FC236}">
                <a16:creationId xmlns:a16="http://schemas.microsoft.com/office/drawing/2014/main" id="{155E3B09-396F-42C3-882E-1F7FFEE0E1D7}"/>
              </a:ext>
            </a:extLst>
          </p:cNvPr>
          <p:cNvSpPr>
            <a:spLocks noGrp="1"/>
          </p:cNvSpPr>
          <p:nvPr>
            <p:ph type="title"/>
          </p:nvPr>
        </p:nvSpPr>
        <p:spPr>
          <a:xfrm>
            <a:off x="219961" y="94916"/>
            <a:ext cx="8982762" cy="828000"/>
          </a:xfrm>
        </p:spPr>
        <p:txBody>
          <a:bodyPr/>
          <a:lstStyle/>
          <a:p>
            <a:r>
              <a:rPr lang="en-US" dirty="0"/>
              <a:t>The Future: LAFOV as enabler for new applications (2)</a:t>
            </a:r>
          </a:p>
        </p:txBody>
      </p:sp>
    </p:spTree>
    <p:custDataLst>
      <p:tags r:id="rId1"/>
    </p:custDataLst>
    <p:extLst>
      <p:ext uri="{BB962C8B-B14F-4D97-AF65-F5344CB8AC3E}">
        <p14:creationId xmlns:p14="http://schemas.microsoft.com/office/powerpoint/2010/main" val="1226834117"/>
      </p:ext>
    </p:extLst>
  </p:cSld>
  <p:clrMapOvr>
    <a:masterClrMapping/>
  </p:clrMapOvr>
  <mc:AlternateContent xmlns:mc="http://schemas.openxmlformats.org/markup-compatibility/2006" xmlns:p14="http://schemas.microsoft.com/office/powerpoint/2010/main">
    <mc:Choice Requires="p14">
      <p:transition spd="slow" p14:dur="2000" advTm="55994"/>
    </mc:Choice>
    <mc:Fallback xmlns="">
      <p:transition spd="slow" advTm="5599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hevron 9"/>
          <p:cNvSpPr>
            <a:spLocks noChangeArrowheads="1"/>
          </p:cNvSpPr>
          <p:nvPr/>
        </p:nvSpPr>
        <p:spPr bwMode="auto">
          <a:xfrm>
            <a:off x="547987" y="327443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1" name="Titel 1"/>
          <p:cNvSpPr>
            <a:spLocks noGrp="1"/>
          </p:cNvSpPr>
          <p:nvPr>
            <p:ph type="title"/>
          </p:nvPr>
        </p:nvSpPr>
        <p:spPr bwMode="gray">
          <a:xfrm>
            <a:off x="481470" y="223111"/>
            <a:ext cx="9122580" cy="491289"/>
          </a:xfrm>
        </p:spPr>
        <p:txBody>
          <a:bodyPr/>
          <a:lstStyle/>
          <a:p>
            <a:r>
              <a:rPr lang="en-US" dirty="0"/>
              <a:t>Table of contents</a:t>
            </a:r>
          </a:p>
        </p:txBody>
      </p:sp>
      <p:sp>
        <p:nvSpPr>
          <p:cNvPr id="17" name="Chevron 9"/>
          <p:cNvSpPr>
            <a:spLocks noChangeArrowheads="1"/>
          </p:cNvSpPr>
          <p:nvPr/>
        </p:nvSpPr>
        <p:spPr bwMode="auto">
          <a:xfrm>
            <a:off x="547988" y="2151161"/>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18" name="Chevron 9"/>
          <p:cNvSpPr>
            <a:spLocks noChangeArrowheads="1"/>
          </p:cNvSpPr>
          <p:nvPr/>
        </p:nvSpPr>
        <p:spPr bwMode="auto">
          <a:xfrm>
            <a:off x="547987" y="2707647"/>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11" name="TextBox 13">
            <a:extLst>
              <a:ext uri="{FF2B5EF4-FFF2-40B4-BE49-F238E27FC236}">
                <a16:creationId xmlns:a16="http://schemas.microsoft.com/office/drawing/2014/main" id="{E1A0012E-883F-431D-9DC8-A9F0D94C504D}"/>
              </a:ext>
            </a:extLst>
          </p:cNvPr>
          <p:cNvSpPr txBox="1">
            <a:spLocks noChangeArrowheads="1"/>
          </p:cNvSpPr>
          <p:nvPr/>
        </p:nvSpPr>
        <p:spPr bwMode="auto">
          <a:xfrm>
            <a:off x="1796697" y="2167298"/>
            <a:ext cx="1058804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TOF PET methods and applications</a:t>
            </a:r>
          </a:p>
        </p:txBody>
      </p:sp>
      <p:sp>
        <p:nvSpPr>
          <p:cNvPr id="12" name="TextBox 13">
            <a:extLst>
              <a:ext uri="{FF2B5EF4-FFF2-40B4-BE49-F238E27FC236}">
                <a16:creationId xmlns:a16="http://schemas.microsoft.com/office/drawing/2014/main" id="{099C4BE1-A21C-4008-82A3-3DBFB7E937E4}"/>
              </a:ext>
            </a:extLst>
          </p:cNvPr>
          <p:cNvSpPr txBox="1">
            <a:spLocks noChangeArrowheads="1"/>
          </p:cNvSpPr>
          <p:nvPr/>
        </p:nvSpPr>
        <p:spPr bwMode="auto">
          <a:xfrm>
            <a:off x="1796696" y="3303905"/>
            <a:ext cx="780735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en-US" sz="2394" kern="0" dirty="0">
                <a:cs typeface="Arial" panose="020B0604020202020204" pitchFamily="34" charset="0"/>
              </a:rPr>
              <a:t>Long Axial FOV scanner and applications</a:t>
            </a:r>
          </a:p>
        </p:txBody>
      </p:sp>
      <p:sp>
        <p:nvSpPr>
          <p:cNvPr id="13" name="TextBox 13">
            <a:extLst>
              <a:ext uri="{FF2B5EF4-FFF2-40B4-BE49-F238E27FC236}">
                <a16:creationId xmlns:a16="http://schemas.microsoft.com/office/drawing/2014/main" id="{B7290664-DE32-485D-9ABF-95B95D6D54CF}"/>
              </a:ext>
            </a:extLst>
          </p:cNvPr>
          <p:cNvSpPr txBox="1">
            <a:spLocks noChangeArrowheads="1"/>
          </p:cNvSpPr>
          <p:nvPr/>
        </p:nvSpPr>
        <p:spPr bwMode="auto">
          <a:xfrm>
            <a:off x="1796696" y="2707647"/>
            <a:ext cx="9122315"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Evolution of PET and state of the art of PET scanners today</a:t>
            </a:r>
          </a:p>
        </p:txBody>
      </p:sp>
      <p:sp>
        <p:nvSpPr>
          <p:cNvPr id="14" name="TextBox 13">
            <a:extLst>
              <a:ext uri="{FF2B5EF4-FFF2-40B4-BE49-F238E27FC236}">
                <a16:creationId xmlns:a16="http://schemas.microsoft.com/office/drawing/2014/main" id="{DB162F26-63AA-47D4-BA73-EA39D5DA2BC1}"/>
              </a:ext>
            </a:extLst>
          </p:cNvPr>
          <p:cNvSpPr txBox="1">
            <a:spLocks noChangeArrowheads="1"/>
          </p:cNvSpPr>
          <p:nvPr/>
        </p:nvSpPr>
        <p:spPr bwMode="auto">
          <a:xfrm>
            <a:off x="1796696" y="1540143"/>
            <a:ext cx="780735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Positron Emission Tomography (PET)</a:t>
            </a:r>
          </a:p>
        </p:txBody>
      </p:sp>
      <p:sp>
        <p:nvSpPr>
          <p:cNvPr id="15" name="Chevron 9">
            <a:extLst>
              <a:ext uri="{FF2B5EF4-FFF2-40B4-BE49-F238E27FC236}">
                <a16:creationId xmlns:a16="http://schemas.microsoft.com/office/drawing/2014/main" id="{221F1521-A1F2-4920-9666-C59C77FBC46D}"/>
              </a:ext>
            </a:extLst>
          </p:cNvPr>
          <p:cNvSpPr>
            <a:spLocks noChangeArrowheads="1"/>
          </p:cNvSpPr>
          <p:nvPr/>
        </p:nvSpPr>
        <p:spPr bwMode="auto">
          <a:xfrm>
            <a:off x="547988" y="386428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0" name="TextBox 13">
            <a:extLst>
              <a:ext uri="{FF2B5EF4-FFF2-40B4-BE49-F238E27FC236}">
                <a16:creationId xmlns:a16="http://schemas.microsoft.com/office/drawing/2014/main" id="{F5DC8E21-F37C-43D9-8534-5121CAC7FF71}"/>
              </a:ext>
            </a:extLst>
          </p:cNvPr>
          <p:cNvSpPr txBox="1">
            <a:spLocks noChangeArrowheads="1"/>
          </p:cNvSpPr>
          <p:nvPr/>
        </p:nvSpPr>
        <p:spPr bwMode="auto">
          <a:xfrm>
            <a:off x="1796697" y="3879879"/>
            <a:ext cx="4362057"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en-US" sz="2394" kern="0" dirty="0">
                <a:cs typeface="Arial" panose="020B0604020202020204" pitchFamily="34" charset="0"/>
              </a:rPr>
              <a:t>The role of AI in PET</a:t>
            </a:r>
          </a:p>
        </p:txBody>
      </p:sp>
      <p:sp>
        <p:nvSpPr>
          <p:cNvPr id="22" name="Chevron 9">
            <a:extLst>
              <a:ext uri="{FF2B5EF4-FFF2-40B4-BE49-F238E27FC236}">
                <a16:creationId xmlns:a16="http://schemas.microsoft.com/office/drawing/2014/main" id="{711EACB0-8BE1-4AD0-AD42-E9B353FD1DB7}"/>
              </a:ext>
            </a:extLst>
          </p:cNvPr>
          <p:cNvSpPr>
            <a:spLocks noChangeArrowheads="1"/>
          </p:cNvSpPr>
          <p:nvPr/>
        </p:nvSpPr>
        <p:spPr bwMode="auto">
          <a:xfrm>
            <a:off x="547988" y="446486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3" name="TextBox 13">
            <a:extLst>
              <a:ext uri="{FF2B5EF4-FFF2-40B4-BE49-F238E27FC236}">
                <a16:creationId xmlns:a16="http://schemas.microsoft.com/office/drawing/2014/main" id="{40BF7DB4-E2F3-421E-B227-29A54F8371DF}"/>
              </a:ext>
            </a:extLst>
          </p:cNvPr>
          <p:cNvSpPr txBox="1">
            <a:spLocks noChangeArrowheads="1"/>
          </p:cNvSpPr>
          <p:nvPr/>
        </p:nvSpPr>
        <p:spPr bwMode="auto">
          <a:xfrm>
            <a:off x="1796697" y="4488473"/>
            <a:ext cx="9484328" cy="467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sz="2400" dirty="0">
                <a:effectLst/>
                <a:ea typeface="Calibri" panose="020F0502020204030204" pitchFamily="34" charset="0"/>
                <a:cs typeface="Arial" panose="020B0604020202020204" pitchFamily="34" charset="0"/>
              </a:rPr>
              <a:t>Future technology development and needs for fundamental research</a:t>
            </a:r>
            <a:endParaRPr lang="en-US" altLang="en-US" sz="2400" kern="0" dirty="0">
              <a:cs typeface="Arial" panose="020B0604020202020204" pitchFamily="34" charset="0"/>
            </a:endParaRPr>
          </a:p>
        </p:txBody>
      </p:sp>
      <p:sp>
        <p:nvSpPr>
          <p:cNvPr id="25" name="Chevron 9">
            <a:extLst>
              <a:ext uri="{FF2B5EF4-FFF2-40B4-BE49-F238E27FC236}">
                <a16:creationId xmlns:a16="http://schemas.microsoft.com/office/drawing/2014/main" id="{F0825ACD-BD2C-4672-8154-89F2E7E98793}"/>
              </a:ext>
            </a:extLst>
          </p:cNvPr>
          <p:cNvSpPr>
            <a:spLocks noChangeArrowheads="1"/>
          </p:cNvSpPr>
          <p:nvPr/>
        </p:nvSpPr>
        <p:spPr bwMode="auto">
          <a:xfrm>
            <a:off x="547987" y="1524552"/>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37" name="Chevron 9">
            <a:extLst>
              <a:ext uri="{FF2B5EF4-FFF2-40B4-BE49-F238E27FC236}">
                <a16:creationId xmlns:a16="http://schemas.microsoft.com/office/drawing/2014/main" id="{C1CDBED2-5FA1-4560-AB51-AB2FE5A8EF30}"/>
              </a:ext>
            </a:extLst>
          </p:cNvPr>
          <p:cNvSpPr>
            <a:spLocks noChangeArrowheads="1"/>
          </p:cNvSpPr>
          <p:nvPr/>
        </p:nvSpPr>
        <p:spPr bwMode="auto">
          <a:xfrm>
            <a:off x="547987" y="1524552"/>
            <a:ext cx="1157482" cy="481809"/>
          </a:xfrm>
          <a:prstGeom prst="chevron">
            <a:avLst>
              <a:gd name="adj" fmla="val 50074"/>
            </a:avLst>
          </a:prstGeom>
          <a:solidFill>
            <a:schemeClr val="bg2"/>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Tree>
    <p:custDataLst>
      <p:tags r:id="rId1"/>
    </p:custDataLst>
    <p:extLst>
      <p:ext uri="{BB962C8B-B14F-4D97-AF65-F5344CB8AC3E}">
        <p14:creationId xmlns:p14="http://schemas.microsoft.com/office/powerpoint/2010/main" val="41472055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041712B-81A2-4027-BBE6-65E1751B9B0F}"/>
              </a:ext>
            </a:extLst>
          </p:cNvPr>
          <p:cNvSpPr/>
          <p:nvPr/>
        </p:nvSpPr>
        <p:spPr>
          <a:xfrm>
            <a:off x="6117935" y="922916"/>
            <a:ext cx="5778789" cy="5262979"/>
          </a:xfrm>
          <a:prstGeom prst="rect">
            <a:avLst/>
          </a:prstGeom>
        </p:spPr>
        <p:txBody>
          <a:bodyPr wrap="square">
            <a:spAutoFit/>
          </a:bodyPr>
          <a:lstStyle/>
          <a:p>
            <a:pPr marR="0" lvl="0">
              <a:spcBef>
                <a:spcPts val="0"/>
              </a:spcBef>
              <a:spcAft>
                <a:spcPts val="0"/>
              </a:spcAft>
            </a:pPr>
            <a:r>
              <a:rPr lang="en-US" sz="2800" b="1" dirty="0">
                <a:latin typeface="Calibri" panose="020F0502020204030204" pitchFamily="34" charset="0"/>
                <a:ea typeface="Times New Roman" panose="02020603050405020304" pitchFamily="18" charset="0"/>
                <a:cs typeface="Times New Roman" panose="02020603050405020304" pitchFamily="18" charset="0"/>
              </a:rPr>
              <a:t>Pediatric applications</a:t>
            </a:r>
          </a:p>
          <a:p>
            <a:pPr marR="0" lvl="0" algn="just">
              <a:spcBef>
                <a:spcPts val="0"/>
              </a:spcBef>
              <a:spcAft>
                <a:spcPts val="0"/>
              </a:spcAft>
            </a:pPr>
            <a:r>
              <a:rPr lang="en-US" sz="2800" dirty="0">
                <a:latin typeface="Calibri" panose="020F0502020204030204" pitchFamily="34" charset="0"/>
                <a:ea typeface="Times New Roman" panose="02020603050405020304" pitchFamily="18" charset="0"/>
                <a:cs typeface="Times New Roman" panose="02020603050405020304" pitchFamily="18" charset="0"/>
              </a:rPr>
              <a:t>For this application probably we will investigate simultaneous reduction of dose and scan time. </a:t>
            </a:r>
          </a:p>
          <a:p>
            <a:pPr marL="285750" marR="0" lvl="0" indent="-285750" algn="just">
              <a:spcBef>
                <a:spcPts val="0"/>
              </a:spcBef>
              <a:spcAft>
                <a:spcPts val="0"/>
              </a:spcAft>
              <a:buFont typeface="Arial" panose="020B0604020202020204" pitchFamily="34" charset="0"/>
              <a:buChar char="•"/>
            </a:pPr>
            <a:r>
              <a:rPr lang="en-US" sz="2800" dirty="0">
                <a:latin typeface="Calibri" panose="020F0502020204030204" pitchFamily="34" charset="0"/>
                <a:ea typeface="Times New Roman" panose="02020603050405020304" pitchFamily="18" charset="0"/>
                <a:cs typeface="Times New Roman" panose="02020603050405020304" pitchFamily="18" charset="0"/>
              </a:rPr>
              <a:t>A x10 gain in sensitivity allows to reduce both (1/2 of the time and 1/5 of the dose, for example). </a:t>
            </a:r>
          </a:p>
          <a:p>
            <a:pPr marL="285750" marR="0" lvl="0" indent="-285750" algn="just">
              <a:spcBef>
                <a:spcPts val="0"/>
              </a:spcBef>
              <a:spcAft>
                <a:spcPts val="0"/>
              </a:spcAft>
              <a:buFont typeface="Arial" panose="020B0604020202020204" pitchFamily="34" charset="0"/>
              <a:buChar char="•"/>
            </a:pPr>
            <a:r>
              <a:rPr lang="en-US" sz="2800" dirty="0">
                <a:latin typeface="Calibri" panose="020F0502020204030204" pitchFamily="34" charset="0"/>
                <a:ea typeface="Times New Roman" panose="02020603050405020304" pitchFamily="18" charset="0"/>
                <a:cs typeface="Times New Roman" panose="02020603050405020304" pitchFamily="18" charset="0"/>
              </a:rPr>
              <a:t>Dose reduction is needed for children</a:t>
            </a:r>
          </a:p>
          <a:p>
            <a:pPr marL="285750" marR="0" lvl="0" indent="-285750" algn="just">
              <a:spcBef>
                <a:spcPts val="0"/>
              </a:spcBef>
              <a:spcAft>
                <a:spcPts val="0"/>
              </a:spcAft>
              <a:buFont typeface="Arial" panose="020B0604020202020204" pitchFamily="34" charset="0"/>
              <a:buChar char="•"/>
            </a:pPr>
            <a:r>
              <a:rPr lang="en-US" sz="2800" dirty="0">
                <a:latin typeface="Calibri" panose="020F0502020204030204" pitchFamily="34" charset="0"/>
                <a:ea typeface="Times New Roman" panose="02020603050405020304" pitchFamily="18" charset="0"/>
                <a:cs typeface="Times New Roman" panose="02020603050405020304" pitchFamily="18" charset="0"/>
              </a:rPr>
              <a:t>Short scans will reduce motion during the scan: children often need to be sedated to keep them still! </a:t>
            </a:r>
            <a:endParaRPr lang="en-US" sz="2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55" name="Title 1">
            <a:extLst>
              <a:ext uri="{FF2B5EF4-FFF2-40B4-BE49-F238E27FC236}">
                <a16:creationId xmlns:a16="http://schemas.microsoft.com/office/drawing/2014/main" id="{2AD69210-6CCE-4674-91A0-CD215655A4A8}"/>
              </a:ext>
            </a:extLst>
          </p:cNvPr>
          <p:cNvSpPr>
            <a:spLocks noGrp="1"/>
          </p:cNvSpPr>
          <p:nvPr>
            <p:ph type="title"/>
          </p:nvPr>
        </p:nvSpPr>
        <p:spPr>
          <a:xfrm>
            <a:off x="219961" y="94916"/>
            <a:ext cx="8982762" cy="828000"/>
          </a:xfrm>
        </p:spPr>
        <p:txBody>
          <a:bodyPr/>
          <a:lstStyle/>
          <a:p>
            <a:r>
              <a:rPr lang="en-US" dirty="0"/>
              <a:t>The Future: LAFOV as enabler for new applications (3)</a:t>
            </a:r>
          </a:p>
        </p:txBody>
      </p:sp>
      <p:grpSp>
        <p:nvGrpSpPr>
          <p:cNvPr id="56" name="Group 55">
            <a:extLst>
              <a:ext uri="{FF2B5EF4-FFF2-40B4-BE49-F238E27FC236}">
                <a16:creationId xmlns:a16="http://schemas.microsoft.com/office/drawing/2014/main" id="{D9675254-C41D-426C-8E3E-EA7D3E3658AF}"/>
              </a:ext>
            </a:extLst>
          </p:cNvPr>
          <p:cNvGrpSpPr/>
          <p:nvPr/>
        </p:nvGrpSpPr>
        <p:grpSpPr>
          <a:xfrm>
            <a:off x="3098829" y="3746956"/>
            <a:ext cx="2650205" cy="2599015"/>
            <a:chOff x="3098829" y="3746956"/>
            <a:chExt cx="2650205" cy="2599015"/>
          </a:xfrm>
        </p:grpSpPr>
        <p:pic>
          <p:nvPicPr>
            <p:cNvPr id="58" name="Picture 57">
              <a:extLst>
                <a:ext uri="{FF2B5EF4-FFF2-40B4-BE49-F238E27FC236}">
                  <a16:creationId xmlns:a16="http://schemas.microsoft.com/office/drawing/2014/main" id="{87D748B6-BC76-4047-A3E1-22C294FE8352}"/>
                </a:ext>
              </a:extLst>
            </p:cNvPr>
            <p:cNvPicPr>
              <a:picLocks noChangeAspect="1"/>
            </p:cNvPicPr>
            <p:nvPr/>
          </p:nvPicPr>
          <p:blipFill rotWithShape="1">
            <a:blip r:embed="rId3"/>
            <a:srcRect t="59518" r="78424" b="11511"/>
            <a:stretch/>
          </p:blipFill>
          <p:spPr>
            <a:xfrm>
              <a:off x="3329320" y="4135826"/>
              <a:ext cx="2419714" cy="2106355"/>
            </a:xfrm>
            <a:prstGeom prst="rect">
              <a:avLst/>
            </a:prstGeom>
          </p:spPr>
        </p:pic>
        <p:sp>
          <p:nvSpPr>
            <p:cNvPr id="64" name="Rectangle 63">
              <a:extLst>
                <a:ext uri="{FF2B5EF4-FFF2-40B4-BE49-F238E27FC236}">
                  <a16:creationId xmlns:a16="http://schemas.microsoft.com/office/drawing/2014/main" id="{C5EF8D17-5461-4EAE-A64F-DEE1362F7464}"/>
                </a:ext>
              </a:extLst>
            </p:cNvPr>
            <p:cNvSpPr/>
            <p:nvPr/>
          </p:nvSpPr>
          <p:spPr>
            <a:xfrm>
              <a:off x="3510686" y="3865997"/>
              <a:ext cx="1980542" cy="400110"/>
            </a:xfrm>
            <a:prstGeom prst="rect">
              <a:avLst/>
            </a:prstGeom>
          </p:spPr>
          <p:txBody>
            <a:bodyPr wrap="none">
              <a:spAutoFit/>
            </a:bodyPr>
            <a:lstStyle/>
            <a:p>
              <a:r>
                <a:rPr lang="en-US" sz="2000" dirty="0"/>
                <a:t>Pediatric imaging</a:t>
              </a:r>
            </a:p>
          </p:txBody>
        </p:sp>
        <p:sp>
          <p:nvSpPr>
            <p:cNvPr id="68" name="Rectangle 67">
              <a:extLst>
                <a:ext uri="{FF2B5EF4-FFF2-40B4-BE49-F238E27FC236}">
                  <a16:creationId xmlns:a16="http://schemas.microsoft.com/office/drawing/2014/main" id="{C6BDBF25-888A-4613-9DE6-2129FBF8C38A}"/>
                </a:ext>
              </a:extLst>
            </p:cNvPr>
            <p:cNvSpPr/>
            <p:nvPr/>
          </p:nvSpPr>
          <p:spPr>
            <a:xfrm>
              <a:off x="3098829" y="3746956"/>
              <a:ext cx="2602900" cy="2599015"/>
            </a:xfrm>
            <a:prstGeom prst="rect">
              <a:avLst/>
            </a:prstGeom>
            <a:noFill/>
            <a:ln>
              <a:solidFill>
                <a:srgbClr val="EC66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ustDataLst>
      <p:tags r:id="rId1"/>
    </p:custDataLst>
    <p:extLst>
      <p:ext uri="{BB962C8B-B14F-4D97-AF65-F5344CB8AC3E}">
        <p14:creationId xmlns:p14="http://schemas.microsoft.com/office/powerpoint/2010/main" val="17656771"/>
      </p:ext>
    </p:extLst>
  </p:cSld>
  <p:clrMapOvr>
    <a:masterClrMapping/>
  </p:clrMapOvr>
  <mc:AlternateContent xmlns:mc="http://schemas.openxmlformats.org/markup-compatibility/2006" xmlns:p14="http://schemas.microsoft.com/office/powerpoint/2010/main">
    <mc:Choice Requires="p14">
      <p:transition spd="slow" p14:dur="2000" advTm="55994"/>
    </mc:Choice>
    <mc:Fallback xmlns="">
      <p:transition spd="slow" advTm="5599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B1489-A9C2-47CD-BCF5-0F1DDA365A3D}"/>
              </a:ext>
            </a:extLst>
          </p:cNvPr>
          <p:cNvSpPr>
            <a:spLocks noGrp="1"/>
          </p:cNvSpPr>
          <p:nvPr>
            <p:ph type="title"/>
          </p:nvPr>
        </p:nvSpPr>
        <p:spPr>
          <a:xfrm>
            <a:off x="219961" y="94916"/>
            <a:ext cx="8982762" cy="828000"/>
          </a:xfrm>
        </p:spPr>
        <p:txBody>
          <a:bodyPr/>
          <a:lstStyle/>
          <a:p>
            <a:r>
              <a:rPr lang="en-US" dirty="0"/>
              <a:t>The Future: LAFOV as enabler for new applications (4)</a:t>
            </a:r>
          </a:p>
        </p:txBody>
      </p:sp>
      <p:grpSp>
        <p:nvGrpSpPr>
          <p:cNvPr id="50" name="Group 49">
            <a:extLst>
              <a:ext uri="{FF2B5EF4-FFF2-40B4-BE49-F238E27FC236}">
                <a16:creationId xmlns:a16="http://schemas.microsoft.com/office/drawing/2014/main" id="{DE1A7784-321A-4B09-8532-1E5DD15B70A8}"/>
              </a:ext>
            </a:extLst>
          </p:cNvPr>
          <p:cNvGrpSpPr/>
          <p:nvPr/>
        </p:nvGrpSpPr>
        <p:grpSpPr>
          <a:xfrm>
            <a:off x="3273001" y="1035646"/>
            <a:ext cx="2759586" cy="2708843"/>
            <a:chOff x="3098829" y="1045029"/>
            <a:chExt cx="2759586" cy="2708843"/>
          </a:xfrm>
        </p:grpSpPr>
        <p:pic>
          <p:nvPicPr>
            <p:cNvPr id="9" name="Picture 8">
              <a:extLst>
                <a:ext uri="{FF2B5EF4-FFF2-40B4-BE49-F238E27FC236}">
                  <a16:creationId xmlns:a16="http://schemas.microsoft.com/office/drawing/2014/main" id="{479D8F89-879A-4815-8D7D-597916C9E75E}"/>
                </a:ext>
              </a:extLst>
            </p:cNvPr>
            <p:cNvPicPr>
              <a:picLocks noChangeAspect="1"/>
            </p:cNvPicPr>
            <p:nvPr/>
          </p:nvPicPr>
          <p:blipFill rotWithShape="1">
            <a:blip r:embed="rId3"/>
            <a:srcRect l="50027" t="24227" r="24435" b="45476"/>
            <a:stretch/>
          </p:blipFill>
          <p:spPr>
            <a:xfrm>
              <a:off x="3114167" y="1926590"/>
              <a:ext cx="2744248" cy="1827282"/>
            </a:xfrm>
            <a:prstGeom prst="rect">
              <a:avLst/>
            </a:prstGeom>
          </p:spPr>
        </p:pic>
        <p:sp>
          <p:nvSpPr>
            <p:cNvPr id="26" name="TextBox 25">
              <a:extLst>
                <a:ext uri="{FF2B5EF4-FFF2-40B4-BE49-F238E27FC236}">
                  <a16:creationId xmlns:a16="http://schemas.microsoft.com/office/drawing/2014/main" id="{87EEDAAE-C75E-4928-B795-E2DEBDB7282F}"/>
                </a:ext>
              </a:extLst>
            </p:cNvPr>
            <p:cNvSpPr txBox="1"/>
            <p:nvPr/>
          </p:nvSpPr>
          <p:spPr>
            <a:xfrm>
              <a:off x="3098829" y="1101611"/>
              <a:ext cx="2517326" cy="707886"/>
            </a:xfrm>
            <a:prstGeom prst="rect">
              <a:avLst/>
            </a:prstGeom>
            <a:noFill/>
          </p:spPr>
          <p:txBody>
            <a:bodyPr wrap="square" rtlCol="0">
              <a:spAutoFit/>
            </a:bodyPr>
            <a:lstStyle/>
            <a:p>
              <a:pPr algn="ctr"/>
              <a:r>
                <a:rPr lang="en-US" sz="2000" dirty="0"/>
                <a:t>Low dose </a:t>
              </a:r>
              <a:r>
                <a:rPr lang="en-US" sz="2000" dirty="0" err="1"/>
                <a:t>immunoPET</a:t>
              </a:r>
              <a:r>
                <a:rPr lang="en-US" sz="2000" dirty="0"/>
                <a:t> (Zr89 and others)</a:t>
              </a:r>
            </a:p>
          </p:txBody>
        </p:sp>
        <p:sp>
          <p:nvSpPr>
            <p:cNvPr id="41" name="Rectangle 40">
              <a:extLst>
                <a:ext uri="{FF2B5EF4-FFF2-40B4-BE49-F238E27FC236}">
                  <a16:creationId xmlns:a16="http://schemas.microsoft.com/office/drawing/2014/main" id="{ED22CA3B-76E8-43FA-A645-72CA48A703B1}"/>
                </a:ext>
              </a:extLst>
            </p:cNvPr>
            <p:cNvSpPr/>
            <p:nvPr/>
          </p:nvSpPr>
          <p:spPr>
            <a:xfrm>
              <a:off x="3098829" y="1045029"/>
              <a:ext cx="2602900" cy="2599015"/>
            </a:xfrm>
            <a:prstGeom prst="rect">
              <a:avLst/>
            </a:prstGeom>
            <a:noFill/>
            <a:ln>
              <a:solidFill>
                <a:srgbClr val="EC66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a:extLst>
              <a:ext uri="{FF2B5EF4-FFF2-40B4-BE49-F238E27FC236}">
                <a16:creationId xmlns:a16="http://schemas.microsoft.com/office/drawing/2014/main" id="{DE101D0A-7F52-4114-917A-E4DDE095D0D2}"/>
              </a:ext>
            </a:extLst>
          </p:cNvPr>
          <p:cNvGrpSpPr/>
          <p:nvPr/>
        </p:nvGrpSpPr>
        <p:grpSpPr>
          <a:xfrm>
            <a:off x="598325" y="819955"/>
            <a:ext cx="11216757" cy="5355312"/>
            <a:chOff x="337068" y="703841"/>
            <a:chExt cx="11216757" cy="5355312"/>
          </a:xfrm>
        </p:grpSpPr>
        <p:sp>
          <p:nvSpPr>
            <p:cNvPr id="3" name="Rectangle 2">
              <a:extLst>
                <a:ext uri="{FF2B5EF4-FFF2-40B4-BE49-F238E27FC236}">
                  <a16:creationId xmlns:a16="http://schemas.microsoft.com/office/drawing/2014/main" id="{3E51995B-718C-4DDE-A886-C52A5506A580}"/>
                </a:ext>
              </a:extLst>
            </p:cNvPr>
            <p:cNvSpPr/>
            <p:nvPr/>
          </p:nvSpPr>
          <p:spPr>
            <a:xfrm>
              <a:off x="5920662" y="703841"/>
              <a:ext cx="5633163" cy="3539430"/>
            </a:xfrm>
            <a:prstGeom prst="rect">
              <a:avLst/>
            </a:prstGeom>
          </p:spPr>
          <p:txBody>
            <a:bodyPr wrap="square">
              <a:spAutoFit/>
            </a:bodyPr>
            <a:lstStyle/>
            <a:p>
              <a:pPr algn="just"/>
              <a:r>
                <a:rPr lang="en-US" sz="2800" b="1" dirty="0" err="1"/>
                <a:t>ImmunoPET</a:t>
              </a:r>
              <a:r>
                <a:rPr lang="en-US" sz="2800" b="1" dirty="0"/>
                <a:t> and </a:t>
              </a:r>
              <a:r>
                <a:rPr lang="en-US" sz="2800" b="1" dirty="0" err="1"/>
                <a:t>theranostics</a:t>
              </a:r>
              <a:endParaRPr lang="en-US" sz="2800" b="1" dirty="0"/>
            </a:p>
            <a:p>
              <a:pPr marL="285750" indent="-285750" algn="just">
                <a:buFont typeface="Arial" panose="020B0604020202020204" pitchFamily="34" charset="0"/>
                <a:buChar char="•"/>
              </a:pPr>
              <a:r>
                <a:rPr lang="en-US" sz="2800" dirty="0"/>
                <a:t>PET imaging (</a:t>
              </a:r>
              <a:r>
                <a:rPr lang="en-US" sz="2800" dirty="0" err="1"/>
                <a:t>immunoPET</a:t>
              </a:r>
              <a:r>
                <a:rPr lang="en-US" sz="2800" dirty="0"/>
                <a:t>) can be associated with therapy (immunotherapy) to predict efficacy of the drug or the radioactive therapy agent, using the same molecule or antibody as a carrier for both (</a:t>
              </a:r>
              <a:r>
                <a:rPr lang="en-US" sz="2800" dirty="0" err="1"/>
                <a:t>Theranostics</a:t>
              </a:r>
              <a:r>
                <a:rPr lang="en-US" sz="2800" dirty="0"/>
                <a:t>). </a:t>
              </a:r>
            </a:p>
          </p:txBody>
        </p:sp>
        <p:sp>
          <p:nvSpPr>
            <p:cNvPr id="8" name="Rectangle 7">
              <a:extLst>
                <a:ext uri="{FF2B5EF4-FFF2-40B4-BE49-F238E27FC236}">
                  <a16:creationId xmlns:a16="http://schemas.microsoft.com/office/drawing/2014/main" id="{FEAD7994-2FDE-47C8-B387-A77BF99C83AA}"/>
                </a:ext>
              </a:extLst>
            </p:cNvPr>
            <p:cNvSpPr/>
            <p:nvPr/>
          </p:nvSpPr>
          <p:spPr>
            <a:xfrm>
              <a:off x="337068" y="4243271"/>
              <a:ext cx="11167188" cy="1815882"/>
            </a:xfrm>
            <a:prstGeom prst="rect">
              <a:avLst/>
            </a:prstGeom>
          </p:spPr>
          <p:txBody>
            <a:bodyPr wrap="square">
              <a:spAutoFit/>
            </a:bodyPr>
            <a:lstStyle/>
            <a:p>
              <a:pPr marL="285750" indent="-285750" algn="just">
                <a:buFont typeface="Arial" panose="020B0604020202020204" pitchFamily="34" charset="0"/>
                <a:buChar char="•"/>
              </a:pPr>
              <a:r>
                <a:rPr lang="en-US" sz="2800" dirty="0"/>
                <a:t>Given the long biological half-life of monoclonal antibodies, long life radioisotopes like </a:t>
              </a:r>
              <a:r>
                <a:rPr lang="en-US" sz="2800" baseline="30000" dirty="0"/>
                <a:t>89</a:t>
              </a:r>
              <a:r>
                <a:rPr lang="en-US" sz="2800" dirty="0"/>
                <a:t>Zr are used, and the low positron abundance (23% for </a:t>
              </a:r>
              <a:r>
                <a:rPr lang="en-US" sz="2800" baseline="30000" dirty="0"/>
                <a:t>89</a:t>
              </a:r>
              <a:r>
                <a:rPr lang="en-US" sz="2800" dirty="0"/>
                <a:t>Zr) together with the slow decay, results in very low counts in the scan, and need for high sensitive PET scanners.</a:t>
              </a:r>
            </a:p>
          </p:txBody>
        </p:sp>
      </p:grpSp>
    </p:spTree>
    <p:custDataLst>
      <p:tags r:id="rId1"/>
    </p:custDataLst>
    <p:extLst>
      <p:ext uri="{BB962C8B-B14F-4D97-AF65-F5344CB8AC3E}">
        <p14:creationId xmlns:p14="http://schemas.microsoft.com/office/powerpoint/2010/main" val="3999629340"/>
      </p:ext>
    </p:extLst>
  </p:cSld>
  <p:clrMapOvr>
    <a:masterClrMapping/>
  </p:clrMapOvr>
  <mc:AlternateContent xmlns:mc="http://schemas.openxmlformats.org/markup-compatibility/2006" xmlns:p14="http://schemas.microsoft.com/office/powerpoint/2010/main">
    <mc:Choice Requires="p14">
      <p:transition spd="slow" p14:dur="2000" advTm="55994"/>
    </mc:Choice>
    <mc:Fallback xmlns="">
      <p:transition spd="slow" advTm="5599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 name="Title 1">
            <a:extLst>
              <a:ext uri="{FF2B5EF4-FFF2-40B4-BE49-F238E27FC236}">
                <a16:creationId xmlns:a16="http://schemas.microsoft.com/office/drawing/2014/main" id="{B32C8178-BE00-4057-AEF2-BD4C03D8D282}"/>
              </a:ext>
            </a:extLst>
          </p:cNvPr>
          <p:cNvSpPr>
            <a:spLocks noGrp="1"/>
          </p:cNvSpPr>
          <p:nvPr>
            <p:ph type="title"/>
          </p:nvPr>
        </p:nvSpPr>
        <p:spPr>
          <a:xfrm>
            <a:off x="219961" y="94916"/>
            <a:ext cx="8982762" cy="828000"/>
          </a:xfrm>
        </p:spPr>
        <p:txBody>
          <a:bodyPr/>
          <a:lstStyle/>
          <a:p>
            <a:r>
              <a:rPr lang="en-US" dirty="0"/>
              <a:t>The Future: LAFOV as enabler for new applications (5)</a:t>
            </a:r>
          </a:p>
        </p:txBody>
      </p:sp>
      <p:grpSp>
        <p:nvGrpSpPr>
          <p:cNvPr id="57" name="Group 56">
            <a:extLst>
              <a:ext uri="{FF2B5EF4-FFF2-40B4-BE49-F238E27FC236}">
                <a16:creationId xmlns:a16="http://schemas.microsoft.com/office/drawing/2014/main" id="{47EDF88F-4394-438E-A40E-EE962F072DB8}"/>
              </a:ext>
            </a:extLst>
          </p:cNvPr>
          <p:cNvGrpSpPr/>
          <p:nvPr/>
        </p:nvGrpSpPr>
        <p:grpSpPr>
          <a:xfrm>
            <a:off x="5858415" y="1052220"/>
            <a:ext cx="2602900" cy="2599015"/>
            <a:chOff x="5858415" y="1052220"/>
            <a:chExt cx="2602900" cy="2599015"/>
          </a:xfrm>
        </p:grpSpPr>
        <p:pic>
          <p:nvPicPr>
            <p:cNvPr id="58" name="Picture 57">
              <a:extLst>
                <a:ext uri="{FF2B5EF4-FFF2-40B4-BE49-F238E27FC236}">
                  <a16:creationId xmlns:a16="http://schemas.microsoft.com/office/drawing/2014/main" id="{2B51C9A5-AD6E-4EAD-BE31-FA45663DCA54}"/>
                </a:ext>
              </a:extLst>
            </p:cNvPr>
            <p:cNvPicPr>
              <a:picLocks noChangeAspect="1"/>
            </p:cNvPicPr>
            <p:nvPr/>
          </p:nvPicPr>
          <p:blipFill rotWithShape="1">
            <a:blip r:embed="rId3"/>
            <a:srcRect l="348" t="21324" r="82055" b="47579"/>
            <a:stretch/>
          </p:blipFill>
          <p:spPr>
            <a:xfrm>
              <a:off x="6400343" y="1823337"/>
              <a:ext cx="1743739" cy="1729491"/>
            </a:xfrm>
            <a:prstGeom prst="rect">
              <a:avLst/>
            </a:prstGeom>
          </p:spPr>
        </p:pic>
        <p:sp>
          <p:nvSpPr>
            <p:cNvPr id="60" name="TextBox 59">
              <a:extLst>
                <a:ext uri="{FF2B5EF4-FFF2-40B4-BE49-F238E27FC236}">
                  <a16:creationId xmlns:a16="http://schemas.microsoft.com/office/drawing/2014/main" id="{E5CBA739-C8E5-47F5-88E9-7D29D61F8D0D}"/>
                </a:ext>
              </a:extLst>
            </p:cNvPr>
            <p:cNvSpPr txBox="1"/>
            <p:nvPr/>
          </p:nvSpPr>
          <p:spPr>
            <a:xfrm>
              <a:off x="6103247" y="1115451"/>
              <a:ext cx="2053880" cy="707886"/>
            </a:xfrm>
            <a:prstGeom prst="rect">
              <a:avLst/>
            </a:prstGeom>
            <a:noFill/>
          </p:spPr>
          <p:txBody>
            <a:bodyPr wrap="square" rtlCol="0">
              <a:spAutoFit/>
            </a:bodyPr>
            <a:lstStyle/>
            <a:p>
              <a:r>
                <a:rPr lang="en-US" sz="2000" dirty="0"/>
                <a:t>PET angiography and PET perfusion</a:t>
              </a:r>
            </a:p>
          </p:txBody>
        </p:sp>
        <p:sp>
          <p:nvSpPr>
            <p:cNvPr id="62" name="Rectangle 61">
              <a:extLst>
                <a:ext uri="{FF2B5EF4-FFF2-40B4-BE49-F238E27FC236}">
                  <a16:creationId xmlns:a16="http://schemas.microsoft.com/office/drawing/2014/main" id="{AD4732A8-B80A-4417-9998-B4A1F6F94EF5}"/>
                </a:ext>
              </a:extLst>
            </p:cNvPr>
            <p:cNvSpPr/>
            <p:nvPr/>
          </p:nvSpPr>
          <p:spPr>
            <a:xfrm>
              <a:off x="5858415" y="1052220"/>
              <a:ext cx="2602900" cy="2599015"/>
            </a:xfrm>
            <a:prstGeom prst="rect">
              <a:avLst/>
            </a:prstGeom>
            <a:noFill/>
            <a:ln>
              <a:solidFill>
                <a:srgbClr val="EC66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a:extLst>
              <a:ext uri="{FF2B5EF4-FFF2-40B4-BE49-F238E27FC236}">
                <a16:creationId xmlns:a16="http://schemas.microsoft.com/office/drawing/2014/main" id="{423319A9-3624-451B-B4BE-C6DAB285F37D}"/>
              </a:ext>
            </a:extLst>
          </p:cNvPr>
          <p:cNvSpPr/>
          <p:nvPr/>
        </p:nvSpPr>
        <p:spPr>
          <a:xfrm>
            <a:off x="66675" y="923043"/>
            <a:ext cx="5648325" cy="3108543"/>
          </a:xfrm>
          <a:prstGeom prst="rect">
            <a:avLst/>
          </a:prstGeom>
        </p:spPr>
        <p:txBody>
          <a:bodyPr wrap="square">
            <a:spAutoFit/>
          </a:bodyPr>
          <a:lstStyle/>
          <a:p>
            <a:pPr algn="just"/>
            <a:r>
              <a:rPr lang="en-US" sz="2800" b="1" dirty="0"/>
              <a:t>Whole-body PET angiography and multiple organs PET perfusion</a:t>
            </a:r>
          </a:p>
          <a:p>
            <a:pPr marL="285750" indent="-285750" algn="just">
              <a:buFont typeface="Arial" panose="020B0604020202020204" pitchFamily="34" charset="0"/>
              <a:buChar char="•"/>
            </a:pPr>
            <a:r>
              <a:rPr lang="en-US" sz="2800" dirty="0"/>
              <a:t>Fast and full body scans are feasible</a:t>
            </a:r>
          </a:p>
          <a:p>
            <a:pPr marL="285750" indent="-285750" algn="just">
              <a:buFont typeface="Arial" panose="020B0604020202020204" pitchFamily="34" charset="0"/>
              <a:buChar char="•"/>
            </a:pPr>
            <a:r>
              <a:rPr lang="en-US" sz="2800" dirty="0"/>
              <a:t>Whole-body vascular disease can be imaged dynamically</a:t>
            </a:r>
          </a:p>
          <a:p>
            <a:pPr marL="285750" indent="-285750" algn="just">
              <a:buFont typeface="Arial" panose="020B0604020202020204" pitchFamily="34" charset="0"/>
              <a:buChar char="•"/>
            </a:pPr>
            <a:r>
              <a:rPr lang="en-US" sz="2800" dirty="0"/>
              <a:t>Imaging of perfusion in multiple organs,  simultaneously.</a:t>
            </a:r>
          </a:p>
        </p:txBody>
      </p:sp>
    </p:spTree>
    <p:custDataLst>
      <p:tags r:id="rId1"/>
    </p:custDataLst>
    <p:extLst>
      <p:ext uri="{BB962C8B-B14F-4D97-AF65-F5344CB8AC3E}">
        <p14:creationId xmlns:p14="http://schemas.microsoft.com/office/powerpoint/2010/main" val="1177331307"/>
      </p:ext>
    </p:extLst>
  </p:cSld>
  <p:clrMapOvr>
    <a:masterClrMapping/>
  </p:clrMapOvr>
  <mc:AlternateContent xmlns:mc="http://schemas.openxmlformats.org/markup-compatibility/2006" xmlns:p14="http://schemas.microsoft.com/office/powerpoint/2010/main">
    <mc:Choice Requires="p14">
      <p:transition spd="slow" p14:dur="2000" advTm="55994"/>
    </mc:Choice>
    <mc:Fallback xmlns="">
      <p:transition spd="slow" advTm="5599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53" name="Group 52">
            <a:extLst>
              <a:ext uri="{FF2B5EF4-FFF2-40B4-BE49-F238E27FC236}">
                <a16:creationId xmlns:a16="http://schemas.microsoft.com/office/drawing/2014/main" id="{497C6D6E-6B32-4327-9EF7-03436430B18C}"/>
              </a:ext>
            </a:extLst>
          </p:cNvPr>
          <p:cNvGrpSpPr/>
          <p:nvPr/>
        </p:nvGrpSpPr>
        <p:grpSpPr>
          <a:xfrm>
            <a:off x="5749034" y="3743937"/>
            <a:ext cx="2807186" cy="2608110"/>
            <a:chOff x="5749034" y="3743937"/>
            <a:chExt cx="2807186" cy="2608110"/>
          </a:xfrm>
        </p:grpSpPr>
        <p:sp>
          <p:nvSpPr>
            <p:cNvPr id="21" name="TextBox 20">
              <a:extLst>
                <a:ext uri="{FF2B5EF4-FFF2-40B4-BE49-F238E27FC236}">
                  <a16:creationId xmlns:a16="http://schemas.microsoft.com/office/drawing/2014/main" id="{DA707A20-AC2E-47A8-B41C-6797D3721D2B}"/>
                </a:ext>
              </a:extLst>
            </p:cNvPr>
            <p:cNvSpPr txBox="1"/>
            <p:nvPr/>
          </p:nvSpPr>
          <p:spPr>
            <a:xfrm>
              <a:off x="5749034" y="3743937"/>
              <a:ext cx="2807186" cy="1015663"/>
            </a:xfrm>
            <a:prstGeom prst="rect">
              <a:avLst/>
            </a:prstGeom>
            <a:noFill/>
          </p:spPr>
          <p:txBody>
            <a:bodyPr wrap="square" rtlCol="0">
              <a:spAutoFit/>
            </a:bodyPr>
            <a:lstStyle/>
            <a:p>
              <a:pPr algn="ctr"/>
              <a:r>
                <a:rPr lang="en-US" sz="2000" dirty="0"/>
                <a:t>Interaction inter organs (brain-guts, brain-heart, brain-spine)</a:t>
              </a:r>
            </a:p>
          </p:txBody>
        </p:sp>
        <p:grpSp>
          <p:nvGrpSpPr>
            <p:cNvPr id="51" name="Group 50">
              <a:extLst>
                <a:ext uri="{FF2B5EF4-FFF2-40B4-BE49-F238E27FC236}">
                  <a16:creationId xmlns:a16="http://schemas.microsoft.com/office/drawing/2014/main" id="{B3A1A581-98E5-4789-8ADD-698549E9DC72}"/>
                </a:ext>
              </a:extLst>
            </p:cNvPr>
            <p:cNvGrpSpPr/>
            <p:nvPr/>
          </p:nvGrpSpPr>
          <p:grpSpPr>
            <a:xfrm>
              <a:off x="6136460" y="4752840"/>
              <a:ext cx="2213337" cy="1404033"/>
              <a:chOff x="6136460" y="4752840"/>
              <a:chExt cx="2213337" cy="1404033"/>
            </a:xfrm>
          </p:grpSpPr>
          <p:pic>
            <p:nvPicPr>
              <p:cNvPr id="32" name="Picture 31">
                <a:extLst>
                  <a:ext uri="{FF2B5EF4-FFF2-40B4-BE49-F238E27FC236}">
                    <a16:creationId xmlns:a16="http://schemas.microsoft.com/office/drawing/2014/main" id="{823870C3-2D72-4EA8-AB66-DB7600C6C167}"/>
                  </a:ext>
                </a:extLst>
              </p:cNvPr>
              <p:cNvPicPr>
                <a:picLocks noChangeAspect="1"/>
              </p:cNvPicPr>
              <p:nvPr/>
            </p:nvPicPr>
            <p:blipFill rotWithShape="1">
              <a:blip r:embed="rId3"/>
              <a:srcRect l="63975" t="29412" r="6431" b="30980"/>
              <a:stretch/>
            </p:blipFill>
            <p:spPr>
              <a:xfrm>
                <a:off x="6497408" y="4960084"/>
                <a:ext cx="1448978" cy="1196789"/>
              </a:xfrm>
              <a:prstGeom prst="rect">
                <a:avLst/>
              </a:prstGeom>
            </p:spPr>
          </p:pic>
          <p:pic>
            <p:nvPicPr>
              <p:cNvPr id="31" name="Picture 30">
                <a:extLst>
                  <a:ext uri="{FF2B5EF4-FFF2-40B4-BE49-F238E27FC236}">
                    <a16:creationId xmlns:a16="http://schemas.microsoft.com/office/drawing/2014/main" id="{7ACD44E8-AAFC-4F7D-9CD3-AA84E9ABD4E2}"/>
                  </a:ext>
                </a:extLst>
              </p:cNvPr>
              <p:cNvPicPr>
                <a:picLocks noChangeAspect="1"/>
              </p:cNvPicPr>
              <p:nvPr/>
            </p:nvPicPr>
            <p:blipFill rotWithShape="1">
              <a:blip r:embed="rId4"/>
              <a:srcRect l="74491" t="34902" r="17201" b="51644"/>
              <a:stretch/>
            </p:blipFill>
            <p:spPr>
              <a:xfrm>
                <a:off x="7448844" y="4752840"/>
                <a:ext cx="900953" cy="922668"/>
              </a:xfrm>
              <a:prstGeom prst="rect">
                <a:avLst/>
              </a:prstGeom>
            </p:spPr>
          </p:pic>
          <p:pic>
            <p:nvPicPr>
              <p:cNvPr id="34" name="Picture 33">
                <a:extLst>
                  <a:ext uri="{FF2B5EF4-FFF2-40B4-BE49-F238E27FC236}">
                    <a16:creationId xmlns:a16="http://schemas.microsoft.com/office/drawing/2014/main" id="{16BD89B6-913F-420F-B72A-23A3BFACD3F1}"/>
                  </a:ext>
                </a:extLst>
              </p:cNvPr>
              <p:cNvPicPr>
                <a:picLocks noChangeAspect="1"/>
              </p:cNvPicPr>
              <p:nvPr/>
            </p:nvPicPr>
            <p:blipFill rotWithShape="1">
              <a:blip r:embed="rId5"/>
              <a:srcRect l="78797" t="15233" r="4079" b="46897"/>
              <a:stretch/>
            </p:blipFill>
            <p:spPr>
              <a:xfrm>
                <a:off x="6136460" y="4752840"/>
                <a:ext cx="721898" cy="985206"/>
              </a:xfrm>
              <a:prstGeom prst="rect">
                <a:avLst/>
              </a:prstGeom>
            </p:spPr>
          </p:pic>
        </p:grpSp>
        <p:sp>
          <p:nvSpPr>
            <p:cNvPr id="46" name="Rectangle 45">
              <a:extLst>
                <a:ext uri="{FF2B5EF4-FFF2-40B4-BE49-F238E27FC236}">
                  <a16:creationId xmlns:a16="http://schemas.microsoft.com/office/drawing/2014/main" id="{A3E12BBD-2574-46D3-BB80-10FB715F0A77}"/>
                </a:ext>
              </a:extLst>
            </p:cNvPr>
            <p:cNvSpPr/>
            <p:nvPr/>
          </p:nvSpPr>
          <p:spPr>
            <a:xfrm>
              <a:off x="5858415" y="3753032"/>
              <a:ext cx="2602900" cy="2599015"/>
            </a:xfrm>
            <a:prstGeom prst="rect">
              <a:avLst/>
            </a:prstGeom>
            <a:noFill/>
            <a:ln>
              <a:solidFill>
                <a:srgbClr val="EC66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0" name="Title 1">
            <a:extLst>
              <a:ext uri="{FF2B5EF4-FFF2-40B4-BE49-F238E27FC236}">
                <a16:creationId xmlns:a16="http://schemas.microsoft.com/office/drawing/2014/main" id="{B32C8178-BE00-4057-AEF2-BD4C03D8D282}"/>
              </a:ext>
            </a:extLst>
          </p:cNvPr>
          <p:cNvSpPr>
            <a:spLocks noGrp="1"/>
          </p:cNvSpPr>
          <p:nvPr>
            <p:ph type="title"/>
          </p:nvPr>
        </p:nvSpPr>
        <p:spPr>
          <a:xfrm>
            <a:off x="219961" y="94916"/>
            <a:ext cx="8982762" cy="828000"/>
          </a:xfrm>
        </p:spPr>
        <p:txBody>
          <a:bodyPr/>
          <a:lstStyle/>
          <a:p>
            <a:r>
              <a:rPr lang="en-US" dirty="0"/>
              <a:t>The Future: LAFOV as enabler for new applications (6)</a:t>
            </a:r>
          </a:p>
        </p:txBody>
      </p:sp>
      <p:sp>
        <p:nvSpPr>
          <p:cNvPr id="10" name="Rectangle 9">
            <a:extLst>
              <a:ext uri="{FF2B5EF4-FFF2-40B4-BE49-F238E27FC236}">
                <a16:creationId xmlns:a16="http://schemas.microsoft.com/office/drawing/2014/main" id="{5990A4F2-337A-4B3A-9F42-99F488FF4ACA}"/>
              </a:ext>
            </a:extLst>
          </p:cNvPr>
          <p:cNvSpPr/>
          <p:nvPr/>
        </p:nvSpPr>
        <p:spPr>
          <a:xfrm>
            <a:off x="105661" y="922916"/>
            <a:ext cx="5437889" cy="5693866"/>
          </a:xfrm>
          <a:prstGeom prst="rect">
            <a:avLst/>
          </a:prstGeom>
        </p:spPr>
        <p:txBody>
          <a:bodyPr wrap="square">
            <a:spAutoFit/>
          </a:bodyPr>
          <a:lstStyle/>
          <a:p>
            <a:pPr algn="just"/>
            <a:r>
              <a:rPr lang="en-US" sz="2800" b="1" dirty="0"/>
              <a:t>Interaction between organs</a:t>
            </a:r>
          </a:p>
          <a:p>
            <a:pPr marL="285750" indent="-285750" algn="just">
              <a:buFont typeface="Arial" panose="020B0604020202020204" pitchFamily="34" charset="0"/>
              <a:buChar char="•"/>
            </a:pPr>
            <a:r>
              <a:rPr lang="en-US" sz="2800" dirty="0"/>
              <a:t>Brain-skeleton, research to develop new opioid drugs that control pain and avoid addition</a:t>
            </a:r>
          </a:p>
          <a:p>
            <a:pPr marL="285750" indent="-285750" algn="just">
              <a:buFont typeface="Arial" panose="020B0604020202020204" pitchFamily="34" charset="0"/>
              <a:buChar char="•"/>
            </a:pPr>
            <a:r>
              <a:rPr lang="en-US" sz="2800" dirty="0"/>
              <a:t>Brain-guts, research associated with Parkinson’s</a:t>
            </a:r>
          </a:p>
          <a:p>
            <a:pPr marL="285750" indent="-285750" algn="just">
              <a:buFont typeface="Arial" panose="020B0604020202020204" pitchFamily="34" charset="0"/>
              <a:buChar char="•"/>
            </a:pPr>
            <a:r>
              <a:rPr lang="en-US" sz="2800" dirty="0"/>
              <a:t>Brain-heart, investigation of amyloid deposits associated with Alzheimer’s</a:t>
            </a:r>
          </a:p>
          <a:p>
            <a:pPr marL="285750" indent="-285750" algn="just">
              <a:buFont typeface="Arial" panose="020B0604020202020204" pitchFamily="34" charset="0"/>
              <a:buChar char="•"/>
            </a:pPr>
            <a:r>
              <a:rPr lang="en-US" sz="2800" dirty="0"/>
              <a:t>Brain-heart, studying cognitive impairment of people with heart attack</a:t>
            </a:r>
          </a:p>
          <a:p>
            <a:pPr algn="just"/>
            <a:endParaRPr lang="en-US" sz="2800" dirty="0"/>
          </a:p>
        </p:txBody>
      </p:sp>
    </p:spTree>
    <p:custDataLst>
      <p:tags r:id="rId1"/>
    </p:custDataLst>
    <p:extLst>
      <p:ext uri="{BB962C8B-B14F-4D97-AF65-F5344CB8AC3E}">
        <p14:creationId xmlns:p14="http://schemas.microsoft.com/office/powerpoint/2010/main" val="2032939532"/>
      </p:ext>
    </p:extLst>
  </p:cSld>
  <p:clrMapOvr>
    <a:masterClrMapping/>
  </p:clrMapOvr>
  <mc:AlternateContent xmlns:mc="http://schemas.openxmlformats.org/markup-compatibility/2006" xmlns:p14="http://schemas.microsoft.com/office/powerpoint/2010/main">
    <mc:Choice Requires="p14">
      <p:transition spd="slow" p14:dur="2000" advTm="55994"/>
    </mc:Choice>
    <mc:Fallback xmlns="">
      <p:transition spd="slow" advTm="5599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CAF32BB-E65A-450B-968A-B6351367269A}"/>
              </a:ext>
            </a:extLst>
          </p:cNvPr>
          <p:cNvSpPr/>
          <p:nvPr/>
        </p:nvSpPr>
        <p:spPr>
          <a:xfrm>
            <a:off x="639964" y="924080"/>
            <a:ext cx="7128459" cy="3539430"/>
          </a:xfrm>
          <a:prstGeom prst="rect">
            <a:avLst/>
          </a:prstGeom>
        </p:spPr>
        <p:txBody>
          <a:bodyPr wrap="square">
            <a:spAutoFit/>
          </a:bodyPr>
          <a:lstStyle/>
          <a:p>
            <a:r>
              <a:rPr lang="en-US" sz="2800" b="1" dirty="0"/>
              <a:t>Accurate whole-body parametric imaging</a:t>
            </a:r>
          </a:p>
          <a:p>
            <a:pPr marL="285750" marR="0" lvl="0" indent="-285750" algn="just">
              <a:spcBef>
                <a:spcPts val="0"/>
              </a:spcBef>
              <a:spcAft>
                <a:spcPts val="0"/>
              </a:spcAft>
              <a:buFont typeface="Arial" panose="020B0604020202020204" pitchFamily="34" charset="0"/>
              <a:buChar char="•"/>
            </a:pPr>
            <a:r>
              <a:rPr lang="en-US" sz="2800" dirty="0">
                <a:latin typeface="Calibri" panose="020F0502020204030204" pitchFamily="34" charset="0"/>
                <a:ea typeface="Times New Roman" panose="02020603050405020304" pitchFamily="18" charset="0"/>
              </a:rPr>
              <a:t>kinetic/parametric parameters imaging tends to be “noisy” because of needing to fit very short frames. High sensitivity allows for more robust parametric images.</a:t>
            </a:r>
          </a:p>
          <a:p>
            <a:pPr marL="285750" indent="-285750" algn="just">
              <a:buFont typeface="Arial" panose="020B0604020202020204" pitchFamily="34" charset="0"/>
              <a:buChar char="•"/>
            </a:pPr>
            <a:r>
              <a:rPr lang="en-US" sz="2800" dirty="0">
                <a:latin typeface="Calibri" panose="020F0502020204030204" pitchFamily="34" charset="0"/>
                <a:ea typeface="Times New Roman" panose="02020603050405020304" pitchFamily="18" charset="0"/>
              </a:rPr>
              <a:t>Accuracy in quantification of kinetic parameters is greatly improved</a:t>
            </a:r>
          </a:p>
          <a:p>
            <a:pPr marL="285750" indent="-285750" algn="just">
              <a:buFont typeface="Arial" panose="020B0604020202020204" pitchFamily="34" charset="0"/>
              <a:buChar char="•"/>
            </a:pPr>
            <a:r>
              <a:rPr lang="en-US" sz="2800" dirty="0">
                <a:latin typeface="Calibri" panose="020F0502020204030204" pitchFamily="34" charset="0"/>
                <a:ea typeface="Times New Roman" panose="02020603050405020304" pitchFamily="18" charset="0"/>
              </a:rPr>
              <a:t>Image quality is improved as noise is reduced</a:t>
            </a:r>
            <a:endParaRPr lang="en-US" sz="2800" dirty="0">
              <a:latin typeface="Calibri" panose="020F0502020204030204" pitchFamily="34" charset="0"/>
              <a:ea typeface="Calibri" panose="020F0502020204030204" pitchFamily="34" charset="0"/>
            </a:endParaRPr>
          </a:p>
        </p:txBody>
      </p:sp>
      <p:sp>
        <p:nvSpPr>
          <p:cNvPr id="55" name="Title 1">
            <a:extLst>
              <a:ext uri="{FF2B5EF4-FFF2-40B4-BE49-F238E27FC236}">
                <a16:creationId xmlns:a16="http://schemas.microsoft.com/office/drawing/2014/main" id="{C7046F96-7DA9-4118-B06D-14BA1EEFA2EA}"/>
              </a:ext>
            </a:extLst>
          </p:cNvPr>
          <p:cNvSpPr>
            <a:spLocks noGrp="1"/>
          </p:cNvSpPr>
          <p:nvPr>
            <p:ph type="title"/>
          </p:nvPr>
        </p:nvSpPr>
        <p:spPr>
          <a:xfrm>
            <a:off x="219961" y="94916"/>
            <a:ext cx="8982762" cy="828000"/>
          </a:xfrm>
        </p:spPr>
        <p:txBody>
          <a:bodyPr/>
          <a:lstStyle/>
          <a:p>
            <a:r>
              <a:rPr lang="en-US" dirty="0"/>
              <a:t>The Future: LAFOV as enabler for new applications (7)</a:t>
            </a:r>
          </a:p>
        </p:txBody>
      </p:sp>
      <p:grpSp>
        <p:nvGrpSpPr>
          <p:cNvPr id="9" name="Group 8">
            <a:extLst>
              <a:ext uri="{FF2B5EF4-FFF2-40B4-BE49-F238E27FC236}">
                <a16:creationId xmlns:a16="http://schemas.microsoft.com/office/drawing/2014/main" id="{419A556C-A78B-4E25-9D17-6B7490D4850C}"/>
              </a:ext>
            </a:extLst>
          </p:cNvPr>
          <p:cNvGrpSpPr/>
          <p:nvPr/>
        </p:nvGrpSpPr>
        <p:grpSpPr>
          <a:xfrm>
            <a:off x="8622298" y="1053430"/>
            <a:ext cx="2602900" cy="2599015"/>
            <a:chOff x="8622298" y="1053430"/>
            <a:chExt cx="2602900" cy="2599015"/>
          </a:xfrm>
        </p:grpSpPr>
        <p:sp>
          <p:nvSpPr>
            <p:cNvPr id="43" name="Rectangle 42">
              <a:extLst>
                <a:ext uri="{FF2B5EF4-FFF2-40B4-BE49-F238E27FC236}">
                  <a16:creationId xmlns:a16="http://schemas.microsoft.com/office/drawing/2014/main" id="{499DAAB6-64D1-4372-B6A0-A88F3FA482E5}"/>
                </a:ext>
              </a:extLst>
            </p:cNvPr>
            <p:cNvSpPr/>
            <p:nvPr/>
          </p:nvSpPr>
          <p:spPr>
            <a:xfrm>
              <a:off x="8622298" y="1053430"/>
              <a:ext cx="2602900" cy="2599015"/>
            </a:xfrm>
            <a:prstGeom prst="rect">
              <a:avLst/>
            </a:prstGeom>
            <a:noFill/>
            <a:ln>
              <a:solidFill>
                <a:srgbClr val="EC66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2E82C2BA-D8ED-4003-B4E6-F34E2060FFE0}"/>
                </a:ext>
              </a:extLst>
            </p:cNvPr>
            <p:cNvSpPr/>
            <p:nvPr/>
          </p:nvSpPr>
          <p:spPr>
            <a:xfrm>
              <a:off x="8622298" y="1168866"/>
              <a:ext cx="2434287" cy="707886"/>
            </a:xfrm>
            <a:prstGeom prst="rect">
              <a:avLst/>
            </a:prstGeom>
          </p:spPr>
          <p:txBody>
            <a:bodyPr wrap="square">
              <a:spAutoFit/>
            </a:bodyPr>
            <a:lstStyle/>
            <a:p>
              <a:pPr algn="ctr"/>
              <a:r>
                <a:rPr lang="en-US" sz="2000" dirty="0"/>
                <a:t>Accurate whole-body parametric imaging</a:t>
              </a:r>
            </a:p>
          </p:txBody>
        </p:sp>
        <p:grpSp>
          <p:nvGrpSpPr>
            <p:cNvPr id="8" name="Group 7">
              <a:extLst>
                <a:ext uri="{FF2B5EF4-FFF2-40B4-BE49-F238E27FC236}">
                  <a16:creationId xmlns:a16="http://schemas.microsoft.com/office/drawing/2014/main" id="{64320368-A172-424A-A5DF-81D7CF00A156}"/>
                </a:ext>
              </a:extLst>
            </p:cNvPr>
            <p:cNvGrpSpPr/>
            <p:nvPr/>
          </p:nvGrpSpPr>
          <p:grpSpPr>
            <a:xfrm>
              <a:off x="8813208" y="1961433"/>
              <a:ext cx="2395852" cy="1446189"/>
              <a:chOff x="555852" y="3026754"/>
              <a:chExt cx="2395852" cy="1446189"/>
            </a:xfrm>
          </p:grpSpPr>
          <p:pic>
            <p:nvPicPr>
              <p:cNvPr id="4" name="Picture 3">
                <a:extLst>
                  <a:ext uri="{FF2B5EF4-FFF2-40B4-BE49-F238E27FC236}">
                    <a16:creationId xmlns:a16="http://schemas.microsoft.com/office/drawing/2014/main" id="{6F50A7FB-0C47-4AC5-8BC8-9D8C32984739}"/>
                  </a:ext>
                </a:extLst>
              </p:cNvPr>
              <p:cNvPicPr>
                <a:picLocks noChangeAspect="1"/>
              </p:cNvPicPr>
              <p:nvPr/>
            </p:nvPicPr>
            <p:blipFill rotWithShape="1">
              <a:blip r:embed="rId3"/>
              <a:srcRect l="32559" t="45038" r="43647" b="31787"/>
              <a:stretch/>
            </p:blipFill>
            <p:spPr>
              <a:xfrm>
                <a:off x="555852" y="3026754"/>
                <a:ext cx="2395852" cy="1251382"/>
              </a:xfrm>
              <a:prstGeom prst="rect">
                <a:avLst/>
              </a:prstGeom>
            </p:spPr>
          </p:pic>
          <p:sp>
            <p:nvSpPr>
              <p:cNvPr id="7" name="TextBox 6">
                <a:extLst>
                  <a:ext uri="{FF2B5EF4-FFF2-40B4-BE49-F238E27FC236}">
                    <a16:creationId xmlns:a16="http://schemas.microsoft.com/office/drawing/2014/main" id="{046C6DF6-2587-4E31-97B4-285AAE94BD3F}"/>
                  </a:ext>
                </a:extLst>
              </p:cNvPr>
              <p:cNvSpPr txBox="1"/>
              <p:nvPr/>
            </p:nvSpPr>
            <p:spPr>
              <a:xfrm>
                <a:off x="2459115" y="4178500"/>
                <a:ext cx="355106" cy="286655"/>
              </a:xfrm>
              <a:prstGeom prst="rect">
                <a:avLst/>
              </a:prstGeom>
              <a:noFill/>
            </p:spPr>
            <p:txBody>
              <a:bodyPr wrap="none" lIns="0" tIns="0" rIns="0" bIns="0" rtlCol="0">
                <a:noAutofit/>
              </a:bodyPr>
              <a:lstStyle/>
              <a:p>
                <a:pPr algn="l"/>
                <a:r>
                  <a:rPr lang="en-US" sz="1600" dirty="0"/>
                  <a:t>DV</a:t>
                </a:r>
              </a:p>
            </p:txBody>
          </p:sp>
          <p:sp>
            <p:nvSpPr>
              <p:cNvPr id="19" name="TextBox 18">
                <a:extLst>
                  <a:ext uri="{FF2B5EF4-FFF2-40B4-BE49-F238E27FC236}">
                    <a16:creationId xmlns:a16="http://schemas.microsoft.com/office/drawing/2014/main" id="{3E73919F-FA17-46DE-99F2-D20F37A4AB07}"/>
                  </a:ext>
                </a:extLst>
              </p:cNvPr>
              <p:cNvSpPr txBox="1"/>
              <p:nvPr/>
            </p:nvSpPr>
            <p:spPr>
              <a:xfrm>
                <a:off x="701336" y="4186288"/>
                <a:ext cx="187910" cy="286655"/>
              </a:xfrm>
              <a:prstGeom prst="rect">
                <a:avLst/>
              </a:prstGeom>
              <a:noFill/>
            </p:spPr>
            <p:txBody>
              <a:bodyPr wrap="none" lIns="0" tIns="0" rIns="0" bIns="0" rtlCol="0">
                <a:noAutofit/>
              </a:bodyPr>
              <a:lstStyle/>
              <a:p>
                <a:pPr algn="l"/>
                <a:r>
                  <a:rPr lang="en-US" sz="1600" dirty="0"/>
                  <a:t>SUV</a:t>
                </a:r>
              </a:p>
            </p:txBody>
          </p:sp>
          <p:sp>
            <p:nvSpPr>
              <p:cNvPr id="20" name="TextBox 19">
                <a:extLst>
                  <a:ext uri="{FF2B5EF4-FFF2-40B4-BE49-F238E27FC236}">
                    <a16:creationId xmlns:a16="http://schemas.microsoft.com/office/drawing/2014/main" id="{9FE29A9A-757C-4630-8A60-EC32544DDD4B}"/>
                  </a:ext>
                </a:extLst>
              </p:cNvPr>
              <p:cNvSpPr txBox="1"/>
              <p:nvPr/>
            </p:nvSpPr>
            <p:spPr>
              <a:xfrm>
                <a:off x="1661604" y="4178500"/>
                <a:ext cx="355106" cy="286655"/>
              </a:xfrm>
              <a:prstGeom prst="rect">
                <a:avLst/>
              </a:prstGeom>
              <a:noFill/>
            </p:spPr>
            <p:txBody>
              <a:bodyPr wrap="none" lIns="0" tIns="0" rIns="0" bIns="0" rtlCol="0">
                <a:noAutofit/>
              </a:bodyPr>
              <a:lstStyle/>
              <a:p>
                <a:pPr algn="l"/>
                <a:r>
                  <a:rPr lang="en-US" sz="1600" dirty="0"/>
                  <a:t>Ki</a:t>
                </a:r>
              </a:p>
            </p:txBody>
          </p:sp>
        </p:grpSp>
      </p:grpSp>
    </p:spTree>
    <p:custDataLst>
      <p:tags r:id="rId1"/>
    </p:custDataLst>
    <p:extLst>
      <p:ext uri="{BB962C8B-B14F-4D97-AF65-F5344CB8AC3E}">
        <p14:creationId xmlns:p14="http://schemas.microsoft.com/office/powerpoint/2010/main" val="713484297"/>
      </p:ext>
    </p:extLst>
  </p:cSld>
  <p:clrMapOvr>
    <a:masterClrMapping/>
  </p:clrMapOvr>
  <mc:AlternateContent xmlns:mc="http://schemas.openxmlformats.org/markup-compatibility/2006" xmlns:p14="http://schemas.microsoft.com/office/powerpoint/2010/main">
    <mc:Choice Requires="p14">
      <p:transition spd="slow" p14:dur="2000" advTm="55994"/>
    </mc:Choice>
    <mc:Fallback xmlns="">
      <p:transition spd="slow" advTm="5599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5" name="Title 1">
            <a:extLst>
              <a:ext uri="{FF2B5EF4-FFF2-40B4-BE49-F238E27FC236}">
                <a16:creationId xmlns:a16="http://schemas.microsoft.com/office/drawing/2014/main" id="{C7046F96-7DA9-4118-B06D-14BA1EEFA2EA}"/>
              </a:ext>
            </a:extLst>
          </p:cNvPr>
          <p:cNvSpPr>
            <a:spLocks noGrp="1"/>
          </p:cNvSpPr>
          <p:nvPr>
            <p:ph type="title"/>
          </p:nvPr>
        </p:nvSpPr>
        <p:spPr>
          <a:xfrm>
            <a:off x="219961" y="94916"/>
            <a:ext cx="8982762" cy="828000"/>
          </a:xfrm>
        </p:spPr>
        <p:txBody>
          <a:bodyPr/>
          <a:lstStyle/>
          <a:p>
            <a:r>
              <a:rPr lang="en-US" dirty="0"/>
              <a:t>The Future: LAFOV as enabler for new applications (8)</a:t>
            </a:r>
          </a:p>
        </p:txBody>
      </p:sp>
      <p:grpSp>
        <p:nvGrpSpPr>
          <p:cNvPr id="10" name="Group 9">
            <a:extLst>
              <a:ext uri="{FF2B5EF4-FFF2-40B4-BE49-F238E27FC236}">
                <a16:creationId xmlns:a16="http://schemas.microsoft.com/office/drawing/2014/main" id="{48B221AA-16BE-45B4-8268-CE1B750D6BCF}"/>
              </a:ext>
            </a:extLst>
          </p:cNvPr>
          <p:cNvGrpSpPr/>
          <p:nvPr/>
        </p:nvGrpSpPr>
        <p:grpSpPr>
          <a:xfrm>
            <a:off x="8583668" y="3753872"/>
            <a:ext cx="2680129" cy="2599015"/>
            <a:chOff x="8583668" y="3753872"/>
            <a:chExt cx="2680129" cy="2599015"/>
          </a:xfrm>
        </p:grpSpPr>
        <p:grpSp>
          <p:nvGrpSpPr>
            <p:cNvPr id="53" name="Group 52">
              <a:extLst>
                <a:ext uri="{FF2B5EF4-FFF2-40B4-BE49-F238E27FC236}">
                  <a16:creationId xmlns:a16="http://schemas.microsoft.com/office/drawing/2014/main" id="{497C6D6E-6B32-4327-9EF7-03436430B18C}"/>
                </a:ext>
              </a:extLst>
            </p:cNvPr>
            <p:cNvGrpSpPr/>
            <p:nvPr/>
          </p:nvGrpSpPr>
          <p:grpSpPr>
            <a:xfrm>
              <a:off x="8606160" y="3753872"/>
              <a:ext cx="2602900" cy="2599015"/>
              <a:chOff x="8606160" y="3753872"/>
              <a:chExt cx="2602900" cy="2599015"/>
            </a:xfrm>
          </p:grpSpPr>
          <p:pic>
            <p:nvPicPr>
              <p:cNvPr id="18" name="Picture 17">
                <a:extLst>
                  <a:ext uri="{FF2B5EF4-FFF2-40B4-BE49-F238E27FC236}">
                    <a16:creationId xmlns:a16="http://schemas.microsoft.com/office/drawing/2014/main" id="{7DACEDC0-5E76-4A6C-B76C-D42FB71D30BC}"/>
                  </a:ext>
                </a:extLst>
              </p:cNvPr>
              <p:cNvPicPr>
                <a:picLocks noChangeAspect="1"/>
              </p:cNvPicPr>
              <p:nvPr/>
            </p:nvPicPr>
            <p:blipFill rotWithShape="1">
              <a:blip r:embed="rId3"/>
              <a:srcRect l="22007" t="60281" r="54072" b="3829"/>
              <a:stretch/>
            </p:blipFill>
            <p:spPr>
              <a:xfrm>
                <a:off x="8728695" y="4575861"/>
                <a:ext cx="2127559" cy="1777026"/>
              </a:xfrm>
              <a:prstGeom prst="rect">
                <a:avLst/>
              </a:prstGeom>
            </p:spPr>
          </p:pic>
          <p:sp>
            <p:nvSpPr>
              <p:cNvPr id="47" name="Rectangle 46">
                <a:extLst>
                  <a:ext uri="{FF2B5EF4-FFF2-40B4-BE49-F238E27FC236}">
                    <a16:creationId xmlns:a16="http://schemas.microsoft.com/office/drawing/2014/main" id="{1ED9F9A1-BDEA-467E-8A14-F82EC267AA04}"/>
                  </a:ext>
                </a:extLst>
              </p:cNvPr>
              <p:cNvSpPr/>
              <p:nvPr/>
            </p:nvSpPr>
            <p:spPr>
              <a:xfrm>
                <a:off x="8606160" y="3753872"/>
                <a:ext cx="2602900" cy="2599015"/>
              </a:xfrm>
              <a:prstGeom prst="rect">
                <a:avLst/>
              </a:prstGeom>
              <a:noFill/>
              <a:ln>
                <a:solidFill>
                  <a:srgbClr val="EC66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F79E95D5-7D8B-4CCE-8167-47995CB1F4AF}"/>
                </a:ext>
              </a:extLst>
            </p:cNvPr>
            <p:cNvSpPr/>
            <p:nvPr/>
          </p:nvSpPr>
          <p:spPr>
            <a:xfrm>
              <a:off x="8583668" y="3780018"/>
              <a:ext cx="2680129" cy="1015663"/>
            </a:xfrm>
            <a:prstGeom prst="rect">
              <a:avLst/>
            </a:prstGeom>
          </p:spPr>
          <p:txBody>
            <a:bodyPr wrap="square">
              <a:spAutoFit/>
            </a:bodyPr>
            <a:lstStyle/>
            <a:p>
              <a:pPr algn="ctr"/>
              <a:r>
                <a:rPr lang="en-US" sz="2000" dirty="0"/>
                <a:t>Multi organ tracer kinetics and input functions</a:t>
              </a:r>
            </a:p>
          </p:txBody>
        </p:sp>
      </p:grpSp>
      <p:sp>
        <p:nvSpPr>
          <p:cNvPr id="17" name="Rectangle 16">
            <a:extLst>
              <a:ext uri="{FF2B5EF4-FFF2-40B4-BE49-F238E27FC236}">
                <a16:creationId xmlns:a16="http://schemas.microsoft.com/office/drawing/2014/main" id="{A4BDE1A0-E165-4F1E-A047-B476FF0804AA}"/>
              </a:ext>
            </a:extLst>
          </p:cNvPr>
          <p:cNvSpPr/>
          <p:nvPr/>
        </p:nvSpPr>
        <p:spPr>
          <a:xfrm>
            <a:off x="346692" y="1951682"/>
            <a:ext cx="7368467" cy="4401205"/>
          </a:xfrm>
          <a:prstGeom prst="rect">
            <a:avLst/>
          </a:prstGeom>
        </p:spPr>
        <p:txBody>
          <a:bodyPr wrap="square">
            <a:spAutoFit/>
          </a:bodyPr>
          <a:lstStyle/>
          <a:p>
            <a:pPr algn="just"/>
            <a:r>
              <a:rPr lang="en-US" sz="2800" b="1" dirty="0"/>
              <a:t>Multi organ tracer kinetics and input functions</a:t>
            </a:r>
          </a:p>
          <a:p>
            <a:pPr marL="285750" indent="-285750" algn="just">
              <a:buFont typeface="Arial" panose="020B0604020202020204" pitchFamily="34" charset="0"/>
              <a:buChar char="•"/>
            </a:pPr>
            <a:r>
              <a:rPr lang="en-US" sz="2800" dirty="0">
                <a:latin typeface="Calibri" panose="020F0502020204030204" pitchFamily="34" charset="0"/>
                <a:ea typeface="Calibri" panose="020F0502020204030204" pitchFamily="34" charset="0"/>
              </a:rPr>
              <a:t>Fast, low dose, multi organ tracer kinetics for drug development</a:t>
            </a:r>
          </a:p>
          <a:p>
            <a:pPr marL="285750" marR="0" lvl="0" indent="-285750" algn="just">
              <a:spcBef>
                <a:spcPts val="0"/>
              </a:spcBef>
              <a:spcAft>
                <a:spcPts val="0"/>
              </a:spcAft>
              <a:buFont typeface="Arial" panose="020B0604020202020204" pitchFamily="34" charset="0"/>
              <a:buChar char="•"/>
            </a:pPr>
            <a:r>
              <a:rPr lang="en-US" sz="2800" dirty="0">
                <a:latin typeface="Calibri" panose="020F0502020204030204" pitchFamily="34" charset="0"/>
                <a:ea typeface="Times New Roman" panose="02020603050405020304" pitchFamily="18" charset="0"/>
              </a:rPr>
              <a:t>We can study uptake kinetics in all organs in the same time, and also study the uptake in organs that are not target (collateral damage to healthy organs/tissue)</a:t>
            </a:r>
          </a:p>
          <a:p>
            <a:pPr marL="285750" marR="0" lvl="0" indent="-285750" algn="just">
              <a:spcBef>
                <a:spcPts val="0"/>
              </a:spcBef>
              <a:spcAft>
                <a:spcPts val="0"/>
              </a:spcAft>
              <a:buFont typeface="Arial" panose="020B0604020202020204" pitchFamily="34" charset="0"/>
              <a:buChar char="•"/>
            </a:pPr>
            <a:r>
              <a:rPr lang="en-US" sz="2800" dirty="0">
                <a:latin typeface="Calibri" panose="020F0502020204030204" pitchFamily="34" charset="0"/>
                <a:ea typeface="Calibri" panose="020F0502020204030204" pitchFamily="34" charset="0"/>
              </a:rPr>
              <a:t>“local” image derived input functions can be computed and compared, input function dispersion can be modeled</a:t>
            </a:r>
          </a:p>
        </p:txBody>
      </p:sp>
    </p:spTree>
    <p:custDataLst>
      <p:tags r:id="rId1"/>
    </p:custDataLst>
    <p:extLst>
      <p:ext uri="{BB962C8B-B14F-4D97-AF65-F5344CB8AC3E}">
        <p14:creationId xmlns:p14="http://schemas.microsoft.com/office/powerpoint/2010/main" val="531397392"/>
      </p:ext>
    </p:extLst>
  </p:cSld>
  <p:clrMapOvr>
    <a:masterClrMapping/>
  </p:clrMapOvr>
  <mc:AlternateContent xmlns:mc="http://schemas.openxmlformats.org/markup-compatibility/2006" xmlns:p14="http://schemas.microsoft.com/office/powerpoint/2010/main">
    <mc:Choice Requires="p14">
      <p:transition spd="slow" p14:dur="2000" advTm="55994"/>
    </mc:Choice>
    <mc:Fallback xmlns="">
      <p:transition spd="slow" advTm="5599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hevron 9"/>
          <p:cNvSpPr>
            <a:spLocks noChangeArrowheads="1"/>
          </p:cNvSpPr>
          <p:nvPr/>
        </p:nvSpPr>
        <p:spPr bwMode="auto">
          <a:xfrm>
            <a:off x="547987" y="327443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1" name="Titel 1"/>
          <p:cNvSpPr>
            <a:spLocks noGrp="1"/>
          </p:cNvSpPr>
          <p:nvPr>
            <p:ph type="title"/>
          </p:nvPr>
        </p:nvSpPr>
        <p:spPr bwMode="gray">
          <a:xfrm>
            <a:off x="481470" y="223111"/>
            <a:ext cx="9122580" cy="491289"/>
          </a:xfrm>
        </p:spPr>
        <p:txBody>
          <a:bodyPr/>
          <a:lstStyle/>
          <a:p>
            <a:r>
              <a:rPr lang="en-US" dirty="0"/>
              <a:t>Table of contents</a:t>
            </a:r>
          </a:p>
        </p:txBody>
      </p:sp>
      <p:sp>
        <p:nvSpPr>
          <p:cNvPr id="17" name="Chevron 9"/>
          <p:cNvSpPr>
            <a:spLocks noChangeArrowheads="1"/>
          </p:cNvSpPr>
          <p:nvPr/>
        </p:nvSpPr>
        <p:spPr bwMode="auto">
          <a:xfrm>
            <a:off x="547988" y="2151161"/>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18" name="Chevron 9"/>
          <p:cNvSpPr>
            <a:spLocks noChangeArrowheads="1"/>
          </p:cNvSpPr>
          <p:nvPr/>
        </p:nvSpPr>
        <p:spPr bwMode="auto">
          <a:xfrm>
            <a:off x="547987" y="2707647"/>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11" name="TextBox 13">
            <a:extLst>
              <a:ext uri="{FF2B5EF4-FFF2-40B4-BE49-F238E27FC236}">
                <a16:creationId xmlns:a16="http://schemas.microsoft.com/office/drawing/2014/main" id="{E1A0012E-883F-431D-9DC8-A9F0D94C504D}"/>
              </a:ext>
            </a:extLst>
          </p:cNvPr>
          <p:cNvSpPr txBox="1">
            <a:spLocks noChangeArrowheads="1"/>
          </p:cNvSpPr>
          <p:nvPr/>
        </p:nvSpPr>
        <p:spPr bwMode="auto">
          <a:xfrm>
            <a:off x="1796697" y="2167298"/>
            <a:ext cx="1058804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TOF PET methods and applications</a:t>
            </a:r>
          </a:p>
        </p:txBody>
      </p:sp>
      <p:sp>
        <p:nvSpPr>
          <p:cNvPr id="12" name="TextBox 13">
            <a:extLst>
              <a:ext uri="{FF2B5EF4-FFF2-40B4-BE49-F238E27FC236}">
                <a16:creationId xmlns:a16="http://schemas.microsoft.com/office/drawing/2014/main" id="{099C4BE1-A21C-4008-82A3-3DBFB7E937E4}"/>
              </a:ext>
            </a:extLst>
          </p:cNvPr>
          <p:cNvSpPr txBox="1">
            <a:spLocks noChangeArrowheads="1"/>
          </p:cNvSpPr>
          <p:nvPr/>
        </p:nvSpPr>
        <p:spPr bwMode="auto">
          <a:xfrm>
            <a:off x="1796696" y="3303905"/>
            <a:ext cx="780735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en-US" sz="2394" kern="0" dirty="0">
                <a:cs typeface="Arial" panose="020B0604020202020204" pitchFamily="34" charset="0"/>
              </a:rPr>
              <a:t>Long Axial FOV scanner and applications</a:t>
            </a:r>
          </a:p>
        </p:txBody>
      </p:sp>
      <p:sp>
        <p:nvSpPr>
          <p:cNvPr id="13" name="TextBox 13">
            <a:extLst>
              <a:ext uri="{FF2B5EF4-FFF2-40B4-BE49-F238E27FC236}">
                <a16:creationId xmlns:a16="http://schemas.microsoft.com/office/drawing/2014/main" id="{B7290664-DE32-485D-9ABF-95B95D6D54CF}"/>
              </a:ext>
            </a:extLst>
          </p:cNvPr>
          <p:cNvSpPr txBox="1">
            <a:spLocks noChangeArrowheads="1"/>
          </p:cNvSpPr>
          <p:nvPr/>
        </p:nvSpPr>
        <p:spPr bwMode="auto">
          <a:xfrm>
            <a:off x="1796696" y="2707647"/>
            <a:ext cx="9122315"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Evolution of PET and state of the art of PET scanners today</a:t>
            </a:r>
          </a:p>
        </p:txBody>
      </p:sp>
      <p:sp>
        <p:nvSpPr>
          <p:cNvPr id="14" name="TextBox 13">
            <a:extLst>
              <a:ext uri="{FF2B5EF4-FFF2-40B4-BE49-F238E27FC236}">
                <a16:creationId xmlns:a16="http://schemas.microsoft.com/office/drawing/2014/main" id="{DB162F26-63AA-47D4-BA73-EA39D5DA2BC1}"/>
              </a:ext>
            </a:extLst>
          </p:cNvPr>
          <p:cNvSpPr txBox="1">
            <a:spLocks noChangeArrowheads="1"/>
          </p:cNvSpPr>
          <p:nvPr/>
        </p:nvSpPr>
        <p:spPr bwMode="auto">
          <a:xfrm>
            <a:off x="1796696" y="1540143"/>
            <a:ext cx="780735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Positron Emission Tomography (PET)</a:t>
            </a:r>
          </a:p>
        </p:txBody>
      </p:sp>
      <p:sp>
        <p:nvSpPr>
          <p:cNvPr id="15" name="Chevron 9">
            <a:extLst>
              <a:ext uri="{FF2B5EF4-FFF2-40B4-BE49-F238E27FC236}">
                <a16:creationId xmlns:a16="http://schemas.microsoft.com/office/drawing/2014/main" id="{221F1521-A1F2-4920-9666-C59C77FBC46D}"/>
              </a:ext>
            </a:extLst>
          </p:cNvPr>
          <p:cNvSpPr>
            <a:spLocks noChangeArrowheads="1"/>
          </p:cNvSpPr>
          <p:nvPr/>
        </p:nvSpPr>
        <p:spPr bwMode="auto">
          <a:xfrm>
            <a:off x="547988" y="386428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0" name="TextBox 13">
            <a:extLst>
              <a:ext uri="{FF2B5EF4-FFF2-40B4-BE49-F238E27FC236}">
                <a16:creationId xmlns:a16="http://schemas.microsoft.com/office/drawing/2014/main" id="{F5DC8E21-F37C-43D9-8534-5121CAC7FF71}"/>
              </a:ext>
            </a:extLst>
          </p:cNvPr>
          <p:cNvSpPr txBox="1">
            <a:spLocks noChangeArrowheads="1"/>
          </p:cNvSpPr>
          <p:nvPr/>
        </p:nvSpPr>
        <p:spPr bwMode="auto">
          <a:xfrm>
            <a:off x="1796697" y="3879879"/>
            <a:ext cx="4362057"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en-US" sz="2394" kern="0" dirty="0">
                <a:cs typeface="Arial" panose="020B0604020202020204" pitchFamily="34" charset="0"/>
              </a:rPr>
              <a:t>The role of AI in PET</a:t>
            </a:r>
          </a:p>
        </p:txBody>
      </p:sp>
      <p:sp>
        <p:nvSpPr>
          <p:cNvPr id="22" name="Chevron 9">
            <a:extLst>
              <a:ext uri="{FF2B5EF4-FFF2-40B4-BE49-F238E27FC236}">
                <a16:creationId xmlns:a16="http://schemas.microsoft.com/office/drawing/2014/main" id="{711EACB0-8BE1-4AD0-AD42-E9B353FD1DB7}"/>
              </a:ext>
            </a:extLst>
          </p:cNvPr>
          <p:cNvSpPr>
            <a:spLocks noChangeArrowheads="1"/>
          </p:cNvSpPr>
          <p:nvPr/>
        </p:nvSpPr>
        <p:spPr bwMode="auto">
          <a:xfrm>
            <a:off x="547988" y="446486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3" name="TextBox 13">
            <a:extLst>
              <a:ext uri="{FF2B5EF4-FFF2-40B4-BE49-F238E27FC236}">
                <a16:creationId xmlns:a16="http://schemas.microsoft.com/office/drawing/2014/main" id="{40BF7DB4-E2F3-421E-B227-29A54F8371DF}"/>
              </a:ext>
            </a:extLst>
          </p:cNvPr>
          <p:cNvSpPr txBox="1">
            <a:spLocks noChangeArrowheads="1"/>
          </p:cNvSpPr>
          <p:nvPr/>
        </p:nvSpPr>
        <p:spPr bwMode="auto">
          <a:xfrm>
            <a:off x="1796697" y="4488473"/>
            <a:ext cx="9484328" cy="467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sz="2400" dirty="0">
                <a:effectLst/>
                <a:ea typeface="Calibri" panose="020F0502020204030204" pitchFamily="34" charset="0"/>
                <a:cs typeface="Arial" panose="020B0604020202020204" pitchFamily="34" charset="0"/>
              </a:rPr>
              <a:t>Future technology development and needs for fundamental research</a:t>
            </a:r>
            <a:endParaRPr lang="en-US" altLang="en-US" sz="2400" kern="0" dirty="0">
              <a:cs typeface="Arial" panose="020B0604020202020204" pitchFamily="34" charset="0"/>
            </a:endParaRPr>
          </a:p>
        </p:txBody>
      </p:sp>
      <p:sp>
        <p:nvSpPr>
          <p:cNvPr id="25" name="Chevron 9">
            <a:extLst>
              <a:ext uri="{FF2B5EF4-FFF2-40B4-BE49-F238E27FC236}">
                <a16:creationId xmlns:a16="http://schemas.microsoft.com/office/drawing/2014/main" id="{F0825ACD-BD2C-4672-8154-89F2E7E98793}"/>
              </a:ext>
            </a:extLst>
          </p:cNvPr>
          <p:cNvSpPr>
            <a:spLocks noChangeArrowheads="1"/>
          </p:cNvSpPr>
          <p:nvPr/>
        </p:nvSpPr>
        <p:spPr bwMode="auto">
          <a:xfrm>
            <a:off x="547987" y="1524552"/>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37" name="Chevron 9">
            <a:extLst>
              <a:ext uri="{FF2B5EF4-FFF2-40B4-BE49-F238E27FC236}">
                <a16:creationId xmlns:a16="http://schemas.microsoft.com/office/drawing/2014/main" id="{C1CDBED2-5FA1-4560-AB51-AB2FE5A8EF30}"/>
              </a:ext>
            </a:extLst>
          </p:cNvPr>
          <p:cNvSpPr>
            <a:spLocks noChangeArrowheads="1"/>
          </p:cNvSpPr>
          <p:nvPr/>
        </p:nvSpPr>
        <p:spPr bwMode="auto">
          <a:xfrm>
            <a:off x="547987" y="3864288"/>
            <a:ext cx="1157482" cy="481809"/>
          </a:xfrm>
          <a:prstGeom prst="chevron">
            <a:avLst>
              <a:gd name="adj" fmla="val 50074"/>
            </a:avLst>
          </a:prstGeom>
          <a:solidFill>
            <a:schemeClr val="bg2"/>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Tree>
    <p:custDataLst>
      <p:tags r:id="rId1"/>
    </p:custDataLst>
    <p:extLst>
      <p:ext uri="{BB962C8B-B14F-4D97-AF65-F5344CB8AC3E}">
        <p14:creationId xmlns:p14="http://schemas.microsoft.com/office/powerpoint/2010/main" val="21581199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7" descr="A picture containing text&#10;&#10;Description automatically generated">
            <a:extLst>
              <a:ext uri="{FF2B5EF4-FFF2-40B4-BE49-F238E27FC236}">
                <a16:creationId xmlns:a16="http://schemas.microsoft.com/office/drawing/2014/main" id="{47F9A068-CD83-48EA-965B-3945EEA720F6}"/>
              </a:ext>
            </a:extLst>
          </p:cNvPr>
          <p:cNvPicPr>
            <a:picLocks noChangeAspect="1"/>
          </p:cNvPicPr>
          <p:nvPr/>
        </p:nvPicPr>
        <p:blipFill>
          <a:blip r:embed="rId2"/>
          <a:stretch>
            <a:fillRect/>
          </a:stretch>
        </p:blipFill>
        <p:spPr>
          <a:xfrm>
            <a:off x="1273872" y="793740"/>
            <a:ext cx="9139091" cy="5270520"/>
          </a:xfrm>
          <a:prstGeom prst="rect">
            <a:avLst/>
          </a:prstGeom>
        </p:spPr>
      </p:pic>
      <p:sp>
        <p:nvSpPr>
          <p:cNvPr id="6" name="TextBox 5">
            <a:extLst>
              <a:ext uri="{FF2B5EF4-FFF2-40B4-BE49-F238E27FC236}">
                <a16:creationId xmlns:a16="http://schemas.microsoft.com/office/drawing/2014/main" id="{EA127559-888F-45A9-9868-12D8B27A11E5}"/>
              </a:ext>
            </a:extLst>
          </p:cNvPr>
          <p:cNvSpPr txBox="1"/>
          <p:nvPr/>
        </p:nvSpPr>
        <p:spPr>
          <a:xfrm>
            <a:off x="1362269" y="6433457"/>
            <a:ext cx="1726163" cy="270588"/>
          </a:xfrm>
          <a:prstGeom prst="rect">
            <a:avLst/>
          </a:prstGeom>
          <a:noFill/>
        </p:spPr>
        <p:txBody>
          <a:bodyPr wrap="square" lIns="0" tIns="0" rIns="0" bIns="0" rtlCol="0">
            <a:noAutofit/>
          </a:bodyPr>
          <a:lstStyle/>
          <a:p>
            <a:pPr algn="l"/>
            <a:r>
              <a:rPr lang="en-US" dirty="0"/>
              <a:t>Credit: Vijay Shah</a:t>
            </a:r>
          </a:p>
        </p:txBody>
      </p:sp>
      <p:sp>
        <p:nvSpPr>
          <p:cNvPr id="7" name="TextBox 6">
            <a:extLst>
              <a:ext uri="{FF2B5EF4-FFF2-40B4-BE49-F238E27FC236}">
                <a16:creationId xmlns:a16="http://schemas.microsoft.com/office/drawing/2014/main" id="{3C17B5FF-3837-421C-B8B5-713C7FE00A37}"/>
              </a:ext>
            </a:extLst>
          </p:cNvPr>
          <p:cNvSpPr txBox="1"/>
          <p:nvPr/>
        </p:nvSpPr>
        <p:spPr>
          <a:xfrm>
            <a:off x="2364218" y="224487"/>
            <a:ext cx="6582557"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800" b="1" dirty="0">
                <a:solidFill>
                  <a:srgbClr val="0C0C0C"/>
                </a:solidFill>
                <a:latin typeface="Calibri"/>
                <a:cs typeface="Calibri"/>
              </a:rPr>
              <a:t>Publications on AI in Molecular Imaging</a:t>
            </a:r>
          </a:p>
        </p:txBody>
      </p:sp>
    </p:spTree>
    <p:extLst>
      <p:ext uri="{BB962C8B-B14F-4D97-AF65-F5344CB8AC3E}">
        <p14:creationId xmlns:p14="http://schemas.microsoft.com/office/powerpoint/2010/main" val="58448308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Artificial Intelligence in PET</a:t>
            </a:r>
          </a:p>
        </p:txBody>
      </p:sp>
      <p:grpSp>
        <p:nvGrpSpPr>
          <p:cNvPr id="29" name="Group 28"/>
          <p:cNvGrpSpPr/>
          <p:nvPr/>
        </p:nvGrpSpPr>
        <p:grpSpPr>
          <a:xfrm>
            <a:off x="4842641" y="150119"/>
            <a:ext cx="4149020" cy="3991001"/>
            <a:chOff x="4839724" y="142420"/>
            <a:chExt cx="4158762" cy="4000372"/>
          </a:xfrm>
        </p:grpSpPr>
        <p:sp>
          <p:nvSpPr>
            <p:cNvPr id="23" name="Oval 22"/>
            <p:cNvSpPr/>
            <p:nvPr/>
          </p:nvSpPr>
          <p:spPr>
            <a:xfrm>
              <a:off x="4839724" y="142420"/>
              <a:ext cx="4158762" cy="4000372"/>
            </a:xfrm>
            <a:prstGeom prst="ellipse">
              <a:avLst/>
            </a:prstGeom>
            <a:solidFill>
              <a:srgbClr val="EC66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394" b="1" dirty="0">
                  <a:solidFill>
                    <a:schemeClr val="bg1"/>
                  </a:solidFill>
                </a:rPr>
                <a:t>Detector and system</a:t>
              </a:r>
            </a:p>
          </p:txBody>
        </p:sp>
        <p:sp>
          <p:nvSpPr>
            <p:cNvPr id="7" name="Oval 6"/>
            <p:cNvSpPr/>
            <p:nvPr/>
          </p:nvSpPr>
          <p:spPr>
            <a:xfrm>
              <a:off x="4839724" y="1337396"/>
              <a:ext cx="2402598" cy="2151521"/>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6" dirty="0">
                  <a:solidFill>
                    <a:schemeClr val="bg1"/>
                  </a:solidFill>
                </a:rPr>
                <a:t>Improve &amp; speed-up calibrations and normalization</a:t>
              </a:r>
            </a:p>
          </p:txBody>
        </p:sp>
        <p:sp>
          <p:nvSpPr>
            <p:cNvPr id="9" name="Oval 8"/>
            <p:cNvSpPr/>
            <p:nvPr/>
          </p:nvSpPr>
          <p:spPr>
            <a:xfrm>
              <a:off x="6919104" y="1337396"/>
              <a:ext cx="1995217" cy="1846328"/>
            </a:xfrm>
            <a:prstGeom prst="ellipse">
              <a:avLst/>
            </a:prstGeom>
            <a:solidFill>
              <a:srgbClr val="E40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6" dirty="0">
                  <a:solidFill>
                    <a:schemeClr val="bg1"/>
                  </a:solidFill>
                </a:rPr>
                <a:t>Improve detector performance </a:t>
              </a:r>
            </a:p>
          </p:txBody>
        </p:sp>
      </p:grpSp>
      <p:grpSp>
        <p:nvGrpSpPr>
          <p:cNvPr id="32" name="Group 31"/>
          <p:cNvGrpSpPr/>
          <p:nvPr/>
        </p:nvGrpSpPr>
        <p:grpSpPr>
          <a:xfrm>
            <a:off x="226341" y="1780882"/>
            <a:ext cx="5031831" cy="4902424"/>
            <a:chOff x="212585" y="1777011"/>
            <a:chExt cx="5043646" cy="4913935"/>
          </a:xfrm>
        </p:grpSpPr>
        <p:sp>
          <p:nvSpPr>
            <p:cNvPr id="5" name="Oval 4"/>
            <p:cNvSpPr/>
            <p:nvPr/>
          </p:nvSpPr>
          <p:spPr>
            <a:xfrm>
              <a:off x="212585" y="1777011"/>
              <a:ext cx="5043646" cy="4913935"/>
            </a:xfrm>
            <a:prstGeom prst="ellipse">
              <a:avLst/>
            </a:prstGeom>
            <a:solidFill>
              <a:srgbClr val="00B9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394" b="1" dirty="0">
                  <a:solidFill>
                    <a:schemeClr val="bg1"/>
                  </a:solidFill>
                </a:rPr>
                <a:t>Reconstruction</a:t>
              </a:r>
            </a:p>
          </p:txBody>
        </p:sp>
        <p:sp>
          <p:nvSpPr>
            <p:cNvPr id="6" name="Oval 5"/>
            <p:cNvSpPr/>
            <p:nvPr/>
          </p:nvSpPr>
          <p:spPr>
            <a:xfrm>
              <a:off x="2245868" y="4316365"/>
              <a:ext cx="2492464" cy="2102221"/>
            </a:xfrm>
            <a:prstGeom prst="ellipse">
              <a:avLst/>
            </a:prstGeom>
            <a:solidFill>
              <a:srgbClr val="0095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6" dirty="0">
                  <a:solidFill>
                    <a:schemeClr val="bg1"/>
                  </a:solidFill>
                </a:rPr>
                <a:t>Corrections (attenuation, scatter, normalization, motion)</a:t>
              </a:r>
            </a:p>
          </p:txBody>
        </p:sp>
        <p:sp>
          <p:nvSpPr>
            <p:cNvPr id="8" name="Oval 7"/>
            <p:cNvSpPr/>
            <p:nvPr/>
          </p:nvSpPr>
          <p:spPr>
            <a:xfrm>
              <a:off x="2549769" y="2837487"/>
              <a:ext cx="2188563" cy="1757390"/>
            </a:xfrm>
            <a:prstGeom prst="ellipse">
              <a:avLst/>
            </a:prstGeom>
            <a:solidFill>
              <a:srgbClr val="D618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6" dirty="0">
                  <a:solidFill>
                    <a:schemeClr val="bg1"/>
                  </a:solidFill>
                </a:rPr>
                <a:t>Aid &amp; speed-up  reconstruction</a:t>
              </a:r>
            </a:p>
          </p:txBody>
        </p:sp>
        <p:sp>
          <p:nvSpPr>
            <p:cNvPr id="10" name="Oval 9"/>
            <p:cNvSpPr/>
            <p:nvPr/>
          </p:nvSpPr>
          <p:spPr>
            <a:xfrm>
              <a:off x="526981" y="3970990"/>
              <a:ext cx="2177478" cy="2266206"/>
            </a:xfrm>
            <a:prstGeom prst="ellipse">
              <a:avLst/>
            </a:prstGeom>
            <a:solidFill>
              <a:srgbClr val="2922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6" dirty="0">
                  <a:solidFill>
                    <a:schemeClr val="bg1"/>
                  </a:solidFill>
                </a:rPr>
                <a:t>Low count reconstruction</a:t>
              </a:r>
            </a:p>
          </p:txBody>
        </p:sp>
        <p:sp>
          <p:nvSpPr>
            <p:cNvPr id="25" name="Oval 24"/>
            <p:cNvSpPr/>
            <p:nvPr/>
          </p:nvSpPr>
          <p:spPr>
            <a:xfrm>
              <a:off x="526980" y="3029869"/>
              <a:ext cx="2264011" cy="1565008"/>
            </a:xfrm>
            <a:prstGeom prst="ellipse">
              <a:avLst/>
            </a:prstGeom>
            <a:solidFill>
              <a:srgbClr val="92AD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6" dirty="0">
                  <a:solidFill>
                    <a:schemeClr val="bg1"/>
                  </a:solidFill>
                </a:rPr>
                <a:t>Direct reconstruction</a:t>
              </a:r>
            </a:p>
          </p:txBody>
        </p:sp>
      </p:grpSp>
      <p:grpSp>
        <p:nvGrpSpPr>
          <p:cNvPr id="33" name="Group 32"/>
          <p:cNvGrpSpPr/>
          <p:nvPr/>
        </p:nvGrpSpPr>
        <p:grpSpPr>
          <a:xfrm>
            <a:off x="8066686" y="2874195"/>
            <a:ext cx="4031049" cy="3809110"/>
            <a:chOff x="8071339" y="2872892"/>
            <a:chExt cx="4040514" cy="3818054"/>
          </a:xfrm>
        </p:grpSpPr>
        <p:sp>
          <p:nvSpPr>
            <p:cNvPr id="24" name="Oval 23"/>
            <p:cNvSpPr/>
            <p:nvPr/>
          </p:nvSpPr>
          <p:spPr>
            <a:xfrm>
              <a:off x="8071339" y="2872892"/>
              <a:ext cx="4040514" cy="3818054"/>
            </a:xfrm>
            <a:prstGeom prst="ellipse">
              <a:avLst/>
            </a:prstGeom>
            <a:solidFill>
              <a:srgbClr val="0096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394" b="1" dirty="0">
                  <a:solidFill>
                    <a:schemeClr val="bg1"/>
                  </a:solidFill>
                </a:rPr>
                <a:t>Post-reconstruction</a:t>
              </a:r>
            </a:p>
          </p:txBody>
        </p:sp>
        <p:sp>
          <p:nvSpPr>
            <p:cNvPr id="21" name="Oval 20"/>
            <p:cNvSpPr/>
            <p:nvPr/>
          </p:nvSpPr>
          <p:spPr>
            <a:xfrm>
              <a:off x="9566031" y="5120250"/>
              <a:ext cx="1670537" cy="1482774"/>
            </a:xfrm>
            <a:prstGeom prst="ellipse">
              <a:avLst/>
            </a:prstGeom>
            <a:solidFill>
              <a:srgbClr val="A9BA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6" dirty="0" err="1">
                  <a:solidFill>
                    <a:schemeClr val="bg1"/>
                  </a:solidFill>
                </a:rPr>
                <a:t>radiomics</a:t>
              </a:r>
              <a:endParaRPr lang="en-US" sz="1796" dirty="0">
                <a:solidFill>
                  <a:schemeClr val="bg1"/>
                </a:solidFill>
              </a:endParaRPr>
            </a:p>
          </p:txBody>
        </p:sp>
        <p:sp>
          <p:nvSpPr>
            <p:cNvPr id="19" name="Oval 18"/>
            <p:cNvSpPr/>
            <p:nvPr/>
          </p:nvSpPr>
          <p:spPr>
            <a:xfrm>
              <a:off x="8170036" y="4069994"/>
              <a:ext cx="1921560" cy="1743808"/>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6" dirty="0">
                  <a:solidFill>
                    <a:schemeClr val="bg1"/>
                  </a:solidFill>
                </a:rPr>
                <a:t>Image processing (</a:t>
              </a:r>
              <a:r>
                <a:rPr lang="en-US" sz="1796" dirty="0" err="1">
                  <a:solidFill>
                    <a:schemeClr val="bg1"/>
                  </a:solidFill>
                </a:rPr>
                <a:t>denoising</a:t>
              </a:r>
              <a:r>
                <a:rPr lang="en-US" sz="1796" dirty="0">
                  <a:solidFill>
                    <a:schemeClr val="bg1"/>
                  </a:solidFill>
                </a:rPr>
                <a:t>, registration)</a:t>
              </a:r>
            </a:p>
          </p:txBody>
        </p:sp>
        <p:sp>
          <p:nvSpPr>
            <p:cNvPr id="20" name="Oval 19"/>
            <p:cNvSpPr/>
            <p:nvPr/>
          </p:nvSpPr>
          <p:spPr>
            <a:xfrm>
              <a:off x="10091595" y="3970991"/>
              <a:ext cx="1891485" cy="160916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6" dirty="0">
                  <a:solidFill>
                    <a:schemeClr val="bg1"/>
                  </a:solidFill>
                </a:rPr>
                <a:t>Support to diagnostics and research</a:t>
              </a:r>
            </a:p>
          </p:txBody>
        </p:sp>
      </p:grpSp>
      <p:sp>
        <p:nvSpPr>
          <p:cNvPr id="28" name="Oval 27"/>
          <p:cNvSpPr/>
          <p:nvPr/>
        </p:nvSpPr>
        <p:spPr>
          <a:xfrm>
            <a:off x="4842641" y="183200"/>
            <a:ext cx="4149020" cy="3991002"/>
          </a:xfrm>
          <a:prstGeom prst="ellipse">
            <a:avLst/>
          </a:prstGeom>
          <a:noFill/>
          <a:ln w="762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394" b="1" dirty="0">
              <a:solidFill>
                <a:schemeClr val="bg1"/>
              </a:solidFill>
            </a:endParaRPr>
          </a:p>
        </p:txBody>
      </p:sp>
      <p:sp>
        <p:nvSpPr>
          <p:cNvPr id="31" name="Oval 30"/>
          <p:cNvSpPr/>
          <p:nvPr/>
        </p:nvSpPr>
        <p:spPr>
          <a:xfrm>
            <a:off x="226341" y="1780881"/>
            <a:ext cx="5031831" cy="4902424"/>
          </a:xfrm>
          <a:prstGeom prst="ellipse">
            <a:avLst/>
          </a:prstGeom>
          <a:noFill/>
          <a:ln w="76200">
            <a:solidFill>
              <a:srgbClr val="00206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394" b="1" dirty="0">
              <a:solidFill>
                <a:schemeClr val="bg1"/>
              </a:solidFill>
            </a:endParaRPr>
          </a:p>
        </p:txBody>
      </p:sp>
      <p:sp>
        <p:nvSpPr>
          <p:cNvPr id="3" name="Oval 2"/>
          <p:cNvSpPr/>
          <p:nvPr/>
        </p:nvSpPr>
        <p:spPr>
          <a:xfrm>
            <a:off x="8102384" y="2838874"/>
            <a:ext cx="3959653" cy="3867087"/>
          </a:xfrm>
          <a:prstGeom prst="ellipse">
            <a:avLst/>
          </a:prstGeom>
          <a:noFill/>
          <a:ln w="76200">
            <a:solidFill>
              <a:srgbClr val="02621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6"/>
          </a:p>
        </p:txBody>
      </p:sp>
    </p:spTree>
    <p:extLst>
      <p:ext uri="{BB962C8B-B14F-4D97-AF65-F5344CB8AC3E}">
        <p14:creationId xmlns:p14="http://schemas.microsoft.com/office/powerpoint/2010/main" val="3596019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1" grpId="0" animBg="1"/>
      <p:bldP spid="3"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470" y="223856"/>
            <a:ext cx="9122580" cy="491289"/>
          </a:xfrm>
        </p:spPr>
        <p:txBody>
          <a:bodyPr/>
          <a:lstStyle/>
          <a:p>
            <a:r>
              <a:rPr lang="en-US" dirty="0"/>
              <a:t>Use of Deep Learning: denoising or low counts application</a:t>
            </a:r>
            <a:endParaRPr lang="en-US" i="1" dirty="0"/>
          </a:p>
        </p:txBody>
      </p:sp>
      <p:pic>
        <p:nvPicPr>
          <p:cNvPr id="4813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689" t="13291" r="14105" b="59181"/>
          <a:stretch/>
        </p:blipFill>
        <p:spPr bwMode="auto">
          <a:xfrm>
            <a:off x="87958" y="2259724"/>
            <a:ext cx="5112169" cy="31183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170159" y="5871358"/>
            <a:ext cx="2105506" cy="306288"/>
          </a:xfrm>
          <a:prstGeom prst="rect">
            <a:avLst/>
          </a:prstGeom>
          <a:noFill/>
        </p:spPr>
        <p:txBody>
          <a:bodyPr wrap="none" lIns="0" tIns="0" rIns="0" bIns="0" rtlCol="0">
            <a:spAutoFit/>
          </a:bodyPr>
          <a:lstStyle/>
          <a:p>
            <a:r>
              <a:rPr lang="en-US" sz="1995" dirty="0">
                <a:solidFill>
                  <a:srgbClr val="EC6602"/>
                </a:solidFill>
              </a:rPr>
              <a:t>IEEE 2017 (Stanford)</a:t>
            </a:r>
          </a:p>
        </p:txBody>
      </p:sp>
      <p:sp>
        <p:nvSpPr>
          <p:cNvPr id="8" name="TextBox 7"/>
          <p:cNvSpPr txBox="1"/>
          <p:nvPr/>
        </p:nvSpPr>
        <p:spPr>
          <a:xfrm>
            <a:off x="7093880" y="5912334"/>
            <a:ext cx="2253212" cy="306288"/>
          </a:xfrm>
          <a:prstGeom prst="rect">
            <a:avLst/>
          </a:prstGeom>
          <a:noFill/>
        </p:spPr>
        <p:txBody>
          <a:bodyPr wrap="none" lIns="0" tIns="0" rIns="0" bIns="0" rtlCol="0">
            <a:spAutoFit/>
          </a:bodyPr>
          <a:lstStyle/>
          <a:p>
            <a:r>
              <a:rPr lang="en-US" sz="1995" dirty="0">
                <a:solidFill>
                  <a:srgbClr val="EC6602"/>
                </a:solidFill>
              </a:rPr>
              <a:t>IEEE 2018 (Singapore)</a:t>
            </a:r>
          </a:p>
        </p:txBody>
      </p:sp>
      <p:pic>
        <p:nvPicPr>
          <p:cNvPr id="4813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061" t="44645" r="3400" b="38266"/>
          <a:stretch/>
        </p:blipFill>
        <p:spPr bwMode="auto">
          <a:xfrm>
            <a:off x="5633545" y="3929674"/>
            <a:ext cx="6222124" cy="18187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8133"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l="8395" t="19628" r="7316" b="66485"/>
          <a:stretch/>
        </p:blipFill>
        <p:spPr bwMode="auto">
          <a:xfrm>
            <a:off x="5857885" y="2259724"/>
            <a:ext cx="5606799" cy="14779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317752" y="952026"/>
            <a:ext cx="7375289" cy="1228028"/>
          </a:xfrm>
          <a:prstGeom prst="rect">
            <a:avLst/>
          </a:prstGeom>
          <a:noFill/>
        </p:spPr>
        <p:txBody>
          <a:bodyPr wrap="none" lIns="0" tIns="0" rIns="0" bIns="0" rtlCol="0">
            <a:spAutoFit/>
          </a:bodyPr>
          <a:lstStyle/>
          <a:p>
            <a:r>
              <a:rPr lang="en-US" sz="1995" b="1" dirty="0">
                <a:solidFill>
                  <a:srgbClr val="EC6602"/>
                </a:solidFill>
              </a:rPr>
              <a:t>The idea: train the network with some high statistics training set </a:t>
            </a:r>
          </a:p>
          <a:p>
            <a:r>
              <a:rPr lang="en-US" sz="1995" b="1" dirty="0">
                <a:solidFill>
                  <a:srgbClr val="EC6602"/>
                </a:solidFill>
              </a:rPr>
              <a:t>Applications: </a:t>
            </a:r>
            <a:r>
              <a:rPr lang="en-US" sz="1995" b="1" dirty="0" err="1">
                <a:solidFill>
                  <a:srgbClr val="EC6602"/>
                </a:solidFill>
              </a:rPr>
              <a:t>mAb</a:t>
            </a:r>
            <a:r>
              <a:rPr lang="en-US" sz="1995" b="1" dirty="0">
                <a:solidFill>
                  <a:srgbClr val="EC6602"/>
                </a:solidFill>
              </a:rPr>
              <a:t>, </a:t>
            </a:r>
            <a:r>
              <a:rPr lang="en-US" sz="1995" b="1" baseline="30000" dirty="0">
                <a:solidFill>
                  <a:srgbClr val="EC6602"/>
                </a:solidFill>
              </a:rPr>
              <a:t>124</a:t>
            </a:r>
            <a:r>
              <a:rPr lang="en-US" sz="1995" b="1" dirty="0">
                <a:solidFill>
                  <a:srgbClr val="EC6602"/>
                </a:solidFill>
              </a:rPr>
              <a:t>I, </a:t>
            </a:r>
            <a:r>
              <a:rPr lang="en-US" sz="1995" b="1" baseline="30000" dirty="0">
                <a:solidFill>
                  <a:srgbClr val="EC6602"/>
                </a:solidFill>
              </a:rPr>
              <a:t>90</a:t>
            </a:r>
            <a:r>
              <a:rPr lang="en-US" sz="1995" b="1" dirty="0">
                <a:solidFill>
                  <a:srgbClr val="EC6602"/>
                </a:solidFill>
              </a:rPr>
              <a:t>Y, low dose imaging, low dose PET screening</a:t>
            </a:r>
          </a:p>
          <a:p>
            <a:endParaRPr lang="en-US" sz="1995" b="1" dirty="0">
              <a:solidFill>
                <a:srgbClr val="EC6602"/>
              </a:solidFill>
            </a:endParaRPr>
          </a:p>
          <a:p>
            <a:endParaRPr lang="en-US" sz="1995" b="1" dirty="0">
              <a:solidFill>
                <a:srgbClr val="EC6602"/>
              </a:solidFill>
            </a:endParaRPr>
          </a:p>
        </p:txBody>
      </p:sp>
    </p:spTree>
    <p:extLst>
      <p:ext uri="{BB962C8B-B14F-4D97-AF65-F5344CB8AC3E}">
        <p14:creationId xmlns:p14="http://schemas.microsoft.com/office/powerpoint/2010/main" val="2174514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1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813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81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8034"/>
            <a:ext cx="12169775" cy="982578"/>
          </a:xfrm>
        </p:spPr>
        <p:txBody>
          <a:bodyPr/>
          <a:lstStyle/>
          <a:p>
            <a:br>
              <a:rPr lang="en-US" dirty="0"/>
            </a:br>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6106" y="3785350"/>
            <a:ext cx="2762114" cy="2774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4"/>
          <p:cNvSpPr txBox="1">
            <a:spLocks noChangeArrowheads="1"/>
          </p:cNvSpPr>
          <p:nvPr/>
        </p:nvSpPr>
        <p:spPr bwMode="auto">
          <a:xfrm>
            <a:off x="1376977" y="3153422"/>
            <a:ext cx="2645157" cy="399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a:r>
              <a:rPr lang="en-US" altLang="en-US" sz="1995">
                <a:latin typeface="Univers 55" pitchFamily="34" charset="0"/>
              </a:rPr>
              <a:t>P </a:t>
            </a:r>
            <a:r>
              <a:rPr lang="en-US" altLang="en-US" sz="1995">
                <a:latin typeface="Symbol" pitchFamily="18" charset="2"/>
              </a:rPr>
              <a:t>    </a:t>
            </a:r>
            <a:r>
              <a:rPr lang="en-US" altLang="en-US" sz="1995">
                <a:latin typeface="Univers 55" pitchFamily="34" charset="0"/>
              </a:rPr>
              <a:t> N + e</a:t>
            </a:r>
            <a:r>
              <a:rPr lang="en-US" altLang="en-US" sz="1995" baseline="30000">
                <a:latin typeface="Univers 55" pitchFamily="34" charset="0"/>
              </a:rPr>
              <a:t>+</a:t>
            </a:r>
            <a:r>
              <a:rPr lang="en-US" altLang="en-US" sz="1995">
                <a:latin typeface="Univers 55" pitchFamily="34" charset="0"/>
              </a:rPr>
              <a:t> + </a:t>
            </a:r>
            <a:r>
              <a:rPr lang="en-US" altLang="en-US" sz="1995">
                <a:latin typeface="Symbol" pitchFamily="18" charset="2"/>
              </a:rPr>
              <a:t>n </a:t>
            </a:r>
            <a:r>
              <a:rPr lang="en-US" altLang="en-US" sz="1995">
                <a:latin typeface="Univers 55" pitchFamily="34" charset="0"/>
              </a:rPr>
              <a:t>+ energy</a:t>
            </a:r>
          </a:p>
        </p:txBody>
      </p:sp>
      <p:sp>
        <p:nvSpPr>
          <p:cNvPr id="6" name="Line 5"/>
          <p:cNvSpPr>
            <a:spLocks noChangeShapeType="1"/>
          </p:cNvSpPr>
          <p:nvPr/>
        </p:nvSpPr>
        <p:spPr bwMode="auto">
          <a:xfrm>
            <a:off x="1672473" y="3305465"/>
            <a:ext cx="228064"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96"/>
          </a:p>
        </p:txBody>
      </p:sp>
      <p:pic>
        <p:nvPicPr>
          <p:cNvPr id="7"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68386" y="2241166"/>
            <a:ext cx="912258" cy="896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Line 7"/>
          <p:cNvSpPr>
            <a:spLocks noChangeShapeType="1"/>
          </p:cNvSpPr>
          <p:nvPr/>
        </p:nvSpPr>
        <p:spPr bwMode="auto">
          <a:xfrm flipV="1">
            <a:off x="2052580" y="1937078"/>
            <a:ext cx="456129" cy="760215"/>
          </a:xfrm>
          <a:prstGeom prst="line">
            <a:avLst/>
          </a:prstGeom>
          <a:noFill/>
          <a:ln w="38100" cap="rnd">
            <a:solidFill>
              <a:srgbClr val="FF66CC"/>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96"/>
          </a:p>
        </p:txBody>
      </p:sp>
      <p:sp>
        <p:nvSpPr>
          <p:cNvPr id="9" name="Line 8"/>
          <p:cNvSpPr>
            <a:spLocks noChangeShapeType="1"/>
          </p:cNvSpPr>
          <p:nvPr/>
        </p:nvSpPr>
        <p:spPr bwMode="auto">
          <a:xfrm flipH="1" flipV="1">
            <a:off x="2508709" y="1937078"/>
            <a:ext cx="76021" cy="760215"/>
          </a:xfrm>
          <a:prstGeom prst="line">
            <a:avLst/>
          </a:prstGeom>
          <a:noFill/>
          <a:ln w="38100" cap="rnd">
            <a:solidFill>
              <a:srgbClr val="FF66CC"/>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96"/>
          </a:p>
        </p:txBody>
      </p:sp>
      <p:sp>
        <p:nvSpPr>
          <p:cNvPr id="10" name="Line 9"/>
          <p:cNvSpPr>
            <a:spLocks noChangeShapeType="1"/>
          </p:cNvSpPr>
          <p:nvPr/>
        </p:nvSpPr>
        <p:spPr bwMode="auto">
          <a:xfrm flipV="1">
            <a:off x="2660752" y="2545250"/>
            <a:ext cx="608172" cy="152043"/>
          </a:xfrm>
          <a:prstGeom prst="line">
            <a:avLst/>
          </a:prstGeom>
          <a:noFill/>
          <a:ln w="38100" cap="rnd">
            <a:solidFill>
              <a:srgbClr val="FF66CC"/>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96"/>
          </a:p>
        </p:txBody>
      </p:sp>
      <p:sp>
        <p:nvSpPr>
          <p:cNvPr id="11" name="Line 10"/>
          <p:cNvSpPr>
            <a:spLocks noChangeShapeType="1"/>
          </p:cNvSpPr>
          <p:nvPr/>
        </p:nvSpPr>
        <p:spPr bwMode="auto">
          <a:xfrm>
            <a:off x="2888817" y="2469229"/>
            <a:ext cx="380107" cy="76021"/>
          </a:xfrm>
          <a:prstGeom prst="line">
            <a:avLst/>
          </a:prstGeom>
          <a:noFill/>
          <a:ln w="38100" cap="rnd">
            <a:solidFill>
              <a:srgbClr val="FF66CC"/>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96"/>
          </a:p>
        </p:txBody>
      </p:sp>
      <p:sp>
        <p:nvSpPr>
          <p:cNvPr id="12" name="Oval 11"/>
          <p:cNvSpPr>
            <a:spLocks noChangeArrowheads="1"/>
          </p:cNvSpPr>
          <p:nvPr/>
        </p:nvSpPr>
        <p:spPr bwMode="auto">
          <a:xfrm>
            <a:off x="2736774" y="2393207"/>
            <a:ext cx="76021" cy="76021"/>
          </a:xfrm>
          <a:prstGeom prst="ellipse">
            <a:avLst/>
          </a:prstGeom>
          <a:solidFill>
            <a:srgbClr val="FFFF00"/>
          </a:solidFill>
          <a:ln w="12700">
            <a:solidFill>
              <a:schemeClr val="hlink"/>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13" name="Text Box 12"/>
          <p:cNvSpPr txBox="1">
            <a:spLocks noChangeArrowheads="1"/>
          </p:cNvSpPr>
          <p:nvPr/>
        </p:nvSpPr>
        <p:spPr bwMode="auto">
          <a:xfrm>
            <a:off x="4947732" y="1984591"/>
            <a:ext cx="5638261" cy="3531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1995" dirty="0"/>
              <a:t>A radioisotope </a:t>
            </a:r>
            <a:r>
              <a:rPr lang="en-US" altLang="en-US" sz="1995" b="1" dirty="0">
                <a:latin typeface="Symbol" panose="05050102010706020507" pitchFamily="18" charset="2"/>
              </a:rPr>
              <a:t>b</a:t>
            </a:r>
            <a:r>
              <a:rPr lang="en-US" altLang="en-US" sz="1995" dirty="0"/>
              <a:t>-decays by emitting a positron, a neutrino. Positron energy is typically 0-3 MeV, half-life typically 1-120 minutes.</a:t>
            </a:r>
          </a:p>
          <a:p>
            <a:pPr eaLnBrk="1" hangingPunct="1">
              <a:spcBef>
                <a:spcPct val="50000"/>
              </a:spcBef>
            </a:pPr>
            <a:r>
              <a:rPr lang="en-US" altLang="en-US" sz="1995" dirty="0"/>
              <a:t>The positron and an electron annihilate producing two 180</a:t>
            </a:r>
            <a:r>
              <a:rPr lang="en-US" altLang="en-US" sz="1995" dirty="0">
                <a:cs typeface="Arial" charset="0"/>
              </a:rPr>
              <a:t>º opposed  511 keV gamma rays.</a:t>
            </a:r>
          </a:p>
          <a:p>
            <a:pPr eaLnBrk="1" hangingPunct="1">
              <a:spcBef>
                <a:spcPct val="50000"/>
              </a:spcBef>
            </a:pPr>
            <a:r>
              <a:rPr lang="en-US" altLang="en-US" sz="1995" dirty="0">
                <a:cs typeface="Arial" charset="0"/>
              </a:rPr>
              <a:t>The PET detector system detects the annihilation by detecting the occurrence of two gamma rays within a few nanoseconds.</a:t>
            </a:r>
          </a:p>
          <a:p>
            <a:pPr eaLnBrk="1" hangingPunct="1">
              <a:spcBef>
                <a:spcPct val="50000"/>
              </a:spcBef>
            </a:pPr>
            <a:r>
              <a:rPr lang="en-US" altLang="en-US" sz="1995" dirty="0">
                <a:cs typeface="Arial" charset="0"/>
              </a:rPr>
              <a:t>The positron annihilation occurred somewhere along the line connecting the two detectors. </a:t>
            </a:r>
          </a:p>
        </p:txBody>
      </p:sp>
      <p:sp>
        <p:nvSpPr>
          <p:cNvPr id="15" name="Titel 1">
            <a:extLst>
              <a:ext uri="{FF2B5EF4-FFF2-40B4-BE49-F238E27FC236}">
                <a16:creationId xmlns:a16="http://schemas.microsoft.com/office/drawing/2014/main" id="{F257D0F5-6C3D-48ED-B0B0-535A85E2089B}"/>
              </a:ext>
            </a:extLst>
          </p:cNvPr>
          <p:cNvSpPr txBox="1">
            <a:spLocks/>
          </p:cNvSpPr>
          <p:nvPr/>
        </p:nvSpPr>
        <p:spPr bwMode="gray">
          <a:xfrm>
            <a:off x="481470" y="223111"/>
            <a:ext cx="9122580" cy="491289"/>
          </a:xfrm>
          <a:prstGeom prst="rect">
            <a:avLst/>
          </a:prstGeom>
        </p:spPr>
        <p:txBody>
          <a:bodyPr vert="horz" lIns="0" tIns="0" rIns="0" bIns="0" rtlCol="0" anchor="t" anchorCtr="0">
            <a:noAutofit/>
          </a:bodyPr>
          <a:lstStyle>
            <a:lvl1pPr algn="l" defTabSz="914400" rtl="0" eaLnBrk="1" latinLnBrk="0" hangingPunct="1">
              <a:spcBef>
                <a:spcPct val="0"/>
              </a:spcBef>
              <a:buNone/>
              <a:defRPr sz="2800" b="1" kern="1200">
                <a:solidFill>
                  <a:schemeClr val="bg2"/>
                </a:solidFill>
                <a:latin typeface="+mj-lt"/>
                <a:ea typeface="+mj-ea"/>
                <a:cs typeface="+mj-cs"/>
              </a:defRPr>
            </a:lvl1pPr>
          </a:lstStyle>
          <a:p>
            <a:r>
              <a:rPr lang="en-US" dirty="0"/>
              <a:t>Positron Emission Tomography</a:t>
            </a:r>
          </a:p>
        </p:txBody>
      </p:sp>
    </p:spTree>
    <p:extLst>
      <p:ext uri="{BB962C8B-B14F-4D97-AF65-F5344CB8AC3E}">
        <p14:creationId xmlns:p14="http://schemas.microsoft.com/office/powerpoint/2010/main" val="78146659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470" y="223856"/>
            <a:ext cx="9122580" cy="491289"/>
          </a:xfrm>
        </p:spPr>
        <p:txBody>
          <a:bodyPr/>
          <a:lstStyle/>
          <a:p>
            <a:r>
              <a:rPr lang="en-US" dirty="0"/>
              <a:t>Use of Deep Learning: alternative or faster reconstruction</a:t>
            </a:r>
            <a:endParaRPr lang="en-US" i="1" dirty="0"/>
          </a:p>
        </p:txBody>
      </p:sp>
      <p:sp>
        <p:nvSpPr>
          <p:cNvPr id="6" name="TextBox 5"/>
          <p:cNvSpPr txBox="1"/>
          <p:nvPr/>
        </p:nvSpPr>
        <p:spPr>
          <a:xfrm>
            <a:off x="487985" y="6471309"/>
            <a:ext cx="3782126" cy="307007"/>
          </a:xfrm>
          <a:prstGeom prst="rect">
            <a:avLst/>
          </a:prstGeom>
          <a:noFill/>
        </p:spPr>
        <p:txBody>
          <a:bodyPr wrap="none" lIns="0" tIns="0" rIns="0" bIns="0" rtlCol="0">
            <a:spAutoFit/>
          </a:bodyPr>
          <a:lstStyle/>
          <a:p>
            <a:r>
              <a:rPr lang="en-US" sz="1995" dirty="0">
                <a:solidFill>
                  <a:srgbClr val="EC6602"/>
                </a:solidFill>
              </a:rPr>
              <a:t>TRPMS 2021 (King’s College London)</a:t>
            </a:r>
          </a:p>
        </p:txBody>
      </p:sp>
      <p:sp>
        <p:nvSpPr>
          <p:cNvPr id="12" name="TextBox 11"/>
          <p:cNvSpPr txBox="1"/>
          <p:nvPr/>
        </p:nvSpPr>
        <p:spPr>
          <a:xfrm>
            <a:off x="317752" y="781567"/>
            <a:ext cx="11597440" cy="614014"/>
          </a:xfrm>
          <a:prstGeom prst="rect">
            <a:avLst/>
          </a:prstGeom>
          <a:noFill/>
        </p:spPr>
        <p:txBody>
          <a:bodyPr wrap="square" lIns="0" tIns="0" rIns="0" bIns="0" rtlCol="0">
            <a:spAutoFit/>
          </a:bodyPr>
          <a:lstStyle/>
          <a:p>
            <a:r>
              <a:rPr lang="en-US" sz="1995" b="1" dirty="0">
                <a:solidFill>
                  <a:srgbClr val="EC6602"/>
                </a:solidFill>
              </a:rPr>
              <a:t>The idea: “direct” DL reconstruction from raw data, or mix of trained network and “conventional” methods</a:t>
            </a:r>
          </a:p>
          <a:p>
            <a:r>
              <a:rPr lang="en-US" sz="1995" b="1" dirty="0">
                <a:solidFill>
                  <a:srgbClr val="EC6602"/>
                </a:solidFill>
              </a:rPr>
              <a:t>Applications: all applications, possibly faster or better reconstruction</a:t>
            </a:r>
          </a:p>
        </p:txBody>
      </p:sp>
      <p:pic>
        <p:nvPicPr>
          <p:cNvPr id="4" name="Immagine 3" descr="Immagine che contiene testo&#10;&#10;Descrizione generata automaticamente">
            <a:extLst>
              <a:ext uri="{FF2B5EF4-FFF2-40B4-BE49-F238E27FC236}">
                <a16:creationId xmlns:a16="http://schemas.microsoft.com/office/drawing/2014/main" id="{62A44232-F782-42AE-B7B7-18104101768C}"/>
              </a:ext>
            </a:extLst>
          </p:cNvPr>
          <p:cNvPicPr>
            <a:picLocks noChangeAspect="1"/>
          </p:cNvPicPr>
          <p:nvPr/>
        </p:nvPicPr>
        <p:blipFill rotWithShape="1">
          <a:blip r:embed="rId2"/>
          <a:srcRect l="32355" t="28532" r="20033" b="46660"/>
          <a:stretch/>
        </p:blipFill>
        <p:spPr>
          <a:xfrm>
            <a:off x="510949" y="1513706"/>
            <a:ext cx="5004929" cy="1466822"/>
          </a:xfrm>
          <a:prstGeom prst="rect">
            <a:avLst/>
          </a:prstGeom>
        </p:spPr>
      </p:pic>
      <p:pic>
        <p:nvPicPr>
          <p:cNvPr id="11" name="Picture 3">
            <a:extLst>
              <a:ext uri="{FF2B5EF4-FFF2-40B4-BE49-F238E27FC236}">
                <a16:creationId xmlns:a16="http://schemas.microsoft.com/office/drawing/2014/main" id="{36EE394B-B9E8-49FE-8349-F0AAC8038C43}"/>
              </a:ext>
            </a:extLst>
          </p:cNvPr>
          <p:cNvPicPr>
            <a:picLocks noChangeAspect="1"/>
          </p:cNvPicPr>
          <p:nvPr/>
        </p:nvPicPr>
        <p:blipFill>
          <a:blip r:embed="rId3"/>
          <a:stretch>
            <a:fillRect/>
          </a:stretch>
        </p:blipFill>
        <p:spPr>
          <a:xfrm>
            <a:off x="317751" y="2980528"/>
            <a:ext cx="6148635" cy="3506086"/>
          </a:xfrm>
          <a:prstGeom prst="rect">
            <a:avLst/>
          </a:prstGeom>
        </p:spPr>
      </p:pic>
      <p:sp>
        <p:nvSpPr>
          <p:cNvPr id="13" name="TextBox 5">
            <a:extLst>
              <a:ext uri="{FF2B5EF4-FFF2-40B4-BE49-F238E27FC236}">
                <a16:creationId xmlns:a16="http://schemas.microsoft.com/office/drawing/2014/main" id="{F4C6F6AF-8F92-47AA-8BF2-CE764D35E768}"/>
              </a:ext>
            </a:extLst>
          </p:cNvPr>
          <p:cNvSpPr txBox="1"/>
          <p:nvPr/>
        </p:nvSpPr>
        <p:spPr>
          <a:xfrm>
            <a:off x="7965797" y="6430970"/>
            <a:ext cx="2386872" cy="307007"/>
          </a:xfrm>
          <a:prstGeom prst="rect">
            <a:avLst/>
          </a:prstGeom>
          <a:noFill/>
        </p:spPr>
        <p:txBody>
          <a:bodyPr wrap="none" lIns="0" tIns="0" rIns="0" bIns="0" rtlCol="0">
            <a:spAutoFit/>
          </a:bodyPr>
          <a:lstStyle/>
          <a:p>
            <a:r>
              <a:rPr lang="en-US" sz="1995" dirty="0">
                <a:solidFill>
                  <a:srgbClr val="EC6602"/>
                </a:solidFill>
              </a:rPr>
              <a:t>TRPMS 2021 (Siemens)</a:t>
            </a:r>
          </a:p>
        </p:txBody>
      </p:sp>
      <p:pic>
        <p:nvPicPr>
          <p:cNvPr id="7" name="Immagine 6">
            <a:extLst>
              <a:ext uri="{FF2B5EF4-FFF2-40B4-BE49-F238E27FC236}">
                <a16:creationId xmlns:a16="http://schemas.microsoft.com/office/drawing/2014/main" id="{255B1FC5-B55C-4DF6-91F6-351129D8B575}"/>
              </a:ext>
            </a:extLst>
          </p:cNvPr>
          <p:cNvPicPr>
            <a:picLocks noChangeAspect="1"/>
          </p:cNvPicPr>
          <p:nvPr/>
        </p:nvPicPr>
        <p:blipFill rotWithShape="1">
          <a:blip r:embed="rId4"/>
          <a:srcRect l="15868" t="18367" r="63100" b="48128"/>
          <a:stretch/>
        </p:blipFill>
        <p:spPr>
          <a:xfrm>
            <a:off x="6794274" y="3429000"/>
            <a:ext cx="2364960" cy="2467816"/>
          </a:xfrm>
          <a:prstGeom prst="rect">
            <a:avLst/>
          </a:prstGeom>
        </p:spPr>
      </p:pic>
      <p:pic>
        <p:nvPicPr>
          <p:cNvPr id="10" name="Immagine 9">
            <a:extLst>
              <a:ext uri="{FF2B5EF4-FFF2-40B4-BE49-F238E27FC236}">
                <a16:creationId xmlns:a16="http://schemas.microsoft.com/office/drawing/2014/main" id="{9953EEF0-DEA6-47A9-B92B-2E1109DF5C80}"/>
              </a:ext>
            </a:extLst>
          </p:cNvPr>
          <p:cNvPicPr>
            <a:picLocks noChangeAspect="1"/>
          </p:cNvPicPr>
          <p:nvPr/>
        </p:nvPicPr>
        <p:blipFill rotWithShape="1">
          <a:blip r:embed="rId5"/>
          <a:srcRect l="14876" t="21905" r="18734" b="51701"/>
          <a:stretch/>
        </p:blipFill>
        <p:spPr>
          <a:xfrm>
            <a:off x="6293204" y="1559028"/>
            <a:ext cx="5691674" cy="1482127"/>
          </a:xfrm>
          <a:prstGeom prst="rect">
            <a:avLst/>
          </a:prstGeom>
        </p:spPr>
      </p:pic>
      <p:pic>
        <p:nvPicPr>
          <p:cNvPr id="17" name="Immagine 16">
            <a:extLst>
              <a:ext uri="{FF2B5EF4-FFF2-40B4-BE49-F238E27FC236}">
                <a16:creationId xmlns:a16="http://schemas.microsoft.com/office/drawing/2014/main" id="{B420D427-CAAE-459C-AA31-60C95024C690}"/>
              </a:ext>
            </a:extLst>
          </p:cNvPr>
          <p:cNvPicPr>
            <a:picLocks noChangeAspect="1"/>
          </p:cNvPicPr>
          <p:nvPr/>
        </p:nvPicPr>
        <p:blipFill rotWithShape="1">
          <a:blip r:embed="rId4"/>
          <a:srcRect l="15868" t="54246" r="63100" b="7211"/>
          <a:stretch/>
        </p:blipFill>
        <p:spPr>
          <a:xfrm>
            <a:off x="9199919" y="3429000"/>
            <a:ext cx="2239411" cy="2688138"/>
          </a:xfrm>
          <a:prstGeom prst="rect">
            <a:avLst/>
          </a:prstGeom>
        </p:spPr>
      </p:pic>
    </p:spTree>
    <p:extLst>
      <p:ext uri="{BB962C8B-B14F-4D97-AF65-F5344CB8AC3E}">
        <p14:creationId xmlns:p14="http://schemas.microsoft.com/office/powerpoint/2010/main" val="2984099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470" y="223856"/>
            <a:ext cx="9122580" cy="491289"/>
          </a:xfrm>
        </p:spPr>
        <p:txBody>
          <a:bodyPr/>
          <a:lstStyle/>
          <a:p>
            <a:r>
              <a:rPr lang="en-US" dirty="0"/>
              <a:t>Use of Deep Learning: improved data correction</a:t>
            </a:r>
            <a:endParaRPr lang="en-US" i="1" dirty="0"/>
          </a:p>
        </p:txBody>
      </p:sp>
      <p:sp>
        <p:nvSpPr>
          <p:cNvPr id="6" name="TextBox 5"/>
          <p:cNvSpPr txBox="1"/>
          <p:nvPr/>
        </p:nvSpPr>
        <p:spPr>
          <a:xfrm>
            <a:off x="931454" y="6472184"/>
            <a:ext cx="2091919" cy="307007"/>
          </a:xfrm>
          <a:prstGeom prst="rect">
            <a:avLst/>
          </a:prstGeom>
          <a:noFill/>
        </p:spPr>
        <p:txBody>
          <a:bodyPr wrap="none" lIns="0" tIns="0" rIns="0" bIns="0" rtlCol="0">
            <a:spAutoFit/>
          </a:bodyPr>
          <a:lstStyle/>
          <a:p>
            <a:r>
              <a:rPr lang="en-US" sz="1995" dirty="0">
                <a:solidFill>
                  <a:srgbClr val="EC6602"/>
                </a:solidFill>
              </a:rPr>
              <a:t>TRPMS 2021 (Seoul)</a:t>
            </a:r>
          </a:p>
        </p:txBody>
      </p:sp>
      <p:sp>
        <p:nvSpPr>
          <p:cNvPr id="12" name="TextBox 11"/>
          <p:cNvSpPr txBox="1"/>
          <p:nvPr/>
        </p:nvSpPr>
        <p:spPr>
          <a:xfrm>
            <a:off x="317752" y="861508"/>
            <a:ext cx="11597440" cy="614014"/>
          </a:xfrm>
          <a:prstGeom prst="rect">
            <a:avLst/>
          </a:prstGeom>
          <a:noFill/>
        </p:spPr>
        <p:txBody>
          <a:bodyPr wrap="square" lIns="0" tIns="0" rIns="0" bIns="0" rtlCol="0">
            <a:spAutoFit/>
          </a:bodyPr>
          <a:lstStyle/>
          <a:p>
            <a:r>
              <a:rPr lang="en-US" sz="1995" b="1" dirty="0">
                <a:solidFill>
                  <a:srgbClr val="EC6602"/>
                </a:solidFill>
              </a:rPr>
              <a:t>The idea: train networks to computer faster or better attenuation, scatter, motion correction</a:t>
            </a:r>
          </a:p>
          <a:p>
            <a:r>
              <a:rPr lang="en-US" sz="1995" b="1" dirty="0">
                <a:solidFill>
                  <a:srgbClr val="EC6602"/>
                </a:solidFill>
              </a:rPr>
              <a:t>Applications: all applications, but in particular attenuation</a:t>
            </a:r>
          </a:p>
        </p:txBody>
      </p:sp>
      <p:pic>
        <p:nvPicPr>
          <p:cNvPr id="14" name="Picture 3">
            <a:extLst>
              <a:ext uri="{FF2B5EF4-FFF2-40B4-BE49-F238E27FC236}">
                <a16:creationId xmlns:a16="http://schemas.microsoft.com/office/drawing/2014/main" id="{8004AFF9-B838-49B3-BC6B-C2288EF147D1}"/>
              </a:ext>
            </a:extLst>
          </p:cNvPr>
          <p:cNvPicPr>
            <a:picLocks noChangeAspect="1"/>
          </p:cNvPicPr>
          <p:nvPr/>
        </p:nvPicPr>
        <p:blipFill rotWithShape="1">
          <a:blip r:embed="rId2"/>
          <a:srcRect l="13265" t="15290" r="15738" b="45745"/>
          <a:stretch/>
        </p:blipFill>
        <p:spPr>
          <a:xfrm>
            <a:off x="317752" y="2866732"/>
            <a:ext cx="5411244" cy="3567269"/>
          </a:xfrm>
          <a:prstGeom prst="rect">
            <a:avLst/>
          </a:prstGeom>
        </p:spPr>
      </p:pic>
      <p:pic>
        <p:nvPicPr>
          <p:cNvPr id="5" name="Immagine 4">
            <a:extLst>
              <a:ext uri="{FF2B5EF4-FFF2-40B4-BE49-F238E27FC236}">
                <a16:creationId xmlns:a16="http://schemas.microsoft.com/office/drawing/2014/main" id="{BE51B67B-39F7-46DD-B018-A1976A5ADE9B}"/>
              </a:ext>
            </a:extLst>
          </p:cNvPr>
          <p:cNvPicPr>
            <a:picLocks noChangeAspect="1"/>
          </p:cNvPicPr>
          <p:nvPr/>
        </p:nvPicPr>
        <p:blipFill rotWithShape="1">
          <a:blip r:embed="rId3"/>
          <a:srcRect l="12470" t="21514" r="32036" b="56463"/>
          <a:stretch/>
        </p:blipFill>
        <p:spPr>
          <a:xfrm>
            <a:off x="665533" y="1525496"/>
            <a:ext cx="4715681" cy="1225723"/>
          </a:xfrm>
          <a:prstGeom prst="rect">
            <a:avLst/>
          </a:prstGeom>
        </p:spPr>
      </p:pic>
      <p:pic>
        <p:nvPicPr>
          <p:cNvPr id="19" name="Immagine 18">
            <a:extLst>
              <a:ext uri="{FF2B5EF4-FFF2-40B4-BE49-F238E27FC236}">
                <a16:creationId xmlns:a16="http://schemas.microsoft.com/office/drawing/2014/main" id="{4986BD6C-4975-40B4-9377-0176FD6F6381}"/>
              </a:ext>
            </a:extLst>
          </p:cNvPr>
          <p:cNvPicPr>
            <a:picLocks noChangeAspect="1"/>
          </p:cNvPicPr>
          <p:nvPr/>
        </p:nvPicPr>
        <p:blipFill rotWithShape="1">
          <a:blip r:embed="rId4"/>
          <a:srcRect l="11669" t="28435" r="51527" b="24762"/>
          <a:stretch/>
        </p:blipFill>
        <p:spPr>
          <a:xfrm>
            <a:off x="6738129" y="2866732"/>
            <a:ext cx="4030096" cy="3356786"/>
          </a:xfrm>
          <a:prstGeom prst="rect">
            <a:avLst/>
          </a:prstGeom>
        </p:spPr>
      </p:pic>
      <p:pic>
        <p:nvPicPr>
          <p:cNvPr id="21" name="Immagine 20" descr="Immagine che contiene testo&#10;&#10;Descrizione generata automaticamente">
            <a:extLst>
              <a:ext uri="{FF2B5EF4-FFF2-40B4-BE49-F238E27FC236}">
                <a16:creationId xmlns:a16="http://schemas.microsoft.com/office/drawing/2014/main" id="{AB2A69BA-0266-437B-AC75-D3B78E724AA4}"/>
              </a:ext>
            </a:extLst>
          </p:cNvPr>
          <p:cNvPicPr>
            <a:picLocks noChangeAspect="1"/>
          </p:cNvPicPr>
          <p:nvPr/>
        </p:nvPicPr>
        <p:blipFill rotWithShape="1">
          <a:blip r:embed="rId5"/>
          <a:srcRect l="52768" t="79864" r="12407" b="14149"/>
          <a:stretch/>
        </p:blipFill>
        <p:spPr>
          <a:xfrm>
            <a:off x="6084886" y="1799348"/>
            <a:ext cx="5453423" cy="614014"/>
          </a:xfrm>
          <a:prstGeom prst="rect">
            <a:avLst/>
          </a:prstGeom>
        </p:spPr>
      </p:pic>
      <p:sp>
        <p:nvSpPr>
          <p:cNvPr id="22" name="TextBox 5">
            <a:extLst>
              <a:ext uri="{FF2B5EF4-FFF2-40B4-BE49-F238E27FC236}">
                <a16:creationId xmlns:a16="http://schemas.microsoft.com/office/drawing/2014/main" id="{EDB01B9B-9FE0-4B6E-8C93-AECF00C713BD}"/>
              </a:ext>
            </a:extLst>
          </p:cNvPr>
          <p:cNvSpPr txBox="1"/>
          <p:nvPr/>
        </p:nvSpPr>
        <p:spPr>
          <a:xfrm>
            <a:off x="7512131" y="6434001"/>
            <a:ext cx="2563202" cy="307007"/>
          </a:xfrm>
          <a:prstGeom prst="rect">
            <a:avLst/>
          </a:prstGeom>
          <a:noFill/>
        </p:spPr>
        <p:txBody>
          <a:bodyPr wrap="none" lIns="0" tIns="0" rIns="0" bIns="0" rtlCol="0">
            <a:spAutoFit/>
          </a:bodyPr>
          <a:lstStyle/>
          <a:p>
            <a:r>
              <a:rPr lang="en-US" sz="1995" dirty="0">
                <a:solidFill>
                  <a:srgbClr val="EC6602"/>
                </a:solidFill>
              </a:rPr>
              <a:t>EJNMMI 2018 (Madison)</a:t>
            </a:r>
          </a:p>
        </p:txBody>
      </p:sp>
    </p:spTree>
    <p:extLst>
      <p:ext uri="{BB962C8B-B14F-4D97-AF65-F5344CB8AC3E}">
        <p14:creationId xmlns:p14="http://schemas.microsoft.com/office/powerpoint/2010/main" val="2575052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2"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648" y="130332"/>
            <a:ext cx="9122580" cy="491289"/>
          </a:xfrm>
        </p:spPr>
        <p:txBody>
          <a:bodyPr/>
          <a:lstStyle/>
          <a:p>
            <a:r>
              <a:rPr lang="en-US" dirty="0"/>
              <a:t>Use of Deep Learning: detector performance improvement</a:t>
            </a:r>
            <a:endParaRPr lang="en-US" i="1" dirty="0"/>
          </a:p>
        </p:txBody>
      </p:sp>
      <p:sp>
        <p:nvSpPr>
          <p:cNvPr id="6" name="TextBox 5"/>
          <p:cNvSpPr txBox="1"/>
          <p:nvPr/>
        </p:nvSpPr>
        <p:spPr>
          <a:xfrm>
            <a:off x="1389086" y="6327137"/>
            <a:ext cx="2753959" cy="307007"/>
          </a:xfrm>
          <a:prstGeom prst="rect">
            <a:avLst/>
          </a:prstGeom>
          <a:noFill/>
        </p:spPr>
        <p:txBody>
          <a:bodyPr wrap="none" lIns="0" tIns="0" rIns="0" bIns="0" rtlCol="0">
            <a:spAutoFit/>
          </a:bodyPr>
          <a:lstStyle/>
          <a:p>
            <a:r>
              <a:rPr lang="en-US" sz="1995" dirty="0">
                <a:solidFill>
                  <a:srgbClr val="EC6602"/>
                </a:solidFill>
              </a:rPr>
              <a:t>PMB 2020 (Munich, CERN)</a:t>
            </a:r>
          </a:p>
        </p:txBody>
      </p:sp>
      <p:sp>
        <p:nvSpPr>
          <p:cNvPr id="12" name="TextBox 11"/>
          <p:cNvSpPr txBox="1"/>
          <p:nvPr/>
        </p:nvSpPr>
        <p:spPr>
          <a:xfrm>
            <a:off x="139960" y="634943"/>
            <a:ext cx="11597440" cy="614014"/>
          </a:xfrm>
          <a:prstGeom prst="rect">
            <a:avLst/>
          </a:prstGeom>
          <a:noFill/>
        </p:spPr>
        <p:txBody>
          <a:bodyPr wrap="square" lIns="0" tIns="0" rIns="0" bIns="0" rtlCol="0">
            <a:spAutoFit/>
          </a:bodyPr>
          <a:lstStyle/>
          <a:p>
            <a:r>
              <a:rPr lang="en-US" sz="1995" b="1" dirty="0">
                <a:solidFill>
                  <a:srgbClr val="EC6602"/>
                </a:solidFill>
              </a:rPr>
              <a:t>The idea: train networks with controlled experiments to be able to extract extra information from signals</a:t>
            </a:r>
          </a:p>
          <a:p>
            <a:r>
              <a:rPr lang="en-US" sz="1995" b="1" dirty="0">
                <a:solidFill>
                  <a:srgbClr val="EC6602"/>
                </a:solidFill>
              </a:rPr>
              <a:t>Applications: improve corrections for depth of interaction, inter crystal scatter, time of flight</a:t>
            </a:r>
          </a:p>
        </p:txBody>
      </p:sp>
      <p:pic>
        <p:nvPicPr>
          <p:cNvPr id="4" name="Immagine 3" descr="Immagine che contiene testo&#10;&#10;Descrizione generata automaticamente">
            <a:extLst>
              <a:ext uri="{FF2B5EF4-FFF2-40B4-BE49-F238E27FC236}">
                <a16:creationId xmlns:a16="http://schemas.microsoft.com/office/drawing/2014/main" id="{52A06A7D-458D-49BD-AFF2-E3670BC00B55}"/>
              </a:ext>
            </a:extLst>
          </p:cNvPr>
          <p:cNvPicPr>
            <a:picLocks noChangeAspect="1"/>
          </p:cNvPicPr>
          <p:nvPr/>
        </p:nvPicPr>
        <p:blipFill rotWithShape="1">
          <a:blip r:embed="rId2"/>
          <a:srcRect l="26105" t="18397" r="21228" b="49622"/>
          <a:stretch/>
        </p:blipFill>
        <p:spPr>
          <a:xfrm>
            <a:off x="139960" y="1444193"/>
            <a:ext cx="5514392" cy="2193310"/>
          </a:xfrm>
          <a:prstGeom prst="rect">
            <a:avLst/>
          </a:prstGeom>
        </p:spPr>
      </p:pic>
      <p:pic>
        <p:nvPicPr>
          <p:cNvPr id="8" name="Immagine 7" descr="Immagine che contiene testo&#10;&#10;Descrizione generata automaticamente">
            <a:extLst>
              <a:ext uri="{FF2B5EF4-FFF2-40B4-BE49-F238E27FC236}">
                <a16:creationId xmlns:a16="http://schemas.microsoft.com/office/drawing/2014/main" id="{AE18601D-792B-4639-887A-DA5154BFF96C}"/>
              </a:ext>
            </a:extLst>
          </p:cNvPr>
          <p:cNvPicPr>
            <a:picLocks noChangeAspect="1"/>
          </p:cNvPicPr>
          <p:nvPr/>
        </p:nvPicPr>
        <p:blipFill rotWithShape="1">
          <a:blip r:embed="rId3"/>
          <a:srcRect l="19332" t="29619" r="12585" b="30476"/>
          <a:stretch/>
        </p:blipFill>
        <p:spPr>
          <a:xfrm>
            <a:off x="6226176" y="1444193"/>
            <a:ext cx="5943599" cy="2281702"/>
          </a:xfrm>
          <a:prstGeom prst="rect">
            <a:avLst/>
          </a:prstGeom>
        </p:spPr>
      </p:pic>
      <p:pic>
        <p:nvPicPr>
          <p:cNvPr id="10" name="Immagine 9" descr="Immagine che contiene testo&#10;&#10;Descrizione generata automaticamente">
            <a:extLst>
              <a:ext uri="{FF2B5EF4-FFF2-40B4-BE49-F238E27FC236}">
                <a16:creationId xmlns:a16="http://schemas.microsoft.com/office/drawing/2014/main" id="{DCBB26CC-2CFC-4FDE-9100-2A13ABEFF3B9}"/>
              </a:ext>
            </a:extLst>
          </p:cNvPr>
          <p:cNvPicPr>
            <a:picLocks noChangeAspect="1"/>
          </p:cNvPicPr>
          <p:nvPr/>
        </p:nvPicPr>
        <p:blipFill rotWithShape="1">
          <a:blip r:embed="rId4"/>
          <a:srcRect l="38617" t="25714" r="33084" b="38503"/>
          <a:stretch/>
        </p:blipFill>
        <p:spPr>
          <a:xfrm>
            <a:off x="8026730" y="3443192"/>
            <a:ext cx="3734645" cy="3093096"/>
          </a:xfrm>
          <a:prstGeom prst="rect">
            <a:avLst/>
          </a:prstGeom>
        </p:spPr>
      </p:pic>
      <p:pic>
        <p:nvPicPr>
          <p:cNvPr id="13" name="Immagine 12" descr="Immagine che contiene tavolo&#10;&#10;Descrizione generata automaticamente">
            <a:extLst>
              <a:ext uri="{FF2B5EF4-FFF2-40B4-BE49-F238E27FC236}">
                <a16:creationId xmlns:a16="http://schemas.microsoft.com/office/drawing/2014/main" id="{D04875FC-B9AE-486D-BF44-F7434CE5B10A}"/>
              </a:ext>
            </a:extLst>
          </p:cNvPr>
          <p:cNvPicPr>
            <a:picLocks noChangeAspect="1"/>
          </p:cNvPicPr>
          <p:nvPr/>
        </p:nvPicPr>
        <p:blipFill rotWithShape="1">
          <a:blip r:embed="rId5"/>
          <a:srcRect l="10267" t="29455" r="21061" b="37718"/>
          <a:stretch/>
        </p:blipFill>
        <p:spPr>
          <a:xfrm>
            <a:off x="78274" y="4027976"/>
            <a:ext cx="6570782" cy="2057361"/>
          </a:xfrm>
          <a:prstGeom prst="rect">
            <a:avLst/>
          </a:prstGeom>
        </p:spPr>
      </p:pic>
      <p:sp>
        <p:nvSpPr>
          <p:cNvPr id="17" name="TextBox 5">
            <a:extLst>
              <a:ext uri="{FF2B5EF4-FFF2-40B4-BE49-F238E27FC236}">
                <a16:creationId xmlns:a16="http://schemas.microsoft.com/office/drawing/2014/main" id="{6F82ADE6-83D8-420B-A569-484280962875}"/>
              </a:ext>
            </a:extLst>
          </p:cNvPr>
          <p:cNvSpPr txBox="1"/>
          <p:nvPr/>
        </p:nvSpPr>
        <p:spPr>
          <a:xfrm>
            <a:off x="7328271" y="6327137"/>
            <a:ext cx="2188100" cy="307007"/>
          </a:xfrm>
          <a:prstGeom prst="rect">
            <a:avLst/>
          </a:prstGeom>
          <a:noFill/>
        </p:spPr>
        <p:txBody>
          <a:bodyPr wrap="none" lIns="0" tIns="0" rIns="0" bIns="0" rtlCol="0">
            <a:spAutoFit/>
          </a:bodyPr>
          <a:lstStyle/>
          <a:p>
            <a:r>
              <a:rPr lang="en-US" sz="1995" dirty="0">
                <a:solidFill>
                  <a:srgbClr val="EC6602"/>
                </a:solidFill>
              </a:rPr>
              <a:t>PMB 2018 (UC Davis)</a:t>
            </a:r>
          </a:p>
        </p:txBody>
      </p:sp>
    </p:spTree>
    <p:extLst>
      <p:ext uri="{BB962C8B-B14F-4D97-AF65-F5344CB8AC3E}">
        <p14:creationId xmlns:p14="http://schemas.microsoft.com/office/powerpoint/2010/main" val="3788541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7"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hevron 9"/>
          <p:cNvSpPr>
            <a:spLocks noChangeArrowheads="1"/>
          </p:cNvSpPr>
          <p:nvPr/>
        </p:nvSpPr>
        <p:spPr bwMode="auto">
          <a:xfrm>
            <a:off x="547987" y="327443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1" name="Titel 1"/>
          <p:cNvSpPr>
            <a:spLocks noGrp="1"/>
          </p:cNvSpPr>
          <p:nvPr>
            <p:ph type="title"/>
          </p:nvPr>
        </p:nvSpPr>
        <p:spPr bwMode="gray">
          <a:xfrm>
            <a:off x="481470" y="223111"/>
            <a:ext cx="9122580" cy="491289"/>
          </a:xfrm>
        </p:spPr>
        <p:txBody>
          <a:bodyPr/>
          <a:lstStyle/>
          <a:p>
            <a:r>
              <a:rPr lang="en-US" dirty="0"/>
              <a:t>Table of contents</a:t>
            </a:r>
          </a:p>
        </p:txBody>
      </p:sp>
      <p:sp>
        <p:nvSpPr>
          <p:cNvPr id="17" name="Chevron 9"/>
          <p:cNvSpPr>
            <a:spLocks noChangeArrowheads="1"/>
          </p:cNvSpPr>
          <p:nvPr/>
        </p:nvSpPr>
        <p:spPr bwMode="auto">
          <a:xfrm>
            <a:off x="547987" y="2151161"/>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18" name="Chevron 9"/>
          <p:cNvSpPr>
            <a:spLocks noChangeArrowheads="1"/>
          </p:cNvSpPr>
          <p:nvPr/>
        </p:nvSpPr>
        <p:spPr bwMode="auto">
          <a:xfrm>
            <a:off x="547987" y="2707647"/>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11" name="TextBox 13">
            <a:extLst>
              <a:ext uri="{FF2B5EF4-FFF2-40B4-BE49-F238E27FC236}">
                <a16:creationId xmlns:a16="http://schemas.microsoft.com/office/drawing/2014/main" id="{E1A0012E-883F-431D-9DC8-A9F0D94C504D}"/>
              </a:ext>
            </a:extLst>
          </p:cNvPr>
          <p:cNvSpPr txBox="1">
            <a:spLocks noChangeArrowheads="1"/>
          </p:cNvSpPr>
          <p:nvPr/>
        </p:nvSpPr>
        <p:spPr bwMode="auto">
          <a:xfrm>
            <a:off x="1796697" y="2167298"/>
            <a:ext cx="1058804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TOF PET methods and applications</a:t>
            </a:r>
          </a:p>
        </p:txBody>
      </p:sp>
      <p:sp>
        <p:nvSpPr>
          <p:cNvPr id="12" name="TextBox 13">
            <a:extLst>
              <a:ext uri="{FF2B5EF4-FFF2-40B4-BE49-F238E27FC236}">
                <a16:creationId xmlns:a16="http://schemas.microsoft.com/office/drawing/2014/main" id="{099C4BE1-A21C-4008-82A3-3DBFB7E937E4}"/>
              </a:ext>
            </a:extLst>
          </p:cNvPr>
          <p:cNvSpPr txBox="1">
            <a:spLocks noChangeArrowheads="1"/>
          </p:cNvSpPr>
          <p:nvPr/>
        </p:nvSpPr>
        <p:spPr bwMode="auto">
          <a:xfrm>
            <a:off x="1796696" y="3303905"/>
            <a:ext cx="780735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en-US" sz="2394" kern="0" dirty="0">
                <a:cs typeface="Arial" panose="020B0604020202020204" pitchFamily="34" charset="0"/>
              </a:rPr>
              <a:t>Long Axial FOV scanner and applications</a:t>
            </a:r>
          </a:p>
        </p:txBody>
      </p:sp>
      <p:sp>
        <p:nvSpPr>
          <p:cNvPr id="13" name="TextBox 13">
            <a:extLst>
              <a:ext uri="{FF2B5EF4-FFF2-40B4-BE49-F238E27FC236}">
                <a16:creationId xmlns:a16="http://schemas.microsoft.com/office/drawing/2014/main" id="{B7290664-DE32-485D-9ABF-95B95D6D54CF}"/>
              </a:ext>
            </a:extLst>
          </p:cNvPr>
          <p:cNvSpPr txBox="1">
            <a:spLocks noChangeArrowheads="1"/>
          </p:cNvSpPr>
          <p:nvPr/>
        </p:nvSpPr>
        <p:spPr bwMode="auto">
          <a:xfrm>
            <a:off x="1796696" y="2707647"/>
            <a:ext cx="9122315"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Evolution of PET and state of the art of PET scanners today</a:t>
            </a:r>
          </a:p>
        </p:txBody>
      </p:sp>
      <p:sp>
        <p:nvSpPr>
          <p:cNvPr id="14" name="TextBox 13">
            <a:extLst>
              <a:ext uri="{FF2B5EF4-FFF2-40B4-BE49-F238E27FC236}">
                <a16:creationId xmlns:a16="http://schemas.microsoft.com/office/drawing/2014/main" id="{DB162F26-63AA-47D4-BA73-EA39D5DA2BC1}"/>
              </a:ext>
            </a:extLst>
          </p:cNvPr>
          <p:cNvSpPr txBox="1">
            <a:spLocks noChangeArrowheads="1"/>
          </p:cNvSpPr>
          <p:nvPr/>
        </p:nvSpPr>
        <p:spPr bwMode="auto">
          <a:xfrm>
            <a:off x="1796696" y="1628237"/>
            <a:ext cx="7807354"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de-DE" sz="2394" dirty="0"/>
              <a:t>Positron Emission Tomography (PET)</a:t>
            </a:r>
          </a:p>
        </p:txBody>
      </p:sp>
      <p:sp>
        <p:nvSpPr>
          <p:cNvPr id="15" name="Chevron 9">
            <a:extLst>
              <a:ext uri="{FF2B5EF4-FFF2-40B4-BE49-F238E27FC236}">
                <a16:creationId xmlns:a16="http://schemas.microsoft.com/office/drawing/2014/main" id="{221F1521-A1F2-4920-9666-C59C77FBC46D}"/>
              </a:ext>
            </a:extLst>
          </p:cNvPr>
          <p:cNvSpPr>
            <a:spLocks noChangeArrowheads="1"/>
          </p:cNvSpPr>
          <p:nvPr/>
        </p:nvSpPr>
        <p:spPr bwMode="auto">
          <a:xfrm>
            <a:off x="547988" y="386428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0" name="TextBox 13">
            <a:extLst>
              <a:ext uri="{FF2B5EF4-FFF2-40B4-BE49-F238E27FC236}">
                <a16:creationId xmlns:a16="http://schemas.microsoft.com/office/drawing/2014/main" id="{F5DC8E21-F37C-43D9-8534-5121CAC7FF71}"/>
              </a:ext>
            </a:extLst>
          </p:cNvPr>
          <p:cNvSpPr txBox="1">
            <a:spLocks noChangeArrowheads="1"/>
          </p:cNvSpPr>
          <p:nvPr/>
        </p:nvSpPr>
        <p:spPr bwMode="auto">
          <a:xfrm>
            <a:off x="1796697" y="3879879"/>
            <a:ext cx="4362057" cy="466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altLang="en-US" sz="2394" kern="0" dirty="0">
                <a:cs typeface="Arial" panose="020B0604020202020204" pitchFamily="34" charset="0"/>
              </a:rPr>
              <a:t>The role of AI in PET</a:t>
            </a:r>
          </a:p>
        </p:txBody>
      </p:sp>
      <p:sp>
        <p:nvSpPr>
          <p:cNvPr id="22" name="Chevron 9">
            <a:extLst>
              <a:ext uri="{FF2B5EF4-FFF2-40B4-BE49-F238E27FC236}">
                <a16:creationId xmlns:a16="http://schemas.microsoft.com/office/drawing/2014/main" id="{711EACB0-8BE1-4AD0-AD42-E9B353FD1DB7}"/>
              </a:ext>
            </a:extLst>
          </p:cNvPr>
          <p:cNvSpPr>
            <a:spLocks noChangeArrowheads="1"/>
          </p:cNvSpPr>
          <p:nvPr/>
        </p:nvSpPr>
        <p:spPr bwMode="auto">
          <a:xfrm>
            <a:off x="547988" y="4464868"/>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23" name="TextBox 13">
            <a:extLst>
              <a:ext uri="{FF2B5EF4-FFF2-40B4-BE49-F238E27FC236}">
                <a16:creationId xmlns:a16="http://schemas.microsoft.com/office/drawing/2014/main" id="{40BF7DB4-E2F3-421E-B227-29A54F8371DF}"/>
              </a:ext>
            </a:extLst>
          </p:cNvPr>
          <p:cNvSpPr txBox="1">
            <a:spLocks noChangeArrowheads="1"/>
          </p:cNvSpPr>
          <p:nvPr/>
        </p:nvSpPr>
        <p:spPr bwMode="auto">
          <a:xfrm>
            <a:off x="1796697" y="4488473"/>
            <a:ext cx="9484328" cy="467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r>
              <a:rPr lang="en-US" sz="2400" dirty="0">
                <a:effectLst/>
                <a:ea typeface="Calibri" panose="020F0502020204030204" pitchFamily="34" charset="0"/>
                <a:cs typeface="Arial" panose="020B0604020202020204" pitchFamily="34" charset="0"/>
              </a:rPr>
              <a:t>Future technology development and needs for fundamental research</a:t>
            </a:r>
            <a:endParaRPr lang="en-US" altLang="en-US" sz="2400" kern="0" dirty="0">
              <a:cs typeface="Arial" panose="020B0604020202020204" pitchFamily="34" charset="0"/>
            </a:endParaRPr>
          </a:p>
        </p:txBody>
      </p:sp>
      <p:sp>
        <p:nvSpPr>
          <p:cNvPr id="25" name="Chevron 9">
            <a:extLst>
              <a:ext uri="{FF2B5EF4-FFF2-40B4-BE49-F238E27FC236}">
                <a16:creationId xmlns:a16="http://schemas.microsoft.com/office/drawing/2014/main" id="{F0825ACD-BD2C-4672-8154-89F2E7E98793}"/>
              </a:ext>
            </a:extLst>
          </p:cNvPr>
          <p:cNvSpPr>
            <a:spLocks noChangeArrowheads="1"/>
          </p:cNvSpPr>
          <p:nvPr/>
        </p:nvSpPr>
        <p:spPr bwMode="auto">
          <a:xfrm>
            <a:off x="547988" y="1612646"/>
            <a:ext cx="1157482" cy="481809"/>
          </a:xfrm>
          <a:prstGeom prst="chevron">
            <a:avLst>
              <a:gd name="adj" fmla="val 50074"/>
            </a:avLst>
          </a:prstGeom>
          <a:solidFill>
            <a:srgbClr val="D5D2D0"/>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
        <p:nvSpPr>
          <p:cNvPr id="16" name="Chevron 9">
            <a:extLst>
              <a:ext uri="{FF2B5EF4-FFF2-40B4-BE49-F238E27FC236}">
                <a16:creationId xmlns:a16="http://schemas.microsoft.com/office/drawing/2014/main" id="{48AA9F42-2EDD-49DB-91BE-F15E04163A63}"/>
              </a:ext>
            </a:extLst>
          </p:cNvPr>
          <p:cNvSpPr>
            <a:spLocks noChangeArrowheads="1"/>
          </p:cNvSpPr>
          <p:nvPr/>
        </p:nvSpPr>
        <p:spPr bwMode="auto">
          <a:xfrm>
            <a:off x="547987" y="4464868"/>
            <a:ext cx="1157482" cy="481809"/>
          </a:xfrm>
          <a:prstGeom prst="chevron">
            <a:avLst>
              <a:gd name="adj" fmla="val 50074"/>
            </a:avLst>
          </a:prstGeom>
          <a:solidFill>
            <a:schemeClr val="bg2"/>
          </a:solidFill>
          <a:ln w="3175">
            <a:solidFill>
              <a:schemeClr val="accent1"/>
            </a:solidFill>
            <a:miter lim="800000"/>
            <a:headEnd/>
            <a:tailEnd/>
          </a:ln>
        </p:spPr>
        <p:txBody>
          <a:bodyPr wrap="square" lIns="107747" tIns="53874" rIns="107747" bIns="53874" anchor="ctr">
            <a:spAutoFit/>
          </a:bodyPr>
          <a:lstStyle>
            <a:lvl1pPr eaLnBrk="0" hangingPunct="0">
              <a:lnSpc>
                <a:spcPct val="110000"/>
              </a:lnSpc>
              <a:buClr>
                <a:schemeClr val="accent1"/>
              </a:buClr>
              <a:defRPr>
                <a:solidFill>
                  <a:schemeClr val="tx1"/>
                </a:solidFill>
                <a:latin typeface="Arial" pitchFamily="34" charset="0"/>
                <a:ea typeface="ＭＳ Ｐゴシック" pitchFamily="34" charset="-128"/>
              </a:defRPr>
            </a:lvl1pPr>
            <a:lvl2pPr marL="742950" indent="-285750" eaLnBrk="0" hangingPunct="0">
              <a:lnSpc>
                <a:spcPct val="110000"/>
              </a:lnSpc>
              <a:buClr>
                <a:srgbClr val="879BAA"/>
              </a:buClr>
              <a:buChar char="•"/>
              <a:defRPr>
                <a:solidFill>
                  <a:schemeClr val="tx1"/>
                </a:solidFill>
                <a:latin typeface="Arial" pitchFamily="34" charset="0"/>
                <a:ea typeface="ＭＳ Ｐゴシック" pitchFamily="34" charset="-128"/>
              </a:defRPr>
            </a:lvl2pPr>
            <a:lvl3pPr marL="11430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3pPr>
            <a:lvl4pPr marL="16002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4pPr>
            <a:lvl5pPr marL="2057400" indent="-228600" eaLnBrk="0" hangingPunct="0">
              <a:lnSpc>
                <a:spcPct val="110000"/>
              </a:lnSpc>
              <a:buClr>
                <a:srgbClr val="879BAA"/>
              </a:buClr>
              <a:buChar char="•"/>
              <a:defRPr>
                <a:solidFill>
                  <a:schemeClr val="tx1"/>
                </a:solidFill>
                <a:latin typeface="Arial" pitchFamily="34" charset="0"/>
                <a:ea typeface="ＭＳ Ｐゴシック" pitchFamily="34" charset="-128"/>
              </a:defRPr>
            </a:lvl5pPr>
            <a:lvl6pPr marL="25146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6pPr>
            <a:lvl7pPr marL="29718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7pPr>
            <a:lvl8pPr marL="34290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8pPr>
            <a:lvl9pPr marL="3886200" indent="-228600" eaLnBrk="0" fontAlgn="base" hangingPunct="0">
              <a:lnSpc>
                <a:spcPct val="110000"/>
              </a:lnSpc>
              <a:spcBef>
                <a:spcPct val="0"/>
              </a:spcBef>
              <a:spcAft>
                <a:spcPct val="0"/>
              </a:spcAft>
              <a:buClr>
                <a:srgbClr val="879BAA"/>
              </a:buClr>
              <a:buChar char="•"/>
              <a:defRPr>
                <a:solidFill>
                  <a:schemeClr val="tx1"/>
                </a:solidFill>
                <a:latin typeface="Arial" pitchFamily="34" charset="0"/>
                <a:ea typeface="ＭＳ Ｐゴシック" pitchFamily="34" charset="-128"/>
              </a:defRPr>
            </a:lvl9pPr>
          </a:lstStyle>
          <a:p>
            <a:pPr algn="ctr" eaLnBrk="1" hangingPunct="1">
              <a:buClrTx/>
            </a:pPr>
            <a:endParaRPr lang="en-US" altLang="en-US" sz="2394">
              <a:solidFill>
                <a:srgbClr val="000000"/>
              </a:solidFill>
              <a:cs typeface="Arial" pitchFamily="34" charset="0"/>
            </a:endParaRPr>
          </a:p>
        </p:txBody>
      </p:sp>
    </p:spTree>
    <p:custDataLst>
      <p:tags r:id="rId1"/>
    </p:custDataLst>
    <p:extLst>
      <p:ext uri="{BB962C8B-B14F-4D97-AF65-F5344CB8AC3E}">
        <p14:creationId xmlns:p14="http://schemas.microsoft.com/office/powerpoint/2010/main" val="230387489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bwMode="gray">
          <a:xfrm>
            <a:off x="807830" y="1186604"/>
            <a:ext cx="9122580" cy="491289"/>
          </a:xfrm>
        </p:spPr>
        <p:txBody>
          <a:bodyPr/>
          <a:lstStyle/>
          <a:p>
            <a:r>
              <a:rPr lang="en-US" sz="2000" kern="0" dirty="0"/>
              <a:t>Direct TOF back projection from list mode, or </a:t>
            </a:r>
            <a:r>
              <a:rPr lang="en-US" sz="2000" kern="0" dirty="0" err="1"/>
              <a:t>histoimage</a:t>
            </a:r>
            <a:r>
              <a:rPr lang="en-US" sz="2000" kern="0" dirty="0"/>
              <a:t> (simulation) </a:t>
            </a:r>
          </a:p>
        </p:txBody>
      </p:sp>
      <p:sp>
        <p:nvSpPr>
          <p:cNvPr id="33" name="Title 1"/>
          <p:cNvSpPr txBox="1">
            <a:spLocks/>
          </p:cNvSpPr>
          <p:nvPr/>
        </p:nvSpPr>
        <p:spPr>
          <a:xfrm>
            <a:off x="-1" y="81679"/>
            <a:ext cx="12169775" cy="1265442"/>
          </a:xfrm>
          <a:prstGeom prst="rect">
            <a:avLst/>
          </a:prstGeom>
        </p:spPr>
        <p:txBody>
          <a:bodyPr vert="horz" wrap="square" lIns="0" tIns="0" rIns="0" bIns="0" rtlCol="0" anchor="t">
            <a:normAutofit fontScale="97500"/>
          </a:bodyPr>
          <a:lstStyle>
            <a:lvl1pPr algn="l" defTabSz="1088959" rtl="0" eaLnBrk="1" latinLnBrk="0" hangingPunct="1">
              <a:spcBef>
                <a:spcPct val="0"/>
              </a:spcBef>
              <a:buNone/>
              <a:defRPr lang="en-GB" sz="3200" b="1" kern="1200" baseline="0" noProof="0" dirty="0">
                <a:solidFill>
                  <a:schemeClr val="tx2"/>
                </a:solidFill>
                <a:latin typeface="+mj-lt"/>
                <a:ea typeface="+mj-ea"/>
                <a:cs typeface="+mj-cs"/>
              </a:defRPr>
            </a:lvl1pPr>
          </a:lstStyle>
          <a:p>
            <a:br>
              <a:rPr lang="en-US" sz="3193"/>
            </a:br>
            <a:endParaRPr lang="en-US" sz="3193"/>
          </a:p>
        </p:txBody>
      </p:sp>
      <p:pic>
        <p:nvPicPr>
          <p:cNvPr id="308226" name="Picture 2" descr="C:\Users\CONTMA00\AppData\Local\Temp\7zE4F23EA9C\cardio_phantom_120s_500ps_440x440x159.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3163" r="14619"/>
          <a:stretch/>
        </p:blipFill>
        <p:spPr bwMode="auto">
          <a:xfrm>
            <a:off x="311728" y="1678739"/>
            <a:ext cx="3843129" cy="3992657"/>
          </a:xfrm>
          <a:prstGeom prst="rect">
            <a:avLst/>
          </a:prstGeom>
          <a:noFill/>
          <a:extLst>
            <a:ext uri="{909E8E84-426E-40DD-AFC4-6F175D3DCCD1}">
              <a14:hiddenFill xmlns:a14="http://schemas.microsoft.com/office/drawing/2010/main">
                <a:solidFill>
                  <a:srgbClr val="FFFFFF"/>
                </a:solidFill>
              </a14:hiddenFill>
            </a:ext>
          </a:extLst>
        </p:spPr>
      </p:pic>
      <p:pic>
        <p:nvPicPr>
          <p:cNvPr id="308227" name="Picture 3" descr="C:\Users\CONTMA00\AppData\Local\Temp\7zE4538895C\cardio_phantom_120s_200ps_440x440x159.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3132" r="15378"/>
          <a:stretch/>
        </p:blipFill>
        <p:spPr bwMode="auto">
          <a:xfrm>
            <a:off x="4182733" y="1692819"/>
            <a:ext cx="3804309" cy="3992657"/>
          </a:xfrm>
          <a:prstGeom prst="rect">
            <a:avLst/>
          </a:prstGeom>
          <a:noFill/>
          <a:extLst>
            <a:ext uri="{909E8E84-426E-40DD-AFC4-6F175D3DCCD1}">
              <a14:hiddenFill xmlns:a14="http://schemas.microsoft.com/office/drawing/2010/main">
                <a:solidFill>
                  <a:srgbClr val="FFFFFF"/>
                </a:solidFill>
              </a14:hiddenFill>
            </a:ext>
          </a:extLst>
        </p:spPr>
      </p:pic>
      <p:pic>
        <p:nvPicPr>
          <p:cNvPr id="308228" name="Picture 4" descr="C:\Users\CONTMA00\AppData\Local\Temp\7zE4530087C\cardio_phantom_120s_10ps_440x440x159.p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710" r="14232"/>
          <a:stretch/>
        </p:blipFill>
        <p:spPr bwMode="auto">
          <a:xfrm>
            <a:off x="8046770" y="1692819"/>
            <a:ext cx="3834596" cy="399265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3F537F08-E0DB-40E0-8BB3-2281E176ABA1}"/>
              </a:ext>
            </a:extLst>
          </p:cNvPr>
          <p:cNvSpPr txBox="1"/>
          <p:nvPr/>
        </p:nvSpPr>
        <p:spPr>
          <a:xfrm>
            <a:off x="128508" y="6378286"/>
            <a:ext cx="8052699" cy="368467"/>
          </a:xfrm>
          <a:prstGeom prst="rect">
            <a:avLst/>
          </a:prstGeom>
          <a:noFill/>
        </p:spPr>
        <p:txBody>
          <a:bodyPr wrap="square" rtlCol="0">
            <a:spAutoFit/>
          </a:bodyPr>
          <a:lstStyle/>
          <a:p>
            <a:r>
              <a:rPr lang="en-US" sz="1796" dirty="0"/>
              <a:t>“cardiac defect“ simulation: 4-cm diameter ring, 1-cm thick , with on 1-cm defect</a:t>
            </a:r>
          </a:p>
        </p:txBody>
      </p:sp>
      <p:sp>
        <p:nvSpPr>
          <p:cNvPr id="11" name="Textplatzhalter 2"/>
          <p:cNvSpPr txBox="1">
            <a:spLocks/>
          </p:cNvSpPr>
          <p:nvPr/>
        </p:nvSpPr>
        <p:spPr bwMode="gray">
          <a:xfrm>
            <a:off x="1642344" y="5529528"/>
            <a:ext cx="1165322" cy="368467"/>
          </a:xfrm>
          <a:prstGeom prst="rect">
            <a:avLst/>
          </a:prstGeom>
        </p:spPr>
        <p:txBody>
          <a:bodyPr vert="horz" wrap="square" lIns="0" tIns="0" rIns="0" bIns="0" rtlCol="0">
            <a:spAutoFit/>
          </a:bodyPr>
          <a:lstStyle>
            <a:lvl1pPr marL="0" indent="0" algn="l" defTabSz="1088959" rtl="0" eaLnBrk="1" latinLnBrk="0" hangingPunct="1">
              <a:spcBef>
                <a:spcPct val="20000"/>
              </a:spcBef>
              <a:buClr>
                <a:schemeClr val="bg2"/>
              </a:buClr>
              <a:buFont typeface="Arial" panose="020B0604020202020204" pitchFamily="34" charset="0"/>
              <a:buNone/>
              <a:defRPr sz="2000" b="0" kern="1200">
                <a:solidFill>
                  <a:schemeClr val="tx1"/>
                </a:solidFill>
                <a:latin typeface="+mn-lt"/>
                <a:ea typeface="+mn-ea"/>
                <a:cs typeface="+mn-cs"/>
              </a:defRPr>
            </a:lvl1pPr>
            <a:lvl2pPr marL="266700" indent="-266700" algn="l" defTabSz="1088959" rtl="0" eaLnBrk="1" latinLnBrk="0" hangingPunct="1">
              <a:spcBef>
                <a:spcPts val="1200"/>
              </a:spcBef>
              <a:buClr>
                <a:schemeClr val="tx2"/>
              </a:buClr>
              <a:buFont typeface="Arial" panose="020B0604020202020204" pitchFamily="34" charset="0"/>
              <a:buChar char="•"/>
              <a:defRPr sz="2000" kern="1200" baseline="0">
                <a:solidFill>
                  <a:schemeClr val="tx1"/>
                </a:solidFill>
                <a:latin typeface="+mn-lt"/>
                <a:ea typeface="+mn-ea"/>
                <a:cs typeface="+mn-cs"/>
              </a:defRPr>
            </a:lvl2pPr>
            <a:lvl3pPr marL="542925" indent="-276225" algn="l" defTabSz="1088959" rtl="0" eaLnBrk="1" latinLnBrk="0" hangingPunct="1">
              <a:spcBef>
                <a:spcPts val="400"/>
              </a:spcBef>
              <a:buClr>
                <a:schemeClr val="tx2"/>
              </a:buClr>
              <a:buFont typeface="Arial" panose="020B0604020202020204" pitchFamily="34" charset="0"/>
              <a:buChar char="•"/>
              <a:defRPr sz="2000" kern="1200">
                <a:solidFill>
                  <a:schemeClr val="tx1"/>
                </a:solidFill>
                <a:latin typeface="+mn-lt"/>
                <a:ea typeface="+mn-ea"/>
                <a:cs typeface="+mn-cs"/>
              </a:defRPr>
            </a:lvl3pPr>
            <a:lvl4pPr marL="809625" indent="-266700" algn="l" defTabSz="1088959" rtl="0" eaLnBrk="1" latinLnBrk="0" hangingPunct="1">
              <a:spcBef>
                <a:spcPts val="400"/>
              </a:spcBef>
              <a:buClr>
                <a:schemeClr val="tx2"/>
              </a:buClr>
              <a:buFont typeface="Arial" panose="020B0604020202020204" pitchFamily="34" charset="0"/>
              <a:buChar char="•"/>
              <a:defRPr sz="2000" kern="1200">
                <a:solidFill>
                  <a:schemeClr val="tx1"/>
                </a:solidFill>
                <a:latin typeface="+mn-lt"/>
                <a:ea typeface="+mn-ea"/>
                <a:cs typeface="+mn-cs"/>
              </a:defRPr>
            </a:lvl4pPr>
            <a:lvl5pPr marL="1076325" indent="-266700" algn="l" defTabSz="1088959" rtl="0" eaLnBrk="1" latinLnBrk="0" hangingPunct="1">
              <a:spcBef>
                <a:spcPts val="400"/>
              </a:spcBef>
              <a:buClr>
                <a:schemeClr val="tx2"/>
              </a:buClr>
              <a:buFont typeface="Arial" panose="020B0604020202020204" pitchFamily="34" charset="0"/>
              <a:buChar char="•"/>
              <a:defRPr sz="2000" kern="1200">
                <a:solidFill>
                  <a:schemeClr val="tx1"/>
                </a:solidFill>
                <a:latin typeface="+mn-lt"/>
                <a:ea typeface="+mn-ea"/>
                <a:cs typeface="+mn-cs"/>
              </a:defRPr>
            </a:lvl5pPr>
            <a:lvl6pPr marL="2994637"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39117"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83596"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28076"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pPr>
              <a:spcBef>
                <a:spcPct val="50000"/>
              </a:spcBef>
            </a:pPr>
            <a:r>
              <a:rPr lang="en-US" altLang="en-US" sz="2394" dirty="0"/>
              <a:t>500 </a:t>
            </a:r>
            <a:r>
              <a:rPr lang="en-US" altLang="en-US" sz="2394" dirty="0" err="1"/>
              <a:t>ps</a:t>
            </a:r>
            <a:endParaRPr lang="en-US" altLang="en-US" sz="2394" dirty="0">
              <a:cs typeface="Arial" charset="0"/>
            </a:endParaRPr>
          </a:p>
        </p:txBody>
      </p:sp>
      <p:sp>
        <p:nvSpPr>
          <p:cNvPr id="12" name="Textplatzhalter 2"/>
          <p:cNvSpPr txBox="1">
            <a:spLocks/>
          </p:cNvSpPr>
          <p:nvPr/>
        </p:nvSpPr>
        <p:spPr bwMode="gray">
          <a:xfrm>
            <a:off x="5577857" y="5529528"/>
            <a:ext cx="1165322" cy="368467"/>
          </a:xfrm>
          <a:prstGeom prst="rect">
            <a:avLst/>
          </a:prstGeom>
        </p:spPr>
        <p:txBody>
          <a:bodyPr vert="horz" wrap="square" lIns="0" tIns="0" rIns="0" bIns="0" rtlCol="0">
            <a:spAutoFit/>
          </a:bodyPr>
          <a:lstStyle>
            <a:lvl1pPr marL="0" indent="0" algn="l" defTabSz="1088959" rtl="0" eaLnBrk="1" latinLnBrk="0" hangingPunct="1">
              <a:spcBef>
                <a:spcPct val="20000"/>
              </a:spcBef>
              <a:buClr>
                <a:schemeClr val="bg2"/>
              </a:buClr>
              <a:buFont typeface="Arial" panose="020B0604020202020204" pitchFamily="34" charset="0"/>
              <a:buNone/>
              <a:defRPr sz="2000" b="0" kern="1200">
                <a:solidFill>
                  <a:schemeClr val="tx1"/>
                </a:solidFill>
                <a:latin typeface="+mn-lt"/>
                <a:ea typeface="+mn-ea"/>
                <a:cs typeface="+mn-cs"/>
              </a:defRPr>
            </a:lvl1pPr>
            <a:lvl2pPr marL="266700" indent="-266700" algn="l" defTabSz="1088959" rtl="0" eaLnBrk="1" latinLnBrk="0" hangingPunct="1">
              <a:spcBef>
                <a:spcPts val="1200"/>
              </a:spcBef>
              <a:buClr>
                <a:schemeClr val="tx2"/>
              </a:buClr>
              <a:buFont typeface="Arial" panose="020B0604020202020204" pitchFamily="34" charset="0"/>
              <a:buChar char="•"/>
              <a:defRPr sz="2000" kern="1200" baseline="0">
                <a:solidFill>
                  <a:schemeClr val="tx1"/>
                </a:solidFill>
                <a:latin typeface="+mn-lt"/>
                <a:ea typeface="+mn-ea"/>
                <a:cs typeface="+mn-cs"/>
              </a:defRPr>
            </a:lvl2pPr>
            <a:lvl3pPr marL="542925" indent="-276225" algn="l" defTabSz="1088959" rtl="0" eaLnBrk="1" latinLnBrk="0" hangingPunct="1">
              <a:spcBef>
                <a:spcPts val="400"/>
              </a:spcBef>
              <a:buClr>
                <a:schemeClr val="tx2"/>
              </a:buClr>
              <a:buFont typeface="Arial" panose="020B0604020202020204" pitchFamily="34" charset="0"/>
              <a:buChar char="•"/>
              <a:defRPr sz="2000" kern="1200">
                <a:solidFill>
                  <a:schemeClr val="tx1"/>
                </a:solidFill>
                <a:latin typeface="+mn-lt"/>
                <a:ea typeface="+mn-ea"/>
                <a:cs typeface="+mn-cs"/>
              </a:defRPr>
            </a:lvl3pPr>
            <a:lvl4pPr marL="809625" indent="-266700" algn="l" defTabSz="1088959" rtl="0" eaLnBrk="1" latinLnBrk="0" hangingPunct="1">
              <a:spcBef>
                <a:spcPts val="400"/>
              </a:spcBef>
              <a:buClr>
                <a:schemeClr val="tx2"/>
              </a:buClr>
              <a:buFont typeface="Arial" panose="020B0604020202020204" pitchFamily="34" charset="0"/>
              <a:buChar char="•"/>
              <a:defRPr sz="2000" kern="1200">
                <a:solidFill>
                  <a:schemeClr val="tx1"/>
                </a:solidFill>
                <a:latin typeface="+mn-lt"/>
                <a:ea typeface="+mn-ea"/>
                <a:cs typeface="+mn-cs"/>
              </a:defRPr>
            </a:lvl4pPr>
            <a:lvl5pPr marL="1076325" indent="-266700" algn="l" defTabSz="1088959" rtl="0" eaLnBrk="1" latinLnBrk="0" hangingPunct="1">
              <a:spcBef>
                <a:spcPts val="400"/>
              </a:spcBef>
              <a:buClr>
                <a:schemeClr val="tx2"/>
              </a:buClr>
              <a:buFont typeface="Arial" panose="020B0604020202020204" pitchFamily="34" charset="0"/>
              <a:buChar char="•"/>
              <a:defRPr sz="2000" kern="1200">
                <a:solidFill>
                  <a:schemeClr val="tx1"/>
                </a:solidFill>
                <a:latin typeface="+mn-lt"/>
                <a:ea typeface="+mn-ea"/>
                <a:cs typeface="+mn-cs"/>
              </a:defRPr>
            </a:lvl5pPr>
            <a:lvl6pPr marL="2994637"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39117"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83596"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28076"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pPr>
              <a:spcBef>
                <a:spcPct val="50000"/>
              </a:spcBef>
            </a:pPr>
            <a:r>
              <a:rPr lang="en-US" altLang="en-US" sz="2394" dirty="0"/>
              <a:t>200 </a:t>
            </a:r>
            <a:r>
              <a:rPr lang="en-US" altLang="en-US" sz="2394" dirty="0" err="1"/>
              <a:t>ps</a:t>
            </a:r>
            <a:endParaRPr lang="en-US" altLang="en-US" sz="2394" dirty="0">
              <a:cs typeface="Arial" charset="0"/>
            </a:endParaRPr>
          </a:p>
        </p:txBody>
      </p:sp>
      <p:sp>
        <p:nvSpPr>
          <p:cNvPr id="13" name="Textplatzhalter 2"/>
          <p:cNvSpPr txBox="1">
            <a:spLocks/>
          </p:cNvSpPr>
          <p:nvPr/>
        </p:nvSpPr>
        <p:spPr bwMode="gray">
          <a:xfrm>
            <a:off x="9690474" y="5529528"/>
            <a:ext cx="1165322" cy="368467"/>
          </a:xfrm>
          <a:prstGeom prst="rect">
            <a:avLst/>
          </a:prstGeom>
        </p:spPr>
        <p:txBody>
          <a:bodyPr vert="horz" wrap="square" lIns="0" tIns="0" rIns="0" bIns="0" rtlCol="0">
            <a:spAutoFit/>
          </a:bodyPr>
          <a:lstStyle>
            <a:lvl1pPr marL="0" indent="0" algn="l" defTabSz="1088959" rtl="0" eaLnBrk="1" latinLnBrk="0" hangingPunct="1">
              <a:spcBef>
                <a:spcPct val="20000"/>
              </a:spcBef>
              <a:buClr>
                <a:schemeClr val="bg2"/>
              </a:buClr>
              <a:buFont typeface="Arial" panose="020B0604020202020204" pitchFamily="34" charset="0"/>
              <a:buNone/>
              <a:defRPr sz="2000" b="0" kern="1200">
                <a:solidFill>
                  <a:schemeClr val="tx1"/>
                </a:solidFill>
                <a:latin typeface="+mn-lt"/>
                <a:ea typeface="+mn-ea"/>
                <a:cs typeface="+mn-cs"/>
              </a:defRPr>
            </a:lvl1pPr>
            <a:lvl2pPr marL="266700" indent="-266700" algn="l" defTabSz="1088959" rtl="0" eaLnBrk="1" latinLnBrk="0" hangingPunct="1">
              <a:spcBef>
                <a:spcPts val="1200"/>
              </a:spcBef>
              <a:buClr>
                <a:schemeClr val="tx2"/>
              </a:buClr>
              <a:buFont typeface="Arial" panose="020B0604020202020204" pitchFamily="34" charset="0"/>
              <a:buChar char="•"/>
              <a:defRPr sz="2000" kern="1200" baseline="0">
                <a:solidFill>
                  <a:schemeClr val="tx1"/>
                </a:solidFill>
                <a:latin typeface="+mn-lt"/>
                <a:ea typeface="+mn-ea"/>
                <a:cs typeface="+mn-cs"/>
              </a:defRPr>
            </a:lvl2pPr>
            <a:lvl3pPr marL="542925" indent="-276225" algn="l" defTabSz="1088959" rtl="0" eaLnBrk="1" latinLnBrk="0" hangingPunct="1">
              <a:spcBef>
                <a:spcPts val="400"/>
              </a:spcBef>
              <a:buClr>
                <a:schemeClr val="tx2"/>
              </a:buClr>
              <a:buFont typeface="Arial" panose="020B0604020202020204" pitchFamily="34" charset="0"/>
              <a:buChar char="•"/>
              <a:defRPr sz="2000" kern="1200">
                <a:solidFill>
                  <a:schemeClr val="tx1"/>
                </a:solidFill>
                <a:latin typeface="+mn-lt"/>
                <a:ea typeface="+mn-ea"/>
                <a:cs typeface="+mn-cs"/>
              </a:defRPr>
            </a:lvl3pPr>
            <a:lvl4pPr marL="809625" indent="-266700" algn="l" defTabSz="1088959" rtl="0" eaLnBrk="1" latinLnBrk="0" hangingPunct="1">
              <a:spcBef>
                <a:spcPts val="400"/>
              </a:spcBef>
              <a:buClr>
                <a:schemeClr val="tx2"/>
              </a:buClr>
              <a:buFont typeface="Arial" panose="020B0604020202020204" pitchFamily="34" charset="0"/>
              <a:buChar char="•"/>
              <a:defRPr sz="2000" kern="1200">
                <a:solidFill>
                  <a:schemeClr val="tx1"/>
                </a:solidFill>
                <a:latin typeface="+mn-lt"/>
                <a:ea typeface="+mn-ea"/>
                <a:cs typeface="+mn-cs"/>
              </a:defRPr>
            </a:lvl4pPr>
            <a:lvl5pPr marL="1076325" indent="-266700" algn="l" defTabSz="1088959" rtl="0" eaLnBrk="1" latinLnBrk="0" hangingPunct="1">
              <a:spcBef>
                <a:spcPts val="400"/>
              </a:spcBef>
              <a:buClr>
                <a:schemeClr val="tx2"/>
              </a:buClr>
              <a:buFont typeface="Arial" panose="020B0604020202020204" pitchFamily="34" charset="0"/>
              <a:buChar char="•"/>
              <a:defRPr sz="2000" kern="1200">
                <a:solidFill>
                  <a:schemeClr val="tx1"/>
                </a:solidFill>
                <a:latin typeface="+mn-lt"/>
                <a:ea typeface="+mn-ea"/>
                <a:cs typeface="+mn-cs"/>
              </a:defRPr>
            </a:lvl5pPr>
            <a:lvl6pPr marL="2994637"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39117"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83596"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28076"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pPr>
              <a:spcBef>
                <a:spcPct val="50000"/>
              </a:spcBef>
            </a:pPr>
            <a:r>
              <a:rPr lang="en-US" altLang="en-US" sz="2394" dirty="0"/>
              <a:t>10 </a:t>
            </a:r>
            <a:r>
              <a:rPr lang="en-US" altLang="en-US" sz="2394" dirty="0" err="1"/>
              <a:t>ps</a:t>
            </a:r>
            <a:endParaRPr lang="en-US" altLang="en-US" sz="2394" dirty="0">
              <a:cs typeface="Arial" charset="0"/>
            </a:endParaRPr>
          </a:p>
        </p:txBody>
      </p:sp>
      <p:sp>
        <p:nvSpPr>
          <p:cNvPr id="14" name="Titel 1">
            <a:extLst>
              <a:ext uri="{FF2B5EF4-FFF2-40B4-BE49-F238E27FC236}">
                <a16:creationId xmlns:a16="http://schemas.microsoft.com/office/drawing/2014/main" id="{6752C3FB-1C77-4EF8-ABCE-CD1B99CFF293}"/>
              </a:ext>
            </a:extLst>
          </p:cNvPr>
          <p:cNvSpPr txBox="1">
            <a:spLocks/>
          </p:cNvSpPr>
          <p:nvPr/>
        </p:nvSpPr>
        <p:spPr bwMode="gray">
          <a:xfrm>
            <a:off x="128508" y="111247"/>
            <a:ext cx="9122580" cy="491289"/>
          </a:xfrm>
          <a:prstGeom prst="rect">
            <a:avLst/>
          </a:prstGeom>
        </p:spPr>
        <p:txBody>
          <a:bodyPr vert="horz" lIns="0" tIns="0" rIns="0" bIns="0" rtlCol="0" anchor="t" anchorCtr="0">
            <a:noAutofit/>
          </a:bodyPr>
          <a:lstStyle>
            <a:lvl1pPr algn="l" defTabSz="914400" rtl="0" eaLnBrk="1" latinLnBrk="0" hangingPunct="1">
              <a:spcBef>
                <a:spcPct val="0"/>
              </a:spcBef>
              <a:buNone/>
              <a:defRPr sz="2800" b="1" kern="1200">
                <a:solidFill>
                  <a:schemeClr val="bg2"/>
                </a:solidFill>
                <a:latin typeface="+mj-lt"/>
                <a:ea typeface="+mj-ea"/>
                <a:cs typeface="+mj-cs"/>
              </a:defRPr>
            </a:lvl1pPr>
          </a:lstStyle>
          <a:p>
            <a:r>
              <a:rPr lang="en-US" kern="0" dirty="0"/>
              <a:t>What happens if we improve TOF resolution?</a:t>
            </a:r>
          </a:p>
        </p:txBody>
      </p:sp>
    </p:spTree>
    <p:custDataLst>
      <p:tags r:id="rId1"/>
    </p:custDataLst>
    <p:extLst>
      <p:ext uri="{BB962C8B-B14F-4D97-AF65-F5344CB8AC3E}">
        <p14:creationId xmlns:p14="http://schemas.microsoft.com/office/powerpoint/2010/main" val="34281552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txBox="1">
            <a:spLocks/>
          </p:cNvSpPr>
          <p:nvPr/>
        </p:nvSpPr>
        <p:spPr>
          <a:xfrm>
            <a:off x="-1" y="81679"/>
            <a:ext cx="12169775" cy="1265442"/>
          </a:xfrm>
          <a:prstGeom prst="rect">
            <a:avLst/>
          </a:prstGeom>
        </p:spPr>
        <p:txBody>
          <a:bodyPr vert="horz" wrap="square" lIns="0" tIns="0" rIns="0" bIns="0" rtlCol="0" anchor="t">
            <a:normAutofit fontScale="97500"/>
          </a:bodyPr>
          <a:lstStyle>
            <a:lvl1pPr algn="l" defTabSz="1088959" rtl="0" eaLnBrk="1" latinLnBrk="0" hangingPunct="1">
              <a:spcBef>
                <a:spcPct val="0"/>
              </a:spcBef>
              <a:buNone/>
              <a:defRPr lang="en-GB" sz="3200" b="1" kern="1200" baseline="0" noProof="0" dirty="0">
                <a:solidFill>
                  <a:schemeClr val="tx2"/>
                </a:solidFill>
                <a:latin typeface="+mj-lt"/>
                <a:ea typeface="+mj-ea"/>
                <a:cs typeface="+mj-cs"/>
              </a:defRPr>
            </a:lvl1pPr>
          </a:lstStyle>
          <a:p>
            <a:br>
              <a:rPr lang="en-US" sz="3193"/>
            </a:br>
            <a:endParaRPr lang="en-US" sz="3193"/>
          </a:p>
        </p:txBody>
      </p:sp>
      <p:pic>
        <p:nvPicPr>
          <p:cNvPr id="11" name="Picture 3" descr="C:\Users\z003f9ch\Desktop\tproj_graps\ut02_mip.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6368" t="13305" r="50702" b="4332"/>
          <a:stretch/>
        </p:blipFill>
        <p:spPr bwMode="auto">
          <a:xfrm flipV="1">
            <a:off x="1171741" y="1425782"/>
            <a:ext cx="1886501" cy="436884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C:\Users\z003f9ch\Desktop\tproj_graps\ut02_mip.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7724" t="13622" r="9346" b="4015"/>
          <a:stretch/>
        </p:blipFill>
        <p:spPr bwMode="auto">
          <a:xfrm flipV="1">
            <a:off x="3406674" y="1432799"/>
            <a:ext cx="1891816" cy="4381150"/>
          </a:xfrm>
          <a:prstGeom prst="rect">
            <a:avLst/>
          </a:prstGeom>
          <a:noFill/>
          <a:extLst>
            <a:ext uri="{909E8E84-426E-40DD-AFC4-6F175D3DCCD1}">
              <a14:hiddenFill xmlns:a14="http://schemas.microsoft.com/office/drawing/2010/main">
                <a:solidFill>
                  <a:srgbClr val="FFFFFF"/>
                </a:solidFill>
              </a14:hiddenFill>
            </a:ext>
          </a:extLst>
        </p:spPr>
      </p:pic>
      <p:sp>
        <p:nvSpPr>
          <p:cNvPr id="16" name="Title 4"/>
          <p:cNvSpPr txBox="1">
            <a:spLocks/>
          </p:cNvSpPr>
          <p:nvPr/>
        </p:nvSpPr>
        <p:spPr>
          <a:xfrm>
            <a:off x="223101" y="6458594"/>
            <a:ext cx="11044558" cy="307056"/>
          </a:xfrm>
          <a:prstGeom prst="rect">
            <a:avLst/>
          </a:prstGeom>
        </p:spPr>
        <p:txBody>
          <a:bodyPr vert="horz" wrap="square" lIns="0" tIns="0" rIns="0" bIns="0" rtlCol="0" anchor="t">
            <a:spAutoFit/>
          </a:bodyPr>
          <a:lstStyle>
            <a:lvl1pPr algn="l" defTabSz="1088959" rtl="0" eaLnBrk="1" latinLnBrk="0" hangingPunct="1">
              <a:spcBef>
                <a:spcPct val="0"/>
              </a:spcBef>
              <a:buNone/>
              <a:defRPr lang="en-GB" sz="3200" b="1" kern="1200" baseline="0" noProof="0" dirty="0">
                <a:solidFill>
                  <a:schemeClr val="tx2"/>
                </a:solidFill>
                <a:latin typeface="+mj-lt"/>
                <a:ea typeface="+mj-ea"/>
                <a:cs typeface="+mj-cs"/>
              </a:defRPr>
            </a:lvl1pPr>
          </a:lstStyle>
          <a:p>
            <a:r>
              <a:rPr lang="en-US" sz="1995" dirty="0">
                <a:solidFill>
                  <a:schemeClr val="tx1"/>
                </a:solidFill>
              </a:rPr>
              <a:t>No normalization, attenuation, scatter correction</a:t>
            </a:r>
          </a:p>
        </p:txBody>
      </p:sp>
      <p:sp>
        <p:nvSpPr>
          <p:cNvPr id="17" name="Text Placeholder 5"/>
          <p:cNvSpPr txBox="1">
            <a:spLocks/>
          </p:cNvSpPr>
          <p:nvPr/>
        </p:nvSpPr>
        <p:spPr>
          <a:xfrm>
            <a:off x="7539552" y="6601888"/>
            <a:ext cx="4521391" cy="24887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914400" rtl="0" eaLnBrk="1" latinLnBrk="0" hangingPunct="1">
              <a:lnSpc>
                <a:spcPct val="100000"/>
              </a:lnSpc>
              <a:spcBef>
                <a:spcPts val="0"/>
              </a:spcBef>
              <a:buClr>
                <a:schemeClr val="bg2"/>
              </a:buClr>
              <a:buFont typeface="Arial" panose="020B0604020202020204" pitchFamily="34" charset="0"/>
              <a:buNone/>
              <a:defRPr sz="1800" kern="1200">
                <a:solidFill>
                  <a:schemeClr val="tx1"/>
                </a:solidFill>
                <a:latin typeface="+mn-lt"/>
                <a:ea typeface="+mn-ea"/>
                <a:cs typeface="+mn-cs"/>
              </a:defRPr>
            </a:lvl2pPr>
            <a:lvl3pPr marL="228600" indent="-228600" algn="l" defTabSz="914400" rtl="0" eaLnBrk="1" latinLnBrk="0" hangingPunct="1">
              <a:lnSpc>
                <a:spcPct val="100000"/>
              </a:lnSpc>
              <a:spcBef>
                <a:spcPts val="0"/>
              </a:spcBef>
              <a:buClr>
                <a:schemeClr val="tx1"/>
              </a:buClr>
              <a:buFont typeface="Arial" panose="020B0604020202020204" pitchFamily="34" charset="0"/>
              <a:buChar char="•"/>
              <a:defRPr sz="1800" kern="1200">
                <a:solidFill>
                  <a:schemeClr val="tx1"/>
                </a:solidFill>
                <a:latin typeface="+mn-lt"/>
                <a:ea typeface="+mn-ea"/>
                <a:cs typeface="+mn-cs"/>
              </a:defRPr>
            </a:lvl3pPr>
            <a:lvl4pPr marL="457200" indent="-228600" algn="l" defTabSz="914400" rtl="0" eaLnBrk="1" latinLnBrk="0" hangingPunct="1">
              <a:lnSpc>
                <a:spcPct val="100000"/>
              </a:lnSpc>
              <a:spcBef>
                <a:spcPts val="0"/>
              </a:spcBef>
              <a:buFont typeface="Arial" panose="020B0604020202020204" pitchFamily="34" charset="0"/>
              <a:buChar char="•"/>
              <a:defRPr sz="1800" kern="1200">
                <a:solidFill>
                  <a:schemeClr val="tx1"/>
                </a:solidFill>
                <a:latin typeface="+mn-lt"/>
                <a:ea typeface="+mn-ea"/>
                <a:cs typeface="+mn-cs"/>
              </a:defRPr>
            </a:lvl4pPr>
            <a:lvl5pPr marL="685800" indent="-228600" algn="l" defTabSz="914400" rtl="0" eaLnBrk="1" latinLnBrk="0" hangingPunct="1">
              <a:lnSpc>
                <a:spcPct val="100000"/>
              </a:lnSpc>
              <a:spcBef>
                <a:spcPts val="0"/>
              </a:spcBef>
              <a:buFont typeface="Arial" panose="020B0604020202020204" pitchFamily="34" charset="0"/>
              <a:buChar char="•"/>
              <a:defRPr sz="1800" kern="1200">
                <a:solidFill>
                  <a:schemeClr val="tx1"/>
                </a:solidFill>
                <a:latin typeface="+mn-lt"/>
                <a:ea typeface="+mn-ea"/>
                <a:cs typeface="+mn-cs"/>
              </a:defRPr>
            </a:lvl5pPr>
            <a:lvl6pPr marL="914400" marR="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sz="1800" kern="1200">
                <a:solidFill>
                  <a:schemeClr val="tx1"/>
                </a:solidFill>
                <a:latin typeface="+mn-lt"/>
                <a:ea typeface="+mn-ea"/>
                <a:cs typeface="+mn-cs"/>
              </a:defRPr>
            </a:lvl6pPr>
            <a:lvl7pPr marL="1143000" indent="-228600" algn="l" defTabSz="914400" rtl="0" eaLnBrk="1" latinLnBrk="0" hangingPunct="1">
              <a:spcBef>
                <a:spcPts val="0"/>
              </a:spcBef>
              <a:buFont typeface="Arial" panose="020B0604020202020204" pitchFamily="34" charset="0"/>
              <a:buChar char="•"/>
              <a:defRPr sz="1800" kern="1200">
                <a:solidFill>
                  <a:schemeClr val="tx1"/>
                </a:solidFill>
                <a:latin typeface="+mn-lt"/>
                <a:ea typeface="+mn-ea"/>
                <a:cs typeface="+mn-cs"/>
              </a:defRPr>
            </a:lvl7pPr>
            <a:lvl8pPr marL="1371600" marR="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sz="1800" kern="1200">
                <a:solidFill>
                  <a:schemeClr val="tx1"/>
                </a:solidFill>
                <a:latin typeface="+mn-lt"/>
                <a:ea typeface="+mn-ea"/>
                <a:cs typeface="+mn-cs"/>
              </a:defRPr>
            </a:lvl8pPr>
            <a:lvl9pPr marL="0" indent="0" algn="l" defTabSz="914400" rtl="0" eaLnBrk="1" latinLnBrk="0" hangingPunct="1">
              <a:spcBef>
                <a:spcPts val="1600"/>
              </a:spcBef>
              <a:buFontTx/>
              <a:buNone/>
              <a:defRPr sz="1400" kern="1200">
                <a:solidFill>
                  <a:schemeClr val="tx1"/>
                </a:solidFill>
                <a:latin typeface="+mn-lt"/>
                <a:ea typeface="+mn-ea"/>
                <a:cs typeface="+mn-cs"/>
              </a:defRPr>
            </a:lvl9pPr>
          </a:lstStyle>
          <a:p>
            <a:pPr algn="r"/>
            <a:r>
              <a:rPr lang="en-US" sz="998" dirty="0">
                <a:solidFill>
                  <a:schemeClr val="accent1"/>
                </a:solidFill>
              </a:rPr>
              <a:t>Data Courtesy of University of Tennessee</a:t>
            </a:r>
          </a:p>
        </p:txBody>
      </p:sp>
      <p:sp>
        <p:nvSpPr>
          <p:cNvPr id="18" name="Titel 1">
            <a:extLst>
              <a:ext uri="{FF2B5EF4-FFF2-40B4-BE49-F238E27FC236}">
                <a16:creationId xmlns:a16="http://schemas.microsoft.com/office/drawing/2014/main" id="{206F4924-08CA-41C3-B636-689210AF0D75}"/>
              </a:ext>
            </a:extLst>
          </p:cNvPr>
          <p:cNvSpPr txBox="1">
            <a:spLocks/>
          </p:cNvSpPr>
          <p:nvPr/>
        </p:nvSpPr>
        <p:spPr bwMode="gray">
          <a:xfrm>
            <a:off x="223101" y="734624"/>
            <a:ext cx="9551520" cy="491289"/>
          </a:xfrm>
          <a:prstGeom prst="rect">
            <a:avLst/>
          </a:prstGeom>
        </p:spPr>
        <p:txBody>
          <a:bodyPr vert="horz" lIns="0" tIns="0" rIns="0" bIns="0" rtlCol="0" anchor="t" anchorCtr="0">
            <a:noAutofit/>
          </a:bodyPr>
          <a:lstStyle>
            <a:lvl1pPr algn="l" defTabSz="914400" rtl="0" eaLnBrk="1" latinLnBrk="0" hangingPunct="1">
              <a:spcBef>
                <a:spcPct val="0"/>
              </a:spcBef>
              <a:buNone/>
              <a:defRPr sz="2800" b="1" kern="1200">
                <a:solidFill>
                  <a:schemeClr val="bg2"/>
                </a:solidFill>
                <a:latin typeface="+mj-lt"/>
                <a:ea typeface="+mj-ea"/>
                <a:cs typeface="+mj-cs"/>
              </a:defRPr>
            </a:lvl1pPr>
          </a:lstStyle>
          <a:p>
            <a:r>
              <a:rPr lang="en-US" sz="2000" kern="0" dirty="0"/>
              <a:t>Direct TOF back projection from list mode (aka </a:t>
            </a:r>
            <a:r>
              <a:rPr lang="en-US" sz="2000" kern="0" dirty="0" err="1"/>
              <a:t>histoimage</a:t>
            </a:r>
            <a:r>
              <a:rPr lang="en-US" sz="2000" kern="0" dirty="0"/>
              <a:t>), MIP image</a:t>
            </a:r>
          </a:p>
        </p:txBody>
      </p:sp>
      <p:sp>
        <p:nvSpPr>
          <p:cNvPr id="19" name="Titel 1">
            <a:extLst>
              <a:ext uri="{FF2B5EF4-FFF2-40B4-BE49-F238E27FC236}">
                <a16:creationId xmlns:a16="http://schemas.microsoft.com/office/drawing/2014/main" id="{1051884D-6966-4598-A450-F9CDA71746A8}"/>
              </a:ext>
            </a:extLst>
          </p:cNvPr>
          <p:cNvSpPr txBox="1">
            <a:spLocks/>
          </p:cNvSpPr>
          <p:nvPr/>
        </p:nvSpPr>
        <p:spPr bwMode="gray">
          <a:xfrm>
            <a:off x="223101" y="185595"/>
            <a:ext cx="9122580" cy="491289"/>
          </a:xfrm>
          <a:prstGeom prst="rect">
            <a:avLst/>
          </a:prstGeom>
        </p:spPr>
        <p:txBody>
          <a:bodyPr vert="horz" lIns="0" tIns="0" rIns="0" bIns="0" rtlCol="0" anchor="t" anchorCtr="0">
            <a:noAutofit/>
          </a:bodyPr>
          <a:lstStyle>
            <a:lvl1pPr algn="l" defTabSz="914400" rtl="0" eaLnBrk="1" latinLnBrk="0" hangingPunct="1">
              <a:spcBef>
                <a:spcPct val="0"/>
              </a:spcBef>
              <a:buNone/>
              <a:defRPr sz="2800" b="1" kern="1200">
                <a:solidFill>
                  <a:schemeClr val="bg2"/>
                </a:solidFill>
                <a:latin typeface="+mj-lt"/>
                <a:ea typeface="+mj-ea"/>
                <a:cs typeface="+mj-cs"/>
              </a:defRPr>
            </a:lvl1pPr>
          </a:lstStyle>
          <a:p>
            <a:r>
              <a:rPr lang="en-US" kern="0" dirty="0"/>
              <a:t>An example of “no reconstruction”</a:t>
            </a:r>
          </a:p>
        </p:txBody>
      </p:sp>
      <p:pic>
        <p:nvPicPr>
          <p:cNvPr id="20" name="Picture 3" descr="C:\Users\z003f9ch\Desktop\tproj_graps\chuv1_mips.png">
            <a:extLst>
              <a:ext uri="{FF2B5EF4-FFF2-40B4-BE49-F238E27FC236}">
                <a16:creationId xmlns:a16="http://schemas.microsoft.com/office/drawing/2014/main" id="{B7622459-C5DD-4522-9FE5-FDD773E6BA6E}"/>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7883" t="12764" r="53063" b="12660"/>
          <a:stretch/>
        </p:blipFill>
        <p:spPr bwMode="auto">
          <a:xfrm flipV="1">
            <a:off x="6904516" y="1440870"/>
            <a:ext cx="1632423" cy="4373079"/>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C:\Users\z003f9ch\Desktop\tproj_graps\chuv1_mips.png">
            <a:extLst>
              <a:ext uri="{FF2B5EF4-FFF2-40B4-BE49-F238E27FC236}">
                <a16:creationId xmlns:a16="http://schemas.microsoft.com/office/drawing/2014/main" id="{BDB3F4E3-3235-4A42-84CE-42EB698994C0}"/>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4916" t="13010" r="7155" b="12061"/>
          <a:stretch/>
        </p:blipFill>
        <p:spPr bwMode="auto">
          <a:xfrm flipV="1">
            <a:off x="8644535" y="1435011"/>
            <a:ext cx="2368615" cy="4349379"/>
          </a:xfrm>
          <a:prstGeom prst="rect">
            <a:avLst/>
          </a:prstGeom>
          <a:noFill/>
          <a:extLst>
            <a:ext uri="{909E8E84-426E-40DD-AFC4-6F175D3DCCD1}">
              <a14:hiddenFill xmlns:a14="http://schemas.microsoft.com/office/drawing/2010/main">
                <a:solidFill>
                  <a:srgbClr val="FFFFFF"/>
                </a:solidFill>
              </a14:hiddenFill>
            </a:ext>
          </a:extLst>
        </p:spPr>
      </p:pic>
      <p:sp>
        <p:nvSpPr>
          <p:cNvPr id="22" name="Titel 1">
            <a:extLst>
              <a:ext uri="{FF2B5EF4-FFF2-40B4-BE49-F238E27FC236}">
                <a16:creationId xmlns:a16="http://schemas.microsoft.com/office/drawing/2014/main" id="{E9ECB3DD-D013-409F-A75C-5ADF3EC36944}"/>
              </a:ext>
            </a:extLst>
          </p:cNvPr>
          <p:cNvSpPr txBox="1">
            <a:spLocks/>
          </p:cNvSpPr>
          <p:nvPr/>
        </p:nvSpPr>
        <p:spPr bwMode="gray">
          <a:xfrm>
            <a:off x="1870841" y="5888643"/>
            <a:ext cx="2627587" cy="491289"/>
          </a:xfrm>
          <a:prstGeom prst="rect">
            <a:avLst/>
          </a:prstGeom>
        </p:spPr>
        <p:txBody>
          <a:bodyPr vert="horz" lIns="0" tIns="0" rIns="0" bIns="0" rtlCol="0" anchor="t" anchorCtr="0">
            <a:noAutofit/>
          </a:bodyPr>
          <a:lstStyle>
            <a:lvl1pPr algn="l" defTabSz="914400" rtl="0" eaLnBrk="1" latinLnBrk="0" hangingPunct="1">
              <a:spcBef>
                <a:spcPct val="0"/>
              </a:spcBef>
              <a:buNone/>
              <a:defRPr sz="2800" b="1" kern="1200">
                <a:solidFill>
                  <a:schemeClr val="bg2"/>
                </a:solidFill>
                <a:latin typeface="+mj-lt"/>
                <a:ea typeface="+mj-ea"/>
                <a:cs typeface="+mj-cs"/>
              </a:defRPr>
            </a:lvl1pPr>
          </a:lstStyle>
          <a:p>
            <a:r>
              <a:rPr lang="en-US" sz="2000" kern="0" dirty="0" err="1"/>
              <a:t>mCT</a:t>
            </a:r>
            <a:r>
              <a:rPr lang="en-US" sz="2000" kern="0" dirty="0"/>
              <a:t> (550 </a:t>
            </a:r>
            <a:r>
              <a:rPr lang="en-US" sz="2000" kern="0" dirty="0" err="1"/>
              <a:t>ps</a:t>
            </a:r>
            <a:r>
              <a:rPr lang="en-US" sz="2000" kern="0" dirty="0"/>
              <a:t> resolution)</a:t>
            </a:r>
          </a:p>
        </p:txBody>
      </p:sp>
      <p:sp>
        <p:nvSpPr>
          <p:cNvPr id="23" name="Titel 1">
            <a:extLst>
              <a:ext uri="{FF2B5EF4-FFF2-40B4-BE49-F238E27FC236}">
                <a16:creationId xmlns:a16="http://schemas.microsoft.com/office/drawing/2014/main" id="{243AA3EC-7B00-4E11-AFC4-13D778BBF002}"/>
              </a:ext>
            </a:extLst>
          </p:cNvPr>
          <p:cNvSpPr txBox="1">
            <a:spLocks/>
          </p:cNvSpPr>
          <p:nvPr/>
        </p:nvSpPr>
        <p:spPr bwMode="gray">
          <a:xfrm>
            <a:off x="7539552" y="5888642"/>
            <a:ext cx="2844669" cy="491289"/>
          </a:xfrm>
          <a:prstGeom prst="rect">
            <a:avLst/>
          </a:prstGeom>
        </p:spPr>
        <p:txBody>
          <a:bodyPr vert="horz" lIns="0" tIns="0" rIns="0" bIns="0" rtlCol="0" anchor="t" anchorCtr="0">
            <a:noAutofit/>
          </a:bodyPr>
          <a:lstStyle>
            <a:lvl1pPr algn="l" defTabSz="914400" rtl="0" eaLnBrk="1" latinLnBrk="0" hangingPunct="1">
              <a:spcBef>
                <a:spcPct val="0"/>
              </a:spcBef>
              <a:buNone/>
              <a:defRPr sz="2800" b="1" kern="1200">
                <a:solidFill>
                  <a:schemeClr val="bg2"/>
                </a:solidFill>
                <a:latin typeface="+mj-lt"/>
                <a:ea typeface="+mj-ea"/>
                <a:cs typeface="+mj-cs"/>
              </a:defRPr>
            </a:lvl1pPr>
          </a:lstStyle>
          <a:p>
            <a:r>
              <a:rPr lang="en-US" sz="2000" kern="0" dirty="0"/>
              <a:t>Vision (215 </a:t>
            </a:r>
            <a:r>
              <a:rPr lang="en-US" sz="2000" kern="0" dirty="0" err="1"/>
              <a:t>ps</a:t>
            </a:r>
            <a:r>
              <a:rPr lang="en-US" sz="2000" kern="0" dirty="0"/>
              <a:t> resolution)</a:t>
            </a:r>
          </a:p>
        </p:txBody>
      </p:sp>
    </p:spTree>
    <p:custDataLst>
      <p:tags r:id="rId1"/>
    </p:custDataLst>
    <p:extLst>
      <p:ext uri="{BB962C8B-B14F-4D97-AF65-F5344CB8AC3E}">
        <p14:creationId xmlns:p14="http://schemas.microsoft.com/office/powerpoint/2010/main" val="2402788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bwMode="gray">
          <a:xfrm>
            <a:off x="312222" y="382278"/>
            <a:ext cx="9122580" cy="491289"/>
          </a:xfrm>
        </p:spPr>
        <p:txBody>
          <a:bodyPr/>
          <a:lstStyle/>
          <a:p>
            <a:r>
              <a:rPr lang="en-US" dirty="0"/>
              <a:t>Do we still need reconstruction physicists?</a:t>
            </a:r>
          </a:p>
        </p:txBody>
      </p:sp>
      <p:sp>
        <p:nvSpPr>
          <p:cNvPr id="4" name="Rectangle 6"/>
          <p:cNvSpPr>
            <a:spLocks noChangeArrowheads="1"/>
          </p:cNvSpPr>
          <p:nvPr/>
        </p:nvSpPr>
        <p:spPr bwMode="auto">
          <a:xfrm>
            <a:off x="312222" y="5271358"/>
            <a:ext cx="11395088" cy="1381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34" charset="-128"/>
              </a:defRPr>
            </a:lvl1pPr>
            <a:lvl2pPr marL="37931725" indent="-37474525"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a:spcBef>
                <a:spcPct val="50000"/>
              </a:spcBef>
              <a:buClr>
                <a:schemeClr val="tx2"/>
              </a:buClr>
              <a:buSzPct val="150000"/>
            </a:pPr>
            <a:r>
              <a:rPr lang="en-US" altLang="de-DE" sz="2394" dirty="0"/>
              <a:t>Probably yes…</a:t>
            </a:r>
          </a:p>
          <a:p>
            <a:pPr>
              <a:spcBef>
                <a:spcPct val="50000"/>
              </a:spcBef>
              <a:buClr>
                <a:schemeClr val="tx2"/>
              </a:buClr>
              <a:buSzPct val="150000"/>
            </a:pPr>
            <a:r>
              <a:rPr lang="en-US" altLang="de-DE" sz="2394" dirty="0"/>
              <a:t>Consistency of space-time information is enforced by iterative reconstruction, together with noise reduction</a:t>
            </a:r>
          </a:p>
        </p:txBody>
      </p:sp>
      <p:pic>
        <p:nvPicPr>
          <p:cNvPr id="5" name="Picture 4">
            <a:extLst>
              <a:ext uri="{FF2B5EF4-FFF2-40B4-BE49-F238E27FC236}">
                <a16:creationId xmlns:a16="http://schemas.microsoft.com/office/drawing/2014/main" id="{BB97B194-A3C1-44A1-AF42-EE4A83AABDB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4783" y="1681480"/>
            <a:ext cx="3993545" cy="2996299"/>
          </a:xfrm>
          <a:prstGeom prst="rect">
            <a:avLst/>
          </a:prstGeom>
        </p:spPr>
      </p:pic>
      <p:pic>
        <p:nvPicPr>
          <p:cNvPr id="6" name="Picture 5">
            <a:extLst>
              <a:ext uri="{FF2B5EF4-FFF2-40B4-BE49-F238E27FC236}">
                <a16:creationId xmlns:a16="http://schemas.microsoft.com/office/drawing/2014/main" id="{8BCB0C05-43E9-462A-873C-6028751F84F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97167" y="1681481"/>
            <a:ext cx="3986746" cy="2991198"/>
          </a:xfrm>
          <a:prstGeom prst="rect">
            <a:avLst/>
          </a:prstGeom>
        </p:spPr>
      </p:pic>
      <p:sp>
        <p:nvSpPr>
          <p:cNvPr id="7" name="TextBox 6">
            <a:extLst>
              <a:ext uri="{FF2B5EF4-FFF2-40B4-BE49-F238E27FC236}">
                <a16:creationId xmlns:a16="http://schemas.microsoft.com/office/drawing/2014/main" id="{F54B9B62-B94C-4DAC-B7D1-8128A3ACA638}"/>
              </a:ext>
            </a:extLst>
          </p:cNvPr>
          <p:cNvSpPr txBox="1"/>
          <p:nvPr/>
        </p:nvSpPr>
        <p:spPr>
          <a:xfrm>
            <a:off x="2485291" y="4570632"/>
            <a:ext cx="2578211" cy="645048"/>
          </a:xfrm>
          <a:prstGeom prst="rect">
            <a:avLst/>
          </a:prstGeom>
          <a:noFill/>
        </p:spPr>
        <p:txBody>
          <a:bodyPr wrap="square" rtlCol="0">
            <a:spAutoFit/>
          </a:bodyPr>
          <a:lstStyle/>
          <a:p>
            <a:r>
              <a:rPr lang="en-US" sz="1796" dirty="0"/>
              <a:t>TOF </a:t>
            </a:r>
            <a:r>
              <a:rPr lang="en-US" sz="1796" dirty="0" err="1"/>
              <a:t>backprojection</a:t>
            </a:r>
            <a:r>
              <a:rPr lang="en-US" sz="1796" dirty="0"/>
              <a:t> or </a:t>
            </a:r>
            <a:r>
              <a:rPr lang="en-US" sz="1796" dirty="0" err="1"/>
              <a:t>histoimage</a:t>
            </a:r>
            <a:r>
              <a:rPr lang="en-US" sz="1796" dirty="0"/>
              <a:t> (200ps)</a:t>
            </a:r>
          </a:p>
        </p:txBody>
      </p:sp>
      <p:sp>
        <p:nvSpPr>
          <p:cNvPr id="8" name="TextBox 7">
            <a:extLst>
              <a:ext uri="{FF2B5EF4-FFF2-40B4-BE49-F238E27FC236}">
                <a16:creationId xmlns:a16="http://schemas.microsoft.com/office/drawing/2014/main" id="{0529EBAD-B51B-436A-AD5D-952E90A645AA}"/>
              </a:ext>
            </a:extLst>
          </p:cNvPr>
          <p:cNvSpPr txBox="1"/>
          <p:nvPr/>
        </p:nvSpPr>
        <p:spPr>
          <a:xfrm>
            <a:off x="7713469" y="4553194"/>
            <a:ext cx="2841523" cy="645048"/>
          </a:xfrm>
          <a:prstGeom prst="rect">
            <a:avLst/>
          </a:prstGeom>
          <a:noFill/>
        </p:spPr>
        <p:txBody>
          <a:bodyPr wrap="square" rtlCol="0">
            <a:spAutoFit/>
          </a:bodyPr>
          <a:lstStyle/>
          <a:p>
            <a:r>
              <a:rPr lang="en-US" sz="1796" dirty="0"/>
              <a:t>OSEM TOF reconstruction (200 </a:t>
            </a:r>
            <a:r>
              <a:rPr lang="en-US" sz="1796" dirty="0" err="1"/>
              <a:t>ps</a:t>
            </a:r>
            <a:r>
              <a:rPr lang="en-US" sz="1796" dirty="0"/>
              <a:t>, 4i5s) </a:t>
            </a:r>
          </a:p>
        </p:txBody>
      </p:sp>
    </p:spTree>
    <p:custDataLst>
      <p:tags r:id="rId1"/>
    </p:custDataLst>
    <p:extLst>
      <p:ext uri="{BB962C8B-B14F-4D97-AF65-F5344CB8AC3E}">
        <p14:creationId xmlns:p14="http://schemas.microsoft.com/office/powerpoint/2010/main" val="2430551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bwMode="gray">
          <a:xfrm>
            <a:off x="190924" y="126585"/>
            <a:ext cx="9122580" cy="491289"/>
          </a:xfrm>
        </p:spPr>
        <p:txBody>
          <a:bodyPr/>
          <a:lstStyle/>
          <a:p>
            <a:r>
              <a:rPr lang="en-US" dirty="0"/>
              <a:t>How to improve time resolution?</a:t>
            </a:r>
          </a:p>
        </p:txBody>
      </p:sp>
      <p:pic>
        <p:nvPicPr>
          <p:cNvPr id="9" name="Immagine 8" descr="Immagine che contiene testo&#10;&#10;Descrizione generata automaticamente">
            <a:extLst>
              <a:ext uri="{FF2B5EF4-FFF2-40B4-BE49-F238E27FC236}">
                <a16:creationId xmlns:a16="http://schemas.microsoft.com/office/drawing/2014/main" id="{A4A27E20-C63F-47C9-B056-6E43449C406D}"/>
              </a:ext>
            </a:extLst>
          </p:cNvPr>
          <p:cNvPicPr>
            <a:picLocks noChangeAspect="1"/>
          </p:cNvPicPr>
          <p:nvPr/>
        </p:nvPicPr>
        <p:blipFill rotWithShape="1">
          <a:blip r:embed="rId3"/>
          <a:srcRect l="29365" t="37352" r="29464" b="6481"/>
          <a:stretch/>
        </p:blipFill>
        <p:spPr>
          <a:xfrm>
            <a:off x="403548" y="2818840"/>
            <a:ext cx="5010539" cy="3666930"/>
          </a:xfrm>
          <a:prstGeom prst="rect">
            <a:avLst/>
          </a:prstGeom>
        </p:spPr>
      </p:pic>
      <p:pic>
        <p:nvPicPr>
          <p:cNvPr id="11" name="Immagine 10" descr="Immagine che contiene testo&#10;&#10;Descrizione generata automaticamente">
            <a:extLst>
              <a:ext uri="{FF2B5EF4-FFF2-40B4-BE49-F238E27FC236}">
                <a16:creationId xmlns:a16="http://schemas.microsoft.com/office/drawing/2014/main" id="{310139A2-7825-4CD0-B552-319B20C0A4B7}"/>
              </a:ext>
            </a:extLst>
          </p:cNvPr>
          <p:cNvPicPr>
            <a:picLocks noChangeAspect="1"/>
          </p:cNvPicPr>
          <p:nvPr/>
        </p:nvPicPr>
        <p:blipFill rotWithShape="1">
          <a:blip r:embed="rId4"/>
          <a:srcRect l="16868" t="40654" r="35137" b="25203"/>
          <a:stretch/>
        </p:blipFill>
        <p:spPr>
          <a:xfrm>
            <a:off x="403548" y="863519"/>
            <a:ext cx="5267132" cy="2010036"/>
          </a:xfrm>
          <a:prstGeom prst="rect">
            <a:avLst/>
          </a:prstGeom>
        </p:spPr>
      </p:pic>
      <p:sp>
        <p:nvSpPr>
          <p:cNvPr id="12" name="Textplatzhalter 4">
            <a:extLst>
              <a:ext uri="{FF2B5EF4-FFF2-40B4-BE49-F238E27FC236}">
                <a16:creationId xmlns:a16="http://schemas.microsoft.com/office/drawing/2014/main" id="{50EC39E3-145B-4328-B1D5-A1B4D674C08E}"/>
              </a:ext>
            </a:extLst>
          </p:cNvPr>
          <p:cNvSpPr txBox="1">
            <a:spLocks/>
          </p:cNvSpPr>
          <p:nvPr/>
        </p:nvSpPr>
        <p:spPr>
          <a:xfrm>
            <a:off x="5990252" y="1111229"/>
            <a:ext cx="5397509" cy="1762326"/>
          </a:xfrm>
          <a:prstGeom prst="rect">
            <a:avLst/>
          </a:prstGeom>
        </p:spPr>
        <p:txBody>
          <a:bodyPr>
            <a:noAutofit/>
          </a:bodyPr>
          <a:lstStyle>
            <a:lvl1pPr marL="0" indent="0" algn="l" defTabSz="914400" rtl="0" eaLnBrk="1" latinLnBrk="0" hangingPunct="1">
              <a:lnSpc>
                <a:spcPts val="2160"/>
              </a:lnSpc>
              <a:spcBef>
                <a:spcPts val="0"/>
              </a:spcBef>
              <a:buFont typeface="Arial" panose="020B0604020202020204" pitchFamily="34" charset="0"/>
              <a:buNone/>
              <a:defRPr sz="1800" b="1" kern="1200">
                <a:solidFill>
                  <a:schemeClr val="tx1"/>
                </a:solidFill>
                <a:latin typeface="+mn-lt"/>
                <a:ea typeface="+mn-ea"/>
                <a:cs typeface="+mn-cs"/>
              </a:defRPr>
            </a:lvl1pPr>
            <a:lvl2pPr marL="0" indent="0" algn="l" defTabSz="914400" rtl="0" eaLnBrk="1" latinLnBrk="0" hangingPunct="1">
              <a:lnSpc>
                <a:spcPts val="2160"/>
              </a:lnSpc>
              <a:spcBef>
                <a:spcPts val="0"/>
              </a:spcBef>
              <a:buClr>
                <a:schemeClr val="bg2"/>
              </a:buClr>
              <a:buFont typeface="Arial" panose="020B0604020202020204" pitchFamily="34" charset="0"/>
              <a:buNone/>
              <a:defRPr sz="1800" kern="1200">
                <a:solidFill>
                  <a:schemeClr val="tx1"/>
                </a:solidFill>
                <a:latin typeface="+mn-lt"/>
                <a:ea typeface="+mn-ea"/>
                <a:cs typeface="+mn-cs"/>
              </a:defRPr>
            </a:lvl2pPr>
            <a:lvl3pPr marL="219600" indent="-219600" algn="l" defTabSz="914400" rtl="0" eaLnBrk="1" latinLnBrk="0" hangingPunct="1">
              <a:lnSpc>
                <a:spcPts val="2160"/>
              </a:lnSpc>
              <a:spcBef>
                <a:spcPts val="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ts val="1550"/>
              </a:lnSpc>
              <a:spcBef>
                <a:spcPts val="1550"/>
              </a:spcBef>
              <a:buFont typeface="Arial" panose="020B0604020202020204" pitchFamily="34" charset="0"/>
              <a:buNone/>
              <a:defRPr sz="1400" kern="1200">
                <a:solidFill>
                  <a:schemeClr val="tx1"/>
                </a:solidFill>
                <a:latin typeface="+mn-lt"/>
                <a:ea typeface="+mn-ea"/>
                <a:cs typeface="+mn-cs"/>
              </a:defRPr>
            </a:lvl4pPr>
            <a:lvl5pPr marL="2057400" indent="-228600" algn="l" defTabSz="914400" rtl="0" eaLnBrk="1" latinLnBrk="0" hangingPunct="1">
              <a:lnSpc>
                <a:spcPts val="216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nSpc>
                <a:spcPct val="100000"/>
              </a:lnSpc>
              <a:buClr>
                <a:srgbClr val="EC6602"/>
              </a:buClr>
              <a:buSzPct val="120000"/>
              <a:buFont typeface="Courier New" panose="02070309020205020404" pitchFamily="49" charset="0"/>
              <a:buChar char="o"/>
            </a:pPr>
            <a:r>
              <a:rPr lang="en-US" sz="2400" b="0" dirty="0"/>
              <a:t>new scintillators</a:t>
            </a:r>
          </a:p>
          <a:p>
            <a:pPr marL="342900" indent="-342900">
              <a:lnSpc>
                <a:spcPct val="100000"/>
              </a:lnSpc>
              <a:buClr>
                <a:srgbClr val="EC6602"/>
              </a:buClr>
              <a:buSzPct val="120000"/>
              <a:buFont typeface="Courier New" panose="02070309020205020404" pitchFamily="49" charset="0"/>
              <a:buChar char="o"/>
            </a:pPr>
            <a:r>
              <a:rPr lang="en-US" sz="2400" b="0" dirty="0"/>
              <a:t>new materials with fast emission</a:t>
            </a:r>
          </a:p>
          <a:p>
            <a:pPr marL="342900" indent="-342900">
              <a:lnSpc>
                <a:spcPct val="100000"/>
              </a:lnSpc>
              <a:buClr>
                <a:srgbClr val="EC6602"/>
              </a:buClr>
              <a:buSzPct val="120000"/>
              <a:buFont typeface="Courier New" panose="02070309020205020404" pitchFamily="49" charset="0"/>
              <a:buChar char="o"/>
            </a:pPr>
            <a:r>
              <a:rPr lang="en-US" sz="2400" b="0" dirty="0"/>
              <a:t>new detector geometries (monolithic detectors, side readout, plates, </a:t>
            </a:r>
            <a:r>
              <a:rPr lang="en-US" sz="2400" b="0" dirty="0" err="1"/>
              <a:t>etc</a:t>
            </a:r>
            <a:r>
              <a:rPr lang="en-US" sz="2400" b="0" dirty="0"/>
              <a:t>)</a:t>
            </a:r>
          </a:p>
          <a:p>
            <a:pPr marL="342900" indent="-342900">
              <a:lnSpc>
                <a:spcPct val="100000"/>
              </a:lnSpc>
              <a:buClr>
                <a:srgbClr val="EC6602"/>
              </a:buClr>
              <a:buSzPct val="120000"/>
              <a:buFont typeface="Courier New" panose="02070309020205020404" pitchFamily="49" charset="0"/>
              <a:buChar char="o"/>
            </a:pPr>
            <a:r>
              <a:rPr lang="en-US" sz="2400" b="0" dirty="0"/>
              <a:t>Cherenkov light</a:t>
            </a:r>
          </a:p>
          <a:p>
            <a:pPr marL="342900" indent="-342900">
              <a:lnSpc>
                <a:spcPct val="100000"/>
              </a:lnSpc>
              <a:buClr>
                <a:srgbClr val="EC6602"/>
              </a:buClr>
              <a:buSzPct val="120000"/>
              <a:buFont typeface="Courier New" panose="02070309020205020404" pitchFamily="49" charset="0"/>
              <a:buChar char="o"/>
            </a:pPr>
            <a:r>
              <a:rPr lang="en-US" sz="2400" b="0" dirty="0"/>
              <a:t>Alternative detector systems (MCP </a:t>
            </a:r>
            <a:r>
              <a:rPr lang="en-US" sz="2400" b="0" dirty="0" err="1"/>
              <a:t>etc</a:t>
            </a:r>
            <a:r>
              <a:rPr lang="en-US" sz="2400" b="0" dirty="0"/>
              <a:t>)</a:t>
            </a:r>
          </a:p>
          <a:p>
            <a:pPr marL="342900" indent="-342900">
              <a:lnSpc>
                <a:spcPct val="100000"/>
              </a:lnSpc>
              <a:buClr>
                <a:srgbClr val="EC6602"/>
              </a:buClr>
              <a:buSzPct val="120000"/>
              <a:buFont typeface="Courier New" panose="02070309020205020404" pitchFamily="49" charset="0"/>
              <a:buChar char="o"/>
            </a:pPr>
            <a:r>
              <a:rPr lang="en-US" sz="2400" b="0" dirty="0"/>
              <a:t>Deep learning to improve performance</a:t>
            </a:r>
          </a:p>
          <a:p>
            <a:pPr marL="342900" indent="-342900">
              <a:lnSpc>
                <a:spcPct val="100000"/>
              </a:lnSpc>
              <a:buClr>
                <a:srgbClr val="EC6602"/>
              </a:buClr>
              <a:buSzPct val="120000"/>
              <a:buFont typeface="Courier New" panose="02070309020205020404" pitchFamily="49" charset="0"/>
              <a:buChar char="o"/>
            </a:pPr>
            <a:r>
              <a:rPr lang="en-US" sz="2400" b="0" dirty="0"/>
              <a:t>…</a:t>
            </a:r>
          </a:p>
        </p:txBody>
      </p:sp>
    </p:spTree>
    <p:custDataLst>
      <p:tags r:id="rId1"/>
    </p:custDataLst>
    <p:extLst>
      <p:ext uri="{BB962C8B-B14F-4D97-AF65-F5344CB8AC3E}">
        <p14:creationId xmlns:p14="http://schemas.microsoft.com/office/powerpoint/2010/main" val="4293419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EF16CA03-C043-4639-B163-BB00ECD944EB}"/>
              </a:ext>
            </a:extLst>
          </p:cNvPr>
          <p:cNvSpPr txBox="1">
            <a:spLocks/>
          </p:cNvSpPr>
          <p:nvPr/>
        </p:nvSpPr>
        <p:spPr>
          <a:xfrm>
            <a:off x="3827567" y="3260835"/>
            <a:ext cx="6743299" cy="2938998"/>
          </a:xfrm>
          <a:prstGeom prst="rect">
            <a:avLst/>
          </a:prstGeom>
        </p:spPr>
        <p:txBody>
          <a:bodyPr>
            <a:noAutofit/>
          </a:bodyPr>
          <a:lstStyle>
            <a:lvl1pPr marL="0" indent="0" algn="l" defTabSz="914400" rtl="0" eaLnBrk="1" latinLnBrk="0" hangingPunct="1">
              <a:lnSpc>
                <a:spcPts val="2160"/>
              </a:lnSpc>
              <a:spcBef>
                <a:spcPts val="0"/>
              </a:spcBef>
              <a:buFont typeface="Arial" panose="020B0604020202020204" pitchFamily="34" charset="0"/>
              <a:buNone/>
              <a:defRPr sz="1800" b="1" kern="1200">
                <a:solidFill>
                  <a:schemeClr val="tx1"/>
                </a:solidFill>
                <a:latin typeface="+mn-lt"/>
                <a:ea typeface="+mn-ea"/>
                <a:cs typeface="+mn-cs"/>
              </a:defRPr>
            </a:lvl1pPr>
            <a:lvl2pPr marL="0" indent="0" algn="l" defTabSz="914400" rtl="0" eaLnBrk="1" latinLnBrk="0" hangingPunct="1">
              <a:lnSpc>
                <a:spcPts val="2160"/>
              </a:lnSpc>
              <a:spcBef>
                <a:spcPts val="0"/>
              </a:spcBef>
              <a:buClr>
                <a:schemeClr val="bg2"/>
              </a:buClr>
              <a:buFont typeface="Arial" panose="020B0604020202020204" pitchFamily="34" charset="0"/>
              <a:buNone/>
              <a:defRPr sz="1800" kern="1200">
                <a:solidFill>
                  <a:schemeClr val="tx1"/>
                </a:solidFill>
                <a:latin typeface="+mn-lt"/>
                <a:ea typeface="+mn-ea"/>
                <a:cs typeface="+mn-cs"/>
              </a:defRPr>
            </a:lvl2pPr>
            <a:lvl3pPr marL="219600" indent="-219600" algn="l" defTabSz="914400" rtl="0" eaLnBrk="1" latinLnBrk="0" hangingPunct="1">
              <a:lnSpc>
                <a:spcPts val="2160"/>
              </a:lnSpc>
              <a:spcBef>
                <a:spcPts val="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ts val="1550"/>
              </a:lnSpc>
              <a:spcBef>
                <a:spcPts val="1550"/>
              </a:spcBef>
              <a:buFont typeface="Arial" panose="020B0604020202020204" pitchFamily="34" charset="0"/>
              <a:buNone/>
              <a:defRPr sz="1400" kern="1200">
                <a:solidFill>
                  <a:schemeClr val="tx1"/>
                </a:solidFill>
                <a:latin typeface="+mn-lt"/>
                <a:ea typeface="+mn-ea"/>
                <a:cs typeface="+mn-cs"/>
              </a:defRPr>
            </a:lvl4pPr>
            <a:lvl5pPr marL="2057400" indent="-228600" algn="l" defTabSz="914400" rtl="0" eaLnBrk="1" latinLnBrk="0" hangingPunct="1">
              <a:lnSpc>
                <a:spcPts val="216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nSpc>
                <a:spcPct val="100000"/>
              </a:lnSpc>
              <a:buClr>
                <a:srgbClr val="EC6602"/>
              </a:buClr>
              <a:buSzPct val="120000"/>
              <a:buFont typeface="Courier New" panose="02070309020205020404" pitchFamily="49" charset="0"/>
              <a:buChar char="o"/>
            </a:pPr>
            <a:r>
              <a:rPr lang="en-US" sz="2400" b="0" dirty="0"/>
              <a:t>New and improved detectors and architectures</a:t>
            </a:r>
          </a:p>
          <a:p>
            <a:pPr marL="342900" indent="-342900">
              <a:lnSpc>
                <a:spcPct val="100000"/>
              </a:lnSpc>
              <a:buClr>
                <a:srgbClr val="EC6602"/>
              </a:buClr>
              <a:buSzPct val="120000"/>
              <a:buFont typeface="Courier New" panose="02070309020205020404" pitchFamily="49" charset="0"/>
              <a:buChar char="o"/>
            </a:pPr>
            <a:r>
              <a:rPr lang="en-US" sz="2400" b="0" dirty="0"/>
              <a:t>Better time and spatial resolution</a:t>
            </a:r>
          </a:p>
          <a:p>
            <a:pPr marL="342900" indent="-342900">
              <a:lnSpc>
                <a:spcPct val="100000"/>
              </a:lnSpc>
              <a:buClr>
                <a:srgbClr val="EC6602"/>
              </a:buClr>
              <a:buSzPct val="120000"/>
              <a:buFont typeface="Courier New" panose="02070309020205020404" pitchFamily="49" charset="0"/>
              <a:buChar char="o"/>
            </a:pPr>
            <a:r>
              <a:rPr lang="en-US" sz="2400" b="0" dirty="0"/>
              <a:t>Mathematics and reconstruction for challenging new applications (extremely low counts as in cell tracking, motion correction and dynamic studies)</a:t>
            </a:r>
          </a:p>
          <a:p>
            <a:pPr marL="342900" indent="-342900">
              <a:lnSpc>
                <a:spcPct val="100000"/>
              </a:lnSpc>
              <a:buClr>
                <a:srgbClr val="EC6602"/>
              </a:buClr>
              <a:buSzPct val="120000"/>
              <a:buFont typeface="Courier New" panose="02070309020205020404" pitchFamily="49" charset="0"/>
              <a:buChar char="o"/>
            </a:pPr>
            <a:r>
              <a:rPr lang="en-US" sz="2400" b="0" dirty="0"/>
              <a:t>Technology for multidisciplinary teams (physician, biologist, physicist, pharmacologist…</a:t>
            </a:r>
          </a:p>
        </p:txBody>
      </p:sp>
      <p:sp>
        <p:nvSpPr>
          <p:cNvPr id="7" name="Titel 1">
            <a:extLst>
              <a:ext uri="{FF2B5EF4-FFF2-40B4-BE49-F238E27FC236}">
                <a16:creationId xmlns:a16="http://schemas.microsoft.com/office/drawing/2014/main" id="{E371FFC4-BEE1-4820-A344-EECABA21DBDE}"/>
              </a:ext>
            </a:extLst>
          </p:cNvPr>
          <p:cNvSpPr txBox="1">
            <a:spLocks/>
          </p:cNvSpPr>
          <p:nvPr/>
        </p:nvSpPr>
        <p:spPr bwMode="gray">
          <a:xfrm>
            <a:off x="192158" y="0"/>
            <a:ext cx="11785458" cy="3138378"/>
          </a:xfrm>
          <a:prstGeom prst="rect">
            <a:avLst/>
          </a:prstGeom>
        </p:spPr>
        <p:txBody>
          <a:bodyPr vert="horz" lIns="0" tIns="0" rIns="0" bIns="0" rtlCol="0" anchor="t" anchorCtr="0">
            <a:noAutofit/>
          </a:bodyPr>
          <a:lstStyle>
            <a:lvl1pPr algn="l" defTabSz="914400" rtl="0" eaLnBrk="1" latinLnBrk="0" hangingPunct="1">
              <a:spcBef>
                <a:spcPct val="0"/>
              </a:spcBef>
              <a:buNone/>
              <a:defRPr sz="2800" b="1" kern="1200">
                <a:solidFill>
                  <a:schemeClr val="bg2"/>
                </a:solidFill>
                <a:latin typeface="+mj-lt"/>
                <a:ea typeface="+mj-ea"/>
                <a:cs typeface="+mj-cs"/>
              </a:defRPr>
            </a:lvl1pPr>
          </a:lstStyle>
          <a:p>
            <a:r>
              <a:rPr lang="en-US" dirty="0"/>
              <a:t>My conclusive remarks and questions:</a:t>
            </a:r>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r>
              <a:rPr lang="en-US" dirty="0"/>
              <a:t>The great technological leap of the past few years provided powerful tools for fundamental research</a:t>
            </a:r>
          </a:p>
          <a:p>
            <a:pPr marL="457200" indent="-457200">
              <a:buFont typeface="Arial" panose="020B0604020202020204" pitchFamily="34" charset="0"/>
              <a:buChar char="•"/>
            </a:pPr>
            <a:r>
              <a:rPr lang="en-US" dirty="0"/>
              <a:t>The future belongs to biological research, medical research, pharmaceutical research</a:t>
            </a:r>
          </a:p>
          <a:p>
            <a:pPr marL="457200" indent="-457200">
              <a:buFont typeface="Arial" panose="020B0604020202020204" pitchFamily="34" charset="0"/>
              <a:buChar char="•"/>
            </a:pPr>
            <a:r>
              <a:rPr lang="en-US" dirty="0"/>
              <a:t>But, is there still space for groundbreaking technological innovation? </a:t>
            </a:r>
          </a:p>
          <a:p>
            <a:pPr marL="457200" indent="-457200">
              <a:buFont typeface="Arial" panose="020B0604020202020204" pitchFamily="34" charset="0"/>
              <a:buChar char="•"/>
            </a:pPr>
            <a:endParaRPr lang="en-US" dirty="0"/>
          </a:p>
        </p:txBody>
      </p:sp>
      <p:sp>
        <p:nvSpPr>
          <p:cNvPr id="8" name="Rettangolo 7">
            <a:extLst>
              <a:ext uri="{FF2B5EF4-FFF2-40B4-BE49-F238E27FC236}">
                <a16:creationId xmlns:a16="http://schemas.microsoft.com/office/drawing/2014/main" id="{D43391BC-6BE1-4235-AB67-61B0290F0746}"/>
              </a:ext>
            </a:extLst>
          </p:cNvPr>
          <p:cNvSpPr/>
          <p:nvPr/>
        </p:nvSpPr>
        <p:spPr>
          <a:xfrm>
            <a:off x="282593" y="3280817"/>
            <a:ext cx="3300248" cy="2585323"/>
          </a:xfrm>
          <a:prstGeom prst="rect">
            <a:avLst/>
          </a:prstGeom>
          <a:noFill/>
        </p:spPr>
        <p:txBody>
          <a:bodyPr wrap="square" lIns="91440" tIns="45720" rIns="91440" bIns="45720">
            <a:spAutoFit/>
          </a:bodyPr>
          <a:lstStyle/>
          <a:p>
            <a:pPr algn="ctr"/>
            <a:r>
              <a:rPr lang="it-IT" sz="5400" b="1" i="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Yes! </a:t>
            </a:r>
            <a:r>
              <a:rPr lang="it-IT" sz="5400" b="1" i="1" cap="none" spc="0"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Oui</a:t>
            </a:r>
            <a:r>
              <a:rPr lang="it-IT" sz="5400" b="1" i="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 Si! </a:t>
            </a:r>
            <a:r>
              <a:rPr lang="it-IT" sz="5400" b="1" i="1" cap="none" spc="0"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Ja</a:t>
            </a:r>
            <a:r>
              <a:rPr lang="it-IT" sz="5400" b="1" i="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 Da! Tak ! …</a:t>
            </a:r>
          </a:p>
        </p:txBody>
      </p:sp>
    </p:spTree>
    <p:custDataLst>
      <p:tags r:id="rId1"/>
    </p:custDataLst>
    <p:extLst>
      <p:ext uri="{BB962C8B-B14F-4D97-AF65-F5344CB8AC3E}">
        <p14:creationId xmlns:p14="http://schemas.microsoft.com/office/powerpoint/2010/main" val="3233180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line">
            <a:extLst>
              <a:ext uri="{FF2B5EF4-FFF2-40B4-BE49-F238E27FC236}">
                <a16:creationId xmlns:a16="http://schemas.microsoft.com/office/drawing/2014/main" id="{935CAE58-DA2A-4778-98FF-57D032900CF0}"/>
              </a:ext>
            </a:extLst>
          </p:cNvPr>
          <p:cNvSpPr>
            <a:spLocks noGrp="1"/>
          </p:cNvSpPr>
          <p:nvPr>
            <p:ph type="title"/>
          </p:nvPr>
        </p:nvSpPr>
        <p:spPr>
          <a:xfrm>
            <a:off x="464855" y="3058066"/>
            <a:ext cx="6575175" cy="832913"/>
          </a:xfrm>
        </p:spPr>
        <p:txBody>
          <a:bodyPr/>
          <a:lstStyle/>
          <a:p>
            <a:r>
              <a:rPr lang="en-US" dirty="0"/>
              <a:t>Thanks to:</a:t>
            </a:r>
          </a:p>
        </p:txBody>
      </p:sp>
      <p:sp>
        <p:nvSpPr>
          <p:cNvPr id="4" name="Content">
            <a:extLst>
              <a:ext uri="{FF2B5EF4-FFF2-40B4-BE49-F238E27FC236}">
                <a16:creationId xmlns:a16="http://schemas.microsoft.com/office/drawing/2014/main" id="{584FDACA-74D7-4BCB-B0BA-566718ED13D2}"/>
              </a:ext>
            </a:extLst>
          </p:cNvPr>
          <p:cNvSpPr>
            <a:spLocks noGrp="1"/>
          </p:cNvSpPr>
          <p:nvPr>
            <p:ph sz="quarter" idx="24"/>
          </p:nvPr>
        </p:nvSpPr>
        <p:spPr>
          <a:xfrm>
            <a:off x="5162268" y="878216"/>
            <a:ext cx="4518000" cy="2520000"/>
          </a:xfrm>
        </p:spPr>
        <p:txBody>
          <a:bodyPr/>
          <a:lstStyle/>
          <a:p>
            <a:pPr lvl="1"/>
            <a:r>
              <a:rPr lang="en-US" dirty="0"/>
              <a:t>Maurizio Conti</a:t>
            </a:r>
          </a:p>
          <a:p>
            <a:pPr lvl="1"/>
            <a:r>
              <a:rPr lang="en-US" sz="1800" dirty="0"/>
              <a:t>Director, PET physics and reconstruction</a:t>
            </a:r>
            <a:endParaRPr lang="en-US" dirty="0"/>
          </a:p>
          <a:p>
            <a:pPr lvl="1"/>
            <a:r>
              <a:rPr lang="en-US" dirty="0"/>
              <a:t>Phone: +1 865 548-2443</a:t>
            </a:r>
          </a:p>
          <a:p>
            <a:pPr lvl="1"/>
            <a:r>
              <a:rPr lang="en-US" dirty="0"/>
              <a:t>maurizioconti@siemens-healthineers.com</a:t>
            </a:r>
          </a:p>
        </p:txBody>
      </p:sp>
      <p:sp>
        <p:nvSpPr>
          <p:cNvPr id="3" name="Content">
            <a:extLst>
              <a:ext uri="{FF2B5EF4-FFF2-40B4-BE49-F238E27FC236}">
                <a16:creationId xmlns:a16="http://schemas.microsoft.com/office/drawing/2014/main" id="{BC5BE784-75FA-4EDC-B7E5-2E5BE6DDADE3}"/>
              </a:ext>
            </a:extLst>
          </p:cNvPr>
          <p:cNvSpPr>
            <a:spLocks noGrp="1"/>
          </p:cNvSpPr>
          <p:nvPr>
            <p:ph sz="quarter" idx="25"/>
          </p:nvPr>
        </p:nvSpPr>
        <p:spPr>
          <a:xfrm>
            <a:off x="465105" y="878216"/>
            <a:ext cx="4518000" cy="2520000"/>
          </a:xfrm>
        </p:spPr>
        <p:txBody>
          <a:bodyPr/>
          <a:lstStyle/>
          <a:p>
            <a:r>
              <a:rPr lang="en-US" dirty="0"/>
              <a:t>Siemens Healthineers</a:t>
            </a:r>
          </a:p>
          <a:p>
            <a:pPr>
              <a:lnSpc>
                <a:spcPct val="100000"/>
              </a:lnSpc>
              <a:spcBef>
                <a:spcPts val="0"/>
              </a:spcBef>
            </a:pPr>
            <a:r>
              <a:rPr lang="en-US" sz="1800" b="0" dirty="0"/>
              <a:t>Molecular Imaging</a:t>
            </a:r>
          </a:p>
          <a:p>
            <a:pPr>
              <a:lnSpc>
                <a:spcPct val="100000"/>
              </a:lnSpc>
              <a:spcBef>
                <a:spcPts val="0"/>
              </a:spcBef>
            </a:pPr>
            <a:r>
              <a:rPr lang="en-US" b="0" dirty="0"/>
              <a:t>Research PET</a:t>
            </a:r>
            <a:endParaRPr lang="en-US" sz="1800" b="0" dirty="0"/>
          </a:p>
          <a:p>
            <a:pPr>
              <a:lnSpc>
                <a:spcPct val="100000"/>
              </a:lnSpc>
              <a:spcBef>
                <a:spcPts val="0"/>
              </a:spcBef>
            </a:pPr>
            <a:r>
              <a:rPr lang="en-US" sz="1800" b="0" dirty="0"/>
              <a:t>810 Innovation Drive</a:t>
            </a:r>
            <a:br>
              <a:rPr lang="en-US" sz="1800" b="0" dirty="0"/>
            </a:br>
            <a:r>
              <a:rPr lang="en-US" sz="1800" b="0" dirty="0"/>
              <a:t>Knoxville, TN 37919, USA</a:t>
            </a:r>
          </a:p>
          <a:p>
            <a:pPr lvl="1"/>
            <a:endParaRPr lang="en-US" dirty="0"/>
          </a:p>
        </p:txBody>
      </p:sp>
      <p:sp>
        <p:nvSpPr>
          <p:cNvPr id="6" name="Author">
            <a:extLst>
              <a:ext uri="{FF2B5EF4-FFF2-40B4-BE49-F238E27FC236}">
                <a16:creationId xmlns:a16="http://schemas.microsoft.com/office/drawing/2014/main" id="{47C41711-9B77-474C-BCC7-4791D422650B}"/>
              </a:ext>
            </a:extLst>
          </p:cNvPr>
          <p:cNvSpPr>
            <a:spLocks noGrp="1"/>
          </p:cNvSpPr>
          <p:nvPr>
            <p:ph type="ftr" sz="quarter" idx="19"/>
          </p:nvPr>
        </p:nvSpPr>
        <p:spPr/>
        <p:txBody>
          <a:bodyPr/>
          <a:lstStyle/>
          <a:p>
            <a:endParaRPr lang="en-US" dirty="0"/>
          </a:p>
        </p:txBody>
      </p:sp>
      <p:cxnSp>
        <p:nvCxnSpPr>
          <p:cNvPr id="10" name="Line top left">
            <a:extLst>
              <a:ext uri="{FF2B5EF4-FFF2-40B4-BE49-F238E27FC236}">
                <a16:creationId xmlns:a16="http://schemas.microsoft.com/office/drawing/2014/main" id="{50BE6ABA-C049-4E4D-AD71-53DCDC2A318E}"/>
              </a:ext>
            </a:extLst>
          </p:cNvPr>
          <p:cNvCxnSpPr/>
          <p:nvPr/>
        </p:nvCxnSpPr>
        <p:spPr>
          <a:xfrm>
            <a:off x="464855" y="878216"/>
            <a:ext cx="4518000" cy="0"/>
          </a:xfrm>
          <a:prstGeom prst="line">
            <a:avLst/>
          </a:prstGeom>
          <a:ln w="25400" cap="rnd">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8" name="Line buttom left">
            <a:extLst>
              <a:ext uri="{FF2B5EF4-FFF2-40B4-BE49-F238E27FC236}">
                <a16:creationId xmlns:a16="http://schemas.microsoft.com/office/drawing/2014/main" id="{8820882F-145B-460A-B52F-F6BA507A7567}"/>
              </a:ext>
            </a:extLst>
          </p:cNvPr>
          <p:cNvCxnSpPr/>
          <p:nvPr/>
        </p:nvCxnSpPr>
        <p:spPr>
          <a:xfrm>
            <a:off x="390210" y="2567792"/>
            <a:ext cx="4518000" cy="0"/>
          </a:xfrm>
          <a:prstGeom prst="line">
            <a:avLst/>
          </a:prstGeom>
          <a:ln w="25400" cap="rnd">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11" name="Line top right">
            <a:extLst>
              <a:ext uri="{FF2B5EF4-FFF2-40B4-BE49-F238E27FC236}">
                <a16:creationId xmlns:a16="http://schemas.microsoft.com/office/drawing/2014/main" id="{E2437A0C-AFEC-40AE-9177-4AC37C6BE98F}"/>
              </a:ext>
            </a:extLst>
          </p:cNvPr>
          <p:cNvCxnSpPr/>
          <p:nvPr/>
        </p:nvCxnSpPr>
        <p:spPr>
          <a:xfrm>
            <a:off x="5162268" y="878216"/>
            <a:ext cx="4518000" cy="0"/>
          </a:xfrm>
          <a:prstGeom prst="line">
            <a:avLst/>
          </a:prstGeom>
          <a:ln w="25400" cap="rnd">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9" name="Line buttom right">
            <a:extLst>
              <a:ext uri="{FF2B5EF4-FFF2-40B4-BE49-F238E27FC236}">
                <a16:creationId xmlns:a16="http://schemas.microsoft.com/office/drawing/2014/main" id="{9188ED7F-3478-4E7F-988D-59479B89AB47}"/>
              </a:ext>
            </a:extLst>
          </p:cNvPr>
          <p:cNvCxnSpPr/>
          <p:nvPr/>
        </p:nvCxnSpPr>
        <p:spPr>
          <a:xfrm>
            <a:off x="5162268" y="2555670"/>
            <a:ext cx="4518000" cy="0"/>
          </a:xfrm>
          <a:prstGeom prst="line">
            <a:avLst/>
          </a:prstGeom>
          <a:ln w="25400" cap="rnd">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13" name="Textplatzhalter 4">
            <a:extLst>
              <a:ext uri="{FF2B5EF4-FFF2-40B4-BE49-F238E27FC236}">
                <a16:creationId xmlns:a16="http://schemas.microsoft.com/office/drawing/2014/main" id="{B1BCB779-AC1F-4494-9B2A-BAF7CA44B353}"/>
              </a:ext>
            </a:extLst>
          </p:cNvPr>
          <p:cNvSpPr txBox="1">
            <a:spLocks/>
          </p:cNvSpPr>
          <p:nvPr/>
        </p:nvSpPr>
        <p:spPr>
          <a:xfrm>
            <a:off x="390210" y="3597534"/>
            <a:ext cx="11184164" cy="2473294"/>
          </a:xfrm>
          <a:prstGeom prst="rect">
            <a:avLst/>
          </a:prstGeom>
        </p:spPr>
        <p:txBody>
          <a:bodyPr>
            <a:noAutofit/>
          </a:bodyPr>
          <a:lstStyle>
            <a:lvl1pPr marL="0" indent="0" algn="l" defTabSz="914400" rtl="0" eaLnBrk="1" latinLnBrk="0" hangingPunct="1">
              <a:lnSpc>
                <a:spcPts val="2160"/>
              </a:lnSpc>
              <a:spcBef>
                <a:spcPts val="0"/>
              </a:spcBef>
              <a:buFont typeface="Arial" panose="020B0604020202020204" pitchFamily="34" charset="0"/>
              <a:buNone/>
              <a:defRPr sz="1800" b="1" kern="1200">
                <a:solidFill>
                  <a:schemeClr val="tx1"/>
                </a:solidFill>
                <a:latin typeface="+mn-lt"/>
                <a:ea typeface="+mn-ea"/>
                <a:cs typeface="+mn-cs"/>
              </a:defRPr>
            </a:lvl1pPr>
            <a:lvl2pPr marL="0" indent="0" algn="l" defTabSz="914400" rtl="0" eaLnBrk="1" latinLnBrk="0" hangingPunct="1">
              <a:lnSpc>
                <a:spcPts val="2160"/>
              </a:lnSpc>
              <a:spcBef>
                <a:spcPts val="0"/>
              </a:spcBef>
              <a:buClr>
                <a:schemeClr val="bg2"/>
              </a:buClr>
              <a:buFont typeface="Arial" panose="020B0604020202020204" pitchFamily="34" charset="0"/>
              <a:buNone/>
              <a:defRPr sz="1800" kern="1200">
                <a:solidFill>
                  <a:schemeClr val="tx1"/>
                </a:solidFill>
                <a:latin typeface="+mn-lt"/>
                <a:ea typeface="+mn-ea"/>
                <a:cs typeface="+mn-cs"/>
              </a:defRPr>
            </a:lvl2pPr>
            <a:lvl3pPr marL="219600" indent="-219600" algn="l" defTabSz="914400" rtl="0" eaLnBrk="1" latinLnBrk="0" hangingPunct="1">
              <a:lnSpc>
                <a:spcPts val="2160"/>
              </a:lnSpc>
              <a:spcBef>
                <a:spcPts val="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ts val="1550"/>
              </a:lnSpc>
              <a:spcBef>
                <a:spcPts val="1550"/>
              </a:spcBef>
              <a:buFont typeface="Arial" panose="020B0604020202020204" pitchFamily="34" charset="0"/>
              <a:buNone/>
              <a:defRPr sz="1400" kern="1200">
                <a:solidFill>
                  <a:schemeClr val="tx1"/>
                </a:solidFill>
                <a:latin typeface="+mn-lt"/>
                <a:ea typeface="+mn-ea"/>
                <a:cs typeface="+mn-cs"/>
              </a:defRPr>
            </a:lvl4pPr>
            <a:lvl5pPr marL="2057400" indent="-228600" algn="l" defTabSz="914400" rtl="0" eaLnBrk="1" latinLnBrk="0" hangingPunct="1">
              <a:lnSpc>
                <a:spcPts val="216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nSpc>
                <a:spcPct val="100000"/>
              </a:lnSpc>
              <a:buClr>
                <a:srgbClr val="EC6602"/>
              </a:buClr>
              <a:buSzPct val="120000"/>
              <a:buFont typeface="Courier New" panose="02070309020205020404" pitchFamily="49" charset="0"/>
              <a:buChar char="o"/>
            </a:pPr>
            <a:r>
              <a:rPr lang="en-US" sz="2000" b="0" dirty="0"/>
              <a:t>John Prior (CHUV, Lausanne, Switzerland)</a:t>
            </a:r>
          </a:p>
          <a:p>
            <a:pPr marL="342900" indent="-342900">
              <a:lnSpc>
                <a:spcPct val="100000"/>
              </a:lnSpc>
              <a:buClr>
                <a:srgbClr val="EC6602"/>
              </a:buClr>
              <a:buSzPct val="120000"/>
              <a:buFont typeface="Courier New" panose="02070309020205020404" pitchFamily="49" charset="0"/>
              <a:buChar char="o"/>
            </a:pPr>
            <a:r>
              <a:rPr lang="en-US" sz="2000" b="0" dirty="0"/>
              <a:t>Axel Rominger (</a:t>
            </a:r>
            <a:r>
              <a:rPr lang="en-GB" sz="2000" b="0" dirty="0" err="1">
                <a:ea typeface="Times New Roman" panose="02020603050405020304" pitchFamily="18" charset="0"/>
              </a:rPr>
              <a:t>Inselspital</a:t>
            </a:r>
            <a:r>
              <a:rPr lang="en-GB" sz="2000" b="0" dirty="0">
                <a:ea typeface="Times New Roman" panose="02020603050405020304" pitchFamily="18" charset="0"/>
              </a:rPr>
              <a:t>, Bern University Hospital, Switzerland</a:t>
            </a:r>
            <a:r>
              <a:rPr lang="en-US" sz="2000" b="0" dirty="0"/>
              <a:t>)</a:t>
            </a:r>
          </a:p>
          <a:p>
            <a:pPr marL="342900" indent="-342900">
              <a:lnSpc>
                <a:spcPct val="100000"/>
              </a:lnSpc>
              <a:buClr>
                <a:srgbClr val="EC6602"/>
              </a:buClr>
              <a:buSzPct val="120000"/>
              <a:buFont typeface="Courier New" panose="02070309020205020404" pitchFamily="49" charset="0"/>
              <a:buChar char="o"/>
            </a:pPr>
            <a:r>
              <a:rPr lang="en-US" sz="2000" b="0" dirty="0"/>
              <a:t>Joel Karp (University of Pennsylvania, USA)</a:t>
            </a:r>
          </a:p>
          <a:p>
            <a:pPr marL="342900" indent="-342900">
              <a:lnSpc>
                <a:spcPct val="100000"/>
              </a:lnSpc>
              <a:buClr>
                <a:srgbClr val="EC6602"/>
              </a:buClr>
              <a:buSzPct val="120000"/>
              <a:buFont typeface="Courier New" panose="02070309020205020404" pitchFamily="49" charset="0"/>
              <a:buChar char="o"/>
            </a:pPr>
            <a:r>
              <a:rPr lang="en-US" sz="2000" b="0" dirty="0"/>
              <a:t>Thomas </a:t>
            </a:r>
            <a:r>
              <a:rPr lang="en-US" sz="2000" b="0" dirty="0" err="1"/>
              <a:t>Carlier</a:t>
            </a:r>
            <a:r>
              <a:rPr lang="en-US" sz="2000" b="0" dirty="0"/>
              <a:t> (</a:t>
            </a:r>
            <a:r>
              <a:rPr lang="it-IT" sz="2000" b="0" i="0" dirty="0">
                <a:effectLst/>
              </a:rPr>
              <a:t>CHU Nantes, France)</a:t>
            </a:r>
            <a:endParaRPr lang="en-US" sz="2000" b="0" dirty="0"/>
          </a:p>
          <a:p>
            <a:pPr marL="342900" indent="-342900">
              <a:lnSpc>
                <a:spcPct val="100000"/>
              </a:lnSpc>
              <a:buClr>
                <a:srgbClr val="EC6602"/>
              </a:buClr>
              <a:buSzPct val="120000"/>
              <a:buFont typeface="Courier New" panose="02070309020205020404" pitchFamily="49" charset="0"/>
              <a:buChar char="o"/>
            </a:pPr>
            <a:r>
              <a:rPr lang="en-US" sz="2000" b="0" dirty="0"/>
              <a:t>Katia </a:t>
            </a:r>
            <a:r>
              <a:rPr lang="en-US" sz="2000" b="0" dirty="0" err="1"/>
              <a:t>Parodi</a:t>
            </a:r>
            <a:r>
              <a:rPr lang="en-US" sz="2000" b="0" dirty="0"/>
              <a:t> (</a:t>
            </a:r>
            <a:r>
              <a:rPr lang="it-IT" sz="2000" b="0" i="0" dirty="0">
                <a:effectLst/>
              </a:rPr>
              <a:t>Ludwig-</a:t>
            </a:r>
            <a:r>
              <a:rPr lang="it-IT" sz="2000" b="0" i="0" dirty="0" err="1">
                <a:effectLst/>
              </a:rPr>
              <a:t>Maximilians</a:t>
            </a:r>
            <a:r>
              <a:rPr lang="it-IT" sz="2000" b="0" i="0" dirty="0">
                <a:effectLst/>
              </a:rPr>
              <a:t>-</a:t>
            </a:r>
            <a:r>
              <a:rPr lang="it-IT" sz="2000" b="0" i="0" dirty="0" err="1">
                <a:effectLst/>
              </a:rPr>
              <a:t>Universität</a:t>
            </a:r>
            <a:r>
              <a:rPr lang="it-IT" sz="2000" b="0" i="0" dirty="0">
                <a:effectLst/>
              </a:rPr>
              <a:t> München, Germany</a:t>
            </a:r>
            <a:r>
              <a:rPr lang="en-US" sz="2000" b="0" i="0" dirty="0">
                <a:effectLst/>
              </a:rPr>
              <a:t>)</a:t>
            </a:r>
            <a:endParaRPr lang="en-US" sz="2000" b="0" dirty="0"/>
          </a:p>
          <a:p>
            <a:pPr marL="342900" indent="-342900">
              <a:lnSpc>
                <a:spcPct val="100000"/>
              </a:lnSpc>
              <a:buClr>
                <a:srgbClr val="EC6602"/>
              </a:buClr>
              <a:buSzPct val="120000"/>
              <a:buFont typeface="Courier New" panose="02070309020205020404" pitchFamily="49" charset="0"/>
              <a:buChar char="o"/>
            </a:pPr>
            <a:r>
              <a:rPr lang="en-US" sz="2000" b="0" dirty="0"/>
              <a:t>Jorge Cabello, Bernard </a:t>
            </a:r>
            <a:r>
              <a:rPr lang="en-US" sz="2000" b="0" dirty="0" err="1"/>
              <a:t>Bendriem</a:t>
            </a:r>
            <a:r>
              <a:rPr lang="en-US" sz="2000" b="0" dirty="0"/>
              <a:t>, Mike Casey, Lars Eriksson, Curtis Howe, Carl von Gall, Deepak </a:t>
            </a:r>
            <a:r>
              <a:rPr lang="en-US" sz="2000" b="0" dirty="0" err="1"/>
              <a:t>Bharkhada</a:t>
            </a:r>
            <a:r>
              <a:rPr lang="en-US" sz="2000" b="0" dirty="0"/>
              <a:t>, Paul </a:t>
            </a:r>
            <a:r>
              <a:rPr lang="en-US" sz="2000" b="0" dirty="0" err="1"/>
              <a:t>Schleyer</a:t>
            </a:r>
            <a:r>
              <a:rPr lang="en-US" sz="2000" b="0" dirty="0"/>
              <a:t> (Siemens, Knoxville, USA)</a:t>
            </a:r>
          </a:p>
        </p:txBody>
      </p:sp>
    </p:spTree>
    <p:extLst>
      <p:ext uri="{BB962C8B-B14F-4D97-AF65-F5344CB8AC3E}">
        <p14:creationId xmlns:p14="http://schemas.microsoft.com/office/powerpoint/2010/main" val="19951916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8034"/>
            <a:ext cx="12169775" cy="982578"/>
          </a:xfrm>
        </p:spPr>
        <p:txBody>
          <a:bodyPr/>
          <a:lstStyle/>
          <a:p>
            <a:br>
              <a:rPr lang="en-US" dirty="0"/>
            </a:br>
            <a:endParaRPr lang="en-US" dirty="0"/>
          </a:p>
        </p:txBody>
      </p:sp>
      <p:graphicFrame>
        <p:nvGraphicFramePr>
          <p:cNvPr id="4" name="Table 3"/>
          <p:cNvGraphicFramePr>
            <a:graphicFrameLocks noGrp="1"/>
          </p:cNvGraphicFramePr>
          <p:nvPr/>
        </p:nvGraphicFramePr>
        <p:xfrm>
          <a:off x="264925" y="1851623"/>
          <a:ext cx="5619254" cy="4549146"/>
        </p:xfrm>
        <a:graphic>
          <a:graphicData uri="http://schemas.openxmlformats.org/drawingml/2006/table">
            <a:tbl>
              <a:tblPr firstRow="1" bandRow="1">
                <a:tableStyleId>{5C22544A-7EE6-4342-B048-85BDC9FD1C3A}</a:tableStyleId>
              </a:tblPr>
              <a:tblGrid>
                <a:gridCol w="2593502">
                  <a:extLst>
                    <a:ext uri="{9D8B030D-6E8A-4147-A177-3AD203B41FA5}">
                      <a16:colId xmlns:a16="http://schemas.microsoft.com/office/drawing/2014/main" val="20000"/>
                    </a:ext>
                  </a:extLst>
                </a:gridCol>
                <a:gridCol w="1642551">
                  <a:extLst>
                    <a:ext uri="{9D8B030D-6E8A-4147-A177-3AD203B41FA5}">
                      <a16:colId xmlns:a16="http://schemas.microsoft.com/office/drawing/2014/main" val="20001"/>
                    </a:ext>
                  </a:extLst>
                </a:gridCol>
                <a:gridCol w="1383201">
                  <a:extLst>
                    <a:ext uri="{9D8B030D-6E8A-4147-A177-3AD203B41FA5}">
                      <a16:colId xmlns:a16="http://schemas.microsoft.com/office/drawing/2014/main" val="20002"/>
                    </a:ext>
                  </a:extLst>
                </a:gridCol>
              </a:tblGrid>
              <a:tr h="321969">
                <a:tc>
                  <a:txBody>
                    <a:bodyPr/>
                    <a:lstStyle/>
                    <a:p>
                      <a:pPr algn="ctr" fontAlgn="b"/>
                      <a:r>
                        <a:rPr lang="en-US" sz="1000" u="none" strike="noStrike" dirty="0">
                          <a:solidFill>
                            <a:schemeClr val="tx1"/>
                          </a:solidFill>
                          <a:effectLst/>
                        </a:rPr>
                        <a:t>Radiopharmaceutical</a:t>
                      </a:r>
                      <a:endParaRPr lang="en-US" sz="1000" b="0" i="0" u="none" strike="noStrike" dirty="0">
                        <a:solidFill>
                          <a:schemeClr val="tx1"/>
                        </a:solidFill>
                        <a:effectLst/>
                        <a:latin typeface="Arial"/>
                      </a:endParaRPr>
                    </a:p>
                  </a:txBody>
                  <a:tcPr marL="7991" marR="7991" marT="7991" marB="0" anchor="ctr"/>
                </a:tc>
                <a:tc>
                  <a:txBody>
                    <a:bodyPr/>
                    <a:lstStyle/>
                    <a:p>
                      <a:pPr algn="ctr" fontAlgn="b"/>
                      <a:r>
                        <a:rPr lang="en-US" sz="1000" u="none" strike="noStrike" dirty="0">
                          <a:solidFill>
                            <a:schemeClr val="tx1"/>
                          </a:solidFill>
                          <a:effectLst/>
                        </a:rPr>
                        <a:t># of Times Scanned</a:t>
                      </a:r>
                      <a:endParaRPr lang="en-US" sz="1000" b="0" i="0" u="none" strike="noStrike" dirty="0">
                        <a:solidFill>
                          <a:schemeClr val="tx1"/>
                        </a:solidFill>
                        <a:effectLst/>
                        <a:latin typeface="Arial"/>
                      </a:endParaRPr>
                    </a:p>
                  </a:txBody>
                  <a:tcPr marL="7991" marR="7991" marT="7991" marB="0" anchor="ctr"/>
                </a:tc>
                <a:tc>
                  <a:txBody>
                    <a:bodyPr/>
                    <a:lstStyle/>
                    <a:p>
                      <a:pPr algn="ctr" fontAlgn="b"/>
                      <a:r>
                        <a:rPr lang="en-US" sz="1000" u="none" strike="noStrike" dirty="0">
                          <a:solidFill>
                            <a:schemeClr val="tx1"/>
                          </a:solidFill>
                          <a:effectLst/>
                        </a:rPr>
                        <a:t>% of Total</a:t>
                      </a:r>
                      <a:endParaRPr lang="en-US" sz="1000" b="0" i="0" u="none" strike="noStrike" dirty="0">
                        <a:solidFill>
                          <a:schemeClr val="tx1"/>
                        </a:solidFill>
                        <a:effectLst/>
                        <a:latin typeface="Arial"/>
                      </a:endParaRPr>
                    </a:p>
                  </a:txBody>
                  <a:tcPr marL="7991" marR="7991" marT="7991" marB="0" anchor="ctr"/>
                </a:tc>
                <a:extLst>
                  <a:ext uri="{0D108BD9-81ED-4DB2-BD59-A6C34878D82A}">
                    <a16:rowId xmlns:a16="http://schemas.microsoft.com/office/drawing/2014/main" val="10000"/>
                  </a:ext>
                </a:extLst>
              </a:tr>
              <a:tr h="221983">
                <a:tc>
                  <a:txBody>
                    <a:bodyPr/>
                    <a:lstStyle/>
                    <a:p>
                      <a:pPr algn="l" fontAlgn="b"/>
                      <a:r>
                        <a:rPr lang="en-US" sz="1400" b="1" u="none" strike="noStrike" dirty="0" err="1">
                          <a:solidFill>
                            <a:schemeClr val="tx1"/>
                          </a:solidFill>
                          <a:effectLst/>
                        </a:rPr>
                        <a:t>Fluorodeoxyglucose</a:t>
                      </a:r>
                      <a:r>
                        <a:rPr lang="en-US" sz="1400" b="1" u="none" strike="noStrike" dirty="0">
                          <a:solidFill>
                            <a:schemeClr val="tx1"/>
                          </a:solidFill>
                          <a:effectLst/>
                        </a:rPr>
                        <a:t> (F-18)</a:t>
                      </a:r>
                      <a:endParaRPr lang="en-US" sz="1400" b="1" i="0" u="none" strike="noStrike" dirty="0">
                        <a:solidFill>
                          <a:schemeClr val="tx1"/>
                        </a:solidFill>
                        <a:effectLst/>
                        <a:latin typeface="Arial"/>
                      </a:endParaRPr>
                    </a:p>
                  </a:txBody>
                  <a:tcPr marL="7991" marR="7991" marT="7991" marB="0" anchor="b"/>
                </a:tc>
                <a:tc>
                  <a:txBody>
                    <a:bodyPr/>
                    <a:lstStyle/>
                    <a:p>
                      <a:pPr algn="r" fontAlgn="b"/>
                      <a:r>
                        <a:rPr lang="en-US" sz="1400" u="none" strike="noStrike" dirty="0">
                          <a:solidFill>
                            <a:schemeClr val="tx1"/>
                          </a:solidFill>
                          <a:effectLst/>
                        </a:rPr>
                        <a:t>346442</a:t>
                      </a:r>
                      <a:endParaRPr lang="en-US" sz="1400" b="0" i="0" u="none" strike="noStrike" dirty="0">
                        <a:solidFill>
                          <a:schemeClr val="tx1"/>
                        </a:solidFill>
                        <a:effectLst/>
                        <a:latin typeface="Arial"/>
                      </a:endParaRPr>
                    </a:p>
                  </a:txBody>
                  <a:tcPr marL="9123" marR="456129" marT="9123" marB="0" anchor="b"/>
                </a:tc>
                <a:tc>
                  <a:txBody>
                    <a:bodyPr/>
                    <a:lstStyle/>
                    <a:p>
                      <a:pPr algn="r" fontAlgn="b"/>
                      <a:r>
                        <a:rPr lang="en-US" sz="1400" b="1" u="none" strike="noStrike" dirty="0">
                          <a:solidFill>
                            <a:schemeClr val="tx1"/>
                          </a:solidFill>
                          <a:effectLst/>
                        </a:rPr>
                        <a:t>90.68%</a:t>
                      </a:r>
                      <a:endParaRPr lang="en-US" sz="1400" b="1" i="0" u="none" strike="noStrike" dirty="0">
                        <a:solidFill>
                          <a:schemeClr val="tx1"/>
                        </a:solidFill>
                        <a:effectLst/>
                        <a:latin typeface="Arial"/>
                      </a:endParaRPr>
                    </a:p>
                  </a:txBody>
                  <a:tcPr marL="9123" marR="456129" marT="9123" marB="0" anchor="b"/>
                </a:tc>
                <a:extLst>
                  <a:ext uri="{0D108BD9-81ED-4DB2-BD59-A6C34878D82A}">
                    <a16:rowId xmlns:a16="http://schemas.microsoft.com/office/drawing/2014/main" val="10001"/>
                  </a:ext>
                </a:extLst>
              </a:tr>
              <a:tr h="221983">
                <a:tc>
                  <a:txBody>
                    <a:bodyPr/>
                    <a:lstStyle/>
                    <a:p>
                      <a:pPr algn="l" fontAlgn="b"/>
                      <a:r>
                        <a:rPr lang="en-US" sz="1400" u="none" strike="noStrike" dirty="0">
                          <a:solidFill>
                            <a:schemeClr val="tx1"/>
                          </a:solidFill>
                          <a:effectLst/>
                        </a:rPr>
                        <a:t>Rubidium chloride (Rb-82)</a:t>
                      </a:r>
                      <a:endParaRPr lang="en-US" sz="1400" b="0" i="0" u="none" strike="noStrike" dirty="0">
                        <a:solidFill>
                          <a:schemeClr val="tx1"/>
                        </a:solidFill>
                        <a:effectLst/>
                        <a:latin typeface="Arial"/>
                      </a:endParaRPr>
                    </a:p>
                  </a:txBody>
                  <a:tcPr marL="7991" marR="7991" marT="7991" marB="0" anchor="b"/>
                </a:tc>
                <a:tc>
                  <a:txBody>
                    <a:bodyPr/>
                    <a:lstStyle/>
                    <a:p>
                      <a:pPr algn="r" fontAlgn="b"/>
                      <a:r>
                        <a:rPr lang="en-US" sz="1400" u="none" strike="noStrike" dirty="0">
                          <a:solidFill>
                            <a:schemeClr val="tx1"/>
                          </a:solidFill>
                          <a:effectLst/>
                        </a:rPr>
                        <a:t>10211</a:t>
                      </a:r>
                      <a:endParaRPr lang="en-US" sz="1400" b="0" i="0" u="none" strike="noStrike" dirty="0">
                        <a:solidFill>
                          <a:schemeClr val="tx1"/>
                        </a:solidFill>
                        <a:effectLst/>
                        <a:latin typeface="Arial"/>
                      </a:endParaRPr>
                    </a:p>
                  </a:txBody>
                  <a:tcPr marL="9123" marR="456129" marT="9123" marB="0" anchor="b"/>
                </a:tc>
                <a:tc>
                  <a:txBody>
                    <a:bodyPr/>
                    <a:lstStyle/>
                    <a:p>
                      <a:pPr algn="r" fontAlgn="b"/>
                      <a:r>
                        <a:rPr lang="en-US" sz="1400" u="none" strike="noStrike" dirty="0">
                          <a:solidFill>
                            <a:schemeClr val="tx1"/>
                          </a:solidFill>
                          <a:effectLst/>
                        </a:rPr>
                        <a:t>2.67%</a:t>
                      </a:r>
                      <a:endParaRPr lang="en-US" sz="1400" b="0" i="0" u="none" strike="noStrike" dirty="0">
                        <a:solidFill>
                          <a:schemeClr val="tx1"/>
                        </a:solidFill>
                        <a:effectLst/>
                        <a:latin typeface="Arial"/>
                      </a:endParaRPr>
                    </a:p>
                  </a:txBody>
                  <a:tcPr marL="9123" marR="456129" marT="9123" marB="0" anchor="b"/>
                </a:tc>
                <a:extLst>
                  <a:ext uri="{0D108BD9-81ED-4DB2-BD59-A6C34878D82A}">
                    <a16:rowId xmlns:a16="http://schemas.microsoft.com/office/drawing/2014/main" val="10002"/>
                  </a:ext>
                </a:extLst>
              </a:tr>
              <a:tr h="221983">
                <a:tc>
                  <a:txBody>
                    <a:bodyPr/>
                    <a:lstStyle/>
                    <a:p>
                      <a:pPr algn="l" fontAlgn="b"/>
                      <a:r>
                        <a:rPr lang="en-US" sz="1400" u="none" strike="noStrike" dirty="0" err="1">
                          <a:solidFill>
                            <a:schemeClr val="tx1"/>
                          </a:solidFill>
                          <a:effectLst/>
                        </a:rPr>
                        <a:t>Fluorethylcholine</a:t>
                      </a:r>
                      <a:r>
                        <a:rPr lang="en-US" sz="1400" u="none" strike="noStrike" dirty="0">
                          <a:solidFill>
                            <a:schemeClr val="tx1"/>
                          </a:solidFill>
                          <a:effectLst/>
                        </a:rPr>
                        <a:t> (F-18)</a:t>
                      </a:r>
                      <a:endParaRPr lang="en-US" sz="1400" b="0" i="0" u="none" strike="noStrike" dirty="0">
                        <a:solidFill>
                          <a:schemeClr val="tx1"/>
                        </a:solidFill>
                        <a:effectLst/>
                        <a:latin typeface="Arial"/>
                      </a:endParaRPr>
                    </a:p>
                  </a:txBody>
                  <a:tcPr marL="7991" marR="7991" marT="7991" marB="0" anchor="b"/>
                </a:tc>
                <a:tc>
                  <a:txBody>
                    <a:bodyPr/>
                    <a:lstStyle/>
                    <a:p>
                      <a:pPr algn="r" fontAlgn="b"/>
                      <a:r>
                        <a:rPr lang="en-US" sz="1400" u="none" strike="noStrike">
                          <a:solidFill>
                            <a:schemeClr val="tx1"/>
                          </a:solidFill>
                          <a:effectLst/>
                        </a:rPr>
                        <a:t>5087</a:t>
                      </a:r>
                      <a:endParaRPr lang="en-US" sz="1400" b="0" i="0" u="none" strike="noStrike">
                        <a:solidFill>
                          <a:schemeClr val="tx1"/>
                        </a:solidFill>
                        <a:effectLst/>
                        <a:latin typeface="Arial"/>
                      </a:endParaRPr>
                    </a:p>
                  </a:txBody>
                  <a:tcPr marL="9123" marR="456129" marT="9123" marB="0" anchor="b"/>
                </a:tc>
                <a:tc>
                  <a:txBody>
                    <a:bodyPr/>
                    <a:lstStyle/>
                    <a:p>
                      <a:pPr algn="r" fontAlgn="b"/>
                      <a:r>
                        <a:rPr lang="en-US" sz="1400" u="none" strike="noStrike">
                          <a:solidFill>
                            <a:schemeClr val="tx1"/>
                          </a:solidFill>
                          <a:effectLst/>
                        </a:rPr>
                        <a:t>1.33%</a:t>
                      </a:r>
                      <a:endParaRPr lang="en-US" sz="1400" b="0" i="0" u="none" strike="noStrike">
                        <a:solidFill>
                          <a:schemeClr val="tx1"/>
                        </a:solidFill>
                        <a:effectLst/>
                        <a:latin typeface="Arial"/>
                      </a:endParaRPr>
                    </a:p>
                  </a:txBody>
                  <a:tcPr marL="9123" marR="456129" marT="9123" marB="0" anchor="b"/>
                </a:tc>
                <a:extLst>
                  <a:ext uri="{0D108BD9-81ED-4DB2-BD59-A6C34878D82A}">
                    <a16:rowId xmlns:a16="http://schemas.microsoft.com/office/drawing/2014/main" val="10003"/>
                  </a:ext>
                </a:extLst>
              </a:tr>
              <a:tr h="221983">
                <a:tc>
                  <a:txBody>
                    <a:bodyPr/>
                    <a:lstStyle/>
                    <a:p>
                      <a:pPr algn="l" fontAlgn="b"/>
                      <a:r>
                        <a:rPr lang="en-US" sz="1400" u="none" strike="noStrike" dirty="0">
                          <a:solidFill>
                            <a:schemeClr val="tx1"/>
                          </a:solidFill>
                          <a:effectLst/>
                        </a:rPr>
                        <a:t>Germanium (Ge-68)</a:t>
                      </a:r>
                      <a:endParaRPr lang="en-US" sz="1400" b="0" i="0" u="none" strike="noStrike" dirty="0">
                        <a:solidFill>
                          <a:schemeClr val="tx1"/>
                        </a:solidFill>
                        <a:effectLst/>
                        <a:latin typeface="Arial"/>
                      </a:endParaRPr>
                    </a:p>
                  </a:txBody>
                  <a:tcPr marL="7991" marR="7991" marT="7991" marB="0" anchor="b"/>
                </a:tc>
                <a:tc>
                  <a:txBody>
                    <a:bodyPr/>
                    <a:lstStyle/>
                    <a:p>
                      <a:pPr algn="r" fontAlgn="b"/>
                      <a:r>
                        <a:rPr lang="en-US" sz="1400" u="none" strike="noStrike" dirty="0">
                          <a:solidFill>
                            <a:schemeClr val="tx1"/>
                          </a:solidFill>
                          <a:effectLst/>
                        </a:rPr>
                        <a:t>1790</a:t>
                      </a:r>
                      <a:endParaRPr lang="en-US" sz="1400" b="0" i="0" u="none" strike="noStrike" dirty="0">
                        <a:solidFill>
                          <a:schemeClr val="tx1"/>
                        </a:solidFill>
                        <a:effectLst/>
                        <a:latin typeface="Arial"/>
                      </a:endParaRPr>
                    </a:p>
                  </a:txBody>
                  <a:tcPr marL="9123" marR="456129" marT="9123" marB="0" anchor="b"/>
                </a:tc>
                <a:tc>
                  <a:txBody>
                    <a:bodyPr/>
                    <a:lstStyle/>
                    <a:p>
                      <a:pPr algn="r" fontAlgn="b"/>
                      <a:r>
                        <a:rPr lang="en-US" sz="1400" u="none" strike="noStrike">
                          <a:solidFill>
                            <a:schemeClr val="tx1"/>
                          </a:solidFill>
                          <a:effectLst/>
                        </a:rPr>
                        <a:t>0.47%</a:t>
                      </a:r>
                      <a:endParaRPr lang="en-US" sz="1400" b="0" i="0" u="none" strike="noStrike">
                        <a:solidFill>
                          <a:schemeClr val="tx1"/>
                        </a:solidFill>
                        <a:effectLst/>
                        <a:latin typeface="Arial"/>
                      </a:endParaRPr>
                    </a:p>
                  </a:txBody>
                  <a:tcPr marL="9123" marR="456129" marT="9123" marB="0" anchor="b"/>
                </a:tc>
                <a:extLst>
                  <a:ext uri="{0D108BD9-81ED-4DB2-BD59-A6C34878D82A}">
                    <a16:rowId xmlns:a16="http://schemas.microsoft.com/office/drawing/2014/main" val="10004"/>
                  </a:ext>
                </a:extLst>
              </a:tr>
              <a:tr h="221983">
                <a:tc>
                  <a:txBody>
                    <a:bodyPr/>
                    <a:lstStyle/>
                    <a:p>
                      <a:pPr algn="l" fontAlgn="b"/>
                      <a:r>
                        <a:rPr lang="en-US" sz="1400" u="none" strike="noStrike" dirty="0">
                          <a:solidFill>
                            <a:schemeClr val="tx1"/>
                          </a:solidFill>
                          <a:effectLst/>
                        </a:rPr>
                        <a:t>Gallium Solution (Ga-68)</a:t>
                      </a:r>
                      <a:endParaRPr lang="en-US" sz="1400" b="0" i="0" u="none" strike="noStrike" dirty="0">
                        <a:solidFill>
                          <a:schemeClr val="tx1"/>
                        </a:solidFill>
                        <a:effectLst/>
                        <a:latin typeface="Arial"/>
                      </a:endParaRPr>
                    </a:p>
                  </a:txBody>
                  <a:tcPr marL="7991" marR="7991" marT="7991" marB="0" anchor="b"/>
                </a:tc>
                <a:tc>
                  <a:txBody>
                    <a:bodyPr/>
                    <a:lstStyle/>
                    <a:p>
                      <a:pPr algn="r" fontAlgn="b"/>
                      <a:r>
                        <a:rPr lang="en-US" sz="1400" u="none" strike="noStrike" dirty="0">
                          <a:solidFill>
                            <a:schemeClr val="tx1"/>
                          </a:solidFill>
                          <a:effectLst/>
                        </a:rPr>
                        <a:t>1468</a:t>
                      </a:r>
                      <a:endParaRPr lang="en-US" sz="1400" b="0" i="0" u="none" strike="noStrike" dirty="0">
                        <a:solidFill>
                          <a:schemeClr val="tx1"/>
                        </a:solidFill>
                        <a:effectLst/>
                        <a:latin typeface="Arial"/>
                      </a:endParaRPr>
                    </a:p>
                  </a:txBody>
                  <a:tcPr marL="9123" marR="456129" marT="9123" marB="0" anchor="b"/>
                </a:tc>
                <a:tc>
                  <a:txBody>
                    <a:bodyPr/>
                    <a:lstStyle/>
                    <a:p>
                      <a:pPr algn="r" fontAlgn="b"/>
                      <a:r>
                        <a:rPr lang="en-US" sz="1400" u="none" strike="noStrike">
                          <a:solidFill>
                            <a:schemeClr val="tx1"/>
                          </a:solidFill>
                          <a:effectLst/>
                        </a:rPr>
                        <a:t>0.38%</a:t>
                      </a:r>
                      <a:endParaRPr lang="en-US" sz="1400" b="0" i="0" u="none" strike="noStrike">
                        <a:solidFill>
                          <a:schemeClr val="tx1"/>
                        </a:solidFill>
                        <a:effectLst/>
                        <a:latin typeface="Arial"/>
                      </a:endParaRPr>
                    </a:p>
                  </a:txBody>
                  <a:tcPr marL="9123" marR="456129" marT="9123" marB="0" anchor="b"/>
                </a:tc>
                <a:extLst>
                  <a:ext uri="{0D108BD9-81ED-4DB2-BD59-A6C34878D82A}">
                    <a16:rowId xmlns:a16="http://schemas.microsoft.com/office/drawing/2014/main" val="10005"/>
                  </a:ext>
                </a:extLst>
              </a:tr>
              <a:tr h="221983">
                <a:tc>
                  <a:txBody>
                    <a:bodyPr/>
                    <a:lstStyle/>
                    <a:p>
                      <a:pPr algn="l" fontAlgn="b"/>
                      <a:r>
                        <a:rPr lang="en-US" sz="1400" u="none" strike="noStrike" dirty="0" err="1">
                          <a:solidFill>
                            <a:schemeClr val="tx1"/>
                          </a:solidFill>
                          <a:effectLst/>
                        </a:rPr>
                        <a:t>Fluoro</a:t>
                      </a:r>
                      <a:r>
                        <a:rPr lang="en-US" sz="1400" u="none" strike="noStrike" dirty="0">
                          <a:solidFill>
                            <a:schemeClr val="tx1"/>
                          </a:solidFill>
                          <a:effectLst/>
                        </a:rPr>
                        <a:t>-L-dopa (F-18)</a:t>
                      </a:r>
                      <a:endParaRPr lang="en-US" sz="1400" b="0" i="0" u="none" strike="noStrike" dirty="0">
                        <a:solidFill>
                          <a:schemeClr val="tx1"/>
                        </a:solidFill>
                        <a:effectLst/>
                        <a:latin typeface="Arial"/>
                      </a:endParaRPr>
                    </a:p>
                  </a:txBody>
                  <a:tcPr marL="7991" marR="7991" marT="7991" marB="0" anchor="b"/>
                </a:tc>
                <a:tc>
                  <a:txBody>
                    <a:bodyPr/>
                    <a:lstStyle/>
                    <a:p>
                      <a:pPr algn="r" fontAlgn="b"/>
                      <a:r>
                        <a:rPr lang="en-US" sz="1400" u="none" strike="noStrike" dirty="0">
                          <a:solidFill>
                            <a:schemeClr val="tx1"/>
                          </a:solidFill>
                          <a:effectLst/>
                        </a:rPr>
                        <a:t>1264</a:t>
                      </a:r>
                      <a:endParaRPr lang="en-US" sz="1400" b="0" i="0" u="none" strike="noStrike" dirty="0">
                        <a:solidFill>
                          <a:schemeClr val="tx1"/>
                        </a:solidFill>
                        <a:effectLst/>
                        <a:latin typeface="Arial"/>
                      </a:endParaRPr>
                    </a:p>
                  </a:txBody>
                  <a:tcPr marL="9123" marR="456129" marT="9123" marB="0" anchor="b"/>
                </a:tc>
                <a:tc>
                  <a:txBody>
                    <a:bodyPr/>
                    <a:lstStyle/>
                    <a:p>
                      <a:pPr algn="r" fontAlgn="b"/>
                      <a:r>
                        <a:rPr lang="en-US" sz="1400" u="none" strike="noStrike">
                          <a:solidFill>
                            <a:schemeClr val="tx1"/>
                          </a:solidFill>
                          <a:effectLst/>
                        </a:rPr>
                        <a:t>0.33%</a:t>
                      </a:r>
                      <a:endParaRPr lang="en-US" sz="1400" b="0" i="0" u="none" strike="noStrike">
                        <a:solidFill>
                          <a:schemeClr val="tx1"/>
                        </a:solidFill>
                        <a:effectLst/>
                        <a:latin typeface="Arial"/>
                      </a:endParaRPr>
                    </a:p>
                  </a:txBody>
                  <a:tcPr marL="9123" marR="456129" marT="9123" marB="0" anchor="b"/>
                </a:tc>
                <a:extLst>
                  <a:ext uri="{0D108BD9-81ED-4DB2-BD59-A6C34878D82A}">
                    <a16:rowId xmlns:a16="http://schemas.microsoft.com/office/drawing/2014/main" val="10006"/>
                  </a:ext>
                </a:extLst>
              </a:tr>
              <a:tr h="221983">
                <a:tc>
                  <a:txBody>
                    <a:bodyPr/>
                    <a:lstStyle/>
                    <a:p>
                      <a:pPr algn="l" fontAlgn="b"/>
                      <a:r>
                        <a:rPr lang="en-US" sz="1400" u="none" strike="noStrike" dirty="0">
                          <a:solidFill>
                            <a:schemeClr val="tx1"/>
                          </a:solidFill>
                          <a:effectLst/>
                        </a:rPr>
                        <a:t>DOTA-TATE (Ga-68)</a:t>
                      </a:r>
                      <a:endParaRPr lang="en-US" sz="1400" b="0" i="0" u="none" strike="noStrike" dirty="0">
                        <a:solidFill>
                          <a:schemeClr val="tx1"/>
                        </a:solidFill>
                        <a:effectLst/>
                        <a:latin typeface="Arial"/>
                      </a:endParaRPr>
                    </a:p>
                  </a:txBody>
                  <a:tcPr marL="7991" marR="7991" marT="7991" marB="0" anchor="b"/>
                </a:tc>
                <a:tc>
                  <a:txBody>
                    <a:bodyPr/>
                    <a:lstStyle/>
                    <a:p>
                      <a:pPr algn="r" fontAlgn="b"/>
                      <a:r>
                        <a:rPr lang="en-US" sz="1400" u="none" strike="noStrike" dirty="0">
                          <a:solidFill>
                            <a:schemeClr val="tx1"/>
                          </a:solidFill>
                          <a:effectLst/>
                        </a:rPr>
                        <a:t>1241</a:t>
                      </a:r>
                      <a:endParaRPr lang="en-US" sz="1400" b="0" i="0" u="none" strike="noStrike" dirty="0">
                        <a:solidFill>
                          <a:schemeClr val="tx1"/>
                        </a:solidFill>
                        <a:effectLst/>
                        <a:latin typeface="Arial"/>
                      </a:endParaRPr>
                    </a:p>
                  </a:txBody>
                  <a:tcPr marL="9123" marR="456129" marT="9123" marB="0" anchor="b"/>
                </a:tc>
                <a:tc>
                  <a:txBody>
                    <a:bodyPr/>
                    <a:lstStyle/>
                    <a:p>
                      <a:pPr algn="r" fontAlgn="b"/>
                      <a:r>
                        <a:rPr lang="en-US" sz="1400" u="none" strike="noStrike">
                          <a:solidFill>
                            <a:schemeClr val="tx1"/>
                          </a:solidFill>
                          <a:effectLst/>
                        </a:rPr>
                        <a:t>0.32%</a:t>
                      </a:r>
                      <a:endParaRPr lang="en-US" sz="1400" b="0" i="0" u="none" strike="noStrike">
                        <a:solidFill>
                          <a:schemeClr val="tx1"/>
                        </a:solidFill>
                        <a:effectLst/>
                        <a:latin typeface="Arial"/>
                      </a:endParaRPr>
                    </a:p>
                  </a:txBody>
                  <a:tcPr marL="9123" marR="456129" marT="9123" marB="0" anchor="b"/>
                </a:tc>
                <a:extLst>
                  <a:ext uri="{0D108BD9-81ED-4DB2-BD59-A6C34878D82A}">
                    <a16:rowId xmlns:a16="http://schemas.microsoft.com/office/drawing/2014/main" val="10007"/>
                  </a:ext>
                </a:extLst>
              </a:tr>
              <a:tr h="221983">
                <a:tc>
                  <a:txBody>
                    <a:bodyPr/>
                    <a:lstStyle/>
                    <a:p>
                      <a:pPr algn="l" fontAlgn="b"/>
                      <a:r>
                        <a:rPr lang="en-US" sz="1400" u="none" strike="noStrike" dirty="0">
                          <a:solidFill>
                            <a:schemeClr val="tx1"/>
                          </a:solidFill>
                          <a:effectLst/>
                        </a:rPr>
                        <a:t>Ammonia (N-13)</a:t>
                      </a:r>
                      <a:endParaRPr lang="en-US" sz="1400" b="0" i="0" u="none" strike="noStrike" dirty="0">
                        <a:solidFill>
                          <a:schemeClr val="tx1"/>
                        </a:solidFill>
                        <a:effectLst/>
                        <a:latin typeface="Arial"/>
                      </a:endParaRPr>
                    </a:p>
                  </a:txBody>
                  <a:tcPr marL="7991" marR="7991" marT="7991" marB="0" anchor="b"/>
                </a:tc>
                <a:tc>
                  <a:txBody>
                    <a:bodyPr/>
                    <a:lstStyle/>
                    <a:p>
                      <a:pPr algn="r" fontAlgn="b"/>
                      <a:r>
                        <a:rPr lang="en-US" sz="1400" u="none" strike="noStrike" dirty="0">
                          <a:solidFill>
                            <a:schemeClr val="tx1"/>
                          </a:solidFill>
                          <a:effectLst/>
                        </a:rPr>
                        <a:t>1233</a:t>
                      </a:r>
                      <a:endParaRPr lang="en-US" sz="1400" b="0" i="0" u="none" strike="noStrike" dirty="0">
                        <a:solidFill>
                          <a:schemeClr val="tx1"/>
                        </a:solidFill>
                        <a:effectLst/>
                        <a:latin typeface="Arial"/>
                      </a:endParaRPr>
                    </a:p>
                  </a:txBody>
                  <a:tcPr marL="9123" marR="456129" marT="9123" marB="0" anchor="b"/>
                </a:tc>
                <a:tc>
                  <a:txBody>
                    <a:bodyPr/>
                    <a:lstStyle/>
                    <a:p>
                      <a:pPr algn="r" fontAlgn="b"/>
                      <a:r>
                        <a:rPr lang="en-US" sz="1400" u="none" strike="noStrike" dirty="0">
                          <a:solidFill>
                            <a:schemeClr val="tx1"/>
                          </a:solidFill>
                          <a:effectLst/>
                        </a:rPr>
                        <a:t>0.32%</a:t>
                      </a:r>
                      <a:endParaRPr lang="en-US" sz="1400" b="0" i="0" u="none" strike="noStrike" dirty="0">
                        <a:solidFill>
                          <a:schemeClr val="tx1"/>
                        </a:solidFill>
                        <a:effectLst/>
                        <a:latin typeface="Arial"/>
                      </a:endParaRPr>
                    </a:p>
                  </a:txBody>
                  <a:tcPr marL="9123" marR="456129" marT="9123" marB="0" anchor="b"/>
                </a:tc>
                <a:extLst>
                  <a:ext uri="{0D108BD9-81ED-4DB2-BD59-A6C34878D82A}">
                    <a16:rowId xmlns:a16="http://schemas.microsoft.com/office/drawing/2014/main" val="10008"/>
                  </a:ext>
                </a:extLst>
              </a:tr>
              <a:tr h="221983">
                <a:tc>
                  <a:txBody>
                    <a:bodyPr/>
                    <a:lstStyle/>
                    <a:p>
                      <a:pPr algn="l" fontAlgn="b"/>
                      <a:r>
                        <a:rPr lang="en-US" sz="1400" u="none" strike="noStrike" dirty="0">
                          <a:solidFill>
                            <a:schemeClr val="tx1"/>
                          </a:solidFill>
                          <a:effectLst/>
                        </a:rPr>
                        <a:t>Sodium Fluoride (F-18)</a:t>
                      </a:r>
                      <a:endParaRPr lang="en-US" sz="1400" b="0" i="0" u="none" strike="noStrike" dirty="0">
                        <a:solidFill>
                          <a:schemeClr val="tx1"/>
                        </a:solidFill>
                        <a:effectLst/>
                        <a:latin typeface="Arial"/>
                      </a:endParaRPr>
                    </a:p>
                  </a:txBody>
                  <a:tcPr marL="7991" marR="7991" marT="7991" marB="0" anchor="b"/>
                </a:tc>
                <a:tc>
                  <a:txBody>
                    <a:bodyPr/>
                    <a:lstStyle/>
                    <a:p>
                      <a:pPr algn="r" fontAlgn="b"/>
                      <a:r>
                        <a:rPr lang="en-US" sz="1400" u="none" strike="noStrike" dirty="0">
                          <a:solidFill>
                            <a:schemeClr val="tx1"/>
                          </a:solidFill>
                          <a:effectLst/>
                        </a:rPr>
                        <a:t>1111</a:t>
                      </a:r>
                      <a:endParaRPr lang="en-US" sz="1400" b="0" i="0" u="none" strike="noStrike" dirty="0">
                        <a:solidFill>
                          <a:schemeClr val="tx1"/>
                        </a:solidFill>
                        <a:effectLst/>
                        <a:latin typeface="Arial"/>
                      </a:endParaRPr>
                    </a:p>
                  </a:txBody>
                  <a:tcPr marL="9123" marR="456129" marT="9123" marB="0" anchor="b"/>
                </a:tc>
                <a:tc>
                  <a:txBody>
                    <a:bodyPr/>
                    <a:lstStyle/>
                    <a:p>
                      <a:pPr algn="r" fontAlgn="b"/>
                      <a:r>
                        <a:rPr lang="en-US" sz="1400" u="none" strike="noStrike">
                          <a:solidFill>
                            <a:schemeClr val="tx1"/>
                          </a:solidFill>
                          <a:effectLst/>
                        </a:rPr>
                        <a:t>0.29%</a:t>
                      </a:r>
                      <a:endParaRPr lang="en-US" sz="1400" b="0" i="0" u="none" strike="noStrike">
                        <a:solidFill>
                          <a:schemeClr val="tx1"/>
                        </a:solidFill>
                        <a:effectLst/>
                        <a:latin typeface="Arial"/>
                      </a:endParaRPr>
                    </a:p>
                  </a:txBody>
                  <a:tcPr marL="9123" marR="456129" marT="9123" marB="0" anchor="b"/>
                </a:tc>
                <a:extLst>
                  <a:ext uri="{0D108BD9-81ED-4DB2-BD59-A6C34878D82A}">
                    <a16:rowId xmlns:a16="http://schemas.microsoft.com/office/drawing/2014/main" val="10009"/>
                  </a:ext>
                </a:extLst>
              </a:tr>
              <a:tr h="221983">
                <a:tc>
                  <a:txBody>
                    <a:bodyPr/>
                    <a:lstStyle/>
                    <a:p>
                      <a:pPr algn="l" fontAlgn="b"/>
                      <a:r>
                        <a:rPr lang="en-US" sz="1400" u="none" strike="noStrike" dirty="0">
                          <a:solidFill>
                            <a:schemeClr val="tx1"/>
                          </a:solidFill>
                          <a:effectLst/>
                        </a:rPr>
                        <a:t>Oxygen (O-15)</a:t>
                      </a:r>
                      <a:endParaRPr lang="en-US" sz="1400" b="0" i="0" u="none" strike="noStrike" dirty="0">
                        <a:solidFill>
                          <a:schemeClr val="tx1"/>
                        </a:solidFill>
                        <a:effectLst/>
                        <a:latin typeface="Arial"/>
                      </a:endParaRPr>
                    </a:p>
                  </a:txBody>
                  <a:tcPr marL="7991" marR="7991" marT="7991" marB="0" anchor="b"/>
                </a:tc>
                <a:tc>
                  <a:txBody>
                    <a:bodyPr/>
                    <a:lstStyle/>
                    <a:p>
                      <a:pPr algn="r" fontAlgn="b"/>
                      <a:r>
                        <a:rPr lang="en-US" sz="1400" u="none" strike="noStrike" dirty="0">
                          <a:solidFill>
                            <a:schemeClr val="tx1"/>
                          </a:solidFill>
                          <a:effectLst/>
                        </a:rPr>
                        <a:t>938</a:t>
                      </a:r>
                      <a:endParaRPr lang="en-US" sz="1400" b="0" i="0" u="none" strike="noStrike" dirty="0">
                        <a:solidFill>
                          <a:schemeClr val="tx1"/>
                        </a:solidFill>
                        <a:effectLst/>
                        <a:latin typeface="Arial"/>
                      </a:endParaRPr>
                    </a:p>
                  </a:txBody>
                  <a:tcPr marL="9123" marR="456129" marT="9123" marB="0" anchor="b"/>
                </a:tc>
                <a:tc>
                  <a:txBody>
                    <a:bodyPr/>
                    <a:lstStyle/>
                    <a:p>
                      <a:pPr algn="r" fontAlgn="b"/>
                      <a:r>
                        <a:rPr lang="en-US" sz="1400" u="none" strike="noStrike" dirty="0">
                          <a:solidFill>
                            <a:schemeClr val="tx1"/>
                          </a:solidFill>
                          <a:effectLst/>
                        </a:rPr>
                        <a:t>0.25%</a:t>
                      </a:r>
                      <a:endParaRPr lang="en-US" sz="1400" b="0" i="0" u="none" strike="noStrike" dirty="0">
                        <a:solidFill>
                          <a:schemeClr val="tx1"/>
                        </a:solidFill>
                        <a:effectLst/>
                        <a:latin typeface="Arial"/>
                      </a:endParaRPr>
                    </a:p>
                  </a:txBody>
                  <a:tcPr marL="9123" marR="456129" marT="9123" marB="0" anchor="b"/>
                </a:tc>
                <a:extLst>
                  <a:ext uri="{0D108BD9-81ED-4DB2-BD59-A6C34878D82A}">
                    <a16:rowId xmlns:a16="http://schemas.microsoft.com/office/drawing/2014/main" val="10010"/>
                  </a:ext>
                </a:extLst>
              </a:tr>
              <a:tr h="221983">
                <a:tc>
                  <a:txBody>
                    <a:bodyPr/>
                    <a:lstStyle/>
                    <a:p>
                      <a:pPr algn="l" fontAlgn="b"/>
                      <a:r>
                        <a:rPr lang="en-US" sz="1400" u="none" strike="noStrike" dirty="0">
                          <a:solidFill>
                            <a:schemeClr val="tx1"/>
                          </a:solidFill>
                          <a:effectLst/>
                        </a:rPr>
                        <a:t>Solution (F-18)</a:t>
                      </a:r>
                      <a:endParaRPr lang="en-US" sz="1400" b="0" i="0" u="none" strike="noStrike" dirty="0">
                        <a:solidFill>
                          <a:schemeClr val="tx1"/>
                        </a:solidFill>
                        <a:effectLst/>
                        <a:latin typeface="Arial"/>
                      </a:endParaRPr>
                    </a:p>
                  </a:txBody>
                  <a:tcPr marL="7991" marR="7991" marT="7991" marB="0" anchor="b"/>
                </a:tc>
                <a:tc>
                  <a:txBody>
                    <a:bodyPr/>
                    <a:lstStyle/>
                    <a:p>
                      <a:pPr algn="r" fontAlgn="b"/>
                      <a:r>
                        <a:rPr lang="en-US" sz="1400" u="none" strike="noStrike" dirty="0">
                          <a:solidFill>
                            <a:schemeClr val="tx1"/>
                          </a:solidFill>
                          <a:effectLst/>
                        </a:rPr>
                        <a:t>823</a:t>
                      </a:r>
                      <a:endParaRPr lang="en-US" sz="1400" b="0" i="0" u="none" strike="noStrike" dirty="0">
                        <a:solidFill>
                          <a:schemeClr val="tx1"/>
                        </a:solidFill>
                        <a:effectLst/>
                        <a:latin typeface="Arial"/>
                      </a:endParaRPr>
                    </a:p>
                  </a:txBody>
                  <a:tcPr marL="9123" marR="456129" marT="9123" marB="0" anchor="b"/>
                </a:tc>
                <a:tc>
                  <a:txBody>
                    <a:bodyPr/>
                    <a:lstStyle/>
                    <a:p>
                      <a:pPr algn="r" fontAlgn="b"/>
                      <a:r>
                        <a:rPr lang="en-US" sz="1400" u="none" strike="noStrike" dirty="0">
                          <a:solidFill>
                            <a:schemeClr val="tx1"/>
                          </a:solidFill>
                          <a:effectLst/>
                        </a:rPr>
                        <a:t>0.22%</a:t>
                      </a:r>
                      <a:endParaRPr lang="en-US" sz="1400" b="0" i="0" u="none" strike="noStrike" dirty="0">
                        <a:solidFill>
                          <a:schemeClr val="tx1"/>
                        </a:solidFill>
                        <a:effectLst/>
                        <a:latin typeface="Arial"/>
                      </a:endParaRPr>
                    </a:p>
                  </a:txBody>
                  <a:tcPr marL="9123" marR="456129" marT="9123" marB="0" anchor="b"/>
                </a:tc>
                <a:extLst>
                  <a:ext uri="{0D108BD9-81ED-4DB2-BD59-A6C34878D82A}">
                    <a16:rowId xmlns:a16="http://schemas.microsoft.com/office/drawing/2014/main" val="10011"/>
                  </a:ext>
                </a:extLst>
              </a:tr>
              <a:tr h="221983">
                <a:tc>
                  <a:txBody>
                    <a:bodyPr/>
                    <a:lstStyle/>
                    <a:p>
                      <a:pPr algn="l" fontAlgn="b"/>
                      <a:r>
                        <a:rPr lang="en-US" sz="1400" u="none" strike="noStrike" dirty="0">
                          <a:solidFill>
                            <a:schemeClr val="tx1"/>
                          </a:solidFill>
                          <a:effectLst/>
                        </a:rPr>
                        <a:t>Acetate (C-11)</a:t>
                      </a:r>
                      <a:endParaRPr lang="en-US" sz="1400" b="0" i="0" u="none" strike="noStrike" dirty="0">
                        <a:solidFill>
                          <a:schemeClr val="tx1"/>
                        </a:solidFill>
                        <a:effectLst/>
                        <a:latin typeface="Arial"/>
                      </a:endParaRPr>
                    </a:p>
                  </a:txBody>
                  <a:tcPr marL="7991" marR="7991" marT="7991" marB="0" anchor="b"/>
                </a:tc>
                <a:tc>
                  <a:txBody>
                    <a:bodyPr/>
                    <a:lstStyle/>
                    <a:p>
                      <a:pPr algn="r" fontAlgn="b"/>
                      <a:r>
                        <a:rPr lang="en-US" sz="1400" u="none" strike="noStrike" dirty="0">
                          <a:solidFill>
                            <a:schemeClr val="tx1"/>
                          </a:solidFill>
                          <a:effectLst/>
                        </a:rPr>
                        <a:t>806</a:t>
                      </a:r>
                      <a:endParaRPr lang="en-US" sz="1400" b="0" i="0" u="none" strike="noStrike" dirty="0">
                        <a:solidFill>
                          <a:schemeClr val="tx1"/>
                        </a:solidFill>
                        <a:effectLst/>
                        <a:latin typeface="Arial"/>
                      </a:endParaRPr>
                    </a:p>
                  </a:txBody>
                  <a:tcPr marL="9123" marR="456129" marT="9123" marB="0" anchor="b"/>
                </a:tc>
                <a:tc>
                  <a:txBody>
                    <a:bodyPr/>
                    <a:lstStyle/>
                    <a:p>
                      <a:pPr algn="r" fontAlgn="b"/>
                      <a:r>
                        <a:rPr lang="en-US" sz="1400" u="none" strike="noStrike" dirty="0">
                          <a:solidFill>
                            <a:schemeClr val="tx1"/>
                          </a:solidFill>
                          <a:effectLst/>
                        </a:rPr>
                        <a:t>0.21%</a:t>
                      </a:r>
                      <a:endParaRPr lang="en-US" sz="1400" b="0" i="0" u="none" strike="noStrike" dirty="0">
                        <a:solidFill>
                          <a:schemeClr val="tx1"/>
                        </a:solidFill>
                        <a:effectLst/>
                        <a:latin typeface="Arial"/>
                      </a:endParaRPr>
                    </a:p>
                  </a:txBody>
                  <a:tcPr marL="9123" marR="456129" marT="9123" marB="0" anchor="b"/>
                </a:tc>
                <a:extLst>
                  <a:ext uri="{0D108BD9-81ED-4DB2-BD59-A6C34878D82A}">
                    <a16:rowId xmlns:a16="http://schemas.microsoft.com/office/drawing/2014/main" val="10012"/>
                  </a:ext>
                </a:extLst>
              </a:tr>
              <a:tr h="221983">
                <a:tc>
                  <a:txBody>
                    <a:bodyPr/>
                    <a:lstStyle/>
                    <a:p>
                      <a:pPr algn="l" fontAlgn="b"/>
                      <a:r>
                        <a:rPr lang="en-US" sz="1400" u="none" strike="noStrike" dirty="0">
                          <a:solidFill>
                            <a:schemeClr val="tx1"/>
                          </a:solidFill>
                          <a:effectLst/>
                        </a:rPr>
                        <a:t>Choline (C-11)</a:t>
                      </a:r>
                      <a:endParaRPr lang="en-US" sz="1400" b="0" i="0" u="none" strike="noStrike" dirty="0">
                        <a:solidFill>
                          <a:schemeClr val="tx1"/>
                        </a:solidFill>
                        <a:effectLst/>
                        <a:latin typeface="Arial"/>
                      </a:endParaRPr>
                    </a:p>
                  </a:txBody>
                  <a:tcPr marL="7991" marR="7991" marT="7991" marB="0" anchor="b"/>
                </a:tc>
                <a:tc>
                  <a:txBody>
                    <a:bodyPr/>
                    <a:lstStyle/>
                    <a:p>
                      <a:pPr algn="r" fontAlgn="b"/>
                      <a:r>
                        <a:rPr lang="en-US" sz="1400" u="none" strike="noStrike">
                          <a:solidFill>
                            <a:schemeClr val="tx1"/>
                          </a:solidFill>
                          <a:effectLst/>
                        </a:rPr>
                        <a:t>787</a:t>
                      </a:r>
                      <a:endParaRPr lang="en-US" sz="1400" b="0" i="0" u="none" strike="noStrike">
                        <a:solidFill>
                          <a:schemeClr val="tx1"/>
                        </a:solidFill>
                        <a:effectLst/>
                        <a:latin typeface="Arial"/>
                      </a:endParaRPr>
                    </a:p>
                  </a:txBody>
                  <a:tcPr marL="9123" marR="456129" marT="9123" marB="0" anchor="b"/>
                </a:tc>
                <a:tc>
                  <a:txBody>
                    <a:bodyPr/>
                    <a:lstStyle/>
                    <a:p>
                      <a:pPr algn="r" fontAlgn="b"/>
                      <a:r>
                        <a:rPr lang="en-US" sz="1400" u="none" strike="noStrike" dirty="0">
                          <a:solidFill>
                            <a:schemeClr val="tx1"/>
                          </a:solidFill>
                          <a:effectLst/>
                        </a:rPr>
                        <a:t>0.21%</a:t>
                      </a:r>
                      <a:endParaRPr lang="en-US" sz="1400" b="0" i="0" u="none" strike="noStrike" dirty="0">
                        <a:solidFill>
                          <a:schemeClr val="tx1"/>
                        </a:solidFill>
                        <a:effectLst/>
                        <a:latin typeface="Arial"/>
                      </a:endParaRPr>
                    </a:p>
                  </a:txBody>
                  <a:tcPr marL="9123" marR="456129" marT="9123" marB="0" anchor="b"/>
                </a:tc>
                <a:extLst>
                  <a:ext uri="{0D108BD9-81ED-4DB2-BD59-A6C34878D82A}">
                    <a16:rowId xmlns:a16="http://schemas.microsoft.com/office/drawing/2014/main" val="10013"/>
                  </a:ext>
                </a:extLst>
              </a:tr>
              <a:tr h="221983">
                <a:tc>
                  <a:txBody>
                    <a:bodyPr/>
                    <a:lstStyle/>
                    <a:p>
                      <a:pPr algn="l" fontAlgn="b"/>
                      <a:r>
                        <a:rPr lang="en-US" sz="1400" u="none" strike="noStrike" dirty="0">
                          <a:solidFill>
                            <a:schemeClr val="tx1"/>
                          </a:solidFill>
                          <a:effectLst/>
                        </a:rPr>
                        <a:t>DOTA-TOC (Ga-68)</a:t>
                      </a:r>
                      <a:endParaRPr lang="en-US" sz="1400" b="0" i="0" u="none" strike="noStrike" dirty="0">
                        <a:solidFill>
                          <a:schemeClr val="tx1"/>
                        </a:solidFill>
                        <a:effectLst/>
                        <a:latin typeface="Arial"/>
                      </a:endParaRPr>
                    </a:p>
                  </a:txBody>
                  <a:tcPr marL="7991" marR="7991" marT="7991" marB="0" anchor="b"/>
                </a:tc>
                <a:tc>
                  <a:txBody>
                    <a:bodyPr/>
                    <a:lstStyle/>
                    <a:p>
                      <a:pPr algn="r" fontAlgn="b"/>
                      <a:r>
                        <a:rPr lang="en-US" sz="1400" u="none" strike="noStrike">
                          <a:solidFill>
                            <a:schemeClr val="tx1"/>
                          </a:solidFill>
                          <a:effectLst/>
                        </a:rPr>
                        <a:t>726</a:t>
                      </a:r>
                      <a:endParaRPr lang="en-US" sz="1400" b="0" i="0" u="none" strike="noStrike">
                        <a:solidFill>
                          <a:schemeClr val="tx1"/>
                        </a:solidFill>
                        <a:effectLst/>
                        <a:latin typeface="Arial"/>
                      </a:endParaRPr>
                    </a:p>
                  </a:txBody>
                  <a:tcPr marL="9123" marR="456129" marT="9123" marB="0" anchor="b"/>
                </a:tc>
                <a:tc>
                  <a:txBody>
                    <a:bodyPr/>
                    <a:lstStyle/>
                    <a:p>
                      <a:pPr algn="r" fontAlgn="b"/>
                      <a:r>
                        <a:rPr lang="en-US" sz="1400" u="none" strike="noStrike" dirty="0">
                          <a:solidFill>
                            <a:schemeClr val="tx1"/>
                          </a:solidFill>
                          <a:effectLst/>
                        </a:rPr>
                        <a:t>0.19%</a:t>
                      </a:r>
                      <a:endParaRPr lang="en-US" sz="1400" b="0" i="0" u="none" strike="noStrike" dirty="0">
                        <a:solidFill>
                          <a:schemeClr val="tx1"/>
                        </a:solidFill>
                        <a:effectLst/>
                        <a:latin typeface="Arial"/>
                      </a:endParaRPr>
                    </a:p>
                  </a:txBody>
                  <a:tcPr marL="9123" marR="456129" marT="9123" marB="0" anchor="b"/>
                </a:tc>
                <a:extLst>
                  <a:ext uri="{0D108BD9-81ED-4DB2-BD59-A6C34878D82A}">
                    <a16:rowId xmlns:a16="http://schemas.microsoft.com/office/drawing/2014/main" val="10014"/>
                  </a:ext>
                </a:extLst>
              </a:tr>
              <a:tr h="221983">
                <a:tc>
                  <a:txBody>
                    <a:bodyPr/>
                    <a:lstStyle/>
                    <a:p>
                      <a:pPr algn="l" fontAlgn="b"/>
                      <a:r>
                        <a:rPr lang="en-US" sz="1400" u="none" strike="noStrike">
                          <a:solidFill>
                            <a:schemeClr val="tx1"/>
                          </a:solidFill>
                          <a:effectLst/>
                        </a:rPr>
                        <a:t>Fluorethyltyrosin (F-18)</a:t>
                      </a:r>
                      <a:endParaRPr lang="en-US" sz="1400" b="0" i="0" u="none" strike="noStrike">
                        <a:solidFill>
                          <a:schemeClr val="tx1"/>
                        </a:solidFill>
                        <a:effectLst/>
                        <a:latin typeface="Arial"/>
                      </a:endParaRPr>
                    </a:p>
                  </a:txBody>
                  <a:tcPr marL="7991" marR="7991" marT="7991" marB="0" anchor="b"/>
                </a:tc>
                <a:tc>
                  <a:txBody>
                    <a:bodyPr/>
                    <a:lstStyle/>
                    <a:p>
                      <a:pPr algn="r" fontAlgn="b"/>
                      <a:r>
                        <a:rPr lang="en-US" sz="1400" u="none" strike="noStrike" dirty="0">
                          <a:solidFill>
                            <a:schemeClr val="tx1"/>
                          </a:solidFill>
                          <a:effectLst/>
                        </a:rPr>
                        <a:t>723</a:t>
                      </a:r>
                      <a:endParaRPr lang="en-US" sz="1400" b="0" i="0" u="none" strike="noStrike" dirty="0">
                        <a:solidFill>
                          <a:schemeClr val="tx1"/>
                        </a:solidFill>
                        <a:effectLst/>
                        <a:latin typeface="Arial"/>
                      </a:endParaRPr>
                    </a:p>
                  </a:txBody>
                  <a:tcPr marL="9123" marR="456129" marT="9123" marB="0" anchor="b"/>
                </a:tc>
                <a:tc>
                  <a:txBody>
                    <a:bodyPr/>
                    <a:lstStyle/>
                    <a:p>
                      <a:pPr algn="r" fontAlgn="b"/>
                      <a:r>
                        <a:rPr lang="en-US" sz="1400" u="none" strike="noStrike" dirty="0">
                          <a:solidFill>
                            <a:schemeClr val="tx1"/>
                          </a:solidFill>
                          <a:effectLst/>
                        </a:rPr>
                        <a:t>0.19%</a:t>
                      </a:r>
                      <a:endParaRPr lang="en-US" sz="1400" b="0" i="0" u="none" strike="noStrike" dirty="0">
                        <a:solidFill>
                          <a:schemeClr val="tx1"/>
                        </a:solidFill>
                        <a:effectLst/>
                        <a:latin typeface="Arial"/>
                      </a:endParaRPr>
                    </a:p>
                  </a:txBody>
                  <a:tcPr marL="9123" marR="456129" marT="9123" marB="0" anchor="b"/>
                </a:tc>
                <a:extLst>
                  <a:ext uri="{0D108BD9-81ED-4DB2-BD59-A6C34878D82A}">
                    <a16:rowId xmlns:a16="http://schemas.microsoft.com/office/drawing/2014/main" val="10015"/>
                  </a:ext>
                </a:extLst>
              </a:tr>
              <a:tr h="221983">
                <a:tc>
                  <a:txBody>
                    <a:bodyPr/>
                    <a:lstStyle/>
                    <a:p>
                      <a:pPr algn="l" fontAlgn="b"/>
                      <a:r>
                        <a:rPr lang="en-US" sz="1400" u="none" strike="noStrike">
                          <a:solidFill>
                            <a:schemeClr val="tx1"/>
                          </a:solidFill>
                          <a:effectLst/>
                        </a:rPr>
                        <a:t>Methionine (C-11)</a:t>
                      </a:r>
                      <a:endParaRPr lang="en-US" sz="1400" b="0" i="0" u="none" strike="noStrike">
                        <a:solidFill>
                          <a:schemeClr val="tx1"/>
                        </a:solidFill>
                        <a:effectLst/>
                        <a:latin typeface="Arial"/>
                      </a:endParaRPr>
                    </a:p>
                  </a:txBody>
                  <a:tcPr marL="7991" marR="7991" marT="7991" marB="0" anchor="b"/>
                </a:tc>
                <a:tc>
                  <a:txBody>
                    <a:bodyPr/>
                    <a:lstStyle/>
                    <a:p>
                      <a:pPr algn="r" fontAlgn="b"/>
                      <a:r>
                        <a:rPr lang="en-US" sz="1400" u="none" strike="noStrike">
                          <a:solidFill>
                            <a:schemeClr val="tx1"/>
                          </a:solidFill>
                          <a:effectLst/>
                        </a:rPr>
                        <a:t>606</a:t>
                      </a:r>
                      <a:endParaRPr lang="en-US" sz="1400" b="0" i="0" u="none" strike="noStrike">
                        <a:solidFill>
                          <a:schemeClr val="tx1"/>
                        </a:solidFill>
                        <a:effectLst/>
                        <a:latin typeface="Arial"/>
                      </a:endParaRPr>
                    </a:p>
                  </a:txBody>
                  <a:tcPr marL="9123" marR="456129" marT="9123" marB="0" anchor="b"/>
                </a:tc>
                <a:tc>
                  <a:txBody>
                    <a:bodyPr/>
                    <a:lstStyle/>
                    <a:p>
                      <a:pPr algn="r" fontAlgn="b"/>
                      <a:r>
                        <a:rPr lang="en-US" sz="1400" u="none" strike="noStrike" dirty="0">
                          <a:solidFill>
                            <a:schemeClr val="tx1"/>
                          </a:solidFill>
                          <a:effectLst/>
                        </a:rPr>
                        <a:t>0.16%</a:t>
                      </a:r>
                      <a:endParaRPr lang="en-US" sz="1400" b="0" i="0" u="none" strike="noStrike" dirty="0">
                        <a:solidFill>
                          <a:schemeClr val="tx1"/>
                        </a:solidFill>
                        <a:effectLst/>
                        <a:latin typeface="Arial"/>
                      </a:endParaRPr>
                    </a:p>
                  </a:txBody>
                  <a:tcPr marL="9123" marR="456129" marT="9123" marB="0" anchor="b"/>
                </a:tc>
                <a:extLst>
                  <a:ext uri="{0D108BD9-81ED-4DB2-BD59-A6C34878D82A}">
                    <a16:rowId xmlns:a16="http://schemas.microsoft.com/office/drawing/2014/main" val="10016"/>
                  </a:ext>
                </a:extLst>
              </a:tr>
              <a:tr h="221983">
                <a:tc>
                  <a:txBody>
                    <a:bodyPr/>
                    <a:lstStyle/>
                    <a:p>
                      <a:pPr algn="l" fontAlgn="b"/>
                      <a:r>
                        <a:rPr lang="en-US" sz="1400" u="none" strike="noStrike">
                          <a:solidFill>
                            <a:schemeClr val="tx1"/>
                          </a:solidFill>
                          <a:effectLst/>
                        </a:rPr>
                        <a:t>Solid Solution (Ge-68)</a:t>
                      </a:r>
                      <a:endParaRPr lang="en-US" sz="1400" b="0" i="0" u="none" strike="noStrike">
                        <a:solidFill>
                          <a:schemeClr val="tx1"/>
                        </a:solidFill>
                        <a:effectLst/>
                        <a:latin typeface="Arial"/>
                      </a:endParaRPr>
                    </a:p>
                  </a:txBody>
                  <a:tcPr marL="7991" marR="7991" marT="7991" marB="0" anchor="b"/>
                </a:tc>
                <a:tc>
                  <a:txBody>
                    <a:bodyPr/>
                    <a:lstStyle/>
                    <a:p>
                      <a:pPr algn="r" fontAlgn="b"/>
                      <a:r>
                        <a:rPr lang="en-US" sz="1400" u="none" strike="noStrike" dirty="0">
                          <a:solidFill>
                            <a:schemeClr val="tx1"/>
                          </a:solidFill>
                          <a:effectLst/>
                        </a:rPr>
                        <a:t>598</a:t>
                      </a:r>
                      <a:endParaRPr lang="en-US" sz="1400" b="0" i="0" u="none" strike="noStrike" dirty="0">
                        <a:solidFill>
                          <a:schemeClr val="tx1"/>
                        </a:solidFill>
                        <a:effectLst/>
                        <a:latin typeface="Arial"/>
                      </a:endParaRPr>
                    </a:p>
                  </a:txBody>
                  <a:tcPr marL="9123" marR="456129" marT="9123" marB="0" anchor="b"/>
                </a:tc>
                <a:tc>
                  <a:txBody>
                    <a:bodyPr/>
                    <a:lstStyle/>
                    <a:p>
                      <a:pPr algn="r" fontAlgn="b"/>
                      <a:r>
                        <a:rPr lang="en-US" sz="1400" u="none" strike="noStrike" dirty="0">
                          <a:solidFill>
                            <a:schemeClr val="tx1"/>
                          </a:solidFill>
                          <a:effectLst/>
                        </a:rPr>
                        <a:t>0.16%</a:t>
                      </a:r>
                      <a:endParaRPr lang="en-US" sz="1400" b="0" i="0" u="none" strike="noStrike" dirty="0">
                        <a:solidFill>
                          <a:schemeClr val="tx1"/>
                        </a:solidFill>
                        <a:effectLst/>
                        <a:latin typeface="Arial"/>
                      </a:endParaRPr>
                    </a:p>
                  </a:txBody>
                  <a:tcPr marL="9123" marR="456129" marT="9123" marB="0" anchor="b"/>
                </a:tc>
                <a:extLst>
                  <a:ext uri="{0D108BD9-81ED-4DB2-BD59-A6C34878D82A}">
                    <a16:rowId xmlns:a16="http://schemas.microsoft.com/office/drawing/2014/main" val="10017"/>
                  </a:ext>
                </a:extLst>
              </a:tr>
              <a:tr h="221983">
                <a:tc>
                  <a:txBody>
                    <a:bodyPr/>
                    <a:lstStyle/>
                    <a:p>
                      <a:pPr algn="l" fontAlgn="b"/>
                      <a:r>
                        <a:rPr lang="en-US" sz="1400" u="none" strike="noStrike">
                          <a:solidFill>
                            <a:schemeClr val="tx1"/>
                          </a:solidFill>
                          <a:effectLst/>
                        </a:rPr>
                        <a:t>Crossed Rods (Ge-68)</a:t>
                      </a:r>
                      <a:endParaRPr lang="en-US" sz="1400" b="0" i="0" u="none" strike="noStrike">
                        <a:solidFill>
                          <a:schemeClr val="tx1"/>
                        </a:solidFill>
                        <a:effectLst/>
                        <a:latin typeface="Arial"/>
                      </a:endParaRPr>
                    </a:p>
                  </a:txBody>
                  <a:tcPr marL="7991" marR="7991" marT="7991" marB="0" anchor="b"/>
                </a:tc>
                <a:tc>
                  <a:txBody>
                    <a:bodyPr/>
                    <a:lstStyle/>
                    <a:p>
                      <a:pPr algn="r" fontAlgn="b"/>
                      <a:r>
                        <a:rPr lang="en-US" sz="1400" u="none" strike="noStrike">
                          <a:solidFill>
                            <a:schemeClr val="tx1"/>
                          </a:solidFill>
                          <a:effectLst/>
                        </a:rPr>
                        <a:t>550</a:t>
                      </a:r>
                      <a:endParaRPr lang="en-US" sz="1400" b="0" i="0" u="none" strike="noStrike">
                        <a:solidFill>
                          <a:schemeClr val="tx1"/>
                        </a:solidFill>
                        <a:effectLst/>
                        <a:latin typeface="Arial"/>
                      </a:endParaRPr>
                    </a:p>
                  </a:txBody>
                  <a:tcPr marL="9123" marR="456129" marT="9123" marB="0" anchor="b"/>
                </a:tc>
                <a:tc>
                  <a:txBody>
                    <a:bodyPr/>
                    <a:lstStyle/>
                    <a:p>
                      <a:pPr algn="r" fontAlgn="b"/>
                      <a:r>
                        <a:rPr lang="en-US" sz="1400" u="none" strike="noStrike">
                          <a:solidFill>
                            <a:schemeClr val="tx1"/>
                          </a:solidFill>
                          <a:effectLst/>
                        </a:rPr>
                        <a:t>0.14%</a:t>
                      </a:r>
                      <a:endParaRPr lang="en-US" sz="1400" b="0" i="0" u="none" strike="noStrike">
                        <a:solidFill>
                          <a:schemeClr val="tx1"/>
                        </a:solidFill>
                        <a:effectLst/>
                        <a:latin typeface="Arial"/>
                      </a:endParaRPr>
                    </a:p>
                  </a:txBody>
                  <a:tcPr marL="9123" marR="456129" marT="9123" marB="0" anchor="b"/>
                </a:tc>
                <a:extLst>
                  <a:ext uri="{0D108BD9-81ED-4DB2-BD59-A6C34878D82A}">
                    <a16:rowId xmlns:a16="http://schemas.microsoft.com/office/drawing/2014/main" val="10018"/>
                  </a:ext>
                </a:extLst>
              </a:tr>
              <a:tr h="221983">
                <a:tc>
                  <a:txBody>
                    <a:bodyPr/>
                    <a:lstStyle/>
                    <a:p>
                      <a:pPr algn="l" fontAlgn="b"/>
                      <a:r>
                        <a:rPr lang="en-US" sz="1400" u="none" strike="noStrike" dirty="0">
                          <a:solidFill>
                            <a:schemeClr val="tx1"/>
                          </a:solidFill>
                          <a:effectLst/>
                        </a:rPr>
                        <a:t>PSMA (Ga-68)</a:t>
                      </a:r>
                      <a:endParaRPr lang="en-US" sz="1400" b="0" i="0" u="none" strike="noStrike" dirty="0">
                        <a:solidFill>
                          <a:schemeClr val="tx1"/>
                        </a:solidFill>
                        <a:effectLst/>
                        <a:latin typeface="Arial"/>
                      </a:endParaRPr>
                    </a:p>
                  </a:txBody>
                  <a:tcPr marL="7991" marR="7991" marT="7991" marB="0" anchor="b"/>
                </a:tc>
                <a:tc>
                  <a:txBody>
                    <a:bodyPr/>
                    <a:lstStyle/>
                    <a:p>
                      <a:pPr algn="r" fontAlgn="b"/>
                      <a:r>
                        <a:rPr lang="en-US" sz="1400" u="none" strike="noStrike" dirty="0">
                          <a:solidFill>
                            <a:schemeClr val="tx1"/>
                          </a:solidFill>
                          <a:effectLst/>
                        </a:rPr>
                        <a:t>442</a:t>
                      </a:r>
                      <a:endParaRPr lang="en-US" sz="1400" b="0" i="0" u="none" strike="noStrike" dirty="0">
                        <a:solidFill>
                          <a:schemeClr val="tx1"/>
                        </a:solidFill>
                        <a:effectLst/>
                        <a:latin typeface="Arial"/>
                      </a:endParaRPr>
                    </a:p>
                  </a:txBody>
                  <a:tcPr marL="9123" marR="456129" marT="9123" marB="0" anchor="b"/>
                </a:tc>
                <a:tc>
                  <a:txBody>
                    <a:bodyPr/>
                    <a:lstStyle/>
                    <a:p>
                      <a:pPr algn="r" fontAlgn="b"/>
                      <a:r>
                        <a:rPr lang="en-US" sz="1400" u="none" strike="noStrike" dirty="0">
                          <a:solidFill>
                            <a:schemeClr val="tx1"/>
                          </a:solidFill>
                          <a:effectLst/>
                        </a:rPr>
                        <a:t>0.12%</a:t>
                      </a:r>
                      <a:endParaRPr lang="en-US" sz="1400" b="0" i="0" u="none" strike="noStrike" dirty="0">
                        <a:solidFill>
                          <a:schemeClr val="tx1"/>
                        </a:solidFill>
                        <a:effectLst/>
                        <a:latin typeface="Arial"/>
                      </a:endParaRPr>
                    </a:p>
                  </a:txBody>
                  <a:tcPr marL="9123" marR="456129" marT="9123" marB="0" anchor="b"/>
                </a:tc>
                <a:extLst>
                  <a:ext uri="{0D108BD9-81ED-4DB2-BD59-A6C34878D82A}">
                    <a16:rowId xmlns:a16="http://schemas.microsoft.com/office/drawing/2014/main" val="10019"/>
                  </a:ext>
                </a:extLst>
              </a:tr>
            </a:tbl>
          </a:graphicData>
        </a:graphic>
      </p:graphicFrame>
      <p:sp>
        <p:nvSpPr>
          <p:cNvPr id="5" name="Text Box 4"/>
          <p:cNvSpPr txBox="1">
            <a:spLocks noChangeArrowheads="1"/>
          </p:cNvSpPr>
          <p:nvPr/>
        </p:nvSpPr>
        <p:spPr bwMode="auto">
          <a:xfrm>
            <a:off x="7477462" y="5140573"/>
            <a:ext cx="3067785" cy="730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50000"/>
              </a:spcBef>
            </a:pPr>
            <a:r>
              <a:rPr lang="en-US" altLang="en-US" sz="1995" b="1" baseline="30000">
                <a:solidFill>
                  <a:srgbClr val="FF0000"/>
                </a:solidFill>
                <a:latin typeface="Times New Roman" pitchFamily="18" charset="0"/>
              </a:rPr>
              <a:t>18</a:t>
            </a:r>
            <a:r>
              <a:rPr lang="en-US" altLang="en-US" sz="1995" b="1">
                <a:solidFill>
                  <a:srgbClr val="FF0000"/>
                </a:solidFill>
                <a:latin typeface="Times New Roman" pitchFamily="18" charset="0"/>
              </a:rPr>
              <a:t>F</a:t>
            </a:r>
            <a:r>
              <a:rPr lang="en-US" altLang="en-US" sz="1995" b="1">
                <a:solidFill>
                  <a:srgbClr val="0000CC"/>
                </a:solidFill>
                <a:latin typeface="Times New Roman" pitchFamily="18" charset="0"/>
              </a:rPr>
              <a:t>-FDG</a:t>
            </a:r>
          </a:p>
          <a:p>
            <a:pPr algn="ctr" eaLnBrk="1" hangingPunct="1">
              <a:spcBef>
                <a:spcPct val="10000"/>
              </a:spcBef>
            </a:pPr>
            <a:r>
              <a:rPr lang="en-US" altLang="en-US" sz="1995" b="1" i="1">
                <a:solidFill>
                  <a:srgbClr val="000099"/>
                </a:solidFill>
                <a:latin typeface="Times New Roman" pitchFamily="18" charset="0"/>
              </a:rPr>
              <a:t>(fluorodeoxyglucose)</a:t>
            </a:r>
          </a:p>
        </p:txBody>
      </p:sp>
      <p:pic>
        <p:nvPicPr>
          <p:cNvPr id="7" name="Picture 2" descr="C:\Users\contma00\Desktop\untitle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4662" y="3143423"/>
            <a:ext cx="2736774" cy="1872529"/>
          </a:xfrm>
          <a:prstGeom prst="rect">
            <a:avLst/>
          </a:prstGeom>
          <a:noFill/>
          <a:extLst>
            <a:ext uri="{909E8E84-426E-40DD-AFC4-6F175D3DCCD1}">
              <a14:hiddenFill xmlns:a14="http://schemas.microsoft.com/office/drawing/2010/main">
                <a:solidFill>
                  <a:srgbClr val="FFFFFF"/>
                </a:solidFill>
              </a14:hiddenFill>
            </a:ext>
          </a:extLst>
        </p:spPr>
      </p:pic>
      <p:sp>
        <p:nvSpPr>
          <p:cNvPr id="11" name="Text Box 5"/>
          <p:cNvSpPr txBox="1">
            <a:spLocks noChangeArrowheads="1"/>
          </p:cNvSpPr>
          <p:nvPr/>
        </p:nvSpPr>
        <p:spPr bwMode="auto">
          <a:xfrm>
            <a:off x="538485" y="1393701"/>
            <a:ext cx="4985167" cy="399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50000"/>
              </a:spcBef>
            </a:pPr>
            <a:r>
              <a:rPr lang="en-US" altLang="en-US" sz="1995" dirty="0"/>
              <a:t>Use of PET, 2013</a:t>
            </a:r>
          </a:p>
        </p:txBody>
      </p:sp>
      <p:sp>
        <p:nvSpPr>
          <p:cNvPr id="12" name="Text Box 5"/>
          <p:cNvSpPr txBox="1">
            <a:spLocks noChangeArrowheads="1"/>
          </p:cNvSpPr>
          <p:nvPr/>
        </p:nvSpPr>
        <p:spPr bwMode="auto">
          <a:xfrm>
            <a:off x="6416042" y="1393701"/>
            <a:ext cx="5484779" cy="1750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2394" b="1" i="1" dirty="0">
                <a:solidFill>
                  <a:srgbClr val="CC0000"/>
                </a:solidFill>
              </a:rPr>
              <a:t>Main application: oncology</a:t>
            </a:r>
          </a:p>
          <a:p>
            <a:pPr eaLnBrk="1" hangingPunct="1"/>
            <a:r>
              <a:rPr lang="en-US" altLang="en-US" sz="2394" b="1" i="1" dirty="0">
                <a:solidFill>
                  <a:srgbClr val="CC0000"/>
                </a:solidFill>
              </a:rPr>
              <a:t>Measuring Glucose Metabolism</a:t>
            </a:r>
          </a:p>
          <a:p>
            <a:pPr eaLnBrk="1" hangingPunct="1"/>
            <a:r>
              <a:rPr lang="en-US" altLang="en-US" sz="2394" dirty="0"/>
              <a:t>Others: brain studies, cardiac, etc.</a:t>
            </a:r>
          </a:p>
          <a:p>
            <a:pPr eaLnBrk="1" hangingPunct="1">
              <a:spcBef>
                <a:spcPct val="50000"/>
              </a:spcBef>
            </a:pPr>
            <a:endParaRPr lang="en-US" altLang="en-US" sz="2394" dirty="0"/>
          </a:p>
        </p:txBody>
      </p:sp>
      <p:sp>
        <p:nvSpPr>
          <p:cNvPr id="9" name="Titel 1">
            <a:extLst>
              <a:ext uri="{FF2B5EF4-FFF2-40B4-BE49-F238E27FC236}">
                <a16:creationId xmlns:a16="http://schemas.microsoft.com/office/drawing/2014/main" id="{F9BEA32F-7770-4F53-B034-3FB21AE7AAEC}"/>
              </a:ext>
            </a:extLst>
          </p:cNvPr>
          <p:cNvSpPr txBox="1">
            <a:spLocks/>
          </p:cNvSpPr>
          <p:nvPr/>
        </p:nvSpPr>
        <p:spPr bwMode="gray">
          <a:xfrm>
            <a:off x="481470" y="223111"/>
            <a:ext cx="9122580" cy="491289"/>
          </a:xfrm>
          <a:prstGeom prst="rect">
            <a:avLst/>
          </a:prstGeom>
        </p:spPr>
        <p:txBody>
          <a:bodyPr vert="horz" lIns="0" tIns="0" rIns="0" bIns="0" rtlCol="0" anchor="t" anchorCtr="0">
            <a:noAutofit/>
          </a:bodyPr>
          <a:lstStyle>
            <a:lvl1pPr algn="l" defTabSz="914400" rtl="0" eaLnBrk="1" latinLnBrk="0" hangingPunct="1">
              <a:spcBef>
                <a:spcPct val="0"/>
              </a:spcBef>
              <a:buNone/>
              <a:defRPr sz="2800" b="1" kern="1200">
                <a:solidFill>
                  <a:schemeClr val="bg2"/>
                </a:solidFill>
                <a:latin typeface="+mj-lt"/>
                <a:ea typeface="+mj-ea"/>
                <a:cs typeface="+mj-cs"/>
              </a:defRPr>
            </a:lvl1pPr>
          </a:lstStyle>
          <a:p>
            <a:r>
              <a:rPr lang="en-US" dirty="0"/>
              <a:t>Tracers used in PET</a:t>
            </a:r>
          </a:p>
        </p:txBody>
      </p:sp>
    </p:spTree>
    <p:extLst>
      <p:ext uri="{BB962C8B-B14F-4D97-AF65-F5344CB8AC3E}">
        <p14:creationId xmlns:p14="http://schemas.microsoft.com/office/powerpoint/2010/main" val="3040301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8033"/>
            <a:ext cx="12169775" cy="1265442"/>
          </a:xfrm>
        </p:spPr>
        <p:txBody>
          <a:bodyPr/>
          <a:lstStyle/>
          <a:p>
            <a:br>
              <a:rPr lang="en-US" dirty="0"/>
            </a:br>
            <a:endParaRPr lang="en-US" dirty="0"/>
          </a:p>
        </p:txBody>
      </p:sp>
      <p:grpSp>
        <p:nvGrpSpPr>
          <p:cNvPr id="4" name="Group 4"/>
          <p:cNvGrpSpPr>
            <a:grpSpLocks/>
          </p:cNvGrpSpPr>
          <p:nvPr/>
        </p:nvGrpSpPr>
        <p:grpSpPr bwMode="auto">
          <a:xfrm>
            <a:off x="996198" y="2047943"/>
            <a:ext cx="2629077" cy="4079820"/>
            <a:chOff x="431" y="1032"/>
            <a:chExt cx="1839" cy="2821"/>
          </a:xfrm>
        </p:grpSpPr>
        <p:pic>
          <p:nvPicPr>
            <p:cNvPr id="5" name="Picture 5" descr="KRISTAL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 y="1032"/>
              <a:ext cx="1781" cy="2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6"/>
            <p:cNvSpPr>
              <a:spLocks noChangeArrowheads="1"/>
            </p:cNvSpPr>
            <p:nvPr/>
          </p:nvSpPr>
          <p:spPr bwMode="auto">
            <a:xfrm>
              <a:off x="1156" y="3240"/>
              <a:ext cx="1114" cy="2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r>
                <a:rPr lang="de-DE" altLang="en-GB" sz="1596" b="1">
                  <a:solidFill>
                    <a:srgbClr val="FFFFCC"/>
                  </a:solidFill>
                </a:rPr>
                <a:t>Detector block</a:t>
              </a:r>
              <a:endParaRPr lang="en-GB" altLang="en-GB" sz="1596" b="1">
                <a:solidFill>
                  <a:srgbClr val="FFFFCC"/>
                </a:solidFill>
              </a:endParaRPr>
            </a:p>
          </p:txBody>
        </p:sp>
        <p:sp>
          <p:nvSpPr>
            <p:cNvPr id="7" name="Rectangle 7"/>
            <p:cNvSpPr>
              <a:spLocks noChangeArrowheads="1"/>
            </p:cNvSpPr>
            <p:nvPr/>
          </p:nvSpPr>
          <p:spPr bwMode="auto">
            <a:xfrm>
              <a:off x="447" y="2464"/>
              <a:ext cx="427" cy="2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r>
                <a:rPr lang="de-DE" altLang="en-GB" sz="1596" b="1">
                  <a:solidFill>
                    <a:srgbClr val="FFFFCC"/>
                  </a:solidFill>
                </a:rPr>
                <a:t>PMT</a:t>
              </a:r>
              <a:endParaRPr lang="en-GB" altLang="en-GB" sz="1596" b="1">
                <a:solidFill>
                  <a:srgbClr val="FFFFCC"/>
                </a:solidFill>
              </a:endParaRPr>
            </a:p>
          </p:txBody>
        </p:sp>
      </p:grpSp>
      <p:sp>
        <p:nvSpPr>
          <p:cNvPr id="88" name="Rectangle 87"/>
          <p:cNvSpPr>
            <a:spLocks noChangeArrowheads="1"/>
          </p:cNvSpPr>
          <p:nvPr/>
        </p:nvSpPr>
        <p:spPr bwMode="auto">
          <a:xfrm>
            <a:off x="5943501" y="2260170"/>
            <a:ext cx="231232" cy="872664"/>
          </a:xfrm>
          <a:prstGeom prst="rect">
            <a:avLst/>
          </a:prstGeom>
          <a:solidFill>
            <a:srgbClr val="FFFFFF"/>
          </a:solidFill>
          <a:ln w="9525">
            <a:solidFill>
              <a:srgbClr val="000000"/>
            </a:solidFill>
            <a:miter lim="800000"/>
            <a:headEnd/>
            <a:tailEnd/>
          </a:ln>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89" name="Rectangle 88"/>
          <p:cNvSpPr>
            <a:spLocks noChangeArrowheads="1"/>
          </p:cNvSpPr>
          <p:nvPr/>
        </p:nvSpPr>
        <p:spPr bwMode="auto">
          <a:xfrm>
            <a:off x="6187402" y="2260170"/>
            <a:ext cx="232815" cy="872664"/>
          </a:xfrm>
          <a:prstGeom prst="rect">
            <a:avLst/>
          </a:prstGeom>
          <a:solidFill>
            <a:srgbClr val="FFFFFF"/>
          </a:solidFill>
          <a:ln w="9525">
            <a:solidFill>
              <a:srgbClr val="000000"/>
            </a:solidFill>
            <a:miter lim="800000"/>
            <a:headEnd/>
            <a:tailEnd/>
          </a:ln>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90" name="Rectangle 89"/>
          <p:cNvSpPr>
            <a:spLocks noChangeArrowheads="1"/>
          </p:cNvSpPr>
          <p:nvPr/>
        </p:nvSpPr>
        <p:spPr bwMode="auto">
          <a:xfrm>
            <a:off x="6445559" y="2260170"/>
            <a:ext cx="232816" cy="872664"/>
          </a:xfrm>
          <a:prstGeom prst="rect">
            <a:avLst/>
          </a:prstGeom>
          <a:solidFill>
            <a:srgbClr val="FFFFFF"/>
          </a:solidFill>
          <a:ln w="9525">
            <a:solidFill>
              <a:srgbClr val="000000"/>
            </a:solidFill>
            <a:miter lim="800000"/>
            <a:headEnd/>
            <a:tailEnd/>
          </a:ln>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91" name="Rectangle 90"/>
          <p:cNvSpPr>
            <a:spLocks noChangeArrowheads="1"/>
          </p:cNvSpPr>
          <p:nvPr/>
        </p:nvSpPr>
        <p:spPr bwMode="auto">
          <a:xfrm>
            <a:off x="6703716" y="2260170"/>
            <a:ext cx="231232" cy="872664"/>
          </a:xfrm>
          <a:prstGeom prst="rect">
            <a:avLst/>
          </a:prstGeom>
          <a:solidFill>
            <a:srgbClr val="FFFFFF"/>
          </a:solidFill>
          <a:ln w="9525">
            <a:solidFill>
              <a:srgbClr val="000000"/>
            </a:solidFill>
            <a:miter lim="800000"/>
            <a:headEnd/>
            <a:tailEnd/>
          </a:ln>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92" name="Rectangle 91"/>
          <p:cNvSpPr>
            <a:spLocks noChangeArrowheads="1"/>
          </p:cNvSpPr>
          <p:nvPr/>
        </p:nvSpPr>
        <p:spPr bwMode="auto">
          <a:xfrm>
            <a:off x="6961871" y="2260170"/>
            <a:ext cx="229649" cy="872664"/>
          </a:xfrm>
          <a:prstGeom prst="rect">
            <a:avLst/>
          </a:prstGeom>
          <a:solidFill>
            <a:srgbClr val="FFFFFF"/>
          </a:solidFill>
          <a:ln w="9525">
            <a:solidFill>
              <a:srgbClr val="000000"/>
            </a:solidFill>
            <a:miter lim="800000"/>
            <a:headEnd/>
            <a:tailEnd/>
          </a:ln>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93" name="Rectangle 92"/>
          <p:cNvSpPr>
            <a:spLocks noChangeArrowheads="1"/>
          </p:cNvSpPr>
          <p:nvPr/>
        </p:nvSpPr>
        <p:spPr bwMode="auto">
          <a:xfrm>
            <a:off x="7216860" y="2260170"/>
            <a:ext cx="232815" cy="872664"/>
          </a:xfrm>
          <a:prstGeom prst="rect">
            <a:avLst/>
          </a:prstGeom>
          <a:solidFill>
            <a:srgbClr val="FFFFFF"/>
          </a:solidFill>
          <a:ln w="9525">
            <a:solidFill>
              <a:srgbClr val="000000"/>
            </a:solidFill>
            <a:miter lim="800000"/>
            <a:headEnd/>
            <a:tailEnd/>
          </a:ln>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94" name="Rectangle 93"/>
          <p:cNvSpPr>
            <a:spLocks noChangeArrowheads="1"/>
          </p:cNvSpPr>
          <p:nvPr/>
        </p:nvSpPr>
        <p:spPr bwMode="auto">
          <a:xfrm>
            <a:off x="7475016" y="2260170"/>
            <a:ext cx="231232" cy="872664"/>
          </a:xfrm>
          <a:prstGeom prst="rect">
            <a:avLst/>
          </a:prstGeom>
          <a:solidFill>
            <a:srgbClr val="FFFFFF"/>
          </a:solidFill>
          <a:ln w="9525">
            <a:solidFill>
              <a:srgbClr val="000000"/>
            </a:solidFill>
            <a:miter lim="800000"/>
            <a:headEnd/>
            <a:tailEnd/>
          </a:ln>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95" name="Rectangle 94"/>
          <p:cNvSpPr>
            <a:spLocks noChangeArrowheads="1"/>
          </p:cNvSpPr>
          <p:nvPr/>
        </p:nvSpPr>
        <p:spPr bwMode="auto">
          <a:xfrm>
            <a:off x="7731589" y="2260170"/>
            <a:ext cx="232816" cy="872664"/>
          </a:xfrm>
          <a:prstGeom prst="rect">
            <a:avLst/>
          </a:prstGeom>
          <a:solidFill>
            <a:srgbClr val="FFFFFF"/>
          </a:solidFill>
          <a:ln w="9525">
            <a:solidFill>
              <a:srgbClr val="000000"/>
            </a:solidFill>
            <a:miter lim="800000"/>
            <a:headEnd/>
            <a:tailEnd/>
          </a:ln>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96" name="Rectangle 95"/>
          <p:cNvSpPr>
            <a:spLocks noChangeArrowheads="1"/>
          </p:cNvSpPr>
          <p:nvPr/>
        </p:nvSpPr>
        <p:spPr bwMode="auto">
          <a:xfrm>
            <a:off x="7989746" y="2260170"/>
            <a:ext cx="232815" cy="872664"/>
          </a:xfrm>
          <a:prstGeom prst="rect">
            <a:avLst/>
          </a:prstGeom>
          <a:solidFill>
            <a:srgbClr val="FFFFFF"/>
          </a:solidFill>
          <a:ln w="9525">
            <a:solidFill>
              <a:srgbClr val="000000"/>
            </a:solidFill>
            <a:miter lim="800000"/>
            <a:headEnd/>
            <a:tailEnd/>
          </a:ln>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97" name="Rectangle 96"/>
          <p:cNvSpPr>
            <a:spLocks noChangeArrowheads="1"/>
          </p:cNvSpPr>
          <p:nvPr/>
        </p:nvSpPr>
        <p:spPr bwMode="auto">
          <a:xfrm>
            <a:off x="8247901" y="2260170"/>
            <a:ext cx="229649" cy="872664"/>
          </a:xfrm>
          <a:prstGeom prst="rect">
            <a:avLst/>
          </a:prstGeom>
          <a:solidFill>
            <a:srgbClr val="FFFFFF"/>
          </a:solidFill>
          <a:ln w="9525">
            <a:solidFill>
              <a:srgbClr val="000000"/>
            </a:solidFill>
            <a:miter lim="800000"/>
            <a:headEnd/>
            <a:tailEnd/>
          </a:ln>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98" name="Rectangle 97"/>
          <p:cNvSpPr>
            <a:spLocks noChangeArrowheads="1"/>
          </p:cNvSpPr>
          <p:nvPr/>
        </p:nvSpPr>
        <p:spPr bwMode="auto">
          <a:xfrm>
            <a:off x="8502891" y="2260170"/>
            <a:ext cx="232815" cy="872664"/>
          </a:xfrm>
          <a:prstGeom prst="rect">
            <a:avLst/>
          </a:prstGeom>
          <a:solidFill>
            <a:srgbClr val="FFFFFF"/>
          </a:solidFill>
          <a:ln w="9525">
            <a:solidFill>
              <a:srgbClr val="000000"/>
            </a:solidFill>
            <a:miter lim="800000"/>
            <a:headEnd/>
            <a:tailEnd/>
          </a:ln>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99" name="Rectangle 98"/>
          <p:cNvSpPr>
            <a:spLocks noChangeArrowheads="1"/>
          </p:cNvSpPr>
          <p:nvPr/>
        </p:nvSpPr>
        <p:spPr bwMode="auto">
          <a:xfrm>
            <a:off x="8761047" y="2260170"/>
            <a:ext cx="232816" cy="872664"/>
          </a:xfrm>
          <a:prstGeom prst="rect">
            <a:avLst/>
          </a:prstGeom>
          <a:solidFill>
            <a:srgbClr val="FFFFFF"/>
          </a:solidFill>
          <a:ln w="9525">
            <a:solidFill>
              <a:srgbClr val="000000"/>
            </a:solidFill>
            <a:miter lim="800000"/>
            <a:headEnd/>
            <a:tailEnd/>
          </a:ln>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100" name="Rectangle 99" descr="Blue tissue paper"/>
          <p:cNvSpPr>
            <a:spLocks noChangeArrowheads="1"/>
          </p:cNvSpPr>
          <p:nvPr/>
        </p:nvSpPr>
        <p:spPr bwMode="auto">
          <a:xfrm>
            <a:off x="5943500" y="3167677"/>
            <a:ext cx="3050363" cy="764966"/>
          </a:xfrm>
          <a:prstGeom prst="rect">
            <a:avLst/>
          </a:prstGeom>
          <a:blipFill dpi="0" rotWithShape="0">
            <a:blip r:embed="rId6"/>
            <a:srcRect/>
            <a:tile tx="0" ty="0" sx="100000" sy="100000" flip="none" algn="tl"/>
          </a:blipFill>
          <a:ln w="9525">
            <a:solidFill>
              <a:srgbClr val="000000"/>
            </a:solidFill>
            <a:miter lim="800000"/>
            <a:headEnd/>
            <a:tailEnd/>
          </a:ln>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101" name="Line 16"/>
          <p:cNvSpPr>
            <a:spLocks noChangeShapeType="1"/>
          </p:cNvSpPr>
          <p:nvPr/>
        </p:nvSpPr>
        <p:spPr bwMode="auto">
          <a:xfrm>
            <a:off x="6174732" y="3167677"/>
            <a:ext cx="0" cy="6921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1796"/>
          </a:p>
        </p:txBody>
      </p:sp>
      <p:sp>
        <p:nvSpPr>
          <p:cNvPr id="102" name="Line 17"/>
          <p:cNvSpPr>
            <a:spLocks noChangeShapeType="1"/>
          </p:cNvSpPr>
          <p:nvPr/>
        </p:nvSpPr>
        <p:spPr bwMode="auto">
          <a:xfrm>
            <a:off x="8756295" y="3167677"/>
            <a:ext cx="0" cy="6921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1796"/>
          </a:p>
        </p:txBody>
      </p:sp>
      <p:sp>
        <p:nvSpPr>
          <p:cNvPr id="103" name="Line 18"/>
          <p:cNvSpPr>
            <a:spLocks noChangeShapeType="1"/>
          </p:cNvSpPr>
          <p:nvPr/>
        </p:nvSpPr>
        <p:spPr bwMode="auto">
          <a:xfrm>
            <a:off x="6432888" y="3167677"/>
            <a:ext cx="0" cy="39436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1796"/>
          </a:p>
        </p:txBody>
      </p:sp>
      <p:sp>
        <p:nvSpPr>
          <p:cNvPr id="104" name="Line 19"/>
          <p:cNvSpPr>
            <a:spLocks noChangeShapeType="1"/>
          </p:cNvSpPr>
          <p:nvPr/>
        </p:nvSpPr>
        <p:spPr bwMode="auto">
          <a:xfrm>
            <a:off x="8493388" y="3167677"/>
            <a:ext cx="0" cy="39436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1796"/>
          </a:p>
        </p:txBody>
      </p:sp>
      <p:sp>
        <p:nvSpPr>
          <p:cNvPr id="105" name="Line 20"/>
          <p:cNvSpPr>
            <a:spLocks noChangeShapeType="1"/>
          </p:cNvSpPr>
          <p:nvPr/>
        </p:nvSpPr>
        <p:spPr bwMode="auto">
          <a:xfrm>
            <a:off x="6691045" y="3177179"/>
            <a:ext cx="0" cy="2407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1796"/>
          </a:p>
        </p:txBody>
      </p:sp>
      <p:sp>
        <p:nvSpPr>
          <p:cNvPr id="106" name="Line 21"/>
          <p:cNvSpPr>
            <a:spLocks noChangeShapeType="1"/>
          </p:cNvSpPr>
          <p:nvPr/>
        </p:nvSpPr>
        <p:spPr bwMode="auto">
          <a:xfrm>
            <a:off x="8235231" y="3177179"/>
            <a:ext cx="0" cy="2407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1796"/>
          </a:p>
        </p:txBody>
      </p:sp>
      <p:sp>
        <p:nvSpPr>
          <p:cNvPr id="107" name="Line 22"/>
          <p:cNvSpPr>
            <a:spLocks noChangeShapeType="1"/>
          </p:cNvSpPr>
          <p:nvPr/>
        </p:nvSpPr>
        <p:spPr bwMode="auto">
          <a:xfrm>
            <a:off x="6947617" y="3162925"/>
            <a:ext cx="0" cy="1710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1796"/>
          </a:p>
        </p:txBody>
      </p:sp>
      <p:sp>
        <p:nvSpPr>
          <p:cNvPr id="108" name="Line 23"/>
          <p:cNvSpPr>
            <a:spLocks noChangeShapeType="1"/>
          </p:cNvSpPr>
          <p:nvPr/>
        </p:nvSpPr>
        <p:spPr bwMode="auto">
          <a:xfrm>
            <a:off x="7977075" y="3177179"/>
            <a:ext cx="0" cy="1710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1796"/>
          </a:p>
        </p:txBody>
      </p:sp>
      <p:sp>
        <p:nvSpPr>
          <p:cNvPr id="109" name="Line 24"/>
          <p:cNvSpPr>
            <a:spLocks noChangeShapeType="1"/>
          </p:cNvSpPr>
          <p:nvPr/>
        </p:nvSpPr>
        <p:spPr bwMode="auto">
          <a:xfrm>
            <a:off x="7207357" y="3167677"/>
            <a:ext cx="0" cy="12670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1796"/>
          </a:p>
        </p:txBody>
      </p:sp>
      <p:sp>
        <p:nvSpPr>
          <p:cNvPr id="110" name="Line 25"/>
          <p:cNvSpPr>
            <a:spLocks noChangeShapeType="1"/>
          </p:cNvSpPr>
          <p:nvPr/>
        </p:nvSpPr>
        <p:spPr bwMode="auto">
          <a:xfrm>
            <a:off x="7718918" y="3167677"/>
            <a:ext cx="0" cy="12670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1796"/>
          </a:p>
        </p:txBody>
      </p:sp>
      <p:sp>
        <p:nvSpPr>
          <p:cNvPr id="111" name="Line 26"/>
          <p:cNvSpPr>
            <a:spLocks noChangeShapeType="1"/>
          </p:cNvSpPr>
          <p:nvPr/>
        </p:nvSpPr>
        <p:spPr bwMode="auto">
          <a:xfrm>
            <a:off x="7468681" y="3167677"/>
            <a:ext cx="0" cy="10294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1796"/>
          </a:p>
        </p:txBody>
      </p:sp>
      <p:sp>
        <p:nvSpPr>
          <p:cNvPr id="112" name="Rectangle 111"/>
          <p:cNvSpPr>
            <a:spLocks noChangeArrowheads="1"/>
          </p:cNvSpPr>
          <p:nvPr/>
        </p:nvSpPr>
        <p:spPr bwMode="auto">
          <a:xfrm>
            <a:off x="5956170" y="3954815"/>
            <a:ext cx="1506175" cy="1807095"/>
          </a:xfrm>
          <a:prstGeom prst="rect">
            <a:avLst/>
          </a:prstGeom>
          <a:gradFill rotWithShape="0">
            <a:gsLst>
              <a:gs pos="0">
                <a:srgbClr val="475E76"/>
              </a:gs>
              <a:gs pos="50000">
                <a:srgbClr val="99CCFF"/>
              </a:gs>
              <a:gs pos="100000">
                <a:srgbClr val="475E76"/>
              </a:gs>
            </a:gsLst>
            <a:lin ang="0" scaled="1"/>
          </a:gradFill>
          <a:ln w="9525">
            <a:solidFill>
              <a:srgbClr val="000000"/>
            </a:solidFill>
            <a:miter lim="800000"/>
            <a:headEnd/>
            <a:tailEnd/>
          </a:ln>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113" name="Rectangle 112"/>
          <p:cNvSpPr>
            <a:spLocks noChangeArrowheads="1"/>
          </p:cNvSpPr>
          <p:nvPr/>
        </p:nvSpPr>
        <p:spPr bwMode="auto">
          <a:xfrm>
            <a:off x="7500357" y="3954815"/>
            <a:ext cx="1493506" cy="1807095"/>
          </a:xfrm>
          <a:prstGeom prst="rect">
            <a:avLst/>
          </a:prstGeom>
          <a:gradFill rotWithShape="0">
            <a:gsLst>
              <a:gs pos="0">
                <a:srgbClr val="475E76"/>
              </a:gs>
              <a:gs pos="50000">
                <a:srgbClr val="99CCFF"/>
              </a:gs>
              <a:gs pos="100000">
                <a:srgbClr val="475E76"/>
              </a:gs>
            </a:gsLst>
            <a:lin ang="0" scaled="1"/>
          </a:gradFill>
          <a:ln w="9525">
            <a:solidFill>
              <a:srgbClr val="000000"/>
            </a:solidFill>
            <a:miter lim="800000"/>
            <a:headEnd/>
            <a:tailEnd/>
          </a:ln>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114" name="Text Box 29"/>
          <p:cNvSpPr txBox="1">
            <a:spLocks noChangeArrowheads="1"/>
          </p:cNvSpPr>
          <p:nvPr/>
        </p:nvSpPr>
        <p:spPr bwMode="auto">
          <a:xfrm>
            <a:off x="6546921" y="1298245"/>
            <a:ext cx="644599" cy="399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1995" b="1" dirty="0">
                <a:solidFill>
                  <a:srgbClr val="FF0000"/>
                </a:solidFill>
                <a:latin typeface="Times New Roman" pitchFamily="18" charset="0"/>
                <a:sym typeface="Symbol" pitchFamily="18" charset="2"/>
              </a:rPr>
              <a:t></a:t>
            </a:r>
            <a:endParaRPr lang="en-US" altLang="en-US" sz="1995" b="1" dirty="0">
              <a:solidFill>
                <a:srgbClr val="FF0000"/>
              </a:solidFill>
              <a:latin typeface="Times New Roman" pitchFamily="18" charset="0"/>
            </a:endParaRPr>
          </a:p>
        </p:txBody>
      </p:sp>
      <p:sp>
        <p:nvSpPr>
          <p:cNvPr id="115" name="AutoShape 30"/>
          <p:cNvSpPr>
            <a:spLocks noChangeArrowheads="1"/>
          </p:cNvSpPr>
          <p:nvPr/>
        </p:nvSpPr>
        <p:spPr bwMode="auto">
          <a:xfrm>
            <a:off x="5960921" y="2386872"/>
            <a:ext cx="197973" cy="202724"/>
          </a:xfrm>
          <a:prstGeom prst="irregularSeal1">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116" name="Line 31"/>
          <p:cNvSpPr>
            <a:spLocks noChangeShapeType="1"/>
          </p:cNvSpPr>
          <p:nvPr/>
        </p:nvSpPr>
        <p:spPr bwMode="auto">
          <a:xfrm flipH="1">
            <a:off x="6054365" y="1575976"/>
            <a:ext cx="384858" cy="878999"/>
          </a:xfrm>
          <a:prstGeom prst="line">
            <a:avLst/>
          </a:prstGeom>
          <a:noFill/>
          <a:ln w="38100">
            <a:solidFill>
              <a:srgbClr val="00B0F0"/>
            </a:solidFill>
            <a:prstDash val="sysDot"/>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sz="1796"/>
          </a:p>
        </p:txBody>
      </p:sp>
      <p:grpSp>
        <p:nvGrpSpPr>
          <p:cNvPr id="117" name="Group 116"/>
          <p:cNvGrpSpPr>
            <a:grpSpLocks/>
          </p:cNvGrpSpPr>
          <p:nvPr/>
        </p:nvGrpSpPr>
        <p:grpSpPr bwMode="auto">
          <a:xfrm>
            <a:off x="5943500" y="2499321"/>
            <a:ext cx="253405" cy="1518846"/>
            <a:chOff x="455" y="1338"/>
            <a:chExt cx="179" cy="959"/>
          </a:xfrm>
        </p:grpSpPr>
        <p:sp>
          <p:nvSpPr>
            <p:cNvPr id="118" name="Freeform 117"/>
            <p:cNvSpPr>
              <a:spLocks/>
            </p:cNvSpPr>
            <p:nvPr/>
          </p:nvSpPr>
          <p:spPr bwMode="auto">
            <a:xfrm>
              <a:off x="467" y="1338"/>
              <a:ext cx="167" cy="934"/>
            </a:xfrm>
            <a:custGeom>
              <a:avLst/>
              <a:gdLst>
                <a:gd name="T0" fmla="*/ 64 w 167"/>
                <a:gd name="T1" fmla="*/ 0 h 934"/>
                <a:gd name="T2" fmla="*/ 0 w 167"/>
                <a:gd name="T3" fmla="*/ 102 h 934"/>
                <a:gd name="T4" fmla="*/ 141 w 167"/>
                <a:gd name="T5" fmla="*/ 185 h 934"/>
                <a:gd name="T6" fmla="*/ 26 w 167"/>
                <a:gd name="T7" fmla="*/ 396 h 934"/>
                <a:gd name="T8" fmla="*/ 13 w 167"/>
                <a:gd name="T9" fmla="*/ 550 h 934"/>
                <a:gd name="T10" fmla="*/ 141 w 167"/>
                <a:gd name="T11" fmla="*/ 704 h 934"/>
                <a:gd name="T12" fmla="*/ 26 w 167"/>
                <a:gd name="T13" fmla="*/ 825 h 934"/>
                <a:gd name="T14" fmla="*/ 167 w 167"/>
                <a:gd name="T15" fmla="*/ 934 h 934"/>
                <a:gd name="T16" fmla="*/ 0 60000 65536"/>
                <a:gd name="T17" fmla="*/ 0 60000 65536"/>
                <a:gd name="T18" fmla="*/ 0 60000 65536"/>
                <a:gd name="T19" fmla="*/ 0 60000 65536"/>
                <a:gd name="T20" fmla="*/ 0 60000 65536"/>
                <a:gd name="T21" fmla="*/ 0 60000 65536"/>
                <a:gd name="T22" fmla="*/ 0 60000 65536"/>
                <a:gd name="T23" fmla="*/ 0 60000 65536"/>
                <a:gd name="T24" fmla="*/ 0 w 167"/>
                <a:gd name="T25" fmla="*/ 0 h 934"/>
                <a:gd name="T26" fmla="*/ 167 w 167"/>
                <a:gd name="T27" fmla="*/ 934 h 93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7" h="934">
                  <a:moveTo>
                    <a:pt x="64" y="0"/>
                  </a:moveTo>
                  <a:lnTo>
                    <a:pt x="0" y="102"/>
                  </a:lnTo>
                  <a:lnTo>
                    <a:pt x="141" y="185"/>
                  </a:lnTo>
                  <a:lnTo>
                    <a:pt x="26" y="396"/>
                  </a:lnTo>
                  <a:lnTo>
                    <a:pt x="13" y="550"/>
                  </a:lnTo>
                  <a:lnTo>
                    <a:pt x="141" y="704"/>
                  </a:lnTo>
                  <a:lnTo>
                    <a:pt x="26" y="825"/>
                  </a:lnTo>
                  <a:lnTo>
                    <a:pt x="167" y="934"/>
                  </a:lnTo>
                </a:path>
              </a:pathLst>
            </a:custGeom>
            <a:noFill/>
            <a:ln w="1905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796"/>
            </a:p>
          </p:txBody>
        </p:sp>
        <p:sp>
          <p:nvSpPr>
            <p:cNvPr id="119" name="Freeform 118"/>
            <p:cNvSpPr>
              <a:spLocks/>
            </p:cNvSpPr>
            <p:nvPr/>
          </p:nvSpPr>
          <p:spPr bwMode="auto">
            <a:xfrm flipH="1">
              <a:off x="455" y="1363"/>
              <a:ext cx="167" cy="934"/>
            </a:xfrm>
            <a:custGeom>
              <a:avLst/>
              <a:gdLst>
                <a:gd name="T0" fmla="*/ 64 w 167"/>
                <a:gd name="T1" fmla="*/ 0 h 934"/>
                <a:gd name="T2" fmla="*/ 0 w 167"/>
                <a:gd name="T3" fmla="*/ 102 h 934"/>
                <a:gd name="T4" fmla="*/ 141 w 167"/>
                <a:gd name="T5" fmla="*/ 185 h 934"/>
                <a:gd name="T6" fmla="*/ 26 w 167"/>
                <a:gd name="T7" fmla="*/ 396 h 934"/>
                <a:gd name="T8" fmla="*/ 13 w 167"/>
                <a:gd name="T9" fmla="*/ 550 h 934"/>
                <a:gd name="T10" fmla="*/ 141 w 167"/>
                <a:gd name="T11" fmla="*/ 704 h 934"/>
                <a:gd name="T12" fmla="*/ 26 w 167"/>
                <a:gd name="T13" fmla="*/ 825 h 934"/>
                <a:gd name="T14" fmla="*/ 167 w 167"/>
                <a:gd name="T15" fmla="*/ 934 h 934"/>
                <a:gd name="T16" fmla="*/ 0 60000 65536"/>
                <a:gd name="T17" fmla="*/ 0 60000 65536"/>
                <a:gd name="T18" fmla="*/ 0 60000 65536"/>
                <a:gd name="T19" fmla="*/ 0 60000 65536"/>
                <a:gd name="T20" fmla="*/ 0 60000 65536"/>
                <a:gd name="T21" fmla="*/ 0 60000 65536"/>
                <a:gd name="T22" fmla="*/ 0 60000 65536"/>
                <a:gd name="T23" fmla="*/ 0 60000 65536"/>
                <a:gd name="T24" fmla="*/ 0 w 167"/>
                <a:gd name="T25" fmla="*/ 0 h 934"/>
                <a:gd name="T26" fmla="*/ 167 w 167"/>
                <a:gd name="T27" fmla="*/ 934 h 93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7" h="934">
                  <a:moveTo>
                    <a:pt x="64" y="0"/>
                  </a:moveTo>
                  <a:lnTo>
                    <a:pt x="0" y="102"/>
                  </a:lnTo>
                  <a:lnTo>
                    <a:pt x="141" y="185"/>
                  </a:lnTo>
                  <a:lnTo>
                    <a:pt x="26" y="396"/>
                  </a:lnTo>
                  <a:lnTo>
                    <a:pt x="13" y="550"/>
                  </a:lnTo>
                  <a:lnTo>
                    <a:pt x="141" y="704"/>
                  </a:lnTo>
                  <a:lnTo>
                    <a:pt x="26" y="825"/>
                  </a:lnTo>
                  <a:lnTo>
                    <a:pt x="167" y="934"/>
                  </a:lnTo>
                </a:path>
              </a:pathLst>
            </a:custGeom>
            <a:noFill/>
            <a:ln w="1905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796"/>
            </a:p>
          </p:txBody>
        </p:sp>
        <p:sp>
          <p:nvSpPr>
            <p:cNvPr id="120" name="Freeform 119"/>
            <p:cNvSpPr>
              <a:spLocks/>
            </p:cNvSpPr>
            <p:nvPr/>
          </p:nvSpPr>
          <p:spPr bwMode="auto">
            <a:xfrm>
              <a:off x="467" y="1389"/>
              <a:ext cx="160" cy="896"/>
            </a:xfrm>
            <a:custGeom>
              <a:avLst/>
              <a:gdLst>
                <a:gd name="T0" fmla="*/ 77 w 160"/>
                <a:gd name="T1" fmla="*/ 0 h 896"/>
                <a:gd name="T2" fmla="*/ 0 w 160"/>
                <a:gd name="T3" fmla="*/ 294 h 896"/>
                <a:gd name="T4" fmla="*/ 160 w 160"/>
                <a:gd name="T5" fmla="*/ 601 h 896"/>
                <a:gd name="T6" fmla="*/ 90 w 160"/>
                <a:gd name="T7" fmla="*/ 896 h 896"/>
                <a:gd name="T8" fmla="*/ 0 60000 65536"/>
                <a:gd name="T9" fmla="*/ 0 60000 65536"/>
                <a:gd name="T10" fmla="*/ 0 60000 65536"/>
                <a:gd name="T11" fmla="*/ 0 60000 65536"/>
                <a:gd name="T12" fmla="*/ 0 w 160"/>
                <a:gd name="T13" fmla="*/ 0 h 896"/>
                <a:gd name="T14" fmla="*/ 160 w 160"/>
                <a:gd name="T15" fmla="*/ 896 h 896"/>
              </a:gdLst>
              <a:ahLst/>
              <a:cxnLst>
                <a:cxn ang="T8">
                  <a:pos x="T0" y="T1"/>
                </a:cxn>
                <a:cxn ang="T9">
                  <a:pos x="T2" y="T3"/>
                </a:cxn>
                <a:cxn ang="T10">
                  <a:pos x="T4" y="T5"/>
                </a:cxn>
                <a:cxn ang="T11">
                  <a:pos x="T6" y="T7"/>
                </a:cxn>
              </a:cxnLst>
              <a:rect l="T12" t="T13" r="T14" b="T15"/>
              <a:pathLst>
                <a:path w="160" h="896">
                  <a:moveTo>
                    <a:pt x="77" y="0"/>
                  </a:moveTo>
                  <a:lnTo>
                    <a:pt x="0" y="294"/>
                  </a:lnTo>
                  <a:lnTo>
                    <a:pt x="160" y="601"/>
                  </a:lnTo>
                  <a:lnTo>
                    <a:pt x="90" y="896"/>
                  </a:lnTo>
                </a:path>
              </a:pathLst>
            </a:custGeom>
            <a:noFill/>
            <a:ln w="1905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796"/>
            </a:p>
          </p:txBody>
        </p:sp>
      </p:grpSp>
      <p:sp>
        <p:nvSpPr>
          <p:cNvPr id="121" name="Rectangle 120"/>
          <p:cNvSpPr>
            <a:spLocks noChangeArrowheads="1"/>
          </p:cNvSpPr>
          <p:nvPr/>
        </p:nvSpPr>
        <p:spPr bwMode="auto">
          <a:xfrm>
            <a:off x="5946668" y="3973821"/>
            <a:ext cx="1506175" cy="1807095"/>
          </a:xfrm>
          <a:prstGeom prst="rect">
            <a:avLst/>
          </a:prstGeom>
          <a:gradFill rotWithShape="0">
            <a:gsLst>
              <a:gs pos="0">
                <a:srgbClr val="767600"/>
              </a:gs>
              <a:gs pos="50000">
                <a:srgbClr val="FFFF00"/>
              </a:gs>
              <a:gs pos="100000">
                <a:srgbClr val="767600"/>
              </a:gs>
            </a:gsLst>
            <a:lin ang="0" scaled="1"/>
          </a:gradFill>
          <a:ln w="9525">
            <a:solidFill>
              <a:srgbClr val="000000"/>
            </a:solidFill>
            <a:miter lim="800000"/>
            <a:headEnd/>
            <a:tailEnd/>
          </a:ln>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122" name="Line 37"/>
          <p:cNvSpPr>
            <a:spLocks noChangeShapeType="1"/>
          </p:cNvSpPr>
          <p:nvPr/>
        </p:nvSpPr>
        <p:spPr bwMode="auto">
          <a:xfrm flipH="1">
            <a:off x="4938355" y="3856621"/>
            <a:ext cx="1125511" cy="202724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796"/>
          </a:p>
        </p:txBody>
      </p:sp>
      <p:sp>
        <p:nvSpPr>
          <p:cNvPr id="123" name="Text Box 40"/>
          <p:cNvSpPr txBox="1">
            <a:spLocks noChangeArrowheads="1"/>
          </p:cNvSpPr>
          <p:nvPr/>
        </p:nvSpPr>
        <p:spPr bwMode="auto">
          <a:xfrm>
            <a:off x="4312206" y="5929791"/>
            <a:ext cx="3725053" cy="399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1995" b="1" dirty="0">
                <a:solidFill>
                  <a:srgbClr val="FF0000"/>
                </a:solidFill>
                <a:latin typeface="Times New Roman" pitchFamily="18" charset="0"/>
              </a:rPr>
              <a:t>X1 = 0.95 / (0.95 + 0.05) = 0.95</a:t>
            </a:r>
          </a:p>
        </p:txBody>
      </p:sp>
      <p:sp>
        <p:nvSpPr>
          <p:cNvPr id="124" name="Line 41"/>
          <p:cNvSpPr>
            <a:spLocks noChangeShapeType="1"/>
          </p:cNvSpPr>
          <p:nvPr/>
        </p:nvSpPr>
        <p:spPr bwMode="auto">
          <a:xfrm>
            <a:off x="6971374" y="1575976"/>
            <a:ext cx="370605" cy="828318"/>
          </a:xfrm>
          <a:prstGeom prst="line">
            <a:avLst/>
          </a:prstGeom>
          <a:noFill/>
          <a:ln w="38100">
            <a:solidFill>
              <a:srgbClr val="00B0F0"/>
            </a:solidFill>
            <a:prstDash val="sysDot"/>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sz="1796"/>
          </a:p>
        </p:txBody>
      </p:sp>
      <p:sp>
        <p:nvSpPr>
          <p:cNvPr id="125" name="AutoShape 42"/>
          <p:cNvSpPr>
            <a:spLocks noChangeArrowheads="1"/>
          </p:cNvSpPr>
          <p:nvPr/>
        </p:nvSpPr>
        <p:spPr bwMode="auto">
          <a:xfrm>
            <a:off x="7223196" y="2416964"/>
            <a:ext cx="197972" cy="202724"/>
          </a:xfrm>
          <a:prstGeom prst="irregularSeal1">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grpSp>
        <p:nvGrpSpPr>
          <p:cNvPr id="126" name="Group 43"/>
          <p:cNvGrpSpPr>
            <a:grpSpLocks/>
          </p:cNvGrpSpPr>
          <p:nvPr/>
        </p:nvGrpSpPr>
        <p:grpSpPr bwMode="auto">
          <a:xfrm>
            <a:off x="6843088" y="2550002"/>
            <a:ext cx="955020" cy="1417484"/>
            <a:chOff x="1094" y="1370"/>
            <a:chExt cx="678" cy="895"/>
          </a:xfrm>
        </p:grpSpPr>
        <p:sp>
          <p:nvSpPr>
            <p:cNvPr id="127" name="Freeform 44"/>
            <p:cNvSpPr>
              <a:spLocks/>
            </p:cNvSpPr>
            <p:nvPr/>
          </p:nvSpPr>
          <p:spPr bwMode="auto">
            <a:xfrm>
              <a:off x="1094" y="1376"/>
              <a:ext cx="429" cy="870"/>
            </a:xfrm>
            <a:custGeom>
              <a:avLst/>
              <a:gdLst>
                <a:gd name="T0" fmla="*/ 333 w 429"/>
                <a:gd name="T1" fmla="*/ 0 h 870"/>
                <a:gd name="T2" fmla="*/ 276 w 429"/>
                <a:gd name="T3" fmla="*/ 115 h 870"/>
                <a:gd name="T4" fmla="*/ 429 w 429"/>
                <a:gd name="T5" fmla="*/ 333 h 870"/>
                <a:gd name="T6" fmla="*/ 0 w 429"/>
                <a:gd name="T7" fmla="*/ 870 h 870"/>
                <a:gd name="T8" fmla="*/ 0 60000 65536"/>
                <a:gd name="T9" fmla="*/ 0 60000 65536"/>
                <a:gd name="T10" fmla="*/ 0 60000 65536"/>
                <a:gd name="T11" fmla="*/ 0 60000 65536"/>
                <a:gd name="T12" fmla="*/ 0 w 429"/>
                <a:gd name="T13" fmla="*/ 0 h 870"/>
                <a:gd name="T14" fmla="*/ 429 w 429"/>
                <a:gd name="T15" fmla="*/ 870 h 870"/>
              </a:gdLst>
              <a:ahLst/>
              <a:cxnLst>
                <a:cxn ang="T8">
                  <a:pos x="T0" y="T1"/>
                </a:cxn>
                <a:cxn ang="T9">
                  <a:pos x="T2" y="T3"/>
                </a:cxn>
                <a:cxn ang="T10">
                  <a:pos x="T4" y="T5"/>
                </a:cxn>
                <a:cxn ang="T11">
                  <a:pos x="T6" y="T7"/>
                </a:cxn>
              </a:cxnLst>
              <a:rect l="T12" t="T13" r="T14" b="T15"/>
              <a:pathLst>
                <a:path w="429" h="870">
                  <a:moveTo>
                    <a:pt x="333" y="0"/>
                  </a:moveTo>
                  <a:lnTo>
                    <a:pt x="276" y="115"/>
                  </a:lnTo>
                  <a:lnTo>
                    <a:pt x="429" y="333"/>
                  </a:lnTo>
                  <a:lnTo>
                    <a:pt x="0" y="870"/>
                  </a:lnTo>
                </a:path>
              </a:pathLst>
            </a:custGeom>
            <a:noFill/>
            <a:ln w="1905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796"/>
            </a:p>
          </p:txBody>
        </p:sp>
        <p:sp>
          <p:nvSpPr>
            <p:cNvPr id="128" name="Freeform 45"/>
            <p:cNvSpPr>
              <a:spLocks/>
            </p:cNvSpPr>
            <p:nvPr/>
          </p:nvSpPr>
          <p:spPr bwMode="auto">
            <a:xfrm flipH="1">
              <a:off x="1343" y="1421"/>
              <a:ext cx="429" cy="844"/>
            </a:xfrm>
            <a:custGeom>
              <a:avLst/>
              <a:gdLst>
                <a:gd name="T0" fmla="*/ 333 w 429"/>
                <a:gd name="T1" fmla="*/ 0 h 870"/>
                <a:gd name="T2" fmla="*/ 276 w 429"/>
                <a:gd name="T3" fmla="*/ 115 h 870"/>
                <a:gd name="T4" fmla="*/ 429 w 429"/>
                <a:gd name="T5" fmla="*/ 333 h 870"/>
                <a:gd name="T6" fmla="*/ 0 w 429"/>
                <a:gd name="T7" fmla="*/ 870 h 870"/>
                <a:gd name="T8" fmla="*/ 0 60000 65536"/>
                <a:gd name="T9" fmla="*/ 0 60000 65536"/>
                <a:gd name="T10" fmla="*/ 0 60000 65536"/>
                <a:gd name="T11" fmla="*/ 0 60000 65536"/>
                <a:gd name="T12" fmla="*/ 0 w 429"/>
                <a:gd name="T13" fmla="*/ 0 h 870"/>
                <a:gd name="T14" fmla="*/ 429 w 429"/>
                <a:gd name="T15" fmla="*/ 870 h 870"/>
              </a:gdLst>
              <a:ahLst/>
              <a:cxnLst>
                <a:cxn ang="T8">
                  <a:pos x="T0" y="T1"/>
                </a:cxn>
                <a:cxn ang="T9">
                  <a:pos x="T2" y="T3"/>
                </a:cxn>
                <a:cxn ang="T10">
                  <a:pos x="T4" y="T5"/>
                </a:cxn>
                <a:cxn ang="T11">
                  <a:pos x="T6" y="T7"/>
                </a:cxn>
              </a:cxnLst>
              <a:rect l="T12" t="T13" r="T14" b="T15"/>
              <a:pathLst>
                <a:path w="429" h="870">
                  <a:moveTo>
                    <a:pt x="333" y="0"/>
                  </a:moveTo>
                  <a:lnTo>
                    <a:pt x="276" y="115"/>
                  </a:lnTo>
                  <a:lnTo>
                    <a:pt x="429" y="333"/>
                  </a:lnTo>
                  <a:lnTo>
                    <a:pt x="0" y="870"/>
                  </a:lnTo>
                </a:path>
              </a:pathLst>
            </a:custGeom>
            <a:noFill/>
            <a:ln w="1905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796"/>
            </a:p>
          </p:txBody>
        </p:sp>
        <p:sp>
          <p:nvSpPr>
            <p:cNvPr id="129" name="Freeform 46"/>
            <p:cNvSpPr>
              <a:spLocks/>
            </p:cNvSpPr>
            <p:nvPr/>
          </p:nvSpPr>
          <p:spPr bwMode="auto">
            <a:xfrm>
              <a:off x="1274" y="1389"/>
              <a:ext cx="249" cy="851"/>
            </a:xfrm>
            <a:custGeom>
              <a:avLst/>
              <a:gdLst>
                <a:gd name="T0" fmla="*/ 153 w 249"/>
                <a:gd name="T1" fmla="*/ 0 h 851"/>
                <a:gd name="T2" fmla="*/ 249 w 249"/>
                <a:gd name="T3" fmla="*/ 422 h 851"/>
                <a:gd name="T4" fmla="*/ 0 w 249"/>
                <a:gd name="T5" fmla="*/ 851 h 851"/>
                <a:gd name="T6" fmla="*/ 0 60000 65536"/>
                <a:gd name="T7" fmla="*/ 0 60000 65536"/>
                <a:gd name="T8" fmla="*/ 0 60000 65536"/>
                <a:gd name="T9" fmla="*/ 0 w 249"/>
                <a:gd name="T10" fmla="*/ 0 h 851"/>
                <a:gd name="T11" fmla="*/ 249 w 249"/>
                <a:gd name="T12" fmla="*/ 851 h 851"/>
              </a:gdLst>
              <a:ahLst/>
              <a:cxnLst>
                <a:cxn ang="T6">
                  <a:pos x="T0" y="T1"/>
                </a:cxn>
                <a:cxn ang="T7">
                  <a:pos x="T2" y="T3"/>
                </a:cxn>
                <a:cxn ang="T8">
                  <a:pos x="T4" y="T5"/>
                </a:cxn>
              </a:cxnLst>
              <a:rect l="T9" t="T10" r="T11" b="T12"/>
              <a:pathLst>
                <a:path w="249" h="851">
                  <a:moveTo>
                    <a:pt x="153" y="0"/>
                  </a:moveTo>
                  <a:lnTo>
                    <a:pt x="249" y="422"/>
                  </a:lnTo>
                  <a:lnTo>
                    <a:pt x="0" y="851"/>
                  </a:lnTo>
                </a:path>
              </a:pathLst>
            </a:custGeom>
            <a:noFill/>
            <a:ln w="1905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796"/>
            </a:p>
          </p:txBody>
        </p:sp>
        <p:sp>
          <p:nvSpPr>
            <p:cNvPr id="130" name="Freeform 47"/>
            <p:cNvSpPr>
              <a:spLocks/>
            </p:cNvSpPr>
            <p:nvPr/>
          </p:nvSpPr>
          <p:spPr bwMode="auto">
            <a:xfrm>
              <a:off x="1370" y="1370"/>
              <a:ext cx="294" cy="883"/>
            </a:xfrm>
            <a:custGeom>
              <a:avLst/>
              <a:gdLst>
                <a:gd name="T0" fmla="*/ 32 w 294"/>
                <a:gd name="T1" fmla="*/ 0 h 883"/>
                <a:gd name="T2" fmla="*/ 0 w 294"/>
                <a:gd name="T3" fmla="*/ 211 h 883"/>
                <a:gd name="T4" fmla="*/ 294 w 294"/>
                <a:gd name="T5" fmla="*/ 883 h 883"/>
                <a:gd name="T6" fmla="*/ 0 60000 65536"/>
                <a:gd name="T7" fmla="*/ 0 60000 65536"/>
                <a:gd name="T8" fmla="*/ 0 60000 65536"/>
                <a:gd name="T9" fmla="*/ 0 w 294"/>
                <a:gd name="T10" fmla="*/ 0 h 883"/>
                <a:gd name="T11" fmla="*/ 294 w 294"/>
                <a:gd name="T12" fmla="*/ 883 h 883"/>
              </a:gdLst>
              <a:ahLst/>
              <a:cxnLst>
                <a:cxn ang="T6">
                  <a:pos x="T0" y="T1"/>
                </a:cxn>
                <a:cxn ang="T7">
                  <a:pos x="T2" y="T3"/>
                </a:cxn>
                <a:cxn ang="T8">
                  <a:pos x="T4" y="T5"/>
                </a:cxn>
              </a:cxnLst>
              <a:rect l="T9" t="T10" r="T11" b="T12"/>
              <a:pathLst>
                <a:path w="294" h="883">
                  <a:moveTo>
                    <a:pt x="32" y="0"/>
                  </a:moveTo>
                  <a:lnTo>
                    <a:pt x="0" y="211"/>
                  </a:lnTo>
                  <a:lnTo>
                    <a:pt x="294" y="883"/>
                  </a:lnTo>
                </a:path>
              </a:pathLst>
            </a:custGeom>
            <a:noFill/>
            <a:ln w="1905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796"/>
            </a:p>
          </p:txBody>
        </p:sp>
      </p:grpSp>
      <p:sp>
        <p:nvSpPr>
          <p:cNvPr id="131" name="Text Box 49"/>
          <p:cNvSpPr txBox="1">
            <a:spLocks noChangeArrowheads="1"/>
          </p:cNvSpPr>
          <p:nvPr/>
        </p:nvSpPr>
        <p:spPr bwMode="auto">
          <a:xfrm>
            <a:off x="8380609" y="5929791"/>
            <a:ext cx="3699789" cy="399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1995" b="1" dirty="0">
                <a:solidFill>
                  <a:srgbClr val="FFB900"/>
                </a:solidFill>
                <a:latin typeface="Times New Roman" pitchFamily="18" charset="0"/>
              </a:rPr>
              <a:t>X2 = 0.55 / (0.55 + 0.45) = 0.55</a:t>
            </a:r>
          </a:p>
        </p:txBody>
      </p:sp>
      <p:sp>
        <p:nvSpPr>
          <p:cNvPr id="132" name="Rectangle 50"/>
          <p:cNvSpPr>
            <a:spLocks noChangeArrowheads="1"/>
          </p:cNvSpPr>
          <p:nvPr/>
        </p:nvSpPr>
        <p:spPr bwMode="auto">
          <a:xfrm>
            <a:off x="5945084" y="3975405"/>
            <a:ext cx="1506176" cy="1807094"/>
          </a:xfrm>
          <a:prstGeom prst="rect">
            <a:avLst/>
          </a:prstGeom>
          <a:gradFill rotWithShape="0">
            <a:gsLst>
              <a:gs pos="0">
                <a:srgbClr val="475E76"/>
              </a:gs>
              <a:gs pos="50000">
                <a:srgbClr val="99CCFF"/>
              </a:gs>
              <a:gs pos="100000">
                <a:srgbClr val="475E76"/>
              </a:gs>
            </a:gsLst>
            <a:lin ang="0" scaled="1"/>
          </a:gradFill>
          <a:ln w="9525">
            <a:solidFill>
              <a:srgbClr val="000000"/>
            </a:solidFill>
            <a:miter lim="800000"/>
            <a:headEnd/>
            <a:tailEnd/>
          </a:ln>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133" name="Rectangle 51"/>
          <p:cNvSpPr>
            <a:spLocks noChangeArrowheads="1"/>
          </p:cNvSpPr>
          <p:nvPr/>
        </p:nvSpPr>
        <p:spPr bwMode="auto">
          <a:xfrm>
            <a:off x="7505109" y="3973821"/>
            <a:ext cx="1506175" cy="1807095"/>
          </a:xfrm>
          <a:prstGeom prst="rect">
            <a:avLst/>
          </a:prstGeom>
          <a:gradFill rotWithShape="0">
            <a:gsLst>
              <a:gs pos="0">
                <a:srgbClr val="475E76"/>
              </a:gs>
              <a:gs pos="50000">
                <a:srgbClr val="99CCFF"/>
              </a:gs>
              <a:gs pos="100000">
                <a:srgbClr val="475E76"/>
              </a:gs>
            </a:gsLst>
            <a:lin ang="0" scaled="1"/>
          </a:gradFill>
          <a:ln w="9525">
            <a:solidFill>
              <a:srgbClr val="000000"/>
            </a:solidFill>
            <a:miter lim="800000"/>
            <a:headEnd/>
            <a:tailEnd/>
          </a:ln>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134" name="Rectangle 52"/>
          <p:cNvSpPr>
            <a:spLocks noChangeArrowheads="1"/>
          </p:cNvSpPr>
          <p:nvPr/>
        </p:nvSpPr>
        <p:spPr bwMode="auto">
          <a:xfrm>
            <a:off x="5946668" y="3983323"/>
            <a:ext cx="1506175" cy="1807095"/>
          </a:xfrm>
          <a:prstGeom prst="rect">
            <a:avLst/>
          </a:prstGeom>
          <a:gradFill rotWithShape="0">
            <a:gsLst>
              <a:gs pos="0">
                <a:srgbClr val="767600"/>
              </a:gs>
              <a:gs pos="50000">
                <a:srgbClr val="FFFF00"/>
              </a:gs>
              <a:gs pos="100000">
                <a:srgbClr val="767600"/>
              </a:gs>
            </a:gsLst>
            <a:lin ang="0" scaled="1"/>
          </a:gradFill>
          <a:ln w="9525">
            <a:solidFill>
              <a:srgbClr val="000000"/>
            </a:solidFill>
            <a:miter lim="800000"/>
            <a:headEnd/>
            <a:tailEnd/>
          </a:ln>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135" name="Text Box 53"/>
          <p:cNvSpPr txBox="1">
            <a:spLocks noChangeArrowheads="1"/>
          </p:cNvSpPr>
          <p:nvPr/>
        </p:nvSpPr>
        <p:spPr bwMode="auto">
          <a:xfrm>
            <a:off x="6478818" y="4710279"/>
            <a:ext cx="419702" cy="517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794" b="1">
                <a:solidFill>
                  <a:srgbClr val="FF0000"/>
                </a:solidFill>
                <a:latin typeface="Times New Roman" pitchFamily="18" charset="0"/>
              </a:rPr>
              <a:t>A</a:t>
            </a:r>
            <a:endParaRPr lang="en-US" altLang="en-US" sz="1995" b="1">
              <a:solidFill>
                <a:srgbClr val="FF0000"/>
              </a:solidFill>
              <a:latin typeface="Times New Roman" pitchFamily="18" charset="0"/>
            </a:endParaRPr>
          </a:p>
        </p:txBody>
      </p:sp>
      <p:sp>
        <p:nvSpPr>
          <p:cNvPr id="136" name="Rectangle 54"/>
          <p:cNvSpPr>
            <a:spLocks noChangeArrowheads="1"/>
          </p:cNvSpPr>
          <p:nvPr/>
        </p:nvSpPr>
        <p:spPr bwMode="auto">
          <a:xfrm>
            <a:off x="7498773" y="3983323"/>
            <a:ext cx="1506175" cy="1807095"/>
          </a:xfrm>
          <a:prstGeom prst="rect">
            <a:avLst/>
          </a:prstGeom>
          <a:gradFill rotWithShape="0">
            <a:gsLst>
              <a:gs pos="0">
                <a:srgbClr val="767600"/>
              </a:gs>
              <a:gs pos="50000">
                <a:srgbClr val="FFFF00"/>
              </a:gs>
              <a:gs pos="100000">
                <a:srgbClr val="767600"/>
              </a:gs>
            </a:gsLst>
            <a:lin ang="0" scaled="1"/>
          </a:gradFill>
          <a:ln w="9525">
            <a:solidFill>
              <a:srgbClr val="000000"/>
            </a:solidFill>
            <a:miter lim="800000"/>
            <a:headEnd/>
            <a:tailEnd/>
          </a:ln>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it-IT" altLang="en-US" sz="1796"/>
          </a:p>
        </p:txBody>
      </p:sp>
      <p:sp>
        <p:nvSpPr>
          <p:cNvPr id="137" name="Text Box 55"/>
          <p:cNvSpPr txBox="1">
            <a:spLocks noChangeArrowheads="1"/>
          </p:cNvSpPr>
          <p:nvPr/>
        </p:nvSpPr>
        <p:spPr bwMode="auto">
          <a:xfrm>
            <a:off x="8081605" y="4694442"/>
            <a:ext cx="419702" cy="517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794" b="1">
                <a:solidFill>
                  <a:srgbClr val="FF0000"/>
                </a:solidFill>
                <a:latin typeface="Times New Roman" pitchFamily="18" charset="0"/>
              </a:rPr>
              <a:t>B</a:t>
            </a:r>
            <a:endParaRPr lang="en-US" altLang="en-US" sz="1995" b="1">
              <a:solidFill>
                <a:srgbClr val="FF0000"/>
              </a:solidFill>
              <a:latin typeface="Times New Roman" pitchFamily="18" charset="0"/>
            </a:endParaRPr>
          </a:p>
        </p:txBody>
      </p:sp>
      <p:sp>
        <p:nvSpPr>
          <p:cNvPr id="138" name="Line 56"/>
          <p:cNvSpPr>
            <a:spLocks noChangeShapeType="1"/>
          </p:cNvSpPr>
          <p:nvPr/>
        </p:nvSpPr>
        <p:spPr bwMode="auto">
          <a:xfrm>
            <a:off x="7351481" y="3856621"/>
            <a:ext cx="2888817" cy="2027240"/>
          </a:xfrm>
          <a:prstGeom prst="line">
            <a:avLst/>
          </a:prstGeom>
          <a:noFill/>
          <a:ln w="38100">
            <a:solidFill>
              <a:schemeClr val="accent3">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796"/>
          </a:p>
        </p:txBody>
      </p:sp>
      <p:sp>
        <p:nvSpPr>
          <p:cNvPr id="139" name="Line 57"/>
          <p:cNvSpPr>
            <a:spLocks noChangeShapeType="1"/>
          </p:cNvSpPr>
          <p:nvPr/>
        </p:nvSpPr>
        <p:spPr bwMode="auto">
          <a:xfrm>
            <a:off x="5983094" y="5883861"/>
            <a:ext cx="3040860" cy="0"/>
          </a:xfrm>
          <a:prstGeom prst="line">
            <a:avLst/>
          </a:prstGeom>
          <a:noFill/>
          <a:ln w="9525">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140" name="Text Box 58"/>
          <p:cNvSpPr txBox="1">
            <a:spLocks noChangeArrowheads="1"/>
          </p:cNvSpPr>
          <p:nvPr/>
        </p:nvSpPr>
        <p:spPr bwMode="auto">
          <a:xfrm>
            <a:off x="9099975" y="5738153"/>
            <a:ext cx="116746" cy="275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1796" dirty="0"/>
              <a:t>0</a:t>
            </a:r>
          </a:p>
        </p:txBody>
      </p:sp>
      <p:sp>
        <p:nvSpPr>
          <p:cNvPr id="141" name="Text Box 59"/>
          <p:cNvSpPr txBox="1">
            <a:spLocks noChangeArrowheads="1"/>
          </p:cNvSpPr>
          <p:nvPr/>
        </p:nvSpPr>
        <p:spPr bwMode="auto">
          <a:xfrm>
            <a:off x="5755029" y="5655796"/>
            <a:ext cx="116746" cy="275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altLang="en-US" sz="1796" dirty="0"/>
              <a:t>1</a:t>
            </a:r>
          </a:p>
        </p:txBody>
      </p:sp>
      <p:graphicFrame>
        <p:nvGraphicFramePr>
          <p:cNvPr id="144" name="Object 143"/>
          <p:cNvGraphicFramePr>
            <a:graphicFrameLocks noChangeAspect="1"/>
          </p:cNvGraphicFramePr>
          <p:nvPr/>
        </p:nvGraphicFramePr>
        <p:xfrm>
          <a:off x="10053843" y="1716933"/>
          <a:ext cx="1455495" cy="837820"/>
        </p:xfrm>
        <a:graphic>
          <a:graphicData uri="http://schemas.openxmlformats.org/presentationml/2006/ole">
            <mc:AlternateContent xmlns:mc="http://schemas.openxmlformats.org/markup-compatibility/2006">
              <mc:Choice xmlns:v="urn:schemas-microsoft-com:vml" Requires="v">
                <p:oleObj name="Equation" r:id="rId7" imgW="685800" imgH="393480" progId="Equation.3">
                  <p:embed/>
                </p:oleObj>
              </mc:Choice>
              <mc:Fallback>
                <p:oleObj name="Equation" r:id="rId7" imgW="685800" imgH="393480" progId="Equation.3">
                  <p:embed/>
                  <p:pic>
                    <p:nvPicPr>
                      <p:cNvPr id="144" name="Object 143"/>
                      <p:cNvPicPr>
                        <a:picLocks noChangeAspect="1" noChangeArrowheads="1"/>
                      </p:cNvPicPr>
                      <p:nvPr/>
                    </p:nvPicPr>
                    <p:blipFill>
                      <a:blip r:embed="rId8"/>
                      <a:srcRect/>
                      <a:stretch>
                        <a:fillRect/>
                      </a:stretch>
                    </p:blipFill>
                    <p:spPr bwMode="auto">
                      <a:xfrm>
                        <a:off x="10053843" y="1716933"/>
                        <a:ext cx="1455495" cy="8378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3" name="Titel 1">
            <a:extLst>
              <a:ext uri="{FF2B5EF4-FFF2-40B4-BE49-F238E27FC236}">
                <a16:creationId xmlns:a16="http://schemas.microsoft.com/office/drawing/2014/main" id="{1451F61F-323F-41B2-81D5-93A6CD60E148}"/>
              </a:ext>
            </a:extLst>
          </p:cNvPr>
          <p:cNvSpPr txBox="1">
            <a:spLocks/>
          </p:cNvSpPr>
          <p:nvPr/>
        </p:nvSpPr>
        <p:spPr bwMode="gray">
          <a:xfrm>
            <a:off x="481470" y="223111"/>
            <a:ext cx="9122580" cy="491289"/>
          </a:xfrm>
          <a:prstGeom prst="rect">
            <a:avLst/>
          </a:prstGeom>
        </p:spPr>
        <p:txBody>
          <a:bodyPr vert="horz" lIns="0" tIns="0" rIns="0" bIns="0" rtlCol="0" anchor="t" anchorCtr="0">
            <a:noAutofit/>
          </a:bodyPr>
          <a:lstStyle>
            <a:lvl1pPr algn="l" defTabSz="914400" rtl="0" eaLnBrk="1" latinLnBrk="0" hangingPunct="1">
              <a:spcBef>
                <a:spcPct val="0"/>
              </a:spcBef>
              <a:buNone/>
              <a:defRPr sz="2800" b="1" kern="1200">
                <a:solidFill>
                  <a:schemeClr val="bg2"/>
                </a:solidFill>
                <a:latin typeface="+mj-lt"/>
                <a:ea typeface="+mj-ea"/>
                <a:cs typeface="+mj-cs"/>
              </a:defRPr>
            </a:lvl1pPr>
          </a:lstStyle>
          <a:p>
            <a:r>
              <a:rPr lang="en-US" dirty="0"/>
              <a:t>PET detector</a:t>
            </a:r>
          </a:p>
        </p:txBody>
      </p:sp>
    </p:spTree>
    <p:extLst>
      <p:ext uri="{BB962C8B-B14F-4D97-AF65-F5344CB8AC3E}">
        <p14:creationId xmlns:p14="http://schemas.microsoft.com/office/powerpoint/2010/main" val="3698837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wipe(up)">
                                      <p:cBhvr>
                                        <p:cTn id="7" dur="500"/>
                                        <p:tgtEl>
                                          <p:spTgt spid="116"/>
                                        </p:tgtEl>
                                      </p:cBhvr>
                                    </p:animEffect>
                                  </p:childTnLst>
                                </p:cTn>
                              </p:par>
                              <p:par>
                                <p:cTn id="8" presetID="1" presetClass="entr" presetSubtype="0" fill="hold" grpId="0" nodeType="withEffect">
                                  <p:stCondLst>
                                    <p:cond delay="0"/>
                                  </p:stCondLst>
                                  <p:childTnLst>
                                    <p:set>
                                      <p:cBhvr>
                                        <p:cTn id="9" dur="1" fill="hold">
                                          <p:stCondLst>
                                            <p:cond delay="499"/>
                                          </p:stCondLst>
                                        </p:cTn>
                                        <p:tgtEl>
                                          <p:spTgt spid="114"/>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499"/>
                                          </p:stCondLst>
                                        </p:cTn>
                                        <p:tgtEl>
                                          <p:spTgt spid="115"/>
                                        </p:tgtEl>
                                        <p:attrNameLst>
                                          <p:attrName>style.visibility</p:attrName>
                                        </p:attrNameLst>
                                      </p:cBhvr>
                                      <p:to>
                                        <p:strVal val="visible"/>
                                      </p:to>
                                    </p:set>
                                  </p:childTnLst>
                                  <p:subTnLst>
                                    <p:audio>
                                      <p:cMediaNode>
                                        <p:cTn display="0" masterRel="sameClick">
                                          <p:stCondLst>
                                            <p:cond evt="begin" delay="0">
                                              <p:tn val="10"/>
                                            </p:cond>
                                          </p:stCondLst>
                                          <p:endCondLst>
                                            <p:cond evt="onStopAudio" delay="0">
                                              <p:tgtEl>
                                                <p:sldTgt/>
                                              </p:tgtEl>
                                            </p:cond>
                                          </p:endCondLst>
                                        </p:cTn>
                                        <p:tgtEl>
                                          <p:sndTgt r:embed="rId2" name="EXPLODE.WAV"/>
                                        </p:tgtEl>
                                      </p:cMediaNode>
                                    </p:audio>
                                  </p:sub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117"/>
                                        </p:tgtEl>
                                        <p:attrNameLst>
                                          <p:attrName>style.visibility</p:attrName>
                                        </p:attrNameLst>
                                      </p:cBhvr>
                                      <p:to>
                                        <p:strVal val="visible"/>
                                      </p:to>
                                    </p:set>
                                    <p:animEffect transition="in" filter="wipe(up)">
                                      <p:cBhvr>
                                        <p:cTn id="16" dur="500"/>
                                        <p:tgtEl>
                                          <p:spTgt spid="117"/>
                                        </p:tgtEl>
                                      </p:cBhvr>
                                    </p:animEffect>
                                  </p:childTnLst>
                                  <p:subTnLst>
                                    <p:audio>
                                      <p:cMediaNode>
                                        <p:cTn display="0" masterRel="sameClick">
                                          <p:stCondLst>
                                            <p:cond evt="begin" delay="0">
                                              <p:tn val="14"/>
                                            </p:cond>
                                          </p:stCondLst>
                                          <p:endCondLst>
                                            <p:cond evt="onStopAudio" delay="0">
                                              <p:tgtEl>
                                                <p:sldTgt/>
                                              </p:tgtEl>
                                            </p:cond>
                                          </p:endCondLst>
                                        </p:cTn>
                                        <p:tgtEl>
                                          <p:sndTgt r:embed="rId3" name="LASER.WAV"/>
                                        </p:tgtEl>
                                      </p:cMediaNode>
                                    </p:audio>
                                  </p:subTnLst>
                                </p:cTn>
                              </p:par>
                            </p:childTnLst>
                          </p:cTn>
                        </p:par>
                        <p:par>
                          <p:cTn id="17" fill="hold">
                            <p:stCondLst>
                              <p:cond delay="500"/>
                            </p:stCondLst>
                            <p:childTnLst>
                              <p:par>
                                <p:cTn id="18" presetID="1" presetClass="entr" presetSubtype="0" fill="hold" grpId="0" nodeType="afterEffect">
                                  <p:stCondLst>
                                    <p:cond delay="0"/>
                                  </p:stCondLst>
                                  <p:childTnLst>
                                    <p:set>
                                      <p:cBhvr>
                                        <p:cTn id="19" dur="1" fill="hold">
                                          <p:stCondLst>
                                            <p:cond delay="499"/>
                                          </p:stCondLst>
                                        </p:cTn>
                                        <p:tgtEl>
                                          <p:spTgt spid="121"/>
                                        </p:tgtEl>
                                        <p:attrNameLst>
                                          <p:attrName>style.visibility</p:attrName>
                                        </p:attrNameLst>
                                      </p:cBhvr>
                                      <p:to>
                                        <p:strVal val="visible"/>
                                      </p:to>
                                    </p:set>
                                  </p:childTnLst>
                                  <p:subTnLst>
                                    <p:audio>
                                      <p:cMediaNode>
                                        <p:cTn display="0" masterRel="sameClick">
                                          <p:stCondLst>
                                            <p:cond evt="begin" delay="0">
                                              <p:tn val="18"/>
                                            </p:cond>
                                          </p:stCondLst>
                                          <p:endCondLst>
                                            <p:cond evt="onStopAudio" delay="0">
                                              <p:tgtEl>
                                                <p:sldTgt/>
                                              </p:tgtEl>
                                            </p:cond>
                                          </p:endCondLst>
                                        </p:cTn>
                                        <p:tgtEl>
                                          <p:sndTgt r:embed="rId4" name="CHIMES.WAV"/>
                                        </p:tgtEl>
                                      </p:cMediaNode>
                                    </p:audio>
                                  </p:sub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499"/>
                                          </p:stCondLst>
                                        </p:cTn>
                                        <p:tgtEl>
                                          <p:spTgt spid="122"/>
                                        </p:tgtEl>
                                        <p:attrNameLst>
                                          <p:attrName>style.visibility</p:attrName>
                                        </p:attrNameLst>
                                      </p:cBhvr>
                                      <p:to>
                                        <p:strVal val="visible"/>
                                      </p:to>
                                    </p:se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499"/>
                                          </p:stCondLst>
                                        </p:cTn>
                                        <p:tgtEl>
                                          <p:spTgt spid="135"/>
                                        </p:tgtEl>
                                        <p:attrNameLst>
                                          <p:attrName>style.visibility</p:attrName>
                                        </p:attrNameLst>
                                      </p:cBhvr>
                                      <p:to>
                                        <p:strVal val="visible"/>
                                      </p:to>
                                    </p:set>
                                  </p:childTnLst>
                                </p:cTn>
                              </p:par>
                            </p:childTnLst>
                          </p:cTn>
                        </p:par>
                        <p:par>
                          <p:cTn id="27" fill="hold">
                            <p:stCondLst>
                              <p:cond delay="1000"/>
                            </p:stCondLst>
                            <p:childTnLst>
                              <p:par>
                                <p:cTn id="28" presetID="1" presetClass="entr" presetSubtype="0" fill="hold" grpId="0" nodeType="afterEffect">
                                  <p:stCondLst>
                                    <p:cond delay="0"/>
                                  </p:stCondLst>
                                  <p:childTnLst>
                                    <p:set>
                                      <p:cBhvr>
                                        <p:cTn id="29" dur="1" fill="hold">
                                          <p:stCondLst>
                                            <p:cond delay="499"/>
                                          </p:stCondLst>
                                        </p:cTn>
                                        <p:tgtEl>
                                          <p:spTgt spid="137"/>
                                        </p:tgtEl>
                                        <p:attrNameLst>
                                          <p:attrName>style.visibility</p:attrName>
                                        </p:attrNameLst>
                                      </p:cBhvr>
                                      <p:to>
                                        <p:strVal val="visible"/>
                                      </p:to>
                                    </p:set>
                                  </p:childTnLst>
                                </p:cTn>
                              </p:par>
                            </p:childTnLst>
                          </p:cTn>
                        </p:par>
                        <p:par>
                          <p:cTn id="30" fill="hold">
                            <p:stCondLst>
                              <p:cond delay="1500"/>
                            </p:stCondLst>
                            <p:childTnLst>
                              <p:par>
                                <p:cTn id="31" presetID="1" presetClass="entr" presetSubtype="0" fill="hold" grpId="0" nodeType="afterEffect">
                                  <p:stCondLst>
                                    <p:cond delay="0"/>
                                  </p:stCondLst>
                                  <p:childTnLst>
                                    <p:set>
                                      <p:cBhvr>
                                        <p:cTn id="32" dur="1" fill="hold">
                                          <p:stCondLst>
                                            <p:cond delay="499"/>
                                          </p:stCondLst>
                                        </p:cTn>
                                        <p:tgtEl>
                                          <p:spTgt spid="12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132"/>
                                        </p:tgtEl>
                                        <p:attrNameLst>
                                          <p:attrName>style.visibility</p:attrName>
                                        </p:attrNameLst>
                                      </p:cBhvr>
                                      <p:to>
                                        <p:strVal val="visible"/>
                                      </p:to>
                                    </p:set>
                                  </p:childTnLst>
                                </p:cTn>
                              </p:par>
                            </p:childTnLst>
                          </p:cTn>
                        </p:par>
                        <p:par>
                          <p:cTn id="37" fill="hold">
                            <p:stCondLst>
                              <p:cond delay="500"/>
                            </p:stCondLst>
                            <p:childTnLst>
                              <p:par>
                                <p:cTn id="38" presetID="1" presetClass="entr" presetSubtype="0" fill="hold" grpId="0" nodeType="afterEffect">
                                  <p:stCondLst>
                                    <p:cond delay="0"/>
                                  </p:stCondLst>
                                  <p:childTnLst>
                                    <p:set>
                                      <p:cBhvr>
                                        <p:cTn id="39" dur="1" fill="hold">
                                          <p:stCondLst>
                                            <p:cond delay="499"/>
                                          </p:stCondLst>
                                        </p:cTn>
                                        <p:tgtEl>
                                          <p:spTgt spid="133"/>
                                        </p:tgtEl>
                                        <p:attrNameLst>
                                          <p:attrName>style.visibility</p:attrName>
                                        </p:attrNameLst>
                                      </p:cBhvr>
                                      <p:to>
                                        <p:strVal val="visible"/>
                                      </p:to>
                                    </p:set>
                                  </p:childTnLst>
                                </p:cTn>
                              </p:par>
                            </p:childTnLst>
                          </p:cTn>
                        </p:par>
                        <p:par>
                          <p:cTn id="40" fill="hold">
                            <p:stCondLst>
                              <p:cond delay="1000"/>
                            </p:stCondLst>
                            <p:childTnLst>
                              <p:par>
                                <p:cTn id="41" presetID="22" presetClass="entr" presetSubtype="1" fill="hold" grpId="0" nodeType="afterEffect">
                                  <p:stCondLst>
                                    <p:cond delay="0"/>
                                  </p:stCondLst>
                                  <p:childTnLst>
                                    <p:set>
                                      <p:cBhvr>
                                        <p:cTn id="42" dur="1" fill="hold">
                                          <p:stCondLst>
                                            <p:cond delay="0"/>
                                          </p:stCondLst>
                                        </p:cTn>
                                        <p:tgtEl>
                                          <p:spTgt spid="124"/>
                                        </p:tgtEl>
                                        <p:attrNameLst>
                                          <p:attrName>style.visibility</p:attrName>
                                        </p:attrNameLst>
                                      </p:cBhvr>
                                      <p:to>
                                        <p:strVal val="visible"/>
                                      </p:to>
                                    </p:set>
                                    <p:animEffect transition="in" filter="wipe(up)">
                                      <p:cBhvr>
                                        <p:cTn id="43" dur="500"/>
                                        <p:tgtEl>
                                          <p:spTgt spid="124"/>
                                        </p:tgtEl>
                                      </p:cBhvr>
                                    </p:animEffect>
                                  </p:childTnLst>
                                </p:cTn>
                              </p:par>
                            </p:childTnLst>
                          </p:cTn>
                        </p:par>
                        <p:par>
                          <p:cTn id="44" fill="hold">
                            <p:stCondLst>
                              <p:cond delay="1500"/>
                            </p:stCondLst>
                            <p:childTnLst>
                              <p:par>
                                <p:cTn id="45" presetID="1" presetClass="entr" presetSubtype="0" fill="hold" grpId="0" nodeType="afterEffect">
                                  <p:stCondLst>
                                    <p:cond delay="0"/>
                                  </p:stCondLst>
                                  <p:childTnLst>
                                    <p:set>
                                      <p:cBhvr>
                                        <p:cTn id="46" dur="1" fill="hold">
                                          <p:stCondLst>
                                            <p:cond delay="499"/>
                                          </p:stCondLst>
                                        </p:cTn>
                                        <p:tgtEl>
                                          <p:spTgt spid="125"/>
                                        </p:tgtEl>
                                        <p:attrNameLst>
                                          <p:attrName>style.visibility</p:attrName>
                                        </p:attrNameLst>
                                      </p:cBhvr>
                                      <p:to>
                                        <p:strVal val="visible"/>
                                      </p:to>
                                    </p:set>
                                  </p:childTnLst>
                                  <p:subTnLst>
                                    <p:audio>
                                      <p:cMediaNode>
                                        <p:cTn display="0" masterRel="sameClick">
                                          <p:stCondLst>
                                            <p:cond evt="begin" delay="0">
                                              <p:tn val="45"/>
                                            </p:cond>
                                          </p:stCondLst>
                                          <p:endCondLst>
                                            <p:cond evt="onStopAudio" delay="0">
                                              <p:tgtEl>
                                                <p:sldTgt/>
                                              </p:tgtEl>
                                            </p:cond>
                                          </p:endCondLst>
                                        </p:cTn>
                                        <p:tgtEl>
                                          <p:sndTgt r:embed="rId2" name="EXPLODE.WAV"/>
                                        </p:tgtEl>
                                      </p:cMediaNode>
                                    </p:audio>
                                  </p:subTnLst>
                                </p:cTn>
                              </p:par>
                            </p:childTnLst>
                          </p:cTn>
                        </p:par>
                      </p:childTnLst>
                    </p:cTn>
                  </p:par>
                  <p:par>
                    <p:cTn id="47" fill="hold">
                      <p:stCondLst>
                        <p:cond delay="indefinite"/>
                      </p:stCondLst>
                      <p:childTnLst>
                        <p:par>
                          <p:cTn id="48" fill="hold">
                            <p:stCondLst>
                              <p:cond delay="0"/>
                            </p:stCondLst>
                            <p:childTnLst>
                              <p:par>
                                <p:cTn id="49" presetID="22" presetClass="entr" presetSubtype="1" fill="hold" nodeType="clickEffect">
                                  <p:stCondLst>
                                    <p:cond delay="0"/>
                                  </p:stCondLst>
                                  <p:childTnLst>
                                    <p:set>
                                      <p:cBhvr>
                                        <p:cTn id="50" dur="1" fill="hold">
                                          <p:stCondLst>
                                            <p:cond delay="0"/>
                                          </p:stCondLst>
                                        </p:cTn>
                                        <p:tgtEl>
                                          <p:spTgt spid="126"/>
                                        </p:tgtEl>
                                        <p:attrNameLst>
                                          <p:attrName>style.visibility</p:attrName>
                                        </p:attrNameLst>
                                      </p:cBhvr>
                                      <p:to>
                                        <p:strVal val="visible"/>
                                      </p:to>
                                    </p:set>
                                    <p:animEffect transition="in" filter="wipe(up)">
                                      <p:cBhvr>
                                        <p:cTn id="51" dur="500"/>
                                        <p:tgtEl>
                                          <p:spTgt spid="126"/>
                                        </p:tgtEl>
                                      </p:cBhvr>
                                    </p:animEffect>
                                  </p:childTnLst>
                                </p:cTn>
                              </p:par>
                              <p:par>
                                <p:cTn id="52" presetID="1" presetClass="entr" presetSubtype="0" fill="hold" grpId="0" nodeType="withEffect">
                                  <p:stCondLst>
                                    <p:cond delay="0"/>
                                  </p:stCondLst>
                                  <p:childTnLst>
                                    <p:set>
                                      <p:cBhvr>
                                        <p:cTn id="53" dur="1" fill="hold">
                                          <p:stCondLst>
                                            <p:cond delay="499"/>
                                          </p:stCondLst>
                                        </p:cTn>
                                        <p:tgtEl>
                                          <p:spTgt spid="136"/>
                                        </p:tgtEl>
                                        <p:attrNameLst>
                                          <p:attrName>style.visibility</p:attrName>
                                        </p:attrNameLst>
                                      </p:cBhvr>
                                      <p:to>
                                        <p:strVal val="visible"/>
                                      </p:to>
                                    </p:set>
                                  </p:childTnLst>
                                  <p:subTnLst>
                                    <p:audio>
                                      <p:cMediaNode>
                                        <p:cTn display="0" masterRel="sameClick">
                                          <p:stCondLst>
                                            <p:cond evt="begin" delay="0">
                                              <p:tn val="52"/>
                                            </p:cond>
                                          </p:stCondLst>
                                          <p:endCondLst>
                                            <p:cond evt="onStopAudio" delay="0">
                                              <p:tgtEl>
                                                <p:sldTgt/>
                                              </p:tgtEl>
                                            </p:cond>
                                          </p:endCondLst>
                                        </p:cTn>
                                        <p:tgtEl>
                                          <p:sndTgt r:embed="rId4" name="CHIMES.WAV"/>
                                        </p:tgtEl>
                                      </p:cMediaNode>
                                    </p:audio>
                                  </p:subTnLst>
                                </p:cTn>
                              </p:par>
                              <p:par>
                                <p:cTn id="54" presetID="1" presetClass="entr" presetSubtype="0" fill="hold" grpId="0" nodeType="withEffect">
                                  <p:stCondLst>
                                    <p:cond delay="0"/>
                                  </p:stCondLst>
                                  <p:childTnLst>
                                    <p:set>
                                      <p:cBhvr>
                                        <p:cTn id="55" dur="1" fill="hold">
                                          <p:stCondLst>
                                            <p:cond delay="499"/>
                                          </p:stCondLst>
                                        </p:cTn>
                                        <p:tgtEl>
                                          <p:spTgt spid="134"/>
                                        </p:tgtEl>
                                        <p:attrNameLst>
                                          <p:attrName>style.visibility</p:attrName>
                                        </p:attrNameLst>
                                      </p:cBhvr>
                                      <p:to>
                                        <p:strVal val="visible"/>
                                      </p:to>
                                    </p:set>
                                  </p:childTnLst>
                                  <p:subTnLst>
                                    <p:audio>
                                      <p:cMediaNode>
                                        <p:cTn display="0" masterRel="sameClick">
                                          <p:stCondLst>
                                            <p:cond evt="begin" delay="0">
                                              <p:tn val="54"/>
                                            </p:cond>
                                          </p:stCondLst>
                                          <p:endCondLst>
                                            <p:cond evt="onStopAudio" delay="0">
                                              <p:tgtEl>
                                                <p:sldTgt/>
                                              </p:tgtEl>
                                            </p:cond>
                                          </p:endCondLst>
                                        </p:cTn>
                                        <p:tgtEl>
                                          <p:sndTgt r:embed="rId4" name="CHIMES.WAV"/>
                                        </p:tgtEl>
                                      </p:cMediaNode>
                                    </p:audio>
                                  </p:sub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499"/>
                                          </p:stCondLst>
                                        </p:cTn>
                                        <p:tgtEl>
                                          <p:spTgt spid="138"/>
                                        </p:tgtEl>
                                        <p:attrNameLst>
                                          <p:attrName>style.visibility</p:attrName>
                                        </p:attrNameLst>
                                      </p:cBhvr>
                                      <p:to>
                                        <p:strVal val="visible"/>
                                      </p:to>
                                    </p:set>
                                  </p:childTnLst>
                                </p:cTn>
                              </p:par>
                            </p:childTnLst>
                          </p:cTn>
                        </p:par>
                        <p:par>
                          <p:cTn id="60" fill="hold">
                            <p:stCondLst>
                              <p:cond delay="500"/>
                            </p:stCondLst>
                            <p:childTnLst>
                              <p:par>
                                <p:cTn id="61" presetID="1" presetClass="entr" presetSubtype="0" fill="hold" grpId="0" nodeType="afterEffect">
                                  <p:stCondLst>
                                    <p:cond delay="0"/>
                                  </p:stCondLst>
                                  <p:childTnLst>
                                    <p:set>
                                      <p:cBhvr>
                                        <p:cTn id="62" dur="1" fill="hold">
                                          <p:stCondLst>
                                            <p:cond delay="499"/>
                                          </p:stCondLst>
                                        </p:cTn>
                                        <p:tgtEl>
                                          <p:spTgt spid="1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utoUpdateAnimBg="0"/>
      <p:bldP spid="115" grpId="0" animBg="1"/>
      <p:bldP spid="116" grpId="0" animBg="1"/>
      <p:bldP spid="121" grpId="0" animBg="1"/>
      <p:bldP spid="122" grpId="0" animBg="1"/>
      <p:bldP spid="123" grpId="0" autoUpdateAnimBg="0"/>
      <p:bldP spid="124" grpId="0" animBg="1"/>
      <p:bldP spid="125" grpId="0" animBg="1"/>
      <p:bldP spid="131" grpId="0" autoUpdateAnimBg="0"/>
      <p:bldP spid="132" grpId="0" animBg="1"/>
      <p:bldP spid="133" grpId="0" animBg="1"/>
      <p:bldP spid="134" grpId="0" animBg="1"/>
      <p:bldP spid="135" grpId="0" autoUpdateAnimBg="0"/>
      <p:bldP spid="136" grpId="0" animBg="1"/>
      <p:bldP spid="137" grpId="0" autoUpdateAnimBg="0"/>
      <p:bldP spid="13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8033"/>
            <a:ext cx="12169775" cy="1265442"/>
          </a:xfrm>
        </p:spPr>
        <p:txBody>
          <a:bodyPr/>
          <a:lstStyle/>
          <a:p>
            <a:br>
              <a:rPr lang="en-US" dirty="0"/>
            </a:br>
            <a:endParaRPr lang="en-US" dirty="0"/>
          </a:p>
        </p:txBody>
      </p:sp>
      <p:sp>
        <p:nvSpPr>
          <p:cNvPr id="4" name="Text Box 4"/>
          <p:cNvSpPr txBox="1">
            <a:spLocks noChangeArrowheads="1"/>
          </p:cNvSpPr>
          <p:nvPr/>
        </p:nvSpPr>
        <p:spPr bwMode="auto">
          <a:xfrm>
            <a:off x="351470" y="872986"/>
            <a:ext cx="5942603" cy="119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r>
              <a:rPr lang="en-US" altLang="en-US" sz="1796" dirty="0"/>
              <a:t>PET events are distributed across a range of energy, not only in the 511 </a:t>
            </a:r>
            <a:r>
              <a:rPr lang="en-US" altLang="en-US" sz="1796" dirty="0" err="1"/>
              <a:t>keV</a:t>
            </a:r>
            <a:r>
              <a:rPr lang="en-US" altLang="en-US" sz="1796" dirty="0"/>
              <a:t> range. </a:t>
            </a:r>
            <a:r>
              <a:rPr lang="en-US" altLang="en-US" sz="1796" b="1" dirty="0"/>
              <a:t>An energy window is employed to qualify good events and reject scattered events. </a:t>
            </a:r>
          </a:p>
        </p:txBody>
      </p:sp>
      <p:grpSp>
        <p:nvGrpSpPr>
          <p:cNvPr id="5" name="Group 45"/>
          <p:cNvGrpSpPr>
            <a:grpSpLocks/>
          </p:cNvGrpSpPr>
          <p:nvPr/>
        </p:nvGrpSpPr>
        <p:grpSpPr bwMode="auto">
          <a:xfrm>
            <a:off x="304085" y="2473215"/>
            <a:ext cx="5295331" cy="3755466"/>
            <a:chOff x="936" y="1352"/>
            <a:chExt cx="3860" cy="2462"/>
          </a:xfrm>
        </p:grpSpPr>
        <p:sp>
          <p:nvSpPr>
            <p:cNvPr id="6" name="Rectangle 9"/>
            <p:cNvSpPr>
              <a:spLocks noChangeArrowheads="1"/>
            </p:cNvSpPr>
            <p:nvPr/>
          </p:nvSpPr>
          <p:spPr bwMode="auto">
            <a:xfrm>
              <a:off x="2536" y="1356"/>
              <a:ext cx="726" cy="2194"/>
            </a:xfrm>
            <a:prstGeom prst="rect">
              <a:avLst/>
            </a:prstGeom>
            <a:solidFill>
              <a:srgbClr val="00FF00">
                <a:alpha val="3098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7" name="Text Box 10"/>
            <p:cNvSpPr txBox="1">
              <a:spLocks noChangeArrowheads="1"/>
            </p:cNvSpPr>
            <p:nvPr/>
          </p:nvSpPr>
          <p:spPr bwMode="auto">
            <a:xfrm>
              <a:off x="2678" y="1419"/>
              <a:ext cx="422"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a:lnSpc>
                  <a:spcPct val="90000"/>
                </a:lnSpc>
              </a:pPr>
              <a:r>
                <a:rPr lang="en-US" altLang="en-US" sz="1197" b="1">
                  <a:solidFill>
                    <a:srgbClr val="000000"/>
                  </a:solidFill>
                </a:rPr>
                <a:t>ENERGY</a:t>
              </a:r>
            </a:p>
            <a:p>
              <a:pPr algn="ctr">
                <a:lnSpc>
                  <a:spcPct val="90000"/>
                </a:lnSpc>
              </a:pPr>
              <a:r>
                <a:rPr lang="en-US" altLang="en-US" sz="1197" b="1">
                  <a:solidFill>
                    <a:srgbClr val="000000"/>
                  </a:solidFill>
                </a:rPr>
                <a:t>WINDOW</a:t>
              </a:r>
            </a:p>
          </p:txBody>
        </p:sp>
        <p:sp>
          <p:nvSpPr>
            <p:cNvPr id="8" name="Line 12"/>
            <p:cNvSpPr>
              <a:spLocks noChangeAspect="1" noChangeShapeType="1"/>
            </p:cNvSpPr>
            <p:nvPr/>
          </p:nvSpPr>
          <p:spPr bwMode="auto">
            <a:xfrm>
              <a:off x="1180" y="1615"/>
              <a:ext cx="0" cy="1946"/>
            </a:xfrm>
            <a:prstGeom prst="line">
              <a:avLst/>
            </a:prstGeom>
            <a:noFill/>
            <a:ln w="20638">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sz="1796"/>
            </a:p>
          </p:txBody>
        </p:sp>
        <p:sp>
          <p:nvSpPr>
            <p:cNvPr id="9" name="Rectangle 13"/>
            <p:cNvSpPr>
              <a:spLocks noChangeAspect="1" noChangeArrowheads="1"/>
            </p:cNvSpPr>
            <p:nvPr/>
          </p:nvSpPr>
          <p:spPr bwMode="auto">
            <a:xfrm rot="16200000">
              <a:off x="828" y="2576"/>
              <a:ext cx="332"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r>
                <a:rPr lang="en-US" altLang="en-US" sz="1197" b="1"/>
                <a:t>Counts</a:t>
              </a:r>
              <a:endParaRPr lang="en-US" altLang="en-US" sz="1197"/>
            </a:p>
          </p:txBody>
        </p:sp>
        <p:sp>
          <p:nvSpPr>
            <p:cNvPr id="10" name="Rectangle 14"/>
            <p:cNvSpPr>
              <a:spLocks noChangeAspect="1" noChangeArrowheads="1"/>
            </p:cNvSpPr>
            <p:nvPr/>
          </p:nvSpPr>
          <p:spPr bwMode="auto">
            <a:xfrm>
              <a:off x="2632" y="3658"/>
              <a:ext cx="591"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r>
                <a:rPr lang="en-US" altLang="en-US" sz="1197" b="1"/>
                <a:t>Energy (keV)</a:t>
              </a:r>
              <a:endParaRPr lang="en-US" altLang="en-US" sz="1197"/>
            </a:p>
          </p:txBody>
        </p:sp>
        <p:sp>
          <p:nvSpPr>
            <p:cNvPr id="11" name="Text Box 15"/>
            <p:cNvSpPr txBox="1">
              <a:spLocks noChangeArrowheads="1"/>
            </p:cNvSpPr>
            <p:nvPr/>
          </p:nvSpPr>
          <p:spPr bwMode="auto">
            <a:xfrm>
              <a:off x="1164" y="3575"/>
              <a:ext cx="5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nSpc>
                  <a:spcPct val="90000"/>
                </a:lnSpc>
              </a:pPr>
              <a:r>
                <a:rPr lang="en-US" altLang="en-US" sz="1197" b="1"/>
                <a:t>0</a:t>
              </a:r>
            </a:p>
          </p:txBody>
        </p:sp>
        <p:sp>
          <p:nvSpPr>
            <p:cNvPr id="12" name="Text Box 16"/>
            <p:cNvSpPr txBox="1">
              <a:spLocks noChangeArrowheads="1"/>
            </p:cNvSpPr>
            <p:nvPr/>
          </p:nvSpPr>
          <p:spPr bwMode="auto">
            <a:xfrm>
              <a:off x="1388" y="3575"/>
              <a:ext cx="16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nSpc>
                  <a:spcPct val="90000"/>
                </a:lnSpc>
              </a:pPr>
              <a:r>
                <a:rPr lang="en-US" altLang="en-US" sz="1197" b="1"/>
                <a:t>100</a:t>
              </a:r>
            </a:p>
          </p:txBody>
        </p:sp>
        <p:sp>
          <p:nvSpPr>
            <p:cNvPr id="13" name="Text Box 17"/>
            <p:cNvSpPr txBox="1">
              <a:spLocks noChangeArrowheads="1"/>
            </p:cNvSpPr>
            <p:nvPr/>
          </p:nvSpPr>
          <p:spPr bwMode="auto">
            <a:xfrm>
              <a:off x="1718" y="3575"/>
              <a:ext cx="16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nSpc>
                  <a:spcPct val="90000"/>
                </a:lnSpc>
              </a:pPr>
              <a:r>
                <a:rPr lang="en-US" altLang="en-US" sz="1197" b="1"/>
                <a:t>200</a:t>
              </a:r>
            </a:p>
          </p:txBody>
        </p:sp>
        <p:sp>
          <p:nvSpPr>
            <p:cNvPr id="14" name="Text Box 18"/>
            <p:cNvSpPr txBox="1">
              <a:spLocks noChangeArrowheads="1"/>
            </p:cNvSpPr>
            <p:nvPr/>
          </p:nvSpPr>
          <p:spPr bwMode="auto">
            <a:xfrm>
              <a:off x="2048" y="3575"/>
              <a:ext cx="16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nSpc>
                  <a:spcPct val="90000"/>
                </a:lnSpc>
              </a:pPr>
              <a:r>
                <a:rPr lang="en-US" altLang="en-US" sz="1197" b="1"/>
                <a:t>300</a:t>
              </a:r>
            </a:p>
          </p:txBody>
        </p:sp>
        <p:sp>
          <p:nvSpPr>
            <p:cNvPr id="15" name="Text Box 19"/>
            <p:cNvSpPr txBox="1">
              <a:spLocks noChangeArrowheads="1"/>
            </p:cNvSpPr>
            <p:nvPr/>
          </p:nvSpPr>
          <p:spPr bwMode="auto">
            <a:xfrm>
              <a:off x="2378" y="3575"/>
              <a:ext cx="16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nSpc>
                  <a:spcPct val="90000"/>
                </a:lnSpc>
              </a:pPr>
              <a:r>
                <a:rPr lang="en-US" altLang="en-US" sz="1197" b="1"/>
                <a:t>400</a:t>
              </a:r>
            </a:p>
          </p:txBody>
        </p:sp>
        <p:sp>
          <p:nvSpPr>
            <p:cNvPr id="16" name="Text Box 20"/>
            <p:cNvSpPr txBox="1">
              <a:spLocks noChangeArrowheads="1"/>
            </p:cNvSpPr>
            <p:nvPr/>
          </p:nvSpPr>
          <p:spPr bwMode="auto">
            <a:xfrm>
              <a:off x="3369" y="3575"/>
              <a:ext cx="159"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nSpc>
                  <a:spcPct val="90000"/>
                </a:lnSpc>
              </a:pPr>
              <a:r>
                <a:rPr lang="en-US" altLang="en-US" sz="1197" b="1"/>
                <a:t>700</a:t>
              </a:r>
            </a:p>
          </p:txBody>
        </p:sp>
        <p:sp>
          <p:nvSpPr>
            <p:cNvPr id="17" name="Text Box 21"/>
            <p:cNvSpPr txBox="1">
              <a:spLocks noChangeArrowheads="1"/>
            </p:cNvSpPr>
            <p:nvPr/>
          </p:nvSpPr>
          <p:spPr bwMode="auto">
            <a:xfrm>
              <a:off x="3038" y="3575"/>
              <a:ext cx="16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nSpc>
                  <a:spcPct val="90000"/>
                </a:lnSpc>
              </a:pPr>
              <a:r>
                <a:rPr lang="en-US" altLang="en-US" sz="1197" b="1"/>
                <a:t>600</a:t>
              </a:r>
            </a:p>
          </p:txBody>
        </p:sp>
        <p:sp>
          <p:nvSpPr>
            <p:cNvPr id="18" name="Text Box 22"/>
            <p:cNvSpPr txBox="1">
              <a:spLocks noChangeArrowheads="1"/>
            </p:cNvSpPr>
            <p:nvPr/>
          </p:nvSpPr>
          <p:spPr bwMode="auto">
            <a:xfrm>
              <a:off x="2708" y="3575"/>
              <a:ext cx="16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nSpc>
                  <a:spcPct val="90000"/>
                </a:lnSpc>
              </a:pPr>
              <a:r>
                <a:rPr lang="en-US" altLang="en-US" sz="1197" b="1"/>
                <a:t>500</a:t>
              </a:r>
            </a:p>
          </p:txBody>
        </p:sp>
        <p:sp>
          <p:nvSpPr>
            <p:cNvPr id="19" name="Text Box 23"/>
            <p:cNvSpPr txBox="1">
              <a:spLocks noChangeArrowheads="1"/>
            </p:cNvSpPr>
            <p:nvPr/>
          </p:nvSpPr>
          <p:spPr bwMode="auto">
            <a:xfrm>
              <a:off x="1392" y="2277"/>
              <a:ext cx="453"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nSpc>
                  <a:spcPct val="90000"/>
                </a:lnSpc>
              </a:pPr>
              <a:r>
                <a:rPr lang="en-US" altLang="en-US" sz="1197" b="1"/>
                <a:t>SCATTER</a:t>
              </a:r>
            </a:p>
          </p:txBody>
        </p:sp>
        <p:sp>
          <p:nvSpPr>
            <p:cNvPr id="20" name="Freeform 24"/>
            <p:cNvSpPr>
              <a:spLocks/>
            </p:cNvSpPr>
            <p:nvPr/>
          </p:nvSpPr>
          <p:spPr bwMode="auto">
            <a:xfrm>
              <a:off x="1695" y="2349"/>
              <a:ext cx="250" cy="518"/>
            </a:xfrm>
            <a:custGeom>
              <a:avLst/>
              <a:gdLst>
                <a:gd name="T0" fmla="*/ 162 w 187"/>
                <a:gd name="T1" fmla="*/ 0 h 409"/>
                <a:gd name="T2" fmla="*/ 223 w 187"/>
                <a:gd name="T3" fmla="*/ 146 h 409"/>
                <a:gd name="T4" fmla="*/ 0 w 187"/>
                <a:gd name="T5" fmla="*/ 518 h 409"/>
                <a:gd name="T6" fmla="*/ 0 60000 65536"/>
                <a:gd name="T7" fmla="*/ 0 60000 65536"/>
                <a:gd name="T8" fmla="*/ 0 60000 65536"/>
                <a:gd name="T9" fmla="*/ 0 w 187"/>
                <a:gd name="T10" fmla="*/ 0 h 409"/>
                <a:gd name="T11" fmla="*/ 187 w 187"/>
                <a:gd name="T12" fmla="*/ 409 h 409"/>
              </a:gdLst>
              <a:ahLst/>
              <a:cxnLst>
                <a:cxn ang="T6">
                  <a:pos x="T0" y="T1"/>
                </a:cxn>
                <a:cxn ang="T7">
                  <a:pos x="T2" y="T3"/>
                </a:cxn>
                <a:cxn ang="T8">
                  <a:pos x="T4" y="T5"/>
                </a:cxn>
              </a:cxnLst>
              <a:rect l="T9" t="T10" r="T11" b="T12"/>
              <a:pathLst>
                <a:path w="187" h="409">
                  <a:moveTo>
                    <a:pt x="121" y="0"/>
                  </a:moveTo>
                  <a:cubicBezTo>
                    <a:pt x="154" y="23"/>
                    <a:pt x="187" y="47"/>
                    <a:pt x="167" y="115"/>
                  </a:cubicBezTo>
                  <a:cubicBezTo>
                    <a:pt x="147" y="183"/>
                    <a:pt x="32" y="356"/>
                    <a:pt x="0" y="409"/>
                  </a:cubicBezTo>
                </a:path>
              </a:pathLst>
            </a:custGeom>
            <a:noFill/>
            <a:ln w="19050">
              <a:solidFill>
                <a:schemeClr val="tx1"/>
              </a:solidFill>
              <a:round/>
              <a:headEnd/>
              <a:tailEnd type="stealth" w="med" len="med"/>
            </a:ln>
            <a:extLst>
              <a:ext uri="{909E8E84-426E-40DD-AFC4-6F175D3DCCD1}">
                <a14:hiddenFill xmlns:a14="http://schemas.microsoft.com/office/drawing/2010/main">
                  <a:solidFill>
                    <a:srgbClr val="FFFFFF"/>
                  </a:solidFill>
                </a14:hiddenFill>
              </a:ext>
            </a:extLst>
          </p:spPr>
          <p:txBody>
            <a:bodyPr/>
            <a:lstStyle/>
            <a:p>
              <a:endParaRPr lang="en-US" sz="1796"/>
            </a:p>
          </p:txBody>
        </p:sp>
        <p:sp>
          <p:nvSpPr>
            <p:cNvPr id="21" name="Text Box 25"/>
            <p:cNvSpPr txBox="1">
              <a:spLocks noChangeArrowheads="1"/>
            </p:cNvSpPr>
            <p:nvPr/>
          </p:nvSpPr>
          <p:spPr bwMode="auto">
            <a:xfrm>
              <a:off x="3346" y="1462"/>
              <a:ext cx="858"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nSpc>
                  <a:spcPct val="90000"/>
                </a:lnSpc>
              </a:pPr>
              <a:r>
                <a:rPr lang="en-US" altLang="en-US" sz="1197" b="1"/>
                <a:t>511 keV PHOTONS</a:t>
              </a:r>
            </a:p>
          </p:txBody>
        </p:sp>
        <p:sp>
          <p:nvSpPr>
            <p:cNvPr id="22" name="Freeform 30"/>
            <p:cNvSpPr>
              <a:spLocks/>
            </p:cNvSpPr>
            <p:nvPr/>
          </p:nvSpPr>
          <p:spPr bwMode="auto">
            <a:xfrm>
              <a:off x="1190" y="2004"/>
              <a:ext cx="3374" cy="1553"/>
            </a:xfrm>
            <a:custGeom>
              <a:avLst/>
              <a:gdLst>
                <a:gd name="T0" fmla="*/ 0 w 3840"/>
                <a:gd name="T1" fmla="*/ 1547 h 2008"/>
                <a:gd name="T2" fmla="*/ 127 w 3840"/>
                <a:gd name="T3" fmla="*/ 1510 h 2008"/>
                <a:gd name="T4" fmla="*/ 211 w 3840"/>
                <a:gd name="T5" fmla="*/ 1287 h 2008"/>
                <a:gd name="T6" fmla="*/ 380 w 3840"/>
                <a:gd name="T7" fmla="*/ 804 h 2008"/>
                <a:gd name="T8" fmla="*/ 801 w 3840"/>
                <a:gd name="T9" fmla="*/ 1213 h 2008"/>
                <a:gd name="T10" fmla="*/ 1054 w 3840"/>
                <a:gd name="T11" fmla="*/ 1287 h 2008"/>
                <a:gd name="T12" fmla="*/ 1307 w 3840"/>
                <a:gd name="T13" fmla="*/ 1287 h 2008"/>
                <a:gd name="T14" fmla="*/ 1518 w 3840"/>
                <a:gd name="T15" fmla="*/ 544 h 2008"/>
                <a:gd name="T16" fmla="*/ 1645 w 3840"/>
                <a:gd name="T17" fmla="*/ 99 h 2008"/>
                <a:gd name="T18" fmla="*/ 1898 w 3840"/>
                <a:gd name="T19" fmla="*/ 1138 h 2008"/>
                <a:gd name="T20" fmla="*/ 2109 w 3840"/>
                <a:gd name="T21" fmla="*/ 1398 h 2008"/>
                <a:gd name="T22" fmla="*/ 3374 w 3840"/>
                <a:gd name="T23" fmla="*/ 1547 h 200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40"/>
                <a:gd name="T37" fmla="*/ 0 h 2008"/>
                <a:gd name="T38" fmla="*/ 3840 w 3840"/>
                <a:gd name="T39" fmla="*/ 2008 h 200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40" h="2008">
                  <a:moveTo>
                    <a:pt x="0" y="2000"/>
                  </a:moveTo>
                  <a:cubicBezTo>
                    <a:pt x="52" y="2004"/>
                    <a:pt x="104" y="2008"/>
                    <a:pt x="144" y="1952"/>
                  </a:cubicBezTo>
                  <a:cubicBezTo>
                    <a:pt x="184" y="1896"/>
                    <a:pt x="192" y="1816"/>
                    <a:pt x="240" y="1664"/>
                  </a:cubicBezTo>
                  <a:cubicBezTo>
                    <a:pt x="288" y="1512"/>
                    <a:pt x="320" y="1056"/>
                    <a:pt x="432" y="1040"/>
                  </a:cubicBezTo>
                  <a:cubicBezTo>
                    <a:pt x="544" y="1024"/>
                    <a:pt x="784" y="1464"/>
                    <a:pt x="912" y="1568"/>
                  </a:cubicBezTo>
                  <a:cubicBezTo>
                    <a:pt x="1040" y="1672"/>
                    <a:pt x="1104" y="1648"/>
                    <a:pt x="1200" y="1664"/>
                  </a:cubicBezTo>
                  <a:cubicBezTo>
                    <a:pt x="1296" y="1680"/>
                    <a:pt x="1400" y="1824"/>
                    <a:pt x="1488" y="1664"/>
                  </a:cubicBezTo>
                  <a:cubicBezTo>
                    <a:pt x="1576" y="1504"/>
                    <a:pt x="1664" y="960"/>
                    <a:pt x="1728" y="704"/>
                  </a:cubicBezTo>
                  <a:cubicBezTo>
                    <a:pt x="1792" y="448"/>
                    <a:pt x="1800" y="0"/>
                    <a:pt x="1872" y="128"/>
                  </a:cubicBezTo>
                  <a:cubicBezTo>
                    <a:pt x="1944" y="256"/>
                    <a:pt x="2072" y="1192"/>
                    <a:pt x="2160" y="1472"/>
                  </a:cubicBezTo>
                  <a:cubicBezTo>
                    <a:pt x="2248" y="1752"/>
                    <a:pt x="2120" y="1720"/>
                    <a:pt x="2400" y="1808"/>
                  </a:cubicBezTo>
                  <a:cubicBezTo>
                    <a:pt x="2680" y="1896"/>
                    <a:pt x="3260" y="1948"/>
                    <a:pt x="3840" y="2000"/>
                  </a:cubicBezTo>
                </a:path>
              </a:pathLst>
            </a:custGeom>
            <a:noFill/>
            <a:ln w="57150">
              <a:solidFill>
                <a:srgbClr val="FF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1796"/>
            </a:p>
          </p:txBody>
        </p:sp>
        <p:sp>
          <p:nvSpPr>
            <p:cNvPr id="23" name="Line 33"/>
            <p:cNvSpPr>
              <a:spLocks noChangeAspect="1" noChangeShapeType="1"/>
            </p:cNvSpPr>
            <p:nvPr/>
          </p:nvSpPr>
          <p:spPr bwMode="auto">
            <a:xfrm>
              <a:off x="1180" y="3561"/>
              <a:ext cx="3616" cy="1"/>
            </a:xfrm>
            <a:prstGeom prst="line">
              <a:avLst/>
            </a:prstGeom>
            <a:noFill/>
            <a:ln w="20638">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796"/>
            </a:p>
          </p:txBody>
        </p:sp>
        <p:sp>
          <p:nvSpPr>
            <p:cNvPr id="24" name="Freeform 34"/>
            <p:cNvSpPr>
              <a:spLocks/>
            </p:cNvSpPr>
            <p:nvPr/>
          </p:nvSpPr>
          <p:spPr bwMode="auto">
            <a:xfrm>
              <a:off x="2842" y="1592"/>
              <a:ext cx="747" cy="464"/>
            </a:xfrm>
            <a:custGeom>
              <a:avLst/>
              <a:gdLst>
                <a:gd name="T0" fmla="*/ 679 w 482"/>
                <a:gd name="T1" fmla="*/ 0 h 512"/>
                <a:gd name="T2" fmla="*/ 634 w 482"/>
                <a:gd name="T3" fmla="*/ 182 h 512"/>
                <a:gd name="T4" fmla="*/ 0 w 482"/>
                <a:gd name="T5" fmla="*/ 464 h 512"/>
                <a:gd name="T6" fmla="*/ 0 60000 65536"/>
                <a:gd name="T7" fmla="*/ 0 60000 65536"/>
                <a:gd name="T8" fmla="*/ 0 60000 65536"/>
                <a:gd name="T9" fmla="*/ 0 w 482"/>
                <a:gd name="T10" fmla="*/ 0 h 512"/>
                <a:gd name="T11" fmla="*/ 482 w 482"/>
                <a:gd name="T12" fmla="*/ 512 h 512"/>
              </a:gdLst>
              <a:ahLst/>
              <a:cxnLst>
                <a:cxn ang="T6">
                  <a:pos x="T0" y="T1"/>
                </a:cxn>
                <a:cxn ang="T7">
                  <a:pos x="T2" y="T3"/>
                </a:cxn>
                <a:cxn ang="T8">
                  <a:pos x="T4" y="T5"/>
                </a:cxn>
              </a:cxnLst>
              <a:rect l="T9" t="T10" r="T11" b="T12"/>
              <a:pathLst>
                <a:path w="482" h="512">
                  <a:moveTo>
                    <a:pt x="438" y="0"/>
                  </a:moveTo>
                  <a:cubicBezTo>
                    <a:pt x="460" y="58"/>
                    <a:pt x="482" y="116"/>
                    <a:pt x="409" y="201"/>
                  </a:cubicBezTo>
                  <a:cubicBezTo>
                    <a:pt x="336" y="286"/>
                    <a:pt x="168" y="399"/>
                    <a:pt x="0" y="512"/>
                  </a:cubicBezTo>
                </a:path>
              </a:pathLst>
            </a:custGeom>
            <a:noFill/>
            <a:ln w="19050">
              <a:solidFill>
                <a:schemeClr val="tx1"/>
              </a:solidFill>
              <a:round/>
              <a:headEnd/>
              <a:tailEnd type="stealth" w="med" len="med"/>
            </a:ln>
            <a:extLst>
              <a:ext uri="{909E8E84-426E-40DD-AFC4-6F175D3DCCD1}">
                <a14:hiddenFill xmlns:a14="http://schemas.microsoft.com/office/drawing/2010/main">
                  <a:solidFill>
                    <a:srgbClr val="FFFFFF"/>
                  </a:solidFill>
                </a14:hiddenFill>
              </a:ext>
            </a:extLst>
          </p:spPr>
          <p:txBody>
            <a:bodyPr/>
            <a:lstStyle/>
            <a:p>
              <a:endParaRPr lang="en-US" sz="1796"/>
            </a:p>
          </p:txBody>
        </p:sp>
        <p:sp>
          <p:nvSpPr>
            <p:cNvPr id="25" name="Line 37"/>
            <p:cNvSpPr>
              <a:spLocks noChangeShapeType="1"/>
            </p:cNvSpPr>
            <p:nvPr/>
          </p:nvSpPr>
          <p:spPr bwMode="auto">
            <a:xfrm flipH="1" flipV="1">
              <a:off x="2524" y="1361"/>
              <a:ext cx="14" cy="218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26" name="Freeform 38"/>
            <p:cNvSpPr>
              <a:spLocks/>
            </p:cNvSpPr>
            <p:nvPr/>
          </p:nvSpPr>
          <p:spPr bwMode="auto">
            <a:xfrm>
              <a:off x="1899" y="1770"/>
              <a:ext cx="618" cy="140"/>
            </a:xfrm>
            <a:custGeom>
              <a:avLst/>
              <a:gdLst>
                <a:gd name="T0" fmla="*/ 0 w 618"/>
                <a:gd name="T1" fmla="*/ 0 h 140"/>
                <a:gd name="T2" fmla="*/ 278 w 618"/>
                <a:gd name="T3" fmla="*/ 118 h 140"/>
                <a:gd name="T4" fmla="*/ 618 w 618"/>
                <a:gd name="T5" fmla="*/ 132 h 140"/>
                <a:gd name="T6" fmla="*/ 0 60000 65536"/>
                <a:gd name="T7" fmla="*/ 0 60000 65536"/>
                <a:gd name="T8" fmla="*/ 0 60000 65536"/>
              </a:gdLst>
              <a:ahLst/>
              <a:cxnLst>
                <a:cxn ang="T6">
                  <a:pos x="T0" y="T1"/>
                </a:cxn>
                <a:cxn ang="T7">
                  <a:pos x="T2" y="T3"/>
                </a:cxn>
                <a:cxn ang="T8">
                  <a:pos x="T4" y="T5"/>
                </a:cxn>
              </a:cxnLst>
              <a:rect l="0" t="0" r="r" b="b"/>
              <a:pathLst>
                <a:path w="618" h="140">
                  <a:moveTo>
                    <a:pt x="0" y="0"/>
                  </a:moveTo>
                  <a:cubicBezTo>
                    <a:pt x="87" y="48"/>
                    <a:pt x="175" y="96"/>
                    <a:pt x="278" y="118"/>
                  </a:cubicBezTo>
                  <a:cubicBezTo>
                    <a:pt x="381" y="140"/>
                    <a:pt x="559" y="131"/>
                    <a:pt x="618" y="132"/>
                  </a:cubicBezTo>
                </a:path>
              </a:pathLst>
            </a:custGeom>
            <a:noFill/>
            <a:ln w="1905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27" name="Text Box 39"/>
            <p:cNvSpPr txBox="1">
              <a:spLocks noChangeArrowheads="1"/>
            </p:cNvSpPr>
            <p:nvPr/>
          </p:nvSpPr>
          <p:spPr bwMode="auto">
            <a:xfrm>
              <a:off x="1498" y="1397"/>
              <a:ext cx="701" cy="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1197" b="1"/>
                <a:t>Lower Level Discriminator (LLD) 435 keV</a:t>
              </a:r>
            </a:p>
          </p:txBody>
        </p:sp>
        <p:sp>
          <p:nvSpPr>
            <p:cNvPr id="28" name="Line 40"/>
            <p:cNvSpPr>
              <a:spLocks noChangeShapeType="1"/>
            </p:cNvSpPr>
            <p:nvPr/>
          </p:nvSpPr>
          <p:spPr bwMode="auto">
            <a:xfrm flipH="1" flipV="1">
              <a:off x="3264" y="1352"/>
              <a:ext cx="14" cy="218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29" name="Freeform 41"/>
            <p:cNvSpPr>
              <a:spLocks/>
            </p:cNvSpPr>
            <p:nvPr/>
          </p:nvSpPr>
          <p:spPr bwMode="auto">
            <a:xfrm flipH="1">
              <a:off x="3259" y="2178"/>
              <a:ext cx="742" cy="119"/>
            </a:xfrm>
            <a:custGeom>
              <a:avLst/>
              <a:gdLst>
                <a:gd name="T0" fmla="*/ 0 w 618"/>
                <a:gd name="T1" fmla="*/ 0 h 140"/>
                <a:gd name="T2" fmla="*/ 334 w 618"/>
                <a:gd name="T3" fmla="*/ 100 h 140"/>
                <a:gd name="T4" fmla="*/ 742 w 618"/>
                <a:gd name="T5" fmla="*/ 112 h 140"/>
                <a:gd name="T6" fmla="*/ 0 60000 65536"/>
                <a:gd name="T7" fmla="*/ 0 60000 65536"/>
                <a:gd name="T8" fmla="*/ 0 60000 65536"/>
              </a:gdLst>
              <a:ahLst/>
              <a:cxnLst>
                <a:cxn ang="T6">
                  <a:pos x="T0" y="T1"/>
                </a:cxn>
                <a:cxn ang="T7">
                  <a:pos x="T2" y="T3"/>
                </a:cxn>
                <a:cxn ang="T8">
                  <a:pos x="T4" y="T5"/>
                </a:cxn>
              </a:cxnLst>
              <a:rect l="0" t="0" r="r" b="b"/>
              <a:pathLst>
                <a:path w="618" h="140">
                  <a:moveTo>
                    <a:pt x="0" y="0"/>
                  </a:moveTo>
                  <a:cubicBezTo>
                    <a:pt x="87" y="48"/>
                    <a:pt x="175" y="96"/>
                    <a:pt x="278" y="118"/>
                  </a:cubicBezTo>
                  <a:cubicBezTo>
                    <a:pt x="381" y="140"/>
                    <a:pt x="559" y="131"/>
                    <a:pt x="618" y="132"/>
                  </a:cubicBezTo>
                </a:path>
              </a:pathLst>
            </a:custGeom>
            <a:noFill/>
            <a:ln w="19050"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30" name="Text Box 42"/>
            <p:cNvSpPr txBox="1">
              <a:spLocks noChangeArrowheads="1"/>
            </p:cNvSpPr>
            <p:nvPr/>
          </p:nvSpPr>
          <p:spPr bwMode="auto">
            <a:xfrm>
              <a:off x="3877" y="1778"/>
              <a:ext cx="701" cy="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1197" b="1"/>
                <a:t>Upper Level Discriminator (ULD) 650 keV</a:t>
              </a:r>
            </a:p>
          </p:txBody>
        </p:sp>
      </p:grpSp>
      <p:sp>
        <p:nvSpPr>
          <p:cNvPr id="31" name="Titel 1">
            <a:extLst>
              <a:ext uri="{FF2B5EF4-FFF2-40B4-BE49-F238E27FC236}">
                <a16:creationId xmlns:a16="http://schemas.microsoft.com/office/drawing/2014/main" id="{2988CE47-13A4-42E3-AE0E-0AE6E081151C}"/>
              </a:ext>
            </a:extLst>
          </p:cNvPr>
          <p:cNvSpPr txBox="1">
            <a:spLocks/>
          </p:cNvSpPr>
          <p:nvPr/>
        </p:nvSpPr>
        <p:spPr bwMode="gray">
          <a:xfrm>
            <a:off x="481470" y="223111"/>
            <a:ext cx="9122580" cy="491289"/>
          </a:xfrm>
          <a:prstGeom prst="rect">
            <a:avLst/>
          </a:prstGeom>
        </p:spPr>
        <p:txBody>
          <a:bodyPr vert="horz" lIns="0" tIns="0" rIns="0" bIns="0" rtlCol="0" anchor="t" anchorCtr="0">
            <a:noAutofit/>
          </a:bodyPr>
          <a:lstStyle>
            <a:lvl1pPr algn="l" defTabSz="914400" rtl="0" eaLnBrk="1" latinLnBrk="0" hangingPunct="1">
              <a:spcBef>
                <a:spcPct val="0"/>
              </a:spcBef>
              <a:buNone/>
              <a:defRPr sz="2800" b="1" kern="1200">
                <a:solidFill>
                  <a:schemeClr val="bg2"/>
                </a:solidFill>
                <a:latin typeface="+mj-lt"/>
                <a:ea typeface="+mj-ea"/>
                <a:cs typeface="+mj-cs"/>
              </a:defRPr>
            </a:lvl1pPr>
          </a:lstStyle>
          <a:p>
            <a:r>
              <a:rPr lang="en-US" dirty="0"/>
              <a:t>Energy and time qualification of a detected photon</a:t>
            </a:r>
          </a:p>
        </p:txBody>
      </p:sp>
      <p:grpSp>
        <p:nvGrpSpPr>
          <p:cNvPr id="32" name="Group 34">
            <a:extLst>
              <a:ext uri="{FF2B5EF4-FFF2-40B4-BE49-F238E27FC236}">
                <a16:creationId xmlns:a16="http://schemas.microsoft.com/office/drawing/2014/main" id="{B29D0F39-CCBD-48B2-80EB-07AA4711D0A7}"/>
              </a:ext>
            </a:extLst>
          </p:cNvPr>
          <p:cNvGrpSpPr>
            <a:grpSpLocks/>
          </p:cNvGrpSpPr>
          <p:nvPr/>
        </p:nvGrpSpPr>
        <p:grpSpPr bwMode="auto">
          <a:xfrm>
            <a:off x="5881316" y="2565222"/>
            <a:ext cx="6116154" cy="3946619"/>
            <a:chOff x="288" y="854"/>
            <a:chExt cx="4934" cy="3136"/>
          </a:xfrm>
        </p:grpSpPr>
        <p:pic>
          <p:nvPicPr>
            <p:cNvPr id="33" name="Picture 32" descr="concept detector assembly_section view">
              <a:extLst>
                <a:ext uri="{FF2B5EF4-FFF2-40B4-BE49-F238E27FC236}">
                  <a16:creationId xmlns:a16="http://schemas.microsoft.com/office/drawing/2014/main" id="{B2EA2F65-7B93-4F03-AEA4-6851317968D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l="21642" t="8990" r="21614" b="7292"/>
            <a:stretch>
              <a:fillRect/>
            </a:stretch>
          </p:blipFill>
          <p:spPr bwMode="auto">
            <a:xfrm rot="-5400000">
              <a:off x="1108" y="1004"/>
              <a:ext cx="694" cy="798"/>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FFFFFF"/>
                  </a:solidFill>
                </a14:hiddenFill>
              </a:ext>
            </a:extLst>
          </p:spPr>
        </p:pic>
        <p:pic>
          <p:nvPicPr>
            <p:cNvPr id="34" name="Picture 33" descr="concept detector assembly_section view">
              <a:extLst>
                <a:ext uri="{FF2B5EF4-FFF2-40B4-BE49-F238E27FC236}">
                  <a16:creationId xmlns:a16="http://schemas.microsoft.com/office/drawing/2014/main" id="{95E78CF8-9476-4A6B-BE10-98A9D7CE606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l="21642" t="8990" r="21614" b="7292"/>
            <a:stretch>
              <a:fillRect/>
            </a:stretch>
          </p:blipFill>
          <p:spPr bwMode="auto">
            <a:xfrm rot="5400000" flipH="1">
              <a:off x="3700" y="1004"/>
              <a:ext cx="694" cy="798"/>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FFFFFF"/>
                  </a:solidFill>
                </a14:hiddenFill>
              </a:ext>
            </a:extLst>
          </p:spPr>
        </p:pic>
        <p:sp>
          <p:nvSpPr>
            <p:cNvPr id="35" name="Line 9">
              <a:extLst>
                <a:ext uri="{FF2B5EF4-FFF2-40B4-BE49-F238E27FC236}">
                  <a16:creationId xmlns:a16="http://schemas.microsoft.com/office/drawing/2014/main" id="{C5E71CDF-1448-423D-8A91-71E30399E834}"/>
                </a:ext>
              </a:extLst>
            </p:cNvPr>
            <p:cNvSpPr>
              <a:spLocks noChangeShapeType="1"/>
            </p:cNvSpPr>
            <p:nvPr/>
          </p:nvSpPr>
          <p:spPr bwMode="auto">
            <a:xfrm flipH="1">
              <a:off x="1776" y="1296"/>
              <a:ext cx="1968" cy="288"/>
            </a:xfrm>
            <a:prstGeom prst="line">
              <a:avLst/>
            </a:prstGeom>
            <a:noFill/>
            <a:ln w="38100">
              <a:solidFill>
                <a:schemeClr val="tx1"/>
              </a:solidFill>
              <a:prstDash val="dash"/>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pic>
          <p:nvPicPr>
            <p:cNvPr id="36" name="Picture 35" descr="File:WMD-radiation.svg">
              <a:hlinkClick r:id="rId3"/>
              <a:extLst>
                <a:ext uri="{FF2B5EF4-FFF2-40B4-BE49-F238E27FC236}">
                  <a16:creationId xmlns:a16="http://schemas.microsoft.com/office/drawing/2014/main" id="{35E09A14-9200-4C03-B661-6D66F4B48E6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91" y="1338"/>
              <a:ext cx="221"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Text Box 11">
              <a:extLst>
                <a:ext uri="{FF2B5EF4-FFF2-40B4-BE49-F238E27FC236}">
                  <a16:creationId xmlns:a16="http://schemas.microsoft.com/office/drawing/2014/main" id="{CC6B215B-20C3-4B07-8802-A13E98A0D977}"/>
                </a:ext>
              </a:extLst>
            </p:cNvPr>
            <p:cNvSpPr txBox="1">
              <a:spLocks noChangeArrowheads="1"/>
            </p:cNvSpPr>
            <p:nvPr/>
          </p:nvSpPr>
          <p:spPr bwMode="auto">
            <a:xfrm>
              <a:off x="2498" y="854"/>
              <a:ext cx="88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1596"/>
                <a:t>Positron (e</a:t>
              </a:r>
              <a:r>
                <a:rPr lang="en-US" altLang="en-US" sz="1596" baseline="30000"/>
                <a:t>+</a:t>
              </a:r>
              <a:r>
                <a:rPr lang="en-US" altLang="en-US" sz="1596"/>
                <a:t>)</a:t>
              </a:r>
              <a:endParaRPr lang="en-US" altLang="en-US" sz="1596" baseline="30000"/>
            </a:p>
          </p:txBody>
        </p:sp>
        <p:sp>
          <p:nvSpPr>
            <p:cNvPr id="38" name="Line 12">
              <a:extLst>
                <a:ext uri="{FF2B5EF4-FFF2-40B4-BE49-F238E27FC236}">
                  <a16:creationId xmlns:a16="http://schemas.microsoft.com/office/drawing/2014/main" id="{DF8A3CAF-152E-49F8-AB08-CE1D9980A14F}"/>
                </a:ext>
              </a:extLst>
            </p:cNvPr>
            <p:cNvSpPr>
              <a:spLocks noChangeShapeType="1"/>
            </p:cNvSpPr>
            <p:nvPr/>
          </p:nvSpPr>
          <p:spPr bwMode="auto">
            <a:xfrm flipH="1">
              <a:off x="2796" y="1007"/>
              <a:ext cx="28" cy="31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pic>
          <p:nvPicPr>
            <p:cNvPr id="39" name="Picture 14" descr="clock_-_digital">
              <a:extLst>
                <a:ext uri="{FF2B5EF4-FFF2-40B4-BE49-F238E27FC236}">
                  <a16:creationId xmlns:a16="http://schemas.microsoft.com/office/drawing/2014/main" id="{38D2851B-58EF-4C41-8382-9F7E92733D5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8" y="2112"/>
              <a:ext cx="794"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15" descr="clock_-_digital">
              <a:extLst>
                <a:ext uri="{FF2B5EF4-FFF2-40B4-BE49-F238E27FC236}">
                  <a16:creationId xmlns:a16="http://schemas.microsoft.com/office/drawing/2014/main" id="{CA1265F6-3BED-4DEF-8948-35CF3DF251F2}"/>
                </a:ext>
              </a:extLst>
            </p:cNvPr>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16" y="2112"/>
              <a:ext cx="80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1" name="AutoShape 16">
              <a:extLst>
                <a:ext uri="{FF2B5EF4-FFF2-40B4-BE49-F238E27FC236}">
                  <a16:creationId xmlns:a16="http://schemas.microsoft.com/office/drawing/2014/main" id="{4F50C37E-F397-4316-924B-4E5B294029C3}"/>
                </a:ext>
              </a:extLst>
            </p:cNvPr>
            <p:cNvCxnSpPr>
              <a:cxnSpLocks noChangeShapeType="1"/>
              <a:stCxn id="33" idx="0"/>
              <a:endCxn id="39" idx="0"/>
            </p:cNvCxnSpPr>
            <p:nvPr/>
          </p:nvCxnSpPr>
          <p:spPr bwMode="auto">
            <a:xfrm rot="10800000" flipV="1">
              <a:off x="685" y="1403"/>
              <a:ext cx="363" cy="709"/>
            </a:xfrm>
            <a:prstGeom prst="bentConnector2">
              <a:avLst/>
            </a:prstGeom>
            <a:noFill/>
            <a:ln w="2857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7">
              <a:extLst>
                <a:ext uri="{FF2B5EF4-FFF2-40B4-BE49-F238E27FC236}">
                  <a16:creationId xmlns:a16="http://schemas.microsoft.com/office/drawing/2014/main" id="{2C62902F-B4F6-4257-B4BE-459D8060A32D}"/>
                </a:ext>
              </a:extLst>
            </p:cNvPr>
            <p:cNvCxnSpPr>
              <a:cxnSpLocks noChangeShapeType="1"/>
              <a:stCxn id="34" idx="0"/>
              <a:endCxn id="40" idx="0"/>
            </p:cNvCxnSpPr>
            <p:nvPr/>
          </p:nvCxnSpPr>
          <p:spPr bwMode="auto">
            <a:xfrm>
              <a:off x="4454" y="1403"/>
              <a:ext cx="365" cy="709"/>
            </a:xfrm>
            <a:prstGeom prst="bentConnector2">
              <a:avLst/>
            </a:prstGeom>
            <a:noFill/>
            <a:ln w="2857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Text Box 18">
              <a:extLst>
                <a:ext uri="{FF2B5EF4-FFF2-40B4-BE49-F238E27FC236}">
                  <a16:creationId xmlns:a16="http://schemas.microsoft.com/office/drawing/2014/main" id="{F6CCEE45-0463-4291-8540-3DF74FE9C8C8}"/>
                </a:ext>
              </a:extLst>
            </p:cNvPr>
            <p:cNvSpPr txBox="1">
              <a:spLocks noChangeArrowheads="1"/>
            </p:cNvSpPr>
            <p:nvPr/>
          </p:nvSpPr>
          <p:spPr bwMode="auto">
            <a:xfrm>
              <a:off x="2130" y="1931"/>
              <a:ext cx="142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1596"/>
                <a:t>511 keV gamma rays</a:t>
              </a:r>
            </a:p>
          </p:txBody>
        </p:sp>
        <p:sp>
          <p:nvSpPr>
            <p:cNvPr id="44" name="Line 19">
              <a:extLst>
                <a:ext uri="{FF2B5EF4-FFF2-40B4-BE49-F238E27FC236}">
                  <a16:creationId xmlns:a16="http://schemas.microsoft.com/office/drawing/2014/main" id="{E361DD42-A48A-4650-A9D9-143AC19D2CF7}"/>
                </a:ext>
              </a:extLst>
            </p:cNvPr>
            <p:cNvSpPr>
              <a:spLocks noChangeShapeType="1"/>
            </p:cNvSpPr>
            <p:nvPr/>
          </p:nvSpPr>
          <p:spPr bwMode="auto">
            <a:xfrm flipH="1" flipV="1">
              <a:off x="2366" y="1562"/>
              <a:ext cx="458" cy="3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45" name="Line 20">
              <a:extLst>
                <a:ext uri="{FF2B5EF4-FFF2-40B4-BE49-F238E27FC236}">
                  <a16:creationId xmlns:a16="http://schemas.microsoft.com/office/drawing/2014/main" id="{011AAFB4-93E2-4247-A7BF-9B29A9BCFEA3}"/>
                </a:ext>
              </a:extLst>
            </p:cNvPr>
            <p:cNvSpPr>
              <a:spLocks noChangeShapeType="1"/>
            </p:cNvSpPr>
            <p:nvPr/>
          </p:nvSpPr>
          <p:spPr bwMode="auto">
            <a:xfrm flipV="1">
              <a:off x="2845" y="1437"/>
              <a:ext cx="368" cy="46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sz="1796"/>
            </a:p>
          </p:txBody>
        </p:sp>
        <p:sp>
          <p:nvSpPr>
            <p:cNvPr id="46" name="AutoShape 22">
              <a:extLst>
                <a:ext uri="{FF2B5EF4-FFF2-40B4-BE49-F238E27FC236}">
                  <a16:creationId xmlns:a16="http://schemas.microsoft.com/office/drawing/2014/main" id="{57764538-DEE4-48B2-BC90-37285694D4B1}"/>
                </a:ext>
              </a:extLst>
            </p:cNvPr>
            <p:cNvSpPr>
              <a:spLocks noChangeArrowheads="1"/>
            </p:cNvSpPr>
            <p:nvPr/>
          </p:nvSpPr>
          <p:spPr bwMode="auto">
            <a:xfrm>
              <a:off x="1805" y="2249"/>
              <a:ext cx="2080" cy="1185"/>
            </a:xfrm>
            <a:prstGeom prst="flowChartDecision">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sz="1397" dirty="0">
                  <a:solidFill>
                    <a:schemeClr val="bg1"/>
                  </a:solidFill>
                </a:rPr>
                <a:t>Is </a:t>
              </a:r>
            </a:p>
            <a:p>
              <a:pPr algn="ctr" eaLnBrk="1" hangingPunct="1"/>
              <a:r>
                <a:rPr lang="en-US" altLang="en-US" sz="1397" dirty="0" err="1">
                  <a:solidFill>
                    <a:schemeClr val="bg1"/>
                  </a:solidFill>
                </a:rPr>
                <a:t>EventTime</a:t>
              </a:r>
              <a:r>
                <a:rPr lang="en-US" altLang="en-US" sz="1397" dirty="0">
                  <a:solidFill>
                    <a:schemeClr val="bg1"/>
                  </a:solidFill>
                </a:rPr>
                <a:t> A-B less then</a:t>
              </a:r>
            </a:p>
            <a:p>
              <a:pPr algn="ctr" eaLnBrk="1" hangingPunct="1"/>
              <a:r>
                <a:rPr lang="en-US" altLang="en-US" sz="1397" b="1" dirty="0">
                  <a:solidFill>
                    <a:schemeClr val="bg1"/>
                  </a:solidFill>
                </a:rPr>
                <a:t>4.06 ns</a:t>
              </a:r>
            </a:p>
          </p:txBody>
        </p:sp>
        <p:cxnSp>
          <p:nvCxnSpPr>
            <p:cNvPr id="47" name="AutoShape 24">
              <a:extLst>
                <a:ext uri="{FF2B5EF4-FFF2-40B4-BE49-F238E27FC236}">
                  <a16:creationId xmlns:a16="http://schemas.microsoft.com/office/drawing/2014/main" id="{FB8A0927-B64A-44A6-AC7B-CDAA3B4A8E4D}"/>
                </a:ext>
              </a:extLst>
            </p:cNvPr>
            <p:cNvCxnSpPr>
              <a:cxnSpLocks noChangeShapeType="1"/>
              <a:stCxn id="39" idx="2"/>
              <a:endCxn id="46" idx="1"/>
            </p:cNvCxnSpPr>
            <p:nvPr/>
          </p:nvCxnSpPr>
          <p:spPr bwMode="auto">
            <a:xfrm rot="16200000" flipH="1">
              <a:off x="1034" y="2071"/>
              <a:ext cx="422" cy="1120"/>
            </a:xfrm>
            <a:prstGeom prst="bentConnector2">
              <a:avLst/>
            </a:prstGeom>
            <a:noFill/>
            <a:ln w="2857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AutoShape 25">
              <a:extLst>
                <a:ext uri="{FF2B5EF4-FFF2-40B4-BE49-F238E27FC236}">
                  <a16:creationId xmlns:a16="http://schemas.microsoft.com/office/drawing/2014/main" id="{AC7850BD-D673-4158-A637-518302C75C3D}"/>
                </a:ext>
              </a:extLst>
            </p:cNvPr>
            <p:cNvCxnSpPr>
              <a:cxnSpLocks noChangeShapeType="1"/>
              <a:stCxn id="40" idx="2"/>
              <a:endCxn id="46" idx="3"/>
            </p:cNvCxnSpPr>
            <p:nvPr/>
          </p:nvCxnSpPr>
          <p:spPr bwMode="auto">
            <a:xfrm rot="5400000">
              <a:off x="4141" y="2164"/>
              <a:ext cx="422" cy="934"/>
            </a:xfrm>
            <a:prstGeom prst="bentConnector2">
              <a:avLst/>
            </a:prstGeom>
            <a:noFill/>
            <a:ln w="2857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9" name="Text Box 26">
              <a:extLst>
                <a:ext uri="{FF2B5EF4-FFF2-40B4-BE49-F238E27FC236}">
                  <a16:creationId xmlns:a16="http://schemas.microsoft.com/office/drawing/2014/main" id="{4A41009A-4F9C-43E3-8983-47FF53A74687}"/>
                </a:ext>
              </a:extLst>
            </p:cNvPr>
            <p:cNvSpPr txBox="1">
              <a:spLocks noChangeArrowheads="1"/>
            </p:cNvSpPr>
            <p:nvPr/>
          </p:nvSpPr>
          <p:spPr bwMode="auto">
            <a:xfrm>
              <a:off x="720" y="3648"/>
              <a:ext cx="4243" cy="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r>
                <a:rPr lang="en-US" altLang="en-US" sz="1397" b="1" dirty="0">
                  <a:solidFill>
                    <a:srgbClr val="FF3300"/>
                  </a:solidFill>
                </a:rPr>
                <a:t>Coincident Event</a:t>
              </a:r>
              <a:r>
                <a:rPr lang="en-US" altLang="en-US" sz="1397" dirty="0"/>
                <a:t> </a:t>
              </a:r>
            </a:p>
            <a:p>
              <a:pPr algn="ctr" eaLnBrk="1" hangingPunct="1"/>
              <a:r>
                <a:rPr lang="en-US" altLang="en-US" sz="1397" dirty="0"/>
                <a:t>(belongs to the same positron annihilation)</a:t>
              </a:r>
            </a:p>
          </p:txBody>
        </p:sp>
        <p:cxnSp>
          <p:nvCxnSpPr>
            <p:cNvPr id="50" name="AutoShape 27">
              <a:extLst>
                <a:ext uri="{FF2B5EF4-FFF2-40B4-BE49-F238E27FC236}">
                  <a16:creationId xmlns:a16="http://schemas.microsoft.com/office/drawing/2014/main" id="{CA1E2043-B16B-4CD4-B017-BEBCE8B55779}"/>
                </a:ext>
              </a:extLst>
            </p:cNvPr>
            <p:cNvCxnSpPr>
              <a:cxnSpLocks noChangeShapeType="1"/>
              <a:stCxn id="46" idx="2"/>
              <a:endCxn id="49" idx="0"/>
            </p:cNvCxnSpPr>
            <p:nvPr/>
          </p:nvCxnSpPr>
          <p:spPr bwMode="auto">
            <a:xfrm flipH="1">
              <a:off x="2841" y="3434"/>
              <a:ext cx="4" cy="214"/>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 name="Text Box 28">
              <a:extLst>
                <a:ext uri="{FF2B5EF4-FFF2-40B4-BE49-F238E27FC236}">
                  <a16:creationId xmlns:a16="http://schemas.microsoft.com/office/drawing/2014/main" id="{C6FFAA03-2D17-4C25-9405-CAA6ADE3BD2B}"/>
                </a:ext>
              </a:extLst>
            </p:cNvPr>
            <p:cNvSpPr txBox="1">
              <a:spLocks noChangeArrowheads="1"/>
            </p:cNvSpPr>
            <p:nvPr/>
          </p:nvSpPr>
          <p:spPr bwMode="auto">
            <a:xfrm>
              <a:off x="2880" y="3456"/>
              <a:ext cx="861"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1397"/>
                <a:t>Yes</a:t>
              </a:r>
            </a:p>
          </p:txBody>
        </p:sp>
        <p:sp>
          <p:nvSpPr>
            <p:cNvPr id="52" name="Text Box 29">
              <a:extLst>
                <a:ext uri="{FF2B5EF4-FFF2-40B4-BE49-F238E27FC236}">
                  <a16:creationId xmlns:a16="http://schemas.microsoft.com/office/drawing/2014/main" id="{2200D1D8-6AB1-43C4-B191-93E2F85543A4}"/>
                </a:ext>
              </a:extLst>
            </p:cNvPr>
            <p:cNvSpPr txBox="1">
              <a:spLocks noChangeArrowheads="1"/>
            </p:cNvSpPr>
            <p:nvPr/>
          </p:nvSpPr>
          <p:spPr bwMode="auto">
            <a:xfrm>
              <a:off x="720" y="2496"/>
              <a:ext cx="1117"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1397" b="1"/>
                <a:t>Event Time A</a:t>
              </a:r>
            </a:p>
          </p:txBody>
        </p:sp>
        <p:sp>
          <p:nvSpPr>
            <p:cNvPr id="53" name="Text Box 30">
              <a:extLst>
                <a:ext uri="{FF2B5EF4-FFF2-40B4-BE49-F238E27FC236}">
                  <a16:creationId xmlns:a16="http://schemas.microsoft.com/office/drawing/2014/main" id="{6CFD5C08-E0F6-4659-AC88-F6BABA95C85B}"/>
                </a:ext>
              </a:extLst>
            </p:cNvPr>
            <p:cNvSpPr txBox="1">
              <a:spLocks noChangeArrowheads="1"/>
            </p:cNvSpPr>
            <p:nvPr/>
          </p:nvSpPr>
          <p:spPr bwMode="auto">
            <a:xfrm>
              <a:off x="4032" y="2496"/>
              <a:ext cx="1117"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pPr>
              <a:r>
                <a:rPr lang="en-US" altLang="en-US" sz="1397" b="1"/>
                <a:t>Event Time B</a:t>
              </a:r>
            </a:p>
          </p:txBody>
        </p:sp>
        <p:sp>
          <p:nvSpPr>
            <p:cNvPr id="54" name="AutoShape 32">
              <a:extLst>
                <a:ext uri="{FF2B5EF4-FFF2-40B4-BE49-F238E27FC236}">
                  <a16:creationId xmlns:a16="http://schemas.microsoft.com/office/drawing/2014/main" id="{8BA9F55F-0EAE-4459-886D-002E6A55DF53}"/>
                </a:ext>
              </a:extLst>
            </p:cNvPr>
            <p:cNvSpPr>
              <a:spLocks noChangeArrowheads="1"/>
            </p:cNvSpPr>
            <p:nvPr/>
          </p:nvSpPr>
          <p:spPr bwMode="auto">
            <a:xfrm>
              <a:off x="3703" y="1214"/>
              <a:ext cx="192" cy="144"/>
            </a:xfrm>
            <a:prstGeom prst="irregularSeal1">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sp>
          <p:nvSpPr>
            <p:cNvPr id="55" name="AutoShape 33">
              <a:extLst>
                <a:ext uri="{FF2B5EF4-FFF2-40B4-BE49-F238E27FC236}">
                  <a16:creationId xmlns:a16="http://schemas.microsoft.com/office/drawing/2014/main" id="{023413AD-3F69-4A3C-98D0-C24137E88493}"/>
                </a:ext>
              </a:extLst>
            </p:cNvPr>
            <p:cNvSpPr>
              <a:spLocks noChangeArrowheads="1"/>
            </p:cNvSpPr>
            <p:nvPr/>
          </p:nvSpPr>
          <p:spPr bwMode="auto">
            <a:xfrm>
              <a:off x="1613" y="1504"/>
              <a:ext cx="192" cy="144"/>
            </a:xfrm>
            <a:prstGeom prst="irregularSeal1">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sz="998"/>
            </a:p>
          </p:txBody>
        </p:sp>
      </p:grpSp>
    </p:spTree>
    <p:extLst>
      <p:ext uri="{BB962C8B-B14F-4D97-AF65-F5344CB8AC3E}">
        <p14:creationId xmlns:p14="http://schemas.microsoft.com/office/powerpoint/2010/main" val="40020215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BAINBULLETSACTIVATED" val="False"/>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fj5bbqAie0Wo1UsVOJHu3Q"/>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qu6fVf7TIB9ZNDtdVEQmJg"/>
</p:tagLst>
</file>

<file path=ppt/tags/tag30.xml><?xml version="1.0" encoding="utf-8"?>
<p:tagLst xmlns:a="http://schemas.openxmlformats.org/drawingml/2006/main" xmlns:r="http://schemas.openxmlformats.org/officeDocument/2006/relationships" xmlns:p="http://schemas.openxmlformats.org/presentationml/2006/main">
  <p:tag name="TIMING" val="|14.1"/>
</p:tagLst>
</file>

<file path=ppt/tags/tag31.xml><?xml version="1.0" encoding="utf-8"?>
<p:tagLst xmlns:a="http://schemas.openxmlformats.org/drawingml/2006/main" xmlns:r="http://schemas.openxmlformats.org/officeDocument/2006/relationships" xmlns:p="http://schemas.openxmlformats.org/presentationml/2006/main">
  <p:tag name="TIMING" val="|5.2|25.7|24"/>
</p:tagLst>
</file>

<file path=ppt/tags/tag32.xml><?xml version="1.0" encoding="utf-8"?>
<p:tagLst xmlns:a="http://schemas.openxmlformats.org/drawingml/2006/main" xmlns:r="http://schemas.openxmlformats.org/officeDocument/2006/relationships" xmlns:p="http://schemas.openxmlformats.org/presentationml/2006/main">
  <p:tag name="TIMING" val="|5.2|25.7|24"/>
</p:tagLst>
</file>

<file path=ppt/tags/tag33.xml><?xml version="1.0" encoding="utf-8"?>
<p:tagLst xmlns:a="http://schemas.openxmlformats.org/drawingml/2006/main" xmlns:r="http://schemas.openxmlformats.org/officeDocument/2006/relationships" xmlns:p="http://schemas.openxmlformats.org/presentationml/2006/main">
  <p:tag name="TIMING" val="|5.2|25.7|24"/>
</p:tagLst>
</file>

<file path=ppt/tags/tag34.xml><?xml version="1.0" encoding="utf-8"?>
<p:tagLst xmlns:a="http://schemas.openxmlformats.org/drawingml/2006/main" xmlns:r="http://schemas.openxmlformats.org/officeDocument/2006/relationships" xmlns:p="http://schemas.openxmlformats.org/presentationml/2006/main">
  <p:tag name="TIMING" val="|5.2|25.7|24"/>
</p:tagLst>
</file>

<file path=ppt/tags/tag35.xml><?xml version="1.0" encoding="utf-8"?>
<p:tagLst xmlns:a="http://schemas.openxmlformats.org/drawingml/2006/main" xmlns:r="http://schemas.openxmlformats.org/officeDocument/2006/relationships" xmlns:p="http://schemas.openxmlformats.org/presentationml/2006/main">
  <p:tag name="TIMING" val="|5.2|25.7|24"/>
</p:tagLst>
</file>

<file path=ppt/tags/tag36.xml><?xml version="1.0" encoding="utf-8"?>
<p:tagLst xmlns:a="http://schemas.openxmlformats.org/drawingml/2006/main" xmlns:r="http://schemas.openxmlformats.org/officeDocument/2006/relationships" xmlns:p="http://schemas.openxmlformats.org/presentationml/2006/main">
  <p:tag name="TIMING" val="|5.2|25.7|24"/>
</p:tagLst>
</file>

<file path=ppt/tags/tag37.xml><?xml version="1.0" encoding="utf-8"?>
<p:tagLst xmlns:a="http://schemas.openxmlformats.org/drawingml/2006/main" xmlns:r="http://schemas.openxmlformats.org/officeDocument/2006/relationships" xmlns:p="http://schemas.openxmlformats.org/presentationml/2006/main">
  <p:tag name="TIMING" val="|5.2|25.7|24"/>
</p:tagLst>
</file>

<file path=ppt/tags/tag38.xml><?xml version="1.0" encoding="utf-8"?>
<p:tagLst xmlns:a="http://schemas.openxmlformats.org/drawingml/2006/main" xmlns:r="http://schemas.openxmlformats.org/officeDocument/2006/relationships" xmlns:p="http://schemas.openxmlformats.org/presentationml/2006/main">
  <p:tag name="TIMING" val="|5.2|25.7|24"/>
</p:tagLst>
</file>

<file path=ppt/tags/tag39.xml><?xml version="1.0" encoding="utf-8"?>
<p:tagLst xmlns:a="http://schemas.openxmlformats.org/drawingml/2006/main" xmlns:r="http://schemas.openxmlformats.org/officeDocument/2006/relationships" xmlns:p="http://schemas.openxmlformats.org/presentationml/2006/main">
  <p:tag name="TIMING" val="|5.2|25.7|24"/>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TIMING" val="|5.2|25.7|24"/>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BAINBULLETSACTIVATED" val="False"/>
</p:tagLst>
</file>

<file path=ppt/theme/theme1.xml><?xml version="1.0" encoding="utf-8"?>
<a:theme xmlns:a="http://schemas.openxmlformats.org/drawingml/2006/main" name="20170901_Yale_SZuehlsdorff_MConti">
  <a:themeElements>
    <a:clrScheme name="Siemens Healthineers">
      <a:dk1>
        <a:srgbClr val="000000"/>
      </a:dk1>
      <a:lt1>
        <a:srgbClr val="FFFFFF"/>
      </a:lt1>
      <a:dk2>
        <a:srgbClr val="BFBFBF"/>
      </a:dk2>
      <a:lt2>
        <a:srgbClr val="EC6602"/>
      </a:lt2>
      <a:accent1>
        <a:srgbClr val="EC6602"/>
      </a:accent1>
      <a:accent2>
        <a:srgbClr val="7A162D"/>
      </a:accent2>
      <a:accent3>
        <a:srgbClr val="009999"/>
      </a:accent3>
      <a:accent4>
        <a:srgbClr val="F9B591"/>
      </a:accent4>
      <a:accent5>
        <a:srgbClr val="C69B9E"/>
      </a:accent5>
      <a:accent6>
        <a:srgbClr val="87D2D2"/>
      </a:accent6>
      <a:hlink>
        <a:srgbClr val="000000"/>
      </a:hlink>
      <a:folHlink>
        <a:srgbClr val="000000"/>
      </a:folHlink>
    </a:clrScheme>
    <a:fontScheme name="Siemens Healthineers">
      <a:majorFont>
        <a:latin typeface="Calibri"/>
        <a:ea typeface=""/>
        <a:cs typeface=""/>
      </a:majorFont>
      <a:minorFont>
        <a:latin typeface="Calibri"/>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651"/>
      </a:spPr>
      <a:bodyPr/>
      <a:lstStyle/>
      <a:style>
        <a:lnRef idx="1">
          <a:schemeClr val="accent1"/>
        </a:lnRef>
        <a:fillRef idx="0">
          <a:schemeClr val="accent1"/>
        </a:fillRef>
        <a:effectRef idx="0">
          <a:schemeClr val="accent1"/>
        </a:effectRef>
        <a:fontRef idx="minor">
          <a:schemeClr val="tx1"/>
        </a:fontRef>
      </a:style>
    </a:lnDef>
  </a:objectDefaults>
  <a:extraClrSchemeLst/>
  <a:custClrLst>
    <a:custClr name="Orange 100%">
      <a:srgbClr val="EC6602"/>
    </a:custClr>
    <a:custClr name="Berry 100%">
      <a:srgbClr val="7A162D"/>
    </a:custClr>
    <a:custClr name="Petrol 100%">
      <a:srgbClr val="009999"/>
    </a:custClr>
    <a:custClr name="Black 100%">
      <a:srgbClr val="000000"/>
    </a:custClr>
    <a:custClr name="Yellow">
      <a:srgbClr val="FFD200"/>
    </a:custClr>
    <a:custClr name="Red">
      <a:srgbClr val="E7001D"/>
    </a:custClr>
    <a:custClr name="Light Blue">
      <a:srgbClr val="3ABFED"/>
    </a:custClr>
    <a:custClr name="Dark Blue">
      <a:srgbClr val="2B2483"/>
    </a:custClr>
    <a:custClr name="Green">
      <a:srgbClr val="009A38"/>
    </a:custClr>
    <a:custClr name="White">
      <a:srgbClr val="FFFFFF"/>
    </a:custClr>
    <a:custClr name="Orange  75%">
      <a:srgbClr val="F29257"/>
    </a:custClr>
    <a:custClr name="Berry 75%">
      <a:srgbClr val="A86C73"/>
    </a:custClr>
    <a:custClr name="Petrol 75%">
      <a:srgbClr val="00B9B9"/>
    </a:custClr>
    <a:custClr name="Black 75%">
      <a:srgbClr val="404040"/>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Orange 50%">
      <a:srgbClr val="F9B591"/>
    </a:custClr>
    <a:custClr name="Berry 50%">
      <a:srgbClr val="C69B9E"/>
    </a:custClr>
    <a:custClr name="Petrol 50%">
      <a:srgbClr val="87D2D2"/>
    </a:custClr>
    <a:custClr name="Black  50%">
      <a:srgbClr val="808080"/>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Orange 25%">
      <a:srgbClr val="FDDDCB"/>
    </a:custClr>
    <a:custClr name="Berry 25%">
      <a:srgbClr val="E9D1D4"/>
    </a:custClr>
    <a:custClr name="Petrol 25%">
      <a:srgbClr val="C8E6E6"/>
    </a:custClr>
    <a:custClr name="Black 25%">
      <a:srgbClr val="BFBFB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Orange 10%">
      <a:srgbClr val="FEF1EE"/>
    </a:custClr>
    <a:custClr name="Berry 10%">
      <a:srgbClr val="F8ECEA"/>
    </a:custClr>
    <a:custClr name="Petrol 10%">
      <a:srgbClr val="E8F6F7"/>
    </a:custClr>
    <a:custClr name="Black 10%">
      <a:srgbClr val="E6E6E6"/>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p4ppTags>
  <Name>Free Content</Name>
  <PpLayout>11</PpLayout>
  <Index>9</Index>
</p4ppTag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165BA422F5B844C94D5137F56588EF4" ma:contentTypeVersion="0" ma:contentTypeDescription="Create a new document." ma:contentTypeScope="" ma:versionID="2fcfa5c581d263d3ee1cc59cdce0a706">
  <xsd:schema xmlns:xsd="http://www.w3.org/2001/XMLSchema" xmlns:xs="http://www.w3.org/2001/XMLSchema" xmlns:p="http://schemas.microsoft.com/office/2006/metadata/properties" xmlns:ns2="13a10ffd-f10a-4f81-ba76-9fa3a581e3b6" targetNamespace="http://schemas.microsoft.com/office/2006/metadata/properties" ma:root="true" ma:fieldsID="8571a5b98fae8ad8cfa9aaac607f3c75" ns2:_="">
    <xsd:import namespace="13a10ffd-f10a-4f81-ba76-9fa3a581e3b6"/>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a10ffd-f10a-4f81-ba76-9fa3a581e3b6"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_dlc_DocId xmlns="13a10ffd-f10a-4f81-ba76-9fa3a581e3b6">4H3V5WJSEU5P-3-218</_dlc_DocId>
    <_dlc_DocIdUrl xmlns="13a10ffd-f10a-4f81-ba76-9fa3a581e3b6">
      <Url>https://teamspace-us.healthcare.siemens.com/content/90000940/_layouts/15/DocIdRedir.aspx?ID=4H3V5WJSEU5P-3-218</Url>
      <Description>4H3V5WJSEU5P-3-218</Description>
    </_dlc_DocIdUrl>
  </documentManagement>
</p:properties>
</file>

<file path=customXml/item5.xml><?xml version="1.0" encoding="utf-8"?>
<p4ppTags>
  <Name>Free Content</Name>
  <PpLayout>11</PpLayout>
  <Index>9</Index>
</p4ppTags>
</file>

<file path=customXml/item6.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CCA0BFFC-397A-4213-BCC8-7F08385AB7D1}">
  <ds:schemaRefs/>
</ds:datastoreItem>
</file>

<file path=customXml/itemProps2.xml><?xml version="1.0" encoding="utf-8"?>
<ds:datastoreItem xmlns:ds="http://schemas.openxmlformats.org/officeDocument/2006/customXml" ds:itemID="{00921103-6FC3-4487-9A56-B277B8896FF9}">
  <ds:schemaRefs>
    <ds:schemaRef ds:uri="http://schemas.microsoft.com/sharepoint/v3/contenttype/forms"/>
  </ds:schemaRefs>
</ds:datastoreItem>
</file>

<file path=customXml/itemProps3.xml><?xml version="1.0" encoding="utf-8"?>
<ds:datastoreItem xmlns:ds="http://schemas.openxmlformats.org/officeDocument/2006/customXml" ds:itemID="{97C1115F-351B-476B-A00E-E41532AADF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3a10ffd-f10a-4f81-ba76-9fa3a581e3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EF98EEB0-A870-4C9D-A49A-3022531A4E30}">
  <ds:schemaRef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13a10ffd-f10a-4f81-ba76-9fa3a581e3b6"/>
    <ds:schemaRef ds:uri="http://purl.org/dc/elements/1.1/"/>
    <ds:schemaRef ds:uri="http://schemas.microsoft.com/office/2006/metadata/properties"/>
    <ds:schemaRef ds:uri="http://www.w3.org/XML/1998/namespace"/>
  </ds:schemaRefs>
</ds:datastoreItem>
</file>

<file path=customXml/itemProps5.xml><?xml version="1.0" encoding="utf-8"?>
<ds:datastoreItem xmlns:ds="http://schemas.openxmlformats.org/officeDocument/2006/customXml" ds:itemID="{C4DAFC23-F850-4135-8C2C-2AF002BA0593}">
  <ds:schemaRefs/>
</ds:datastoreItem>
</file>

<file path=customXml/itemProps6.xml><?xml version="1.0" encoding="utf-8"?>
<ds:datastoreItem xmlns:ds="http://schemas.openxmlformats.org/officeDocument/2006/customXml" ds:itemID="{E67644D2-B084-4FE0-A42F-0A60DA67AAE2}">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20170901_Yale_SZuehlsdorff_MConti</Template>
  <TotalTime>39767</TotalTime>
  <Words>4135</Words>
  <Application>Microsoft Office PowerPoint</Application>
  <PresentationFormat>Personalizzato</PresentationFormat>
  <Paragraphs>785</Paragraphs>
  <Slides>69</Slides>
  <Notes>17</Notes>
  <HiddenSlides>8</HiddenSlides>
  <MMClips>1</MMClips>
  <ScaleCrop>false</ScaleCrop>
  <HeadingPairs>
    <vt:vector size="8" baseType="variant">
      <vt:variant>
        <vt:lpstr>Caratteri utilizzati</vt:lpstr>
      </vt:variant>
      <vt:variant>
        <vt:i4>11</vt:i4>
      </vt:variant>
      <vt:variant>
        <vt:lpstr>Tema</vt:lpstr>
      </vt:variant>
      <vt:variant>
        <vt:i4>1</vt:i4>
      </vt:variant>
      <vt:variant>
        <vt:lpstr>Server OLE incorporati</vt:lpstr>
      </vt:variant>
      <vt:variant>
        <vt:i4>5</vt:i4>
      </vt:variant>
      <vt:variant>
        <vt:lpstr>Titoli diapositive</vt:lpstr>
      </vt:variant>
      <vt:variant>
        <vt:i4>69</vt:i4>
      </vt:variant>
    </vt:vector>
  </HeadingPairs>
  <TitlesOfParts>
    <vt:vector size="86" baseType="lpstr">
      <vt:lpstr>Arial</vt:lpstr>
      <vt:lpstr>Calibri</vt:lpstr>
      <vt:lpstr>Cambria Math</vt:lpstr>
      <vt:lpstr>Courier New</vt:lpstr>
      <vt:lpstr>Siemens Sans</vt:lpstr>
      <vt:lpstr>Symbol</vt:lpstr>
      <vt:lpstr>Times</vt:lpstr>
      <vt:lpstr>Times New Roman</vt:lpstr>
      <vt:lpstr>Univers 55</vt:lpstr>
      <vt:lpstr>Verdana</vt:lpstr>
      <vt:lpstr>Wingdings</vt:lpstr>
      <vt:lpstr>20170901_Yale_SZuehlsdorff_MConti</vt:lpstr>
      <vt:lpstr>think-cell Slide</vt:lpstr>
      <vt:lpstr>think-cell Folie</vt:lpstr>
      <vt:lpstr>Equation</vt:lpstr>
      <vt:lpstr>CorelDRAW</vt:lpstr>
      <vt:lpstr>Photo Editor Photo</vt:lpstr>
      <vt:lpstr>Presentazione standard di PowerPoint</vt:lpstr>
      <vt:lpstr>Introduction to myself</vt:lpstr>
      <vt:lpstr> </vt:lpstr>
      <vt:lpstr>Table of contents</vt:lpstr>
      <vt:lpstr>Table of contents</vt:lpstr>
      <vt:lpstr> </vt:lpstr>
      <vt:lpstr> </vt:lpstr>
      <vt:lpstr> </vt:lpstr>
      <vt:lpstr> </vt:lpstr>
      <vt:lpstr> </vt:lpstr>
      <vt:lpstr> </vt:lpstr>
      <vt:lpstr> </vt:lpstr>
      <vt:lpstr> </vt:lpstr>
      <vt:lpstr> </vt:lpstr>
      <vt:lpstr> </vt:lpstr>
      <vt:lpstr>Table of contents</vt:lpstr>
      <vt:lpstr>Presentazione standard di PowerPoint</vt:lpstr>
      <vt:lpstr>Presentazione standard di PowerPoint</vt:lpstr>
      <vt:lpstr>Presentazione standard di PowerPoint</vt:lpstr>
      <vt:lpstr>Presentazione standard di PowerPoint</vt:lpstr>
      <vt:lpstr>Presentazione standard di PowerPoint</vt:lpstr>
      <vt:lpstr>Time-of-Flight PET and the low counts challenge:  improved reproducibility</vt:lpstr>
      <vt:lpstr>Time-of-Flight PET and the low counts challenge: improved  reproducibility</vt:lpstr>
      <vt:lpstr> </vt:lpstr>
      <vt:lpstr>Time-of-Flight PET and the low counts challenge:  Y90 imaging</vt:lpstr>
      <vt:lpstr>Time-of-Flight PET and the low counts challenge:  Y90 imaging</vt:lpstr>
      <vt:lpstr>Presentazione standard di PowerPoint</vt:lpstr>
      <vt:lpstr>Presentazione standard di PowerPoint</vt:lpstr>
      <vt:lpstr> </vt:lpstr>
      <vt:lpstr> </vt:lpstr>
      <vt:lpstr> </vt:lpstr>
      <vt:lpstr> </vt:lpstr>
      <vt:lpstr> </vt:lpstr>
      <vt:lpstr>Table of contents</vt:lpstr>
      <vt:lpstr>The evolution of Siemens scanners</vt:lpstr>
      <vt:lpstr>Biograph Vision – system overview</vt:lpstr>
      <vt:lpstr>A new approach to detector design with Biograph Vision™</vt:lpstr>
      <vt:lpstr>“SiPM TOF-PET Detector”, Sanghee Cho et al.  (IEEE MIC 2017)</vt:lpstr>
      <vt:lpstr>Biograph Vision performance (IEEE MIC 2018)</vt:lpstr>
      <vt:lpstr>Biograph Vision performance</vt:lpstr>
      <vt:lpstr>Clear visualization of the 2.4 mm cylinders of the  Mini-Derenzo Phantom with Biograph Vision</vt:lpstr>
      <vt:lpstr>Table of contents</vt:lpstr>
      <vt:lpstr>Biograph Vision Quadra</vt:lpstr>
      <vt:lpstr>The evolution of Siemens scanners</vt:lpstr>
      <vt:lpstr> </vt:lpstr>
      <vt:lpstr>Applications of long axial FOV scanners (LAFOV) or Total Body scanners</vt:lpstr>
      <vt:lpstr>The Future: LAFOV as enabler for new applications</vt:lpstr>
      <vt:lpstr>The Future: LAFOV as enabler for new applications (1)</vt:lpstr>
      <vt:lpstr>The Future: LAFOV as enabler for new applications (2)</vt:lpstr>
      <vt:lpstr>The Future: LAFOV as enabler for new applications (3)</vt:lpstr>
      <vt:lpstr>The Future: LAFOV as enabler for new applications (4)</vt:lpstr>
      <vt:lpstr>The Future: LAFOV as enabler for new applications (5)</vt:lpstr>
      <vt:lpstr>The Future: LAFOV as enabler for new applications (6)</vt:lpstr>
      <vt:lpstr>The Future: LAFOV as enabler for new applications (7)</vt:lpstr>
      <vt:lpstr>The Future: LAFOV as enabler for new applications (8)</vt:lpstr>
      <vt:lpstr>Table of contents</vt:lpstr>
      <vt:lpstr>Presentazione standard di PowerPoint</vt:lpstr>
      <vt:lpstr>Artificial Intelligence in PET</vt:lpstr>
      <vt:lpstr>Use of Deep Learning: denoising or low counts application</vt:lpstr>
      <vt:lpstr>Use of Deep Learning: alternative or faster reconstruction</vt:lpstr>
      <vt:lpstr>Use of Deep Learning: improved data correction</vt:lpstr>
      <vt:lpstr>Use of Deep Learning: detector performance improvement</vt:lpstr>
      <vt:lpstr>Table of contents</vt:lpstr>
      <vt:lpstr>Direct TOF back projection from list mode, or histoimage (simulation) </vt:lpstr>
      <vt:lpstr>Presentazione standard di PowerPoint</vt:lpstr>
      <vt:lpstr>Do we still need reconstruction physicists?</vt:lpstr>
      <vt:lpstr>How to improve time resolution?</vt:lpstr>
      <vt:lpstr>Presentazione standard di PowerPoint</vt:lpstr>
      <vt:lpstr>Thanks to:</vt:lpstr>
    </vt:vector>
  </TitlesOfParts>
  <Company>SIEMENS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 title Calibri Bold 30 pt</dc:title>
  <dc:creator>Zuehlsdorff, Sven (HC DI MI PLM-R&amp;D RCC CA)</dc:creator>
  <cp:keywords>C_Unrestricted</cp:keywords>
  <cp:lastModifiedBy>MASSIMO CONTI</cp:lastModifiedBy>
  <cp:revision>703</cp:revision>
  <cp:lastPrinted>2021-05-05T21:07:27Z</cp:lastPrinted>
  <dcterms:created xsi:type="dcterms:W3CDTF">2017-08-30T20:41:36Z</dcterms:created>
  <dcterms:modified xsi:type="dcterms:W3CDTF">2021-09-06T11:40:24Z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604921e5-52f8-4429-b1e4-75455c5a5196</vt:lpwstr>
  </property>
  <property fmtid="{D5CDD505-2E9C-101B-9397-08002B2CF9AE}" pid="3" name="ContentTypeId">
    <vt:lpwstr>0x0101008165BA422F5B844C94D5137F56588EF4</vt:lpwstr>
  </property>
  <property fmtid="{D5CDD505-2E9C-101B-9397-08002B2CF9AE}" pid="4" name="Language">
    <vt:lpwstr>English</vt:lpwstr>
  </property>
  <property fmtid="{D5CDD505-2E9C-101B-9397-08002B2CF9AE}" pid="5" name="Release version">
    <vt:lpwstr>2.0.0</vt:lpwstr>
  </property>
  <property fmtid="{D5CDD505-2E9C-101B-9397-08002B2CF9AE}" pid="6" name="_NewReviewCycle">
    <vt:lpwstr/>
  </property>
  <property fmtid="{D5CDD505-2E9C-101B-9397-08002B2CF9AE}" pid="7" name="Release date">
    <vt:lpwstr>March 2013</vt:lpwstr>
  </property>
  <property fmtid="{D5CDD505-2E9C-101B-9397-08002B2CF9AE}" pid="8" name="Office version">
    <vt:lpwstr>2007/2010</vt:lpwstr>
  </property>
  <property fmtid="{D5CDD505-2E9C-101B-9397-08002B2CF9AE}" pid="9" name="Document Confidentiality">
    <vt:lpwstr>Unrestricted</vt:lpwstr>
  </property>
  <property fmtid="{D5CDD505-2E9C-101B-9397-08002B2CF9AE}" pid="10" name="Document_Confidentiality">
    <vt:lpwstr>Unrestricted</vt:lpwstr>
  </property>
  <property fmtid="{D5CDD505-2E9C-101B-9397-08002B2CF9AE}" pid="11" name="MSIP_Label_a3d8c6b1-d8ce-4831-b4d5-1e84a25cc0cb_Enabled">
    <vt:lpwstr>true</vt:lpwstr>
  </property>
  <property fmtid="{D5CDD505-2E9C-101B-9397-08002B2CF9AE}" pid="12" name="MSIP_Label_a3d8c6b1-d8ce-4831-b4d5-1e84a25cc0cb_SetDate">
    <vt:lpwstr>2021-08-02T13:12:03Z</vt:lpwstr>
  </property>
  <property fmtid="{D5CDD505-2E9C-101B-9397-08002B2CF9AE}" pid="13" name="MSIP_Label_a3d8c6b1-d8ce-4831-b4d5-1e84a25cc0cb_Method">
    <vt:lpwstr>Standard</vt:lpwstr>
  </property>
  <property fmtid="{D5CDD505-2E9C-101B-9397-08002B2CF9AE}" pid="14" name="MSIP_Label_a3d8c6b1-d8ce-4831-b4d5-1e84a25cc0cb_Name">
    <vt:lpwstr>Unrestricted</vt:lpwstr>
  </property>
  <property fmtid="{D5CDD505-2E9C-101B-9397-08002B2CF9AE}" pid="15" name="MSIP_Label_a3d8c6b1-d8ce-4831-b4d5-1e84a25cc0cb_SiteId">
    <vt:lpwstr>5dbf1add-202a-4b8d-815b-bf0fb024e033</vt:lpwstr>
  </property>
  <property fmtid="{D5CDD505-2E9C-101B-9397-08002B2CF9AE}" pid="16" name="MSIP_Label_a3d8c6b1-d8ce-4831-b4d5-1e84a25cc0cb_ActionId">
    <vt:lpwstr>530f81ae-442f-4003-9710-e26dd2f69ee2</vt:lpwstr>
  </property>
  <property fmtid="{D5CDD505-2E9C-101B-9397-08002B2CF9AE}" pid="17" name="MSIP_Label_a3d8c6b1-d8ce-4831-b4d5-1e84a25cc0cb_ContentBits">
    <vt:lpwstr>0</vt:lpwstr>
  </property>
</Properties>
</file>