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7"/>
  </p:notesMasterIdLst>
  <p:sldIdLst>
    <p:sldId id="559" r:id="rId3"/>
    <p:sldId id="570" r:id="rId4"/>
    <p:sldId id="578" r:id="rId5"/>
    <p:sldId id="579" r:id="rId6"/>
    <p:sldId id="581" r:id="rId7"/>
    <p:sldId id="583" r:id="rId8"/>
    <p:sldId id="582" r:id="rId9"/>
    <p:sldId id="587" r:id="rId10"/>
    <p:sldId id="585" r:id="rId11"/>
    <p:sldId id="586" r:id="rId12"/>
    <p:sldId id="588" r:id="rId13"/>
    <p:sldId id="590" r:id="rId14"/>
    <p:sldId id="589" r:id="rId15"/>
    <p:sldId id="5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7EFEE"/>
    <a:srgbClr val="1BB1A3"/>
    <a:srgbClr val="4EE4D6"/>
    <a:srgbClr val="116F67"/>
    <a:srgbClr val="0055A0"/>
    <a:srgbClr val="2C17C0"/>
    <a:srgbClr val="ED8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96" autoAdjust="0"/>
    <p:restoredTop sz="69010" autoAdjust="0"/>
  </p:normalViewPr>
  <p:slideViewPr>
    <p:cSldViewPr snapToGrid="0">
      <p:cViewPr varScale="1">
        <p:scale>
          <a:sx n="59" d="100"/>
          <a:sy n="59" d="100"/>
        </p:scale>
        <p:origin x="848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00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30/09/2021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425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223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5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48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79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97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752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445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67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262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12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0995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CERN, STFC &amp; UK </a:t>
            </a:r>
            <a:r>
              <a:rPr lang="fr-FR" dirty="0" err="1"/>
              <a:t>Industry</a:t>
            </a:r>
            <a:r>
              <a:rPr lang="fr-FR" dirty="0"/>
              <a:t>                              EDMS </a:t>
            </a:r>
            <a:r>
              <a:rPr lang="en-GB" dirty="0"/>
              <a:t>2637925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6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hse.cern/environment-report-2017-2018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5" y="2787180"/>
            <a:ext cx="11346512" cy="1414769"/>
          </a:xfrm>
        </p:spPr>
        <p:txBody>
          <a:bodyPr>
            <a:normAutofit/>
          </a:bodyPr>
          <a:lstStyle/>
          <a:p>
            <a:r>
              <a:rPr lang="fr-CH" dirty="0" err="1"/>
              <a:t>CERN’s</a:t>
            </a:r>
            <a:r>
              <a:rPr lang="fr-CH" dirty="0"/>
              <a:t> </a:t>
            </a:r>
            <a:r>
              <a:rPr lang="fr-CH" dirty="0" err="1"/>
              <a:t>Year</a:t>
            </a:r>
            <a:r>
              <a:rPr lang="fr-CH" dirty="0"/>
              <a:t> of Environmental </a:t>
            </a:r>
            <a:r>
              <a:rPr lang="fr-CH" dirty="0" err="1"/>
              <a:t>Awareness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B. Delille – CERN HSE Head</a:t>
            </a:r>
          </a:p>
          <a:p>
            <a:r>
              <a:rPr lang="en-GB" dirty="0"/>
              <a:t>30/09/2021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2637925</a:t>
            </a:r>
          </a:p>
        </p:txBody>
      </p:sp>
    </p:spTree>
    <p:extLst>
      <p:ext uri="{BB962C8B-B14F-4D97-AF65-F5344CB8AC3E}">
        <p14:creationId xmlns:p14="http://schemas.microsoft.com/office/powerpoint/2010/main" val="225516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4804144" cy="281907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Articles/Infographics published so far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fr-CH" sz="2200" dirty="0"/>
              <a:t> </a:t>
            </a:r>
            <a:r>
              <a:rPr lang="en-GB" sz="2400" dirty="0">
                <a:solidFill>
                  <a:srgbClr val="0055A0"/>
                </a:solidFill>
              </a:rPr>
              <a:t>Providing data on CERN’s environmental actions, as well as tips and suggestions</a:t>
            </a:r>
            <a:endParaRPr lang="fr-CH" sz="2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57031CA-F6E9-4F52-BCFC-9590C7B005D0}"/>
              </a:ext>
            </a:extLst>
          </p:cNvPr>
          <p:cNvGrpSpPr/>
          <p:nvPr/>
        </p:nvGrpSpPr>
        <p:grpSpPr>
          <a:xfrm>
            <a:off x="5667153" y="4089291"/>
            <a:ext cx="6548346" cy="1102605"/>
            <a:chOff x="5667153" y="4089291"/>
            <a:chExt cx="6548346" cy="1102605"/>
          </a:xfrm>
        </p:grpSpPr>
        <p:pic>
          <p:nvPicPr>
            <p:cNvPr id="43" name="Content Placeholder 6" descr="Screen Clipping">
              <a:extLst>
                <a:ext uri="{FF2B5EF4-FFF2-40B4-BE49-F238E27FC236}">
                  <a16:creationId xmlns:a16="http://schemas.microsoft.com/office/drawing/2014/main" id="{CC56C848-4451-4901-976C-3ECDCD4ECF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153" y="4113594"/>
              <a:ext cx="6548346" cy="1078302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93EF3E1-8C30-4508-B2CF-C05E3D4AB664}"/>
                </a:ext>
              </a:extLst>
            </p:cNvPr>
            <p:cNvSpPr/>
            <p:nvPr/>
          </p:nvSpPr>
          <p:spPr>
            <a:xfrm>
              <a:off x="9268964" y="4089291"/>
              <a:ext cx="1042555" cy="2805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A40C1A7-28EC-40C0-9943-128136B47AE7}"/>
                </a:ext>
              </a:extLst>
            </p:cNvPr>
            <p:cNvCxnSpPr/>
            <p:nvPr/>
          </p:nvCxnSpPr>
          <p:spPr>
            <a:xfrm>
              <a:off x="8233987" y="4502149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639114E-01DE-45A8-A4E8-AA4C99C4767B}"/>
              </a:ext>
            </a:extLst>
          </p:cNvPr>
          <p:cNvGrpSpPr/>
          <p:nvPr/>
        </p:nvGrpSpPr>
        <p:grpSpPr>
          <a:xfrm>
            <a:off x="5667153" y="5054608"/>
            <a:ext cx="6548346" cy="1256641"/>
            <a:chOff x="5667153" y="5054608"/>
            <a:chExt cx="6548346" cy="1256641"/>
          </a:xfrm>
        </p:grpSpPr>
        <p:pic>
          <p:nvPicPr>
            <p:cNvPr id="42" name="Content Placeholder 6" descr="Screen Clipping">
              <a:extLst>
                <a:ext uri="{FF2B5EF4-FFF2-40B4-BE49-F238E27FC236}">
                  <a16:creationId xmlns:a16="http://schemas.microsoft.com/office/drawing/2014/main" id="{CA275A90-2485-4340-A2FC-E60E6F7D62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153" y="5054608"/>
              <a:ext cx="6548346" cy="1256641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6B6CAB9-E141-4926-9C08-9E0897DE0B71}"/>
                </a:ext>
              </a:extLst>
            </p:cNvPr>
            <p:cNvSpPr/>
            <p:nvPr/>
          </p:nvSpPr>
          <p:spPr>
            <a:xfrm>
              <a:off x="9872348" y="5221814"/>
              <a:ext cx="1340428" cy="2805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464F5E0-26FE-405E-8C1B-40DE94B08F72}"/>
                </a:ext>
              </a:extLst>
            </p:cNvPr>
            <p:cNvCxnSpPr/>
            <p:nvPr/>
          </p:nvCxnSpPr>
          <p:spPr>
            <a:xfrm>
              <a:off x="8233987" y="5841134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493FC5-1DC2-465D-AF06-3423549674D8}"/>
              </a:ext>
            </a:extLst>
          </p:cNvPr>
          <p:cNvGrpSpPr/>
          <p:nvPr/>
        </p:nvGrpSpPr>
        <p:grpSpPr>
          <a:xfrm>
            <a:off x="5667153" y="832006"/>
            <a:ext cx="6548346" cy="1095555"/>
            <a:chOff x="5667153" y="832006"/>
            <a:chExt cx="6548346" cy="1095555"/>
          </a:xfrm>
        </p:grpSpPr>
        <p:pic>
          <p:nvPicPr>
            <p:cNvPr id="46" name="Content Placeholder 6" descr="Screen Clipping">
              <a:extLst>
                <a:ext uri="{FF2B5EF4-FFF2-40B4-BE49-F238E27FC236}">
                  <a16:creationId xmlns:a16="http://schemas.microsoft.com/office/drawing/2014/main" id="{24FDBC7C-E3D2-48F6-9A1B-11A3CCB605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153" y="832006"/>
              <a:ext cx="6548346" cy="1095555"/>
            </a:xfrm>
            <a:prstGeom prst="rect">
              <a:avLst/>
            </a:prstGeom>
          </p:spPr>
        </p:pic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ED649E6-195F-44E9-931B-FB21743DAC0B}"/>
                </a:ext>
              </a:extLst>
            </p:cNvPr>
            <p:cNvCxnSpPr/>
            <p:nvPr/>
          </p:nvCxnSpPr>
          <p:spPr>
            <a:xfrm>
              <a:off x="8220664" y="1559463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D6864D7-0B9D-47A5-A000-29200CE50A24}"/>
              </a:ext>
            </a:extLst>
          </p:cNvPr>
          <p:cNvGrpSpPr/>
          <p:nvPr/>
        </p:nvGrpSpPr>
        <p:grpSpPr>
          <a:xfrm>
            <a:off x="5667153" y="1869773"/>
            <a:ext cx="6548346" cy="1097477"/>
            <a:chOff x="5667153" y="1869773"/>
            <a:chExt cx="6548346" cy="1097477"/>
          </a:xfrm>
        </p:grpSpPr>
        <p:pic>
          <p:nvPicPr>
            <p:cNvPr id="45" name="Content Placeholder 6" descr="Screen Clipping">
              <a:extLst>
                <a:ext uri="{FF2B5EF4-FFF2-40B4-BE49-F238E27FC236}">
                  <a16:creationId xmlns:a16="http://schemas.microsoft.com/office/drawing/2014/main" id="{BB941A9F-55B0-473D-ABB4-CF5306CD9C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153" y="1880321"/>
              <a:ext cx="6548346" cy="1086929"/>
            </a:xfrm>
            <a:prstGeom prst="rect">
              <a:avLst/>
            </a:prstGeom>
          </p:spPr>
        </p:pic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D62B395-6522-4CDF-AB85-F701E98DD012}"/>
                </a:ext>
              </a:extLst>
            </p:cNvPr>
            <p:cNvCxnSpPr/>
            <p:nvPr/>
          </p:nvCxnSpPr>
          <p:spPr>
            <a:xfrm>
              <a:off x="8246546" y="2278631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6484B7-CA69-4DDD-B426-AC8C978079AB}"/>
                </a:ext>
              </a:extLst>
            </p:cNvPr>
            <p:cNvSpPr/>
            <p:nvPr/>
          </p:nvSpPr>
          <p:spPr>
            <a:xfrm>
              <a:off x="9790242" y="1869773"/>
              <a:ext cx="2078894" cy="2979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F15B5BC-C6E1-4696-933A-7932BFFCC4DE}"/>
              </a:ext>
            </a:extLst>
          </p:cNvPr>
          <p:cNvGrpSpPr/>
          <p:nvPr/>
        </p:nvGrpSpPr>
        <p:grpSpPr>
          <a:xfrm>
            <a:off x="5667153" y="2949331"/>
            <a:ext cx="6548346" cy="1087271"/>
            <a:chOff x="5667153" y="2949331"/>
            <a:chExt cx="6548346" cy="1087271"/>
          </a:xfrm>
        </p:grpSpPr>
        <p:pic>
          <p:nvPicPr>
            <p:cNvPr id="44" name="Content Placeholder 6" descr="Screen Clipping">
              <a:extLst>
                <a:ext uri="{FF2B5EF4-FFF2-40B4-BE49-F238E27FC236}">
                  <a16:creationId xmlns:a16="http://schemas.microsoft.com/office/drawing/2014/main" id="{A99C8BFC-6E84-4976-AE04-F3C4DCB50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153" y="3001432"/>
              <a:ext cx="6548346" cy="1035170"/>
            </a:xfrm>
            <a:prstGeom prst="rect">
              <a:avLst/>
            </a:prstGeom>
          </p:spPr>
        </p:pic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63343E2-A84B-429F-93A8-4FC7DA232306}"/>
                </a:ext>
              </a:extLst>
            </p:cNvPr>
            <p:cNvCxnSpPr/>
            <p:nvPr/>
          </p:nvCxnSpPr>
          <p:spPr>
            <a:xfrm>
              <a:off x="8216735" y="3597989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4E1FFF6-8AB4-4063-B168-B4D724535AA7}"/>
                </a:ext>
              </a:extLst>
            </p:cNvPr>
            <p:cNvSpPr/>
            <p:nvPr/>
          </p:nvSpPr>
          <p:spPr>
            <a:xfrm>
              <a:off x="9772989" y="2949331"/>
              <a:ext cx="1342160" cy="2805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77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4676553" cy="6463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Articles/Infographics published so far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fr-CH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F397BC9-545E-4499-B51C-A3C940AF3853}"/>
              </a:ext>
            </a:extLst>
          </p:cNvPr>
          <p:cNvGrpSpPr/>
          <p:nvPr/>
        </p:nvGrpSpPr>
        <p:grpSpPr>
          <a:xfrm>
            <a:off x="5713677" y="1909808"/>
            <a:ext cx="6478323" cy="1060130"/>
            <a:chOff x="891998" y="3552652"/>
            <a:chExt cx="6478323" cy="10601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82B64B1-36F5-4B4D-A70A-44150274BB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297" t="52464" r="13576" b="26733"/>
            <a:stretch/>
          </p:blipFill>
          <p:spPr>
            <a:xfrm>
              <a:off x="891998" y="3590103"/>
              <a:ext cx="6478323" cy="1022679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E08EC0E-0324-4854-9116-C920D524569C}"/>
                </a:ext>
              </a:extLst>
            </p:cNvPr>
            <p:cNvCxnSpPr/>
            <p:nvPr/>
          </p:nvCxnSpPr>
          <p:spPr>
            <a:xfrm>
              <a:off x="3361585" y="4113594"/>
              <a:ext cx="52669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0C575D3-D703-494E-A2E7-D00910C30C2E}"/>
                </a:ext>
              </a:extLst>
            </p:cNvPr>
            <p:cNvSpPr/>
            <p:nvPr/>
          </p:nvSpPr>
          <p:spPr>
            <a:xfrm>
              <a:off x="5390911" y="3552652"/>
              <a:ext cx="683823" cy="2613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2D5B3A-B385-4AFF-85EB-62ECC23DF1C9}"/>
              </a:ext>
            </a:extLst>
          </p:cNvPr>
          <p:cNvGrpSpPr/>
          <p:nvPr/>
        </p:nvGrpSpPr>
        <p:grpSpPr>
          <a:xfrm>
            <a:off x="5667153" y="3007389"/>
            <a:ext cx="6548346" cy="1074751"/>
            <a:chOff x="5667153" y="3007389"/>
            <a:chExt cx="6548346" cy="10747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8C3346-ACD2-42D1-BAEB-4BABD1EDAE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157" t="35546" r="15423" b="44386"/>
            <a:stretch/>
          </p:blipFill>
          <p:spPr>
            <a:xfrm>
              <a:off x="5667153" y="3061432"/>
              <a:ext cx="6548346" cy="1020708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1F2CB2C-DE70-49CE-ADA0-8C831B495C9F}"/>
                </a:ext>
              </a:extLst>
            </p:cNvPr>
            <p:cNvSpPr/>
            <p:nvPr/>
          </p:nvSpPr>
          <p:spPr>
            <a:xfrm>
              <a:off x="11036848" y="3007389"/>
              <a:ext cx="1144519" cy="3206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D43478B-C3C8-4AFA-A358-53CF017E61BD}"/>
                </a:ext>
              </a:extLst>
            </p:cNvPr>
            <p:cNvCxnSpPr>
              <a:cxnSpLocks/>
            </p:cNvCxnSpPr>
            <p:nvPr/>
          </p:nvCxnSpPr>
          <p:spPr>
            <a:xfrm>
              <a:off x="8276518" y="3672092"/>
              <a:ext cx="65483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83D2F26-087A-4E50-910B-4EFDAC698E5B}"/>
              </a:ext>
            </a:extLst>
          </p:cNvPr>
          <p:cNvSpPr txBox="1"/>
          <p:nvPr/>
        </p:nvSpPr>
        <p:spPr>
          <a:xfrm>
            <a:off x="5637843" y="4324569"/>
            <a:ext cx="6106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55A0"/>
                </a:solidFill>
              </a:rPr>
              <a:t>+ Article on recycling of non-hazardous waste under publication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539803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4676553" cy="6463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Articles/Infographics to come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fr-CH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5BF5307-93F7-43F9-A9F6-6CE278843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492783"/>
              </p:ext>
            </p:extLst>
          </p:nvPr>
        </p:nvGraphicFramePr>
        <p:xfrm>
          <a:off x="6664141" y="878849"/>
          <a:ext cx="5162309" cy="50990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46836">
                  <a:extLst>
                    <a:ext uri="{9D8B030D-6E8A-4147-A177-3AD203B41FA5}">
                      <a16:colId xmlns:a16="http://schemas.microsoft.com/office/drawing/2014/main" val="1202004809"/>
                    </a:ext>
                  </a:extLst>
                </a:gridCol>
                <a:gridCol w="2702797">
                  <a:extLst>
                    <a:ext uri="{9D8B030D-6E8A-4147-A177-3AD203B41FA5}">
                      <a16:colId xmlns:a16="http://schemas.microsoft.com/office/drawing/2014/main" val="861118599"/>
                    </a:ext>
                  </a:extLst>
                </a:gridCol>
                <a:gridCol w="1012676">
                  <a:extLst>
                    <a:ext uri="{9D8B030D-6E8A-4147-A177-3AD203B41FA5}">
                      <a16:colId xmlns:a16="http://schemas.microsoft.com/office/drawing/2014/main" val="3662292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Publication</a:t>
                      </a:r>
                    </a:p>
                    <a:p>
                      <a:r>
                        <a:rPr lang="en-GB" noProof="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Layout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3825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January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transfer: </a:t>
                      </a:r>
                      <a:r>
                        <a:rPr lang="en-US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technologies linked to Better Planet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noProof="0" dirty="0"/>
                        <a:t>  Article</a:t>
                      </a:r>
                      <a:endParaRPr lang="en-GB" sz="1200" noProof="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23457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transfer: </a:t>
                      </a:r>
                      <a:r>
                        <a:rPr lang="en-US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announcement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Infographic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7857636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February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IT:</a:t>
                      </a:r>
                      <a:r>
                        <a:rPr lang="en-US" sz="1200" u="none" strike="noStrike" dirty="0">
                          <a:effectLst/>
                        </a:rPr>
                        <a:t> impact of digital infrastructure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84113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IT: </a:t>
                      </a:r>
                      <a:r>
                        <a:rPr lang="en-US" sz="1200" u="none" strike="noStrike" dirty="0">
                          <a:effectLst/>
                        </a:rPr>
                        <a:t>impact of digital infrastructure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5077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March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Hazardous substances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83787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Hazardous substances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087651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April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Mobility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199703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Mobility:</a:t>
                      </a:r>
                      <a:r>
                        <a:rPr lang="en-US" sz="1200" u="none" strike="noStrike" dirty="0">
                          <a:effectLst/>
                        </a:rPr>
                        <a:t> maps of cycling routes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531122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Energy: </a:t>
                      </a:r>
                      <a:r>
                        <a:rPr lang="en-US" sz="1200" u="none" strike="noStrike" dirty="0">
                          <a:effectLst/>
                        </a:rPr>
                        <a:t>CERN strategy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040239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Energy: </a:t>
                      </a:r>
                      <a:r>
                        <a:rPr lang="en-US" sz="1200" u="none" strike="noStrike" dirty="0">
                          <a:effectLst/>
                        </a:rPr>
                        <a:t>Activity announcement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548375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June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Biodiversity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97535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Biodiversity:</a:t>
                      </a:r>
                      <a:r>
                        <a:rPr lang="en-US" sz="1200" u="none" strike="noStrike" dirty="0">
                          <a:effectLst/>
                        </a:rPr>
                        <a:t> biotopes at 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8" marR="6218" marT="6218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6239575"/>
                  </a:ext>
                </a:extLst>
              </a:tr>
            </a:tbl>
          </a:graphicData>
        </a:graphic>
      </p:graphicFrame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29694284-AA37-4EE2-90EB-BCFC3F842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459927"/>
              </p:ext>
            </p:extLst>
          </p:nvPr>
        </p:nvGraphicFramePr>
        <p:xfrm>
          <a:off x="838199" y="2078855"/>
          <a:ext cx="5162309" cy="25806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46836">
                  <a:extLst>
                    <a:ext uri="{9D8B030D-6E8A-4147-A177-3AD203B41FA5}">
                      <a16:colId xmlns:a16="http://schemas.microsoft.com/office/drawing/2014/main" val="1202004809"/>
                    </a:ext>
                  </a:extLst>
                </a:gridCol>
                <a:gridCol w="2690372">
                  <a:extLst>
                    <a:ext uri="{9D8B030D-6E8A-4147-A177-3AD203B41FA5}">
                      <a16:colId xmlns:a16="http://schemas.microsoft.com/office/drawing/2014/main" val="861118599"/>
                    </a:ext>
                  </a:extLst>
                </a:gridCol>
                <a:gridCol w="1025101">
                  <a:extLst>
                    <a:ext uri="{9D8B030D-6E8A-4147-A177-3AD203B41FA5}">
                      <a16:colId xmlns:a16="http://schemas.microsoft.com/office/drawing/2014/main" val="3662292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Publication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Layout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38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12.10.21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CERN’s </a:t>
                      </a:r>
                      <a:r>
                        <a:rPr lang="en-GB" sz="1200" b="1" noProof="0" dirty="0"/>
                        <a:t>noise</a:t>
                      </a:r>
                      <a:r>
                        <a:rPr lang="en-GB" sz="1200" noProof="0" dirty="0"/>
                        <a:t> in the 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345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26.10.21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1" noProof="0" dirty="0"/>
                        <a:t>Noise: </a:t>
                      </a:r>
                      <a:r>
                        <a:rPr lang="en-GB" sz="1200" b="0" noProof="0" dirty="0"/>
                        <a:t>annual</a:t>
                      </a:r>
                      <a:r>
                        <a:rPr lang="en-GB" sz="1200" b="1" noProof="0" dirty="0"/>
                        <a:t> </a:t>
                      </a:r>
                      <a:r>
                        <a:rPr lang="en-GB" sz="1200" noProof="0" dirty="0"/>
                        <a:t>measuring campaign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50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/>
                        <a:t>09.11.21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CERN </a:t>
                      </a:r>
                      <a:r>
                        <a:rPr lang="en-GB" sz="1200" b="1" noProof="0" dirty="0"/>
                        <a:t>Environment Report </a:t>
                      </a:r>
                      <a:r>
                        <a:rPr lang="en-GB" sz="1200" noProof="0" dirty="0"/>
                        <a:t>2019-2020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837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/>
                        <a:t>23.11.21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CERN </a:t>
                      </a:r>
                      <a:r>
                        <a:rPr lang="en-GB" sz="1200" b="1" noProof="0" dirty="0"/>
                        <a:t>CO</a:t>
                      </a:r>
                      <a:r>
                        <a:rPr lang="en-GB" sz="1200" b="1" baseline="-25000" noProof="0" dirty="0"/>
                        <a:t>2</a:t>
                      </a:r>
                      <a:r>
                        <a:rPr lang="en-GB" sz="1200" b="1" noProof="0" dirty="0"/>
                        <a:t> Footprint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0876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/>
                        <a:t>07.12.21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CERN </a:t>
                      </a:r>
                      <a:r>
                        <a:rPr lang="en-GB" sz="1200" b="1" noProof="0" dirty="0"/>
                        <a:t>CO</a:t>
                      </a:r>
                      <a:r>
                        <a:rPr lang="en-GB" sz="1200" b="1" baseline="-25000" noProof="0" dirty="0"/>
                        <a:t>2</a:t>
                      </a:r>
                      <a:r>
                        <a:rPr lang="en-GB" sz="1200" b="1" noProof="0" dirty="0"/>
                        <a:t> Footprint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Infographic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1997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014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3330FE4-B31F-4AD9-9E4F-A0012445A0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1" y="1264602"/>
            <a:ext cx="5105400" cy="51680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Engaging Actions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fr-CH" sz="2400" dirty="0"/>
              <a:t> </a:t>
            </a:r>
            <a:r>
              <a:rPr lang="en-GB" sz="2200" dirty="0"/>
              <a:t>Tidy-up week organized in collaboration with CERN Safety Representatives and Departments providing operational support (transport services and waste management services)</a:t>
            </a:r>
            <a:endParaRPr lang="fr-CH" sz="22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Other engaging actions under discussion for 2022 (</a:t>
            </a:r>
            <a:r>
              <a:rPr lang="en-GB" sz="2200" dirty="0" err="1"/>
              <a:t>e.g</a:t>
            </a:r>
            <a:r>
              <a:rPr lang="en-GB" sz="2200" dirty="0"/>
              <a:t> </a:t>
            </a:r>
            <a:r>
              <a:rPr lang="en-GB" sz="2200" i="1" dirty="0"/>
              <a:t>innovation day</a:t>
            </a:r>
            <a:r>
              <a:rPr lang="en-GB" sz="2200" dirty="0"/>
              <a:t> as follow-up of COP26 - </a:t>
            </a:r>
            <a:r>
              <a:rPr lang="en-GB" sz="2200" i="1" dirty="0"/>
              <a:t>energy saving</a:t>
            </a:r>
            <a:r>
              <a:rPr lang="en-GB" sz="2200" dirty="0"/>
              <a:t>) </a:t>
            </a: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E76D7F-F171-4EE0-85A1-4BEE04F10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23" t="21551" r="38081" b="7286"/>
          <a:stretch/>
        </p:blipFill>
        <p:spPr>
          <a:xfrm>
            <a:off x="5823612" y="893831"/>
            <a:ext cx="5876776" cy="507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98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EE492E-1010-4AFB-9B10-EF1B8CE45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351" y="27317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2200" b="1" dirty="0"/>
              <a:t>If you want to know more about CERN’s Environmental report</a:t>
            </a:r>
            <a:br>
              <a:rPr lang="en-GB" sz="2200" b="1" dirty="0"/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https://hse.cern/environment-report-2017-2018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30511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862187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Outline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9391650" cy="456469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Context of CERN’s Year of Environmental Awareness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CERN’s commitment to environment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First public CERN Environment Report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European Strategy for Particle Physics Update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CERN’s Year of Environmental Awareness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Launching Townhall event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Publications in the CERN Bulletin</a:t>
            </a:r>
          </a:p>
          <a:p>
            <a:pPr lvl="3">
              <a:lnSpc>
                <a:spcPct val="100000"/>
              </a:lnSpc>
              <a:buSzPct val="90000"/>
              <a:buFont typeface="Wingdings" panose="05000000000000000000" pitchFamily="2" charset="2"/>
              <a:buChar char="q"/>
            </a:pPr>
            <a:r>
              <a:rPr lang="en-GB" sz="2200" dirty="0"/>
              <a:t> Engaging Actions</a:t>
            </a:r>
          </a:p>
          <a:p>
            <a:pPr marL="0" indent="0">
              <a:lnSpc>
                <a:spcPct val="100000"/>
              </a:lnSpc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243267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Context of 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105400" cy="456469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CERN’s commitment to environment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The vision of CERN Director- General Fabiola Gianotti</a:t>
            </a:r>
            <a:endParaRPr lang="fr-CH" sz="22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3FF78F-3CE2-4E3E-9AF7-367D37B34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482" y="1758565"/>
            <a:ext cx="6718374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3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Context of 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105400" cy="456469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CERN’s commitment to environment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en-GB" sz="2200" dirty="0"/>
              <a:t>afety at CERN includes the protection of the environment </a:t>
            </a:r>
            <a:endParaRPr lang="fr-CH" sz="22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A56F79-2F66-4403-9F0D-FC2609654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729" y="870588"/>
            <a:ext cx="4261473" cy="504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31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Context of 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197549" cy="522125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CERN’s commitment to environment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b="1" dirty="0"/>
              <a:t> C</a:t>
            </a:r>
            <a:r>
              <a:rPr lang="en-GB" sz="2200" dirty="0"/>
              <a:t>ERN </a:t>
            </a:r>
            <a:r>
              <a:rPr lang="en-GB" sz="2200" b="1" dirty="0"/>
              <a:t>E</a:t>
            </a:r>
            <a:r>
              <a:rPr lang="en-GB" sz="2200" dirty="0"/>
              <a:t>nvironmental </a:t>
            </a:r>
            <a:r>
              <a:rPr lang="en-GB" sz="2200" b="1" dirty="0"/>
              <a:t>P</a:t>
            </a:r>
            <a:r>
              <a:rPr lang="en-GB" sz="2200" dirty="0"/>
              <a:t>rotection </a:t>
            </a:r>
            <a:r>
              <a:rPr lang="en-GB" sz="2200" b="1" dirty="0"/>
              <a:t>S</a:t>
            </a:r>
            <a:r>
              <a:rPr lang="en-GB" sz="2200" dirty="0"/>
              <a:t>teering </a:t>
            </a:r>
            <a:r>
              <a:rPr lang="en-GB" sz="2200" b="1" dirty="0"/>
              <a:t>B</a:t>
            </a:r>
            <a:r>
              <a:rPr lang="en-GB" sz="2200" dirty="0"/>
              <a:t>oard established since 2016 – prioritized objectives for 11 Environmental Domains and follow-up of their implementation</a:t>
            </a:r>
          </a:p>
          <a:p>
            <a:pPr marL="0" indent="0">
              <a:lnSpc>
                <a:spcPct val="100000"/>
              </a:lnSpc>
              <a:buNone/>
            </a:pPr>
            <a:endParaRPr lang="en-GB" sz="8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Dedicated panel on </a:t>
            </a:r>
            <a:r>
              <a:rPr lang="en-GB" sz="2200" b="1" dirty="0"/>
              <a:t>Energy Management</a:t>
            </a:r>
            <a:r>
              <a:rPr lang="en-GB" sz="2200" dirty="0"/>
              <a:t> since more than ten years, incl. exchanges with other Large-Scale Research Infrastructures. </a:t>
            </a:r>
            <a:r>
              <a:rPr lang="en-GB" sz="2200" b="1" dirty="0"/>
              <a:t>Increase efficiency </a:t>
            </a:r>
            <a:r>
              <a:rPr lang="en-GB" sz="2200" dirty="0"/>
              <a:t>–</a:t>
            </a:r>
            <a:r>
              <a:rPr lang="en-GB" sz="2200" b="1" dirty="0"/>
              <a:t> Use less </a:t>
            </a:r>
            <a:r>
              <a:rPr lang="en-GB" sz="2200" dirty="0"/>
              <a:t>–</a:t>
            </a:r>
            <a:r>
              <a:rPr lang="en-GB" sz="2200" b="1" dirty="0"/>
              <a:t>    Recover more</a:t>
            </a:r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68326D-08E7-4790-B609-8F0059D5D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165" y="1019850"/>
            <a:ext cx="4947941" cy="32050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F7C4EA-ECD6-4808-9A50-850B134DA1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68" t="13258" r="30647" b="53504"/>
          <a:stretch/>
        </p:blipFill>
        <p:spPr>
          <a:xfrm>
            <a:off x="5995259" y="4224883"/>
            <a:ext cx="3051544" cy="17649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DE0D64-D169-4F57-B44A-0E79258EED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907"/>
          <a:stretch/>
        </p:blipFill>
        <p:spPr>
          <a:xfrm>
            <a:off x="9082562" y="4259196"/>
            <a:ext cx="3051544" cy="169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2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Context of 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644116" cy="522125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200" b="1" dirty="0"/>
              <a:t>First Public CERN Environment Report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Covering the years 2017-2018, published in September 2020</a:t>
            </a:r>
            <a:endParaRPr lang="en-GB" sz="8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Aligned to the </a:t>
            </a:r>
            <a:r>
              <a:rPr lang="en-GB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GB" sz="2200" dirty="0"/>
              <a:t>lobal </a:t>
            </a:r>
            <a:r>
              <a:rPr lang="en-GB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GB" sz="2200" dirty="0"/>
              <a:t>eporting </a:t>
            </a:r>
            <a:r>
              <a:rPr lang="en-GB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GB" sz="2200" dirty="0"/>
              <a:t>nitiative (GRI). Materiality assessment carried out with internal and external stakeholders</a:t>
            </a:r>
            <a:endParaRPr lang="en-GB" sz="8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Very positive external feedback, limited feedback from CERN personnel</a:t>
            </a:r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BFA1BB-C87F-4714-AFF4-EEA8F8B17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030" y="1212912"/>
            <a:ext cx="3298222" cy="44321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F2296C-E8DC-4943-99AE-83AB18D4CD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610" t="33954" r="5282" b="10508"/>
          <a:stretch/>
        </p:blipFill>
        <p:spPr>
          <a:xfrm>
            <a:off x="6569382" y="988833"/>
            <a:ext cx="5225615" cy="25464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90C5A1-313D-483E-A37A-AF8D527E64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506" t="29148" r="25960" b="12015"/>
          <a:stretch/>
        </p:blipFill>
        <p:spPr>
          <a:xfrm>
            <a:off x="7312982" y="3539188"/>
            <a:ext cx="4381756" cy="292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43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Context of 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473995" cy="467828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European Strategy for Particle Physics Update (ESPPU)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Approved at the June 2020 CERN Council Meeting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Minimising environmental impact of future projects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Engaging with industry to facilitate knowledge transfer and technological development, also in the field of environment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Considering CERN Environment Report and the ESPPU - Decision early 2021 to carry out a </a:t>
            </a:r>
            <a:r>
              <a:rPr lang="en-GB" sz="2400" u="sng" dirty="0"/>
              <a:t>CERN internal environmental communication campaign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buNone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803395-6823-40AE-A5DA-A795E0818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8" y="948469"/>
            <a:ext cx="3414600" cy="5021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8BDE81-2468-42B6-B9AB-67883DBD1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4522" y="1059572"/>
            <a:ext cx="4322439" cy="488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5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264602"/>
            <a:ext cx="5473995" cy="51680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Launching Townhall event in June 2021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n-GB" sz="2200" dirty="0"/>
              <a:t>At the occasion of the World Environment Day (5</a:t>
            </a:r>
            <a:r>
              <a:rPr lang="en-GB" sz="2200" baseline="30000" dirty="0"/>
              <a:t>th</a:t>
            </a:r>
            <a:r>
              <a:rPr lang="en-GB" sz="2200" dirty="0"/>
              <a:t> of June)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CERN DG, Representatives of the Host States, Member of the ESPPU, CERN talks + online Quiz for participants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60B781B-8067-478A-8D7F-D4CBACE39270}"/>
              </a:ext>
            </a:extLst>
          </p:cNvPr>
          <p:cNvGrpSpPr/>
          <p:nvPr/>
        </p:nvGrpSpPr>
        <p:grpSpPr>
          <a:xfrm>
            <a:off x="6590963" y="1473046"/>
            <a:ext cx="5378021" cy="4056370"/>
            <a:chOff x="6590963" y="1473046"/>
            <a:chExt cx="5378021" cy="405637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811BD7C-D5E2-4917-B529-6C05504A5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197" t="19329" r="23343" b="6976"/>
            <a:stretch/>
          </p:blipFill>
          <p:spPr>
            <a:xfrm>
              <a:off x="6590963" y="1473046"/>
              <a:ext cx="5231219" cy="405637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7D3A73D-3E17-47EF-8707-5BD4FF13E7D3}"/>
                </a:ext>
              </a:extLst>
            </p:cNvPr>
            <p:cNvSpPr/>
            <p:nvPr/>
          </p:nvSpPr>
          <p:spPr>
            <a:xfrm>
              <a:off x="9869377" y="1971525"/>
              <a:ext cx="2099607" cy="305941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72806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71E7-1291-1E45-9BC0-9D3E559C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66715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CERN’s Year of Environmental Awareness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CERN, STFC &amp; UK Industry                              EDMS 2637925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1D65A7-9E51-452E-B515-E4E71C063C6A}"/>
              </a:ext>
            </a:extLst>
          </p:cNvPr>
          <p:cNvSpPr txBox="1">
            <a:spLocks/>
          </p:cNvSpPr>
          <p:nvPr/>
        </p:nvSpPr>
        <p:spPr>
          <a:xfrm>
            <a:off x="838200" y="1112202"/>
            <a:ext cx="10709787" cy="45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CH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187E57-82B7-4195-A187-7EFEB73C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1" y="1264602"/>
            <a:ext cx="5105400" cy="51680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/>
              <a:t>Launching Townhall event in June 2021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fr-CH" sz="2400" dirty="0"/>
              <a:t> </a:t>
            </a:r>
            <a:r>
              <a:rPr lang="en-GB" sz="2200" dirty="0"/>
              <a:t>Objective of the communication campaign: inform CERN community about </a:t>
            </a:r>
            <a:r>
              <a:rPr lang="en-GB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actions </a:t>
            </a:r>
            <a:r>
              <a:rPr lang="en-GB" sz="2200" dirty="0"/>
              <a:t>in support of the environment and promoting engagement and active participation of the personnel </a:t>
            </a:r>
            <a:endParaRPr lang="fr-CH" sz="22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2200" dirty="0"/>
              <a:t> Publication of articles, every two weeks in the CERN Bulletin + engaging actions from June 2021 to June 2022</a:t>
            </a:r>
            <a:endParaRPr lang="fr-CH" sz="22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fr-CH" sz="24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endParaRPr lang="fr-CH" sz="2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B9F1A0-8044-4EF1-BE39-96C58BA66C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17" t="18439" r="22645" b="8445"/>
          <a:stretch/>
        </p:blipFill>
        <p:spPr>
          <a:xfrm>
            <a:off x="5809560" y="1146650"/>
            <a:ext cx="6414339" cy="46826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D5A9EB-700D-4D17-AE5E-98A443D83E29}"/>
              </a:ext>
            </a:extLst>
          </p:cNvPr>
          <p:cNvSpPr txBox="1"/>
          <p:nvPr/>
        </p:nvSpPr>
        <p:spPr>
          <a:xfrm>
            <a:off x="9829796" y="5777844"/>
            <a:ext cx="2870791" cy="24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Courtesy</a:t>
            </a:r>
            <a:r>
              <a:rPr lang="fr-CH" sz="1000" i="1" dirty="0"/>
              <a:t> of F. Gianotti – 24 June 2021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74483754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8345</TotalTime>
  <Words>773</Words>
  <Application>Microsoft Office PowerPoint</Application>
  <PresentationFormat>Widescreen</PresentationFormat>
  <Paragraphs>171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Wingdings</vt:lpstr>
      <vt:lpstr>CERNCorporate16-9</vt:lpstr>
      <vt:lpstr>End Slides</vt:lpstr>
      <vt:lpstr>CERN’s Year of Environmental Awareness</vt:lpstr>
      <vt:lpstr>Outline</vt:lpstr>
      <vt:lpstr>Context of CERN’s Year of Environmental Awareness</vt:lpstr>
      <vt:lpstr>Context of CERN’s Year of Environmental Awareness</vt:lpstr>
      <vt:lpstr>Context of CERN’s Year of Environmental Awareness</vt:lpstr>
      <vt:lpstr>Context of CERN’s Year of Environmental Awareness</vt:lpstr>
      <vt:lpstr>Context of CERN’s Year of Environmental Awareness</vt:lpstr>
      <vt:lpstr>CERN’s Year of Environmental Awareness</vt:lpstr>
      <vt:lpstr>CERN’s Year of Environmental Awareness</vt:lpstr>
      <vt:lpstr>CERN’s Year of Environmental Awareness</vt:lpstr>
      <vt:lpstr>CERN’s Year of Environmental Awareness</vt:lpstr>
      <vt:lpstr>CERN’s Year of Environmental Awareness</vt:lpstr>
      <vt:lpstr>CERN’s Year of Environmental Awareness</vt:lpstr>
      <vt:lpstr>If you want to know more about CERN’s Environmental report https://hse.cern/environment-report-2017-2018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Joanne Madden</cp:lastModifiedBy>
  <cp:revision>988</cp:revision>
  <cp:lastPrinted>2019-11-26T15:23:50Z</cp:lastPrinted>
  <dcterms:created xsi:type="dcterms:W3CDTF">2016-01-26T10:53:29Z</dcterms:created>
  <dcterms:modified xsi:type="dcterms:W3CDTF">2021-09-30T06:42:05Z</dcterms:modified>
</cp:coreProperties>
</file>