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86" r:id="rId3"/>
  </p:sldMasterIdLst>
  <p:notesMasterIdLst>
    <p:notesMasterId r:id="rId26"/>
  </p:notesMasterIdLst>
  <p:sldIdLst>
    <p:sldId id="263" r:id="rId4"/>
    <p:sldId id="267" r:id="rId5"/>
    <p:sldId id="275" r:id="rId6"/>
    <p:sldId id="272" r:id="rId7"/>
    <p:sldId id="274" r:id="rId8"/>
    <p:sldId id="273" r:id="rId9"/>
    <p:sldId id="256" r:id="rId10"/>
    <p:sldId id="257" r:id="rId11"/>
    <p:sldId id="258" r:id="rId12"/>
    <p:sldId id="259" r:id="rId13"/>
    <p:sldId id="260" r:id="rId14"/>
    <p:sldId id="261" r:id="rId15"/>
    <p:sldId id="262" r:id="rId16"/>
    <p:sldId id="281" r:id="rId17"/>
    <p:sldId id="279" r:id="rId18"/>
    <p:sldId id="276" r:id="rId19"/>
    <p:sldId id="278" r:id="rId20"/>
    <p:sldId id="277" r:id="rId21"/>
    <p:sldId id="284" r:id="rId22"/>
    <p:sldId id="282" r:id="rId23"/>
    <p:sldId id="270" r:id="rId24"/>
    <p:sldId id="283" r:id="rId25"/>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982" autoAdjust="0"/>
  </p:normalViewPr>
  <p:slideViewPr>
    <p:cSldViewPr snapToGrid="0">
      <p:cViewPr>
        <p:scale>
          <a:sx n="60" d="100"/>
          <a:sy n="60" d="100"/>
        </p:scale>
        <p:origin x="888" y="78"/>
      </p:cViewPr>
      <p:guideLst/>
    </p:cSldViewPr>
  </p:slideViewPr>
  <p:notesTextViewPr>
    <p:cViewPr>
      <p:scale>
        <a:sx n="1" d="1"/>
        <a:sy n="1" d="1"/>
      </p:scale>
      <p:origin x="0" y="0"/>
    </p:cViewPr>
  </p:notesTextViewPr>
  <p:sorterViewPr>
    <p:cViewPr>
      <p:scale>
        <a:sx n="60" d="100"/>
        <a:sy n="60" d="100"/>
      </p:scale>
      <p:origin x="0" y="-10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1" name="Shape 91"/>
          <p:cNvSpPr>
            <a:spLocks noGrp="1" noRot="1" noChangeAspect="1"/>
          </p:cNvSpPr>
          <p:nvPr>
            <p:ph type="sldImg"/>
          </p:nvPr>
        </p:nvSpPr>
        <p:spPr>
          <a:xfrm>
            <a:off x="1143000" y="685800"/>
            <a:ext cx="4572000" cy="3429000"/>
          </a:xfrm>
          <a:prstGeom prst="rect">
            <a:avLst/>
          </a:prstGeom>
        </p:spPr>
        <p:txBody>
          <a:bodyPr/>
          <a:lstStyle/>
          <a:p>
            <a:endParaRPr/>
          </a:p>
        </p:txBody>
      </p:sp>
      <p:sp>
        <p:nvSpPr>
          <p:cNvPr id="92" name="Shape 9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a:xfrm>
            <a:off x="381000" y="685800"/>
            <a:ext cx="6096000" cy="3429000"/>
          </a:xfrm>
        </p:spPr>
      </p:sp>
      <p:sp>
        <p:nvSpPr>
          <p:cNvPr id="5" name="Notes Placeholder 2"/>
          <p:cNvSpPr>
            <a:spLocks noGrp="1"/>
          </p:cNvSpPr>
          <p:nvPr>
            <p:ph type="body" idx="1"/>
          </p:nvPr>
        </p:nvSpPr>
        <p:spPr bwMode="auto"/>
        <p:txBody>
          <a:bodyPr/>
          <a:lstStyle/>
          <a:p>
            <a:pPr>
              <a:defRPr/>
            </a:pPr>
            <a:r>
              <a:rPr lang="en-US" dirty="0"/>
              <a:t>The applications of CERN technologies extend beyond high-energy physics to a vast range of areas such as aerospace, medical and biomedical, industry 4.0, cultural heritage and safety. Many technologies are applied in ways that contribute towards a better planet.</a:t>
            </a:r>
            <a:endParaRPr dirty="0"/>
          </a:p>
          <a:p>
            <a:pPr>
              <a:defRPr/>
            </a:pPr>
            <a:r>
              <a:rPr lang="en-US" dirty="0"/>
              <a:t> </a:t>
            </a:r>
            <a:endParaRPr dirty="0"/>
          </a:p>
          <a:p>
            <a:pPr>
              <a:defRPr/>
            </a:pPr>
            <a:r>
              <a:rPr lang="en-US" dirty="0"/>
              <a:t> </a:t>
            </a:r>
            <a:endParaRPr dirty="0"/>
          </a:p>
          <a:p>
            <a:pPr>
              <a:defRPr/>
            </a:pPr>
            <a:r>
              <a:rPr lang="en-US" dirty="0"/>
              <a:t> </a:t>
            </a:r>
            <a:endParaRPr dirty="0"/>
          </a:p>
          <a:p>
            <a:pPr>
              <a:defRPr/>
            </a:pPr>
            <a:endParaRPr lang="en-US" dirty="0"/>
          </a:p>
        </p:txBody>
      </p:sp>
      <p:sp>
        <p:nvSpPr>
          <p:cNvPr id="6" name="Slide Number Placeholder 3"/>
          <p:cNvSpPr>
            <a:spLocks noGrp="1"/>
          </p:cNvSpPr>
          <p:nvPr>
            <p:ph type="sldNum" sz="quarter" idx="5"/>
          </p:nvPr>
        </p:nvSpPr>
        <p:spPr bwMode="auto"/>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0" cap="none" spc="0" normalizeH="0" baseline="0" noProof="0">
                <a:ln>
                  <a:noFill/>
                </a:ln>
                <a:solidFill>
                  <a:prstClr val="black"/>
                </a:solidFill>
                <a:effectLst/>
                <a:uLnTx/>
                <a:uFillTx/>
                <a:latin typeface="Calibri"/>
                <a:cs typeface="Arial"/>
              </a:rPr>
              <a:pPr marL="0" marR="0" lvl="0" indent="0" algn="r" defTabSz="914400" eaLnBrk="1" fontAlgn="auto" latinLnBrk="0" hangingPunct="1">
                <a:lnSpc>
                  <a:spcPct val="100000"/>
                </a:lnSpc>
                <a:spcBef>
                  <a:spcPts val="0"/>
                </a:spcBef>
                <a:spcAft>
                  <a:spcPts val="0"/>
                </a:spcAft>
                <a:buClrTx/>
                <a:buSzTx/>
                <a:buFontTx/>
                <a:buNone/>
                <a:tabLst/>
                <a:defRPr/>
              </a:pPr>
              <a:t>4</a:t>
            </a:fld>
            <a:endParaRPr kumimoji="0" lang="en-US" sz="1200" b="0" i="0" u="none" strike="noStrike" kern="0" cap="none" spc="0" normalizeH="0" baseline="0" noProof="0">
              <a:ln>
                <a:noFill/>
              </a:ln>
              <a:solidFill>
                <a:prstClr val="black"/>
              </a:solidFill>
              <a:effectLst/>
              <a:uLnTx/>
              <a:uFillTx/>
              <a:latin typeface="Calibri"/>
              <a:cs typeface="Arial"/>
            </a:endParaRPr>
          </a:p>
        </p:txBody>
      </p:sp>
    </p:spTree>
    <p:extLst>
      <p:ext uri="{BB962C8B-B14F-4D97-AF65-F5344CB8AC3E}">
        <p14:creationId xmlns:p14="http://schemas.microsoft.com/office/powerpoint/2010/main" val="465917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542140-4772-5741-BF95-E5288E8C69C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50972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a:xfrm>
            <a:off x="381000" y="685800"/>
            <a:ext cx="6096000" cy="3429000"/>
          </a:xfrm>
        </p:spPr>
      </p:sp>
      <p:sp>
        <p:nvSpPr>
          <p:cNvPr id="5" name="Notes Placeholder 2"/>
          <p:cNvSpPr>
            <a:spLocks noGrp="1"/>
          </p:cNvSpPr>
          <p:nvPr>
            <p:ph type="body" idx="1"/>
          </p:nvPr>
        </p:nvSpPr>
        <p:spPr bwMode="auto"/>
        <p:txBody>
          <a:bodyPr/>
          <a:lstStyle/>
          <a:p>
            <a:pPr>
              <a:defRPr/>
            </a:pPr>
            <a:endParaRPr lang="en-GB" dirty="0"/>
          </a:p>
          <a:p>
            <a:pPr marL="0" marR="0" lvl="0" indent="0" algn="l" defTabSz="914400">
              <a:lnSpc>
                <a:spcPct val="100000"/>
              </a:lnSpc>
              <a:spcBef>
                <a:spcPts val="0"/>
              </a:spcBef>
              <a:spcAft>
                <a:spcPts val="0"/>
              </a:spcAft>
              <a:buClrTx/>
              <a:buSzTx/>
              <a:buFontTx/>
              <a:buNone/>
              <a:defRPr/>
            </a:pPr>
            <a:r>
              <a:rPr lang="en-US" sz="1200" dirty="0">
                <a:solidFill>
                  <a:schemeClr val="tx1"/>
                </a:solidFill>
                <a:latin typeface="+mn-lt"/>
                <a:ea typeface="+mn-ea"/>
                <a:cs typeface="+mn-cs"/>
              </a:rPr>
              <a:t>https://kt.cern/article/cern-air-quality-data-analysis-spin-raises-12-million-euros-funding</a:t>
            </a:r>
            <a:endParaRPr lang="en-US" dirty="0"/>
          </a:p>
          <a:p>
            <a:pPr marL="0" marR="0" lvl="0" indent="0" algn="l" defTabSz="914400">
              <a:lnSpc>
                <a:spcPct val="100000"/>
              </a:lnSpc>
              <a:spcBef>
                <a:spcPts val="0"/>
              </a:spcBef>
              <a:spcAft>
                <a:spcPts val="0"/>
              </a:spcAft>
              <a:buClrTx/>
              <a:buSzTx/>
              <a:buFontTx/>
              <a:buNone/>
              <a:defRPr/>
            </a:pPr>
            <a:endParaRPr lang="en-US" sz="1200" dirty="0">
              <a:solidFill>
                <a:schemeClr val="tx1"/>
              </a:solidFill>
              <a:latin typeface="+mn-lt"/>
              <a:ea typeface="+mn-ea"/>
              <a:cs typeface="+mn-cs"/>
            </a:endParaRPr>
          </a:p>
          <a:p>
            <a:pPr marL="0" marR="0" lvl="0" indent="0" algn="l" defTabSz="914400">
              <a:lnSpc>
                <a:spcPct val="100000"/>
              </a:lnSpc>
              <a:spcBef>
                <a:spcPts val="0"/>
              </a:spcBef>
              <a:spcAft>
                <a:spcPts val="0"/>
              </a:spcAft>
              <a:buClrTx/>
              <a:buSzTx/>
              <a:buFontTx/>
              <a:buNone/>
              <a:defRPr/>
            </a:pPr>
            <a:r>
              <a:rPr lang="en-US" sz="1200" dirty="0">
                <a:solidFill>
                  <a:schemeClr val="tx1"/>
                </a:solidFill>
                <a:latin typeface="+mn-lt"/>
                <a:ea typeface="+mn-ea"/>
                <a:cs typeface="+mn-cs"/>
              </a:rPr>
              <a:t>A global air monitoring network which aims to provide an end to end solution to generate, validate, analyze and record air quality data made possible with the help of a data acquisition framework developed at CERN. The project’s ambition is to provide city and public health administrators, industry as well as citizens with accurate, timely and easy to understand information about air quality:  </a:t>
            </a:r>
            <a:endParaRPr dirty="0"/>
          </a:p>
          <a:p>
            <a:pPr>
              <a:defRPr/>
            </a:pPr>
            <a:endParaRPr lang="en-US" dirty="0"/>
          </a:p>
        </p:txBody>
      </p:sp>
      <p:sp>
        <p:nvSpPr>
          <p:cNvPr id="6" name="Slide Number Placeholder 3"/>
          <p:cNvSpPr>
            <a:spLocks noGrp="1"/>
          </p:cNvSpPr>
          <p:nvPr>
            <p:ph type="sldNum" sz="quarter" idx="5"/>
          </p:nvPr>
        </p:nvSpPr>
        <p:spPr bwMode="auto"/>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0" cap="none" spc="0" normalizeH="0" baseline="0" noProof="0">
                <a:ln>
                  <a:noFill/>
                </a:ln>
                <a:solidFill>
                  <a:prstClr val="black"/>
                </a:solidFill>
                <a:effectLst/>
                <a:uLnTx/>
                <a:uFillTx/>
                <a:latin typeface="Calibri"/>
                <a:cs typeface="Arial"/>
              </a:rPr>
              <a:pPr marL="0" marR="0" lvl="0" indent="0" algn="r" defTabSz="914400" eaLnBrk="1" fontAlgn="auto" latinLnBrk="0" hangingPunct="1">
                <a:lnSpc>
                  <a:spcPct val="100000"/>
                </a:lnSpc>
                <a:spcBef>
                  <a:spcPts val="0"/>
                </a:spcBef>
                <a:spcAft>
                  <a:spcPts val="0"/>
                </a:spcAft>
                <a:buClrTx/>
                <a:buSzTx/>
                <a:buFontTx/>
                <a:buNone/>
                <a:tabLst/>
                <a:defRPr/>
              </a:pPr>
              <a:t>17</a:t>
            </a:fld>
            <a:endParaRPr kumimoji="0" lang="en-US" sz="1200" b="0" i="0" u="none" strike="noStrike" kern="0" cap="none" spc="0" normalizeH="0" baseline="0" noProof="0">
              <a:ln>
                <a:noFill/>
              </a:ln>
              <a:solidFill>
                <a:prstClr val="black"/>
              </a:solidFill>
              <a:effectLst/>
              <a:uLnTx/>
              <a:uFillTx/>
              <a:latin typeface="Calibri"/>
              <a:cs typeface="Arial"/>
            </a:endParaRPr>
          </a:p>
        </p:txBody>
      </p:sp>
    </p:spTree>
    <p:extLst>
      <p:ext uri="{BB962C8B-B14F-4D97-AF65-F5344CB8AC3E}">
        <p14:creationId xmlns:p14="http://schemas.microsoft.com/office/powerpoint/2010/main" val="407905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a:xfrm>
            <a:off x="381000" y="685800"/>
            <a:ext cx="6096000" cy="3429000"/>
          </a:xfrm>
        </p:spPr>
      </p:sp>
      <p:sp>
        <p:nvSpPr>
          <p:cNvPr id="5" name="Notes Placeholder 2"/>
          <p:cNvSpPr>
            <a:spLocks noGrp="1"/>
          </p:cNvSpPr>
          <p:nvPr>
            <p:ph type="body" idx="1"/>
          </p:nvPr>
        </p:nvSpPr>
        <p:spPr bwMode="auto"/>
        <p:txBody>
          <a:bodyPr/>
          <a:lstStyle/>
          <a:p>
            <a:pPr>
              <a:defRPr/>
            </a:pPr>
            <a:r>
              <a:rPr lang="en-US" sz="1200" dirty="0">
                <a:solidFill>
                  <a:schemeClr val="tx1"/>
                </a:solidFill>
                <a:latin typeface="+mn-lt"/>
                <a:ea typeface="+mn-ea"/>
                <a:cs typeface="+mn-cs"/>
              </a:rPr>
              <a:t>https://kt.cern/success-stories/baq-start-tackle-radon-gas</a:t>
            </a:r>
            <a:endParaRPr dirty="0"/>
          </a:p>
          <a:p>
            <a:pPr>
              <a:defRPr/>
            </a:pPr>
            <a:endParaRPr lang="en-US" sz="1200" dirty="0">
              <a:solidFill>
                <a:schemeClr val="tx1"/>
              </a:solidFill>
              <a:latin typeface="+mn-lt"/>
              <a:ea typeface="+mn-ea"/>
              <a:cs typeface="+mn-cs"/>
            </a:endParaRPr>
          </a:p>
          <a:p>
            <a:pPr>
              <a:defRPr/>
            </a:pPr>
            <a:r>
              <a:rPr lang="en-US" sz="1200" dirty="0">
                <a:solidFill>
                  <a:schemeClr val="tx1"/>
                </a:solidFill>
                <a:latin typeface="+mn-lt"/>
                <a:ea typeface="+mn-ea"/>
                <a:cs typeface="+mn-cs"/>
              </a:rPr>
              <a:t>Radon is a natural radioactive gas that easily escapes from the soil and accumulates in dwellings and buildings. The progeny from radon decay is radioactive and, over time, can lead to health issues such as lung cancer. RaDoM (Radon Dose Monitor) is an innovative radon-monitoring prototype developed at CERN, and includes a cloud-based service to collect and </a:t>
            </a:r>
            <a:r>
              <a:rPr lang="en-US" sz="1200" dirty="0" err="1">
                <a:solidFill>
                  <a:schemeClr val="tx1"/>
                </a:solidFill>
                <a:latin typeface="+mn-lt"/>
                <a:ea typeface="+mn-ea"/>
                <a:cs typeface="+mn-cs"/>
              </a:rPr>
              <a:t>analyse</a:t>
            </a:r>
            <a:r>
              <a:rPr lang="en-US" sz="1200" dirty="0">
                <a:solidFill>
                  <a:schemeClr val="tx1"/>
                </a:solidFill>
                <a:latin typeface="+mn-lt"/>
                <a:ea typeface="+mn-ea"/>
                <a:cs typeface="+mn-cs"/>
              </a:rPr>
              <a:t> data, control the measurements, and drive mitigation measures based on real-time data. In 2019, the project gave way to the spin-off BAQ, with CERN and BAQ signing a </a:t>
            </a:r>
            <a:r>
              <a:rPr lang="en-US" sz="1200" dirty="0" err="1">
                <a:solidFill>
                  <a:schemeClr val="tx1"/>
                </a:solidFill>
                <a:latin typeface="+mn-lt"/>
                <a:ea typeface="+mn-ea"/>
                <a:cs typeface="+mn-cs"/>
              </a:rPr>
              <a:t>licence</a:t>
            </a:r>
            <a:r>
              <a:rPr lang="en-US" sz="1200" dirty="0">
                <a:solidFill>
                  <a:schemeClr val="tx1"/>
                </a:solidFill>
                <a:latin typeface="+mn-lt"/>
                <a:ea typeface="+mn-ea"/>
                <a:cs typeface="+mn-cs"/>
              </a:rPr>
              <a:t> agreement on the RaDoM technology in December. </a:t>
            </a:r>
            <a:endParaRPr lang="en-US" dirty="0"/>
          </a:p>
        </p:txBody>
      </p:sp>
      <p:sp>
        <p:nvSpPr>
          <p:cNvPr id="6" name="Slide Number Placeholder 3"/>
          <p:cNvSpPr>
            <a:spLocks noGrp="1"/>
          </p:cNvSpPr>
          <p:nvPr>
            <p:ph type="sldNum" sz="quarter" idx="5"/>
          </p:nvPr>
        </p:nvSpPr>
        <p:spPr bwMode="auto"/>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0" cap="none" spc="0" normalizeH="0" baseline="0" noProof="0">
                <a:ln>
                  <a:noFill/>
                </a:ln>
                <a:solidFill>
                  <a:prstClr val="black"/>
                </a:solidFill>
                <a:effectLst/>
                <a:uLnTx/>
                <a:uFillTx/>
                <a:latin typeface="Calibri"/>
                <a:cs typeface="Arial"/>
              </a:rPr>
              <a:pPr marL="0" marR="0" lvl="0" indent="0" algn="r" defTabSz="914400" eaLnBrk="1" fontAlgn="auto" latinLnBrk="0" hangingPunct="1">
                <a:lnSpc>
                  <a:spcPct val="100000"/>
                </a:lnSpc>
                <a:spcBef>
                  <a:spcPts val="0"/>
                </a:spcBef>
                <a:spcAft>
                  <a:spcPts val="0"/>
                </a:spcAft>
                <a:buClrTx/>
                <a:buSzTx/>
                <a:buFontTx/>
                <a:buNone/>
                <a:tabLst/>
                <a:defRPr/>
              </a:pPr>
              <a:t>18</a:t>
            </a:fld>
            <a:endParaRPr kumimoji="0" lang="en-US" sz="1200" b="0" i="0" u="none" strike="noStrike" kern="0" cap="none" spc="0" normalizeH="0" baseline="0" noProof="0">
              <a:ln>
                <a:noFill/>
              </a:ln>
              <a:solidFill>
                <a:prstClr val="black"/>
              </a:solidFill>
              <a:effectLst/>
              <a:uLnTx/>
              <a:uFillTx/>
              <a:latin typeface="Calibri"/>
              <a:cs typeface="Arial"/>
            </a:endParaRPr>
          </a:p>
        </p:txBody>
      </p:sp>
    </p:spTree>
    <p:extLst>
      <p:ext uri="{BB962C8B-B14F-4D97-AF65-F5344CB8AC3E}">
        <p14:creationId xmlns:p14="http://schemas.microsoft.com/office/powerpoint/2010/main" val="38818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fontAlgn="base"/>
            <a:r>
              <a:rPr lang="en-US" sz="1547" b="0" i="0" u="none" strike="noStrike" dirty="0">
                <a:effectLst/>
                <a:latin typeface="Helvetica Neue"/>
                <a:ea typeface="Helvetica Neue"/>
                <a:cs typeface="Helvetica Neue"/>
                <a:sym typeface="Helvetica Neue"/>
              </a:rPr>
              <a:t>Whether you work in a large company, an SME or a start-up, we can help you tap into CERN technology or know-how or help you identify solutions based on CERN's area of expertise. Each case is unique and there are many potential ways to collaborate. If you are unsure how to benefit from CERN, we are here to help you discover if there is a fit between your needs and our expertise and services.</a:t>
            </a:r>
            <a:endParaRPr lang="en-US" b="1" dirty="0"/>
          </a:p>
          <a:p>
            <a:endParaRPr lang="en-US" b="1" dirty="0"/>
          </a:p>
          <a:p>
            <a:r>
              <a:rPr lang="en-US" b="1" dirty="0"/>
              <a:t>Start a company based on CERN technology or know-how </a:t>
            </a:r>
          </a:p>
          <a:p>
            <a:r>
              <a:rPr lang="en-US" dirty="0"/>
              <a:t>CERN encourages the creation of spin-off companies, and gives support to CERN personnel and external entrepreneurs wanting to establish a company in one of CERN’s Member States. </a:t>
            </a:r>
          </a:p>
          <a:p>
            <a:endParaRPr lang="en-US" dirty="0"/>
          </a:p>
          <a:p>
            <a:r>
              <a:rPr lang="en-US" b="1" dirty="0"/>
              <a:t>Service &amp; Consultancy </a:t>
            </a:r>
          </a:p>
          <a:p>
            <a:r>
              <a:rPr lang="en-US" dirty="0"/>
              <a:t>CERN’s expertise and cutting-edge infrastructures represent a unique opportunity for industry and academia in need of a specific high-tech service. CERN experts are available to provide professional advice or specific studies to your business. </a:t>
            </a:r>
          </a:p>
          <a:p>
            <a:endParaRPr lang="en-US" dirty="0"/>
          </a:p>
          <a:p>
            <a:r>
              <a:rPr lang="en-US" b="1" dirty="0"/>
              <a:t>Licensing </a:t>
            </a:r>
          </a:p>
          <a:p>
            <a:r>
              <a:rPr lang="en-US" dirty="0"/>
              <a:t>CERN grants licenses to commercial and academic partners for the exploitation of its technologies. All CERN technologies available for licensing can be found at kt.cern/technologies </a:t>
            </a:r>
          </a:p>
          <a:p>
            <a:endParaRPr lang="en-US" dirty="0"/>
          </a:p>
          <a:p>
            <a:r>
              <a:rPr lang="en-US" b="1" dirty="0"/>
              <a:t>R&amp;D Collaborations </a:t>
            </a:r>
          </a:p>
          <a:p>
            <a:r>
              <a:rPr lang="en-US" dirty="0"/>
              <a:t>CERN has a well-established tradition of collaboration with research institutes. R&amp;D projects can be developed in CERN’s many areas of expertise. You are invited to contact CERN’s Knowledge Transfer group to discuss how to establish an R&amp;D collaboration. </a:t>
            </a:r>
          </a:p>
          <a:p>
            <a:endParaRPr lang="en-US" dirty="0"/>
          </a:p>
          <a:p>
            <a:endParaRPr lang="en-US" dirty="0"/>
          </a:p>
          <a:p>
            <a:pPr marL="0" marR="0" lvl="0" indent="0" defTabSz="321457" eaLnBrk="1" fontAlgn="auto" latinLnBrk="0" hangingPunct="1">
              <a:lnSpc>
                <a:spcPct val="117999"/>
              </a:lnSpc>
              <a:spcBef>
                <a:spcPts val="0"/>
              </a:spcBef>
              <a:spcAft>
                <a:spcPts val="0"/>
              </a:spcAft>
              <a:buClrTx/>
              <a:buSzTx/>
              <a:buFontTx/>
              <a:buNone/>
              <a:tabLst/>
              <a:defRPr/>
            </a:pPr>
            <a:r>
              <a:rPr lang="en-US" b="1" dirty="0">
                <a:solidFill>
                  <a:schemeClr val="tx1"/>
                </a:solidFill>
              </a:rPr>
              <a:t>Additional resources:</a:t>
            </a:r>
          </a:p>
          <a:p>
            <a:r>
              <a:rPr lang="en-US" dirty="0"/>
              <a:t>https://kt.cern/industry</a:t>
            </a:r>
          </a:p>
        </p:txBody>
      </p:sp>
    </p:spTree>
    <p:extLst>
      <p:ext uri="{BB962C8B-B14F-4D97-AF65-F5344CB8AC3E}">
        <p14:creationId xmlns:p14="http://schemas.microsoft.com/office/powerpoint/2010/main" val="3235037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a:xfrm>
            <a:off x="381000" y="685800"/>
            <a:ext cx="6096000" cy="3429000"/>
          </a:xfrm>
        </p:spPr>
      </p:sp>
      <p:sp>
        <p:nvSpPr>
          <p:cNvPr id="5" name="Notes Placeholder 2"/>
          <p:cNvSpPr>
            <a:spLocks noGrp="1"/>
          </p:cNvSpPr>
          <p:nvPr>
            <p:ph type="body" idx="1"/>
          </p:nvPr>
        </p:nvSpPr>
        <p:spPr bwMode="auto"/>
        <p:txBody>
          <a:bodyPr/>
          <a:lstStyle/>
          <a:p>
            <a:pPr>
              <a:defRPr/>
            </a:pPr>
            <a:endParaRPr sz="1100" dirty="0"/>
          </a:p>
        </p:txBody>
      </p:sp>
      <p:sp>
        <p:nvSpPr>
          <p:cNvPr id="6" name="Slide Number Placeholder 3"/>
          <p:cNvSpPr>
            <a:spLocks noGrp="1"/>
          </p:cNvSpPr>
          <p:nvPr>
            <p:ph type="sldNum" sz="quarter" idx="5"/>
          </p:nvPr>
        </p:nvSpPr>
        <p:spPr bwMode="auto"/>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0" cap="none" spc="0" normalizeH="0" baseline="0" noProof="0">
                <a:ln>
                  <a:noFill/>
                </a:ln>
                <a:solidFill>
                  <a:prstClr val="black"/>
                </a:solidFill>
                <a:effectLst/>
                <a:uLnTx/>
                <a:uFillTx/>
                <a:latin typeface="Calibri"/>
                <a:cs typeface="Arial"/>
              </a:rPr>
              <a:pPr marL="0" marR="0" lvl="0" indent="0" algn="r" defTabSz="914400" eaLnBrk="1" fontAlgn="auto" latinLnBrk="0" hangingPunct="1">
                <a:lnSpc>
                  <a:spcPct val="100000"/>
                </a:lnSpc>
                <a:spcBef>
                  <a:spcPts val="0"/>
                </a:spcBef>
                <a:spcAft>
                  <a:spcPts val="0"/>
                </a:spcAft>
                <a:buClrTx/>
                <a:buSzTx/>
                <a:buFontTx/>
                <a:buNone/>
                <a:tabLst/>
                <a:defRPr/>
              </a:pPr>
              <a:t>21</a:t>
            </a:fld>
            <a:endParaRPr kumimoji="0" lang="en-US" sz="1200" b="0" i="0" u="none" strike="noStrike" kern="0" cap="none" spc="0" normalizeH="0" baseline="0" noProof="0">
              <a:ln>
                <a:noFill/>
              </a:ln>
              <a:solidFill>
                <a:prstClr val="black"/>
              </a:solidFill>
              <a:effectLst/>
              <a:uLnTx/>
              <a:uFillTx/>
              <a:latin typeface="Calibri"/>
              <a:cs typeface="Arial"/>
            </a:endParaRPr>
          </a:p>
        </p:txBody>
      </p:sp>
    </p:spTree>
    <p:extLst>
      <p:ext uri="{BB962C8B-B14F-4D97-AF65-F5344CB8AC3E}">
        <p14:creationId xmlns:p14="http://schemas.microsoft.com/office/powerpoint/2010/main" val="458453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Title Text</a:t>
            </a:r>
          </a:p>
        </p:txBody>
      </p:sp>
      <p:sp>
        <p:nvSpPr>
          <p:cNvPr id="12" name="Body Level One…"/>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preserve="1" userDrawn="1">
  <p:cSld name="Logo Slide">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4836403" y="2169047"/>
            <a:ext cx="2520000" cy="2494674"/>
          </a:xfrm>
          <a:prstGeom prst="rect">
            <a:avLst/>
          </a:prstGeom>
        </p:spPr>
      </p:pic>
    </p:spTree>
    <p:extLst>
      <p:ext uri="{BB962C8B-B14F-4D97-AF65-F5344CB8AC3E}">
        <p14:creationId xmlns:p14="http://schemas.microsoft.com/office/powerpoint/2010/main" val="3710708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endParaRP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sp>
        <p:nvSpPr>
          <p:cNvPr id="6" name="Date Placeholder 6"/>
          <p:cNvSpPr>
            <a:spLocks noGrp="1"/>
          </p:cNvSpPr>
          <p:nvPr>
            <p:ph type="dt" sz="half" idx="10"/>
          </p:nvPr>
        </p:nvSpPr>
        <p:spPr bwMode="auto"/>
        <p:txBody>
          <a:bodyPr/>
          <a:lstStyle/>
          <a:p>
            <a:pPr>
              <a:defRPr/>
            </a:pPr>
            <a:r>
              <a:rPr lang="en-US"/>
              <a:t>24/03/21</a:t>
            </a:r>
            <a:endParaRPr/>
          </a:p>
        </p:txBody>
      </p:sp>
      <p:sp>
        <p:nvSpPr>
          <p:cNvPr id="7" name="Footer Placeholder 7"/>
          <p:cNvSpPr>
            <a:spLocks noGrp="1"/>
          </p:cNvSpPr>
          <p:nvPr>
            <p:ph type="ftr" sz="quarter" idx="11"/>
          </p:nvPr>
        </p:nvSpPr>
        <p:spPr bwMode="auto"/>
        <p:txBody>
          <a:bodyPr/>
          <a:lstStyle/>
          <a:p>
            <a:pPr>
              <a:defRPr/>
            </a:pPr>
            <a:r>
              <a:rPr lang="en-US"/>
              <a:t>Giovanni Anelli | Finance Committee 2021</a:t>
            </a:r>
            <a:endParaRP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949559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spTree>
    <p:extLst>
      <p:ext uri="{BB962C8B-B14F-4D97-AF65-F5344CB8AC3E}">
        <p14:creationId xmlns:p14="http://schemas.microsoft.com/office/powerpoint/2010/main" val="34369233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5" name="Title 6"/>
          <p:cNvSpPr>
            <a:spLocks noGrp="1"/>
          </p:cNvSpPr>
          <p:nvPr>
            <p:ph type="title"/>
          </p:nvPr>
        </p:nvSpPr>
        <p:spPr bwMode="auto"/>
        <p:txBody>
          <a:bodyPr/>
          <a:lstStyle/>
          <a:p>
            <a:pPr>
              <a:defRPr/>
            </a:pPr>
            <a:r>
              <a:rPr lang="en-US"/>
              <a:t>Click to edit Master title style</a:t>
            </a:r>
            <a:endParaRPr/>
          </a:p>
        </p:txBody>
      </p:sp>
      <p:sp>
        <p:nvSpPr>
          <p:cNvPr id="6" name="Date Placeholder 10"/>
          <p:cNvSpPr>
            <a:spLocks noGrp="1"/>
          </p:cNvSpPr>
          <p:nvPr>
            <p:ph type="dt" sz="half" idx="10"/>
          </p:nvPr>
        </p:nvSpPr>
        <p:spPr bwMode="auto"/>
        <p:txBody>
          <a:bodyPr/>
          <a:lstStyle/>
          <a:p>
            <a:pPr>
              <a:defRPr/>
            </a:pPr>
            <a:r>
              <a:rPr lang="en-US"/>
              <a:t>24/03/21</a:t>
            </a:r>
            <a:endParaRPr/>
          </a:p>
        </p:txBody>
      </p:sp>
      <p:sp>
        <p:nvSpPr>
          <p:cNvPr id="7" name="Footer Placeholder 11"/>
          <p:cNvSpPr>
            <a:spLocks noGrp="1"/>
          </p:cNvSpPr>
          <p:nvPr>
            <p:ph type="ftr" sz="quarter" idx="11"/>
          </p:nvPr>
        </p:nvSpPr>
        <p:spPr bwMode="auto"/>
        <p:txBody>
          <a:bodyPr/>
          <a:lstStyle/>
          <a:p>
            <a:pPr>
              <a:defRPr/>
            </a:pPr>
            <a:r>
              <a:rPr lang="en-US"/>
              <a:t>Giovanni Anelli | Finance Committee 2021</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0567469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0">
              <a:defRPr/>
            </a:pPr>
            <a:endParaRPr lang="en-US"/>
          </a:p>
        </p:txBody>
      </p:sp>
      <p:sp>
        <p:nvSpPr>
          <p:cNvPr id="5" name="Title 6"/>
          <p:cNvSpPr>
            <a:spLocks noGrp="1"/>
          </p:cNvSpPr>
          <p:nvPr>
            <p:ph type="title"/>
          </p:nvPr>
        </p:nvSpPr>
        <p:spPr bwMode="auto"/>
        <p:txBody>
          <a:bodyPr/>
          <a:lstStyle/>
          <a:p>
            <a:pPr>
              <a:defRPr/>
            </a:pPr>
            <a:r>
              <a:rPr lang="en-US"/>
              <a:t>Click to edit Master title style</a:t>
            </a:r>
            <a:endParaRPr/>
          </a:p>
        </p:txBody>
      </p:sp>
      <p:sp>
        <p:nvSpPr>
          <p:cNvPr id="6" name="Date Placeholder 10"/>
          <p:cNvSpPr>
            <a:spLocks noGrp="1"/>
          </p:cNvSpPr>
          <p:nvPr>
            <p:ph type="dt" sz="half" idx="10"/>
          </p:nvPr>
        </p:nvSpPr>
        <p:spPr bwMode="auto"/>
        <p:txBody>
          <a:bodyPr/>
          <a:lstStyle/>
          <a:p>
            <a:pPr>
              <a:defRPr/>
            </a:pPr>
            <a:r>
              <a:rPr lang="en-US"/>
              <a:t>24/03/21</a:t>
            </a:r>
            <a:endParaRPr/>
          </a:p>
        </p:txBody>
      </p:sp>
      <p:sp>
        <p:nvSpPr>
          <p:cNvPr id="7" name="Footer Placeholder 11"/>
          <p:cNvSpPr>
            <a:spLocks noGrp="1"/>
          </p:cNvSpPr>
          <p:nvPr>
            <p:ph type="ftr" sz="quarter" idx="11"/>
          </p:nvPr>
        </p:nvSpPr>
        <p:spPr bwMode="auto"/>
        <p:txBody>
          <a:bodyPr/>
          <a:lstStyle/>
          <a:p>
            <a:pPr>
              <a:defRPr/>
            </a:pPr>
            <a:r>
              <a:rPr lang="en-US"/>
              <a:t>Giovanni Anelli | Finance Committee 2021</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222230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endParaRPr/>
          </a:p>
        </p:txBody>
      </p:sp>
      <p:sp>
        <p:nvSpPr>
          <p:cNvPr id="5"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6" name="Date Placeholder 2"/>
          <p:cNvSpPr>
            <a:spLocks noGrp="1"/>
          </p:cNvSpPr>
          <p:nvPr>
            <p:ph type="dt" sz="half" idx="14"/>
          </p:nvPr>
        </p:nvSpPr>
        <p:spPr bwMode="auto"/>
        <p:txBody>
          <a:bodyPr/>
          <a:lstStyle/>
          <a:p>
            <a:pPr>
              <a:defRPr/>
            </a:pPr>
            <a:r>
              <a:rPr lang="en-US"/>
              <a:t>24/03/21</a:t>
            </a:r>
            <a:endParaRPr/>
          </a:p>
        </p:txBody>
      </p:sp>
      <p:sp>
        <p:nvSpPr>
          <p:cNvPr id="7" name="Footer Placeholder 8"/>
          <p:cNvSpPr>
            <a:spLocks noGrp="1"/>
          </p:cNvSpPr>
          <p:nvPr>
            <p:ph type="ftr" sz="quarter" idx="15"/>
          </p:nvPr>
        </p:nvSpPr>
        <p:spPr bwMode="auto"/>
        <p:txBody>
          <a:bodyPr/>
          <a:lstStyle/>
          <a:p>
            <a:pPr>
              <a:defRPr/>
            </a:pPr>
            <a:r>
              <a:rPr lang="en-US"/>
              <a:t>Giovanni Anelli | Finance Committee 2021</a:t>
            </a:r>
            <a:endParaRP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1905840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accent4"/>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Date Placeholder 10"/>
          <p:cNvSpPr>
            <a:spLocks noGrp="1"/>
          </p:cNvSpPr>
          <p:nvPr>
            <p:ph type="dt" sz="half" idx="10"/>
          </p:nvPr>
        </p:nvSpPr>
        <p:spPr bwMode="auto"/>
        <p:txBody>
          <a:bodyPr/>
          <a:lstStyle/>
          <a:p>
            <a:pPr>
              <a:defRPr/>
            </a:pPr>
            <a:r>
              <a:rPr lang="en-US"/>
              <a:t>24/03/21</a:t>
            </a:r>
            <a:endParaRPr/>
          </a:p>
        </p:txBody>
      </p:sp>
      <p:sp>
        <p:nvSpPr>
          <p:cNvPr id="7" name="Footer Placeholder 11"/>
          <p:cNvSpPr>
            <a:spLocks noGrp="1"/>
          </p:cNvSpPr>
          <p:nvPr>
            <p:ph type="ftr" sz="quarter" idx="11"/>
          </p:nvPr>
        </p:nvSpPr>
        <p:spPr bwMode="auto"/>
        <p:txBody>
          <a:bodyPr/>
          <a:lstStyle/>
          <a:p>
            <a:pPr>
              <a:defRPr/>
            </a:pPr>
            <a:r>
              <a:rPr lang="en-US"/>
              <a:t>Giovanni Anelli | Finance Committee 2021</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502141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Date Placeholder 7"/>
          <p:cNvSpPr>
            <a:spLocks noGrp="1"/>
          </p:cNvSpPr>
          <p:nvPr>
            <p:ph type="dt" sz="half" idx="10"/>
          </p:nvPr>
        </p:nvSpPr>
        <p:spPr bwMode="auto"/>
        <p:txBody>
          <a:bodyPr/>
          <a:lstStyle/>
          <a:p>
            <a:pPr>
              <a:defRPr/>
            </a:pPr>
            <a:r>
              <a:rPr lang="en-US"/>
              <a:t>24/03/21</a:t>
            </a:r>
            <a:endParaRPr/>
          </a:p>
        </p:txBody>
      </p:sp>
      <p:sp>
        <p:nvSpPr>
          <p:cNvPr id="8" name="Footer Placeholder 8"/>
          <p:cNvSpPr>
            <a:spLocks noGrp="1"/>
          </p:cNvSpPr>
          <p:nvPr>
            <p:ph type="ftr" sz="quarter" idx="11"/>
          </p:nvPr>
        </p:nvSpPr>
        <p:spPr bwMode="auto"/>
        <p:txBody>
          <a:bodyPr/>
          <a:lstStyle/>
          <a:p>
            <a:pPr>
              <a:defRPr/>
            </a:pPr>
            <a:r>
              <a:rPr lang="en-US"/>
              <a:t>Giovanni Anelli | Finance Committee 2021</a:t>
            </a:r>
            <a:endParaRP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5503955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9" name="Date Placeholder 9"/>
          <p:cNvSpPr>
            <a:spLocks noGrp="1"/>
          </p:cNvSpPr>
          <p:nvPr>
            <p:ph type="dt" sz="half" idx="10"/>
          </p:nvPr>
        </p:nvSpPr>
        <p:spPr bwMode="auto"/>
        <p:txBody>
          <a:bodyPr/>
          <a:lstStyle/>
          <a:p>
            <a:pPr>
              <a:defRPr/>
            </a:pPr>
            <a:r>
              <a:rPr lang="en-US"/>
              <a:t>24/03/21</a:t>
            </a:r>
            <a:endParaRPr/>
          </a:p>
        </p:txBody>
      </p:sp>
      <p:sp>
        <p:nvSpPr>
          <p:cNvPr id="10" name="Footer Placeholder 10"/>
          <p:cNvSpPr>
            <a:spLocks noGrp="1"/>
          </p:cNvSpPr>
          <p:nvPr>
            <p:ph type="ftr" sz="quarter" idx="11"/>
          </p:nvPr>
        </p:nvSpPr>
        <p:spPr bwMode="auto"/>
        <p:txBody>
          <a:bodyPr/>
          <a:lstStyle/>
          <a:p>
            <a:pPr>
              <a:defRPr/>
            </a:pPr>
            <a:r>
              <a:rPr lang="en-US"/>
              <a:t>Giovanni Anelli | Finance Committee 2021</a:t>
            </a:r>
            <a:endParaRP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5699500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r>
              <a:rPr lang="en-US"/>
              <a:t>24/03/21</a:t>
            </a:r>
            <a:endParaRPr/>
          </a:p>
        </p:txBody>
      </p:sp>
      <p:sp>
        <p:nvSpPr>
          <p:cNvPr id="8" name="Footer Placeholder 7"/>
          <p:cNvSpPr>
            <a:spLocks noGrp="1"/>
          </p:cNvSpPr>
          <p:nvPr>
            <p:ph type="ftr" sz="quarter" idx="15"/>
          </p:nvPr>
        </p:nvSpPr>
        <p:spPr bwMode="auto"/>
        <p:txBody>
          <a:bodyPr/>
          <a:lstStyle/>
          <a:p>
            <a:pPr>
              <a:defRPr/>
            </a:pPr>
            <a:r>
              <a:rPr lang="en-US"/>
              <a:t>Giovanni Anelli | Finance Committee 2021</a:t>
            </a:r>
            <a:endParaRP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718728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Title Text"/>
          <p:cNvSpPr txBox="1">
            <a:spLocks noGrp="1"/>
          </p:cNvSpPr>
          <p:nvPr>
            <p:ph type="title"/>
          </p:nvPr>
        </p:nvSpPr>
        <p:spPr>
          <a:prstGeom prst="rect">
            <a:avLst/>
          </a:prstGeom>
        </p:spPr>
        <p:txBody>
          <a:bodyPr/>
          <a:lstStyle/>
          <a:p>
            <a:r>
              <a:t>Title Text</a:t>
            </a:r>
          </a:p>
        </p:txBody>
      </p:sp>
      <p:sp>
        <p:nvSpPr>
          <p:cNvPr id="2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Date Placeholder 3"/>
          <p:cNvSpPr>
            <a:spLocks noGrp="1"/>
          </p:cNvSpPr>
          <p:nvPr>
            <p:ph type="dt" sz="half" idx="14"/>
          </p:nvPr>
        </p:nvSpPr>
        <p:spPr bwMode="auto"/>
        <p:txBody>
          <a:bodyPr/>
          <a:lstStyle/>
          <a:p>
            <a:pPr>
              <a:defRPr/>
            </a:pPr>
            <a:r>
              <a:rPr lang="en-US"/>
              <a:t>24/03/21</a:t>
            </a:r>
            <a:endParaRPr/>
          </a:p>
        </p:txBody>
      </p:sp>
      <p:sp>
        <p:nvSpPr>
          <p:cNvPr id="7" name="Footer Placeholder 7"/>
          <p:cNvSpPr>
            <a:spLocks noGrp="1"/>
          </p:cNvSpPr>
          <p:nvPr>
            <p:ph type="ftr" sz="quarter" idx="15"/>
          </p:nvPr>
        </p:nvSpPr>
        <p:spPr bwMode="auto"/>
        <p:txBody>
          <a:bodyPr/>
          <a:lstStyle/>
          <a:p>
            <a:pPr>
              <a:defRPr/>
            </a:pPr>
            <a:r>
              <a:rPr lang="en-US"/>
              <a:t>Giovanni Anelli | Finance Committee 2021</a:t>
            </a:r>
            <a:endParaRP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6604347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6" name="Date Placeholder 3"/>
          <p:cNvSpPr>
            <a:spLocks noGrp="1"/>
          </p:cNvSpPr>
          <p:nvPr>
            <p:ph type="dt" sz="half" idx="14"/>
          </p:nvPr>
        </p:nvSpPr>
        <p:spPr bwMode="auto"/>
        <p:txBody>
          <a:bodyPr/>
          <a:lstStyle/>
          <a:p>
            <a:pPr>
              <a:defRPr/>
            </a:pPr>
            <a:r>
              <a:rPr lang="en-US"/>
              <a:t>24/03/21</a:t>
            </a:r>
            <a:endParaRPr/>
          </a:p>
        </p:txBody>
      </p:sp>
      <p:sp>
        <p:nvSpPr>
          <p:cNvPr id="7" name="Footer Placeholder 7"/>
          <p:cNvSpPr>
            <a:spLocks noGrp="1"/>
          </p:cNvSpPr>
          <p:nvPr>
            <p:ph type="ftr" sz="quarter" idx="15"/>
          </p:nvPr>
        </p:nvSpPr>
        <p:spPr bwMode="auto"/>
        <p:txBody>
          <a:bodyPr/>
          <a:lstStyle/>
          <a:p>
            <a:pPr>
              <a:defRPr/>
            </a:pPr>
            <a:r>
              <a:rPr lang="en-US"/>
              <a:t>Giovanni Anelli | Finance Committee 2021</a:t>
            </a:r>
            <a:endParaRP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40112421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r>
              <a:rPr lang="en-US"/>
              <a:t>24/03/21</a:t>
            </a:r>
            <a:endParaRPr/>
          </a:p>
        </p:txBody>
      </p:sp>
      <p:sp>
        <p:nvSpPr>
          <p:cNvPr id="9" name="Footer Placeholder 5"/>
          <p:cNvSpPr>
            <a:spLocks noGrp="1"/>
          </p:cNvSpPr>
          <p:nvPr>
            <p:ph type="ftr" sz="quarter" idx="16"/>
          </p:nvPr>
        </p:nvSpPr>
        <p:spPr bwMode="auto"/>
        <p:txBody>
          <a:bodyPr/>
          <a:lstStyle/>
          <a:p>
            <a:pPr>
              <a:defRPr/>
            </a:pPr>
            <a:r>
              <a:rPr lang="en-US"/>
              <a:t>Giovanni Anelli | Finance Committee 2021</a:t>
            </a:r>
            <a:endParaRP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accent4"/>
            </a:fgClr>
            <a:bgClr>
              <a:schemeClr val="bg1"/>
            </a:bgClr>
          </a:patt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27082472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accent4"/>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endParaRP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r>
              <a:rPr lang="en-US"/>
              <a:t>24/03/21</a:t>
            </a:r>
            <a:endParaRPr/>
          </a:p>
        </p:txBody>
      </p:sp>
      <p:sp>
        <p:nvSpPr>
          <p:cNvPr id="12" name="Footer Placeholder 5"/>
          <p:cNvSpPr>
            <a:spLocks noGrp="1"/>
          </p:cNvSpPr>
          <p:nvPr>
            <p:ph type="ftr" sz="quarter" idx="18"/>
          </p:nvPr>
        </p:nvSpPr>
        <p:spPr bwMode="auto"/>
        <p:txBody>
          <a:bodyPr/>
          <a:lstStyle/>
          <a:p>
            <a:pPr>
              <a:defRPr/>
            </a:pPr>
            <a:r>
              <a:rPr lang="en-US"/>
              <a:t>Giovanni Anelli | Finance Committee 2021</a:t>
            </a:r>
            <a:endParaRP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8850080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5"/>
          </p:nvPr>
        </p:nvSpPr>
        <p:spPr bwMode="auto">
          <a:xfrm>
            <a:off x="4116386" y="1601376"/>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24/03/21</a:t>
            </a:r>
            <a:endParaRPr/>
          </a:p>
        </p:txBody>
      </p:sp>
      <p:sp>
        <p:nvSpPr>
          <p:cNvPr id="8" name="Footer Placeholder 5"/>
          <p:cNvSpPr>
            <a:spLocks noGrp="1"/>
          </p:cNvSpPr>
          <p:nvPr>
            <p:ph type="ftr" sz="quarter" idx="18"/>
          </p:nvPr>
        </p:nvSpPr>
        <p:spPr bwMode="auto"/>
        <p:txBody>
          <a:bodyPr/>
          <a:lstStyle/>
          <a:p>
            <a:pPr>
              <a:defRPr/>
            </a:pPr>
            <a:r>
              <a:rPr lang="en-US"/>
              <a:t>Giovanni Anelli | Finance Committee 2021</a:t>
            </a:r>
            <a:endParaRP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1" name="Picture Placeholder 10"/>
          <p:cNvSpPr>
            <a:spLocks noGrp="1"/>
          </p:cNvSpPr>
          <p:nvPr>
            <p:ph type="pic" sz="quarter" idx="21" hasCustomPrompt="1"/>
          </p:nvPr>
        </p:nvSpPr>
        <p:spPr bwMode="auto">
          <a:xfrm>
            <a:off x="4050" y="1601376"/>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978846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8" name="Date Placeholder 2"/>
          <p:cNvSpPr>
            <a:spLocks noGrp="1"/>
          </p:cNvSpPr>
          <p:nvPr>
            <p:ph type="dt" sz="half" idx="16"/>
          </p:nvPr>
        </p:nvSpPr>
        <p:spPr bwMode="auto"/>
        <p:txBody>
          <a:bodyPr/>
          <a:lstStyle/>
          <a:p>
            <a:pPr>
              <a:defRPr/>
            </a:pPr>
            <a:r>
              <a:rPr lang="en-US"/>
              <a:t>24/03/21</a:t>
            </a:r>
            <a:endParaRPr/>
          </a:p>
        </p:txBody>
      </p:sp>
      <p:sp>
        <p:nvSpPr>
          <p:cNvPr id="9" name="Footer Placeholder 3"/>
          <p:cNvSpPr>
            <a:spLocks noGrp="1"/>
          </p:cNvSpPr>
          <p:nvPr>
            <p:ph type="ftr" sz="quarter" idx="17"/>
          </p:nvPr>
        </p:nvSpPr>
        <p:spPr bwMode="auto"/>
        <p:txBody>
          <a:bodyPr/>
          <a:lstStyle/>
          <a:p>
            <a:pPr>
              <a:defRPr/>
            </a:pPr>
            <a:r>
              <a:rPr lang="en-US"/>
              <a:t>Giovanni Anelli | Finance Committee 2021</a:t>
            </a:r>
            <a:endParaRP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Tree>
    <p:extLst>
      <p:ext uri="{BB962C8B-B14F-4D97-AF65-F5344CB8AC3E}">
        <p14:creationId xmlns:p14="http://schemas.microsoft.com/office/powerpoint/2010/main" val="30322569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in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Picture Placeholder 10"/>
          <p:cNvSpPr>
            <a:spLocks noGrp="1"/>
          </p:cNvSpPr>
          <p:nvPr>
            <p:ph type="pic" sz="quarter" idx="13" hasCustomPrompt="1"/>
          </p:nvPr>
        </p:nvSpPr>
        <p:spPr bwMode="auto">
          <a:xfrm>
            <a:off x="0" y="1592263"/>
            <a:ext cx="12192000" cy="2945870"/>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7" name="Text Placeholder 5"/>
          <p:cNvSpPr>
            <a:spLocks noGrp="1"/>
          </p:cNvSpPr>
          <p:nvPr>
            <p:ph type="body" sz="quarter" idx="15"/>
          </p:nvPr>
        </p:nvSpPr>
        <p:spPr bwMode="auto">
          <a:xfrm>
            <a:off x="4267201" y="4294188"/>
            <a:ext cx="3665537"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8" name="Date Placeholder 2"/>
          <p:cNvSpPr>
            <a:spLocks noGrp="1"/>
          </p:cNvSpPr>
          <p:nvPr>
            <p:ph type="dt" sz="half" idx="16"/>
          </p:nvPr>
        </p:nvSpPr>
        <p:spPr bwMode="auto"/>
        <p:txBody>
          <a:bodyPr/>
          <a:lstStyle/>
          <a:p>
            <a:pPr>
              <a:defRPr/>
            </a:pPr>
            <a:r>
              <a:rPr lang="en-US"/>
              <a:t>24/03/21</a:t>
            </a:r>
            <a:endParaRPr/>
          </a:p>
        </p:txBody>
      </p:sp>
      <p:sp>
        <p:nvSpPr>
          <p:cNvPr id="9" name="Footer Placeholder 3"/>
          <p:cNvSpPr>
            <a:spLocks noGrp="1"/>
          </p:cNvSpPr>
          <p:nvPr>
            <p:ph type="ftr" sz="quarter" idx="17"/>
          </p:nvPr>
        </p:nvSpPr>
        <p:spPr bwMode="auto"/>
        <p:txBody>
          <a:bodyPr/>
          <a:lstStyle/>
          <a:p>
            <a:pPr>
              <a:defRPr/>
            </a:pPr>
            <a:r>
              <a:rPr lang="en-US"/>
              <a:t>Giovanni Anelli | Finance Committee 2021</a:t>
            </a:r>
            <a:endParaRP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Tree>
    <p:extLst>
      <p:ext uri="{BB962C8B-B14F-4D97-AF65-F5344CB8AC3E}">
        <p14:creationId xmlns:p14="http://schemas.microsoft.com/office/powerpoint/2010/main" val="19644369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endParaRP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endParaRPr/>
          </a:p>
        </p:txBody>
      </p:sp>
      <p:sp>
        <p:nvSpPr>
          <p:cNvPr id="6" name="Date Placeholder 6"/>
          <p:cNvSpPr>
            <a:spLocks noGrp="1"/>
          </p:cNvSpPr>
          <p:nvPr>
            <p:ph type="dt" sz="half" idx="10"/>
          </p:nvPr>
        </p:nvSpPr>
        <p:spPr bwMode="auto"/>
        <p:txBody>
          <a:bodyPr/>
          <a:lstStyle/>
          <a:p>
            <a:pPr>
              <a:defRPr/>
            </a:pPr>
            <a:r>
              <a:rPr lang="en-US"/>
              <a:t>24/03/21</a:t>
            </a:r>
            <a:endParaRPr/>
          </a:p>
        </p:txBody>
      </p:sp>
      <p:sp>
        <p:nvSpPr>
          <p:cNvPr id="7" name="Footer Placeholder 7"/>
          <p:cNvSpPr>
            <a:spLocks noGrp="1"/>
          </p:cNvSpPr>
          <p:nvPr>
            <p:ph type="ftr" sz="quarter" idx="11"/>
          </p:nvPr>
        </p:nvSpPr>
        <p:spPr bwMode="auto"/>
        <p:txBody>
          <a:bodyPr/>
          <a:lstStyle/>
          <a:p>
            <a:pPr>
              <a:defRPr/>
            </a:pPr>
            <a:r>
              <a:rPr lang="en-US"/>
              <a:t>Giovanni Anelli | Finance Committee 2021</a:t>
            </a:r>
            <a:endParaRP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685523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Date Placeholder 5"/>
          <p:cNvSpPr>
            <a:spLocks noGrp="1"/>
          </p:cNvSpPr>
          <p:nvPr>
            <p:ph type="dt" sz="half" idx="10"/>
          </p:nvPr>
        </p:nvSpPr>
        <p:spPr bwMode="auto"/>
        <p:txBody>
          <a:bodyPr/>
          <a:lstStyle/>
          <a:p>
            <a:pPr>
              <a:defRPr/>
            </a:pPr>
            <a:r>
              <a:rPr lang="en-US"/>
              <a:t>24/03/21</a:t>
            </a:r>
            <a:endParaRPr/>
          </a:p>
        </p:txBody>
      </p:sp>
      <p:sp>
        <p:nvSpPr>
          <p:cNvPr id="6" name="Footer Placeholder 6"/>
          <p:cNvSpPr>
            <a:spLocks noGrp="1"/>
          </p:cNvSpPr>
          <p:nvPr>
            <p:ph type="ftr" sz="quarter" idx="11"/>
          </p:nvPr>
        </p:nvSpPr>
        <p:spPr bwMode="auto"/>
        <p:txBody>
          <a:bodyPr/>
          <a:lstStyle/>
          <a:p>
            <a:pPr>
              <a:defRPr/>
            </a:pPr>
            <a:r>
              <a:rPr lang="en-US"/>
              <a:t>Giovanni Anelli | Finance Committee 2021</a:t>
            </a:r>
            <a:endParaRPr/>
          </a:p>
        </p:txBody>
      </p:sp>
      <p:sp>
        <p:nvSpPr>
          <p:cNvPr id="7" name="Slide Number Placeholder 7"/>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0223020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r>
              <a:rPr lang="en-US"/>
              <a:t>24/03/21</a:t>
            </a:r>
            <a:endParaRPr/>
          </a:p>
        </p:txBody>
      </p:sp>
      <p:sp>
        <p:nvSpPr>
          <p:cNvPr id="5" name="Footer Placeholder 5"/>
          <p:cNvSpPr>
            <a:spLocks noGrp="1"/>
          </p:cNvSpPr>
          <p:nvPr>
            <p:ph type="ftr" sz="quarter" idx="11"/>
          </p:nvPr>
        </p:nvSpPr>
        <p:spPr bwMode="auto"/>
        <p:txBody>
          <a:bodyPr/>
          <a:lstStyle/>
          <a:p>
            <a:pPr>
              <a:defRPr/>
            </a:pPr>
            <a:r>
              <a:rPr lang="en-US"/>
              <a:t>Giovanni Anelli | Finance Committee 2021</a:t>
            </a:r>
            <a:endParaRP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613935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Title Text"/>
          <p:cNvSpPr txBox="1">
            <a:spLocks noGrp="1"/>
          </p:cNvSpPr>
          <p:nvPr>
            <p:ph type="title"/>
          </p:nvPr>
        </p:nvSpPr>
        <p:spPr>
          <a:xfrm>
            <a:off x="831850" y="1709738"/>
            <a:ext cx="10515600" cy="2852737"/>
          </a:xfrm>
          <a:prstGeom prst="rect">
            <a:avLst/>
          </a:prstGeom>
        </p:spPr>
        <p:txBody>
          <a:bodyPr anchor="b"/>
          <a:lstStyle>
            <a:lvl1pPr>
              <a:defRPr sz="6000"/>
            </a:lvl1pPr>
          </a:lstStyle>
          <a:p>
            <a:r>
              <a:t>Title Text</a:t>
            </a:r>
          </a:p>
        </p:txBody>
      </p:sp>
      <p:sp>
        <p:nvSpPr>
          <p:cNvPr id="30" name="Body Level One…"/>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extLst>
      <p:ext uri="{BB962C8B-B14F-4D97-AF65-F5344CB8AC3E}">
        <p14:creationId xmlns:p14="http://schemas.microsoft.com/office/powerpoint/2010/main" val="22071450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userDrawn="1">
  <p:cSld name="Contenu avec légende">
    <p:spTree>
      <p:nvGrpSpPr>
        <p:cNvPr id="1" name=""/>
        <p:cNvGrpSpPr/>
        <p:nvPr/>
      </p:nvGrpSpPr>
      <p:grpSpPr bwMode="auto">
        <a:xfrm>
          <a:off x="0" y="0"/>
          <a:ext cx="0" cy="0"/>
          <a:chOff x="0" y="0"/>
          <a:chExt cx="0" cy="0"/>
        </a:xfrm>
      </p:grpSpPr>
      <p:sp>
        <p:nvSpPr>
          <p:cNvPr id="4" name="Titre 1"/>
          <p:cNvSpPr>
            <a:spLocks noGrp="1"/>
          </p:cNvSpPr>
          <p:nvPr>
            <p:ph type="title"/>
          </p:nvPr>
        </p:nvSpPr>
        <p:spPr bwMode="auto">
          <a:xfrm>
            <a:off x="609600" y="1185528"/>
            <a:ext cx="4267200" cy="730250"/>
          </a:xfrm>
        </p:spPr>
        <p:txBody>
          <a:bodyPr tIns="0" bIns="0" anchor="t"/>
          <a:lstStyle>
            <a:lvl1pPr algn="l">
              <a:buNone/>
              <a:defRPr sz="1800" b="1">
                <a:solidFill>
                  <a:schemeClr val="tx1"/>
                </a:solidFill>
              </a:defRPr>
            </a:lvl1pPr>
          </a:lstStyle>
          <a:p>
            <a:pPr>
              <a:defRPr/>
            </a:pPr>
            <a:r>
              <a:rPr lang="en-US"/>
              <a:t>Click to edit Master title style</a:t>
            </a:r>
            <a:endParaRPr/>
          </a:p>
        </p:txBody>
      </p:sp>
      <p:sp>
        <p:nvSpPr>
          <p:cNvPr id="5" name="Espace réservé du texte 2"/>
          <p:cNvSpPr>
            <a:spLocks noGrp="1"/>
          </p:cNvSpPr>
          <p:nvPr>
            <p:ph type="body" idx="2"/>
          </p:nvPr>
        </p:nvSpPr>
        <p:spPr bwMode="auto">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defRPr/>
            </a:pPr>
            <a:r>
              <a:rPr lang="en-US"/>
              <a:t>Click to edit Master text styles</a:t>
            </a:r>
            <a:endParaRPr/>
          </a:p>
        </p:txBody>
      </p:sp>
      <p:sp>
        <p:nvSpPr>
          <p:cNvPr id="6" name="Espace réservé du contenu 3"/>
          <p:cNvSpPr>
            <a:spLocks noGrp="1"/>
          </p:cNvSpPr>
          <p:nvPr>
            <p:ph sz="half" idx="1"/>
          </p:nvPr>
        </p:nvSpPr>
        <p:spPr bwMode="auto">
          <a:xfrm>
            <a:off x="609600" y="1981200"/>
            <a:ext cx="9448799" cy="3810000"/>
          </a:xfrm>
        </p:spPr>
        <p:txBody>
          <a:bodyPr/>
          <a:lstStyle>
            <a:lvl1pPr>
              <a:defRPr sz="2800"/>
            </a:lvl1pPr>
            <a:lvl2pPr>
              <a:defRPr sz="2400"/>
            </a:lvl2pPr>
            <a:lvl3pPr>
              <a:defRPr sz="2200"/>
            </a:lvl3pPr>
            <a:lvl4pPr>
              <a:defRPr sz="2000"/>
            </a:lvl4pPr>
            <a:lvl5pPr>
              <a:defRPr sz="2000"/>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Tree>
    <p:extLst>
      <p:ext uri="{BB962C8B-B14F-4D97-AF65-F5344CB8AC3E}">
        <p14:creationId xmlns:p14="http://schemas.microsoft.com/office/powerpoint/2010/main" val="14906456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userDrawn="1">
  <p:cSld name="Titre et contenu">
    <p:spTree>
      <p:nvGrpSpPr>
        <p:cNvPr id="1" name=""/>
        <p:cNvGrpSpPr/>
        <p:nvPr/>
      </p:nvGrpSpPr>
      <p:grpSpPr bwMode="auto">
        <a:xfrm>
          <a:off x="0" y="0"/>
          <a:ext cx="0" cy="0"/>
          <a:chOff x="0" y="0"/>
          <a:chExt cx="0" cy="0"/>
        </a:xfrm>
      </p:grpSpPr>
      <p:sp>
        <p:nvSpPr>
          <p:cNvPr id="4" name="Titre 1"/>
          <p:cNvSpPr>
            <a:spLocks noGrp="1"/>
          </p:cNvSpPr>
          <p:nvPr>
            <p:ph type="title"/>
          </p:nvPr>
        </p:nvSpPr>
        <p:spPr bwMode="auto"/>
        <p:txBody>
          <a:bodyPr/>
          <a:lstStyle>
            <a:lvl1pPr algn="l">
              <a:defRPr/>
            </a:lvl1pPr>
          </a:lstStyle>
          <a:p>
            <a:pPr>
              <a:defRPr/>
            </a:pPr>
            <a:r>
              <a:rPr lang="en-US"/>
              <a:t>Click to edit Master title style</a:t>
            </a:r>
            <a:endParaRPr/>
          </a:p>
        </p:txBody>
      </p:sp>
      <p:sp>
        <p:nvSpPr>
          <p:cNvPr id="5" name="Espace réservé du contenu 2"/>
          <p:cNvSpPr>
            <a:spLocks noGrp="1"/>
          </p:cNvSpPr>
          <p:nvPr>
            <p:ph idx="1"/>
          </p:nvPr>
        </p:nvSpPr>
        <p:spPr bwMode="auto"/>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Tree>
    <p:extLst>
      <p:ext uri="{BB962C8B-B14F-4D97-AF65-F5344CB8AC3E}">
        <p14:creationId xmlns:p14="http://schemas.microsoft.com/office/powerpoint/2010/main" val="23542796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userDrawn="1">
  <p:cSld name="En-tête de section">
    <p:spTree>
      <p:nvGrpSpPr>
        <p:cNvPr id="1" name=""/>
        <p:cNvGrpSpPr/>
        <p:nvPr/>
      </p:nvGrpSpPr>
      <p:grpSpPr bwMode="auto">
        <a:xfrm>
          <a:off x="0" y="0"/>
          <a:ext cx="0" cy="0"/>
          <a:chOff x="0" y="0"/>
          <a:chExt cx="0" cy="0"/>
        </a:xfrm>
      </p:grpSpPr>
      <p:sp>
        <p:nvSpPr>
          <p:cNvPr id="4" name="Titre 1"/>
          <p:cNvSpPr>
            <a:spLocks noGrp="1"/>
          </p:cNvSpPr>
          <p:nvPr>
            <p:ph type="title"/>
          </p:nvPr>
        </p:nvSpPr>
        <p:spPr bwMode="auto">
          <a:xfrm>
            <a:off x="575733" y="2515819"/>
            <a:ext cx="11021311" cy="1826363"/>
          </a:xfrm>
        </p:spPr>
        <p:txBody>
          <a:bodyPr tIns="0" bIns="0" anchor="t"/>
          <a:lstStyle>
            <a:lvl1pPr algn="l">
              <a:buNone/>
              <a:defRPr lang="en-US" sz="4600" b="1" cap="none" spc="0">
                <a:ln w="12700">
                  <a:solidFill>
                    <a:schemeClr val="tx2">
                      <a:satMod val="155000"/>
                    </a:schemeClr>
                  </a:solidFill>
                  <a:prstDash val="solid"/>
                </a:ln>
                <a:solidFill>
                  <a:schemeClr val="tx1"/>
                </a:solidFill>
                <a:latin typeface="+mj-lt"/>
                <a:ea typeface="+mj-ea"/>
                <a:cs typeface="+mj-cs"/>
              </a:defRPr>
            </a:lvl1pPr>
          </a:lstStyle>
          <a:p>
            <a:pPr>
              <a:defRPr/>
            </a:pPr>
            <a:r>
              <a:rPr lang="en-US"/>
              <a:t>Click to edit Master title style</a:t>
            </a:r>
            <a:endParaRPr/>
          </a:p>
        </p:txBody>
      </p:sp>
      <p:sp>
        <p:nvSpPr>
          <p:cNvPr id="5" name="Espace réservé du texte 2"/>
          <p:cNvSpPr>
            <a:spLocks noGrp="1"/>
          </p:cNvSpPr>
          <p:nvPr>
            <p:ph type="body" idx="1"/>
          </p:nvPr>
        </p:nvSpPr>
        <p:spPr bwMode="auto">
          <a:xfrm>
            <a:off x="575733" y="1329869"/>
            <a:ext cx="8839200" cy="1066688"/>
          </a:xfrm>
        </p:spPr>
        <p:txBody>
          <a:bodyPr lIns="45720" tIns="0" rIns="45720" bIns="0" anchor="b"/>
          <a:lstStyle>
            <a:lvl1pPr marL="0"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defRPr/>
            </a:pPr>
            <a:r>
              <a:rPr lang="en-US"/>
              <a:t>Click to edit Master text styles</a:t>
            </a:r>
            <a:endParaRPr/>
          </a:p>
        </p:txBody>
      </p:sp>
    </p:spTree>
    <p:extLst>
      <p:ext uri="{BB962C8B-B14F-4D97-AF65-F5344CB8AC3E}">
        <p14:creationId xmlns:p14="http://schemas.microsoft.com/office/powerpoint/2010/main" val="187624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298408" y="3580806"/>
            <a:ext cx="5000625" cy="2652117"/>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304237" y="625079"/>
            <a:ext cx="5000625" cy="2652117"/>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892969" y="625078"/>
            <a:ext cx="5000625" cy="5607844"/>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extLst>
      <p:ext uri="{BB962C8B-B14F-4D97-AF65-F5344CB8AC3E}">
        <p14:creationId xmlns:p14="http://schemas.microsoft.com/office/powerpoint/2010/main" val="2841748116"/>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233B707-FBE1-0741-9749-D0F1DB33A781}"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1643966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33B707-FBE1-0741-9749-D0F1DB33A781}"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42599650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33B707-FBE1-0741-9749-D0F1DB33A781}"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9598369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33B707-FBE1-0741-9749-D0F1DB33A781}" type="datetimeFigureOut">
              <a:rPr lang="en-US" smtClean="0"/>
              <a:t>9/30/2021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317200222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33B707-FBE1-0741-9749-D0F1DB33A781}" type="datetimeFigureOut">
              <a:rPr lang="en-US" smtClean="0"/>
              <a:t>9/30/2021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2437809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33B707-FBE1-0741-9749-D0F1DB33A781}" type="datetimeFigureOut">
              <a:rPr lang="en-US" smtClean="0"/>
              <a:t>9/30/2021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21615417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33B707-FBE1-0741-9749-D0F1DB33A781}" type="datetimeFigureOut">
              <a:rPr lang="en-US" smtClean="0"/>
              <a:t>9/30/2021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31472065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33B707-FBE1-0741-9749-D0F1DB33A781}" type="datetimeFigureOut">
              <a:rPr lang="en-US" smtClean="0"/>
              <a:t>9/30/2021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17729620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33B707-FBE1-0741-9749-D0F1DB33A781}" type="datetimeFigureOut">
              <a:rPr lang="en-US" smtClean="0"/>
              <a:t>9/30/2021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124083440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33B707-FBE1-0741-9749-D0F1DB33A781}"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35271065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33B707-FBE1-0741-9749-D0F1DB33A781}"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40092763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77682863"/>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1329267" y="6210302"/>
            <a:ext cx="10249472" cy="552451"/>
          </a:xfrm>
        </p:spPr>
        <p:txBody>
          <a:bodyPr/>
          <a:lstStyle/>
          <a:p>
            <a:r>
              <a:rPr lang="fr-FR" smtClean="0"/>
              <a:t>LOGO</a:t>
            </a:r>
            <a:endParaRPr lang="fr-FR"/>
          </a:p>
        </p:txBody>
      </p:sp>
    </p:spTree>
    <p:extLst>
      <p:ext uri="{BB962C8B-B14F-4D97-AF65-F5344CB8AC3E}">
        <p14:creationId xmlns:p14="http://schemas.microsoft.com/office/powerpoint/2010/main" val="223382621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Title Text"/>
          <p:cNvSpPr txBox="1">
            <a:spLocks noGrp="1"/>
          </p:cNvSpPr>
          <p:nvPr>
            <p:ph type="title"/>
          </p:nvPr>
        </p:nvSpPr>
        <p:spPr>
          <a:xfrm>
            <a:off x="839787" y="365125"/>
            <a:ext cx="10515601" cy="1325563"/>
          </a:xfrm>
          <a:prstGeom prst="rect">
            <a:avLst/>
          </a:prstGeom>
        </p:spPr>
        <p:txBody>
          <a:bodyPr/>
          <a:lstStyle/>
          <a:p>
            <a:r>
              <a:t>Title Text</a:t>
            </a:r>
          </a:p>
        </p:txBody>
      </p:sp>
      <p:sp>
        <p:nvSpPr>
          <p:cNvPr id="48" name="Body Level One…"/>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Text Placeholder 4"/>
          <p:cNvSpPr>
            <a:spLocks noGrp="1"/>
          </p:cNvSpPr>
          <p:nvPr>
            <p:ph type="body" sz="quarter" idx="21"/>
          </p:nvPr>
        </p:nvSpPr>
        <p:spPr>
          <a:xfrm>
            <a:off x="6172200" y="1681163"/>
            <a:ext cx="5183188" cy="823913"/>
          </a:xfrm>
          <a:prstGeom prst="rect">
            <a:avLst/>
          </a:prstGeom>
        </p:spPr>
        <p:txBody>
          <a:bodyPr anchor="b"/>
          <a:lstStyle/>
          <a:p>
            <a:pPr marL="0" indent="0">
              <a:buSzTx/>
              <a:buFontTx/>
              <a:buNone/>
              <a:defRPr sz="2400" b="1"/>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73" name="Body Level One…"/>
          <p:cNvSpPr txBox="1">
            <a:spLocks noGrp="1"/>
          </p:cNvSpPr>
          <p:nvPr>
            <p:ph type="body" sz="half" idx="1"/>
          </p:nvPr>
        </p:nvSpPr>
        <p:spPr>
          <a:xfrm>
            <a:off x="5183187" y="987425"/>
            <a:ext cx="6172201"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74" name="Text Placeholder 3"/>
          <p:cNvSpPr>
            <a:spLocks noGrp="1"/>
          </p:cNvSpPr>
          <p:nvPr>
            <p:ph type="body" sz="quarter" idx="21"/>
          </p:nvPr>
        </p:nvSpPr>
        <p:spPr>
          <a:xfrm>
            <a:off x="839787" y="2057400"/>
            <a:ext cx="3932238" cy="3811588"/>
          </a:xfrm>
          <a:prstGeom prst="rect">
            <a:avLst/>
          </a:prstGeom>
        </p:spPr>
        <p:txBody>
          <a:bodyPr/>
          <a:lstStyle/>
          <a:p>
            <a:pPr marL="0" indent="0">
              <a:buSzTx/>
              <a:buFontTx/>
              <a:buNone/>
              <a:defRPr sz="1600"/>
            </a:pPr>
            <a:endParaRP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83" name="Picture Placeholder 2"/>
          <p:cNvSpPr>
            <a:spLocks noGrp="1"/>
          </p:cNvSpPr>
          <p:nvPr>
            <p:ph type="pic" sz="half" idx="21"/>
          </p:nvPr>
        </p:nvSpPr>
        <p:spPr>
          <a:xfrm>
            <a:off x="5183187" y="987425"/>
            <a:ext cx="6172201" cy="4873625"/>
          </a:xfrm>
          <a:prstGeom prst="rect">
            <a:avLst/>
          </a:prstGeom>
        </p:spPr>
        <p:txBody>
          <a:bodyPr lIns="91439" rIns="91439">
            <a:noAutofit/>
          </a:bodyPr>
          <a:lstStyle/>
          <a:p>
            <a:endParaRPr/>
          </a:p>
        </p:txBody>
      </p:sp>
      <p:sp>
        <p:nvSpPr>
          <p:cNvPr id="84" name="Body Level One…"/>
          <p:cNvSpPr txBox="1">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26" Type="http://schemas.openxmlformats.org/officeDocument/2006/relationships/theme" Target="../theme/theme2.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5" Type="http://schemas.openxmlformats.org/officeDocument/2006/relationships/slideLayout" Target="../slideLayouts/slideLayout34.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slideLayout" Target="../slideLayouts/slideLayout33.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slideLayout" Target="../slideLayouts/slideLayout32.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 Id="rId27"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3" name="Body Level One…"/>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095176" y="6414760"/>
            <a:ext cx="258624" cy="248305"/>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endParaRPr/>
          </a:p>
        </p:txBody>
      </p:sp>
      <p:pic>
        <p:nvPicPr>
          <p:cNvPr id="5" name="Picture 4"/>
          <p:cNvPicPr>
            <a:picLocks noChangeAspect="1"/>
          </p:cNvPicPr>
          <p:nvPr userDrawn="1"/>
        </p:nvPicPr>
        <p:blipFill>
          <a:blip r:embed="rId27" cstate="print">
            <a:extLst>
              <a:ext uri="{28A0092B-C50C-407E-A947-70E740481C1C}">
                <a14:useLocalDpi xmlns:a14="http://schemas.microsoft.com/office/drawing/2010/main"/>
              </a:ext>
            </a:extLst>
          </a:blip>
          <a:stretch/>
        </p:blipFill>
        <p:spPr bwMode="auto">
          <a:xfrm>
            <a:off x="0" y="6315998"/>
            <a:ext cx="12192000" cy="542002"/>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Date Placeholder 3"/>
          <p:cNvSpPr>
            <a:spLocks noGrp="1"/>
          </p:cNvSpPr>
          <p:nvPr>
            <p:ph type="dt" sz="half" idx="2"/>
          </p:nvPr>
        </p:nvSpPr>
        <p:spPr bwMode="auto">
          <a:xfrm>
            <a:off x="3485228" y="6350851"/>
            <a:ext cx="631160" cy="365125"/>
          </a:xfrm>
          <a:prstGeom prst="rect">
            <a:avLst/>
          </a:prstGeom>
        </p:spPr>
        <p:txBody>
          <a:bodyPr vert="horz" lIns="0" tIns="0" rIns="0" bIns="0" rtlCol="0" anchor="ctr"/>
          <a:lstStyle>
            <a:lvl1pPr algn="r">
              <a:defRPr sz="1000">
                <a:solidFill>
                  <a:schemeClr val="bg1"/>
                </a:solidFill>
              </a:defRPr>
            </a:lvl1pPr>
          </a:lstStyle>
          <a:p>
            <a:pPr>
              <a:defRPr/>
            </a:pPr>
            <a:r>
              <a:rPr lang="en-US"/>
              <a:t>24/03/21</a:t>
            </a:r>
            <a:endParaRPr/>
          </a:p>
        </p:txBody>
      </p:sp>
      <p:sp>
        <p:nvSpPr>
          <p:cNvPr id="8" name="Slide Number Placeholder 5"/>
          <p:cNvSpPr>
            <a:spLocks noGrp="1"/>
          </p:cNvSpPr>
          <p:nvPr>
            <p:ph type="sldNum" sz="quarter" idx="4"/>
          </p:nvPr>
        </p:nvSpPr>
        <p:spPr bwMode="auto">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Giovanni Anelli | Finance Committee 2021</a:t>
            </a:r>
            <a:endParaRPr/>
          </a:p>
        </p:txBody>
      </p:sp>
    </p:spTree>
    <p:extLst>
      <p:ext uri="{BB962C8B-B14F-4D97-AF65-F5344CB8AC3E}">
        <p14:creationId xmlns:p14="http://schemas.microsoft.com/office/powerpoint/2010/main" val="385841175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700" r:id="rId25"/>
  </p:sldLayoutIdLst>
  <p:hf hdr="0"/>
  <p:txStyles>
    <p:titleStyle>
      <a:lvl1pPr algn="l" defTabSz="914400">
        <a:lnSpc>
          <a:spcPct val="90000"/>
        </a:lnSpc>
        <a:spcBef>
          <a:spcPts val="0"/>
        </a:spcBef>
        <a:buNone/>
        <a:defRPr sz="3600" b="1">
          <a:solidFill>
            <a:schemeClr val="tx1"/>
          </a:solidFill>
          <a:latin typeface="+mj-lt"/>
          <a:ea typeface="+mj-ea"/>
          <a:cs typeface="+mj-cs"/>
        </a:defRPr>
      </a:lvl1pPr>
    </p:titleStyle>
    <p:bodyStyle>
      <a:lvl1pPr marL="0" indent="0" algn="l" defTabSz="914400">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33B707-FBE1-0741-9749-D0F1DB33A781}" type="datetimeFigureOut">
              <a:rPr lang="en-US" smtClean="0"/>
              <a:t>9/30/2021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1FF7AA-8DD0-9446-A4A9-BCB6D9CE9EAD}" type="slidenum">
              <a:rPr lang="en-US" smtClean="0"/>
              <a:t>‹#›</a:t>
            </a:fld>
            <a:endParaRPr lang="en-US"/>
          </a:p>
        </p:txBody>
      </p:sp>
    </p:spTree>
    <p:extLst>
      <p:ext uri="{BB962C8B-B14F-4D97-AF65-F5344CB8AC3E}">
        <p14:creationId xmlns:p14="http://schemas.microsoft.com/office/powerpoint/2010/main" val="157365944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41.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8.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6.tiff"/><Relationship Id="rId7"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3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emf"/><Relationship Id="rId4" Type="http://schemas.openxmlformats.org/officeDocument/2006/relationships/image" Target="../media/image34.emf"/></Relationships>
</file>

<file path=ppt/slides/_rels/slide3.xml.rels><?xml version="1.0" encoding="UTF-8" standalone="yes"?>
<Relationships xmlns="http://schemas.openxmlformats.org/package/2006/relationships"><Relationship Id="rId2" Type="http://schemas.openxmlformats.org/officeDocument/2006/relationships/hyperlink" Target="https://cernbox.cern.ch/index.php/s/8vyxln9xa8Z6n0s" TargetMode="Externa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12192000" cy="2941418"/>
          </a:xfrm>
          <a:prstGeom prst="rect">
            <a:avLst/>
          </a:prstGeom>
        </p:spPr>
      </p:pic>
      <p:pic>
        <p:nvPicPr>
          <p:cNvPr id="6" name="Picture 5"/>
          <p:cNvPicPr>
            <a:picLocks noChangeAspect="1"/>
          </p:cNvPicPr>
          <p:nvPr/>
        </p:nvPicPr>
        <p:blipFill>
          <a:blip r:embed="rId3"/>
          <a:stretch>
            <a:fillRect/>
          </a:stretch>
        </p:blipFill>
        <p:spPr>
          <a:xfrm>
            <a:off x="2356584" y="3286365"/>
            <a:ext cx="7251781" cy="1880720"/>
          </a:xfrm>
          <a:prstGeom prst="rect">
            <a:avLst/>
          </a:prstGeom>
          <a:solidFill>
            <a:schemeClr val="accent5"/>
          </a:solidFill>
        </p:spPr>
      </p:pic>
      <p:sp>
        <p:nvSpPr>
          <p:cNvPr id="8" name="TextBox 7"/>
          <p:cNvSpPr txBox="1"/>
          <p:nvPr/>
        </p:nvSpPr>
        <p:spPr>
          <a:xfrm>
            <a:off x="333829" y="5796346"/>
            <a:ext cx="8128000" cy="830997"/>
          </a:xfrm>
          <a:prstGeom prst="rect">
            <a:avLst/>
          </a:prstGeom>
          <a:noFill/>
        </p:spPr>
        <p:txBody>
          <a:bodyPr wrap="square" rtlCol="0">
            <a:spAutoFit/>
          </a:bodyPr>
          <a:lstStyle/>
          <a:p>
            <a:r>
              <a:rPr lang="fr-CH" sz="2400" b="1" dirty="0" smtClean="0"/>
              <a:t>Enrico Chesta</a:t>
            </a:r>
          </a:p>
          <a:p>
            <a:r>
              <a:rPr lang="fr-CH" sz="2400" dirty="0" smtClean="0"/>
              <a:t>Aerospace, Energy and </a:t>
            </a:r>
            <a:r>
              <a:rPr lang="fr-CH" sz="2400" dirty="0" err="1" smtClean="0"/>
              <a:t>Environmental</a:t>
            </a:r>
            <a:r>
              <a:rPr lang="fr-CH" sz="2400" dirty="0" smtClean="0"/>
              <a:t> Applications </a:t>
            </a:r>
            <a:r>
              <a:rPr lang="fr-CH" sz="2400" dirty="0" err="1" smtClean="0"/>
              <a:t>Coordinator</a:t>
            </a:r>
            <a:endParaRPr lang="en-GB" sz="2400" dirty="0"/>
          </a:p>
        </p:txBody>
      </p:sp>
    </p:spTree>
    <p:extLst>
      <p:ext uri="{BB962C8B-B14F-4D97-AF65-F5344CB8AC3E}">
        <p14:creationId xmlns:p14="http://schemas.microsoft.com/office/powerpoint/2010/main" val="1029931467"/>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Rounded Rectangle"/>
          <p:cNvSpPr/>
          <p:nvPr/>
        </p:nvSpPr>
        <p:spPr>
          <a:xfrm>
            <a:off x="4618754" y="229725"/>
            <a:ext cx="2954492" cy="6398550"/>
          </a:xfrm>
          <a:prstGeom prst="roundRect">
            <a:avLst>
              <a:gd name="adj" fmla="val 14533"/>
            </a:avLst>
          </a:prstGeom>
          <a:solidFill>
            <a:srgbClr val="FFFFFF"/>
          </a:solidFill>
          <a:ln w="38100">
            <a:solidFill>
              <a:srgbClr val="535353"/>
            </a:solidFill>
            <a:miter lim="400000"/>
          </a:ln>
        </p:spPr>
        <p:txBody>
          <a:bodyPr lIns="45719" rIns="45719" anchor="ctr"/>
          <a:lstStyle/>
          <a:p>
            <a:pPr>
              <a:defRPr>
                <a:solidFill>
                  <a:srgbClr val="535353"/>
                </a:solidFill>
              </a:defRPr>
            </a:pPr>
            <a:endParaRPr/>
          </a:p>
        </p:txBody>
      </p:sp>
      <p:sp>
        <p:nvSpPr>
          <p:cNvPr id="134" name="Rounded Rectangle 16"/>
          <p:cNvSpPr/>
          <p:nvPr/>
        </p:nvSpPr>
        <p:spPr>
          <a:xfrm>
            <a:off x="216550" y="3646612"/>
            <a:ext cx="4062066" cy="3018622"/>
          </a:xfrm>
          <a:prstGeom prst="roundRect">
            <a:avLst>
              <a:gd name="adj" fmla="val 16630"/>
            </a:avLst>
          </a:prstGeom>
          <a:blipFill>
            <a:blip r:embed="rId2">
              <a:alphaModFix amt="19495"/>
            </a:blip>
            <a:stretch>
              <a:fillRect/>
            </a:stretch>
          </a:blipFill>
          <a:ln w="25400">
            <a:solidFill>
              <a:schemeClr val="accent5">
                <a:alpha val="19495"/>
              </a:schemeClr>
            </a:solidFill>
            <a:miter/>
          </a:ln>
        </p:spPr>
        <p:txBody>
          <a:bodyPr lIns="45719" rIns="45719" anchor="ctr"/>
          <a:lstStyle/>
          <a:p>
            <a:pPr algn="ctr">
              <a:defRPr>
                <a:solidFill>
                  <a:srgbClr val="FFFFFF"/>
                </a:solidFill>
              </a:defRPr>
            </a:pPr>
            <a:endParaRPr/>
          </a:p>
        </p:txBody>
      </p:sp>
      <p:sp>
        <p:nvSpPr>
          <p:cNvPr id="135" name="Rounded Rectangle 17"/>
          <p:cNvSpPr/>
          <p:nvPr/>
        </p:nvSpPr>
        <p:spPr>
          <a:xfrm>
            <a:off x="7869823" y="206733"/>
            <a:ext cx="4120139" cy="3270711"/>
          </a:xfrm>
          <a:prstGeom prst="roundRect">
            <a:avLst>
              <a:gd name="adj" fmla="val 17823"/>
            </a:avLst>
          </a:prstGeom>
          <a:blipFill>
            <a:blip r:embed="rId3">
              <a:alphaModFix amt="19760"/>
            </a:blip>
            <a:stretch>
              <a:fillRect/>
            </a:stretch>
          </a:blipFill>
          <a:ln w="25400">
            <a:solidFill>
              <a:srgbClr val="D9AB3A">
                <a:alpha val="19760"/>
              </a:srgbClr>
            </a:solidFill>
            <a:miter/>
          </a:ln>
        </p:spPr>
        <p:txBody>
          <a:bodyPr lIns="45719" rIns="45719" anchor="ctr"/>
          <a:lstStyle/>
          <a:p>
            <a:pPr algn="ctr">
              <a:defRPr>
                <a:solidFill>
                  <a:srgbClr val="FFFFFF"/>
                </a:solidFill>
              </a:defRPr>
            </a:pPr>
            <a:endParaRPr/>
          </a:p>
        </p:txBody>
      </p:sp>
      <p:sp>
        <p:nvSpPr>
          <p:cNvPr id="136" name="Rounded Rectangle 18"/>
          <p:cNvSpPr/>
          <p:nvPr/>
        </p:nvSpPr>
        <p:spPr>
          <a:xfrm>
            <a:off x="7895183" y="3681062"/>
            <a:ext cx="4120140" cy="2949723"/>
          </a:xfrm>
          <a:prstGeom prst="roundRect">
            <a:avLst>
              <a:gd name="adj" fmla="val 17700"/>
            </a:avLst>
          </a:prstGeom>
          <a:blipFill>
            <a:blip r:embed="rId4">
              <a:alphaModFix amt="17138"/>
            </a:blip>
            <a:stretch>
              <a:fillRect/>
            </a:stretch>
          </a:blipFill>
          <a:ln w="25400">
            <a:solidFill>
              <a:srgbClr val="00B050">
                <a:alpha val="17138"/>
              </a:srgbClr>
            </a:solidFill>
            <a:miter/>
          </a:ln>
        </p:spPr>
        <p:txBody>
          <a:bodyPr lIns="45719" rIns="45719" anchor="ctr"/>
          <a:lstStyle/>
          <a:p>
            <a:pPr algn="ctr">
              <a:defRPr>
                <a:solidFill>
                  <a:srgbClr val="FFFFFF"/>
                </a:solidFill>
              </a:defRPr>
            </a:pPr>
            <a:endParaRPr/>
          </a:p>
        </p:txBody>
      </p:sp>
      <p:sp>
        <p:nvSpPr>
          <p:cNvPr id="137" name="TextBox 59"/>
          <p:cNvSpPr txBox="1"/>
          <p:nvPr/>
        </p:nvSpPr>
        <p:spPr>
          <a:xfrm>
            <a:off x="4721416" y="443822"/>
            <a:ext cx="2551083" cy="59703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ts val="2000"/>
              </a:lnSpc>
              <a:defRPr sz="2300" b="1">
                <a:solidFill>
                  <a:srgbClr val="535353"/>
                </a:solidFill>
              </a:defRPr>
            </a:pPr>
            <a:r>
              <a:t>   CERN KNOWHOW</a:t>
            </a:r>
          </a:p>
          <a:p>
            <a:pPr algn="ctr">
              <a:lnSpc>
                <a:spcPts val="2000"/>
              </a:lnSpc>
              <a:defRPr sz="1500">
                <a:solidFill>
                  <a:srgbClr val="535353"/>
                </a:solidFill>
              </a:defRPr>
            </a:pPr>
            <a:endParaRPr/>
          </a:p>
          <a:p>
            <a:pPr algn="ctr">
              <a:lnSpc>
                <a:spcPct val="120000"/>
              </a:lnSpc>
              <a:defRPr sz="1300">
                <a:solidFill>
                  <a:srgbClr val="535353"/>
                </a:solidFill>
              </a:defRPr>
            </a:pPr>
            <a:r>
              <a:t>…..</a:t>
            </a:r>
          </a:p>
          <a:p>
            <a:pPr algn="ctr">
              <a:lnSpc>
                <a:spcPct val="120000"/>
              </a:lnSpc>
              <a:defRPr sz="1300">
                <a:solidFill>
                  <a:srgbClr val="535353"/>
                </a:solidFill>
              </a:defRPr>
            </a:pPr>
            <a:endParaRPr/>
          </a:p>
          <a:p>
            <a:pPr algn="ctr">
              <a:lnSpc>
                <a:spcPct val="120000"/>
              </a:lnSpc>
              <a:defRPr sz="1300">
                <a:solidFill>
                  <a:srgbClr val="535353"/>
                </a:solidFill>
              </a:defRPr>
            </a:pPr>
            <a:r>
              <a:t>Superconductivity</a:t>
            </a:r>
          </a:p>
          <a:p>
            <a:pPr algn="ctr">
              <a:lnSpc>
                <a:spcPct val="120000"/>
              </a:lnSpc>
              <a:defRPr sz="1300">
                <a:solidFill>
                  <a:srgbClr val="535353"/>
                </a:solidFill>
              </a:defRPr>
            </a:pPr>
            <a:endParaRPr/>
          </a:p>
          <a:p>
            <a:pPr algn="ctr">
              <a:lnSpc>
                <a:spcPct val="120000"/>
              </a:lnSpc>
              <a:defRPr sz="1300">
                <a:solidFill>
                  <a:srgbClr val="535353"/>
                </a:solidFill>
              </a:defRPr>
            </a:pPr>
            <a:r>
              <a:t>  High Field Magnets</a:t>
            </a:r>
          </a:p>
          <a:p>
            <a:pPr algn="ctr">
              <a:lnSpc>
                <a:spcPct val="120000"/>
              </a:lnSpc>
              <a:defRPr sz="1300">
                <a:solidFill>
                  <a:srgbClr val="535353"/>
                </a:solidFill>
              </a:defRPr>
            </a:pPr>
            <a:endParaRPr/>
          </a:p>
          <a:p>
            <a:pPr algn="ctr">
              <a:lnSpc>
                <a:spcPct val="120000"/>
              </a:lnSpc>
              <a:defRPr sz="1300">
                <a:solidFill>
                  <a:srgbClr val="535353"/>
                </a:solidFill>
              </a:defRPr>
            </a:pPr>
            <a:r>
              <a:t> High Vacuum </a:t>
            </a:r>
          </a:p>
          <a:p>
            <a:pPr algn="ctr">
              <a:lnSpc>
                <a:spcPct val="120000"/>
              </a:lnSpc>
              <a:defRPr sz="1300">
                <a:solidFill>
                  <a:srgbClr val="535353"/>
                </a:solidFill>
              </a:defRPr>
            </a:pPr>
            <a:endParaRPr/>
          </a:p>
          <a:p>
            <a:pPr algn="ctr">
              <a:lnSpc>
                <a:spcPct val="120000"/>
              </a:lnSpc>
              <a:defRPr sz="1300">
                <a:solidFill>
                  <a:srgbClr val="535353"/>
                </a:solidFill>
              </a:defRPr>
            </a:pPr>
            <a:r>
              <a:t> Cryogenics</a:t>
            </a:r>
          </a:p>
          <a:p>
            <a:pPr algn="ctr">
              <a:lnSpc>
                <a:spcPct val="120000"/>
              </a:lnSpc>
              <a:defRPr sz="1300">
                <a:solidFill>
                  <a:srgbClr val="535353"/>
                </a:solidFill>
              </a:defRPr>
            </a:pPr>
            <a:endParaRPr/>
          </a:p>
          <a:p>
            <a:pPr algn="ctr">
              <a:lnSpc>
                <a:spcPct val="120000"/>
              </a:lnSpc>
              <a:defRPr sz="1300">
                <a:solidFill>
                  <a:srgbClr val="535353"/>
                </a:solidFill>
              </a:defRPr>
            </a:pPr>
            <a:r>
              <a:t>  Materials </a:t>
            </a:r>
          </a:p>
          <a:p>
            <a:pPr algn="ctr">
              <a:lnSpc>
                <a:spcPct val="120000"/>
              </a:lnSpc>
              <a:defRPr sz="1300">
                <a:solidFill>
                  <a:srgbClr val="535353"/>
                </a:solidFill>
              </a:defRPr>
            </a:pPr>
            <a:endParaRPr/>
          </a:p>
          <a:p>
            <a:pPr algn="ctr">
              <a:lnSpc>
                <a:spcPct val="120000"/>
              </a:lnSpc>
              <a:defRPr sz="1300">
                <a:solidFill>
                  <a:srgbClr val="535353"/>
                </a:solidFill>
              </a:defRPr>
            </a:pPr>
            <a:r>
              <a:t>  Artificial Intelligence</a:t>
            </a:r>
          </a:p>
          <a:p>
            <a:pPr algn="ctr">
              <a:lnSpc>
                <a:spcPct val="120000"/>
              </a:lnSpc>
              <a:defRPr sz="1300">
                <a:solidFill>
                  <a:srgbClr val="535353"/>
                </a:solidFill>
              </a:defRPr>
            </a:pPr>
            <a:endParaRPr/>
          </a:p>
          <a:p>
            <a:pPr algn="ctr">
              <a:lnSpc>
                <a:spcPct val="120000"/>
              </a:lnSpc>
              <a:defRPr sz="1300">
                <a:solidFill>
                  <a:srgbClr val="535353"/>
                </a:solidFill>
              </a:defRPr>
            </a:pPr>
            <a:r>
              <a:t> Advanced Sensors</a:t>
            </a:r>
          </a:p>
          <a:p>
            <a:pPr algn="ctr">
              <a:lnSpc>
                <a:spcPct val="120000"/>
              </a:lnSpc>
              <a:defRPr sz="1300">
                <a:solidFill>
                  <a:srgbClr val="535353"/>
                </a:solidFill>
              </a:defRPr>
            </a:pPr>
            <a:endParaRPr/>
          </a:p>
          <a:p>
            <a:pPr algn="ctr">
              <a:lnSpc>
                <a:spcPct val="120000"/>
              </a:lnSpc>
              <a:defRPr sz="1300">
                <a:solidFill>
                  <a:srgbClr val="535353"/>
                </a:solidFill>
              </a:defRPr>
            </a:pPr>
            <a:r>
              <a:t>Rad-tol Systems</a:t>
            </a:r>
          </a:p>
          <a:p>
            <a:pPr algn="ctr">
              <a:lnSpc>
                <a:spcPct val="120000"/>
              </a:lnSpc>
              <a:defRPr sz="1300">
                <a:solidFill>
                  <a:srgbClr val="535353"/>
                </a:solidFill>
              </a:defRPr>
            </a:pPr>
            <a:endParaRPr/>
          </a:p>
          <a:p>
            <a:pPr algn="ctr">
              <a:lnSpc>
                <a:spcPct val="120000"/>
              </a:lnSpc>
              <a:defRPr sz="1300">
                <a:solidFill>
                  <a:srgbClr val="535353"/>
                </a:solidFill>
              </a:defRPr>
            </a:pPr>
            <a:r>
              <a:t>  Thermal Control</a:t>
            </a:r>
          </a:p>
          <a:p>
            <a:pPr algn="ctr">
              <a:lnSpc>
                <a:spcPct val="120000"/>
              </a:lnSpc>
              <a:defRPr sz="1300">
                <a:solidFill>
                  <a:srgbClr val="535353"/>
                </a:solidFill>
              </a:defRPr>
            </a:pPr>
            <a:endParaRPr/>
          </a:p>
          <a:p>
            <a:pPr algn="ctr">
              <a:lnSpc>
                <a:spcPct val="120000"/>
              </a:lnSpc>
              <a:defRPr sz="1300">
                <a:solidFill>
                  <a:srgbClr val="535353"/>
                </a:solidFill>
              </a:defRPr>
            </a:pPr>
            <a:r>
              <a:t>   Radioprotection</a:t>
            </a:r>
          </a:p>
          <a:p>
            <a:pPr algn="ctr">
              <a:lnSpc>
                <a:spcPct val="120000"/>
              </a:lnSpc>
              <a:defRPr sz="1300">
                <a:solidFill>
                  <a:srgbClr val="535353"/>
                </a:solidFill>
              </a:defRPr>
            </a:pPr>
            <a:endParaRPr/>
          </a:p>
          <a:p>
            <a:pPr algn="ctr">
              <a:lnSpc>
                <a:spcPct val="120000"/>
              </a:lnSpc>
              <a:defRPr sz="1300">
                <a:solidFill>
                  <a:srgbClr val="535353"/>
                </a:solidFill>
              </a:defRPr>
            </a:pPr>
            <a:r>
              <a:t>….</a:t>
            </a:r>
          </a:p>
        </p:txBody>
      </p:sp>
      <p:sp>
        <p:nvSpPr>
          <p:cNvPr id="138" name="Triangle"/>
          <p:cNvSpPr/>
          <p:nvPr/>
        </p:nvSpPr>
        <p:spPr>
          <a:xfrm rot="5400000">
            <a:off x="7455664"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39" name="Triangle"/>
          <p:cNvSpPr/>
          <p:nvPr/>
        </p:nvSpPr>
        <p:spPr>
          <a:xfrm rot="5400000">
            <a:off x="7468364" y="4705677"/>
            <a:ext cx="888638" cy="90049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40" name="Triangle"/>
          <p:cNvSpPr/>
          <p:nvPr/>
        </p:nvSpPr>
        <p:spPr>
          <a:xfrm rot="16200000">
            <a:off x="3811847" y="4705677"/>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41" name="TextBox 1"/>
          <p:cNvSpPr txBox="1"/>
          <p:nvPr/>
        </p:nvSpPr>
        <p:spPr>
          <a:xfrm>
            <a:off x="493454" y="3914059"/>
            <a:ext cx="3617977"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b="1">
                <a:solidFill>
                  <a:srgbClr val="0070C0"/>
                </a:solidFill>
              </a:defRPr>
            </a:lvl1pPr>
          </a:lstStyle>
          <a:p>
            <a:r>
              <a:rPr dirty="0"/>
              <a:t>2. Clean </a:t>
            </a:r>
            <a:r>
              <a:rPr dirty="0" smtClean="0"/>
              <a:t>Transportation</a:t>
            </a:r>
            <a:r>
              <a:rPr lang="fr-CH" dirty="0" smtClean="0"/>
              <a:t> and</a:t>
            </a:r>
            <a:r>
              <a:rPr dirty="0" smtClean="0"/>
              <a:t> </a:t>
            </a:r>
            <a:r>
              <a:rPr dirty="0"/>
              <a:t>Future Mobility</a:t>
            </a:r>
          </a:p>
        </p:txBody>
      </p:sp>
      <p:sp>
        <p:nvSpPr>
          <p:cNvPr id="142" name="Rectangle 36"/>
          <p:cNvSpPr txBox="1"/>
          <p:nvPr/>
        </p:nvSpPr>
        <p:spPr>
          <a:xfrm>
            <a:off x="520143" y="4707472"/>
            <a:ext cx="1343755" cy="1559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2000" b="1" i="1">
                <a:solidFill>
                  <a:srgbClr val="0070C0"/>
                </a:solidFill>
              </a:defRPr>
            </a:pPr>
            <a:r>
              <a:t>Aviation</a:t>
            </a:r>
          </a:p>
          <a:p>
            <a:pPr>
              <a:defRPr sz="2000" b="1" i="1">
                <a:solidFill>
                  <a:srgbClr val="0070C0"/>
                </a:solidFill>
              </a:defRPr>
            </a:pPr>
            <a:r>
              <a:t>Shipping</a:t>
            </a:r>
          </a:p>
          <a:p>
            <a:pPr>
              <a:defRPr sz="2000" b="1" i="1">
                <a:solidFill>
                  <a:srgbClr val="0070C0"/>
                </a:solidFill>
              </a:defRPr>
            </a:pPr>
            <a:r>
              <a:t>Rail</a:t>
            </a:r>
          </a:p>
          <a:p>
            <a:pPr>
              <a:defRPr sz="2000" b="1" i="1">
                <a:solidFill>
                  <a:srgbClr val="0070C0"/>
                </a:solidFill>
              </a:defRPr>
            </a:pPr>
            <a:r>
              <a:t>Automotive</a:t>
            </a:r>
          </a:p>
        </p:txBody>
      </p:sp>
      <p:sp>
        <p:nvSpPr>
          <p:cNvPr id="143" name="TextBox 3"/>
          <p:cNvSpPr txBox="1"/>
          <p:nvPr/>
        </p:nvSpPr>
        <p:spPr>
          <a:xfrm>
            <a:off x="8495235" y="548070"/>
            <a:ext cx="3617976" cy="7607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b="1">
                <a:solidFill>
                  <a:schemeClr val="accent4"/>
                </a:solidFill>
              </a:defRPr>
            </a:lvl1pPr>
          </a:lstStyle>
          <a:p>
            <a:r>
              <a:t>3. Climate Change and Pollutants Control </a:t>
            </a:r>
          </a:p>
        </p:txBody>
      </p:sp>
      <p:sp>
        <p:nvSpPr>
          <p:cNvPr id="144" name="Rectangle 27"/>
          <p:cNvSpPr txBox="1"/>
          <p:nvPr/>
        </p:nvSpPr>
        <p:spPr>
          <a:xfrm>
            <a:off x="8495235" y="1367198"/>
            <a:ext cx="1295510" cy="9497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2000" b="1" i="1">
                <a:solidFill>
                  <a:schemeClr val="accent4"/>
                </a:solidFill>
              </a:defRPr>
            </a:pPr>
            <a:r>
              <a:t>Monitoring</a:t>
            </a:r>
          </a:p>
          <a:p>
            <a:pPr>
              <a:defRPr sz="2000" b="1" i="1">
                <a:solidFill>
                  <a:schemeClr val="accent4"/>
                </a:solidFill>
              </a:defRPr>
            </a:pPr>
            <a:r>
              <a:t>Modelling</a:t>
            </a:r>
          </a:p>
          <a:p>
            <a:pPr>
              <a:defRPr sz="2000" b="1" i="1">
                <a:solidFill>
                  <a:schemeClr val="accent4"/>
                </a:solidFill>
              </a:defRPr>
            </a:pPr>
            <a:r>
              <a:t>Mitigation</a:t>
            </a:r>
          </a:p>
        </p:txBody>
      </p:sp>
      <p:sp>
        <p:nvSpPr>
          <p:cNvPr id="145" name="TextBox 9"/>
          <p:cNvSpPr txBox="1"/>
          <p:nvPr/>
        </p:nvSpPr>
        <p:spPr>
          <a:xfrm>
            <a:off x="8437557" y="3914059"/>
            <a:ext cx="2795099" cy="7607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b="1">
                <a:solidFill>
                  <a:srgbClr val="548235"/>
                </a:solidFill>
              </a:defRPr>
            </a:lvl1pPr>
          </a:lstStyle>
          <a:p>
            <a:r>
              <a:t>4. Sustainability and Green Science</a:t>
            </a:r>
          </a:p>
        </p:txBody>
      </p:sp>
      <p:sp>
        <p:nvSpPr>
          <p:cNvPr id="146" name="Rectangle 50"/>
          <p:cNvSpPr txBox="1"/>
          <p:nvPr/>
        </p:nvSpPr>
        <p:spPr>
          <a:xfrm>
            <a:off x="8495235" y="4715481"/>
            <a:ext cx="2869315" cy="9497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000" b="1" i="1">
                <a:solidFill>
                  <a:srgbClr val="548235"/>
                </a:solidFill>
              </a:defRPr>
            </a:pPr>
            <a:r>
              <a:t>Power Management</a:t>
            </a:r>
          </a:p>
          <a:p>
            <a:pPr>
              <a:defRPr sz="2000" b="1" i="1">
                <a:solidFill>
                  <a:srgbClr val="548235"/>
                </a:solidFill>
              </a:defRPr>
            </a:pPr>
            <a:r>
              <a:t>Heat management</a:t>
            </a:r>
          </a:p>
          <a:p>
            <a:pPr>
              <a:defRPr sz="2000" b="1" i="1">
                <a:solidFill>
                  <a:srgbClr val="548235"/>
                </a:solidFill>
              </a:defRPr>
            </a:pPr>
            <a:r>
              <a:t>Industrial Processes</a:t>
            </a:r>
          </a:p>
        </p:txBody>
      </p:sp>
      <p:sp>
        <p:nvSpPr>
          <p:cNvPr id="147" name="Rounded Rectangle 15"/>
          <p:cNvSpPr/>
          <p:nvPr/>
        </p:nvSpPr>
        <p:spPr>
          <a:xfrm>
            <a:off x="178590" y="249361"/>
            <a:ext cx="4137986" cy="3185456"/>
          </a:xfrm>
          <a:prstGeom prst="roundRect">
            <a:avLst>
              <a:gd name="adj" fmla="val 18300"/>
            </a:avLst>
          </a:prstGeom>
          <a:blipFill>
            <a:blip r:embed="rId5">
              <a:alphaModFix amt="16219"/>
            </a:blip>
            <a:stretch>
              <a:fillRect/>
            </a:stretch>
          </a:blipFill>
          <a:ln w="25400">
            <a:solidFill>
              <a:srgbClr val="FF0000">
                <a:alpha val="16219"/>
              </a:srgbClr>
            </a:solidFill>
            <a:miter/>
          </a:ln>
        </p:spPr>
        <p:txBody>
          <a:bodyPr lIns="45719" rIns="45719" anchor="ctr"/>
          <a:lstStyle/>
          <a:p>
            <a:pPr>
              <a:defRPr>
                <a:solidFill>
                  <a:srgbClr val="FFFFFF"/>
                </a:solidFill>
              </a:defRPr>
            </a:pPr>
            <a:endParaRPr/>
          </a:p>
        </p:txBody>
      </p:sp>
      <p:sp>
        <p:nvSpPr>
          <p:cNvPr id="148" name="Triangle"/>
          <p:cNvSpPr/>
          <p:nvPr/>
        </p:nvSpPr>
        <p:spPr>
          <a:xfrm rot="16200000">
            <a:off x="3811847"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49" name="Triangle"/>
          <p:cNvSpPr/>
          <p:nvPr/>
        </p:nvSpPr>
        <p:spPr>
          <a:xfrm rot="16200000">
            <a:off x="3811847"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50" name="Rectangle 22"/>
          <p:cNvSpPr txBox="1"/>
          <p:nvPr/>
        </p:nvSpPr>
        <p:spPr>
          <a:xfrm>
            <a:off x="2896395" y="730476"/>
            <a:ext cx="1251840"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Accelerator Driven Systems</a:t>
            </a:r>
          </a:p>
        </p:txBody>
      </p:sp>
      <p:sp>
        <p:nvSpPr>
          <p:cNvPr id="151" name="Rectangle 25"/>
          <p:cNvSpPr txBox="1"/>
          <p:nvPr/>
        </p:nvSpPr>
        <p:spPr>
          <a:xfrm>
            <a:off x="1743408" y="1949270"/>
            <a:ext cx="1755271"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rgbClr val="DA433A"/>
                </a:solidFill>
              </a:defRPr>
            </a:pPr>
            <a:r>
              <a:t>SC</a:t>
            </a:r>
          </a:p>
          <a:p>
            <a:pPr>
              <a:defRPr b="1">
                <a:solidFill>
                  <a:srgbClr val="DA433A"/>
                </a:solidFill>
              </a:defRPr>
            </a:pPr>
            <a:r>
              <a:t>Power </a:t>
            </a:r>
          </a:p>
          <a:p>
            <a:pPr>
              <a:defRPr b="1">
                <a:solidFill>
                  <a:srgbClr val="DA433A"/>
                </a:solidFill>
              </a:defRPr>
            </a:pPr>
            <a:r>
              <a:t>Lines</a:t>
            </a:r>
          </a:p>
        </p:txBody>
      </p:sp>
      <p:sp>
        <p:nvSpPr>
          <p:cNvPr id="152" name="Rectangle 26"/>
          <p:cNvSpPr txBox="1"/>
          <p:nvPr/>
        </p:nvSpPr>
        <p:spPr>
          <a:xfrm>
            <a:off x="2968542" y="1949270"/>
            <a:ext cx="1107547"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rgbClr val="DA433A"/>
                </a:solidFill>
              </a:defRPr>
            </a:pPr>
            <a:r>
              <a:t>Liquid</a:t>
            </a:r>
          </a:p>
          <a:p>
            <a:pPr>
              <a:defRPr b="1">
                <a:solidFill>
                  <a:srgbClr val="DA433A"/>
                </a:solidFill>
              </a:defRPr>
            </a:pPr>
            <a:r>
              <a:t>Hydrogen</a:t>
            </a:r>
          </a:p>
          <a:p>
            <a:pPr>
              <a:defRPr b="1">
                <a:solidFill>
                  <a:srgbClr val="DA433A"/>
                </a:solidFill>
              </a:defRPr>
            </a:pPr>
            <a:r>
              <a:t>Tanks</a:t>
            </a:r>
          </a:p>
        </p:txBody>
      </p:sp>
      <p:sp>
        <p:nvSpPr>
          <p:cNvPr id="153" name="Rectangle 32"/>
          <p:cNvSpPr txBox="1"/>
          <p:nvPr/>
        </p:nvSpPr>
        <p:spPr>
          <a:xfrm>
            <a:off x="393227" y="1949270"/>
            <a:ext cx="1251840"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Compact Wind Turbines</a:t>
            </a:r>
          </a:p>
        </p:txBody>
      </p:sp>
      <p:sp>
        <p:nvSpPr>
          <p:cNvPr id="154" name="Rectangle 33"/>
          <p:cNvSpPr txBox="1"/>
          <p:nvPr/>
        </p:nvSpPr>
        <p:spPr>
          <a:xfrm>
            <a:off x="432979" y="730476"/>
            <a:ext cx="935368"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Solar Thermal Panels</a:t>
            </a:r>
          </a:p>
        </p:txBody>
      </p:sp>
      <p:sp>
        <p:nvSpPr>
          <p:cNvPr id="155" name="Rectangle 34"/>
          <p:cNvSpPr txBox="1"/>
          <p:nvPr/>
        </p:nvSpPr>
        <p:spPr>
          <a:xfrm>
            <a:off x="1764926" y="730476"/>
            <a:ext cx="965314"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Future Fusion Reactors</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Rounded Rectangle"/>
          <p:cNvSpPr/>
          <p:nvPr/>
        </p:nvSpPr>
        <p:spPr>
          <a:xfrm>
            <a:off x="4618754" y="229725"/>
            <a:ext cx="2954492" cy="6398550"/>
          </a:xfrm>
          <a:prstGeom prst="roundRect">
            <a:avLst>
              <a:gd name="adj" fmla="val 14533"/>
            </a:avLst>
          </a:prstGeom>
          <a:solidFill>
            <a:srgbClr val="FFFFFF"/>
          </a:solidFill>
          <a:ln w="38100">
            <a:solidFill>
              <a:srgbClr val="535353"/>
            </a:solidFill>
            <a:miter lim="400000"/>
          </a:ln>
        </p:spPr>
        <p:txBody>
          <a:bodyPr lIns="45719" rIns="45719" anchor="ctr"/>
          <a:lstStyle/>
          <a:p>
            <a:pPr>
              <a:defRPr>
                <a:solidFill>
                  <a:srgbClr val="535353"/>
                </a:solidFill>
              </a:defRPr>
            </a:pPr>
            <a:endParaRPr/>
          </a:p>
        </p:txBody>
      </p:sp>
      <p:sp>
        <p:nvSpPr>
          <p:cNvPr id="158" name="Rounded Rectangle 17"/>
          <p:cNvSpPr/>
          <p:nvPr/>
        </p:nvSpPr>
        <p:spPr>
          <a:xfrm>
            <a:off x="7869823" y="206733"/>
            <a:ext cx="4120139" cy="3270711"/>
          </a:xfrm>
          <a:prstGeom prst="roundRect">
            <a:avLst>
              <a:gd name="adj" fmla="val 17823"/>
            </a:avLst>
          </a:prstGeom>
          <a:blipFill>
            <a:blip r:embed="rId2">
              <a:alphaModFix amt="19760"/>
            </a:blip>
            <a:stretch>
              <a:fillRect/>
            </a:stretch>
          </a:blipFill>
          <a:ln w="25400">
            <a:solidFill>
              <a:srgbClr val="D9AB3A">
                <a:alpha val="19760"/>
              </a:srgbClr>
            </a:solidFill>
            <a:miter/>
          </a:ln>
        </p:spPr>
        <p:txBody>
          <a:bodyPr lIns="45719" rIns="45719" anchor="ctr"/>
          <a:lstStyle/>
          <a:p>
            <a:pPr algn="ctr">
              <a:defRPr>
                <a:solidFill>
                  <a:srgbClr val="FFFFFF"/>
                </a:solidFill>
              </a:defRPr>
            </a:pPr>
            <a:endParaRPr/>
          </a:p>
        </p:txBody>
      </p:sp>
      <p:sp>
        <p:nvSpPr>
          <p:cNvPr id="159" name="Rounded Rectangle 18"/>
          <p:cNvSpPr/>
          <p:nvPr/>
        </p:nvSpPr>
        <p:spPr>
          <a:xfrm>
            <a:off x="7895183" y="3681062"/>
            <a:ext cx="4120140" cy="2949723"/>
          </a:xfrm>
          <a:prstGeom prst="roundRect">
            <a:avLst>
              <a:gd name="adj" fmla="val 17700"/>
            </a:avLst>
          </a:prstGeom>
          <a:blipFill>
            <a:blip r:embed="rId3">
              <a:alphaModFix amt="17138"/>
            </a:blip>
            <a:stretch>
              <a:fillRect/>
            </a:stretch>
          </a:blipFill>
          <a:ln w="25400">
            <a:solidFill>
              <a:srgbClr val="00B050">
                <a:alpha val="17138"/>
              </a:srgbClr>
            </a:solidFill>
            <a:miter/>
          </a:ln>
        </p:spPr>
        <p:txBody>
          <a:bodyPr lIns="45719" rIns="45719" anchor="ctr"/>
          <a:lstStyle/>
          <a:p>
            <a:pPr algn="ctr">
              <a:defRPr>
                <a:solidFill>
                  <a:srgbClr val="FFFFFF"/>
                </a:solidFill>
              </a:defRPr>
            </a:pPr>
            <a:endParaRPr/>
          </a:p>
        </p:txBody>
      </p:sp>
      <p:sp>
        <p:nvSpPr>
          <p:cNvPr id="160" name="TextBox 59"/>
          <p:cNvSpPr txBox="1"/>
          <p:nvPr/>
        </p:nvSpPr>
        <p:spPr>
          <a:xfrm>
            <a:off x="4721416" y="443822"/>
            <a:ext cx="2551083" cy="59703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ts val="2000"/>
              </a:lnSpc>
              <a:defRPr sz="2300" b="1">
                <a:solidFill>
                  <a:srgbClr val="535353"/>
                </a:solidFill>
              </a:defRPr>
            </a:pPr>
            <a:r>
              <a:t>   CERN KNOWHOW</a:t>
            </a:r>
          </a:p>
          <a:p>
            <a:pPr algn="ctr">
              <a:lnSpc>
                <a:spcPts val="2000"/>
              </a:lnSpc>
              <a:defRPr sz="1500">
                <a:solidFill>
                  <a:srgbClr val="535353"/>
                </a:solidFill>
              </a:defRPr>
            </a:pPr>
            <a:endParaRPr/>
          </a:p>
          <a:p>
            <a:pPr algn="ctr">
              <a:lnSpc>
                <a:spcPct val="120000"/>
              </a:lnSpc>
              <a:defRPr sz="1300">
                <a:solidFill>
                  <a:srgbClr val="535353"/>
                </a:solidFill>
              </a:defRPr>
            </a:pPr>
            <a:r>
              <a:t>…..</a:t>
            </a:r>
          </a:p>
          <a:p>
            <a:pPr algn="ctr">
              <a:lnSpc>
                <a:spcPct val="120000"/>
              </a:lnSpc>
              <a:defRPr sz="1300">
                <a:solidFill>
                  <a:srgbClr val="535353"/>
                </a:solidFill>
              </a:defRPr>
            </a:pPr>
            <a:endParaRPr/>
          </a:p>
          <a:p>
            <a:pPr algn="ctr">
              <a:lnSpc>
                <a:spcPct val="120000"/>
              </a:lnSpc>
              <a:defRPr sz="1300">
                <a:solidFill>
                  <a:srgbClr val="535353"/>
                </a:solidFill>
              </a:defRPr>
            </a:pPr>
            <a:r>
              <a:t>Superconductivity</a:t>
            </a:r>
          </a:p>
          <a:p>
            <a:pPr algn="ctr">
              <a:lnSpc>
                <a:spcPct val="120000"/>
              </a:lnSpc>
              <a:defRPr sz="1300">
                <a:solidFill>
                  <a:srgbClr val="535353"/>
                </a:solidFill>
              </a:defRPr>
            </a:pPr>
            <a:endParaRPr/>
          </a:p>
          <a:p>
            <a:pPr algn="ctr">
              <a:lnSpc>
                <a:spcPct val="120000"/>
              </a:lnSpc>
              <a:defRPr sz="1300">
                <a:solidFill>
                  <a:srgbClr val="535353"/>
                </a:solidFill>
              </a:defRPr>
            </a:pPr>
            <a:r>
              <a:t>  High Field Magnets</a:t>
            </a:r>
          </a:p>
          <a:p>
            <a:pPr algn="ctr">
              <a:lnSpc>
                <a:spcPct val="120000"/>
              </a:lnSpc>
              <a:defRPr sz="1300">
                <a:solidFill>
                  <a:srgbClr val="535353"/>
                </a:solidFill>
              </a:defRPr>
            </a:pPr>
            <a:endParaRPr/>
          </a:p>
          <a:p>
            <a:pPr algn="ctr">
              <a:lnSpc>
                <a:spcPct val="120000"/>
              </a:lnSpc>
              <a:defRPr sz="1300">
                <a:solidFill>
                  <a:srgbClr val="535353"/>
                </a:solidFill>
              </a:defRPr>
            </a:pPr>
            <a:r>
              <a:t> High Vacuum </a:t>
            </a:r>
          </a:p>
          <a:p>
            <a:pPr algn="ctr">
              <a:lnSpc>
                <a:spcPct val="120000"/>
              </a:lnSpc>
              <a:defRPr sz="1300">
                <a:solidFill>
                  <a:srgbClr val="535353"/>
                </a:solidFill>
              </a:defRPr>
            </a:pPr>
            <a:endParaRPr/>
          </a:p>
          <a:p>
            <a:pPr algn="ctr">
              <a:lnSpc>
                <a:spcPct val="120000"/>
              </a:lnSpc>
              <a:defRPr sz="1300">
                <a:solidFill>
                  <a:srgbClr val="535353"/>
                </a:solidFill>
              </a:defRPr>
            </a:pPr>
            <a:r>
              <a:t> Cryogenics</a:t>
            </a:r>
          </a:p>
          <a:p>
            <a:pPr algn="ctr">
              <a:lnSpc>
                <a:spcPct val="120000"/>
              </a:lnSpc>
              <a:defRPr sz="1300">
                <a:solidFill>
                  <a:srgbClr val="535353"/>
                </a:solidFill>
              </a:defRPr>
            </a:pPr>
            <a:endParaRPr/>
          </a:p>
          <a:p>
            <a:pPr algn="ctr">
              <a:lnSpc>
                <a:spcPct val="120000"/>
              </a:lnSpc>
              <a:defRPr sz="1300">
                <a:solidFill>
                  <a:srgbClr val="535353"/>
                </a:solidFill>
              </a:defRPr>
            </a:pPr>
            <a:r>
              <a:t>  Materials </a:t>
            </a:r>
          </a:p>
          <a:p>
            <a:pPr algn="ctr">
              <a:lnSpc>
                <a:spcPct val="120000"/>
              </a:lnSpc>
              <a:defRPr sz="1300">
                <a:solidFill>
                  <a:srgbClr val="535353"/>
                </a:solidFill>
              </a:defRPr>
            </a:pPr>
            <a:endParaRPr/>
          </a:p>
          <a:p>
            <a:pPr algn="ctr">
              <a:lnSpc>
                <a:spcPct val="120000"/>
              </a:lnSpc>
              <a:defRPr sz="1300">
                <a:solidFill>
                  <a:srgbClr val="535353"/>
                </a:solidFill>
              </a:defRPr>
            </a:pPr>
            <a:r>
              <a:t>  Artificial Intelligence</a:t>
            </a:r>
          </a:p>
          <a:p>
            <a:pPr algn="ctr">
              <a:lnSpc>
                <a:spcPct val="120000"/>
              </a:lnSpc>
              <a:defRPr sz="1300">
                <a:solidFill>
                  <a:srgbClr val="535353"/>
                </a:solidFill>
              </a:defRPr>
            </a:pPr>
            <a:endParaRPr/>
          </a:p>
          <a:p>
            <a:pPr algn="ctr">
              <a:lnSpc>
                <a:spcPct val="120000"/>
              </a:lnSpc>
              <a:defRPr sz="1300">
                <a:solidFill>
                  <a:srgbClr val="535353"/>
                </a:solidFill>
              </a:defRPr>
            </a:pPr>
            <a:r>
              <a:t> Advanced Sensors</a:t>
            </a:r>
          </a:p>
          <a:p>
            <a:pPr algn="ctr">
              <a:lnSpc>
                <a:spcPct val="120000"/>
              </a:lnSpc>
              <a:defRPr sz="1300">
                <a:solidFill>
                  <a:srgbClr val="535353"/>
                </a:solidFill>
              </a:defRPr>
            </a:pPr>
            <a:endParaRPr/>
          </a:p>
          <a:p>
            <a:pPr algn="ctr">
              <a:lnSpc>
                <a:spcPct val="120000"/>
              </a:lnSpc>
              <a:defRPr sz="1300">
                <a:solidFill>
                  <a:srgbClr val="535353"/>
                </a:solidFill>
              </a:defRPr>
            </a:pPr>
            <a:r>
              <a:t>Rad-tol Systems</a:t>
            </a:r>
          </a:p>
          <a:p>
            <a:pPr algn="ctr">
              <a:lnSpc>
                <a:spcPct val="120000"/>
              </a:lnSpc>
              <a:defRPr sz="1300">
                <a:solidFill>
                  <a:srgbClr val="535353"/>
                </a:solidFill>
              </a:defRPr>
            </a:pPr>
            <a:endParaRPr/>
          </a:p>
          <a:p>
            <a:pPr algn="ctr">
              <a:lnSpc>
                <a:spcPct val="120000"/>
              </a:lnSpc>
              <a:defRPr sz="1300">
                <a:solidFill>
                  <a:srgbClr val="535353"/>
                </a:solidFill>
              </a:defRPr>
            </a:pPr>
            <a:r>
              <a:t>  Thermal Control</a:t>
            </a:r>
          </a:p>
          <a:p>
            <a:pPr algn="ctr">
              <a:lnSpc>
                <a:spcPct val="120000"/>
              </a:lnSpc>
              <a:defRPr sz="1300">
                <a:solidFill>
                  <a:srgbClr val="535353"/>
                </a:solidFill>
              </a:defRPr>
            </a:pPr>
            <a:endParaRPr/>
          </a:p>
          <a:p>
            <a:pPr algn="ctr">
              <a:lnSpc>
                <a:spcPct val="120000"/>
              </a:lnSpc>
              <a:defRPr sz="1300">
                <a:solidFill>
                  <a:srgbClr val="535353"/>
                </a:solidFill>
              </a:defRPr>
            </a:pPr>
            <a:r>
              <a:t>   Radioprotection</a:t>
            </a:r>
          </a:p>
          <a:p>
            <a:pPr algn="ctr">
              <a:lnSpc>
                <a:spcPct val="120000"/>
              </a:lnSpc>
              <a:defRPr sz="1300">
                <a:solidFill>
                  <a:srgbClr val="535353"/>
                </a:solidFill>
              </a:defRPr>
            </a:pPr>
            <a:endParaRPr/>
          </a:p>
          <a:p>
            <a:pPr algn="ctr">
              <a:lnSpc>
                <a:spcPct val="120000"/>
              </a:lnSpc>
              <a:defRPr sz="1300">
                <a:solidFill>
                  <a:srgbClr val="535353"/>
                </a:solidFill>
              </a:defRPr>
            </a:pPr>
            <a:r>
              <a:t>….</a:t>
            </a:r>
          </a:p>
        </p:txBody>
      </p:sp>
      <p:sp>
        <p:nvSpPr>
          <p:cNvPr id="161" name="Triangle"/>
          <p:cNvSpPr/>
          <p:nvPr/>
        </p:nvSpPr>
        <p:spPr>
          <a:xfrm rot="5400000">
            <a:off x="7455664"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62" name="Triangle"/>
          <p:cNvSpPr/>
          <p:nvPr/>
        </p:nvSpPr>
        <p:spPr>
          <a:xfrm rot="5400000">
            <a:off x="7468364" y="4705677"/>
            <a:ext cx="888638" cy="90049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63" name="TextBox 3"/>
          <p:cNvSpPr txBox="1"/>
          <p:nvPr/>
        </p:nvSpPr>
        <p:spPr>
          <a:xfrm>
            <a:off x="8495235" y="548070"/>
            <a:ext cx="3617976" cy="7607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b="1">
                <a:solidFill>
                  <a:schemeClr val="accent4"/>
                </a:solidFill>
              </a:defRPr>
            </a:lvl1pPr>
          </a:lstStyle>
          <a:p>
            <a:r>
              <a:t>3. Climate Change and Pollutants Control </a:t>
            </a:r>
          </a:p>
        </p:txBody>
      </p:sp>
      <p:sp>
        <p:nvSpPr>
          <p:cNvPr id="164" name="Rectangle 27"/>
          <p:cNvSpPr txBox="1"/>
          <p:nvPr/>
        </p:nvSpPr>
        <p:spPr>
          <a:xfrm>
            <a:off x="8495235" y="1367198"/>
            <a:ext cx="1295510" cy="9497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2000" b="1" i="1">
                <a:solidFill>
                  <a:schemeClr val="accent4"/>
                </a:solidFill>
              </a:defRPr>
            </a:pPr>
            <a:r>
              <a:t>Monitoring</a:t>
            </a:r>
          </a:p>
          <a:p>
            <a:pPr>
              <a:defRPr sz="2000" b="1" i="1">
                <a:solidFill>
                  <a:schemeClr val="accent4"/>
                </a:solidFill>
              </a:defRPr>
            </a:pPr>
            <a:r>
              <a:t>Modelling</a:t>
            </a:r>
          </a:p>
          <a:p>
            <a:pPr>
              <a:defRPr sz="2000" b="1" i="1">
                <a:solidFill>
                  <a:schemeClr val="accent4"/>
                </a:solidFill>
              </a:defRPr>
            </a:pPr>
            <a:r>
              <a:t>Mitigation</a:t>
            </a:r>
          </a:p>
        </p:txBody>
      </p:sp>
      <p:sp>
        <p:nvSpPr>
          <p:cNvPr id="165" name="TextBox 9"/>
          <p:cNvSpPr txBox="1"/>
          <p:nvPr/>
        </p:nvSpPr>
        <p:spPr>
          <a:xfrm>
            <a:off x="8437557" y="3914059"/>
            <a:ext cx="2795099" cy="7607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b="1">
                <a:solidFill>
                  <a:srgbClr val="548235"/>
                </a:solidFill>
              </a:defRPr>
            </a:lvl1pPr>
          </a:lstStyle>
          <a:p>
            <a:r>
              <a:t>4. Sustainability and Green Science</a:t>
            </a:r>
          </a:p>
        </p:txBody>
      </p:sp>
      <p:sp>
        <p:nvSpPr>
          <p:cNvPr id="166" name="Rectangle 50"/>
          <p:cNvSpPr txBox="1"/>
          <p:nvPr/>
        </p:nvSpPr>
        <p:spPr>
          <a:xfrm>
            <a:off x="8495235" y="4715481"/>
            <a:ext cx="2869315" cy="9497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000" b="1" i="1">
                <a:solidFill>
                  <a:srgbClr val="548235"/>
                </a:solidFill>
              </a:defRPr>
            </a:pPr>
            <a:r>
              <a:t>Power Management</a:t>
            </a:r>
          </a:p>
          <a:p>
            <a:pPr>
              <a:defRPr sz="2000" b="1" i="1">
                <a:solidFill>
                  <a:srgbClr val="548235"/>
                </a:solidFill>
              </a:defRPr>
            </a:pPr>
            <a:r>
              <a:t>Heat management</a:t>
            </a:r>
          </a:p>
          <a:p>
            <a:pPr>
              <a:defRPr sz="2000" b="1" i="1">
                <a:solidFill>
                  <a:srgbClr val="548235"/>
                </a:solidFill>
              </a:defRPr>
            </a:pPr>
            <a:r>
              <a:t>Industrial Processes</a:t>
            </a:r>
          </a:p>
        </p:txBody>
      </p:sp>
      <p:sp>
        <p:nvSpPr>
          <p:cNvPr id="167" name="Rounded Rectangle 15"/>
          <p:cNvSpPr/>
          <p:nvPr/>
        </p:nvSpPr>
        <p:spPr>
          <a:xfrm>
            <a:off x="178590" y="249361"/>
            <a:ext cx="4137986" cy="3185456"/>
          </a:xfrm>
          <a:prstGeom prst="roundRect">
            <a:avLst>
              <a:gd name="adj" fmla="val 18300"/>
            </a:avLst>
          </a:prstGeom>
          <a:blipFill>
            <a:blip r:embed="rId4">
              <a:alphaModFix amt="16219"/>
            </a:blip>
            <a:stretch>
              <a:fillRect/>
            </a:stretch>
          </a:blipFill>
          <a:ln w="25400">
            <a:solidFill>
              <a:srgbClr val="FF0000">
                <a:alpha val="16219"/>
              </a:srgbClr>
            </a:solidFill>
            <a:miter/>
          </a:ln>
        </p:spPr>
        <p:txBody>
          <a:bodyPr lIns="45719" rIns="45719" anchor="ctr"/>
          <a:lstStyle/>
          <a:p>
            <a:pPr>
              <a:defRPr>
                <a:solidFill>
                  <a:srgbClr val="FFFFFF"/>
                </a:solidFill>
              </a:defRPr>
            </a:pPr>
            <a:endParaRPr/>
          </a:p>
        </p:txBody>
      </p:sp>
      <p:sp>
        <p:nvSpPr>
          <p:cNvPr id="168" name="Rounded Rectangle 16"/>
          <p:cNvSpPr/>
          <p:nvPr/>
        </p:nvSpPr>
        <p:spPr>
          <a:xfrm>
            <a:off x="216550" y="3646612"/>
            <a:ext cx="4062066" cy="3018622"/>
          </a:xfrm>
          <a:prstGeom prst="roundRect">
            <a:avLst>
              <a:gd name="adj" fmla="val 16630"/>
            </a:avLst>
          </a:prstGeom>
          <a:blipFill>
            <a:blip r:embed="rId5">
              <a:alphaModFix amt="19495"/>
            </a:blip>
            <a:stretch>
              <a:fillRect/>
            </a:stretch>
          </a:blipFill>
          <a:ln w="25400">
            <a:solidFill>
              <a:schemeClr val="accent5">
                <a:alpha val="19495"/>
              </a:schemeClr>
            </a:solidFill>
            <a:miter/>
          </a:ln>
        </p:spPr>
        <p:txBody>
          <a:bodyPr lIns="45719" rIns="45719" anchor="ctr"/>
          <a:lstStyle/>
          <a:p>
            <a:pPr>
              <a:defRPr>
                <a:solidFill>
                  <a:srgbClr val="FFFFFF"/>
                </a:solidFill>
              </a:defRPr>
            </a:pPr>
            <a:endParaRPr/>
          </a:p>
        </p:txBody>
      </p:sp>
      <p:sp>
        <p:nvSpPr>
          <p:cNvPr id="169" name="Triangle"/>
          <p:cNvSpPr/>
          <p:nvPr/>
        </p:nvSpPr>
        <p:spPr>
          <a:xfrm rot="16200000">
            <a:off x="3811847"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70" name="Triangle"/>
          <p:cNvSpPr/>
          <p:nvPr/>
        </p:nvSpPr>
        <p:spPr>
          <a:xfrm rot="16200000">
            <a:off x="3811847" y="4705677"/>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71" name="Triangle"/>
          <p:cNvSpPr/>
          <p:nvPr/>
        </p:nvSpPr>
        <p:spPr>
          <a:xfrm rot="16200000">
            <a:off x="3811847"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72" name="Rectangle 22"/>
          <p:cNvSpPr txBox="1"/>
          <p:nvPr/>
        </p:nvSpPr>
        <p:spPr>
          <a:xfrm>
            <a:off x="2896395" y="730476"/>
            <a:ext cx="1251840"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Accelerator Driven Systems</a:t>
            </a:r>
          </a:p>
        </p:txBody>
      </p:sp>
      <p:sp>
        <p:nvSpPr>
          <p:cNvPr id="173" name="Rectangle 25"/>
          <p:cNvSpPr txBox="1"/>
          <p:nvPr/>
        </p:nvSpPr>
        <p:spPr>
          <a:xfrm>
            <a:off x="1743408" y="1949270"/>
            <a:ext cx="1755271"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rgbClr val="DA433A"/>
                </a:solidFill>
              </a:defRPr>
            </a:pPr>
            <a:r>
              <a:t>SC</a:t>
            </a:r>
          </a:p>
          <a:p>
            <a:pPr>
              <a:defRPr b="1">
                <a:solidFill>
                  <a:srgbClr val="DA433A"/>
                </a:solidFill>
              </a:defRPr>
            </a:pPr>
            <a:r>
              <a:t>Power </a:t>
            </a:r>
          </a:p>
          <a:p>
            <a:pPr>
              <a:defRPr b="1">
                <a:solidFill>
                  <a:srgbClr val="DA433A"/>
                </a:solidFill>
              </a:defRPr>
            </a:pPr>
            <a:r>
              <a:t>Lines</a:t>
            </a:r>
          </a:p>
        </p:txBody>
      </p:sp>
      <p:sp>
        <p:nvSpPr>
          <p:cNvPr id="174" name="Rectangle 26"/>
          <p:cNvSpPr txBox="1"/>
          <p:nvPr/>
        </p:nvSpPr>
        <p:spPr>
          <a:xfrm>
            <a:off x="2968542" y="1949270"/>
            <a:ext cx="1107547"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rgbClr val="DA433A"/>
                </a:solidFill>
              </a:defRPr>
            </a:pPr>
            <a:r>
              <a:t>Liquid</a:t>
            </a:r>
          </a:p>
          <a:p>
            <a:pPr>
              <a:defRPr b="1">
                <a:solidFill>
                  <a:srgbClr val="DA433A"/>
                </a:solidFill>
              </a:defRPr>
            </a:pPr>
            <a:r>
              <a:t>Hydrogen</a:t>
            </a:r>
          </a:p>
          <a:p>
            <a:pPr>
              <a:defRPr b="1">
                <a:solidFill>
                  <a:srgbClr val="DA433A"/>
                </a:solidFill>
              </a:defRPr>
            </a:pPr>
            <a:r>
              <a:t>Tanks</a:t>
            </a:r>
          </a:p>
        </p:txBody>
      </p:sp>
      <p:sp>
        <p:nvSpPr>
          <p:cNvPr id="175" name="Rectangle 32"/>
          <p:cNvSpPr txBox="1"/>
          <p:nvPr/>
        </p:nvSpPr>
        <p:spPr>
          <a:xfrm>
            <a:off x="393227" y="1949270"/>
            <a:ext cx="1251840"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Compact Wind Turbines</a:t>
            </a:r>
          </a:p>
        </p:txBody>
      </p:sp>
      <p:sp>
        <p:nvSpPr>
          <p:cNvPr id="176" name="Rectangle 33"/>
          <p:cNvSpPr txBox="1"/>
          <p:nvPr/>
        </p:nvSpPr>
        <p:spPr>
          <a:xfrm>
            <a:off x="432979" y="730476"/>
            <a:ext cx="935368"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Solar Thermal Panels</a:t>
            </a:r>
          </a:p>
        </p:txBody>
      </p:sp>
      <p:sp>
        <p:nvSpPr>
          <p:cNvPr id="177" name="Rectangle 34"/>
          <p:cNvSpPr txBox="1"/>
          <p:nvPr/>
        </p:nvSpPr>
        <p:spPr>
          <a:xfrm>
            <a:off x="1764926" y="730476"/>
            <a:ext cx="965314"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Future Fusion Reactors</a:t>
            </a:r>
          </a:p>
        </p:txBody>
      </p:sp>
      <p:sp>
        <p:nvSpPr>
          <p:cNvPr id="178" name="Rectangle 40"/>
          <p:cNvSpPr txBox="1"/>
          <p:nvPr/>
        </p:nvSpPr>
        <p:spPr>
          <a:xfrm>
            <a:off x="580466" y="4052020"/>
            <a:ext cx="1251840"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Long Haul  Hydrogen Airplanes</a:t>
            </a:r>
          </a:p>
        </p:txBody>
      </p:sp>
      <p:sp>
        <p:nvSpPr>
          <p:cNvPr id="179" name="Rectangle 41"/>
          <p:cNvSpPr txBox="1"/>
          <p:nvPr/>
        </p:nvSpPr>
        <p:spPr>
          <a:xfrm>
            <a:off x="2209925" y="5237483"/>
            <a:ext cx="1452245" cy="9172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Autonomous Electric Vehicles</a:t>
            </a:r>
          </a:p>
        </p:txBody>
      </p:sp>
      <p:sp>
        <p:nvSpPr>
          <p:cNvPr id="180" name="Rectangle 42"/>
          <p:cNvSpPr txBox="1"/>
          <p:nvPr/>
        </p:nvSpPr>
        <p:spPr>
          <a:xfrm>
            <a:off x="2226131" y="4052020"/>
            <a:ext cx="1521434"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Decarbonized Maritime Vessels</a:t>
            </a:r>
          </a:p>
        </p:txBody>
      </p:sp>
      <p:sp>
        <p:nvSpPr>
          <p:cNvPr id="181" name="Rectangle 43"/>
          <p:cNvSpPr txBox="1"/>
          <p:nvPr/>
        </p:nvSpPr>
        <p:spPr>
          <a:xfrm>
            <a:off x="585158" y="5237483"/>
            <a:ext cx="1521434" cy="9172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Magnetic Levitation Trains</a:t>
            </a: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Rounded Rectangle"/>
          <p:cNvSpPr/>
          <p:nvPr/>
        </p:nvSpPr>
        <p:spPr>
          <a:xfrm>
            <a:off x="4618754" y="229725"/>
            <a:ext cx="2954492" cy="6398550"/>
          </a:xfrm>
          <a:prstGeom prst="roundRect">
            <a:avLst>
              <a:gd name="adj" fmla="val 14533"/>
            </a:avLst>
          </a:prstGeom>
          <a:solidFill>
            <a:srgbClr val="FFFFFF"/>
          </a:solidFill>
          <a:ln w="38100">
            <a:solidFill>
              <a:srgbClr val="535353"/>
            </a:solidFill>
            <a:miter lim="400000"/>
          </a:ln>
        </p:spPr>
        <p:txBody>
          <a:bodyPr lIns="45719" rIns="45719" anchor="ctr"/>
          <a:lstStyle/>
          <a:p>
            <a:pPr>
              <a:defRPr>
                <a:solidFill>
                  <a:srgbClr val="535353"/>
                </a:solidFill>
              </a:defRPr>
            </a:pPr>
            <a:endParaRPr/>
          </a:p>
        </p:txBody>
      </p:sp>
      <p:sp>
        <p:nvSpPr>
          <p:cNvPr id="184" name="Rounded Rectangle 15"/>
          <p:cNvSpPr/>
          <p:nvPr/>
        </p:nvSpPr>
        <p:spPr>
          <a:xfrm>
            <a:off x="178590" y="249361"/>
            <a:ext cx="4137986" cy="3185456"/>
          </a:xfrm>
          <a:prstGeom prst="roundRect">
            <a:avLst>
              <a:gd name="adj" fmla="val 18300"/>
            </a:avLst>
          </a:prstGeom>
          <a:blipFill>
            <a:blip r:embed="rId2">
              <a:alphaModFix amt="16219"/>
            </a:blip>
            <a:stretch>
              <a:fillRect/>
            </a:stretch>
          </a:blipFill>
          <a:ln w="25400">
            <a:solidFill>
              <a:srgbClr val="FF0000">
                <a:alpha val="16219"/>
              </a:srgbClr>
            </a:solidFill>
            <a:miter/>
          </a:ln>
        </p:spPr>
        <p:txBody>
          <a:bodyPr lIns="45719" rIns="45719" anchor="ctr"/>
          <a:lstStyle/>
          <a:p>
            <a:pPr>
              <a:defRPr>
                <a:solidFill>
                  <a:srgbClr val="FFFFFF"/>
                </a:solidFill>
              </a:defRPr>
            </a:pPr>
            <a:endParaRPr/>
          </a:p>
        </p:txBody>
      </p:sp>
      <p:sp>
        <p:nvSpPr>
          <p:cNvPr id="185" name="Rounded Rectangle 16"/>
          <p:cNvSpPr/>
          <p:nvPr/>
        </p:nvSpPr>
        <p:spPr>
          <a:xfrm>
            <a:off x="216550" y="3646612"/>
            <a:ext cx="4062066" cy="3018622"/>
          </a:xfrm>
          <a:prstGeom prst="roundRect">
            <a:avLst>
              <a:gd name="adj" fmla="val 16630"/>
            </a:avLst>
          </a:prstGeom>
          <a:blipFill>
            <a:blip r:embed="rId3">
              <a:alphaModFix amt="19495"/>
            </a:blip>
            <a:stretch>
              <a:fillRect/>
            </a:stretch>
          </a:blipFill>
          <a:ln w="25400">
            <a:solidFill>
              <a:schemeClr val="accent5">
                <a:alpha val="19495"/>
              </a:schemeClr>
            </a:solidFill>
            <a:miter/>
          </a:ln>
        </p:spPr>
        <p:txBody>
          <a:bodyPr lIns="45719" rIns="45719" anchor="ctr"/>
          <a:lstStyle/>
          <a:p>
            <a:pPr>
              <a:defRPr>
                <a:solidFill>
                  <a:srgbClr val="FFFFFF"/>
                </a:solidFill>
              </a:defRPr>
            </a:pPr>
            <a:endParaRPr/>
          </a:p>
        </p:txBody>
      </p:sp>
      <p:sp>
        <p:nvSpPr>
          <p:cNvPr id="186" name="Rounded Rectangle 17"/>
          <p:cNvSpPr/>
          <p:nvPr/>
        </p:nvSpPr>
        <p:spPr>
          <a:xfrm>
            <a:off x="7869823" y="206733"/>
            <a:ext cx="4120139" cy="3270711"/>
          </a:xfrm>
          <a:prstGeom prst="roundRect">
            <a:avLst>
              <a:gd name="adj" fmla="val 17823"/>
            </a:avLst>
          </a:prstGeom>
          <a:blipFill>
            <a:blip r:embed="rId4">
              <a:alphaModFix amt="19760"/>
            </a:blip>
            <a:stretch>
              <a:fillRect/>
            </a:stretch>
          </a:blipFill>
          <a:ln w="25400">
            <a:solidFill>
              <a:srgbClr val="D9AB3A">
                <a:alpha val="19760"/>
              </a:srgbClr>
            </a:solidFill>
            <a:miter/>
          </a:ln>
        </p:spPr>
        <p:txBody>
          <a:bodyPr lIns="45719" rIns="45719" anchor="ctr"/>
          <a:lstStyle/>
          <a:p>
            <a:pPr>
              <a:defRPr>
                <a:solidFill>
                  <a:srgbClr val="FFFFFF"/>
                </a:solidFill>
              </a:defRPr>
            </a:pPr>
            <a:endParaRPr/>
          </a:p>
        </p:txBody>
      </p:sp>
      <p:sp>
        <p:nvSpPr>
          <p:cNvPr id="187" name="Rounded Rectangle 18"/>
          <p:cNvSpPr/>
          <p:nvPr/>
        </p:nvSpPr>
        <p:spPr>
          <a:xfrm>
            <a:off x="7895183" y="3681062"/>
            <a:ext cx="4120140" cy="2949723"/>
          </a:xfrm>
          <a:prstGeom prst="roundRect">
            <a:avLst>
              <a:gd name="adj" fmla="val 17700"/>
            </a:avLst>
          </a:prstGeom>
          <a:blipFill>
            <a:blip r:embed="rId5">
              <a:alphaModFix amt="17138"/>
            </a:blip>
            <a:stretch>
              <a:fillRect/>
            </a:stretch>
          </a:blipFill>
          <a:ln w="25400">
            <a:solidFill>
              <a:srgbClr val="00B050">
                <a:alpha val="17138"/>
              </a:srgbClr>
            </a:solidFill>
            <a:miter/>
          </a:ln>
        </p:spPr>
        <p:txBody>
          <a:bodyPr lIns="45719" rIns="45719" anchor="ctr"/>
          <a:lstStyle/>
          <a:p>
            <a:pPr>
              <a:defRPr>
                <a:solidFill>
                  <a:srgbClr val="FFFFFF"/>
                </a:solidFill>
              </a:defRPr>
            </a:pPr>
            <a:endParaRPr/>
          </a:p>
        </p:txBody>
      </p:sp>
      <p:sp>
        <p:nvSpPr>
          <p:cNvPr id="188" name="TextBox 59"/>
          <p:cNvSpPr txBox="1"/>
          <p:nvPr/>
        </p:nvSpPr>
        <p:spPr>
          <a:xfrm>
            <a:off x="4721416" y="443822"/>
            <a:ext cx="2551083" cy="59703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ts val="2000"/>
              </a:lnSpc>
              <a:defRPr sz="2300" b="1">
                <a:solidFill>
                  <a:srgbClr val="535353"/>
                </a:solidFill>
              </a:defRPr>
            </a:pPr>
            <a:r>
              <a:t>   CERN KNOWHOW</a:t>
            </a:r>
          </a:p>
          <a:p>
            <a:pPr algn="ctr">
              <a:lnSpc>
                <a:spcPts val="2000"/>
              </a:lnSpc>
              <a:defRPr sz="1500">
                <a:solidFill>
                  <a:srgbClr val="535353"/>
                </a:solidFill>
              </a:defRPr>
            </a:pPr>
            <a:endParaRPr/>
          </a:p>
          <a:p>
            <a:pPr algn="ctr">
              <a:lnSpc>
                <a:spcPct val="120000"/>
              </a:lnSpc>
              <a:defRPr sz="1300">
                <a:solidFill>
                  <a:srgbClr val="535353"/>
                </a:solidFill>
              </a:defRPr>
            </a:pPr>
            <a:r>
              <a:t>…..</a:t>
            </a:r>
          </a:p>
          <a:p>
            <a:pPr algn="ctr">
              <a:lnSpc>
                <a:spcPct val="120000"/>
              </a:lnSpc>
              <a:defRPr sz="1300">
                <a:solidFill>
                  <a:srgbClr val="535353"/>
                </a:solidFill>
              </a:defRPr>
            </a:pPr>
            <a:endParaRPr/>
          </a:p>
          <a:p>
            <a:pPr algn="ctr">
              <a:lnSpc>
                <a:spcPct val="120000"/>
              </a:lnSpc>
              <a:defRPr sz="1300">
                <a:solidFill>
                  <a:srgbClr val="535353"/>
                </a:solidFill>
              </a:defRPr>
            </a:pPr>
            <a:r>
              <a:t>Superconductivity</a:t>
            </a:r>
          </a:p>
          <a:p>
            <a:pPr algn="ctr">
              <a:lnSpc>
                <a:spcPct val="120000"/>
              </a:lnSpc>
              <a:defRPr sz="1300">
                <a:solidFill>
                  <a:srgbClr val="535353"/>
                </a:solidFill>
              </a:defRPr>
            </a:pPr>
            <a:endParaRPr/>
          </a:p>
          <a:p>
            <a:pPr algn="ctr">
              <a:lnSpc>
                <a:spcPct val="120000"/>
              </a:lnSpc>
              <a:defRPr sz="1300">
                <a:solidFill>
                  <a:srgbClr val="535353"/>
                </a:solidFill>
              </a:defRPr>
            </a:pPr>
            <a:r>
              <a:t>  High Field Magnets</a:t>
            </a:r>
          </a:p>
          <a:p>
            <a:pPr algn="ctr">
              <a:lnSpc>
                <a:spcPct val="120000"/>
              </a:lnSpc>
              <a:defRPr sz="1300">
                <a:solidFill>
                  <a:srgbClr val="535353"/>
                </a:solidFill>
              </a:defRPr>
            </a:pPr>
            <a:endParaRPr/>
          </a:p>
          <a:p>
            <a:pPr algn="ctr">
              <a:lnSpc>
                <a:spcPct val="120000"/>
              </a:lnSpc>
              <a:defRPr sz="1300">
                <a:solidFill>
                  <a:srgbClr val="535353"/>
                </a:solidFill>
              </a:defRPr>
            </a:pPr>
            <a:r>
              <a:t> High Vacuum </a:t>
            </a:r>
          </a:p>
          <a:p>
            <a:pPr algn="ctr">
              <a:lnSpc>
                <a:spcPct val="120000"/>
              </a:lnSpc>
              <a:defRPr sz="1300">
                <a:solidFill>
                  <a:srgbClr val="535353"/>
                </a:solidFill>
              </a:defRPr>
            </a:pPr>
            <a:endParaRPr/>
          </a:p>
          <a:p>
            <a:pPr algn="ctr">
              <a:lnSpc>
                <a:spcPct val="120000"/>
              </a:lnSpc>
              <a:defRPr sz="1300">
                <a:solidFill>
                  <a:srgbClr val="535353"/>
                </a:solidFill>
              </a:defRPr>
            </a:pPr>
            <a:r>
              <a:t> Cryogenics</a:t>
            </a:r>
          </a:p>
          <a:p>
            <a:pPr algn="ctr">
              <a:lnSpc>
                <a:spcPct val="120000"/>
              </a:lnSpc>
              <a:defRPr sz="1300">
                <a:solidFill>
                  <a:srgbClr val="535353"/>
                </a:solidFill>
              </a:defRPr>
            </a:pPr>
            <a:endParaRPr/>
          </a:p>
          <a:p>
            <a:pPr algn="ctr">
              <a:lnSpc>
                <a:spcPct val="120000"/>
              </a:lnSpc>
              <a:defRPr sz="1300">
                <a:solidFill>
                  <a:srgbClr val="535353"/>
                </a:solidFill>
              </a:defRPr>
            </a:pPr>
            <a:r>
              <a:t>  Materials </a:t>
            </a:r>
          </a:p>
          <a:p>
            <a:pPr algn="ctr">
              <a:lnSpc>
                <a:spcPct val="120000"/>
              </a:lnSpc>
              <a:defRPr sz="1300">
                <a:solidFill>
                  <a:srgbClr val="535353"/>
                </a:solidFill>
              </a:defRPr>
            </a:pPr>
            <a:endParaRPr/>
          </a:p>
          <a:p>
            <a:pPr algn="ctr">
              <a:lnSpc>
                <a:spcPct val="120000"/>
              </a:lnSpc>
              <a:defRPr sz="1300">
                <a:solidFill>
                  <a:srgbClr val="535353"/>
                </a:solidFill>
              </a:defRPr>
            </a:pPr>
            <a:r>
              <a:t>  Artificial Intelligence</a:t>
            </a:r>
          </a:p>
          <a:p>
            <a:pPr algn="ctr">
              <a:lnSpc>
                <a:spcPct val="120000"/>
              </a:lnSpc>
              <a:defRPr sz="1300">
                <a:solidFill>
                  <a:srgbClr val="535353"/>
                </a:solidFill>
              </a:defRPr>
            </a:pPr>
            <a:endParaRPr/>
          </a:p>
          <a:p>
            <a:pPr algn="ctr">
              <a:lnSpc>
                <a:spcPct val="120000"/>
              </a:lnSpc>
              <a:defRPr sz="1300">
                <a:solidFill>
                  <a:srgbClr val="535353"/>
                </a:solidFill>
              </a:defRPr>
            </a:pPr>
            <a:r>
              <a:t> Advanced Sensors</a:t>
            </a:r>
          </a:p>
          <a:p>
            <a:pPr algn="ctr">
              <a:lnSpc>
                <a:spcPct val="120000"/>
              </a:lnSpc>
              <a:defRPr sz="1300">
                <a:solidFill>
                  <a:srgbClr val="535353"/>
                </a:solidFill>
              </a:defRPr>
            </a:pPr>
            <a:endParaRPr/>
          </a:p>
          <a:p>
            <a:pPr algn="ctr">
              <a:lnSpc>
                <a:spcPct val="120000"/>
              </a:lnSpc>
              <a:defRPr sz="1300">
                <a:solidFill>
                  <a:srgbClr val="535353"/>
                </a:solidFill>
              </a:defRPr>
            </a:pPr>
            <a:r>
              <a:t>Rad-tol Systems</a:t>
            </a:r>
          </a:p>
          <a:p>
            <a:pPr algn="ctr">
              <a:lnSpc>
                <a:spcPct val="120000"/>
              </a:lnSpc>
              <a:defRPr sz="1300">
                <a:solidFill>
                  <a:srgbClr val="535353"/>
                </a:solidFill>
              </a:defRPr>
            </a:pPr>
            <a:endParaRPr/>
          </a:p>
          <a:p>
            <a:pPr algn="ctr">
              <a:lnSpc>
                <a:spcPct val="120000"/>
              </a:lnSpc>
              <a:defRPr sz="1300">
                <a:solidFill>
                  <a:srgbClr val="535353"/>
                </a:solidFill>
              </a:defRPr>
            </a:pPr>
            <a:r>
              <a:t>  Thermal Control</a:t>
            </a:r>
          </a:p>
          <a:p>
            <a:pPr algn="ctr">
              <a:lnSpc>
                <a:spcPct val="120000"/>
              </a:lnSpc>
              <a:defRPr sz="1300">
                <a:solidFill>
                  <a:srgbClr val="535353"/>
                </a:solidFill>
              </a:defRPr>
            </a:pPr>
            <a:endParaRPr/>
          </a:p>
          <a:p>
            <a:pPr algn="ctr">
              <a:lnSpc>
                <a:spcPct val="120000"/>
              </a:lnSpc>
              <a:defRPr sz="1300">
                <a:solidFill>
                  <a:srgbClr val="535353"/>
                </a:solidFill>
              </a:defRPr>
            </a:pPr>
            <a:r>
              <a:t>   Radioprotection</a:t>
            </a:r>
          </a:p>
          <a:p>
            <a:pPr algn="ctr">
              <a:lnSpc>
                <a:spcPct val="120000"/>
              </a:lnSpc>
              <a:defRPr sz="1300">
                <a:solidFill>
                  <a:srgbClr val="535353"/>
                </a:solidFill>
              </a:defRPr>
            </a:pPr>
            <a:endParaRPr/>
          </a:p>
          <a:p>
            <a:pPr algn="ctr">
              <a:lnSpc>
                <a:spcPct val="120000"/>
              </a:lnSpc>
              <a:defRPr sz="1300">
                <a:solidFill>
                  <a:srgbClr val="535353"/>
                </a:solidFill>
              </a:defRPr>
            </a:pPr>
            <a:r>
              <a:t>….</a:t>
            </a:r>
          </a:p>
        </p:txBody>
      </p:sp>
      <p:sp>
        <p:nvSpPr>
          <p:cNvPr id="189" name="Triangle"/>
          <p:cNvSpPr/>
          <p:nvPr/>
        </p:nvSpPr>
        <p:spPr>
          <a:xfrm rot="5400000">
            <a:off x="7455664"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90" name="Triangle"/>
          <p:cNvSpPr/>
          <p:nvPr/>
        </p:nvSpPr>
        <p:spPr>
          <a:xfrm rot="5400000">
            <a:off x="7468364" y="4705677"/>
            <a:ext cx="888638" cy="90049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91" name="Triangle"/>
          <p:cNvSpPr/>
          <p:nvPr/>
        </p:nvSpPr>
        <p:spPr>
          <a:xfrm rot="16200000">
            <a:off x="3811847"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92" name="Triangle"/>
          <p:cNvSpPr/>
          <p:nvPr/>
        </p:nvSpPr>
        <p:spPr>
          <a:xfrm rot="16200000">
            <a:off x="3811847" y="4705677"/>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93" name="Triangle"/>
          <p:cNvSpPr/>
          <p:nvPr/>
        </p:nvSpPr>
        <p:spPr>
          <a:xfrm rot="16200000">
            <a:off x="3811847"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94" name="TextBox 9"/>
          <p:cNvSpPr txBox="1"/>
          <p:nvPr/>
        </p:nvSpPr>
        <p:spPr>
          <a:xfrm>
            <a:off x="8437557" y="3914059"/>
            <a:ext cx="2795099" cy="7607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b="1">
                <a:solidFill>
                  <a:srgbClr val="548235"/>
                </a:solidFill>
              </a:defRPr>
            </a:lvl1pPr>
          </a:lstStyle>
          <a:p>
            <a:r>
              <a:t>4. Sustainability and Green Science</a:t>
            </a:r>
          </a:p>
        </p:txBody>
      </p:sp>
      <p:sp>
        <p:nvSpPr>
          <p:cNvPr id="195" name="Rectangle 50"/>
          <p:cNvSpPr txBox="1"/>
          <p:nvPr/>
        </p:nvSpPr>
        <p:spPr>
          <a:xfrm>
            <a:off x="8495235" y="4715481"/>
            <a:ext cx="2869315" cy="9497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000" b="1" i="1">
                <a:solidFill>
                  <a:srgbClr val="548235"/>
                </a:solidFill>
              </a:defRPr>
            </a:pPr>
            <a:r>
              <a:t>Power Management</a:t>
            </a:r>
          </a:p>
          <a:p>
            <a:pPr>
              <a:defRPr sz="2000" b="1" i="1">
                <a:solidFill>
                  <a:srgbClr val="548235"/>
                </a:solidFill>
              </a:defRPr>
            </a:pPr>
            <a:r>
              <a:t>Heat management</a:t>
            </a:r>
          </a:p>
          <a:p>
            <a:pPr>
              <a:defRPr sz="2000" b="1" i="1">
                <a:solidFill>
                  <a:srgbClr val="548235"/>
                </a:solidFill>
              </a:defRPr>
            </a:pPr>
            <a:r>
              <a:t>Industrial Processes</a:t>
            </a:r>
          </a:p>
        </p:txBody>
      </p:sp>
      <p:sp>
        <p:nvSpPr>
          <p:cNvPr id="196" name="Rectangle 22"/>
          <p:cNvSpPr txBox="1"/>
          <p:nvPr/>
        </p:nvSpPr>
        <p:spPr>
          <a:xfrm>
            <a:off x="2896395" y="730476"/>
            <a:ext cx="1251840"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Accelerator Driven Systems</a:t>
            </a:r>
          </a:p>
        </p:txBody>
      </p:sp>
      <p:sp>
        <p:nvSpPr>
          <p:cNvPr id="197" name="Rectangle 25"/>
          <p:cNvSpPr txBox="1"/>
          <p:nvPr/>
        </p:nvSpPr>
        <p:spPr>
          <a:xfrm>
            <a:off x="1743408" y="1949270"/>
            <a:ext cx="1755271"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rgbClr val="DA433A"/>
                </a:solidFill>
              </a:defRPr>
            </a:pPr>
            <a:r>
              <a:t>SC</a:t>
            </a:r>
          </a:p>
          <a:p>
            <a:pPr>
              <a:defRPr b="1">
                <a:solidFill>
                  <a:srgbClr val="DA433A"/>
                </a:solidFill>
              </a:defRPr>
            </a:pPr>
            <a:r>
              <a:t>Power </a:t>
            </a:r>
          </a:p>
          <a:p>
            <a:pPr>
              <a:defRPr b="1">
                <a:solidFill>
                  <a:srgbClr val="DA433A"/>
                </a:solidFill>
              </a:defRPr>
            </a:pPr>
            <a:r>
              <a:t>Lines</a:t>
            </a:r>
          </a:p>
        </p:txBody>
      </p:sp>
      <p:sp>
        <p:nvSpPr>
          <p:cNvPr id="198" name="Rectangle 26"/>
          <p:cNvSpPr txBox="1"/>
          <p:nvPr/>
        </p:nvSpPr>
        <p:spPr>
          <a:xfrm>
            <a:off x="2968542" y="1949270"/>
            <a:ext cx="1107547"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rgbClr val="DA433A"/>
                </a:solidFill>
              </a:defRPr>
            </a:pPr>
            <a:r>
              <a:t>Liquid</a:t>
            </a:r>
          </a:p>
          <a:p>
            <a:pPr>
              <a:defRPr b="1">
                <a:solidFill>
                  <a:srgbClr val="DA433A"/>
                </a:solidFill>
              </a:defRPr>
            </a:pPr>
            <a:r>
              <a:t>Hydrogen</a:t>
            </a:r>
          </a:p>
          <a:p>
            <a:pPr>
              <a:defRPr b="1">
                <a:solidFill>
                  <a:srgbClr val="DA433A"/>
                </a:solidFill>
              </a:defRPr>
            </a:pPr>
            <a:r>
              <a:t>Tanks</a:t>
            </a:r>
          </a:p>
        </p:txBody>
      </p:sp>
      <p:sp>
        <p:nvSpPr>
          <p:cNvPr id="199" name="Rectangle 32"/>
          <p:cNvSpPr txBox="1"/>
          <p:nvPr/>
        </p:nvSpPr>
        <p:spPr>
          <a:xfrm>
            <a:off x="393227" y="1949270"/>
            <a:ext cx="1251840"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Compact Wind Turbines</a:t>
            </a:r>
          </a:p>
        </p:txBody>
      </p:sp>
      <p:sp>
        <p:nvSpPr>
          <p:cNvPr id="200" name="Rectangle 33"/>
          <p:cNvSpPr txBox="1"/>
          <p:nvPr/>
        </p:nvSpPr>
        <p:spPr>
          <a:xfrm>
            <a:off x="432979" y="730476"/>
            <a:ext cx="935368"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Solar Thermal Panels</a:t>
            </a:r>
          </a:p>
        </p:txBody>
      </p:sp>
      <p:sp>
        <p:nvSpPr>
          <p:cNvPr id="201" name="Rectangle 34"/>
          <p:cNvSpPr txBox="1"/>
          <p:nvPr/>
        </p:nvSpPr>
        <p:spPr>
          <a:xfrm>
            <a:off x="1764926" y="730476"/>
            <a:ext cx="965314"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Future Fusion Reactors</a:t>
            </a:r>
          </a:p>
        </p:txBody>
      </p:sp>
      <p:sp>
        <p:nvSpPr>
          <p:cNvPr id="202" name="Rectangle 40"/>
          <p:cNvSpPr txBox="1"/>
          <p:nvPr/>
        </p:nvSpPr>
        <p:spPr>
          <a:xfrm>
            <a:off x="580466" y="4052020"/>
            <a:ext cx="1251840"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Long Haul  Hydrogen Airplanes</a:t>
            </a:r>
          </a:p>
        </p:txBody>
      </p:sp>
      <p:sp>
        <p:nvSpPr>
          <p:cNvPr id="203" name="Rectangle 41"/>
          <p:cNvSpPr txBox="1"/>
          <p:nvPr/>
        </p:nvSpPr>
        <p:spPr>
          <a:xfrm>
            <a:off x="2209925" y="5237483"/>
            <a:ext cx="1452245" cy="9172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Autonomous Electric Vehicles</a:t>
            </a:r>
          </a:p>
        </p:txBody>
      </p:sp>
      <p:sp>
        <p:nvSpPr>
          <p:cNvPr id="204" name="Rectangle 42"/>
          <p:cNvSpPr txBox="1"/>
          <p:nvPr/>
        </p:nvSpPr>
        <p:spPr>
          <a:xfrm>
            <a:off x="2226131" y="4052020"/>
            <a:ext cx="1521434"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Decarbonized Maritime Vessels</a:t>
            </a:r>
          </a:p>
        </p:txBody>
      </p:sp>
      <p:sp>
        <p:nvSpPr>
          <p:cNvPr id="205" name="Rectangle 43"/>
          <p:cNvSpPr txBox="1"/>
          <p:nvPr/>
        </p:nvSpPr>
        <p:spPr>
          <a:xfrm>
            <a:off x="585158" y="5237483"/>
            <a:ext cx="1521434" cy="9172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Magnetic Levitation Trains</a:t>
            </a:r>
          </a:p>
        </p:txBody>
      </p:sp>
      <p:sp>
        <p:nvSpPr>
          <p:cNvPr id="206" name="Rectangle 44"/>
          <p:cNvSpPr txBox="1"/>
          <p:nvPr/>
        </p:nvSpPr>
        <p:spPr>
          <a:xfrm>
            <a:off x="8331744" y="379260"/>
            <a:ext cx="1767829"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4">
                    <a:lumOff val="-9999"/>
                  </a:schemeClr>
                </a:solidFill>
              </a:defRPr>
            </a:lvl1pPr>
          </a:lstStyle>
          <a:p>
            <a:r>
              <a:rPr dirty="0" smtClean="0"/>
              <a:t>Rad-</a:t>
            </a:r>
            <a:r>
              <a:rPr lang="fr-CH" dirty="0" smtClean="0"/>
              <a:t>t</a:t>
            </a:r>
            <a:r>
              <a:rPr dirty="0" err="1" smtClean="0"/>
              <a:t>ol</a:t>
            </a:r>
            <a:r>
              <a:rPr dirty="0" smtClean="0"/>
              <a:t> </a:t>
            </a:r>
            <a:r>
              <a:rPr dirty="0"/>
              <a:t>Earth Observation Instruments</a:t>
            </a:r>
          </a:p>
        </p:txBody>
      </p:sp>
      <p:sp>
        <p:nvSpPr>
          <p:cNvPr id="207" name="Rectangle 45"/>
          <p:cNvSpPr txBox="1"/>
          <p:nvPr/>
        </p:nvSpPr>
        <p:spPr>
          <a:xfrm>
            <a:off x="10161608" y="375684"/>
            <a:ext cx="1587939"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chemeClr val="accent4">
                    <a:lumOff val="-9999"/>
                  </a:schemeClr>
                </a:solidFill>
              </a:defRPr>
            </a:pPr>
            <a:r>
              <a:t>Distributed Optical </a:t>
            </a:r>
            <a:br/>
            <a:r>
              <a:t>Sensors</a:t>
            </a:r>
          </a:p>
        </p:txBody>
      </p:sp>
      <p:sp>
        <p:nvSpPr>
          <p:cNvPr id="208" name="Rectangle 46"/>
          <p:cNvSpPr txBox="1"/>
          <p:nvPr/>
        </p:nvSpPr>
        <p:spPr>
          <a:xfrm>
            <a:off x="10089461" y="2524747"/>
            <a:ext cx="1521434" cy="625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4">
                    <a:lumOff val="-9999"/>
                  </a:schemeClr>
                </a:solidFill>
              </a:defRPr>
            </a:lvl1pPr>
          </a:lstStyle>
          <a:p>
            <a:r>
              <a:t>Earth Digital Twins using AI </a:t>
            </a:r>
          </a:p>
        </p:txBody>
      </p:sp>
      <p:sp>
        <p:nvSpPr>
          <p:cNvPr id="209" name="Rectangle 47"/>
          <p:cNvSpPr txBox="1"/>
          <p:nvPr/>
        </p:nvSpPr>
        <p:spPr>
          <a:xfrm>
            <a:off x="10087892" y="1598053"/>
            <a:ext cx="1656917" cy="6251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4">
                    <a:lumOff val="-9999"/>
                  </a:schemeClr>
                </a:solidFill>
              </a:defRPr>
            </a:lvl1pPr>
          </a:lstStyle>
          <a:p>
            <a:r>
              <a:t>Exhaust Gas Treatments</a:t>
            </a:r>
          </a:p>
        </p:txBody>
      </p:sp>
      <p:sp>
        <p:nvSpPr>
          <p:cNvPr id="210" name="Rectangle 48"/>
          <p:cNvSpPr txBox="1"/>
          <p:nvPr/>
        </p:nvSpPr>
        <p:spPr>
          <a:xfrm>
            <a:off x="8331744" y="1529495"/>
            <a:ext cx="1705724" cy="625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4">
                    <a:lumOff val="-9999"/>
                  </a:schemeClr>
                </a:solidFill>
              </a:defRPr>
            </a:lvl1pPr>
          </a:lstStyle>
          <a:p>
            <a:r>
              <a:t>Radioactive Waste Handling</a:t>
            </a:r>
          </a:p>
        </p:txBody>
      </p:sp>
      <p:sp>
        <p:nvSpPr>
          <p:cNvPr id="211" name="Rectangle 49"/>
          <p:cNvSpPr txBox="1"/>
          <p:nvPr/>
        </p:nvSpPr>
        <p:spPr>
          <a:xfrm>
            <a:off x="8331744" y="2452878"/>
            <a:ext cx="1641275" cy="9172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4">
                    <a:lumOff val="-9999"/>
                  </a:schemeClr>
                </a:solidFill>
              </a:defRPr>
            </a:lvl1pPr>
          </a:lstStyle>
          <a:p>
            <a:r>
              <a:t>Air Pollutants Propagation Simulation</a:t>
            </a: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Rounded Rectangle"/>
          <p:cNvSpPr/>
          <p:nvPr/>
        </p:nvSpPr>
        <p:spPr>
          <a:xfrm>
            <a:off x="4618754" y="229725"/>
            <a:ext cx="2954492" cy="6398550"/>
          </a:xfrm>
          <a:prstGeom prst="roundRect">
            <a:avLst>
              <a:gd name="adj" fmla="val 14533"/>
            </a:avLst>
          </a:prstGeom>
          <a:solidFill>
            <a:srgbClr val="FFFFFF"/>
          </a:solidFill>
          <a:ln w="38100">
            <a:solidFill>
              <a:srgbClr val="535353"/>
            </a:solidFill>
            <a:miter lim="400000"/>
          </a:ln>
        </p:spPr>
        <p:txBody>
          <a:bodyPr lIns="45719" rIns="45719" anchor="ctr"/>
          <a:lstStyle/>
          <a:p>
            <a:pPr>
              <a:defRPr>
                <a:solidFill>
                  <a:srgbClr val="535353"/>
                </a:solidFill>
              </a:defRPr>
            </a:pPr>
            <a:endParaRPr/>
          </a:p>
        </p:txBody>
      </p:sp>
      <p:sp>
        <p:nvSpPr>
          <p:cNvPr id="214" name="Rounded Rectangle 15"/>
          <p:cNvSpPr/>
          <p:nvPr/>
        </p:nvSpPr>
        <p:spPr>
          <a:xfrm>
            <a:off x="178590" y="249361"/>
            <a:ext cx="4137986" cy="3185456"/>
          </a:xfrm>
          <a:prstGeom prst="roundRect">
            <a:avLst>
              <a:gd name="adj" fmla="val 18300"/>
            </a:avLst>
          </a:prstGeom>
          <a:blipFill>
            <a:blip r:embed="rId2">
              <a:alphaModFix amt="16219"/>
            </a:blip>
            <a:stretch>
              <a:fillRect/>
            </a:stretch>
          </a:blipFill>
          <a:ln w="25400">
            <a:solidFill>
              <a:srgbClr val="FF0000">
                <a:alpha val="16219"/>
              </a:srgbClr>
            </a:solidFill>
            <a:miter/>
          </a:ln>
        </p:spPr>
        <p:txBody>
          <a:bodyPr lIns="45719" rIns="45719" anchor="ctr"/>
          <a:lstStyle/>
          <a:p>
            <a:pPr>
              <a:defRPr>
                <a:solidFill>
                  <a:srgbClr val="FFFFFF"/>
                </a:solidFill>
              </a:defRPr>
            </a:pPr>
            <a:endParaRPr/>
          </a:p>
        </p:txBody>
      </p:sp>
      <p:sp>
        <p:nvSpPr>
          <p:cNvPr id="215" name="Rounded Rectangle 16"/>
          <p:cNvSpPr/>
          <p:nvPr/>
        </p:nvSpPr>
        <p:spPr>
          <a:xfrm>
            <a:off x="216550" y="3646612"/>
            <a:ext cx="4062066" cy="3018622"/>
          </a:xfrm>
          <a:prstGeom prst="roundRect">
            <a:avLst>
              <a:gd name="adj" fmla="val 16630"/>
            </a:avLst>
          </a:prstGeom>
          <a:blipFill>
            <a:blip r:embed="rId3">
              <a:alphaModFix amt="19495"/>
            </a:blip>
            <a:stretch>
              <a:fillRect/>
            </a:stretch>
          </a:blipFill>
          <a:ln w="25400">
            <a:solidFill>
              <a:schemeClr val="accent5">
                <a:alpha val="19495"/>
              </a:schemeClr>
            </a:solidFill>
            <a:miter/>
          </a:ln>
        </p:spPr>
        <p:txBody>
          <a:bodyPr lIns="45719" rIns="45719" anchor="ctr"/>
          <a:lstStyle/>
          <a:p>
            <a:pPr>
              <a:defRPr>
                <a:solidFill>
                  <a:srgbClr val="FFFFFF"/>
                </a:solidFill>
              </a:defRPr>
            </a:pPr>
            <a:endParaRPr/>
          </a:p>
        </p:txBody>
      </p:sp>
      <p:sp>
        <p:nvSpPr>
          <p:cNvPr id="216" name="Rounded Rectangle 17"/>
          <p:cNvSpPr/>
          <p:nvPr/>
        </p:nvSpPr>
        <p:spPr>
          <a:xfrm>
            <a:off x="7869823" y="206733"/>
            <a:ext cx="4120139" cy="3270711"/>
          </a:xfrm>
          <a:prstGeom prst="roundRect">
            <a:avLst>
              <a:gd name="adj" fmla="val 17823"/>
            </a:avLst>
          </a:prstGeom>
          <a:blipFill>
            <a:blip r:embed="rId4">
              <a:alphaModFix amt="19760"/>
            </a:blip>
            <a:stretch>
              <a:fillRect/>
            </a:stretch>
          </a:blipFill>
          <a:ln w="25400">
            <a:solidFill>
              <a:srgbClr val="D9AB3A">
                <a:alpha val="19760"/>
              </a:srgbClr>
            </a:solidFill>
            <a:miter/>
          </a:ln>
        </p:spPr>
        <p:txBody>
          <a:bodyPr lIns="45719" rIns="45719" anchor="ctr"/>
          <a:lstStyle/>
          <a:p>
            <a:pPr>
              <a:defRPr>
                <a:solidFill>
                  <a:srgbClr val="FFFFFF"/>
                </a:solidFill>
              </a:defRPr>
            </a:pPr>
            <a:endParaRPr/>
          </a:p>
        </p:txBody>
      </p:sp>
      <p:sp>
        <p:nvSpPr>
          <p:cNvPr id="217" name="Rounded Rectangle 18"/>
          <p:cNvSpPr/>
          <p:nvPr/>
        </p:nvSpPr>
        <p:spPr>
          <a:xfrm>
            <a:off x="7895183" y="3681062"/>
            <a:ext cx="4120140" cy="2949723"/>
          </a:xfrm>
          <a:prstGeom prst="roundRect">
            <a:avLst>
              <a:gd name="adj" fmla="val 17700"/>
            </a:avLst>
          </a:prstGeom>
          <a:blipFill>
            <a:blip r:embed="rId5">
              <a:alphaModFix amt="17138"/>
            </a:blip>
            <a:stretch>
              <a:fillRect/>
            </a:stretch>
          </a:blipFill>
          <a:ln w="25400">
            <a:solidFill>
              <a:srgbClr val="00B050">
                <a:alpha val="17138"/>
              </a:srgbClr>
            </a:solidFill>
            <a:miter/>
          </a:ln>
        </p:spPr>
        <p:txBody>
          <a:bodyPr lIns="45719" rIns="45719" anchor="ctr"/>
          <a:lstStyle/>
          <a:p>
            <a:pPr>
              <a:defRPr>
                <a:solidFill>
                  <a:srgbClr val="FFFFFF"/>
                </a:solidFill>
              </a:defRPr>
            </a:pPr>
            <a:endParaRPr/>
          </a:p>
        </p:txBody>
      </p:sp>
      <p:sp>
        <p:nvSpPr>
          <p:cNvPr id="218" name="TextBox 59"/>
          <p:cNvSpPr txBox="1"/>
          <p:nvPr/>
        </p:nvSpPr>
        <p:spPr>
          <a:xfrm>
            <a:off x="4721416" y="443822"/>
            <a:ext cx="2551083" cy="59703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ts val="2000"/>
              </a:lnSpc>
              <a:defRPr sz="2300" b="1">
                <a:solidFill>
                  <a:srgbClr val="535353"/>
                </a:solidFill>
              </a:defRPr>
            </a:pPr>
            <a:r>
              <a:t>   CERN KNOWHOW</a:t>
            </a:r>
          </a:p>
          <a:p>
            <a:pPr algn="ctr">
              <a:lnSpc>
                <a:spcPts val="2000"/>
              </a:lnSpc>
              <a:defRPr sz="1500">
                <a:solidFill>
                  <a:srgbClr val="535353"/>
                </a:solidFill>
              </a:defRPr>
            </a:pPr>
            <a:endParaRPr/>
          </a:p>
          <a:p>
            <a:pPr algn="ctr">
              <a:lnSpc>
                <a:spcPct val="120000"/>
              </a:lnSpc>
              <a:defRPr sz="1300">
                <a:solidFill>
                  <a:srgbClr val="535353"/>
                </a:solidFill>
              </a:defRPr>
            </a:pPr>
            <a:r>
              <a:t>…..</a:t>
            </a:r>
          </a:p>
          <a:p>
            <a:pPr algn="ctr">
              <a:lnSpc>
                <a:spcPct val="120000"/>
              </a:lnSpc>
              <a:defRPr sz="1300">
                <a:solidFill>
                  <a:srgbClr val="535353"/>
                </a:solidFill>
              </a:defRPr>
            </a:pPr>
            <a:endParaRPr/>
          </a:p>
          <a:p>
            <a:pPr algn="ctr">
              <a:lnSpc>
                <a:spcPct val="120000"/>
              </a:lnSpc>
              <a:defRPr sz="1300">
                <a:solidFill>
                  <a:srgbClr val="535353"/>
                </a:solidFill>
              </a:defRPr>
            </a:pPr>
            <a:r>
              <a:t>Superconductivity</a:t>
            </a:r>
          </a:p>
          <a:p>
            <a:pPr algn="ctr">
              <a:lnSpc>
                <a:spcPct val="120000"/>
              </a:lnSpc>
              <a:defRPr sz="1300">
                <a:solidFill>
                  <a:srgbClr val="535353"/>
                </a:solidFill>
              </a:defRPr>
            </a:pPr>
            <a:endParaRPr/>
          </a:p>
          <a:p>
            <a:pPr algn="ctr">
              <a:lnSpc>
                <a:spcPct val="120000"/>
              </a:lnSpc>
              <a:defRPr sz="1300">
                <a:solidFill>
                  <a:srgbClr val="535353"/>
                </a:solidFill>
              </a:defRPr>
            </a:pPr>
            <a:r>
              <a:t>  High Field Magnets</a:t>
            </a:r>
          </a:p>
          <a:p>
            <a:pPr algn="ctr">
              <a:lnSpc>
                <a:spcPct val="120000"/>
              </a:lnSpc>
              <a:defRPr sz="1300">
                <a:solidFill>
                  <a:srgbClr val="535353"/>
                </a:solidFill>
              </a:defRPr>
            </a:pPr>
            <a:endParaRPr/>
          </a:p>
          <a:p>
            <a:pPr algn="ctr">
              <a:lnSpc>
                <a:spcPct val="120000"/>
              </a:lnSpc>
              <a:defRPr sz="1300">
                <a:solidFill>
                  <a:srgbClr val="535353"/>
                </a:solidFill>
              </a:defRPr>
            </a:pPr>
            <a:r>
              <a:t> High Vacuum </a:t>
            </a:r>
          </a:p>
          <a:p>
            <a:pPr algn="ctr">
              <a:lnSpc>
                <a:spcPct val="120000"/>
              </a:lnSpc>
              <a:defRPr sz="1300">
                <a:solidFill>
                  <a:srgbClr val="535353"/>
                </a:solidFill>
              </a:defRPr>
            </a:pPr>
            <a:endParaRPr/>
          </a:p>
          <a:p>
            <a:pPr algn="ctr">
              <a:lnSpc>
                <a:spcPct val="120000"/>
              </a:lnSpc>
              <a:defRPr sz="1300">
                <a:solidFill>
                  <a:srgbClr val="535353"/>
                </a:solidFill>
              </a:defRPr>
            </a:pPr>
            <a:r>
              <a:t> Cryogenics</a:t>
            </a:r>
          </a:p>
          <a:p>
            <a:pPr algn="ctr">
              <a:lnSpc>
                <a:spcPct val="120000"/>
              </a:lnSpc>
              <a:defRPr sz="1300">
                <a:solidFill>
                  <a:srgbClr val="535353"/>
                </a:solidFill>
              </a:defRPr>
            </a:pPr>
            <a:endParaRPr/>
          </a:p>
          <a:p>
            <a:pPr algn="ctr">
              <a:lnSpc>
                <a:spcPct val="120000"/>
              </a:lnSpc>
              <a:defRPr sz="1300">
                <a:solidFill>
                  <a:srgbClr val="535353"/>
                </a:solidFill>
              </a:defRPr>
            </a:pPr>
            <a:r>
              <a:t>  Materials </a:t>
            </a:r>
          </a:p>
          <a:p>
            <a:pPr algn="ctr">
              <a:lnSpc>
                <a:spcPct val="120000"/>
              </a:lnSpc>
              <a:defRPr sz="1300">
                <a:solidFill>
                  <a:srgbClr val="535353"/>
                </a:solidFill>
              </a:defRPr>
            </a:pPr>
            <a:endParaRPr/>
          </a:p>
          <a:p>
            <a:pPr algn="ctr">
              <a:lnSpc>
                <a:spcPct val="120000"/>
              </a:lnSpc>
              <a:defRPr sz="1300">
                <a:solidFill>
                  <a:srgbClr val="535353"/>
                </a:solidFill>
              </a:defRPr>
            </a:pPr>
            <a:r>
              <a:t>  Artificial Intelligence</a:t>
            </a:r>
          </a:p>
          <a:p>
            <a:pPr algn="ctr">
              <a:lnSpc>
                <a:spcPct val="120000"/>
              </a:lnSpc>
              <a:defRPr sz="1300">
                <a:solidFill>
                  <a:srgbClr val="535353"/>
                </a:solidFill>
              </a:defRPr>
            </a:pPr>
            <a:endParaRPr/>
          </a:p>
          <a:p>
            <a:pPr algn="ctr">
              <a:lnSpc>
                <a:spcPct val="120000"/>
              </a:lnSpc>
              <a:defRPr sz="1300">
                <a:solidFill>
                  <a:srgbClr val="535353"/>
                </a:solidFill>
              </a:defRPr>
            </a:pPr>
            <a:r>
              <a:t> Advanced Sensors</a:t>
            </a:r>
          </a:p>
          <a:p>
            <a:pPr algn="ctr">
              <a:lnSpc>
                <a:spcPct val="120000"/>
              </a:lnSpc>
              <a:defRPr sz="1300">
                <a:solidFill>
                  <a:srgbClr val="535353"/>
                </a:solidFill>
              </a:defRPr>
            </a:pPr>
            <a:endParaRPr/>
          </a:p>
          <a:p>
            <a:pPr algn="ctr">
              <a:lnSpc>
                <a:spcPct val="120000"/>
              </a:lnSpc>
              <a:defRPr sz="1300">
                <a:solidFill>
                  <a:srgbClr val="535353"/>
                </a:solidFill>
              </a:defRPr>
            </a:pPr>
            <a:r>
              <a:t>Rad-tol Systems</a:t>
            </a:r>
          </a:p>
          <a:p>
            <a:pPr algn="ctr">
              <a:lnSpc>
                <a:spcPct val="120000"/>
              </a:lnSpc>
              <a:defRPr sz="1300">
                <a:solidFill>
                  <a:srgbClr val="535353"/>
                </a:solidFill>
              </a:defRPr>
            </a:pPr>
            <a:endParaRPr/>
          </a:p>
          <a:p>
            <a:pPr algn="ctr">
              <a:lnSpc>
                <a:spcPct val="120000"/>
              </a:lnSpc>
              <a:defRPr sz="1300">
                <a:solidFill>
                  <a:srgbClr val="535353"/>
                </a:solidFill>
              </a:defRPr>
            </a:pPr>
            <a:r>
              <a:t>  Thermal Control</a:t>
            </a:r>
          </a:p>
          <a:p>
            <a:pPr algn="ctr">
              <a:lnSpc>
                <a:spcPct val="120000"/>
              </a:lnSpc>
              <a:defRPr sz="1300">
                <a:solidFill>
                  <a:srgbClr val="535353"/>
                </a:solidFill>
              </a:defRPr>
            </a:pPr>
            <a:endParaRPr/>
          </a:p>
          <a:p>
            <a:pPr algn="ctr">
              <a:lnSpc>
                <a:spcPct val="120000"/>
              </a:lnSpc>
              <a:defRPr sz="1300">
                <a:solidFill>
                  <a:srgbClr val="535353"/>
                </a:solidFill>
              </a:defRPr>
            </a:pPr>
            <a:r>
              <a:t>   Radioprotection</a:t>
            </a:r>
          </a:p>
          <a:p>
            <a:pPr algn="ctr">
              <a:lnSpc>
                <a:spcPct val="120000"/>
              </a:lnSpc>
              <a:defRPr sz="1300">
                <a:solidFill>
                  <a:srgbClr val="535353"/>
                </a:solidFill>
              </a:defRPr>
            </a:pPr>
            <a:endParaRPr/>
          </a:p>
          <a:p>
            <a:pPr algn="ctr">
              <a:lnSpc>
                <a:spcPct val="120000"/>
              </a:lnSpc>
              <a:defRPr sz="1300">
                <a:solidFill>
                  <a:srgbClr val="535353"/>
                </a:solidFill>
              </a:defRPr>
            </a:pPr>
            <a:r>
              <a:t>….</a:t>
            </a:r>
          </a:p>
        </p:txBody>
      </p:sp>
      <p:sp>
        <p:nvSpPr>
          <p:cNvPr id="219" name="Triangle"/>
          <p:cNvSpPr/>
          <p:nvPr/>
        </p:nvSpPr>
        <p:spPr>
          <a:xfrm rot="5400000">
            <a:off x="7455664"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220" name="Triangle"/>
          <p:cNvSpPr/>
          <p:nvPr/>
        </p:nvSpPr>
        <p:spPr>
          <a:xfrm rot="5400000">
            <a:off x="7468364" y="4705677"/>
            <a:ext cx="888638" cy="90049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221" name="Triangle"/>
          <p:cNvSpPr/>
          <p:nvPr/>
        </p:nvSpPr>
        <p:spPr>
          <a:xfrm rot="16200000">
            <a:off x="3811847"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222" name="Triangle"/>
          <p:cNvSpPr/>
          <p:nvPr/>
        </p:nvSpPr>
        <p:spPr>
          <a:xfrm rot="16200000">
            <a:off x="3811847" y="4705677"/>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223" name="Triangle"/>
          <p:cNvSpPr/>
          <p:nvPr/>
        </p:nvSpPr>
        <p:spPr>
          <a:xfrm rot="16200000">
            <a:off x="3811847"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224" name="Rectangle 22"/>
          <p:cNvSpPr txBox="1"/>
          <p:nvPr/>
        </p:nvSpPr>
        <p:spPr>
          <a:xfrm>
            <a:off x="2896395" y="730476"/>
            <a:ext cx="1251840"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Accelerator Driven Systems</a:t>
            </a:r>
          </a:p>
        </p:txBody>
      </p:sp>
      <p:sp>
        <p:nvSpPr>
          <p:cNvPr id="225" name="Rectangle 25"/>
          <p:cNvSpPr txBox="1"/>
          <p:nvPr/>
        </p:nvSpPr>
        <p:spPr>
          <a:xfrm>
            <a:off x="1743408" y="1949270"/>
            <a:ext cx="1755271"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rgbClr val="DA433A"/>
                </a:solidFill>
              </a:defRPr>
            </a:pPr>
            <a:r>
              <a:t>SC</a:t>
            </a:r>
          </a:p>
          <a:p>
            <a:pPr>
              <a:defRPr b="1">
                <a:solidFill>
                  <a:srgbClr val="DA433A"/>
                </a:solidFill>
              </a:defRPr>
            </a:pPr>
            <a:r>
              <a:t>Power </a:t>
            </a:r>
          </a:p>
          <a:p>
            <a:pPr>
              <a:defRPr b="1">
                <a:solidFill>
                  <a:srgbClr val="DA433A"/>
                </a:solidFill>
              </a:defRPr>
            </a:pPr>
            <a:r>
              <a:t>Lines</a:t>
            </a:r>
          </a:p>
        </p:txBody>
      </p:sp>
      <p:sp>
        <p:nvSpPr>
          <p:cNvPr id="226" name="Rectangle 26"/>
          <p:cNvSpPr txBox="1"/>
          <p:nvPr/>
        </p:nvSpPr>
        <p:spPr>
          <a:xfrm>
            <a:off x="2968542" y="1949270"/>
            <a:ext cx="1107547"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rgbClr val="DA433A"/>
                </a:solidFill>
              </a:defRPr>
            </a:pPr>
            <a:r>
              <a:t>Liquid</a:t>
            </a:r>
          </a:p>
          <a:p>
            <a:pPr>
              <a:defRPr b="1">
                <a:solidFill>
                  <a:srgbClr val="DA433A"/>
                </a:solidFill>
              </a:defRPr>
            </a:pPr>
            <a:r>
              <a:t>Hydrogen</a:t>
            </a:r>
          </a:p>
          <a:p>
            <a:pPr>
              <a:defRPr b="1">
                <a:solidFill>
                  <a:srgbClr val="DA433A"/>
                </a:solidFill>
              </a:defRPr>
            </a:pPr>
            <a:r>
              <a:t>Tanks</a:t>
            </a:r>
          </a:p>
        </p:txBody>
      </p:sp>
      <p:sp>
        <p:nvSpPr>
          <p:cNvPr id="227" name="Rectangle 32"/>
          <p:cNvSpPr txBox="1"/>
          <p:nvPr/>
        </p:nvSpPr>
        <p:spPr>
          <a:xfrm>
            <a:off x="393227" y="1949270"/>
            <a:ext cx="1251840"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Compact Wind Turbines</a:t>
            </a:r>
          </a:p>
        </p:txBody>
      </p:sp>
      <p:sp>
        <p:nvSpPr>
          <p:cNvPr id="228" name="Rectangle 33"/>
          <p:cNvSpPr txBox="1"/>
          <p:nvPr/>
        </p:nvSpPr>
        <p:spPr>
          <a:xfrm>
            <a:off x="432979" y="730476"/>
            <a:ext cx="935368"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Solar Thermal Panels</a:t>
            </a:r>
          </a:p>
        </p:txBody>
      </p:sp>
      <p:sp>
        <p:nvSpPr>
          <p:cNvPr id="229" name="Rectangle 34"/>
          <p:cNvSpPr txBox="1"/>
          <p:nvPr/>
        </p:nvSpPr>
        <p:spPr>
          <a:xfrm>
            <a:off x="1764926" y="730476"/>
            <a:ext cx="965314"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rgbClr val="DA433A"/>
                </a:solidFill>
              </a:defRPr>
            </a:lvl1pPr>
          </a:lstStyle>
          <a:p>
            <a:r>
              <a:t>Future Fusion Reactors</a:t>
            </a:r>
          </a:p>
        </p:txBody>
      </p:sp>
      <p:sp>
        <p:nvSpPr>
          <p:cNvPr id="230" name="Rectangle 40"/>
          <p:cNvSpPr txBox="1"/>
          <p:nvPr/>
        </p:nvSpPr>
        <p:spPr>
          <a:xfrm>
            <a:off x="580466" y="4052020"/>
            <a:ext cx="1251840"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Long Haul  Hydrogen Airplanes</a:t>
            </a:r>
          </a:p>
        </p:txBody>
      </p:sp>
      <p:sp>
        <p:nvSpPr>
          <p:cNvPr id="231" name="Rectangle 41"/>
          <p:cNvSpPr txBox="1"/>
          <p:nvPr/>
        </p:nvSpPr>
        <p:spPr>
          <a:xfrm>
            <a:off x="2209925" y="5237483"/>
            <a:ext cx="1452245" cy="9172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Autonomous Electric Vehicles</a:t>
            </a:r>
          </a:p>
        </p:txBody>
      </p:sp>
      <p:sp>
        <p:nvSpPr>
          <p:cNvPr id="232" name="Rectangle 42"/>
          <p:cNvSpPr txBox="1"/>
          <p:nvPr/>
        </p:nvSpPr>
        <p:spPr>
          <a:xfrm>
            <a:off x="2226131" y="4052020"/>
            <a:ext cx="1521434"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Decarbonized Maritime Vessels</a:t>
            </a:r>
          </a:p>
        </p:txBody>
      </p:sp>
      <p:sp>
        <p:nvSpPr>
          <p:cNvPr id="233" name="Rectangle 43"/>
          <p:cNvSpPr txBox="1"/>
          <p:nvPr/>
        </p:nvSpPr>
        <p:spPr>
          <a:xfrm>
            <a:off x="585158" y="5237483"/>
            <a:ext cx="1521434" cy="9172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5">
                    <a:satOff val="-3547"/>
                    <a:lumOff val="-10352"/>
                  </a:schemeClr>
                </a:solidFill>
              </a:defRPr>
            </a:lvl1pPr>
          </a:lstStyle>
          <a:p>
            <a:r>
              <a:t>Magnetic Levitation Trains</a:t>
            </a:r>
          </a:p>
        </p:txBody>
      </p:sp>
      <p:sp>
        <p:nvSpPr>
          <p:cNvPr id="234" name="Rectangle 44"/>
          <p:cNvSpPr txBox="1"/>
          <p:nvPr/>
        </p:nvSpPr>
        <p:spPr>
          <a:xfrm>
            <a:off x="8331744" y="379260"/>
            <a:ext cx="1767829"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4">
                    <a:lumOff val="-9999"/>
                  </a:schemeClr>
                </a:solidFill>
              </a:defRPr>
            </a:lvl1pPr>
          </a:lstStyle>
          <a:p>
            <a:r>
              <a:rPr dirty="0" smtClean="0"/>
              <a:t>Rad-</a:t>
            </a:r>
            <a:r>
              <a:rPr lang="fr-CH" dirty="0" smtClean="0"/>
              <a:t>t</a:t>
            </a:r>
            <a:r>
              <a:rPr dirty="0" err="1" smtClean="0"/>
              <a:t>ol</a:t>
            </a:r>
            <a:r>
              <a:rPr dirty="0" smtClean="0"/>
              <a:t> </a:t>
            </a:r>
            <a:r>
              <a:rPr dirty="0"/>
              <a:t>Earth Observation Instruments</a:t>
            </a:r>
          </a:p>
        </p:txBody>
      </p:sp>
      <p:sp>
        <p:nvSpPr>
          <p:cNvPr id="235" name="Rectangle 45"/>
          <p:cNvSpPr txBox="1"/>
          <p:nvPr/>
        </p:nvSpPr>
        <p:spPr>
          <a:xfrm>
            <a:off x="10161608" y="375684"/>
            <a:ext cx="1587939"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chemeClr val="accent4">
                    <a:lumOff val="-9999"/>
                  </a:schemeClr>
                </a:solidFill>
              </a:defRPr>
            </a:pPr>
            <a:r>
              <a:t>Distributed Optical </a:t>
            </a:r>
            <a:br/>
            <a:r>
              <a:t>Sensors</a:t>
            </a:r>
          </a:p>
        </p:txBody>
      </p:sp>
      <p:sp>
        <p:nvSpPr>
          <p:cNvPr id="236" name="Rectangle 46"/>
          <p:cNvSpPr txBox="1"/>
          <p:nvPr/>
        </p:nvSpPr>
        <p:spPr>
          <a:xfrm>
            <a:off x="10089461" y="2524747"/>
            <a:ext cx="1521434" cy="625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4">
                    <a:lumOff val="-9999"/>
                  </a:schemeClr>
                </a:solidFill>
              </a:defRPr>
            </a:lvl1pPr>
          </a:lstStyle>
          <a:p>
            <a:r>
              <a:t>Earth Digital Twins using AI </a:t>
            </a:r>
          </a:p>
        </p:txBody>
      </p:sp>
      <p:sp>
        <p:nvSpPr>
          <p:cNvPr id="237" name="Rectangle 47"/>
          <p:cNvSpPr txBox="1"/>
          <p:nvPr/>
        </p:nvSpPr>
        <p:spPr>
          <a:xfrm>
            <a:off x="10087892" y="1598053"/>
            <a:ext cx="1656917" cy="6251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4">
                    <a:lumOff val="-9999"/>
                  </a:schemeClr>
                </a:solidFill>
              </a:defRPr>
            </a:lvl1pPr>
          </a:lstStyle>
          <a:p>
            <a:r>
              <a:t>Exhaust Gas Treatments</a:t>
            </a:r>
          </a:p>
        </p:txBody>
      </p:sp>
      <p:sp>
        <p:nvSpPr>
          <p:cNvPr id="238" name="Rectangle 48"/>
          <p:cNvSpPr txBox="1"/>
          <p:nvPr/>
        </p:nvSpPr>
        <p:spPr>
          <a:xfrm>
            <a:off x="8331744" y="1529495"/>
            <a:ext cx="1705724" cy="625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4">
                    <a:lumOff val="-9999"/>
                  </a:schemeClr>
                </a:solidFill>
              </a:defRPr>
            </a:lvl1pPr>
          </a:lstStyle>
          <a:p>
            <a:r>
              <a:t>Radioactive Waste Handling</a:t>
            </a:r>
          </a:p>
        </p:txBody>
      </p:sp>
      <p:sp>
        <p:nvSpPr>
          <p:cNvPr id="239" name="Rectangle 49"/>
          <p:cNvSpPr txBox="1"/>
          <p:nvPr/>
        </p:nvSpPr>
        <p:spPr>
          <a:xfrm>
            <a:off x="8331744" y="2452878"/>
            <a:ext cx="1641275" cy="9172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4">
                    <a:lumOff val="-9999"/>
                  </a:schemeClr>
                </a:solidFill>
              </a:defRPr>
            </a:lvl1pPr>
          </a:lstStyle>
          <a:p>
            <a:r>
              <a:t>Air Pollutants Propagation Simulation</a:t>
            </a:r>
          </a:p>
        </p:txBody>
      </p:sp>
      <p:sp>
        <p:nvSpPr>
          <p:cNvPr id="240" name="TextBox 53"/>
          <p:cNvSpPr txBox="1"/>
          <p:nvPr/>
        </p:nvSpPr>
        <p:spPr>
          <a:xfrm>
            <a:off x="8331744" y="3824662"/>
            <a:ext cx="1378585"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6">
                    <a:lumOff val="-9568"/>
                  </a:schemeClr>
                </a:solidFill>
              </a:defRPr>
            </a:lvl1pPr>
          </a:lstStyle>
          <a:p>
            <a:r>
              <a:t>Computing Power Saving Techniques</a:t>
            </a:r>
          </a:p>
        </p:txBody>
      </p:sp>
      <p:sp>
        <p:nvSpPr>
          <p:cNvPr id="241" name="TextBox 54"/>
          <p:cNvSpPr txBox="1"/>
          <p:nvPr/>
        </p:nvSpPr>
        <p:spPr>
          <a:xfrm>
            <a:off x="10161608" y="3824662"/>
            <a:ext cx="1533002"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chemeClr val="accent6">
                    <a:lumOff val="-9568"/>
                  </a:schemeClr>
                </a:solidFill>
              </a:defRPr>
            </a:pPr>
            <a:r>
              <a:t>Tools for</a:t>
            </a:r>
          </a:p>
          <a:p>
            <a:pPr>
              <a:defRPr b="1">
                <a:solidFill>
                  <a:schemeClr val="accent6">
                    <a:lumOff val="-9568"/>
                  </a:schemeClr>
                </a:solidFill>
              </a:defRPr>
            </a:pPr>
            <a:r>
              <a:t>Operations Monitoring</a:t>
            </a:r>
          </a:p>
        </p:txBody>
      </p:sp>
      <p:sp>
        <p:nvSpPr>
          <p:cNvPr id="242" name="TextBox 55"/>
          <p:cNvSpPr txBox="1"/>
          <p:nvPr/>
        </p:nvSpPr>
        <p:spPr>
          <a:xfrm>
            <a:off x="8331744" y="4877779"/>
            <a:ext cx="1378585" cy="625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6">
                    <a:lumOff val="-9568"/>
                  </a:schemeClr>
                </a:solidFill>
              </a:defRPr>
            </a:lvl1pPr>
          </a:lstStyle>
          <a:p>
            <a:r>
              <a:t>Buildings Insulation</a:t>
            </a:r>
          </a:p>
        </p:txBody>
      </p:sp>
      <p:sp>
        <p:nvSpPr>
          <p:cNvPr id="243" name="TextBox 56"/>
          <p:cNvSpPr txBox="1"/>
          <p:nvPr/>
        </p:nvSpPr>
        <p:spPr>
          <a:xfrm>
            <a:off x="10162184" y="4877779"/>
            <a:ext cx="1880610" cy="625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6">
                    <a:lumOff val="-9568"/>
                  </a:schemeClr>
                </a:solidFill>
              </a:defRPr>
            </a:lvl1pPr>
          </a:lstStyle>
          <a:p>
            <a:r>
              <a:t>Advanced Cooling Systems</a:t>
            </a:r>
          </a:p>
        </p:txBody>
      </p:sp>
      <p:sp>
        <p:nvSpPr>
          <p:cNvPr id="244" name="Rectangle 57"/>
          <p:cNvSpPr txBox="1"/>
          <p:nvPr/>
        </p:nvSpPr>
        <p:spPr>
          <a:xfrm>
            <a:off x="10162709" y="5664195"/>
            <a:ext cx="1507283" cy="625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b="1">
                <a:solidFill>
                  <a:schemeClr val="accent6">
                    <a:lumOff val="-9568"/>
                  </a:schemeClr>
                </a:solidFill>
              </a:defRPr>
            </a:lvl1pPr>
          </a:lstStyle>
          <a:p>
            <a:r>
              <a:t>3D Printing Technologies</a:t>
            </a:r>
          </a:p>
        </p:txBody>
      </p:sp>
      <p:sp>
        <p:nvSpPr>
          <p:cNvPr id="245" name="Rectangle 58"/>
          <p:cNvSpPr txBox="1"/>
          <p:nvPr/>
        </p:nvSpPr>
        <p:spPr>
          <a:xfrm>
            <a:off x="8331744" y="5638795"/>
            <a:ext cx="2253046" cy="917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b="1">
                <a:solidFill>
                  <a:schemeClr val="accent6">
                    <a:lumOff val="-9568"/>
                  </a:schemeClr>
                </a:solidFill>
              </a:defRPr>
            </a:pPr>
            <a:r>
              <a:t>Infrastructure Maintenance &amp;</a:t>
            </a:r>
            <a:br/>
            <a:r>
              <a:t> Safety  Tools</a:t>
            </a: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870510"/>
          </a:xfrm>
          <a:prstGeom prst="rect">
            <a:avLst/>
          </a:prstGeom>
        </p:spPr>
      </p:pic>
      <p:sp>
        <p:nvSpPr>
          <p:cNvPr id="3" name="Shape 159"/>
          <p:cNvSpPr txBox="1">
            <a:spLocks/>
          </p:cNvSpPr>
          <p:nvPr/>
        </p:nvSpPr>
        <p:spPr>
          <a:xfrm>
            <a:off x="0" y="3435255"/>
            <a:ext cx="5071621" cy="2347273"/>
          </a:xfrm>
          <a:prstGeom prst="rect">
            <a:avLst/>
          </a:prstGeom>
          <a:solidFill>
            <a:srgbClr val="DCDEE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91440" tIns="45720" rIns="91440" bIns="45720" rtlCol="0" anchor="b">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defTabSz="213590" hangingPunct="1"/>
            <a:r>
              <a:rPr lang="en-GB" sz="3200" dirty="0" smtClean="0">
                <a:latin typeface="Raleway" charset="0"/>
                <a:ea typeface="Raleway" charset="0"/>
                <a:cs typeface="Raleway" charset="0"/>
              </a:rPr>
              <a:t>Evacuated solar thermal  panels with NEG pumps for Geneva Airport in collaboration with SRB Energy.</a:t>
            </a:r>
          </a:p>
        </p:txBody>
      </p:sp>
    </p:spTree>
    <p:extLst>
      <p:ext uri="{BB962C8B-B14F-4D97-AF65-F5344CB8AC3E}">
        <p14:creationId xmlns:p14="http://schemas.microsoft.com/office/powerpoint/2010/main" val="142770570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3131538" cy="7396185"/>
          </a:xfrm>
        </p:spPr>
      </p:pic>
      <p:sp>
        <p:nvSpPr>
          <p:cNvPr id="8" name="Shape 159"/>
          <p:cNvSpPr>
            <a:spLocks noGrp="1"/>
          </p:cNvSpPr>
          <p:nvPr>
            <p:ph type="title" idx="4294967295"/>
          </p:nvPr>
        </p:nvSpPr>
        <p:spPr>
          <a:xfrm>
            <a:off x="0" y="1050344"/>
            <a:ext cx="5071621" cy="2347273"/>
          </a:xfrm>
          <a:prstGeom prst="rect">
            <a:avLst/>
          </a:prstGeom>
          <a:solidFill>
            <a:srgbClr val="DCDEE0"/>
          </a:solidFill>
        </p:spPr>
        <p:txBody>
          <a:bodyPr vert="horz" lIns="91440" tIns="45720" rIns="91440" bIns="45720" rtlCol="0" anchor="b">
            <a:noAutofit/>
          </a:bodyPr>
          <a:lstStyle/>
          <a:p>
            <a:pPr defTabSz="213590"/>
            <a:r>
              <a:rPr lang="en-US" sz="3200" dirty="0" smtClean="0">
                <a:latin typeface="Raleway" charset="0"/>
                <a:ea typeface="Raleway" charset="0"/>
                <a:cs typeface="Raleway" charset="0"/>
              </a:rPr>
              <a:t>Simulation </a:t>
            </a:r>
            <a:r>
              <a:rPr lang="en-US" sz="3200" dirty="0">
                <a:latin typeface="Raleway" charset="0"/>
                <a:ea typeface="Raleway" charset="0"/>
                <a:cs typeface="Raleway" charset="0"/>
              </a:rPr>
              <a:t>of currents and magnetic </a:t>
            </a:r>
            <a:r>
              <a:rPr lang="en-US" sz="3200" dirty="0" smtClean="0">
                <a:latin typeface="Raleway" charset="0"/>
                <a:ea typeface="Raleway" charset="0"/>
                <a:cs typeface="Raleway" charset="0"/>
              </a:rPr>
              <a:t>fields for future fusion power generators in collaboration with Tokamak Energy.</a:t>
            </a:r>
            <a:endParaRPr sz="3200" dirty="0">
              <a:latin typeface="Raleway" charset="0"/>
              <a:ea typeface="Raleway" charset="0"/>
              <a:cs typeface="Raleway" charset="0"/>
            </a:endParaRPr>
          </a:p>
        </p:txBody>
      </p:sp>
    </p:spTree>
    <p:extLst>
      <p:ext uri="{BB962C8B-B14F-4D97-AF65-F5344CB8AC3E}">
        <p14:creationId xmlns:p14="http://schemas.microsoft.com/office/powerpoint/2010/main" val="245772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Shape 159"/>
          <p:cNvSpPr>
            <a:spLocks noGrp="1"/>
          </p:cNvSpPr>
          <p:nvPr>
            <p:ph type="title" idx="4294967295"/>
          </p:nvPr>
        </p:nvSpPr>
        <p:spPr>
          <a:xfrm>
            <a:off x="1" y="496819"/>
            <a:ext cx="4745620" cy="1926754"/>
          </a:xfrm>
          <a:prstGeom prst="rect">
            <a:avLst/>
          </a:prstGeom>
          <a:solidFill>
            <a:srgbClr val="DCDEE0"/>
          </a:solidFill>
        </p:spPr>
        <p:txBody>
          <a:bodyPr vert="horz" lIns="91440" tIns="45720" rIns="91440" bIns="45720" rtlCol="0" anchor="b">
            <a:noAutofit/>
          </a:bodyPr>
          <a:lstStyle/>
          <a:p>
            <a:pPr defTabSz="213590"/>
            <a:r>
              <a:rPr lang="en-GB" sz="3200" dirty="0" smtClean="0">
                <a:latin typeface="Raleway" charset="0"/>
                <a:ea typeface="Raleway" charset="0"/>
                <a:cs typeface="Raleway" charset="0"/>
              </a:rPr>
              <a:t>Fast </a:t>
            </a:r>
            <a:r>
              <a:rPr lang="en-GB" sz="3200" dirty="0">
                <a:latin typeface="Raleway" charset="0"/>
                <a:ea typeface="Raleway" charset="0"/>
                <a:cs typeface="Raleway" charset="0"/>
              </a:rPr>
              <a:t>machine learning using </a:t>
            </a:r>
            <a:r>
              <a:rPr lang="en-GB" sz="3200" dirty="0" smtClean="0">
                <a:latin typeface="Raleway" charset="0"/>
                <a:ea typeface="Raleway" charset="0"/>
                <a:cs typeface="Raleway" charset="0"/>
              </a:rPr>
              <a:t>FPGAs for autonomous vehicles in collaboration with Volvo.</a:t>
            </a:r>
            <a:endParaRPr sz="3200" dirty="0">
              <a:latin typeface="Raleway" charset="0"/>
              <a:ea typeface="Raleway" charset="0"/>
              <a:cs typeface="Raleway" charset="0"/>
            </a:endParaRPr>
          </a:p>
        </p:txBody>
      </p:sp>
    </p:spTree>
    <p:extLst>
      <p:ext uri="{BB962C8B-B14F-4D97-AF65-F5344CB8AC3E}">
        <p14:creationId xmlns:p14="http://schemas.microsoft.com/office/powerpoint/2010/main" val="3821966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5"/>
          <p:cNvSpPr>
            <a:spLocks noGrp="1"/>
          </p:cNvSpPr>
          <p:nvPr>
            <p:ph type="sldNum" sz="quarter" idx="4294967295"/>
          </p:nvPr>
        </p:nvSpPr>
        <p:spPr bwMode="auto">
          <a:xfrm>
            <a:off x="11510963" y="6356350"/>
            <a:ext cx="681037" cy="365125"/>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17</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3" name="Picture 2"/>
          <p:cNvPicPr>
            <a:picLocks noChangeAspect="1"/>
          </p:cNvPicPr>
          <p:nvPr/>
        </p:nvPicPr>
        <p:blipFill>
          <a:blip r:embed="rId3"/>
          <a:stretch>
            <a:fillRect/>
          </a:stretch>
        </p:blipFill>
        <p:spPr>
          <a:xfrm>
            <a:off x="3128211" y="169153"/>
            <a:ext cx="9063789" cy="6688847"/>
          </a:xfrm>
          <a:prstGeom prst="rect">
            <a:avLst/>
          </a:prstGeom>
        </p:spPr>
      </p:pic>
      <p:sp>
        <p:nvSpPr>
          <p:cNvPr id="10" name="Shape 159"/>
          <p:cNvSpPr txBox="1">
            <a:spLocks/>
          </p:cNvSpPr>
          <p:nvPr/>
        </p:nvSpPr>
        <p:spPr>
          <a:xfrm>
            <a:off x="0" y="1064525"/>
            <a:ext cx="4230806" cy="2866029"/>
          </a:xfrm>
          <a:prstGeom prst="rect">
            <a:avLst/>
          </a:prstGeom>
          <a:solidFill>
            <a:srgbClr val="DCDEE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91440" tIns="45720" rIns="91440" bIns="45720" rtlCol="0" anchor="b">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defTabSz="213590" hangingPunct="1"/>
            <a:r>
              <a:rPr lang="en-GB" sz="3200" dirty="0" smtClean="0">
                <a:latin typeface="Raleway" charset="0"/>
                <a:ea typeface="Raleway" charset="0"/>
                <a:cs typeface="Raleway" charset="0"/>
              </a:rPr>
              <a:t>Global </a:t>
            </a:r>
            <a:r>
              <a:rPr lang="en-GB" sz="3200" dirty="0">
                <a:latin typeface="Raleway" charset="0"/>
                <a:ea typeface="Raleway" charset="0"/>
                <a:cs typeface="Raleway" charset="0"/>
              </a:rPr>
              <a:t>air monitoring network to detect pollution built using CERN data acquisition framework by </a:t>
            </a:r>
            <a:r>
              <a:rPr lang="en-GB" sz="3200" dirty="0" err="1" smtClean="0">
                <a:latin typeface="Raleway" charset="0"/>
                <a:ea typeface="Raleway" charset="0"/>
                <a:cs typeface="Raleway" charset="0"/>
              </a:rPr>
              <a:t>PlanetWatch</a:t>
            </a:r>
            <a:r>
              <a:rPr lang="en-GB" sz="3200" dirty="0" smtClean="0">
                <a:latin typeface="Raleway" charset="0"/>
                <a:ea typeface="Raleway" charset="0"/>
                <a:cs typeface="Raleway" charset="0"/>
              </a:rPr>
              <a:t>.</a:t>
            </a:r>
            <a:endParaRPr lang="en-GB" sz="3200" dirty="0">
              <a:latin typeface="Raleway" charset="0"/>
              <a:ea typeface="Raleway" charset="0"/>
              <a:cs typeface="Raleway" charset="0"/>
            </a:endParaRPr>
          </a:p>
        </p:txBody>
      </p:sp>
    </p:spTree>
    <p:extLst>
      <p:ext uri="{BB962C8B-B14F-4D97-AF65-F5344CB8AC3E}">
        <p14:creationId xmlns:p14="http://schemas.microsoft.com/office/powerpoint/2010/main" val="226003922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7"/>
          <p:cNvSpPr/>
          <p:nvPr/>
        </p:nvSpPr>
        <p:spPr bwMode="auto">
          <a:xfrm>
            <a:off x="10152994" y="0"/>
            <a:ext cx="2039006" cy="6325849"/>
          </a:xfrm>
          <a:prstGeom prst="rect">
            <a:avLst/>
          </a:prstGeom>
          <a:solidFill>
            <a:srgbClr val="174A8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cs typeface="Arial"/>
            </a:endParaRPr>
          </a:p>
        </p:txBody>
      </p:sp>
      <p:pic>
        <p:nvPicPr>
          <p:cNvPr id="5" name="Picture 6"/>
          <p:cNvPicPr>
            <a:picLocks noChangeAspect="1"/>
          </p:cNvPicPr>
          <p:nvPr/>
        </p:nvPicPr>
        <p:blipFill>
          <a:blip r:embed="rId3"/>
          <a:stretch/>
        </p:blipFill>
        <p:spPr bwMode="auto">
          <a:xfrm>
            <a:off x="-1" y="-25002"/>
            <a:ext cx="12192001" cy="6883002"/>
          </a:xfrm>
          <a:prstGeom prst="rect">
            <a:avLst/>
          </a:prstGeom>
        </p:spPr>
      </p:pic>
      <p:sp>
        <p:nvSpPr>
          <p:cNvPr id="9" name="Slide Number Placeholder 5"/>
          <p:cNvSpPr>
            <a:spLocks noGrp="1"/>
          </p:cNvSpPr>
          <p:nvPr>
            <p:ph type="sldNum" sz="quarter" idx="12"/>
          </p:nvPr>
        </p:nvSpPr>
        <p:spPr bwMode="auto"/>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18</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10" name="Picture 8"/>
          <p:cNvPicPr>
            <a:picLocks noChangeAspect="1"/>
          </p:cNvPicPr>
          <p:nvPr/>
        </p:nvPicPr>
        <p:blipFill>
          <a:blip r:embed="rId4"/>
          <a:stretch/>
        </p:blipFill>
        <p:spPr bwMode="auto">
          <a:xfrm>
            <a:off x="6095998" y="293189"/>
            <a:ext cx="3187899" cy="3487679"/>
          </a:xfrm>
          <a:prstGeom prst="ellipse">
            <a:avLst/>
          </a:prstGeom>
        </p:spPr>
      </p:pic>
      <p:sp>
        <p:nvSpPr>
          <p:cNvPr id="11" name="Shape 159"/>
          <p:cNvSpPr txBox="1">
            <a:spLocks/>
          </p:cNvSpPr>
          <p:nvPr/>
        </p:nvSpPr>
        <p:spPr bwMode="auto">
          <a:xfrm>
            <a:off x="-1" y="1569493"/>
            <a:ext cx="5226901" cy="1978925"/>
          </a:xfrm>
          <a:prstGeom prst="rect">
            <a:avLst/>
          </a:prstGeom>
          <a:solidFill>
            <a:srgbClr val="DCDEE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91440" tIns="45720" rIns="91440" bIns="45720" rtlCol="0" anchor="b">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defTabSz="213590" hangingPunct="1"/>
            <a:r>
              <a:rPr lang="en-GB" sz="3200" dirty="0" err="1" smtClean="0">
                <a:latin typeface="Raleway" charset="0"/>
                <a:ea typeface="Raleway" charset="0"/>
                <a:cs typeface="Raleway" charset="0"/>
              </a:rPr>
              <a:t>RaDoM</a:t>
            </a:r>
            <a:r>
              <a:rPr lang="en-GB" sz="3200" dirty="0" smtClean="0">
                <a:latin typeface="Raleway" charset="0"/>
                <a:ea typeface="Raleway" charset="0"/>
                <a:cs typeface="Raleway" charset="0"/>
              </a:rPr>
              <a:t> </a:t>
            </a:r>
            <a:r>
              <a:rPr lang="en-GB" sz="3200" dirty="0">
                <a:latin typeface="Raleway" charset="0"/>
                <a:ea typeface="Raleway" charset="0"/>
                <a:cs typeface="Raleway" charset="0"/>
              </a:rPr>
              <a:t>(Radon Dose Monitor) </a:t>
            </a:r>
            <a:r>
              <a:rPr lang="en-GB" sz="3200" dirty="0" smtClean="0">
                <a:latin typeface="Raleway" charset="0"/>
                <a:ea typeface="Raleway" charset="0"/>
                <a:cs typeface="Raleway" charset="0"/>
              </a:rPr>
              <a:t>technology used by BAQ (Better Air Quality) to tackle Radon gas issues.</a:t>
            </a:r>
            <a:endParaRPr lang="en-GB" sz="3200" dirty="0">
              <a:latin typeface="Raleway" charset="0"/>
              <a:ea typeface="Raleway" charset="0"/>
              <a:cs typeface="Raleway" charset="0"/>
            </a:endParaRPr>
          </a:p>
        </p:txBody>
      </p:sp>
    </p:spTree>
    <p:extLst>
      <p:ext uri="{BB962C8B-B14F-4D97-AF65-F5344CB8AC3E}">
        <p14:creationId xmlns:p14="http://schemas.microsoft.com/office/powerpoint/2010/main" val="58824379"/>
      </p:ext>
    </p:extLst>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6685"/>
            <a:ext cx="12192000" cy="6851315"/>
          </a:xfrm>
          <a:prstGeom prst="rect">
            <a:avLst/>
          </a:prstGeom>
        </p:spPr>
      </p:pic>
      <p:sp>
        <p:nvSpPr>
          <p:cNvPr id="4" name="Shape 159"/>
          <p:cNvSpPr txBox="1">
            <a:spLocks/>
          </p:cNvSpPr>
          <p:nvPr/>
        </p:nvSpPr>
        <p:spPr>
          <a:xfrm>
            <a:off x="6838950" y="4286250"/>
            <a:ext cx="5353050" cy="1991578"/>
          </a:xfrm>
          <a:prstGeom prst="rect">
            <a:avLst/>
          </a:prstGeom>
          <a:solidFill>
            <a:srgbClr val="DCDEE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91440" tIns="45720" rIns="91440" bIns="45720" rtlCol="0" anchor="b">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defTabSz="213590" hangingPunct="1"/>
            <a:r>
              <a:rPr lang="en-GB" sz="3200" dirty="0" smtClean="0">
                <a:latin typeface="Raleway" charset="0"/>
                <a:ea typeface="Raleway" charset="0"/>
                <a:cs typeface="Raleway" charset="0"/>
              </a:rPr>
              <a:t>Developing and deploying integrated dual phase CO2 cooling systems as a green alternative </a:t>
            </a:r>
            <a:r>
              <a:rPr lang="en-GB" sz="3200" dirty="0">
                <a:latin typeface="Raleway" charset="0"/>
                <a:ea typeface="Raleway" charset="0"/>
                <a:cs typeface="Raleway" charset="0"/>
              </a:rPr>
              <a:t>to </a:t>
            </a:r>
            <a:r>
              <a:rPr lang="en-GB" sz="3200" dirty="0" smtClean="0">
                <a:latin typeface="Raleway" charset="0"/>
                <a:ea typeface="Raleway" charset="0"/>
                <a:cs typeface="Raleway" charset="0"/>
              </a:rPr>
              <a:t>F-gases  </a:t>
            </a:r>
          </a:p>
        </p:txBody>
      </p:sp>
    </p:spTree>
    <p:extLst>
      <p:ext uri="{BB962C8B-B14F-4D97-AF65-F5344CB8AC3E}">
        <p14:creationId xmlns:p14="http://schemas.microsoft.com/office/powerpoint/2010/main" val="8397990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t>CERN </a:t>
            </a:r>
            <a:r>
              <a:rPr lang="en-US" dirty="0" smtClean="0"/>
              <a:t>Knowledge Transfer </a:t>
            </a:r>
            <a:r>
              <a:rPr lang="en-US" dirty="0"/>
              <a:t>Mission</a:t>
            </a:r>
            <a:endParaRPr dirty="0"/>
          </a:p>
        </p:txBody>
      </p:sp>
      <p:sp>
        <p:nvSpPr>
          <p:cNvPr id="5" name="Text Placeholder 4"/>
          <p:cNvSpPr>
            <a:spLocks noGrp="1"/>
          </p:cNvSpPr>
          <p:nvPr>
            <p:ph type="body" sz="quarter" idx="3"/>
          </p:nvPr>
        </p:nvSpPr>
        <p:spPr bwMode="auto"/>
        <p:txBody>
          <a:bodyPr/>
          <a:lstStyle/>
          <a:p>
            <a:pPr>
              <a:defRPr/>
            </a:pPr>
            <a:r>
              <a:rPr lang="en-US"/>
              <a:t>Charts</a:t>
            </a:r>
            <a:endParaRPr/>
          </a:p>
        </p:txBody>
      </p:sp>
      <p:grpSp>
        <p:nvGrpSpPr>
          <p:cNvPr id="9" name="Diagram 12"/>
          <p:cNvGrpSpPr/>
          <p:nvPr/>
        </p:nvGrpSpPr>
        <p:grpSpPr bwMode="auto">
          <a:xfrm>
            <a:off x="2032000" y="719666"/>
            <a:ext cx="8128000" cy="5418667"/>
            <a:chOff x="0" y="0"/>
            <a:chExt cx="8128000" cy="5418667"/>
          </a:xfrm>
        </p:grpSpPr>
        <p:sp>
          <p:nvSpPr>
            <p:cNvPr id="10" name="Block Arc 9"/>
            <p:cNvSpPr/>
            <p:nvPr/>
          </p:nvSpPr>
          <p:spPr bwMode="auto">
            <a:xfrm>
              <a:off x="-6125176" y="-937410"/>
              <a:ext cx="7293488" cy="7293488"/>
            </a:xfrm>
            <a:prstGeom prst="blockArc">
              <a:avLst>
                <a:gd name="adj1" fmla="val 18900000"/>
                <a:gd name="adj2" fmla="val 2700000"/>
                <a:gd name="adj3" fmla="val 296"/>
              </a:avLst>
            </a:prstGeom>
            <a:noFill/>
            <a:ln w="12700" cap="flat" cmpd="sng" algn="ctr">
              <a:solidFill>
                <a:schemeClr val="accent1">
                  <a:shade val="60000"/>
                  <a:hueOff val="0"/>
                  <a:satOff val="0"/>
                  <a:lumOff val="0"/>
                  <a:alphaOff val="0"/>
                </a:schemeClr>
              </a:solidFill>
              <a:prstDash val="solid"/>
              <a:miter lim="800000"/>
            </a:ln>
          </p:spPr>
          <p:style>
            <a:lnRef idx="2">
              <a:srgbClr val="000000"/>
            </a:lnRef>
            <a:fillRef idx="0">
              <a:srgbClr val="000000"/>
            </a:fillRef>
            <a:effectRef idx="0">
              <a:srgbClr val="000000"/>
            </a:effectRef>
            <a:fontRef idx="minor"/>
          </p:style>
        </p:sp>
        <p:sp>
          <p:nvSpPr>
            <p:cNvPr id="11" name="Rectangle 10"/>
            <p:cNvSpPr/>
            <p:nvPr/>
          </p:nvSpPr>
          <p:spPr bwMode="auto">
            <a:xfrm>
              <a:off x="752110" y="541866"/>
              <a:ext cx="7301111" cy="108373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860213" tIns="60960" rIns="60960" bIns="60960" numCol="1" spcCol="1270" anchor="ctr" anchorCtr="0">
              <a:noAutofit/>
            </a:bodyPr>
            <a:lstStyle/>
            <a:p>
              <a:pPr marL="0" marR="0" lvl="0" indent="0" algn="l" defTabSz="1066800" eaLnBrk="1" fontAlgn="auto" latinLnBrk="0" hangingPunct="1">
                <a:lnSpc>
                  <a:spcPct val="90000"/>
                </a:lnSpc>
                <a:spcBef>
                  <a:spcPts val="0"/>
                </a:spcBef>
                <a:spcAft>
                  <a:spcPts val="0"/>
                </a:spcAft>
                <a:buClrTx/>
                <a:buSzTx/>
                <a:buFontTx/>
                <a:buNone/>
                <a:tabLst/>
                <a:defRPr/>
              </a:pPr>
              <a:r>
                <a:rPr kumimoji="0" lang="en-GB" sz="2400" b="1" i="0" u="none" strike="noStrike" kern="0" cap="none" spc="0" normalizeH="0" baseline="0" noProof="0">
                  <a:ln>
                    <a:noFill/>
                  </a:ln>
                  <a:solidFill>
                    <a:srgbClr val="FFFFFF"/>
                  </a:solidFill>
                  <a:effectLst/>
                  <a:uLnTx/>
                  <a:uFillTx/>
                  <a:latin typeface="Arial"/>
                  <a:cs typeface="Arial"/>
                </a:rPr>
                <a:t>Maximise</a:t>
              </a:r>
              <a:r>
                <a:rPr kumimoji="0" lang="en-GB" sz="2400" b="0" i="0" u="none" strike="noStrike" kern="0" cap="none" spc="0" normalizeH="0" baseline="0" noProof="0">
                  <a:ln>
                    <a:noFill/>
                  </a:ln>
                  <a:solidFill>
                    <a:srgbClr val="FFFFFF"/>
                  </a:solidFill>
                  <a:effectLst/>
                  <a:uLnTx/>
                  <a:uFillTx/>
                  <a:latin typeface="Arial"/>
                  <a:cs typeface="Arial"/>
                </a:rPr>
                <a:t> the technological and knowledge return to society in particular through Member States industry</a:t>
              </a:r>
              <a:endParaRPr kumimoji="0" lang="en-US" sz="2400" b="0" i="0" u="none" strike="noStrike" kern="0" cap="none" spc="0" normalizeH="0" baseline="0" noProof="0">
                <a:ln>
                  <a:noFill/>
                </a:ln>
                <a:solidFill>
                  <a:srgbClr val="FFFFFF"/>
                </a:solidFill>
                <a:effectLst/>
                <a:uLnTx/>
                <a:uFillTx/>
                <a:latin typeface="Arial"/>
                <a:cs typeface="Arial"/>
              </a:endParaRPr>
            </a:p>
          </p:txBody>
        </p:sp>
        <p:sp>
          <p:nvSpPr>
            <p:cNvPr id="12" name="Oval 11"/>
            <p:cNvSpPr/>
            <p:nvPr/>
          </p:nvSpPr>
          <p:spPr bwMode="auto">
            <a:xfrm>
              <a:off x="0" y="529430"/>
              <a:ext cx="1354666" cy="135466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p:spPr>
          <p:style>
            <a:lnRef idx="2">
              <a:srgbClr val="000000"/>
            </a:lnRef>
            <a:fillRef idx="1">
              <a:srgbClr val="000000"/>
            </a:fillRef>
            <a:effectRef idx="0">
              <a:srgbClr val="000000"/>
            </a:effectRef>
            <a:fontRef idx="minor"/>
          </p:style>
        </p:sp>
        <p:sp>
          <p:nvSpPr>
            <p:cNvPr id="13" name="Rectangle 12"/>
            <p:cNvSpPr/>
            <p:nvPr/>
          </p:nvSpPr>
          <p:spPr bwMode="auto">
            <a:xfrm>
              <a:off x="1146048" y="2167466"/>
              <a:ext cx="6907174" cy="108373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860213" tIns="60960" rIns="60960" bIns="60960" numCol="1" spcCol="1270" anchor="ctr" anchorCtr="0">
              <a:noAutofit/>
            </a:bodyPr>
            <a:lstStyle/>
            <a:p>
              <a:pPr marL="0" marR="0" lvl="0" indent="0" algn="l" defTabSz="1066800" eaLnBrk="1" fontAlgn="auto" latinLnBrk="0" hangingPunct="1">
                <a:lnSpc>
                  <a:spcPct val="90000"/>
                </a:lnSpc>
                <a:spcBef>
                  <a:spcPts val="0"/>
                </a:spcBef>
                <a:spcAft>
                  <a:spcPts val="0"/>
                </a:spcAft>
                <a:buClrTx/>
                <a:buSzTx/>
                <a:buFontTx/>
                <a:buNone/>
                <a:tabLst/>
                <a:defRPr/>
              </a:pPr>
              <a:r>
                <a:rPr kumimoji="0" lang="en-GB" sz="2400" b="1" i="0" u="none" strike="noStrike" kern="0" cap="none" spc="0" normalizeH="0" baseline="0" noProof="0">
                  <a:ln>
                    <a:noFill/>
                  </a:ln>
                  <a:solidFill>
                    <a:srgbClr val="FFFFFF"/>
                  </a:solidFill>
                  <a:effectLst/>
                  <a:uLnTx/>
                  <a:uFillTx/>
                  <a:latin typeface="Arial"/>
                  <a:cs typeface="Arial"/>
                </a:rPr>
                <a:t>Promote</a:t>
              </a:r>
              <a:r>
                <a:rPr kumimoji="0" lang="en-GB" sz="2400" b="0" i="0" u="none" strike="noStrike" kern="0" cap="none" spc="0" normalizeH="0" baseline="0" noProof="0">
                  <a:ln>
                    <a:noFill/>
                  </a:ln>
                  <a:solidFill>
                    <a:srgbClr val="FFFFFF"/>
                  </a:solidFill>
                  <a:effectLst/>
                  <a:uLnTx/>
                  <a:uFillTx/>
                  <a:latin typeface="Arial"/>
                  <a:cs typeface="Arial"/>
                </a:rPr>
                <a:t> CERN as a centre of excellence for technology and innovation</a:t>
              </a:r>
              <a:endParaRPr kumimoji="0" lang="en-US" sz="2400" b="0" i="0" u="none" strike="noStrike" kern="0" cap="none" spc="0" normalizeH="0" baseline="0" noProof="0">
                <a:ln>
                  <a:noFill/>
                </a:ln>
                <a:solidFill>
                  <a:srgbClr val="FFFFFF"/>
                </a:solidFill>
                <a:effectLst/>
                <a:uLnTx/>
                <a:uFillTx/>
                <a:latin typeface="Arial"/>
                <a:cs typeface="Arial"/>
              </a:endParaRPr>
            </a:p>
          </p:txBody>
        </p:sp>
        <p:sp>
          <p:nvSpPr>
            <p:cNvPr id="14" name="Oval 13"/>
            <p:cNvSpPr/>
            <p:nvPr/>
          </p:nvSpPr>
          <p:spPr bwMode="auto">
            <a:xfrm>
              <a:off x="468714" y="2032000"/>
              <a:ext cx="1354666" cy="135466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p:spPr>
          <p:style>
            <a:lnRef idx="2">
              <a:srgbClr val="000000"/>
            </a:lnRef>
            <a:fillRef idx="1">
              <a:srgbClr val="000000"/>
            </a:fillRef>
            <a:effectRef idx="0">
              <a:srgbClr val="000000"/>
            </a:effectRef>
            <a:fontRef idx="minor"/>
          </p:style>
        </p:sp>
        <p:sp>
          <p:nvSpPr>
            <p:cNvPr id="15" name="Rectangle 14"/>
            <p:cNvSpPr/>
            <p:nvPr/>
          </p:nvSpPr>
          <p:spPr bwMode="auto">
            <a:xfrm>
              <a:off x="752110" y="3793065"/>
              <a:ext cx="7301111" cy="108373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860213" tIns="60960" rIns="60960" bIns="60960" numCol="1" spcCol="1270" anchor="ctr" anchorCtr="0">
              <a:noAutofit/>
            </a:bodyPr>
            <a:lstStyle/>
            <a:p>
              <a:pPr marL="0" marR="0" lvl="0" indent="0" algn="l" defTabSz="1066800" eaLnBrk="1" fontAlgn="auto" latinLnBrk="0" hangingPunct="1">
                <a:lnSpc>
                  <a:spcPct val="90000"/>
                </a:lnSpc>
                <a:spcBef>
                  <a:spcPts val="0"/>
                </a:spcBef>
                <a:spcAft>
                  <a:spcPts val="0"/>
                </a:spcAft>
                <a:buClrTx/>
                <a:buSzTx/>
                <a:buFontTx/>
                <a:buNone/>
                <a:tabLst/>
                <a:defRPr/>
              </a:pPr>
              <a:r>
                <a:rPr kumimoji="0" lang="en-GB" sz="2400" b="1" i="0" u="none" strike="noStrike" kern="0" cap="none" spc="0" normalizeH="0" baseline="0" noProof="0">
                  <a:ln>
                    <a:noFill/>
                  </a:ln>
                  <a:solidFill>
                    <a:srgbClr val="FFFFFF"/>
                  </a:solidFill>
                  <a:effectLst/>
                  <a:uLnTx/>
                  <a:uFillTx/>
                  <a:latin typeface="Arial"/>
                  <a:cs typeface="Arial"/>
                </a:rPr>
                <a:t>Demonstrate</a:t>
              </a:r>
              <a:r>
                <a:rPr kumimoji="0" lang="en-GB" sz="2400" b="0" i="0" u="none" strike="noStrike" kern="0" cap="none" spc="0" normalizeH="0" baseline="0" noProof="0">
                  <a:ln>
                    <a:noFill/>
                  </a:ln>
                  <a:solidFill>
                    <a:srgbClr val="FFFFFF"/>
                  </a:solidFill>
                  <a:effectLst/>
                  <a:uLnTx/>
                  <a:uFillTx/>
                  <a:latin typeface="Arial"/>
                  <a:cs typeface="Arial"/>
                </a:rPr>
                <a:t> the importance and impact of fundamental research investments</a:t>
              </a:r>
              <a:endParaRPr kumimoji="0" lang="en-US" sz="2400" b="0" i="0" u="none" strike="noStrike" kern="0" cap="none" spc="0" normalizeH="0" baseline="0" noProof="0">
                <a:ln>
                  <a:noFill/>
                </a:ln>
                <a:solidFill>
                  <a:srgbClr val="FFFFFF"/>
                </a:solidFill>
                <a:effectLst/>
                <a:uLnTx/>
                <a:uFillTx/>
                <a:latin typeface="Arial"/>
                <a:cs typeface="Arial"/>
              </a:endParaRPr>
            </a:p>
          </p:txBody>
        </p:sp>
        <p:sp>
          <p:nvSpPr>
            <p:cNvPr id="16" name="Oval 15"/>
            <p:cNvSpPr/>
            <p:nvPr/>
          </p:nvSpPr>
          <p:spPr bwMode="auto">
            <a:xfrm>
              <a:off x="74777" y="3657600"/>
              <a:ext cx="1354666" cy="135466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p:spPr>
          <p:style>
            <a:lnRef idx="2">
              <a:srgbClr val="000000"/>
            </a:lnRef>
            <a:fillRef idx="1">
              <a:srgbClr val="000000"/>
            </a:fillRef>
            <a:effectRef idx="0">
              <a:srgbClr val="000000"/>
            </a:effectRef>
            <a:fontRef idx="minor"/>
          </p:style>
        </p:sp>
      </p:grpSp>
      <p:pic>
        <p:nvPicPr>
          <p:cNvPr id="17" name="Image" descr="Image"/>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a:ext>
            </a:extLst>
          </a:blip>
          <a:stretch/>
        </p:blipFill>
        <p:spPr bwMode="auto">
          <a:xfrm>
            <a:off x="2389831" y="1617500"/>
            <a:ext cx="617861" cy="617861"/>
          </a:xfrm>
          <a:prstGeom prst="rect">
            <a:avLst/>
          </a:prstGeom>
          <a:ln w="12700">
            <a:miter lim="400000"/>
          </a:ln>
        </p:spPr>
      </p:pic>
      <p:pic>
        <p:nvPicPr>
          <p:cNvPr id="18" name="Image" descr="Image"/>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a:ext>
            </a:extLst>
          </a:blip>
          <a:stretch/>
        </p:blipFill>
        <p:spPr bwMode="auto">
          <a:xfrm>
            <a:off x="2795728" y="3084249"/>
            <a:ext cx="689500" cy="689499"/>
          </a:xfrm>
          <a:prstGeom prst="rect">
            <a:avLst/>
          </a:prstGeom>
          <a:ln w="12700">
            <a:miter lim="400000"/>
          </a:ln>
        </p:spPr>
      </p:pic>
      <p:pic>
        <p:nvPicPr>
          <p:cNvPr id="19" name="Image" descr="Image"/>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a:ext>
            </a:extLst>
          </a:blip>
          <a:stretch/>
        </p:blipFill>
        <p:spPr bwMode="auto">
          <a:xfrm>
            <a:off x="2227477" y="4621669"/>
            <a:ext cx="1136501" cy="912309"/>
          </a:xfrm>
          <a:prstGeom prst="rect">
            <a:avLst/>
          </a:prstGeom>
          <a:ln w="12700">
            <a:miter lim="400000"/>
          </a:ln>
        </p:spPr>
      </p:pic>
    </p:spTree>
    <p:extLst>
      <p:ext uri="{BB962C8B-B14F-4D97-AF65-F5344CB8AC3E}">
        <p14:creationId xmlns:p14="http://schemas.microsoft.com/office/powerpoint/2010/main" val="4097562773"/>
      </p:ext>
    </p:extLst>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452374" y="272334"/>
            <a:ext cx="7100570" cy="705721"/>
          </a:xfrm>
          <a:prstGeom prst="rect">
            <a:avLst/>
          </a:prstGeom>
          <a:ln w="12700">
            <a:miter lim="400000"/>
          </a:ln>
          <a:extLst>
            <a:ext uri="{C572A759-6A51-4108-AA02-DFA0A04FC94B}">
              <ma14:wrappingTextBoxFlag xmlns:ma14="http://schemas.microsoft.com/office/mac/drawingml/2011/main" xmlns="" val="1"/>
            </a:ext>
          </a:extLst>
        </p:spPr>
        <p:txBody>
          <a:bodyPr wrap="square" lIns="44648" tIns="44648" rIns="44648" bIns="44648" anchor="ctr">
            <a:spAutoFit/>
          </a:bodyPr>
          <a:lstStyle>
            <a:lvl1pPr>
              <a:defRPr sz="8000"/>
            </a:lvl1pPr>
          </a:lstStyle>
          <a:p>
            <a:pPr algn="l"/>
            <a:r>
              <a:rPr lang="en-GB" sz="4000" dirty="0">
                <a:solidFill>
                  <a:schemeClr val="tx1"/>
                </a:solidFill>
                <a:latin typeface="+mj-lt"/>
                <a:ea typeface="Helvetica Neue" charset="0"/>
                <a:cs typeface="Helvetica Neue" charset="0"/>
              </a:rPr>
              <a:t>How to collaborate with CERN</a:t>
            </a:r>
          </a:p>
        </p:txBody>
      </p:sp>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3"/>
          <a:stretch>
            <a:fillRect/>
          </a:stretch>
        </p:blipFill>
        <p:spPr>
          <a:xfrm>
            <a:off x="0" y="6217920"/>
            <a:ext cx="2606722" cy="676272"/>
          </a:xfrm>
          <a:prstGeom prst="rect">
            <a:avLst/>
          </a:prstGeom>
        </p:spPr>
      </p:pic>
      <p:cxnSp>
        <p:nvCxnSpPr>
          <p:cNvPr id="25" name="Straight Connector 24">
            <a:extLst>
              <a:ext uri="{FF2B5EF4-FFF2-40B4-BE49-F238E27FC236}">
                <a16:creationId xmlns:a16="http://schemas.microsoft.com/office/drawing/2014/main" id="{A8B7D8DF-DF79-8241-962E-3DE7E1D338D5}"/>
              </a:ext>
            </a:extLst>
          </p:cNvPr>
          <p:cNvCxnSpPr/>
          <p:nvPr/>
        </p:nvCxnSpPr>
        <p:spPr>
          <a:xfrm>
            <a:off x="452374" y="978055"/>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7" name="Rectangle 6">
            <a:extLst>
              <a:ext uri="{FF2B5EF4-FFF2-40B4-BE49-F238E27FC236}">
                <a16:creationId xmlns:a16="http://schemas.microsoft.com/office/drawing/2014/main" id="{D46645F4-65EF-E344-AD19-A2B34204C66B}"/>
              </a:ext>
            </a:extLst>
          </p:cNvPr>
          <p:cNvSpPr/>
          <p:nvPr/>
        </p:nvSpPr>
        <p:spPr>
          <a:xfrm>
            <a:off x="2326858" y="4885011"/>
            <a:ext cx="9087185" cy="461665"/>
          </a:xfrm>
          <a:prstGeom prst="rect">
            <a:avLst/>
          </a:prstGeom>
        </p:spPr>
        <p:txBody>
          <a:bodyPr wrap="square">
            <a:spAutoFit/>
          </a:bodyPr>
          <a:lstStyle/>
          <a:p>
            <a:pPr algn="l"/>
            <a:r>
              <a:rPr lang="en-US" sz="2400" dirty="0"/>
              <a:t>Start a company based on CERN technology or know-how</a:t>
            </a:r>
            <a:endParaRPr lang="en-GB" sz="2400" dirty="0"/>
          </a:p>
        </p:txBody>
      </p:sp>
      <p:sp>
        <p:nvSpPr>
          <p:cNvPr id="9" name="Rectangle 8">
            <a:extLst>
              <a:ext uri="{FF2B5EF4-FFF2-40B4-BE49-F238E27FC236}">
                <a16:creationId xmlns:a16="http://schemas.microsoft.com/office/drawing/2014/main" id="{921D2A31-2396-DE4E-BADC-C199BCD30502}"/>
              </a:ext>
            </a:extLst>
          </p:cNvPr>
          <p:cNvSpPr/>
          <p:nvPr/>
        </p:nvSpPr>
        <p:spPr>
          <a:xfrm>
            <a:off x="2326858" y="2693609"/>
            <a:ext cx="3300904" cy="461665"/>
          </a:xfrm>
          <a:prstGeom prst="rect">
            <a:avLst/>
          </a:prstGeom>
        </p:spPr>
        <p:txBody>
          <a:bodyPr wrap="none">
            <a:spAutoFit/>
          </a:bodyPr>
          <a:lstStyle/>
          <a:p>
            <a:pPr algn="l"/>
            <a:r>
              <a:rPr lang="en-US" sz="2400" dirty="0"/>
              <a:t>Service &amp; Consultancy</a:t>
            </a:r>
            <a:endParaRPr lang="en-GB" sz="2400" dirty="0"/>
          </a:p>
        </p:txBody>
      </p:sp>
      <p:sp>
        <p:nvSpPr>
          <p:cNvPr id="10" name="Rectangle 9">
            <a:extLst>
              <a:ext uri="{FF2B5EF4-FFF2-40B4-BE49-F238E27FC236}">
                <a16:creationId xmlns:a16="http://schemas.microsoft.com/office/drawing/2014/main" id="{7B11E724-04F6-CA49-9985-0DB1074ABE55}"/>
              </a:ext>
            </a:extLst>
          </p:cNvPr>
          <p:cNvSpPr/>
          <p:nvPr/>
        </p:nvSpPr>
        <p:spPr>
          <a:xfrm>
            <a:off x="2326858" y="3812153"/>
            <a:ext cx="1606530" cy="461665"/>
          </a:xfrm>
          <a:prstGeom prst="rect">
            <a:avLst/>
          </a:prstGeom>
        </p:spPr>
        <p:txBody>
          <a:bodyPr wrap="none">
            <a:spAutoFit/>
          </a:bodyPr>
          <a:lstStyle/>
          <a:p>
            <a:pPr algn="l"/>
            <a:r>
              <a:rPr lang="en-US" sz="2400" dirty="0"/>
              <a:t>Licensing </a:t>
            </a:r>
            <a:endParaRPr lang="en-GB" sz="2400" dirty="0"/>
          </a:p>
        </p:txBody>
      </p:sp>
      <p:sp>
        <p:nvSpPr>
          <p:cNvPr id="12" name="Rectangle 11">
            <a:extLst>
              <a:ext uri="{FF2B5EF4-FFF2-40B4-BE49-F238E27FC236}">
                <a16:creationId xmlns:a16="http://schemas.microsoft.com/office/drawing/2014/main" id="{CCB1B277-5AE2-7A4F-8182-0540A1C3341B}"/>
              </a:ext>
            </a:extLst>
          </p:cNvPr>
          <p:cNvSpPr/>
          <p:nvPr/>
        </p:nvSpPr>
        <p:spPr>
          <a:xfrm>
            <a:off x="2326858" y="1628387"/>
            <a:ext cx="2890535" cy="461665"/>
          </a:xfrm>
          <a:prstGeom prst="rect">
            <a:avLst/>
          </a:prstGeom>
        </p:spPr>
        <p:txBody>
          <a:bodyPr wrap="none">
            <a:spAutoFit/>
          </a:bodyPr>
          <a:lstStyle/>
          <a:p>
            <a:pPr algn="l"/>
            <a:r>
              <a:rPr lang="en-US" sz="2400" dirty="0"/>
              <a:t>R&amp;D Collaborations</a:t>
            </a:r>
            <a:endParaRPr lang="en-GB" sz="2400" dirty="0"/>
          </a:p>
        </p:txBody>
      </p:sp>
      <p:pic>
        <p:nvPicPr>
          <p:cNvPr id="13" name="Picture 12">
            <a:extLst>
              <a:ext uri="{FF2B5EF4-FFF2-40B4-BE49-F238E27FC236}">
                <a16:creationId xmlns:a16="http://schemas.microsoft.com/office/drawing/2014/main" id="{9A2357A0-D66E-E24D-880D-71166BD7C4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89630" y="3676112"/>
            <a:ext cx="818446" cy="828037"/>
          </a:xfrm>
          <a:prstGeom prst="rect">
            <a:avLst/>
          </a:prstGeom>
        </p:spPr>
      </p:pic>
      <p:pic>
        <p:nvPicPr>
          <p:cNvPr id="14" name="Picture 13">
            <a:extLst>
              <a:ext uri="{FF2B5EF4-FFF2-40B4-BE49-F238E27FC236}">
                <a16:creationId xmlns:a16="http://schemas.microsoft.com/office/drawing/2014/main" id="{16E459E7-1ECA-7645-859A-917FEFEE1CC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15276" y="4783091"/>
            <a:ext cx="892800" cy="896119"/>
          </a:xfrm>
          <a:prstGeom prst="rect">
            <a:avLst/>
          </a:prstGeom>
        </p:spPr>
      </p:pic>
      <p:pic>
        <p:nvPicPr>
          <p:cNvPr id="15" name="Picture 14">
            <a:extLst>
              <a:ext uri="{FF2B5EF4-FFF2-40B4-BE49-F238E27FC236}">
                <a16:creationId xmlns:a16="http://schemas.microsoft.com/office/drawing/2014/main" id="{C1DE5410-E51B-D149-9819-3DDBB702834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37946" y="1265476"/>
            <a:ext cx="1029592" cy="1029592"/>
          </a:xfrm>
          <a:prstGeom prst="rect">
            <a:avLst/>
          </a:prstGeom>
        </p:spPr>
      </p:pic>
      <p:pic>
        <p:nvPicPr>
          <p:cNvPr id="16" name="Picture 15">
            <a:extLst>
              <a:ext uri="{FF2B5EF4-FFF2-40B4-BE49-F238E27FC236}">
                <a16:creationId xmlns:a16="http://schemas.microsoft.com/office/drawing/2014/main" id="{1AE09D45-F709-AE44-828D-EBD1A6FD1E9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71715" y="2468497"/>
            <a:ext cx="897291" cy="933446"/>
          </a:xfrm>
          <a:prstGeom prst="rect">
            <a:avLst/>
          </a:prstGeom>
        </p:spPr>
      </p:pic>
      <p:sp>
        <p:nvSpPr>
          <p:cNvPr id="17" name="Rectangle 16">
            <a:extLst>
              <a:ext uri="{FF2B5EF4-FFF2-40B4-BE49-F238E27FC236}">
                <a16:creationId xmlns:a16="http://schemas.microsoft.com/office/drawing/2014/main" id="{09909B1A-9DC2-474D-A931-1DD1AC8DA4E7}"/>
              </a:ext>
            </a:extLst>
          </p:cNvPr>
          <p:cNvSpPr/>
          <p:nvPr/>
        </p:nvSpPr>
        <p:spPr>
          <a:xfrm>
            <a:off x="8061517" y="5656291"/>
            <a:ext cx="3852337" cy="369332"/>
          </a:xfrm>
          <a:prstGeom prst="rect">
            <a:avLst/>
          </a:prstGeom>
        </p:spPr>
        <p:txBody>
          <a:bodyPr wrap="none">
            <a:spAutoFit/>
          </a:bodyPr>
          <a:lstStyle/>
          <a:p>
            <a:r>
              <a:rPr lang="en-US" sz="1800" b="1" dirty="0">
                <a:solidFill>
                  <a:srgbClr val="41C0C3"/>
                </a:solidFill>
              </a:rPr>
              <a:t>Find out more at kt.cern/collaborate</a:t>
            </a:r>
            <a:endParaRPr lang="en-GB" sz="1800" b="1" dirty="0">
              <a:solidFill>
                <a:srgbClr val="41C0C3"/>
              </a:solidFill>
            </a:endParaRPr>
          </a:p>
        </p:txBody>
      </p:sp>
    </p:spTree>
    <p:extLst>
      <p:ext uri="{BB962C8B-B14F-4D97-AF65-F5344CB8AC3E}">
        <p14:creationId xmlns:p14="http://schemas.microsoft.com/office/powerpoint/2010/main" val="3105409684"/>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7" name="Content Placeholder 4"/>
          <p:cNvPicPr>
            <a:picLocks noGrp="1" noChangeAspect="1"/>
          </p:cNvPicPr>
          <p:nvPr>
            <p:ph idx="4294967295"/>
          </p:nvPr>
        </p:nvPicPr>
        <p:blipFill>
          <a:blip r:embed="rId3" cstate="print">
            <a:extLst>
              <a:ext uri="{28A0092B-C50C-407E-A947-70E740481C1C}">
                <a14:useLocalDpi xmlns:a14="http://schemas.microsoft.com/office/drawing/2010/main"/>
              </a:ext>
            </a:extLst>
          </a:blip>
          <a:stretch/>
        </p:blipFill>
        <p:spPr bwMode="auto">
          <a:xfrm>
            <a:off x="-84389" y="0"/>
            <a:ext cx="12276389" cy="6858000"/>
          </a:xfrm>
          <a:prstGeom prst="rect">
            <a:avLst/>
          </a:prstGeom>
        </p:spPr>
      </p:pic>
      <p:sp>
        <p:nvSpPr>
          <p:cNvPr id="8" name="Title 4"/>
          <p:cNvSpPr>
            <a:spLocks noGrp="1"/>
          </p:cNvSpPr>
          <p:nvPr>
            <p:ph type="title" idx="4294967295"/>
          </p:nvPr>
        </p:nvSpPr>
        <p:spPr bwMode="auto">
          <a:xfrm>
            <a:off x="586301" y="140449"/>
            <a:ext cx="11376025" cy="1065213"/>
          </a:xfrm>
        </p:spPr>
        <p:txBody>
          <a:bodyPr/>
          <a:lstStyle/>
          <a:p>
            <a:pPr>
              <a:defRPr/>
            </a:pPr>
            <a:r>
              <a:rPr lang="en-US" b="1" dirty="0">
                <a:solidFill>
                  <a:schemeClr val="accent1"/>
                </a:solidFill>
              </a:rPr>
              <a:t>Business Incubation Centre (BIC) Network</a:t>
            </a:r>
            <a:endParaRPr lang="en-GB" b="1" dirty="0">
              <a:solidFill>
                <a:schemeClr val="accent1"/>
              </a:solidFill>
            </a:endParaRPr>
          </a:p>
        </p:txBody>
      </p:sp>
      <p:sp>
        <p:nvSpPr>
          <p:cNvPr id="3" name="TextBox 2"/>
          <p:cNvSpPr txBox="1"/>
          <p:nvPr/>
        </p:nvSpPr>
        <p:spPr bwMode="auto">
          <a:xfrm>
            <a:off x="178314" y="1527421"/>
            <a:ext cx="6181294" cy="1077218"/>
          </a:xfrm>
          <a:prstGeom prst="rect">
            <a:avLst/>
          </a:prstGeom>
          <a:noFill/>
        </p:spPr>
        <p:txBody>
          <a:bodyPr wrap="square" rtlCol="0">
            <a:spAutoFit/>
          </a:bodyPr>
          <a:lstStyle/>
          <a:p>
            <a:r>
              <a:rPr lang="fr-CH" sz="3200" b="1" dirty="0" smtClean="0">
                <a:solidFill>
                  <a:srgbClr val="002060"/>
                </a:solidFill>
              </a:rPr>
              <a:t>1</a:t>
            </a:r>
            <a:r>
              <a:rPr lang="fr-CH" sz="3200" b="1" baseline="30000" dirty="0" smtClean="0">
                <a:solidFill>
                  <a:srgbClr val="002060"/>
                </a:solidFill>
              </a:rPr>
              <a:t>st</a:t>
            </a:r>
            <a:r>
              <a:rPr lang="fr-CH" sz="3200" b="1" dirty="0" smtClean="0">
                <a:solidFill>
                  <a:srgbClr val="002060"/>
                </a:solidFill>
              </a:rPr>
              <a:t>:     STFC-CERN BIC</a:t>
            </a:r>
          </a:p>
          <a:p>
            <a:r>
              <a:rPr lang="fr-CH" sz="3200" b="1" dirty="0">
                <a:solidFill>
                  <a:srgbClr val="002060"/>
                </a:solidFill>
              </a:rPr>
              <a:t>	</a:t>
            </a:r>
            <a:r>
              <a:rPr lang="fr-CH" sz="3200" b="1" dirty="0" smtClean="0">
                <a:solidFill>
                  <a:srgbClr val="002060"/>
                </a:solidFill>
              </a:rPr>
              <a:t>in </a:t>
            </a:r>
            <a:r>
              <a:rPr lang="fr-CH" sz="3200" b="1" dirty="0" err="1" smtClean="0">
                <a:solidFill>
                  <a:srgbClr val="002060"/>
                </a:solidFill>
              </a:rPr>
              <a:t>Daresbury</a:t>
            </a:r>
            <a:endParaRPr lang="en-GB" sz="3200" b="1" dirty="0">
              <a:solidFill>
                <a:srgbClr val="002060"/>
              </a:solidFill>
            </a:endParaRPr>
          </a:p>
        </p:txBody>
      </p:sp>
      <p:cxnSp>
        <p:nvCxnSpPr>
          <p:cNvPr id="11" name="Straight Arrow Connector 10"/>
          <p:cNvCxnSpPr/>
          <p:nvPr/>
        </p:nvCxnSpPr>
        <p:spPr>
          <a:xfrm>
            <a:off x="3625516" y="2614863"/>
            <a:ext cx="3416634" cy="541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78314" y="3248156"/>
            <a:ext cx="4844715" cy="369332"/>
          </a:xfrm>
          <a:prstGeom prst="rect">
            <a:avLst/>
          </a:prstGeom>
          <a:noFill/>
        </p:spPr>
        <p:txBody>
          <a:bodyPr wrap="square" rtlCol="0">
            <a:spAutoFit/>
          </a:bodyPr>
          <a:lstStyle/>
          <a:p>
            <a:r>
              <a:rPr lang="en-GB" dirty="0" smtClean="0">
                <a:solidFill>
                  <a:schemeClr val="tx2"/>
                </a:solidFill>
              </a:rPr>
              <a:t>Total </a:t>
            </a:r>
            <a:r>
              <a:rPr lang="en-GB" dirty="0">
                <a:solidFill>
                  <a:schemeClr val="tx2"/>
                </a:solidFill>
              </a:rPr>
              <a:t>number of </a:t>
            </a:r>
            <a:r>
              <a:rPr lang="en-GB" dirty="0" err="1">
                <a:solidFill>
                  <a:schemeClr val="tx2"/>
                </a:solidFill>
              </a:rPr>
              <a:t>startups</a:t>
            </a:r>
            <a:r>
              <a:rPr lang="en-GB" dirty="0">
                <a:solidFill>
                  <a:schemeClr val="tx2"/>
                </a:solidFill>
              </a:rPr>
              <a:t> incubated till date: 11</a:t>
            </a:r>
          </a:p>
        </p:txBody>
      </p:sp>
      <p:sp>
        <p:nvSpPr>
          <p:cNvPr id="19" name="Rectangle 18"/>
          <p:cNvSpPr/>
          <p:nvPr/>
        </p:nvSpPr>
        <p:spPr>
          <a:xfrm>
            <a:off x="178314" y="5934924"/>
            <a:ext cx="3724096" cy="369332"/>
          </a:xfrm>
          <a:prstGeom prst="rect">
            <a:avLst/>
          </a:prstGeom>
        </p:spPr>
        <p:txBody>
          <a:bodyPr wrap="none">
            <a:spAutoFit/>
          </a:bodyPr>
          <a:lstStyle/>
          <a:p>
            <a:r>
              <a:rPr lang="en-GB" dirty="0">
                <a:solidFill>
                  <a:schemeClr val="tx2"/>
                </a:solidFill>
              </a:rPr>
              <a:t>Current year: 5 projects under review </a:t>
            </a:r>
          </a:p>
        </p:txBody>
      </p:sp>
      <p:sp>
        <p:nvSpPr>
          <p:cNvPr id="23" name="Rectangle 22"/>
          <p:cNvSpPr/>
          <p:nvPr/>
        </p:nvSpPr>
        <p:spPr>
          <a:xfrm>
            <a:off x="178314" y="3836789"/>
            <a:ext cx="6096000" cy="1754326"/>
          </a:xfrm>
          <a:prstGeom prst="rect">
            <a:avLst/>
          </a:prstGeom>
        </p:spPr>
        <p:txBody>
          <a:bodyPr>
            <a:spAutoFit/>
          </a:bodyPr>
          <a:lstStyle/>
          <a:p>
            <a:r>
              <a:rPr lang="en-GB" dirty="0" err="1" smtClean="0">
                <a:solidFill>
                  <a:schemeClr val="tx2"/>
                </a:solidFill>
              </a:rPr>
              <a:t>Innocryst</a:t>
            </a:r>
            <a:r>
              <a:rPr lang="en-GB" dirty="0" smtClean="0">
                <a:solidFill>
                  <a:schemeClr val="tx2"/>
                </a:solidFill>
              </a:rPr>
              <a:t>				Quantum </a:t>
            </a:r>
            <a:r>
              <a:rPr lang="en-GB" dirty="0">
                <a:solidFill>
                  <a:schemeClr val="tx2"/>
                </a:solidFill>
              </a:rPr>
              <a:t>Detectors</a:t>
            </a:r>
          </a:p>
          <a:p>
            <a:r>
              <a:rPr lang="en-GB" dirty="0" smtClean="0">
                <a:solidFill>
                  <a:schemeClr val="tx2"/>
                </a:solidFill>
              </a:rPr>
              <a:t>A20 </a:t>
            </a:r>
            <a:r>
              <a:rPr lang="en-GB" dirty="0">
                <a:solidFill>
                  <a:schemeClr val="tx2"/>
                </a:solidFill>
              </a:rPr>
              <a:t>Innovation </a:t>
            </a:r>
            <a:r>
              <a:rPr lang="en-GB" dirty="0" smtClean="0">
                <a:solidFill>
                  <a:schemeClr val="tx2"/>
                </a:solidFill>
              </a:rPr>
              <a:t>			</a:t>
            </a:r>
            <a:r>
              <a:rPr lang="en-GB" dirty="0" err="1" smtClean="0">
                <a:solidFill>
                  <a:schemeClr val="tx2"/>
                </a:solidFill>
              </a:rPr>
              <a:t>Camstech</a:t>
            </a:r>
            <a:endParaRPr lang="en-GB" dirty="0">
              <a:solidFill>
                <a:schemeClr val="tx2"/>
              </a:solidFill>
            </a:endParaRPr>
          </a:p>
          <a:p>
            <a:r>
              <a:rPr lang="en-GB" dirty="0" smtClean="0">
                <a:solidFill>
                  <a:schemeClr val="tx2"/>
                </a:solidFill>
              </a:rPr>
              <a:t>Croft </a:t>
            </a:r>
            <a:r>
              <a:rPr lang="en-GB" dirty="0">
                <a:solidFill>
                  <a:schemeClr val="tx2"/>
                </a:solidFill>
              </a:rPr>
              <a:t>Additive </a:t>
            </a:r>
            <a:r>
              <a:rPr lang="en-GB" dirty="0" smtClean="0">
                <a:solidFill>
                  <a:schemeClr val="tx2"/>
                </a:solidFill>
              </a:rPr>
              <a:t>Manufacturing		Artemis Analytical</a:t>
            </a:r>
          </a:p>
          <a:p>
            <a:r>
              <a:rPr lang="en-GB" dirty="0" smtClean="0">
                <a:solidFill>
                  <a:schemeClr val="tx2"/>
                </a:solidFill>
              </a:rPr>
              <a:t>D-Beam				Oxford </a:t>
            </a:r>
            <a:r>
              <a:rPr lang="en-GB" dirty="0" err="1">
                <a:solidFill>
                  <a:schemeClr val="tx2"/>
                </a:solidFill>
              </a:rPr>
              <a:t>Nanosystems</a:t>
            </a:r>
            <a:endParaRPr lang="en-GB" dirty="0">
              <a:solidFill>
                <a:schemeClr val="tx2"/>
              </a:solidFill>
            </a:endParaRPr>
          </a:p>
          <a:p>
            <a:r>
              <a:rPr lang="en-GB" dirty="0" smtClean="0">
                <a:solidFill>
                  <a:schemeClr val="tx2"/>
                </a:solidFill>
              </a:rPr>
              <a:t>2D Heat				Ross </a:t>
            </a:r>
            <a:r>
              <a:rPr lang="en-GB" dirty="0">
                <a:solidFill>
                  <a:schemeClr val="tx2"/>
                </a:solidFill>
              </a:rPr>
              <a:t>Robotics</a:t>
            </a:r>
          </a:p>
          <a:p>
            <a:r>
              <a:rPr lang="en-GB" dirty="0" smtClean="0">
                <a:solidFill>
                  <a:schemeClr val="tx2"/>
                </a:solidFill>
              </a:rPr>
              <a:t>MAAS </a:t>
            </a:r>
            <a:r>
              <a:rPr lang="en-GB" dirty="0">
                <a:solidFill>
                  <a:schemeClr val="tx2"/>
                </a:solidFill>
              </a:rPr>
              <a:t>Spectrometry</a:t>
            </a:r>
          </a:p>
        </p:txBody>
      </p:sp>
    </p:spTree>
    <p:extLst>
      <p:ext uri="{BB962C8B-B14F-4D97-AF65-F5344CB8AC3E}">
        <p14:creationId xmlns:p14="http://schemas.microsoft.com/office/powerpoint/2010/main" val="1063859361"/>
      </p:ext>
    </p:extLst>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78757" y="291055"/>
            <a:ext cx="2181882" cy="2326883"/>
          </a:xfrm>
          <a:prstGeom prst="rect">
            <a:avLst/>
          </a:prstGeom>
        </p:spPr>
      </p:pic>
      <p:pic>
        <p:nvPicPr>
          <p:cNvPr id="3" name="Picture 2"/>
          <p:cNvPicPr>
            <a:picLocks noChangeAspect="1"/>
          </p:cNvPicPr>
          <p:nvPr/>
        </p:nvPicPr>
        <p:blipFill>
          <a:blip r:embed="rId3"/>
          <a:stretch>
            <a:fillRect/>
          </a:stretch>
        </p:blipFill>
        <p:spPr>
          <a:xfrm>
            <a:off x="961857" y="627579"/>
            <a:ext cx="2276102" cy="2513480"/>
          </a:xfrm>
          <a:prstGeom prst="rect">
            <a:avLst/>
          </a:prstGeom>
        </p:spPr>
      </p:pic>
      <p:pic>
        <p:nvPicPr>
          <p:cNvPr id="4" name="Picture 3"/>
          <p:cNvPicPr>
            <a:picLocks noChangeAspect="1"/>
          </p:cNvPicPr>
          <p:nvPr/>
        </p:nvPicPr>
        <p:blipFill>
          <a:blip r:embed="rId4"/>
          <a:stretch>
            <a:fillRect/>
          </a:stretch>
        </p:blipFill>
        <p:spPr>
          <a:xfrm>
            <a:off x="2717654" y="4370678"/>
            <a:ext cx="2144842" cy="2385636"/>
          </a:xfrm>
          <a:prstGeom prst="rect">
            <a:avLst/>
          </a:prstGeom>
        </p:spPr>
      </p:pic>
      <p:pic>
        <p:nvPicPr>
          <p:cNvPr id="5" name="Picture 4"/>
          <p:cNvPicPr>
            <a:picLocks noChangeAspect="1"/>
          </p:cNvPicPr>
          <p:nvPr/>
        </p:nvPicPr>
        <p:blipFill>
          <a:blip r:embed="rId5"/>
          <a:stretch>
            <a:fillRect/>
          </a:stretch>
        </p:blipFill>
        <p:spPr>
          <a:xfrm>
            <a:off x="9476248" y="2344290"/>
            <a:ext cx="2094949" cy="2396522"/>
          </a:xfrm>
          <a:prstGeom prst="rect">
            <a:avLst/>
          </a:prstGeom>
        </p:spPr>
      </p:pic>
      <p:sp>
        <p:nvSpPr>
          <p:cNvPr id="7" name="TextBox 6"/>
          <p:cNvSpPr txBox="1"/>
          <p:nvPr/>
        </p:nvSpPr>
        <p:spPr>
          <a:xfrm>
            <a:off x="3038101" y="3050016"/>
            <a:ext cx="150394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CH" sz="3600" b="1" i="0" u="none" strike="noStrike" cap="none" spc="0" normalizeH="0" baseline="0" dirty="0" smtClean="0">
                <a:ln>
                  <a:noFill/>
                </a:ln>
                <a:solidFill>
                  <a:schemeClr val="accent5">
                    <a:lumMod val="75000"/>
                  </a:schemeClr>
                </a:solidFill>
                <a:effectLst/>
                <a:uFillTx/>
                <a:latin typeface="+mj-lt"/>
                <a:ea typeface="+mj-ea"/>
                <a:cs typeface="+mj-cs"/>
                <a:sym typeface="Calibri"/>
              </a:rPr>
              <a:t> 1</a:t>
            </a:r>
            <a:endParaRPr kumimoji="0" lang="en-GB" sz="3600" b="1" i="0" u="none" strike="noStrike" cap="none" spc="0" normalizeH="0" baseline="0" dirty="0">
              <a:ln>
                <a:noFill/>
              </a:ln>
              <a:solidFill>
                <a:schemeClr val="accent5">
                  <a:lumMod val="75000"/>
                </a:schemeClr>
              </a:solidFill>
              <a:effectLst/>
              <a:uFillTx/>
              <a:latin typeface="+mj-lt"/>
              <a:ea typeface="+mj-ea"/>
              <a:cs typeface="+mj-cs"/>
              <a:sym typeface="Calibri"/>
            </a:endParaRPr>
          </a:p>
        </p:txBody>
      </p:sp>
      <p:sp>
        <p:nvSpPr>
          <p:cNvPr id="8" name="TextBox 7"/>
          <p:cNvSpPr txBox="1"/>
          <p:nvPr/>
        </p:nvSpPr>
        <p:spPr>
          <a:xfrm>
            <a:off x="7830533" y="3013655"/>
            <a:ext cx="150394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CH" sz="3600" b="1" i="0" u="none" strike="noStrike" cap="none" spc="0" normalizeH="0" baseline="0" dirty="0" smtClean="0">
                <a:ln>
                  <a:noFill/>
                </a:ln>
                <a:solidFill>
                  <a:schemeClr val="accent5">
                    <a:lumMod val="75000"/>
                  </a:schemeClr>
                </a:solidFill>
                <a:effectLst/>
                <a:uFillTx/>
                <a:latin typeface="+mj-lt"/>
                <a:ea typeface="+mj-ea"/>
                <a:cs typeface="+mj-cs"/>
                <a:sym typeface="Calibri"/>
              </a:rPr>
              <a:t>2</a:t>
            </a:r>
            <a:endParaRPr kumimoji="0" lang="en-GB" sz="3600" b="1" i="0" u="none" strike="noStrike" cap="none" spc="0" normalizeH="0" baseline="0" dirty="0">
              <a:ln>
                <a:noFill/>
              </a:ln>
              <a:solidFill>
                <a:schemeClr val="accent5">
                  <a:lumMod val="75000"/>
                </a:schemeClr>
              </a:solidFill>
              <a:effectLst/>
              <a:uFillTx/>
              <a:latin typeface="+mj-lt"/>
              <a:ea typeface="+mj-ea"/>
              <a:cs typeface="+mj-cs"/>
              <a:sym typeface="Calibri"/>
            </a:endParaRPr>
          </a:p>
        </p:txBody>
      </p:sp>
      <p:sp>
        <p:nvSpPr>
          <p:cNvPr id="9" name="TextBox 8"/>
          <p:cNvSpPr txBox="1"/>
          <p:nvPr/>
        </p:nvSpPr>
        <p:spPr>
          <a:xfrm>
            <a:off x="5256039" y="3840071"/>
            <a:ext cx="150394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CH" sz="3600" b="1" i="0" u="none" strike="noStrike" cap="none" spc="0" normalizeH="0" baseline="0" dirty="0" smtClean="0">
                <a:ln>
                  <a:noFill/>
                </a:ln>
                <a:solidFill>
                  <a:schemeClr val="accent5">
                    <a:lumMod val="75000"/>
                  </a:schemeClr>
                </a:solidFill>
                <a:effectLst/>
                <a:uFillTx/>
                <a:latin typeface="+mj-lt"/>
                <a:ea typeface="+mj-ea"/>
                <a:cs typeface="+mj-cs"/>
                <a:sym typeface="Calibri"/>
              </a:rPr>
              <a:t>3</a:t>
            </a:r>
            <a:endParaRPr kumimoji="0" lang="en-GB" sz="3600" b="1" i="0" u="none" strike="noStrike" cap="none" spc="0" normalizeH="0" baseline="0" dirty="0">
              <a:ln>
                <a:noFill/>
              </a:ln>
              <a:solidFill>
                <a:schemeClr val="accent5">
                  <a:lumMod val="75000"/>
                </a:schemeClr>
              </a:solidFill>
              <a:effectLst/>
              <a:uFillTx/>
              <a:latin typeface="+mj-lt"/>
              <a:ea typeface="+mj-ea"/>
              <a:cs typeface="+mj-cs"/>
              <a:sym typeface="Calibri"/>
            </a:endParaRPr>
          </a:p>
        </p:txBody>
      </p:sp>
      <p:sp>
        <p:nvSpPr>
          <p:cNvPr id="10" name="TextBox 9"/>
          <p:cNvSpPr txBox="1"/>
          <p:nvPr/>
        </p:nvSpPr>
        <p:spPr>
          <a:xfrm>
            <a:off x="6137036" y="4279149"/>
            <a:ext cx="2883442"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CH" sz="2400" b="1" i="0" u="none" strike="noStrike" cap="none" spc="0" normalizeH="0" baseline="0" dirty="0" smtClean="0">
                <a:ln>
                  <a:noFill/>
                </a:ln>
                <a:solidFill>
                  <a:srgbClr val="000000"/>
                </a:solidFill>
                <a:effectLst/>
                <a:uFillTx/>
                <a:latin typeface="+mj-lt"/>
                <a:ea typeface="+mj-ea"/>
                <a:cs typeface="+mj-cs"/>
                <a:sym typeface="Calibri"/>
              </a:rPr>
              <a:t>Margherita Marini</a:t>
            </a:r>
            <a:endParaRPr kumimoji="0" lang="en-GB" sz="2400" b="1" i="0" u="none" strike="noStrike" cap="none" spc="0" normalizeH="0" baseline="0" dirty="0">
              <a:ln>
                <a:noFill/>
              </a:ln>
              <a:solidFill>
                <a:srgbClr val="000000"/>
              </a:solidFill>
              <a:effectLst/>
              <a:uFillTx/>
              <a:latin typeface="+mj-lt"/>
              <a:ea typeface="+mj-ea"/>
              <a:cs typeface="+mj-cs"/>
              <a:sym typeface="Calibri"/>
            </a:endParaRPr>
          </a:p>
        </p:txBody>
      </p:sp>
      <p:sp>
        <p:nvSpPr>
          <p:cNvPr id="13" name="Shape 149"/>
          <p:cNvSpPr/>
          <p:nvPr/>
        </p:nvSpPr>
        <p:spPr>
          <a:xfrm>
            <a:off x="3757512" y="374617"/>
            <a:ext cx="3614300" cy="3167934"/>
          </a:xfrm>
          <a:prstGeom prst="rect">
            <a:avLst/>
          </a:prstGeom>
          <a:ln w="12700">
            <a:miter lim="400000"/>
          </a:ln>
          <a:extLst>
            <a:ext uri="{C572A759-6A51-4108-AA02-DFA0A04FC94B}">
              <ma14:wrappingTextBoxFlag xmlns:ma14="http://schemas.microsoft.com/office/mac/drawingml/2011/main" xmlns="" val="1"/>
            </a:ext>
          </a:extLst>
        </p:spPr>
        <p:txBody>
          <a:bodyPr wrap="square" lIns="44648" tIns="44648" rIns="44648" bIns="44648" anchor="ctr">
            <a:spAutoFit/>
          </a:bodyPr>
          <a:lstStyle>
            <a:lvl1pPr>
              <a:defRPr sz="8000"/>
            </a:lvl1pPr>
          </a:lstStyle>
          <a:p>
            <a:pPr algn="ctr"/>
            <a:r>
              <a:rPr lang="en-GB" sz="4000" dirty="0" smtClean="0">
                <a:solidFill>
                  <a:srgbClr val="0033A0"/>
                </a:solidFill>
                <a:latin typeface="Arial"/>
                <a:ea typeface="Helvetica Neue" charset="0"/>
                <a:cs typeface="Helvetica Neue" charset="0"/>
              </a:rPr>
              <a:t>CERN</a:t>
            </a:r>
          </a:p>
          <a:p>
            <a:pPr algn="ctr"/>
            <a:r>
              <a:rPr lang="en-GB" sz="4000" dirty="0" smtClean="0">
                <a:solidFill>
                  <a:srgbClr val="0033A0"/>
                </a:solidFill>
                <a:latin typeface="Arial"/>
                <a:ea typeface="Helvetica Neue" charset="0"/>
                <a:cs typeface="Helvetica Neue" charset="0"/>
              </a:rPr>
              <a:t>Knowledge Transfer</a:t>
            </a:r>
          </a:p>
          <a:p>
            <a:pPr algn="ctr"/>
            <a:r>
              <a:rPr lang="en-GB" sz="4000" dirty="0" smtClean="0">
                <a:solidFill>
                  <a:srgbClr val="0033A0"/>
                </a:solidFill>
                <a:latin typeface="Arial"/>
                <a:ea typeface="Helvetica Neue" charset="0"/>
                <a:cs typeface="Helvetica Neue" charset="0"/>
              </a:rPr>
              <a:t> in Break-Out Rooms </a:t>
            </a:r>
            <a:endParaRPr lang="en-GB" sz="4000" dirty="0">
              <a:solidFill>
                <a:srgbClr val="0033A0"/>
              </a:solidFill>
              <a:latin typeface="Arial"/>
              <a:ea typeface="Helvetica Neue" charset="0"/>
              <a:cs typeface="Helvetica Neue" charset="0"/>
            </a:endParaRPr>
          </a:p>
        </p:txBody>
      </p:sp>
      <p:sp>
        <p:nvSpPr>
          <p:cNvPr id="15" name="Oval 14"/>
          <p:cNvSpPr/>
          <p:nvPr/>
        </p:nvSpPr>
        <p:spPr>
          <a:xfrm>
            <a:off x="6172952" y="4702031"/>
            <a:ext cx="1992840" cy="2030597"/>
          </a:xfrm>
          <a:prstGeom prst="ellipse">
            <a:avLst/>
          </a:prstGeom>
          <a:blipFill>
            <a:blip r:embed="rId6"/>
            <a:stretch>
              <a:fillRect/>
            </a:stretch>
          </a:blip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83718211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FEC4D16-65CE-2D49-BD37-ECF62DF1A511}"/>
              </a:ext>
            </a:extLst>
          </p:cNvPr>
          <p:cNvSpPr/>
          <p:nvPr/>
        </p:nvSpPr>
        <p:spPr bwMode="auto">
          <a:xfrm>
            <a:off x="2427615" y="2473286"/>
            <a:ext cx="7287369"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Health, Safety and Environment Management</a:t>
            </a:r>
          </a:p>
        </p:txBody>
      </p:sp>
      <p:sp>
        <p:nvSpPr>
          <p:cNvPr id="5" name="Rectangle 4">
            <a:extLst>
              <a:ext uri="{FF2B5EF4-FFF2-40B4-BE49-F238E27FC236}">
                <a16:creationId xmlns:a16="http://schemas.microsoft.com/office/drawing/2014/main" id="{3FAD05F5-032A-A54A-9397-A777F30A04DB}"/>
              </a:ext>
            </a:extLst>
          </p:cNvPr>
          <p:cNvSpPr/>
          <p:nvPr/>
        </p:nvSpPr>
        <p:spPr bwMode="auto">
          <a:xfrm>
            <a:off x="4411937" y="3393957"/>
            <a:ext cx="2929007"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6BA9E8"/>
                </a:solidFill>
                <a:effectLst/>
                <a:uLnTx/>
                <a:uFillTx/>
                <a:latin typeface="Calibri" panose="020F0502020204030204"/>
                <a:ea typeface="+mn-ea"/>
                <a:cs typeface="+mn-cs"/>
              </a:rPr>
              <a:t>Superconducting Magnets</a:t>
            </a:r>
          </a:p>
        </p:txBody>
      </p:sp>
      <p:sp>
        <p:nvSpPr>
          <p:cNvPr id="6" name="Rectangle 5">
            <a:extLst>
              <a:ext uri="{FF2B5EF4-FFF2-40B4-BE49-F238E27FC236}">
                <a16:creationId xmlns:a16="http://schemas.microsoft.com/office/drawing/2014/main" id="{4BD41540-042E-5D42-BDC8-5F94C041C7EA}"/>
              </a:ext>
            </a:extLst>
          </p:cNvPr>
          <p:cNvSpPr/>
          <p:nvPr/>
        </p:nvSpPr>
        <p:spPr bwMode="auto">
          <a:xfrm>
            <a:off x="3562064" y="4324986"/>
            <a:ext cx="1205779" cy="43088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305D96"/>
                </a:solidFill>
                <a:effectLst/>
                <a:uLnTx/>
                <a:uFillTx/>
                <a:latin typeface="Calibri" panose="020F0502020204030204"/>
                <a:ea typeface="+mn-ea"/>
                <a:cs typeface="+mn-cs"/>
              </a:rPr>
              <a:t>Sensors</a:t>
            </a:r>
          </a:p>
        </p:txBody>
      </p:sp>
      <p:sp>
        <p:nvSpPr>
          <p:cNvPr id="7" name="Rectangle 6">
            <a:extLst>
              <a:ext uri="{FF2B5EF4-FFF2-40B4-BE49-F238E27FC236}">
                <a16:creationId xmlns:a16="http://schemas.microsoft.com/office/drawing/2014/main" id="{CB7AC731-807C-484C-88DC-80D50CBE8FDD}"/>
              </a:ext>
            </a:extLst>
          </p:cNvPr>
          <p:cNvSpPr/>
          <p:nvPr/>
        </p:nvSpPr>
        <p:spPr bwMode="auto">
          <a:xfrm>
            <a:off x="2299471" y="4613109"/>
            <a:ext cx="1095172"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Robotics</a:t>
            </a:r>
          </a:p>
        </p:txBody>
      </p:sp>
      <p:sp>
        <p:nvSpPr>
          <p:cNvPr id="8" name="Rectangle 7">
            <a:extLst>
              <a:ext uri="{FF2B5EF4-FFF2-40B4-BE49-F238E27FC236}">
                <a16:creationId xmlns:a16="http://schemas.microsoft.com/office/drawing/2014/main" id="{BC44FB4E-BE07-5F4A-9088-B9F88677CBD6}"/>
              </a:ext>
            </a:extLst>
          </p:cNvPr>
          <p:cNvSpPr/>
          <p:nvPr/>
        </p:nvSpPr>
        <p:spPr bwMode="auto">
          <a:xfrm>
            <a:off x="6279816" y="4950199"/>
            <a:ext cx="28825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Radio Frequency Technology</a:t>
            </a:r>
          </a:p>
        </p:txBody>
      </p:sp>
      <p:sp>
        <p:nvSpPr>
          <p:cNvPr id="9" name="Rectangle 8">
            <a:extLst>
              <a:ext uri="{FF2B5EF4-FFF2-40B4-BE49-F238E27FC236}">
                <a16:creationId xmlns:a16="http://schemas.microsoft.com/office/drawing/2014/main" id="{1ED19CE6-B24E-0144-866D-B9F724A82084}"/>
              </a:ext>
            </a:extLst>
          </p:cNvPr>
          <p:cNvSpPr/>
          <p:nvPr/>
        </p:nvSpPr>
        <p:spPr bwMode="auto">
          <a:xfrm>
            <a:off x="1292213" y="3843690"/>
            <a:ext cx="347563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41C0C3"/>
                </a:solidFill>
                <a:effectLst/>
                <a:uLnTx/>
                <a:uFillTx/>
                <a:latin typeface="Calibri" panose="020F0502020204030204"/>
                <a:ea typeface="+mn-ea"/>
                <a:cs typeface="+mn-cs"/>
              </a:rPr>
              <a:t>Radiation Protection and Monitoring</a:t>
            </a:r>
          </a:p>
        </p:txBody>
      </p:sp>
      <p:sp>
        <p:nvSpPr>
          <p:cNvPr id="10" name="Rectangle 9">
            <a:extLst>
              <a:ext uri="{FF2B5EF4-FFF2-40B4-BE49-F238E27FC236}">
                <a16:creationId xmlns:a16="http://schemas.microsoft.com/office/drawing/2014/main" id="{C3F06F8E-8A0C-714A-9203-B8FC36F8367D}"/>
              </a:ext>
            </a:extLst>
          </p:cNvPr>
          <p:cNvSpPr/>
          <p:nvPr/>
        </p:nvSpPr>
        <p:spPr bwMode="auto">
          <a:xfrm>
            <a:off x="4971921" y="3909153"/>
            <a:ext cx="4004622"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Particle Tracking and Calorimetry</a:t>
            </a:r>
          </a:p>
        </p:txBody>
      </p:sp>
      <p:sp>
        <p:nvSpPr>
          <p:cNvPr id="11" name="Rectangle 10">
            <a:extLst>
              <a:ext uri="{FF2B5EF4-FFF2-40B4-BE49-F238E27FC236}">
                <a16:creationId xmlns:a16="http://schemas.microsoft.com/office/drawing/2014/main" id="{6F258844-86B3-9441-AD97-366021ED6786}"/>
              </a:ext>
            </a:extLst>
          </p:cNvPr>
          <p:cNvSpPr/>
          <p:nvPr/>
        </p:nvSpPr>
        <p:spPr bwMode="auto">
          <a:xfrm>
            <a:off x="8107813" y="3450207"/>
            <a:ext cx="3214341"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05D96"/>
                </a:solidFill>
                <a:effectLst/>
                <a:uLnTx/>
                <a:uFillTx/>
                <a:latin typeface="Calibri" panose="020F0502020204030204"/>
                <a:ea typeface="+mn-ea"/>
                <a:cs typeface="+mn-cs"/>
              </a:rPr>
              <a:t>Particle Acceleration and Control</a:t>
            </a:r>
          </a:p>
        </p:txBody>
      </p:sp>
      <p:sp>
        <p:nvSpPr>
          <p:cNvPr id="12" name="Rectangle 11">
            <a:extLst>
              <a:ext uri="{FF2B5EF4-FFF2-40B4-BE49-F238E27FC236}">
                <a16:creationId xmlns:a16="http://schemas.microsoft.com/office/drawing/2014/main" id="{6777D6C9-F5DC-3E4B-9773-1B9D972D8D4E}"/>
              </a:ext>
            </a:extLst>
          </p:cNvPr>
          <p:cNvSpPr/>
          <p:nvPr/>
        </p:nvSpPr>
        <p:spPr bwMode="auto">
          <a:xfrm>
            <a:off x="914400" y="3015812"/>
            <a:ext cx="405752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05D96"/>
                </a:solidFill>
                <a:effectLst/>
                <a:uLnTx/>
                <a:uFillTx/>
                <a:latin typeface="Calibri" panose="020F0502020204030204"/>
                <a:ea typeface="+mn-ea"/>
                <a:cs typeface="+mn-cs"/>
              </a:rPr>
              <a:t>Optoelectronics and Microelectronics</a:t>
            </a:r>
          </a:p>
        </p:txBody>
      </p:sp>
      <p:sp>
        <p:nvSpPr>
          <p:cNvPr id="13" name="Rectangle 12">
            <a:extLst>
              <a:ext uri="{FF2B5EF4-FFF2-40B4-BE49-F238E27FC236}">
                <a16:creationId xmlns:a16="http://schemas.microsoft.com/office/drawing/2014/main" id="{B653EDEA-EEDD-6C4B-814C-AF3853794503}"/>
              </a:ext>
            </a:extLst>
          </p:cNvPr>
          <p:cNvSpPr/>
          <p:nvPr/>
        </p:nvSpPr>
        <p:spPr bwMode="auto">
          <a:xfrm>
            <a:off x="4107154" y="1874170"/>
            <a:ext cx="1441420" cy="43088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41C0C3"/>
                </a:solidFill>
                <a:effectLst/>
                <a:uLnTx/>
                <a:uFillTx/>
                <a:latin typeface="Calibri" panose="020F0502020204030204"/>
                <a:ea typeface="+mn-ea"/>
                <a:cs typeface="+mn-cs"/>
              </a:rPr>
              <a:t>Metrology</a:t>
            </a:r>
          </a:p>
        </p:txBody>
      </p:sp>
      <p:sp>
        <p:nvSpPr>
          <p:cNvPr id="14" name="Rectangle 13">
            <a:extLst>
              <a:ext uri="{FF2B5EF4-FFF2-40B4-BE49-F238E27FC236}">
                <a16:creationId xmlns:a16="http://schemas.microsoft.com/office/drawing/2014/main" id="{989D6616-1AF4-ED4C-B0C4-2977B963FE09}"/>
              </a:ext>
            </a:extLst>
          </p:cNvPr>
          <p:cNvSpPr/>
          <p:nvPr/>
        </p:nvSpPr>
        <p:spPr bwMode="auto">
          <a:xfrm>
            <a:off x="5289398" y="4390128"/>
            <a:ext cx="1903085"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6BA9E8"/>
                </a:solidFill>
                <a:effectLst/>
                <a:uLnTx/>
                <a:uFillTx/>
                <a:latin typeface="Calibri" panose="020F0502020204030204"/>
                <a:ea typeface="+mn-ea"/>
                <a:cs typeface="+mn-cs"/>
              </a:rPr>
              <a:t>Material Science</a:t>
            </a:r>
          </a:p>
        </p:txBody>
      </p:sp>
      <p:sp>
        <p:nvSpPr>
          <p:cNvPr id="15" name="Rectangle 14">
            <a:extLst>
              <a:ext uri="{FF2B5EF4-FFF2-40B4-BE49-F238E27FC236}">
                <a16:creationId xmlns:a16="http://schemas.microsoft.com/office/drawing/2014/main" id="{9C811335-19E2-9041-A20D-A580D031AAF6}"/>
              </a:ext>
            </a:extLst>
          </p:cNvPr>
          <p:cNvSpPr/>
          <p:nvPr/>
        </p:nvSpPr>
        <p:spPr bwMode="auto">
          <a:xfrm>
            <a:off x="3618983" y="5406967"/>
            <a:ext cx="6096000" cy="40011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305D96"/>
                </a:solidFill>
                <a:effectLst/>
                <a:uLnTx/>
                <a:uFillTx/>
                <a:latin typeface="Calibri" panose="020F0502020204030204"/>
                <a:ea typeface="+mn-ea"/>
                <a:cs typeface="+mn-cs"/>
              </a:rPr>
              <a:t>Manufacturing and Mechanical Processes</a:t>
            </a:r>
          </a:p>
        </p:txBody>
      </p:sp>
      <p:sp>
        <p:nvSpPr>
          <p:cNvPr id="16" name="Rectangle 15">
            <a:extLst>
              <a:ext uri="{FF2B5EF4-FFF2-40B4-BE49-F238E27FC236}">
                <a16:creationId xmlns:a16="http://schemas.microsoft.com/office/drawing/2014/main" id="{FD9F7FFC-621D-254D-B80D-7808D285608B}"/>
              </a:ext>
            </a:extLst>
          </p:cNvPr>
          <p:cNvSpPr/>
          <p:nvPr/>
        </p:nvSpPr>
        <p:spPr bwMode="auto">
          <a:xfrm>
            <a:off x="1532698" y="1356110"/>
            <a:ext cx="5437707"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6BA9E8"/>
                </a:solidFill>
                <a:effectLst/>
                <a:uLnTx/>
                <a:uFillTx/>
                <a:latin typeface="Calibri" panose="020F0502020204030204"/>
                <a:ea typeface="+mn-ea"/>
                <a:cs typeface="+mn-cs"/>
              </a:rPr>
              <a:t>Machine Learning and Deep Learning</a:t>
            </a:r>
          </a:p>
        </p:txBody>
      </p:sp>
      <p:sp>
        <p:nvSpPr>
          <p:cNvPr id="17" name="Rectangle 16">
            <a:extLst>
              <a:ext uri="{FF2B5EF4-FFF2-40B4-BE49-F238E27FC236}">
                <a16:creationId xmlns:a16="http://schemas.microsoft.com/office/drawing/2014/main" id="{38088D40-1051-8140-8328-7BF6EC7CA8D1}"/>
              </a:ext>
            </a:extLst>
          </p:cNvPr>
          <p:cNvSpPr/>
          <p:nvPr/>
        </p:nvSpPr>
        <p:spPr bwMode="auto">
          <a:xfrm>
            <a:off x="6970405" y="1436342"/>
            <a:ext cx="3353803"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41C0C3"/>
                </a:solidFill>
                <a:effectLst/>
                <a:uLnTx/>
                <a:uFillTx/>
                <a:latin typeface="Calibri" panose="020F0502020204030204"/>
                <a:ea typeface="+mn-ea"/>
                <a:cs typeface="+mn-cs"/>
              </a:rPr>
              <a:t>Industrial Controls and Automation</a:t>
            </a:r>
          </a:p>
        </p:txBody>
      </p:sp>
      <p:sp>
        <p:nvSpPr>
          <p:cNvPr id="18" name="Rectangle 17">
            <a:extLst>
              <a:ext uri="{FF2B5EF4-FFF2-40B4-BE49-F238E27FC236}">
                <a16:creationId xmlns:a16="http://schemas.microsoft.com/office/drawing/2014/main" id="{5ACD15C4-9E39-054D-A3E4-EB8E9641FF73}"/>
              </a:ext>
            </a:extLst>
          </p:cNvPr>
          <p:cNvSpPr/>
          <p:nvPr/>
        </p:nvSpPr>
        <p:spPr bwMode="auto">
          <a:xfrm>
            <a:off x="5177455" y="2926878"/>
            <a:ext cx="6096000" cy="430887"/>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41C0C3"/>
                </a:solidFill>
                <a:effectLst/>
                <a:uLnTx/>
                <a:uFillTx/>
                <a:latin typeface="Calibri" panose="020F0502020204030204"/>
                <a:ea typeface="+mn-ea"/>
                <a:cs typeface="+mn-cs"/>
              </a:rPr>
              <a:t>High Volume Data Management &amp; Storage</a:t>
            </a:r>
          </a:p>
        </p:txBody>
      </p:sp>
      <p:sp>
        <p:nvSpPr>
          <p:cNvPr id="19" name="Rectangle 18">
            <a:extLst>
              <a:ext uri="{FF2B5EF4-FFF2-40B4-BE49-F238E27FC236}">
                <a16:creationId xmlns:a16="http://schemas.microsoft.com/office/drawing/2014/main" id="{97E3E985-E44F-EC4C-84B3-2BE9FE8510DE}"/>
              </a:ext>
            </a:extLst>
          </p:cNvPr>
          <p:cNvSpPr/>
          <p:nvPr/>
        </p:nvSpPr>
        <p:spPr bwMode="auto">
          <a:xfrm>
            <a:off x="5876440" y="1915080"/>
            <a:ext cx="4083169"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305D96"/>
                </a:solidFill>
                <a:effectLst/>
                <a:uLnTx/>
                <a:uFillTx/>
                <a:latin typeface="Calibri" panose="020F0502020204030204"/>
                <a:ea typeface="+mn-ea"/>
                <a:cs typeface="+mn-cs"/>
              </a:rPr>
              <a:t>High and Ultra High Vacuum Systems</a:t>
            </a:r>
          </a:p>
        </p:txBody>
      </p:sp>
      <p:sp>
        <p:nvSpPr>
          <p:cNvPr id="20" name="Rectangle 19">
            <a:extLst>
              <a:ext uri="{FF2B5EF4-FFF2-40B4-BE49-F238E27FC236}">
                <a16:creationId xmlns:a16="http://schemas.microsoft.com/office/drawing/2014/main" id="{0C299BD7-EB14-BF45-9D8B-AB43AB265E90}"/>
              </a:ext>
            </a:extLst>
          </p:cNvPr>
          <p:cNvSpPr/>
          <p:nvPr/>
        </p:nvSpPr>
        <p:spPr bwMode="auto">
          <a:xfrm>
            <a:off x="2107035" y="2067119"/>
            <a:ext cx="1672253"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Data Analytics</a:t>
            </a:r>
          </a:p>
        </p:txBody>
      </p:sp>
      <p:sp>
        <p:nvSpPr>
          <p:cNvPr id="21" name="Rectangle 20">
            <a:extLst>
              <a:ext uri="{FF2B5EF4-FFF2-40B4-BE49-F238E27FC236}">
                <a16:creationId xmlns:a16="http://schemas.microsoft.com/office/drawing/2014/main" id="{64BA7C36-0749-D24C-823D-80DDA1787E2A}"/>
              </a:ext>
            </a:extLst>
          </p:cNvPr>
          <p:cNvSpPr/>
          <p:nvPr/>
        </p:nvSpPr>
        <p:spPr bwMode="auto">
          <a:xfrm>
            <a:off x="8843570" y="2480889"/>
            <a:ext cx="1231426"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6BA9E8"/>
                </a:solidFill>
                <a:effectLst/>
                <a:uLnTx/>
                <a:uFillTx/>
                <a:latin typeface="Calibri" panose="020F0502020204030204"/>
                <a:ea typeface="+mn-ea"/>
                <a:cs typeface="+mn-cs"/>
              </a:rPr>
              <a:t>Cryogenics</a:t>
            </a:r>
          </a:p>
        </p:txBody>
      </p:sp>
      <p:sp>
        <p:nvSpPr>
          <p:cNvPr id="22" name="Rectangle 21">
            <a:extLst>
              <a:ext uri="{FF2B5EF4-FFF2-40B4-BE49-F238E27FC236}">
                <a16:creationId xmlns:a16="http://schemas.microsoft.com/office/drawing/2014/main" id="{6D88AF86-D4E3-4841-B4C9-D61FFE0A05C2}"/>
              </a:ext>
            </a:extLst>
          </p:cNvPr>
          <p:cNvSpPr/>
          <p:nvPr/>
        </p:nvSpPr>
        <p:spPr bwMode="auto">
          <a:xfrm>
            <a:off x="3562064" y="4877616"/>
            <a:ext cx="2172390"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1C0C3"/>
                </a:solidFill>
                <a:effectLst/>
                <a:uLnTx/>
                <a:uFillTx/>
                <a:latin typeface="Calibri" panose="020F0502020204030204"/>
                <a:ea typeface="+mn-ea"/>
                <a:cs typeface="+mn-cs"/>
              </a:rPr>
              <a:t>Collaboration Tools</a:t>
            </a:r>
          </a:p>
        </p:txBody>
      </p:sp>
      <p:sp>
        <p:nvSpPr>
          <p:cNvPr id="23" name="Rectangle 22">
            <a:extLst>
              <a:ext uri="{FF2B5EF4-FFF2-40B4-BE49-F238E27FC236}">
                <a16:creationId xmlns:a16="http://schemas.microsoft.com/office/drawing/2014/main" id="{8D54B6F5-65D9-5C49-8C4C-60F2D9FCED81}"/>
              </a:ext>
            </a:extLst>
          </p:cNvPr>
          <p:cNvSpPr/>
          <p:nvPr/>
        </p:nvSpPr>
        <p:spPr bwMode="auto">
          <a:xfrm>
            <a:off x="7739511" y="4350197"/>
            <a:ext cx="2845651"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41C0C3"/>
                </a:solidFill>
                <a:effectLst/>
                <a:uLnTx/>
                <a:uFillTx/>
                <a:latin typeface="Calibri" panose="020F0502020204030204"/>
                <a:ea typeface="+mn-ea"/>
                <a:cs typeface="+mn-cs"/>
              </a:rPr>
              <a:t>Cooling and Ventilation</a:t>
            </a:r>
          </a:p>
        </p:txBody>
      </p:sp>
      <p:sp>
        <p:nvSpPr>
          <p:cNvPr id="24" name="Title 1"/>
          <p:cNvSpPr txBox="1">
            <a:spLocks/>
          </p:cNvSpPr>
          <p:nvPr/>
        </p:nvSpPr>
        <p:spPr bwMode="auto">
          <a:xfrm>
            <a:off x="407988" y="628534"/>
            <a:ext cx="11380812" cy="727576"/>
          </a:xfrm>
          <a:prstGeom prst="rect">
            <a:avLst/>
          </a:prstGeom>
        </p:spPr>
        <p:txBody>
          <a:bodyPr vert="horz" lIns="0" tIns="0" rIns="0" bIns="0" rtlCol="0" anchor="t" anchorCtr="0">
            <a:noAutofit/>
          </a:bodyPr>
          <a:lstStyle>
            <a:lvl1pPr algn="l" defTabSz="914400">
              <a:lnSpc>
                <a:spcPct val="90000"/>
              </a:lnSpc>
              <a:spcBef>
                <a:spcPts val="0"/>
              </a:spcBef>
              <a:buNone/>
              <a:defRPr sz="3600" b="1">
                <a:solidFill>
                  <a:schemeClr val="tx1"/>
                </a:solidFill>
                <a:latin typeface="+mj-lt"/>
                <a:ea typeface="+mj-ea"/>
                <a:cs typeface="+mj-cs"/>
              </a:defRPr>
            </a:lvl1pPr>
          </a:lstStyle>
          <a:p>
            <a:pPr marL="0" marR="0" lvl="0" indent="0" algn="l" defTabSz="914400" eaLnBrk="1" fontAlgn="auto" latinLnBrk="0" hangingPunct="1">
              <a:lnSpc>
                <a:spcPct val="90000"/>
              </a:lnSpc>
              <a:spcBef>
                <a:spcPts val="0"/>
              </a:spcBef>
              <a:spcAft>
                <a:spcPts val="0"/>
              </a:spcAft>
              <a:buClrTx/>
              <a:buSzTx/>
              <a:buFontTx/>
              <a:buNone/>
              <a:tabLst/>
              <a:defRPr/>
            </a:pPr>
            <a:r>
              <a:rPr lang="en-US" dirty="0" smtClean="0">
                <a:solidFill>
                  <a:srgbClr val="0033A0"/>
                </a:solidFill>
                <a:latin typeface="Arial"/>
                <a:cs typeface="Arial"/>
              </a:rPr>
              <a:t>Areas of expertise</a:t>
            </a:r>
            <a:endParaRPr kumimoji="0" lang="en-US" sz="3600" b="1" i="0" u="none" strike="noStrike" kern="0" cap="none" spc="0" normalizeH="0" baseline="0" noProof="0" dirty="0">
              <a:ln>
                <a:noFill/>
              </a:ln>
              <a:solidFill>
                <a:srgbClr val="0033A0"/>
              </a:solidFill>
              <a:effectLst/>
              <a:uLnTx/>
              <a:uFillTx/>
              <a:latin typeface="Arial"/>
              <a:cs typeface="Arial"/>
            </a:endParaRPr>
          </a:p>
        </p:txBody>
      </p:sp>
      <p:sp>
        <p:nvSpPr>
          <p:cNvPr id="2" name="TextBox 1"/>
          <p:cNvSpPr txBox="1"/>
          <p:nvPr/>
        </p:nvSpPr>
        <p:spPr>
          <a:xfrm>
            <a:off x="783913" y="6099665"/>
            <a:ext cx="10489542" cy="523220"/>
          </a:xfrm>
          <a:prstGeom prst="rect">
            <a:avLst/>
          </a:prstGeom>
          <a:noFill/>
        </p:spPr>
        <p:txBody>
          <a:bodyPr wrap="square" rtlCol="0">
            <a:spAutoFit/>
          </a:bodyPr>
          <a:lstStyle/>
          <a:p>
            <a:r>
              <a:rPr lang="fr-CH" sz="2800" dirty="0" err="1" smtClean="0"/>
              <a:t>Please</a:t>
            </a:r>
            <a:r>
              <a:rPr lang="fr-CH" sz="2800" dirty="0" smtClean="0"/>
              <a:t> </a:t>
            </a:r>
            <a:r>
              <a:rPr lang="fr-CH" sz="2800" dirty="0" err="1" smtClean="0"/>
              <a:t>follow</a:t>
            </a:r>
            <a:r>
              <a:rPr lang="fr-CH" sz="2800" dirty="0" smtClean="0"/>
              <a:t> </a:t>
            </a:r>
            <a:r>
              <a:rPr lang="fr-CH" sz="2800" dirty="0" err="1" smtClean="0"/>
              <a:t>this</a:t>
            </a:r>
            <a:r>
              <a:rPr lang="fr-CH" sz="2800" dirty="0" smtClean="0"/>
              <a:t> </a:t>
            </a:r>
            <a:r>
              <a:rPr lang="fr-CH" sz="2800" dirty="0" err="1" smtClean="0"/>
              <a:t>link</a:t>
            </a:r>
            <a:r>
              <a:rPr lang="fr-CH" sz="2800" dirty="0" smtClean="0"/>
              <a:t> to explore </a:t>
            </a:r>
            <a:r>
              <a:rPr lang="en-GB" sz="2800" dirty="0" smtClean="0">
                <a:hlinkClick r:id="rId2"/>
              </a:rPr>
              <a:t>CERN KT Detailed Value Proposition</a:t>
            </a:r>
            <a:endParaRPr lang="en-GB" sz="2800" dirty="0"/>
          </a:p>
        </p:txBody>
      </p:sp>
    </p:spTree>
    <p:extLst>
      <p:ext uri="{BB962C8B-B14F-4D97-AF65-F5344CB8AC3E}">
        <p14:creationId xmlns:p14="http://schemas.microsoft.com/office/powerpoint/2010/main" val="14193764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9" name="Picture 6"/>
          <p:cNvPicPr>
            <a:picLocks noChangeAspect="1"/>
          </p:cNvPicPr>
          <p:nvPr/>
        </p:nvPicPr>
        <p:blipFill>
          <a:blip r:embed="rId3" cstate="print">
            <a:extLst>
              <a:ext uri="{28A0092B-C50C-407E-A947-70E740481C1C}">
                <a14:useLocalDpi xmlns:a14="http://schemas.microsoft.com/office/drawing/2010/main"/>
              </a:ext>
            </a:extLst>
          </a:blip>
          <a:srcRect/>
          <a:stretch/>
        </p:blipFill>
        <p:spPr bwMode="auto">
          <a:xfrm>
            <a:off x="5130115" y="0"/>
            <a:ext cx="7061885" cy="6858000"/>
          </a:xfrm>
          <a:prstGeom prst="rect">
            <a:avLst/>
          </a:prstGeom>
        </p:spPr>
      </p:pic>
      <p:sp>
        <p:nvSpPr>
          <p:cNvPr id="11" name="Title 1"/>
          <p:cNvSpPr txBox="1">
            <a:spLocks/>
          </p:cNvSpPr>
          <p:nvPr/>
        </p:nvSpPr>
        <p:spPr bwMode="auto">
          <a:xfrm>
            <a:off x="407988" y="365125"/>
            <a:ext cx="11380812" cy="1084263"/>
          </a:xfrm>
          <a:prstGeom prst="rect">
            <a:avLst/>
          </a:prstGeom>
        </p:spPr>
        <p:txBody>
          <a:bodyPr vert="horz" lIns="0" tIns="0" rIns="0" bIns="0" rtlCol="0" anchor="t" anchorCtr="0">
            <a:noAutofit/>
          </a:bodyPr>
          <a:lstStyle>
            <a:lvl1pPr algn="l" defTabSz="914400">
              <a:lnSpc>
                <a:spcPct val="90000"/>
              </a:lnSpc>
              <a:spcBef>
                <a:spcPts val="0"/>
              </a:spcBef>
              <a:buNone/>
              <a:defRPr sz="3600" b="1">
                <a:solidFill>
                  <a:schemeClr val="tx1"/>
                </a:solidFill>
                <a:latin typeface="+mj-lt"/>
                <a:ea typeface="+mj-ea"/>
                <a:cs typeface="+mj-cs"/>
              </a:defRPr>
            </a:lvl1pPr>
          </a:lstStyle>
          <a:p>
            <a:pPr marL="0" marR="0" lvl="0" indent="0" algn="l" defTabSz="914400" eaLnBrk="1" fontAlgn="auto" latinLnBrk="0" hangingPunct="1">
              <a:lnSpc>
                <a:spcPct val="90000"/>
              </a:lnSpc>
              <a:spcBef>
                <a:spcPts val="0"/>
              </a:spcBef>
              <a:spcAft>
                <a:spcPts val="0"/>
              </a:spcAft>
              <a:buClrTx/>
              <a:buSzTx/>
              <a:buFontTx/>
              <a:buNone/>
              <a:tabLst/>
              <a:defRPr/>
            </a:pPr>
            <a:r>
              <a:rPr lang="en-US" dirty="0" smtClean="0">
                <a:solidFill>
                  <a:srgbClr val="0033A0"/>
                </a:solidFill>
                <a:latin typeface="Arial"/>
                <a:cs typeface="Arial"/>
              </a:rPr>
              <a:t>Application Domains</a:t>
            </a:r>
            <a:endParaRPr kumimoji="0" lang="en-US" sz="3600" b="1" i="0" u="none" strike="noStrike" kern="0" cap="none" spc="0" normalizeH="0" baseline="0" noProof="0" dirty="0">
              <a:ln>
                <a:noFill/>
              </a:ln>
              <a:solidFill>
                <a:srgbClr val="0033A0"/>
              </a:solidFill>
              <a:effectLst/>
              <a:uLnTx/>
              <a:uFillTx/>
              <a:latin typeface="Arial"/>
              <a:cs typeface="Arial"/>
            </a:endParaRPr>
          </a:p>
        </p:txBody>
      </p:sp>
      <p:sp>
        <p:nvSpPr>
          <p:cNvPr id="12" name="Title 1"/>
          <p:cNvSpPr txBox="1">
            <a:spLocks/>
          </p:cNvSpPr>
          <p:nvPr/>
        </p:nvSpPr>
        <p:spPr bwMode="auto">
          <a:xfrm>
            <a:off x="492209" y="1814513"/>
            <a:ext cx="4365490" cy="3234963"/>
          </a:xfrm>
          <a:prstGeom prst="rect">
            <a:avLst/>
          </a:prstGeom>
        </p:spPr>
        <p:txBody>
          <a:bodyPr vert="horz" lIns="0" tIns="0" rIns="0" bIns="0" rtlCol="0" anchor="t" anchorCtr="0">
            <a:noAutofit/>
          </a:bodyPr>
          <a:lstStyle>
            <a:lvl1pPr algn="l" defTabSz="914400">
              <a:lnSpc>
                <a:spcPct val="90000"/>
              </a:lnSpc>
              <a:spcBef>
                <a:spcPts val="0"/>
              </a:spcBef>
              <a:buNone/>
              <a:defRPr sz="3600" b="1">
                <a:solidFill>
                  <a:schemeClr val="tx1"/>
                </a:solidFill>
                <a:latin typeface="+mj-lt"/>
                <a:ea typeface="+mj-ea"/>
                <a:cs typeface="+mj-cs"/>
              </a:defRPr>
            </a:lvl1pPr>
          </a:lstStyle>
          <a:p>
            <a:pPr marL="0" marR="0" lvl="0" indent="0" algn="l" defTabSz="914400" eaLnBrk="1" fontAlgn="auto" latinLnBrk="0" hangingPunct="1">
              <a:lnSpc>
                <a:spcPct val="90000"/>
              </a:lnSpc>
              <a:spcBef>
                <a:spcPts val="0"/>
              </a:spcBef>
              <a:spcAft>
                <a:spcPts val="0"/>
              </a:spcAft>
              <a:buClrTx/>
              <a:buSzTx/>
              <a:buFontTx/>
              <a:buNone/>
              <a:tabLst/>
              <a:defRPr/>
            </a:pPr>
            <a:r>
              <a:rPr lang="en-US" sz="3200" b="0" dirty="0">
                <a:solidFill>
                  <a:srgbClr val="0033A0"/>
                </a:solidFill>
                <a:latin typeface="Arial"/>
                <a:cs typeface="Arial"/>
              </a:rPr>
              <a:t>F</a:t>
            </a:r>
            <a:r>
              <a:rPr kumimoji="0" lang="en-US" sz="3200" b="0" i="0" u="none" strike="noStrike" kern="0" cap="none" spc="0" normalizeH="0" baseline="0" noProof="0" dirty="0" err="1" smtClean="0">
                <a:ln>
                  <a:noFill/>
                </a:ln>
                <a:solidFill>
                  <a:srgbClr val="0033A0"/>
                </a:solidFill>
                <a:effectLst/>
                <a:uLnTx/>
                <a:uFillTx/>
                <a:latin typeface="Arial"/>
                <a:cs typeface="Arial"/>
              </a:rPr>
              <a:t>ocus</a:t>
            </a:r>
            <a:r>
              <a:rPr kumimoji="0" lang="en-US" sz="3200" b="0" i="0" u="none" strike="noStrike" kern="0" cap="none" spc="0" normalizeH="0" baseline="0" noProof="0" dirty="0" smtClean="0">
                <a:ln>
                  <a:noFill/>
                </a:ln>
                <a:solidFill>
                  <a:srgbClr val="0033A0"/>
                </a:solidFill>
                <a:effectLst/>
                <a:uLnTx/>
                <a:uFillTx/>
                <a:latin typeface="Arial"/>
                <a:cs typeface="Arial"/>
              </a:rPr>
              <a:t> on:</a:t>
            </a:r>
          </a:p>
          <a:p>
            <a:pPr marL="0" marR="0" lvl="0" indent="0" algn="l" defTabSz="914400" eaLnBrk="1" fontAlgn="auto" latinLnBrk="0" hangingPunct="1">
              <a:lnSpc>
                <a:spcPct val="90000"/>
              </a:lnSpc>
              <a:spcBef>
                <a:spcPts val="0"/>
              </a:spcBef>
              <a:spcAft>
                <a:spcPts val="0"/>
              </a:spcAft>
              <a:buClrTx/>
              <a:buSzTx/>
              <a:buFontTx/>
              <a:buNone/>
              <a:tabLst/>
              <a:defRPr/>
            </a:pPr>
            <a:endParaRPr kumimoji="0" lang="en-US" sz="3200" b="0" i="0" u="none" strike="noStrike" kern="0" cap="none" spc="0" normalizeH="0" baseline="0" noProof="0" dirty="0" smtClean="0">
              <a:ln>
                <a:noFill/>
              </a:ln>
              <a:solidFill>
                <a:srgbClr val="0033A0"/>
              </a:solidFill>
              <a:effectLst/>
              <a:uLnTx/>
              <a:uFillTx/>
              <a:latin typeface="Arial"/>
              <a:cs typeface="Arial"/>
            </a:endParaRPr>
          </a:p>
          <a:p>
            <a:pPr marL="571500" marR="0" lvl="0" indent="-571500" algn="l" defTabSz="914400" eaLnBrk="1" fontAlgn="auto" latinLnBrk="0" hangingPunct="1">
              <a:lnSpc>
                <a:spcPct val="90000"/>
              </a:lnSpc>
              <a:spcBef>
                <a:spcPts val="0"/>
              </a:spcBef>
              <a:spcAft>
                <a:spcPts val="0"/>
              </a:spcAft>
              <a:buClrTx/>
              <a:buSzTx/>
              <a:buFontTx/>
              <a:buChar char="-"/>
              <a:tabLst/>
              <a:defRPr/>
            </a:pPr>
            <a:r>
              <a:rPr kumimoji="0" lang="en-US" sz="3200" b="0" i="0" u="none" strike="noStrike" kern="0" cap="none" spc="0" normalizeH="0" baseline="0" noProof="0" dirty="0" smtClean="0">
                <a:ln>
                  <a:noFill/>
                </a:ln>
                <a:solidFill>
                  <a:srgbClr val="0033A0"/>
                </a:solidFill>
                <a:effectLst/>
                <a:uLnTx/>
                <a:uFillTx/>
                <a:latin typeface="Arial"/>
                <a:cs typeface="Arial"/>
              </a:rPr>
              <a:t>Medical</a:t>
            </a:r>
          </a:p>
          <a:p>
            <a:pPr marL="571500" marR="0" lvl="0" indent="-571500" algn="l" defTabSz="914400" eaLnBrk="1" fontAlgn="auto" latinLnBrk="0" hangingPunct="1">
              <a:lnSpc>
                <a:spcPct val="90000"/>
              </a:lnSpc>
              <a:spcBef>
                <a:spcPts val="0"/>
              </a:spcBef>
              <a:spcAft>
                <a:spcPts val="0"/>
              </a:spcAft>
              <a:buClrTx/>
              <a:buSzTx/>
              <a:buFontTx/>
              <a:buChar char="-"/>
              <a:tabLst/>
              <a:defRPr/>
            </a:pPr>
            <a:r>
              <a:rPr lang="en-US" sz="3200" b="0" dirty="0" smtClean="0">
                <a:solidFill>
                  <a:srgbClr val="0033A0"/>
                </a:solidFill>
                <a:latin typeface="Arial"/>
                <a:cs typeface="Arial"/>
              </a:rPr>
              <a:t>Aerospace</a:t>
            </a:r>
          </a:p>
          <a:p>
            <a:pPr marL="571500" marR="0" lvl="0" indent="-571500" algn="l" defTabSz="914400" eaLnBrk="1" fontAlgn="auto" latinLnBrk="0" hangingPunct="1">
              <a:lnSpc>
                <a:spcPct val="90000"/>
              </a:lnSpc>
              <a:spcBef>
                <a:spcPts val="0"/>
              </a:spcBef>
              <a:spcAft>
                <a:spcPts val="0"/>
              </a:spcAft>
              <a:buClrTx/>
              <a:buSzTx/>
              <a:buFontTx/>
              <a:buChar char="-"/>
              <a:tabLst/>
              <a:defRPr/>
            </a:pPr>
            <a:r>
              <a:rPr kumimoji="0" lang="en-US" sz="3200" b="0" i="0" u="none" strike="noStrike" kern="0" cap="none" spc="0" normalizeH="0" baseline="0" noProof="0" dirty="0" smtClean="0">
                <a:ln>
                  <a:noFill/>
                </a:ln>
                <a:solidFill>
                  <a:srgbClr val="0033A0"/>
                </a:solidFill>
                <a:effectLst/>
                <a:uLnTx/>
                <a:uFillTx/>
                <a:latin typeface="Arial"/>
                <a:cs typeface="Arial"/>
              </a:rPr>
              <a:t>Energy &amp; Environment</a:t>
            </a:r>
          </a:p>
          <a:p>
            <a:pPr marL="571500" marR="0" lvl="0" indent="-571500" algn="l" defTabSz="914400" eaLnBrk="1" fontAlgn="auto" latinLnBrk="0" hangingPunct="1">
              <a:lnSpc>
                <a:spcPct val="90000"/>
              </a:lnSpc>
              <a:spcBef>
                <a:spcPts val="0"/>
              </a:spcBef>
              <a:spcAft>
                <a:spcPts val="0"/>
              </a:spcAft>
              <a:buClrTx/>
              <a:buSzTx/>
              <a:buFontTx/>
              <a:buChar char="-"/>
              <a:tabLst/>
              <a:defRPr/>
            </a:pPr>
            <a:r>
              <a:rPr lang="en-US" sz="3200" b="0" dirty="0" smtClean="0">
                <a:solidFill>
                  <a:srgbClr val="0033A0"/>
                </a:solidFill>
                <a:latin typeface="Arial"/>
                <a:cs typeface="Arial"/>
              </a:rPr>
              <a:t>Digital</a:t>
            </a:r>
          </a:p>
          <a:p>
            <a:pPr marL="571500" marR="0" lvl="0" indent="-571500" algn="l" defTabSz="914400" eaLnBrk="1" fontAlgn="auto" latinLnBrk="0" hangingPunct="1">
              <a:lnSpc>
                <a:spcPct val="90000"/>
              </a:lnSpc>
              <a:spcBef>
                <a:spcPts val="0"/>
              </a:spcBef>
              <a:spcAft>
                <a:spcPts val="0"/>
              </a:spcAft>
              <a:buClrTx/>
              <a:buSzTx/>
              <a:buFontTx/>
              <a:buChar char="-"/>
              <a:tabLst/>
              <a:defRPr/>
            </a:pPr>
            <a:r>
              <a:rPr kumimoji="0" lang="en-US" sz="3200" b="0" i="0" u="none" strike="noStrike" kern="0" cap="none" spc="0" normalizeH="0" baseline="0" noProof="0" dirty="0" smtClean="0">
                <a:ln>
                  <a:noFill/>
                </a:ln>
                <a:solidFill>
                  <a:srgbClr val="0033A0"/>
                </a:solidFill>
                <a:effectLst/>
                <a:uLnTx/>
                <a:uFillTx/>
                <a:latin typeface="Arial"/>
                <a:cs typeface="Arial"/>
              </a:rPr>
              <a:t>Quantum</a:t>
            </a:r>
            <a:endParaRPr kumimoji="0" lang="en-US" sz="3200" b="0" i="0" u="none" strike="noStrike" kern="0" cap="none" spc="0" normalizeH="0" baseline="0" noProof="0" dirty="0">
              <a:ln>
                <a:noFill/>
              </a:ln>
              <a:solidFill>
                <a:srgbClr val="0033A0"/>
              </a:solidFill>
              <a:effectLst/>
              <a:uLnTx/>
              <a:uFillTx/>
              <a:latin typeface="Arial"/>
              <a:cs typeface="Arial"/>
            </a:endParaRPr>
          </a:p>
        </p:txBody>
      </p:sp>
    </p:spTree>
    <p:extLst>
      <p:ext uri="{BB962C8B-B14F-4D97-AF65-F5344CB8AC3E}">
        <p14:creationId xmlns:p14="http://schemas.microsoft.com/office/powerpoint/2010/main" val="1543832119"/>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670828"/>
            <a:ext cx="5372451" cy="3966320"/>
          </a:xfrm>
          <a:prstGeom prst="rect">
            <a:avLst/>
          </a:prstGeom>
        </p:spPr>
      </p:pic>
      <p:pic>
        <p:nvPicPr>
          <p:cNvPr id="4" name="Picture 3"/>
          <p:cNvPicPr>
            <a:picLocks noChangeAspect="1"/>
          </p:cNvPicPr>
          <p:nvPr/>
        </p:nvPicPr>
        <p:blipFill>
          <a:blip r:embed="rId3"/>
          <a:stretch>
            <a:fillRect/>
          </a:stretch>
        </p:blipFill>
        <p:spPr>
          <a:xfrm>
            <a:off x="5452197" y="18203"/>
            <a:ext cx="6739804" cy="6839797"/>
          </a:xfrm>
          <a:prstGeom prst="rect">
            <a:avLst/>
          </a:prstGeom>
        </p:spPr>
      </p:pic>
    </p:spTree>
    <p:extLst>
      <p:ext uri="{BB962C8B-B14F-4D97-AF65-F5344CB8AC3E}">
        <p14:creationId xmlns:p14="http://schemas.microsoft.com/office/powerpoint/2010/main" val="54937264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 y="1761311"/>
            <a:ext cx="5346915" cy="3476022"/>
          </a:xfrm>
          <a:prstGeom prst="rect">
            <a:avLst/>
          </a:prstGeom>
        </p:spPr>
      </p:pic>
      <p:pic>
        <p:nvPicPr>
          <p:cNvPr id="5" name="Picture 4"/>
          <p:cNvPicPr>
            <a:picLocks noChangeAspect="1"/>
          </p:cNvPicPr>
          <p:nvPr/>
        </p:nvPicPr>
        <p:blipFill>
          <a:blip r:embed="rId3"/>
          <a:stretch>
            <a:fillRect/>
          </a:stretch>
        </p:blipFill>
        <p:spPr>
          <a:xfrm>
            <a:off x="5346914" y="166669"/>
            <a:ext cx="6619068" cy="6474806"/>
          </a:xfrm>
          <a:prstGeom prst="rect">
            <a:avLst/>
          </a:prstGeom>
        </p:spPr>
      </p:pic>
    </p:spTree>
    <p:extLst>
      <p:ext uri="{BB962C8B-B14F-4D97-AF65-F5344CB8AC3E}">
        <p14:creationId xmlns:p14="http://schemas.microsoft.com/office/powerpoint/2010/main" val="338672581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2"/>
          <p:cNvSpPr txBox="1"/>
          <p:nvPr/>
        </p:nvSpPr>
        <p:spPr>
          <a:xfrm>
            <a:off x="6402431" y="1145717"/>
            <a:ext cx="5662644" cy="41549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ctr">
              <a:defRPr sz="4400"/>
            </a:pPr>
            <a:r>
              <a:rPr lang="fr-CH" dirty="0" err="1" smtClean="0"/>
              <a:t>Strategy</a:t>
            </a:r>
            <a:r>
              <a:rPr lang="fr-CH" dirty="0" smtClean="0"/>
              <a:t> </a:t>
            </a:r>
            <a:r>
              <a:rPr lang="fr-CH" dirty="0" err="1" smtClean="0"/>
              <a:t>under</a:t>
            </a:r>
            <a:r>
              <a:rPr lang="fr-CH" dirty="0" smtClean="0"/>
              <a:t> </a:t>
            </a:r>
            <a:r>
              <a:rPr lang="fr-CH" dirty="0" err="1" smtClean="0"/>
              <a:t>definition</a:t>
            </a:r>
            <a:endParaRPr lang="fr-CH" dirty="0" smtClean="0"/>
          </a:p>
          <a:p>
            <a:pPr algn="ctr">
              <a:defRPr sz="4400"/>
            </a:pPr>
            <a:endParaRPr lang="fr-CH" dirty="0" smtClean="0"/>
          </a:p>
          <a:p>
            <a:pPr algn="ctr">
              <a:defRPr sz="4400"/>
            </a:pPr>
            <a:r>
              <a:rPr lang="fr-CH" dirty="0" smtClean="0"/>
              <a:t>Inputs </a:t>
            </a:r>
            <a:r>
              <a:rPr lang="fr-CH" dirty="0" err="1" smtClean="0"/>
              <a:t>needed</a:t>
            </a:r>
            <a:r>
              <a:rPr lang="fr-CH" dirty="0" smtClean="0"/>
              <a:t>!</a:t>
            </a:r>
          </a:p>
          <a:p>
            <a:pPr algn="ctr">
              <a:defRPr sz="4400"/>
            </a:pPr>
            <a:endParaRPr lang="fr-CH" dirty="0" smtClean="0"/>
          </a:p>
          <a:p>
            <a:pPr algn="ctr">
              <a:defRPr sz="4400"/>
            </a:pPr>
            <a:r>
              <a:rPr lang="fr-CH" dirty="0" err="1" smtClean="0"/>
              <a:t>Some</a:t>
            </a:r>
            <a:r>
              <a:rPr lang="fr-CH" dirty="0" smtClean="0"/>
              <a:t> </a:t>
            </a:r>
            <a:r>
              <a:rPr lang="fr-CH" dirty="0" err="1" smtClean="0"/>
              <a:t>examples</a:t>
            </a:r>
            <a:endParaRPr dirty="0"/>
          </a:p>
        </p:txBody>
      </p:sp>
      <p:pic>
        <p:nvPicPr>
          <p:cNvPr id="3" name="Picture 2"/>
          <p:cNvPicPr>
            <a:picLocks noChangeAspect="1"/>
          </p:cNvPicPr>
          <p:nvPr/>
        </p:nvPicPr>
        <p:blipFill>
          <a:blip r:embed="rId2"/>
          <a:stretch>
            <a:fillRect/>
          </a:stretch>
        </p:blipFill>
        <p:spPr>
          <a:xfrm>
            <a:off x="154983" y="1302798"/>
            <a:ext cx="5487458" cy="4154984"/>
          </a:xfrm>
          <a:prstGeom prst="rect">
            <a:avLst/>
          </a:prstGeom>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p:cNvSpPr/>
          <p:nvPr/>
        </p:nvSpPr>
        <p:spPr>
          <a:xfrm>
            <a:off x="4618754" y="229725"/>
            <a:ext cx="2954492" cy="6398550"/>
          </a:xfrm>
          <a:prstGeom prst="roundRect">
            <a:avLst>
              <a:gd name="adj" fmla="val 14533"/>
            </a:avLst>
          </a:prstGeom>
          <a:solidFill>
            <a:srgbClr val="FFFFFF"/>
          </a:solidFill>
          <a:ln w="38100">
            <a:solidFill>
              <a:srgbClr val="535353"/>
            </a:solidFill>
            <a:miter lim="400000"/>
          </a:ln>
        </p:spPr>
        <p:txBody>
          <a:bodyPr lIns="45719" rIns="45719" anchor="ctr"/>
          <a:lstStyle/>
          <a:p>
            <a:pPr>
              <a:defRPr>
                <a:solidFill>
                  <a:srgbClr val="535353"/>
                </a:solidFill>
              </a:defRPr>
            </a:pPr>
            <a:endParaRPr/>
          </a:p>
        </p:txBody>
      </p:sp>
      <p:grpSp>
        <p:nvGrpSpPr>
          <p:cNvPr id="100" name="Group"/>
          <p:cNvGrpSpPr/>
          <p:nvPr/>
        </p:nvGrpSpPr>
        <p:grpSpPr>
          <a:xfrm>
            <a:off x="7449736" y="206733"/>
            <a:ext cx="4540226" cy="3270711"/>
            <a:chOff x="0" y="0"/>
            <a:chExt cx="4540224" cy="3270710"/>
          </a:xfrm>
        </p:grpSpPr>
        <p:sp>
          <p:nvSpPr>
            <p:cNvPr id="98" name="Rounded Rectangle 17"/>
            <p:cNvSpPr/>
            <p:nvPr/>
          </p:nvSpPr>
          <p:spPr>
            <a:xfrm>
              <a:off x="420086" y="0"/>
              <a:ext cx="4120139" cy="3270711"/>
            </a:xfrm>
            <a:prstGeom prst="roundRect">
              <a:avLst>
                <a:gd name="adj" fmla="val 17823"/>
              </a:avLst>
            </a:prstGeom>
            <a:blipFill rotWithShape="1">
              <a:blip r:embed="rId2"/>
              <a:srcRect/>
              <a:stretch>
                <a:fillRect/>
              </a:stretch>
            </a:blipFill>
            <a:ln w="25400" cap="flat">
              <a:solidFill>
                <a:schemeClr val="accent4"/>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99" name="Triangle"/>
            <p:cNvSpPr/>
            <p:nvPr/>
          </p:nvSpPr>
          <p:spPr>
            <a:xfrm rot="5400000">
              <a:off x="5927" y="1185109"/>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cap="flat">
              <a:solidFill>
                <a:srgbClr val="535353"/>
              </a:solidFill>
              <a:prstDash val="solid"/>
              <a:miter lim="400000"/>
            </a:ln>
            <a:effectLst/>
          </p:spPr>
          <p:txBody>
            <a:bodyPr wrap="square" lIns="45719" tIns="45719" rIns="45719" bIns="45719" numCol="1" anchor="ctr">
              <a:noAutofit/>
            </a:bodyPr>
            <a:lstStyle/>
            <a:p>
              <a:endParaRPr/>
            </a:p>
          </p:txBody>
        </p:sp>
      </p:grpSp>
      <p:grpSp>
        <p:nvGrpSpPr>
          <p:cNvPr id="103" name="Group"/>
          <p:cNvGrpSpPr/>
          <p:nvPr/>
        </p:nvGrpSpPr>
        <p:grpSpPr>
          <a:xfrm>
            <a:off x="7514395" y="3681062"/>
            <a:ext cx="4448968" cy="2949723"/>
            <a:chOff x="0" y="0"/>
            <a:chExt cx="4448967" cy="2949722"/>
          </a:xfrm>
        </p:grpSpPr>
        <p:sp>
          <p:nvSpPr>
            <p:cNvPr id="101" name="Rounded Rectangle 18"/>
            <p:cNvSpPr/>
            <p:nvPr/>
          </p:nvSpPr>
          <p:spPr>
            <a:xfrm>
              <a:off x="422869" y="0"/>
              <a:ext cx="4026099" cy="2949723"/>
            </a:xfrm>
            <a:prstGeom prst="roundRect">
              <a:avLst>
                <a:gd name="adj" fmla="val 17296"/>
              </a:avLst>
            </a:prstGeom>
            <a:blipFill rotWithShape="1">
              <a:blip r:embed="rId3"/>
              <a:srcRect/>
              <a:stretch>
                <a:fillRect/>
              </a:stretch>
            </a:blipFill>
            <a:ln w="25400" cap="flat">
              <a:solidFill>
                <a:srgbClr val="00B050"/>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02" name="Triangle"/>
            <p:cNvSpPr/>
            <p:nvPr/>
          </p:nvSpPr>
          <p:spPr>
            <a:xfrm rot="5400000">
              <a:off x="5792" y="1001228"/>
              <a:ext cx="868355" cy="87994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cap="flat">
              <a:solidFill>
                <a:srgbClr val="535353"/>
              </a:solidFill>
              <a:prstDash val="solid"/>
              <a:miter lim="400000"/>
            </a:ln>
            <a:effectLst/>
          </p:spPr>
          <p:txBody>
            <a:bodyPr wrap="square" lIns="45719" tIns="45719" rIns="45719" bIns="45719" numCol="1" anchor="ctr">
              <a:noAutofit/>
            </a:bodyPr>
            <a:lstStyle/>
            <a:p>
              <a:endParaRPr/>
            </a:p>
          </p:txBody>
        </p:sp>
      </p:grpSp>
      <p:grpSp>
        <p:nvGrpSpPr>
          <p:cNvPr id="107" name="Group"/>
          <p:cNvGrpSpPr/>
          <p:nvPr/>
        </p:nvGrpSpPr>
        <p:grpSpPr>
          <a:xfrm>
            <a:off x="178590" y="196472"/>
            <a:ext cx="4527823" cy="3185455"/>
            <a:chOff x="0" y="0"/>
            <a:chExt cx="4527821" cy="3185454"/>
          </a:xfrm>
        </p:grpSpPr>
        <p:sp>
          <p:nvSpPr>
            <p:cNvPr id="104" name="TextBox 2"/>
            <p:cNvSpPr txBox="1"/>
            <p:nvPr/>
          </p:nvSpPr>
          <p:spPr>
            <a:xfrm>
              <a:off x="652983" y="256811"/>
              <a:ext cx="3227272" cy="7607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a:defRPr sz="2400" b="1">
                  <a:solidFill>
                    <a:srgbClr val="FF0000"/>
                  </a:solidFill>
                </a:defRPr>
              </a:pPr>
              <a:r>
                <a:t>1. Renewable and </a:t>
              </a:r>
            </a:p>
            <a:p>
              <a:pPr>
                <a:defRPr sz="2400" b="1">
                  <a:solidFill>
                    <a:srgbClr val="FF0000"/>
                  </a:solidFill>
                </a:defRPr>
              </a:pPr>
              <a:r>
                <a:t>Low-Carbon Energy</a:t>
              </a:r>
            </a:p>
          </p:txBody>
        </p:sp>
        <p:sp>
          <p:nvSpPr>
            <p:cNvPr id="105" name="Rounded Rectangle 15"/>
            <p:cNvSpPr/>
            <p:nvPr/>
          </p:nvSpPr>
          <p:spPr>
            <a:xfrm>
              <a:off x="0" y="0"/>
              <a:ext cx="4137985" cy="3185455"/>
            </a:xfrm>
            <a:prstGeom prst="roundRect">
              <a:avLst>
                <a:gd name="adj" fmla="val 18300"/>
              </a:avLst>
            </a:prstGeom>
            <a:blipFill rotWithShape="1">
              <a:blip r:embed="rId4"/>
              <a:srcRect/>
              <a:stretch>
                <a:fillRect/>
              </a:stretch>
            </a:blipFill>
            <a:ln w="25400" cap="flat">
              <a:solidFill>
                <a:srgbClr val="FF0000"/>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06" name="Triangle"/>
            <p:cNvSpPr/>
            <p:nvPr/>
          </p:nvSpPr>
          <p:spPr>
            <a:xfrm rot="16200000">
              <a:off x="3633257" y="1195370"/>
              <a:ext cx="888638" cy="90049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cap="flat">
              <a:solidFill>
                <a:srgbClr val="535353"/>
              </a:solidFill>
              <a:prstDash val="solid"/>
              <a:miter lim="400000"/>
            </a:ln>
            <a:effectLst/>
          </p:spPr>
          <p:txBody>
            <a:bodyPr wrap="square" lIns="45719" tIns="45719" rIns="45719" bIns="45719" numCol="1" anchor="ctr">
              <a:noAutofit/>
            </a:bodyPr>
            <a:lstStyle/>
            <a:p>
              <a:endParaRPr/>
            </a:p>
          </p:txBody>
        </p:sp>
      </p:grpSp>
      <p:grpSp>
        <p:nvGrpSpPr>
          <p:cNvPr id="110" name="Group"/>
          <p:cNvGrpSpPr/>
          <p:nvPr/>
        </p:nvGrpSpPr>
        <p:grpSpPr>
          <a:xfrm>
            <a:off x="216550" y="3646612"/>
            <a:ext cx="4489863" cy="3018622"/>
            <a:chOff x="0" y="0"/>
            <a:chExt cx="4489862" cy="3018621"/>
          </a:xfrm>
        </p:grpSpPr>
        <p:sp>
          <p:nvSpPr>
            <p:cNvPr id="108" name="Rounded Rectangle 16"/>
            <p:cNvSpPr/>
            <p:nvPr/>
          </p:nvSpPr>
          <p:spPr>
            <a:xfrm>
              <a:off x="0" y="0"/>
              <a:ext cx="4062066" cy="3018622"/>
            </a:xfrm>
            <a:prstGeom prst="roundRect">
              <a:avLst>
                <a:gd name="adj" fmla="val 16630"/>
              </a:avLst>
            </a:prstGeom>
            <a:blipFill rotWithShape="1">
              <a:blip r:embed="rId5"/>
              <a:srcRect/>
              <a:stretch>
                <a:fillRect/>
              </a:stretch>
            </a:blipFill>
            <a:ln w="25400" cap="flat">
              <a:solidFill>
                <a:schemeClr val="accent5"/>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09" name="Triangle"/>
            <p:cNvSpPr/>
            <p:nvPr/>
          </p:nvSpPr>
          <p:spPr>
            <a:xfrm rot="16200000">
              <a:off x="3595297" y="1059064"/>
              <a:ext cx="888638" cy="90049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cap="flat">
              <a:solidFill>
                <a:srgbClr val="535353"/>
              </a:solidFill>
              <a:prstDash val="solid"/>
              <a:miter lim="400000"/>
            </a:ln>
            <a:effectLst/>
          </p:spPr>
          <p:txBody>
            <a:bodyPr wrap="square" lIns="45719" tIns="45719" rIns="45719" bIns="45719" numCol="1" anchor="ctr">
              <a:noAutofit/>
            </a:bodyPr>
            <a:lstStyle/>
            <a:p>
              <a:endParaRPr/>
            </a:p>
          </p:txBody>
        </p:sp>
      </p:grpSp>
      <p:sp>
        <p:nvSpPr>
          <p:cNvPr id="111" name="TextBox 59"/>
          <p:cNvSpPr txBox="1"/>
          <p:nvPr/>
        </p:nvSpPr>
        <p:spPr>
          <a:xfrm>
            <a:off x="4721416" y="443822"/>
            <a:ext cx="2551083" cy="59703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ts val="2000"/>
              </a:lnSpc>
              <a:defRPr sz="2300" b="1">
                <a:solidFill>
                  <a:srgbClr val="535353"/>
                </a:solidFill>
              </a:defRPr>
            </a:pPr>
            <a:r>
              <a:t>   CERN KNOWHOW</a:t>
            </a:r>
          </a:p>
          <a:p>
            <a:pPr algn="ctr">
              <a:lnSpc>
                <a:spcPts val="2000"/>
              </a:lnSpc>
              <a:defRPr sz="1500">
                <a:solidFill>
                  <a:srgbClr val="535353"/>
                </a:solidFill>
              </a:defRPr>
            </a:pPr>
            <a:endParaRPr/>
          </a:p>
          <a:p>
            <a:pPr algn="ctr">
              <a:lnSpc>
                <a:spcPct val="120000"/>
              </a:lnSpc>
              <a:defRPr sz="1300">
                <a:solidFill>
                  <a:srgbClr val="535353"/>
                </a:solidFill>
              </a:defRPr>
            </a:pPr>
            <a:r>
              <a:t>…..</a:t>
            </a:r>
          </a:p>
          <a:p>
            <a:pPr algn="ctr">
              <a:lnSpc>
                <a:spcPct val="120000"/>
              </a:lnSpc>
              <a:defRPr sz="1300">
                <a:solidFill>
                  <a:srgbClr val="535353"/>
                </a:solidFill>
              </a:defRPr>
            </a:pPr>
            <a:endParaRPr/>
          </a:p>
          <a:p>
            <a:pPr algn="ctr">
              <a:lnSpc>
                <a:spcPct val="120000"/>
              </a:lnSpc>
              <a:defRPr sz="1300">
                <a:solidFill>
                  <a:srgbClr val="535353"/>
                </a:solidFill>
              </a:defRPr>
            </a:pPr>
            <a:r>
              <a:t>Superconductivity</a:t>
            </a:r>
          </a:p>
          <a:p>
            <a:pPr algn="ctr">
              <a:lnSpc>
                <a:spcPct val="120000"/>
              </a:lnSpc>
              <a:defRPr sz="1300">
                <a:solidFill>
                  <a:srgbClr val="535353"/>
                </a:solidFill>
              </a:defRPr>
            </a:pPr>
            <a:endParaRPr/>
          </a:p>
          <a:p>
            <a:pPr algn="ctr">
              <a:lnSpc>
                <a:spcPct val="120000"/>
              </a:lnSpc>
              <a:defRPr sz="1300">
                <a:solidFill>
                  <a:srgbClr val="535353"/>
                </a:solidFill>
              </a:defRPr>
            </a:pPr>
            <a:r>
              <a:t>  High Field Magnets</a:t>
            </a:r>
          </a:p>
          <a:p>
            <a:pPr algn="ctr">
              <a:lnSpc>
                <a:spcPct val="120000"/>
              </a:lnSpc>
              <a:defRPr sz="1300">
                <a:solidFill>
                  <a:srgbClr val="535353"/>
                </a:solidFill>
              </a:defRPr>
            </a:pPr>
            <a:endParaRPr/>
          </a:p>
          <a:p>
            <a:pPr algn="ctr">
              <a:lnSpc>
                <a:spcPct val="120000"/>
              </a:lnSpc>
              <a:defRPr sz="1300">
                <a:solidFill>
                  <a:srgbClr val="535353"/>
                </a:solidFill>
              </a:defRPr>
            </a:pPr>
            <a:r>
              <a:t> High Vacuum </a:t>
            </a:r>
          </a:p>
          <a:p>
            <a:pPr algn="ctr">
              <a:lnSpc>
                <a:spcPct val="120000"/>
              </a:lnSpc>
              <a:defRPr sz="1300">
                <a:solidFill>
                  <a:srgbClr val="535353"/>
                </a:solidFill>
              </a:defRPr>
            </a:pPr>
            <a:endParaRPr/>
          </a:p>
          <a:p>
            <a:pPr algn="ctr">
              <a:lnSpc>
                <a:spcPct val="120000"/>
              </a:lnSpc>
              <a:defRPr sz="1300">
                <a:solidFill>
                  <a:srgbClr val="535353"/>
                </a:solidFill>
              </a:defRPr>
            </a:pPr>
            <a:r>
              <a:t> Cryogenics</a:t>
            </a:r>
          </a:p>
          <a:p>
            <a:pPr algn="ctr">
              <a:lnSpc>
                <a:spcPct val="120000"/>
              </a:lnSpc>
              <a:defRPr sz="1300">
                <a:solidFill>
                  <a:srgbClr val="535353"/>
                </a:solidFill>
              </a:defRPr>
            </a:pPr>
            <a:endParaRPr/>
          </a:p>
          <a:p>
            <a:pPr algn="ctr">
              <a:lnSpc>
                <a:spcPct val="120000"/>
              </a:lnSpc>
              <a:defRPr sz="1300">
                <a:solidFill>
                  <a:srgbClr val="535353"/>
                </a:solidFill>
              </a:defRPr>
            </a:pPr>
            <a:r>
              <a:t>  Materials </a:t>
            </a:r>
          </a:p>
          <a:p>
            <a:pPr algn="ctr">
              <a:lnSpc>
                <a:spcPct val="120000"/>
              </a:lnSpc>
              <a:defRPr sz="1300">
                <a:solidFill>
                  <a:srgbClr val="535353"/>
                </a:solidFill>
              </a:defRPr>
            </a:pPr>
            <a:endParaRPr/>
          </a:p>
          <a:p>
            <a:pPr algn="ctr">
              <a:lnSpc>
                <a:spcPct val="120000"/>
              </a:lnSpc>
              <a:defRPr sz="1300">
                <a:solidFill>
                  <a:srgbClr val="535353"/>
                </a:solidFill>
              </a:defRPr>
            </a:pPr>
            <a:r>
              <a:t>  Artificial Intelligence</a:t>
            </a:r>
          </a:p>
          <a:p>
            <a:pPr algn="ctr">
              <a:lnSpc>
                <a:spcPct val="120000"/>
              </a:lnSpc>
              <a:defRPr sz="1300">
                <a:solidFill>
                  <a:srgbClr val="535353"/>
                </a:solidFill>
              </a:defRPr>
            </a:pPr>
            <a:endParaRPr/>
          </a:p>
          <a:p>
            <a:pPr algn="ctr">
              <a:lnSpc>
                <a:spcPct val="120000"/>
              </a:lnSpc>
              <a:defRPr sz="1300">
                <a:solidFill>
                  <a:srgbClr val="535353"/>
                </a:solidFill>
              </a:defRPr>
            </a:pPr>
            <a:r>
              <a:t> Advanced Sensors</a:t>
            </a:r>
          </a:p>
          <a:p>
            <a:pPr algn="ctr">
              <a:lnSpc>
                <a:spcPct val="120000"/>
              </a:lnSpc>
              <a:defRPr sz="1300">
                <a:solidFill>
                  <a:srgbClr val="535353"/>
                </a:solidFill>
              </a:defRPr>
            </a:pPr>
            <a:endParaRPr/>
          </a:p>
          <a:p>
            <a:pPr algn="ctr">
              <a:lnSpc>
                <a:spcPct val="120000"/>
              </a:lnSpc>
              <a:defRPr sz="1300">
                <a:solidFill>
                  <a:srgbClr val="535353"/>
                </a:solidFill>
              </a:defRPr>
            </a:pPr>
            <a:r>
              <a:t>Rad-tol Systems</a:t>
            </a:r>
          </a:p>
          <a:p>
            <a:pPr algn="ctr">
              <a:lnSpc>
                <a:spcPct val="120000"/>
              </a:lnSpc>
              <a:defRPr sz="1300">
                <a:solidFill>
                  <a:srgbClr val="535353"/>
                </a:solidFill>
              </a:defRPr>
            </a:pPr>
            <a:endParaRPr/>
          </a:p>
          <a:p>
            <a:pPr algn="ctr">
              <a:lnSpc>
                <a:spcPct val="120000"/>
              </a:lnSpc>
              <a:defRPr sz="1300">
                <a:solidFill>
                  <a:srgbClr val="535353"/>
                </a:solidFill>
              </a:defRPr>
            </a:pPr>
            <a:r>
              <a:t>  Thermal Control</a:t>
            </a:r>
          </a:p>
          <a:p>
            <a:pPr algn="ctr">
              <a:lnSpc>
                <a:spcPct val="120000"/>
              </a:lnSpc>
              <a:defRPr sz="1300">
                <a:solidFill>
                  <a:srgbClr val="535353"/>
                </a:solidFill>
              </a:defRPr>
            </a:pPr>
            <a:endParaRPr/>
          </a:p>
          <a:p>
            <a:pPr algn="ctr">
              <a:lnSpc>
                <a:spcPct val="120000"/>
              </a:lnSpc>
              <a:defRPr sz="1300">
                <a:solidFill>
                  <a:srgbClr val="535353"/>
                </a:solidFill>
              </a:defRPr>
            </a:pPr>
            <a:r>
              <a:t>   Radioprotection</a:t>
            </a:r>
          </a:p>
          <a:p>
            <a:pPr algn="ctr">
              <a:lnSpc>
                <a:spcPct val="120000"/>
              </a:lnSpc>
              <a:defRPr sz="1300">
                <a:solidFill>
                  <a:srgbClr val="535353"/>
                </a:solidFill>
              </a:defRPr>
            </a:pPr>
            <a:endParaRPr/>
          </a:p>
          <a:p>
            <a:pPr algn="ctr">
              <a:lnSpc>
                <a:spcPct val="120000"/>
              </a:lnSpc>
              <a:defRPr sz="1300">
                <a:solidFill>
                  <a:srgbClr val="535353"/>
                </a:solidFill>
              </a:defRPr>
            </a:pPr>
            <a:r>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1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1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4" nodeType="clickEffect">
                                  <p:stCondLst>
                                    <p:cond delay="0"/>
                                  </p:stCondLst>
                                  <p:iterate>
                                    <p:tmAbs val="0"/>
                                  </p:iterate>
                                  <p:childTnLst>
                                    <p:set>
                                      <p:cBhvr>
                                        <p:cTn id="18" fill="hold"/>
                                        <p:tgtEl>
                                          <p:spTgt spid="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3" animBg="1" advAuto="0"/>
      <p:bldP spid="103" grpId="4" animBg="1" advAuto="0"/>
      <p:bldP spid="107" grpId="1" animBg="1" advAuto="0"/>
      <p:bldP spid="110" grpId="2"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Rounded Rectangle"/>
          <p:cNvSpPr/>
          <p:nvPr/>
        </p:nvSpPr>
        <p:spPr>
          <a:xfrm>
            <a:off x="4618754" y="229725"/>
            <a:ext cx="2954492" cy="6398550"/>
          </a:xfrm>
          <a:prstGeom prst="roundRect">
            <a:avLst>
              <a:gd name="adj" fmla="val 14533"/>
            </a:avLst>
          </a:prstGeom>
          <a:solidFill>
            <a:srgbClr val="FFFFFF"/>
          </a:solidFill>
          <a:ln w="38100">
            <a:solidFill>
              <a:srgbClr val="535353"/>
            </a:solidFill>
            <a:miter lim="400000"/>
          </a:ln>
        </p:spPr>
        <p:txBody>
          <a:bodyPr lIns="45719" rIns="45719" anchor="ctr"/>
          <a:lstStyle/>
          <a:p>
            <a:pPr>
              <a:defRPr>
                <a:solidFill>
                  <a:srgbClr val="535353"/>
                </a:solidFill>
              </a:defRPr>
            </a:pPr>
            <a:endParaRPr/>
          </a:p>
        </p:txBody>
      </p:sp>
      <p:sp>
        <p:nvSpPr>
          <p:cNvPr id="114" name="TextBox 2"/>
          <p:cNvSpPr txBox="1"/>
          <p:nvPr/>
        </p:nvSpPr>
        <p:spPr>
          <a:xfrm>
            <a:off x="831574" y="453283"/>
            <a:ext cx="3227272" cy="7607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400" b="1">
                <a:solidFill>
                  <a:srgbClr val="FF0000"/>
                </a:solidFill>
              </a:defRPr>
            </a:pPr>
            <a:r>
              <a:t>1. Renewable and </a:t>
            </a:r>
          </a:p>
          <a:p>
            <a:pPr>
              <a:defRPr sz="2400" b="1">
                <a:solidFill>
                  <a:srgbClr val="FF0000"/>
                </a:solidFill>
              </a:defRPr>
            </a:pPr>
            <a:r>
              <a:t>Low-Carbon Energy</a:t>
            </a:r>
          </a:p>
        </p:txBody>
      </p:sp>
      <p:sp>
        <p:nvSpPr>
          <p:cNvPr id="115" name="Rounded Rectangle 15"/>
          <p:cNvSpPr/>
          <p:nvPr/>
        </p:nvSpPr>
        <p:spPr>
          <a:xfrm>
            <a:off x="178590" y="249361"/>
            <a:ext cx="4137986" cy="3185456"/>
          </a:xfrm>
          <a:prstGeom prst="roundRect">
            <a:avLst>
              <a:gd name="adj" fmla="val 18300"/>
            </a:avLst>
          </a:prstGeom>
          <a:blipFill>
            <a:blip r:embed="rId2">
              <a:alphaModFix amt="16219"/>
            </a:blip>
            <a:stretch>
              <a:fillRect/>
            </a:stretch>
          </a:blipFill>
          <a:ln w="25400">
            <a:solidFill>
              <a:srgbClr val="FF0000">
                <a:alpha val="16219"/>
              </a:srgbClr>
            </a:solidFill>
            <a:miter/>
          </a:ln>
        </p:spPr>
        <p:txBody>
          <a:bodyPr lIns="45719" rIns="45719" anchor="ctr"/>
          <a:lstStyle/>
          <a:p>
            <a:pPr algn="ctr">
              <a:defRPr>
                <a:solidFill>
                  <a:srgbClr val="FFFFFF"/>
                </a:solidFill>
              </a:defRPr>
            </a:pPr>
            <a:endParaRPr/>
          </a:p>
        </p:txBody>
      </p:sp>
      <p:sp>
        <p:nvSpPr>
          <p:cNvPr id="116" name="Rounded Rectangle 16"/>
          <p:cNvSpPr/>
          <p:nvPr/>
        </p:nvSpPr>
        <p:spPr>
          <a:xfrm>
            <a:off x="216550" y="3646612"/>
            <a:ext cx="4062066" cy="3018622"/>
          </a:xfrm>
          <a:prstGeom prst="roundRect">
            <a:avLst>
              <a:gd name="adj" fmla="val 16630"/>
            </a:avLst>
          </a:prstGeom>
          <a:blipFill>
            <a:blip r:embed="rId3">
              <a:alphaModFix amt="19495"/>
            </a:blip>
            <a:stretch>
              <a:fillRect/>
            </a:stretch>
          </a:blipFill>
          <a:ln w="25400">
            <a:solidFill>
              <a:schemeClr val="accent5">
                <a:alpha val="19495"/>
              </a:schemeClr>
            </a:solidFill>
            <a:miter/>
          </a:ln>
        </p:spPr>
        <p:txBody>
          <a:bodyPr lIns="45719" rIns="45719" anchor="ctr"/>
          <a:lstStyle/>
          <a:p>
            <a:pPr algn="ctr">
              <a:defRPr>
                <a:solidFill>
                  <a:srgbClr val="FFFFFF"/>
                </a:solidFill>
              </a:defRPr>
            </a:pPr>
            <a:endParaRPr/>
          </a:p>
        </p:txBody>
      </p:sp>
      <p:sp>
        <p:nvSpPr>
          <p:cNvPr id="117" name="Rounded Rectangle 17"/>
          <p:cNvSpPr/>
          <p:nvPr/>
        </p:nvSpPr>
        <p:spPr>
          <a:xfrm>
            <a:off x="7869823" y="206733"/>
            <a:ext cx="4120139" cy="3270711"/>
          </a:xfrm>
          <a:prstGeom prst="roundRect">
            <a:avLst>
              <a:gd name="adj" fmla="val 17823"/>
            </a:avLst>
          </a:prstGeom>
          <a:blipFill>
            <a:blip r:embed="rId4">
              <a:alphaModFix amt="19760"/>
            </a:blip>
            <a:stretch>
              <a:fillRect/>
            </a:stretch>
          </a:blipFill>
          <a:ln w="25400">
            <a:solidFill>
              <a:srgbClr val="D9AB3A">
                <a:alpha val="19760"/>
              </a:srgbClr>
            </a:solidFill>
            <a:miter/>
          </a:ln>
        </p:spPr>
        <p:txBody>
          <a:bodyPr lIns="45719" rIns="45719" anchor="ctr"/>
          <a:lstStyle/>
          <a:p>
            <a:pPr algn="ctr">
              <a:defRPr>
                <a:solidFill>
                  <a:srgbClr val="FFFFFF"/>
                </a:solidFill>
              </a:defRPr>
            </a:pPr>
            <a:endParaRPr/>
          </a:p>
        </p:txBody>
      </p:sp>
      <p:sp>
        <p:nvSpPr>
          <p:cNvPr id="118" name="Rounded Rectangle 18"/>
          <p:cNvSpPr/>
          <p:nvPr/>
        </p:nvSpPr>
        <p:spPr>
          <a:xfrm>
            <a:off x="7895183" y="3681062"/>
            <a:ext cx="4120140" cy="2949723"/>
          </a:xfrm>
          <a:prstGeom prst="roundRect">
            <a:avLst>
              <a:gd name="adj" fmla="val 17700"/>
            </a:avLst>
          </a:prstGeom>
          <a:blipFill>
            <a:blip r:embed="rId5">
              <a:alphaModFix amt="17138"/>
            </a:blip>
            <a:stretch>
              <a:fillRect/>
            </a:stretch>
          </a:blipFill>
          <a:ln w="25400">
            <a:solidFill>
              <a:srgbClr val="00B050">
                <a:alpha val="17138"/>
              </a:srgbClr>
            </a:solidFill>
            <a:miter/>
          </a:ln>
        </p:spPr>
        <p:txBody>
          <a:bodyPr lIns="45719" rIns="45719" anchor="ctr"/>
          <a:lstStyle/>
          <a:p>
            <a:pPr algn="ctr">
              <a:defRPr>
                <a:solidFill>
                  <a:srgbClr val="FFFFFF"/>
                </a:solidFill>
              </a:defRPr>
            </a:pPr>
            <a:endParaRPr/>
          </a:p>
        </p:txBody>
      </p:sp>
      <p:sp>
        <p:nvSpPr>
          <p:cNvPr id="119" name="TextBox 59"/>
          <p:cNvSpPr txBox="1"/>
          <p:nvPr/>
        </p:nvSpPr>
        <p:spPr>
          <a:xfrm>
            <a:off x="4721416" y="443822"/>
            <a:ext cx="2551083" cy="59703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lnSpc>
                <a:spcPts val="2000"/>
              </a:lnSpc>
              <a:defRPr sz="2300" b="1">
                <a:solidFill>
                  <a:srgbClr val="535353"/>
                </a:solidFill>
              </a:defRPr>
            </a:pPr>
            <a:r>
              <a:t>   CERN KNOWHOW</a:t>
            </a:r>
          </a:p>
          <a:p>
            <a:pPr algn="ctr">
              <a:lnSpc>
                <a:spcPts val="2000"/>
              </a:lnSpc>
              <a:defRPr sz="1500">
                <a:solidFill>
                  <a:srgbClr val="535353"/>
                </a:solidFill>
              </a:defRPr>
            </a:pPr>
            <a:endParaRPr/>
          </a:p>
          <a:p>
            <a:pPr algn="ctr">
              <a:lnSpc>
                <a:spcPct val="120000"/>
              </a:lnSpc>
              <a:defRPr sz="1300">
                <a:solidFill>
                  <a:srgbClr val="535353"/>
                </a:solidFill>
              </a:defRPr>
            </a:pPr>
            <a:r>
              <a:t>…..</a:t>
            </a:r>
          </a:p>
          <a:p>
            <a:pPr algn="ctr">
              <a:lnSpc>
                <a:spcPct val="120000"/>
              </a:lnSpc>
              <a:defRPr sz="1300">
                <a:solidFill>
                  <a:srgbClr val="535353"/>
                </a:solidFill>
              </a:defRPr>
            </a:pPr>
            <a:endParaRPr/>
          </a:p>
          <a:p>
            <a:pPr algn="ctr">
              <a:lnSpc>
                <a:spcPct val="120000"/>
              </a:lnSpc>
              <a:defRPr sz="1300">
                <a:solidFill>
                  <a:srgbClr val="535353"/>
                </a:solidFill>
              </a:defRPr>
            </a:pPr>
            <a:r>
              <a:t>Superconductivity</a:t>
            </a:r>
          </a:p>
          <a:p>
            <a:pPr algn="ctr">
              <a:lnSpc>
                <a:spcPct val="120000"/>
              </a:lnSpc>
              <a:defRPr sz="1300">
                <a:solidFill>
                  <a:srgbClr val="535353"/>
                </a:solidFill>
              </a:defRPr>
            </a:pPr>
            <a:endParaRPr/>
          </a:p>
          <a:p>
            <a:pPr algn="ctr">
              <a:lnSpc>
                <a:spcPct val="120000"/>
              </a:lnSpc>
              <a:defRPr sz="1300">
                <a:solidFill>
                  <a:srgbClr val="535353"/>
                </a:solidFill>
              </a:defRPr>
            </a:pPr>
            <a:r>
              <a:t>  High Field Magnets</a:t>
            </a:r>
          </a:p>
          <a:p>
            <a:pPr algn="ctr">
              <a:lnSpc>
                <a:spcPct val="120000"/>
              </a:lnSpc>
              <a:defRPr sz="1300">
                <a:solidFill>
                  <a:srgbClr val="535353"/>
                </a:solidFill>
              </a:defRPr>
            </a:pPr>
            <a:endParaRPr/>
          </a:p>
          <a:p>
            <a:pPr algn="ctr">
              <a:lnSpc>
                <a:spcPct val="120000"/>
              </a:lnSpc>
              <a:defRPr sz="1300">
                <a:solidFill>
                  <a:srgbClr val="535353"/>
                </a:solidFill>
              </a:defRPr>
            </a:pPr>
            <a:r>
              <a:t> High Vacuum </a:t>
            </a:r>
          </a:p>
          <a:p>
            <a:pPr algn="ctr">
              <a:lnSpc>
                <a:spcPct val="120000"/>
              </a:lnSpc>
              <a:defRPr sz="1300">
                <a:solidFill>
                  <a:srgbClr val="535353"/>
                </a:solidFill>
              </a:defRPr>
            </a:pPr>
            <a:endParaRPr/>
          </a:p>
          <a:p>
            <a:pPr algn="ctr">
              <a:lnSpc>
                <a:spcPct val="120000"/>
              </a:lnSpc>
              <a:defRPr sz="1300">
                <a:solidFill>
                  <a:srgbClr val="535353"/>
                </a:solidFill>
              </a:defRPr>
            </a:pPr>
            <a:r>
              <a:t> Cryogenics</a:t>
            </a:r>
          </a:p>
          <a:p>
            <a:pPr algn="ctr">
              <a:lnSpc>
                <a:spcPct val="120000"/>
              </a:lnSpc>
              <a:defRPr sz="1300">
                <a:solidFill>
                  <a:srgbClr val="535353"/>
                </a:solidFill>
              </a:defRPr>
            </a:pPr>
            <a:endParaRPr/>
          </a:p>
          <a:p>
            <a:pPr algn="ctr">
              <a:lnSpc>
                <a:spcPct val="120000"/>
              </a:lnSpc>
              <a:defRPr sz="1300">
                <a:solidFill>
                  <a:srgbClr val="535353"/>
                </a:solidFill>
              </a:defRPr>
            </a:pPr>
            <a:r>
              <a:t>  Materials </a:t>
            </a:r>
          </a:p>
          <a:p>
            <a:pPr algn="ctr">
              <a:lnSpc>
                <a:spcPct val="120000"/>
              </a:lnSpc>
              <a:defRPr sz="1300">
                <a:solidFill>
                  <a:srgbClr val="535353"/>
                </a:solidFill>
              </a:defRPr>
            </a:pPr>
            <a:endParaRPr/>
          </a:p>
          <a:p>
            <a:pPr algn="ctr">
              <a:lnSpc>
                <a:spcPct val="120000"/>
              </a:lnSpc>
              <a:defRPr sz="1300">
                <a:solidFill>
                  <a:srgbClr val="535353"/>
                </a:solidFill>
              </a:defRPr>
            </a:pPr>
            <a:r>
              <a:t>  Artificial Intelligence</a:t>
            </a:r>
          </a:p>
          <a:p>
            <a:pPr algn="ctr">
              <a:lnSpc>
                <a:spcPct val="120000"/>
              </a:lnSpc>
              <a:defRPr sz="1300">
                <a:solidFill>
                  <a:srgbClr val="535353"/>
                </a:solidFill>
              </a:defRPr>
            </a:pPr>
            <a:endParaRPr/>
          </a:p>
          <a:p>
            <a:pPr algn="ctr">
              <a:lnSpc>
                <a:spcPct val="120000"/>
              </a:lnSpc>
              <a:defRPr sz="1300">
                <a:solidFill>
                  <a:srgbClr val="535353"/>
                </a:solidFill>
              </a:defRPr>
            </a:pPr>
            <a:r>
              <a:t> Advanced Sensors</a:t>
            </a:r>
          </a:p>
          <a:p>
            <a:pPr algn="ctr">
              <a:lnSpc>
                <a:spcPct val="120000"/>
              </a:lnSpc>
              <a:defRPr sz="1300">
                <a:solidFill>
                  <a:srgbClr val="535353"/>
                </a:solidFill>
              </a:defRPr>
            </a:pPr>
            <a:endParaRPr/>
          </a:p>
          <a:p>
            <a:pPr algn="ctr">
              <a:lnSpc>
                <a:spcPct val="120000"/>
              </a:lnSpc>
              <a:defRPr sz="1300">
                <a:solidFill>
                  <a:srgbClr val="535353"/>
                </a:solidFill>
              </a:defRPr>
            </a:pPr>
            <a:r>
              <a:t>Rad-tol Systems</a:t>
            </a:r>
          </a:p>
          <a:p>
            <a:pPr algn="ctr">
              <a:lnSpc>
                <a:spcPct val="120000"/>
              </a:lnSpc>
              <a:defRPr sz="1300">
                <a:solidFill>
                  <a:srgbClr val="535353"/>
                </a:solidFill>
              </a:defRPr>
            </a:pPr>
            <a:endParaRPr/>
          </a:p>
          <a:p>
            <a:pPr algn="ctr">
              <a:lnSpc>
                <a:spcPct val="120000"/>
              </a:lnSpc>
              <a:defRPr sz="1300">
                <a:solidFill>
                  <a:srgbClr val="535353"/>
                </a:solidFill>
              </a:defRPr>
            </a:pPr>
            <a:r>
              <a:t>  Thermal Control</a:t>
            </a:r>
          </a:p>
          <a:p>
            <a:pPr algn="ctr">
              <a:lnSpc>
                <a:spcPct val="120000"/>
              </a:lnSpc>
              <a:defRPr sz="1300">
                <a:solidFill>
                  <a:srgbClr val="535353"/>
                </a:solidFill>
              </a:defRPr>
            </a:pPr>
            <a:endParaRPr/>
          </a:p>
          <a:p>
            <a:pPr algn="ctr">
              <a:lnSpc>
                <a:spcPct val="120000"/>
              </a:lnSpc>
              <a:defRPr sz="1300">
                <a:solidFill>
                  <a:srgbClr val="535353"/>
                </a:solidFill>
              </a:defRPr>
            </a:pPr>
            <a:r>
              <a:t>   Radioprotection</a:t>
            </a:r>
          </a:p>
          <a:p>
            <a:pPr algn="ctr">
              <a:lnSpc>
                <a:spcPct val="120000"/>
              </a:lnSpc>
              <a:defRPr sz="1300">
                <a:solidFill>
                  <a:srgbClr val="535353"/>
                </a:solidFill>
              </a:defRPr>
            </a:pPr>
            <a:endParaRPr/>
          </a:p>
          <a:p>
            <a:pPr algn="ctr">
              <a:lnSpc>
                <a:spcPct val="120000"/>
              </a:lnSpc>
              <a:defRPr sz="1300">
                <a:solidFill>
                  <a:srgbClr val="535353"/>
                </a:solidFill>
              </a:defRPr>
            </a:pPr>
            <a:r>
              <a:t>….</a:t>
            </a:r>
          </a:p>
        </p:txBody>
      </p:sp>
      <p:sp>
        <p:nvSpPr>
          <p:cNvPr id="120" name="Triangle"/>
          <p:cNvSpPr/>
          <p:nvPr/>
        </p:nvSpPr>
        <p:spPr>
          <a:xfrm rot="5400000">
            <a:off x="7455664"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21" name="Triangle"/>
          <p:cNvSpPr/>
          <p:nvPr/>
        </p:nvSpPr>
        <p:spPr>
          <a:xfrm rot="5400000">
            <a:off x="7468364" y="4705677"/>
            <a:ext cx="888638" cy="90049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22" name="Triangle"/>
          <p:cNvSpPr/>
          <p:nvPr/>
        </p:nvSpPr>
        <p:spPr>
          <a:xfrm rot="16200000">
            <a:off x="3811847"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23" name="Triangle"/>
          <p:cNvSpPr/>
          <p:nvPr/>
        </p:nvSpPr>
        <p:spPr>
          <a:xfrm rot="16200000">
            <a:off x="3811847" y="4705677"/>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24" name="Triangle"/>
          <p:cNvSpPr/>
          <p:nvPr/>
        </p:nvSpPr>
        <p:spPr>
          <a:xfrm rot="16200000">
            <a:off x="3811847" y="1391843"/>
            <a:ext cx="888638" cy="90049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FFFFFF"/>
          </a:solidFill>
          <a:ln w="38100">
            <a:solidFill>
              <a:srgbClr val="535353"/>
            </a:solidFill>
            <a:miter lim="400000"/>
          </a:ln>
        </p:spPr>
        <p:txBody>
          <a:bodyPr lIns="45719" rIns="45719" anchor="ctr"/>
          <a:lstStyle/>
          <a:p>
            <a:endParaRPr/>
          </a:p>
        </p:txBody>
      </p:sp>
      <p:sp>
        <p:nvSpPr>
          <p:cNvPr id="125" name="Rectangle 23"/>
          <p:cNvSpPr txBox="1"/>
          <p:nvPr/>
        </p:nvSpPr>
        <p:spPr>
          <a:xfrm>
            <a:off x="801404" y="1314308"/>
            <a:ext cx="1349956" cy="9497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2000" b="1" i="1">
                <a:solidFill>
                  <a:srgbClr val="FF0000"/>
                </a:solidFill>
              </a:defRPr>
            </a:pPr>
            <a:r>
              <a:t>Production</a:t>
            </a:r>
          </a:p>
          <a:p>
            <a:pPr>
              <a:defRPr sz="2000" b="1" i="1">
                <a:solidFill>
                  <a:srgbClr val="FF0000"/>
                </a:solidFill>
              </a:defRPr>
            </a:pPr>
            <a:r>
              <a:t>Distribution</a:t>
            </a:r>
          </a:p>
          <a:p>
            <a:pPr>
              <a:defRPr sz="2000" b="1" i="1">
                <a:solidFill>
                  <a:srgbClr val="FF0000"/>
                </a:solidFill>
              </a:defRPr>
            </a:pPr>
            <a:r>
              <a:t>Storage</a:t>
            </a:r>
          </a:p>
        </p:txBody>
      </p:sp>
      <p:sp>
        <p:nvSpPr>
          <p:cNvPr id="126" name="TextBox 1"/>
          <p:cNvSpPr txBox="1"/>
          <p:nvPr/>
        </p:nvSpPr>
        <p:spPr>
          <a:xfrm>
            <a:off x="493454" y="3914059"/>
            <a:ext cx="3617977"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b="1">
                <a:solidFill>
                  <a:srgbClr val="0070C0"/>
                </a:solidFill>
              </a:defRPr>
            </a:lvl1pPr>
          </a:lstStyle>
          <a:p>
            <a:r>
              <a:rPr dirty="0"/>
              <a:t>2. Clean </a:t>
            </a:r>
            <a:r>
              <a:rPr dirty="0" smtClean="0"/>
              <a:t>Transportation</a:t>
            </a:r>
            <a:r>
              <a:rPr lang="fr-CH" dirty="0" smtClean="0"/>
              <a:t> and</a:t>
            </a:r>
            <a:r>
              <a:rPr dirty="0" smtClean="0"/>
              <a:t> </a:t>
            </a:r>
            <a:r>
              <a:rPr dirty="0"/>
              <a:t>Future Mobility</a:t>
            </a:r>
          </a:p>
        </p:txBody>
      </p:sp>
      <p:sp>
        <p:nvSpPr>
          <p:cNvPr id="127" name="Rectangle 36"/>
          <p:cNvSpPr txBox="1"/>
          <p:nvPr/>
        </p:nvSpPr>
        <p:spPr>
          <a:xfrm>
            <a:off x="520143" y="4707472"/>
            <a:ext cx="1343755" cy="1559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2000" b="1" i="1">
                <a:solidFill>
                  <a:srgbClr val="0070C0"/>
                </a:solidFill>
              </a:defRPr>
            </a:pPr>
            <a:r>
              <a:t>Aviation</a:t>
            </a:r>
          </a:p>
          <a:p>
            <a:pPr>
              <a:defRPr sz="2000" b="1" i="1">
                <a:solidFill>
                  <a:srgbClr val="0070C0"/>
                </a:solidFill>
              </a:defRPr>
            </a:pPr>
            <a:r>
              <a:t>Shipping</a:t>
            </a:r>
          </a:p>
          <a:p>
            <a:pPr>
              <a:defRPr sz="2000" b="1" i="1">
                <a:solidFill>
                  <a:srgbClr val="0070C0"/>
                </a:solidFill>
              </a:defRPr>
            </a:pPr>
            <a:r>
              <a:t>Rail</a:t>
            </a:r>
          </a:p>
          <a:p>
            <a:pPr>
              <a:defRPr sz="2000" b="1" i="1">
                <a:solidFill>
                  <a:srgbClr val="0070C0"/>
                </a:solidFill>
              </a:defRPr>
            </a:pPr>
            <a:r>
              <a:t>Automotive</a:t>
            </a:r>
          </a:p>
        </p:txBody>
      </p:sp>
      <p:sp>
        <p:nvSpPr>
          <p:cNvPr id="128" name="TextBox 3"/>
          <p:cNvSpPr txBox="1"/>
          <p:nvPr/>
        </p:nvSpPr>
        <p:spPr>
          <a:xfrm>
            <a:off x="8495235" y="548070"/>
            <a:ext cx="3617976" cy="7607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b="1">
                <a:solidFill>
                  <a:schemeClr val="accent4"/>
                </a:solidFill>
              </a:defRPr>
            </a:lvl1pPr>
          </a:lstStyle>
          <a:p>
            <a:r>
              <a:t>3. Climate Change and Pollutants Control </a:t>
            </a:r>
          </a:p>
        </p:txBody>
      </p:sp>
      <p:sp>
        <p:nvSpPr>
          <p:cNvPr id="129" name="Rectangle 27"/>
          <p:cNvSpPr txBox="1"/>
          <p:nvPr/>
        </p:nvSpPr>
        <p:spPr>
          <a:xfrm>
            <a:off x="8495235" y="1367198"/>
            <a:ext cx="1295510" cy="9497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2000" b="1" i="1">
                <a:solidFill>
                  <a:schemeClr val="accent4"/>
                </a:solidFill>
              </a:defRPr>
            </a:pPr>
            <a:r>
              <a:t>Monitoring</a:t>
            </a:r>
          </a:p>
          <a:p>
            <a:pPr>
              <a:defRPr sz="2000" b="1" i="1">
                <a:solidFill>
                  <a:schemeClr val="accent4"/>
                </a:solidFill>
              </a:defRPr>
            </a:pPr>
            <a:r>
              <a:t>Modelling</a:t>
            </a:r>
          </a:p>
          <a:p>
            <a:pPr>
              <a:defRPr sz="2000" b="1" i="1">
                <a:solidFill>
                  <a:schemeClr val="accent4"/>
                </a:solidFill>
              </a:defRPr>
            </a:pPr>
            <a:r>
              <a:t>Mitigation</a:t>
            </a:r>
          </a:p>
        </p:txBody>
      </p:sp>
      <p:sp>
        <p:nvSpPr>
          <p:cNvPr id="130" name="TextBox 9"/>
          <p:cNvSpPr txBox="1"/>
          <p:nvPr/>
        </p:nvSpPr>
        <p:spPr>
          <a:xfrm>
            <a:off x="8437557" y="3914059"/>
            <a:ext cx="2795099" cy="7607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b="1">
                <a:solidFill>
                  <a:srgbClr val="548235"/>
                </a:solidFill>
              </a:defRPr>
            </a:lvl1pPr>
          </a:lstStyle>
          <a:p>
            <a:r>
              <a:t>4. Sustainability and Green Science</a:t>
            </a:r>
          </a:p>
        </p:txBody>
      </p:sp>
      <p:sp>
        <p:nvSpPr>
          <p:cNvPr id="131" name="Rectangle 50"/>
          <p:cNvSpPr txBox="1"/>
          <p:nvPr/>
        </p:nvSpPr>
        <p:spPr>
          <a:xfrm>
            <a:off x="8495235" y="4715481"/>
            <a:ext cx="2869315" cy="9497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000" b="1" i="1">
                <a:solidFill>
                  <a:srgbClr val="548235"/>
                </a:solidFill>
              </a:defRPr>
            </a:pPr>
            <a:r>
              <a:t>Power Management</a:t>
            </a:r>
          </a:p>
          <a:p>
            <a:pPr>
              <a:defRPr sz="2000" b="1" i="1">
                <a:solidFill>
                  <a:srgbClr val="548235"/>
                </a:solidFill>
              </a:defRPr>
            </a:pPr>
            <a:r>
              <a:t>Heat management</a:t>
            </a:r>
          </a:p>
          <a:p>
            <a:pPr>
              <a:defRPr sz="2000" b="1" i="1">
                <a:solidFill>
                  <a:srgbClr val="548235"/>
                </a:solidFill>
              </a:defRPr>
            </a:pPr>
            <a:r>
              <a:t>Industrial Processes</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746</TotalTime>
  <Words>1300</Words>
  <Application>Microsoft Office PowerPoint</Application>
  <PresentationFormat>Widescreen</PresentationFormat>
  <Paragraphs>373</Paragraphs>
  <Slides>22</Slides>
  <Notes>6</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22</vt:i4>
      </vt:variant>
    </vt:vector>
  </HeadingPairs>
  <TitlesOfParts>
    <vt:vector size="31" baseType="lpstr">
      <vt:lpstr>Arial</vt:lpstr>
      <vt:lpstr>Calibri</vt:lpstr>
      <vt:lpstr>Calibri Light</vt:lpstr>
      <vt:lpstr>Helvetica</vt:lpstr>
      <vt:lpstr>Helvetica Neue</vt:lpstr>
      <vt:lpstr>Raleway</vt:lpstr>
      <vt:lpstr>Office Theme</vt:lpstr>
      <vt:lpstr>1_Office Theme</vt:lpstr>
      <vt:lpstr>2_Office Theme</vt:lpstr>
      <vt:lpstr>PowerPoint Presentation</vt:lpstr>
      <vt:lpstr>CERN Knowledge Transfer Mission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Simulation of currents and magnetic fields for future fusion power generators in collaboration with Tokamak Energy.</vt:lpstr>
      <vt:lpstr>Fast machine learning using FPGAs for autonomous vehicles in collaboration with Volvo.</vt:lpstr>
      <vt:lpstr>PowerPoint Presentation</vt:lpstr>
      <vt:lpstr>PowerPoint Presentation</vt:lpstr>
      <vt:lpstr>PowerPoint Presentation</vt:lpstr>
      <vt:lpstr>PowerPoint Presentation</vt:lpstr>
      <vt:lpstr>Business Incubation Centre (BIC) Network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Enrico Chesta</dc:creator>
  <cp:lastModifiedBy>Enrico Chesta</cp:lastModifiedBy>
  <cp:revision>114</cp:revision>
  <dcterms:modified xsi:type="dcterms:W3CDTF">2021-09-30T09:38:49Z</dcterms:modified>
</cp:coreProperties>
</file>