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Roboto Slab"/>
      <p:regular r:id="rId18"/>
      <p:bold r:id="rId19"/>
    </p:embeddedFont>
    <p:embeddedFont>
      <p:font typeface="Roboto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11" Type="http://schemas.openxmlformats.org/officeDocument/2006/relationships/slide" Target="slides/slide6.xml"/><Relationship Id="rId22" Type="http://schemas.openxmlformats.org/officeDocument/2006/relationships/font" Target="fonts/Roboto-italic.fntdata"/><Relationship Id="rId10" Type="http://schemas.openxmlformats.org/officeDocument/2006/relationships/slide" Target="slides/slide5.xml"/><Relationship Id="rId21" Type="http://schemas.openxmlformats.org/officeDocument/2006/relationships/font" Target="fonts/Roboto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Roboto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RobotoSlab-bold.fntdata"/><Relationship Id="rId6" Type="http://schemas.openxmlformats.org/officeDocument/2006/relationships/slide" Target="slides/slide1.xml"/><Relationship Id="rId18" Type="http://schemas.openxmlformats.org/officeDocument/2006/relationships/font" Target="fonts/RobotoSlab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30603a4523_0_1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30603a4523_0_1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30316a6fbe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30316a6fbe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304686bfdb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1304686bfdb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304686bfd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304686bfd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0603a4523_0_11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0603a4523_0_11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0603a4523_0_1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30603a4523_0_1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0603a4523_0_11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30603a4523_0_11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30603a4523_0_1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30603a4523_0_1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130316a6fbe_1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130316a6fbe_1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30316a6fb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30316a6fb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30316a6fbe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130316a6fbe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30316a6fbe_0_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30316a6fbe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1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Google Shape;18;p3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Google Shape;22;p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Google Shape;27;p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Google Shape;36;p7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jpg"/><Relationship Id="rId4" Type="http://schemas.openxmlformats.org/officeDocument/2006/relationships/image" Target="../media/image10.jpg"/><Relationship Id="rId5" Type="http://schemas.openxmlformats.org/officeDocument/2006/relationships/image" Target="../media/image17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jpg"/><Relationship Id="rId4" Type="http://schemas.openxmlformats.org/officeDocument/2006/relationships/image" Target="../media/image2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Relationship Id="rId4" Type="http://schemas.openxmlformats.org/officeDocument/2006/relationships/image" Target="../media/image12.jpg"/><Relationship Id="rId5" Type="http://schemas.openxmlformats.org/officeDocument/2006/relationships/image" Target="../media/image3.png"/><Relationship Id="rId6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jpg"/><Relationship Id="rId4" Type="http://schemas.openxmlformats.org/officeDocument/2006/relationships/image" Target="../media/image2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5.png"/><Relationship Id="rId4" Type="http://schemas.openxmlformats.org/officeDocument/2006/relationships/image" Target="../media/image7.png"/><Relationship Id="rId5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/>
          <p:nvPr>
            <p:ph type="ctrTitle"/>
          </p:nvPr>
        </p:nvSpPr>
        <p:spPr>
          <a:xfrm>
            <a:off x="1780200" y="1339275"/>
            <a:ext cx="55836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45720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3100"/>
              <a:t>Particles identification in the CMS experiment</a:t>
            </a:r>
            <a:endParaRPr sz="3100"/>
          </a:p>
        </p:txBody>
      </p:sp>
      <p:sp>
        <p:nvSpPr>
          <p:cNvPr id="64" name="Google Shape;64;p13"/>
          <p:cNvSpPr txBox="1"/>
          <p:nvPr>
            <p:ph idx="1" type="subTitle"/>
          </p:nvPr>
        </p:nvSpPr>
        <p:spPr>
          <a:xfrm>
            <a:off x="4655401" y="3806325"/>
            <a:ext cx="2808300" cy="4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it" sz="980"/>
              <a:t>Anita Tarantino, Tommaso Formigli</a:t>
            </a:r>
            <a:endParaRPr sz="98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58"/>
              <a:buNone/>
            </a:pPr>
            <a:r>
              <a:rPr lang="it" sz="980"/>
              <a:t>supervisor Francesca Cavallari</a:t>
            </a:r>
            <a:endParaRPr sz="980"/>
          </a:p>
        </p:txBody>
      </p:sp>
      <p:sp>
        <p:nvSpPr>
          <p:cNvPr id="65" name="Google Shape;65;p13"/>
          <p:cNvSpPr txBox="1"/>
          <p:nvPr/>
        </p:nvSpPr>
        <p:spPr>
          <a:xfrm>
            <a:off x="629675" y="3806325"/>
            <a:ext cx="16839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7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HSSIP</a:t>
            </a:r>
            <a:endParaRPr sz="37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27350" y="76525"/>
            <a:ext cx="2193797" cy="2228898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2"/>
          <p:cNvSpPr txBox="1"/>
          <p:nvPr>
            <p:ph type="title"/>
          </p:nvPr>
        </p:nvSpPr>
        <p:spPr>
          <a:xfrm>
            <a:off x="335725" y="188000"/>
            <a:ext cx="5386800" cy="1114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5"/>
                </a:solidFill>
              </a:rPr>
              <a:t>Different types of bonding </a:t>
            </a:r>
            <a:endParaRPr>
              <a:solidFill>
                <a:schemeClr val="accent5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5"/>
                </a:solidFill>
              </a:rPr>
              <a:t>for tracker detectors</a:t>
            </a:r>
            <a:r>
              <a:rPr lang="it"/>
              <a:t> </a:t>
            </a:r>
            <a:endParaRPr/>
          </a:p>
        </p:txBody>
      </p:sp>
      <p:sp>
        <p:nvSpPr>
          <p:cNvPr id="168" name="Google Shape;168;p22"/>
          <p:cNvSpPr txBox="1"/>
          <p:nvPr>
            <p:ph idx="1" type="body"/>
          </p:nvPr>
        </p:nvSpPr>
        <p:spPr>
          <a:xfrm>
            <a:off x="-46375" y="3300925"/>
            <a:ext cx="4194000" cy="175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/>
              <a:t>Wedge wire</a:t>
            </a:r>
            <a:endParaRPr sz="2000"/>
          </a:p>
          <a:p>
            <a:pPr indent="0" lvl="0" marL="0" rtl="0"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it">
                <a:latin typeface="Arial"/>
                <a:ea typeface="Arial"/>
                <a:cs typeface="Arial"/>
                <a:sym typeface="Arial"/>
              </a:rPr>
              <a:t>During wedge bonding, </a:t>
            </a:r>
            <a:r>
              <a:rPr b="1" lang="it">
                <a:latin typeface="Arial"/>
                <a:ea typeface="Arial"/>
                <a:cs typeface="Arial"/>
                <a:sym typeface="Arial"/>
              </a:rPr>
              <a:t>a clamped piece of wire is coupled under a bonding tool and a bond pad</a:t>
            </a:r>
            <a:r>
              <a:rPr lang="it">
                <a:latin typeface="Arial"/>
                <a:ea typeface="Arial"/>
                <a:cs typeface="Arial"/>
                <a:sym typeface="Arial"/>
              </a:rPr>
              <a:t>. Pressure and ultrasonic energy are applied for a given period of time forming a wedge bond.</a:t>
            </a:r>
            <a:endParaRPr/>
          </a:p>
        </p:txBody>
      </p:sp>
      <p:sp>
        <p:nvSpPr>
          <p:cNvPr id="169" name="Google Shape;169;p22"/>
          <p:cNvSpPr txBox="1"/>
          <p:nvPr>
            <p:ph idx="2" type="body"/>
          </p:nvPr>
        </p:nvSpPr>
        <p:spPr>
          <a:xfrm>
            <a:off x="147725" y="1671175"/>
            <a:ext cx="3999900" cy="156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it" sz="2000"/>
              <a:t>Gold ball</a:t>
            </a:r>
            <a:endParaRPr sz="2000"/>
          </a:p>
          <a:p>
            <a:pPr indent="0" lvl="0" marL="0" rtl="0" algn="r">
              <a:spcBef>
                <a:spcPts val="1200"/>
              </a:spcBef>
              <a:spcAft>
                <a:spcPts val="1200"/>
              </a:spcAft>
              <a:buNone/>
            </a:pPr>
            <a:r>
              <a:rPr lang="it">
                <a:latin typeface="Arial"/>
                <a:ea typeface="Arial"/>
                <a:cs typeface="Arial"/>
                <a:sym typeface="Arial"/>
              </a:rPr>
              <a:t>Gold wire bonding is achieved through </a:t>
            </a:r>
            <a:r>
              <a:rPr b="1" lang="it">
                <a:latin typeface="Arial"/>
                <a:ea typeface="Arial"/>
                <a:cs typeface="Arial"/>
                <a:sym typeface="Arial"/>
              </a:rPr>
              <a:t>thermosonic bonding</a:t>
            </a:r>
            <a:r>
              <a:rPr lang="it">
                <a:latin typeface="Arial"/>
                <a:ea typeface="Arial"/>
                <a:cs typeface="Arial"/>
                <a:sym typeface="Arial"/>
              </a:rPr>
              <a:t>. This involves melting the end of the wire to form a gold ball, which is known as a free-air ball. </a:t>
            </a:r>
            <a:endParaRPr sz="2200"/>
          </a:p>
        </p:txBody>
      </p:sp>
      <p:pic>
        <p:nvPicPr>
          <p:cNvPr id="170" name="Google Shape;17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7650" y="3300925"/>
            <a:ext cx="3097167" cy="1755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2"/>
          <p:cNvPicPr preferRelativeResize="0"/>
          <p:nvPr/>
        </p:nvPicPr>
        <p:blipFill rotWithShape="1">
          <a:blip r:embed="rId4">
            <a:alphaModFix/>
          </a:blip>
          <a:srcRect b="41658" l="14863" r="22970" t="15099"/>
          <a:stretch/>
        </p:blipFill>
        <p:spPr>
          <a:xfrm>
            <a:off x="4247638" y="1746038"/>
            <a:ext cx="2669676" cy="1413274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173" name="Google Shape;173;p22"/>
          <p:cNvPicPr preferRelativeResize="0"/>
          <p:nvPr/>
        </p:nvPicPr>
        <p:blipFill rotWithShape="1">
          <a:blip r:embed="rId5">
            <a:alphaModFix/>
          </a:blip>
          <a:srcRect b="23318" l="12293" r="16231" t="0"/>
          <a:stretch/>
        </p:blipFill>
        <p:spPr>
          <a:xfrm>
            <a:off x="7017350" y="0"/>
            <a:ext cx="2126651" cy="2677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5"/>
                </a:solidFill>
              </a:rPr>
              <a:t>AMS project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79" name="Google Shape;179;p23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The Alpha Magnetic Spectrometer is a particle physic experiment module which is mounted on the ISS (international space station)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181" name="Google Shape;181;p23"/>
          <p:cNvPicPr preferRelativeResize="0"/>
          <p:nvPr/>
        </p:nvPicPr>
        <p:blipFill rotWithShape="1">
          <a:blip r:embed="rId3">
            <a:alphaModFix/>
          </a:blip>
          <a:srcRect b="27510" l="15070" r="17380" t="17664"/>
          <a:stretch/>
        </p:blipFill>
        <p:spPr>
          <a:xfrm>
            <a:off x="912725" y="2802900"/>
            <a:ext cx="2950250" cy="1795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56200" y="920125"/>
            <a:ext cx="4105211" cy="3078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5"/>
                </a:solidFill>
              </a:rPr>
              <a:t>S</a:t>
            </a:r>
            <a:r>
              <a:rPr lang="it">
                <a:solidFill>
                  <a:schemeClr val="accent5"/>
                </a:solidFill>
              </a:rPr>
              <a:t>pecial thanks to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88" name="Google Shape;188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89" name="Google Shape;189;p24"/>
          <p:cNvSpPr txBox="1"/>
          <p:nvPr>
            <p:ph idx="1" type="body"/>
          </p:nvPr>
        </p:nvSpPr>
        <p:spPr>
          <a:xfrm>
            <a:off x="387900" y="1560575"/>
            <a:ext cx="8368200" cy="153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FRANCESCA CAVALLARI  our supervisor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FLORENTINA MANOLESCU (clean room)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CORRADO GARGIULO (AMS engineer)</a:t>
            </a:r>
            <a:endParaRPr/>
          </a:p>
        </p:txBody>
      </p:sp>
      <p:sp>
        <p:nvSpPr>
          <p:cNvPr id="190" name="Google Shape;190;p24"/>
          <p:cNvSpPr txBox="1"/>
          <p:nvPr/>
        </p:nvSpPr>
        <p:spPr>
          <a:xfrm>
            <a:off x="465000" y="3592800"/>
            <a:ext cx="8214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it" sz="40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And to all of you</a:t>
            </a:r>
            <a:endParaRPr i="1" sz="4000">
              <a:solidFill>
                <a:srgbClr val="FF0000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idx="2" type="body"/>
          </p:nvPr>
        </p:nvSpPr>
        <p:spPr>
          <a:xfrm>
            <a:off x="5025200" y="2824313"/>
            <a:ext cx="3879300" cy="131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Tommaso Formigli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lang="it"/>
              <a:t>Firenze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1200"/>
              </a:spcAft>
              <a:buNone/>
            </a:pPr>
            <a:r>
              <a:rPr lang="it"/>
              <a:t>Liceo Scientifico Antonio Gramsci</a:t>
            </a:r>
            <a:endParaRPr/>
          </a:p>
        </p:txBody>
      </p:sp>
      <p:sp>
        <p:nvSpPr>
          <p:cNvPr id="73" name="Google Shape;73;p14"/>
          <p:cNvSpPr txBox="1"/>
          <p:nvPr>
            <p:ph idx="1" type="subTitle"/>
          </p:nvPr>
        </p:nvSpPr>
        <p:spPr>
          <a:xfrm>
            <a:off x="212400" y="2751725"/>
            <a:ext cx="4175400" cy="146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947"/>
              <a:t>Anita Tarantino</a:t>
            </a:r>
            <a:endParaRPr sz="2947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47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947"/>
              <a:t>Lecce</a:t>
            </a:r>
            <a:endParaRPr sz="2947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947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947"/>
              <a:t>Liceo Scientifico Cosimo De Giorgi</a:t>
            </a:r>
            <a:endParaRPr sz="2947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74" name="Google Shape;74;p14"/>
          <p:cNvSpPr/>
          <p:nvPr/>
        </p:nvSpPr>
        <p:spPr>
          <a:xfrm>
            <a:off x="5737800" y="587225"/>
            <a:ext cx="2207400" cy="21720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5" name="Google Shape;75;p14"/>
          <p:cNvPicPr preferRelativeResize="0"/>
          <p:nvPr/>
        </p:nvPicPr>
        <p:blipFill rotWithShape="1">
          <a:blip r:embed="rId3">
            <a:alphaModFix/>
          </a:blip>
          <a:srcRect b="9314" l="0" r="0" t="12870"/>
          <a:stretch/>
        </p:blipFill>
        <p:spPr>
          <a:xfrm>
            <a:off x="5760600" y="469325"/>
            <a:ext cx="2207400" cy="2289900"/>
          </a:xfrm>
          <a:prstGeom prst="ellipse">
            <a:avLst/>
          </a:prstGeom>
          <a:noFill/>
          <a:ln>
            <a:noFill/>
          </a:ln>
        </p:spPr>
      </p:pic>
      <p:sp>
        <p:nvSpPr>
          <p:cNvPr id="76" name="Google Shape;76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77" name="Google Shape;7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2238" y="4249273"/>
            <a:ext cx="2638936" cy="68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74619" y="4067175"/>
            <a:ext cx="1050956" cy="98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4"/>
          <p:cNvPicPr preferRelativeResize="0"/>
          <p:nvPr/>
        </p:nvPicPr>
        <p:blipFill rotWithShape="1">
          <a:blip r:embed="rId6">
            <a:alphaModFix/>
          </a:blip>
          <a:srcRect b="5917" l="1845" r="0" t="0"/>
          <a:stretch/>
        </p:blipFill>
        <p:spPr>
          <a:xfrm>
            <a:off x="1468425" y="528275"/>
            <a:ext cx="1935300" cy="2043600"/>
          </a:xfrm>
          <a:prstGeom prst="ellipse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5"/>
          <p:cNvSpPr txBox="1"/>
          <p:nvPr>
            <p:ph type="title"/>
          </p:nvPr>
        </p:nvSpPr>
        <p:spPr>
          <a:xfrm>
            <a:off x="479875" y="56975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000">
                <a:solidFill>
                  <a:schemeClr val="accent5"/>
                </a:solidFill>
              </a:rPr>
              <a:t>Our Project</a:t>
            </a:r>
            <a:endParaRPr sz="3000">
              <a:solidFill>
                <a:schemeClr val="accent5"/>
              </a:solidFill>
            </a:endParaRPr>
          </a:p>
        </p:txBody>
      </p:sp>
      <p:sp>
        <p:nvSpPr>
          <p:cNvPr id="85" name="Google Shape;85;p15"/>
          <p:cNvSpPr txBox="1"/>
          <p:nvPr>
            <p:ph idx="1" type="body"/>
          </p:nvPr>
        </p:nvSpPr>
        <p:spPr>
          <a:xfrm>
            <a:off x="479875" y="1758725"/>
            <a:ext cx="3340500" cy="75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it" sz="1700"/>
              <a:t>CMS  (Compact Muon Solenoid)</a:t>
            </a:r>
            <a:endParaRPr sz="1700"/>
          </a:p>
        </p:txBody>
      </p:sp>
      <p:pic>
        <p:nvPicPr>
          <p:cNvPr id="86" name="Google Shape;8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88513" y="152400"/>
            <a:ext cx="4838699" cy="4838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7350" y="2907575"/>
            <a:ext cx="3704000" cy="2083525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>
            <p:ph type="title"/>
          </p:nvPr>
        </p:nvSpPr>
        <p:spPr>
          <a:xfrm>
            <a:off x="387900" y="470275"/>
            <a:ext cx="3792600" cy="95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3000">
                <a:solidFill>
                  <a:schemeClr val="accent5"/>
                </a:solidFill>
              </a:rPr>
              <a:t>Electromagnetic Calorimeter in CMS</a:t>
            </a:r>
            <a:endParaRPr sz="3000">
              <a:solidFill>
                <a:schemeClr val="accent5"/>
              </a:solidFill>
            </a:endParaRPr>
          </a:p>
        </p:txBody>
      </p:sp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465725" y="2136650"/>
            <a:ext cx="2808000" cy="191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500"/>
              <a:t>A photons and electrons tracker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500"/>
              <a:t>Scintillating crystals</a:t>
            </a:r>
            <a:endParaRPr sz="15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it" sz="1500"/>
              <a:t>was crucial in finding the Higgs boson</a:t>
            </a:r>
            <a:endParaRPr sz="1500"/>
          </a:p>
        </p:txBody>
      </p:sp>
      <p:pic>
        <p:nvPicPr>
          <p:cNvPr id="95" name="Google Shape;9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9400" y="1310150"/>
            <a:ext cx="4083051" cy="2736599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7"/>
          <p:cNvSpPr txBox="1"/>
          <p:nvPr>
            <p:ph type="title"/>
          </p:nvPr>
        </p:nvSpPr>
        <p:spPr>
          <a:xfrm>
            <a:off x="287375" y="458000"/>
            <a:ext cx="41841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5"/>
                </a:solidFill>
              </a:rPr>
              <a:t>The rush to the Higgs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02" name="Google Shape;102;p17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3869" y="274025"/>
            <a:ext cx="4550907" cy="4389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7"/>
          <p:cNvSpPr txBox="1"/>
          <p:nvPr/>
        </p:nvSpPr>
        <p:spPr>
          <a:xfrm>
            <a:off x="920175" y="2656600"/>
            <a:ext cx="510300" cy="415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2092613" y="2356500"/>
            <a:ext cx="510300" cy="4002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6" name="Google Shape;106;p17"/>
          <p:cNvSpPr txBox="1"/>
          <p:nvPr/>
        </p:nvSpPr>
        <p:spPr>
          <a:xfrm>
            <a:off x="2124275" y="3218025"/>
            <a:ext cx="510300" cy="4002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Z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07" name="Google Shape;107;p17"/>
          <p:cNvCxnSpPr>
            <a:stCxn id="104" idx="3"/>
            <a:endCxn id="105" idx="1"/>
          </p:cNvCxnSpPr>
          <p:nvPr/>
        </p:nvCxnSpPr>
        <p:spPr>
          <a:xfrm flipH="1" rot="10800000">
            <a:off x="1430475" y="2556550"/>
            <a:ext cx="662100" cy="307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8" name="Google Shape;108;p17"/>
          <p:cNvCxnSpPr>
            <a:stCxn id="104" idx="3"/>
            <a:endCxn id="106" idx="1"/>
          </p:cNvCxnSpPr>
          <p:nvPr/>
        </p:nvCxnSpPr>
        <p:spPr>
          <a:xfrm>
            <a:off x="1430475" y="2864350"/>
            <a:ext cx="693900" cy="5538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9" name="Google Shape;109;p17"/>
          <p:cNvSpPr txBox="1"/>
          <p:nvPr/>
        </p:nvSpPr>
        <p:spPr>
          <a:xfrm>
            <a:off x="3261400" y="1908350"/>
            <a:ext cx="707100" cy="4002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e+e-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3261388" y="2476888"/>
            <a:ext cx="707100" cy="400200"/>
          </a:xfrm>
          <a:prstGeom prst="rect">
            <a:avLst/>
          </a:prstGeom>
          <a:solidFill>
            <a:srgbClr val="0033A0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μ</a:t>
            </a:r>
            <a:r>
              <a:rPr lang="it">
                <a:solidFill>
                  <a:schemeClr val="dk1"/>
                </a:solidFill>
              </a:rPr>
              <a:t>+μ−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3273575" y="3072788"/>
            <a:ext cx="707100" cy="4002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e+e-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3273575" y="3718300"/>
            <a:ext cx="707100" cy="400200"/>
          </a:xfrm>
          <a:prstGeom prst="rect">
            <a:avLst/>
          </a:prstGeom>
          <a:solidFill>
            <a:srgbClr val="0033A0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μ+μ−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13" name="Google Shape;113;p17"/>
          <p:cNvCxnSpPr>
            <a:stCxn id="105" idx="3"/>
            <a:endCxn id="110" idx="1"/>
          </p:cNvCxnSpPr>
          <p:nvPr/>
        </p:nvCxnSpPr>
        <p:spPr>
          <a:xfrm>
            <a:off x="2602913" y="2556600"/>
            <a:ext cx="658500" cy="1203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4" name="Google Shape;114;p17"/>
          <p:cNvCxnSpPr>
            <a:stCxn id="106" idx="3"/>
            <a:endCxn id="112" idx="1"/>
          </p:cNvCxnSpPr>
          <p:nvPr/>
        </p:nvCxnSpPr>
        <p:spPr>
          <a:xfrm>
            <a:off x="2634575" y="3418125"/>
            <a:ext cx="639000" cy="500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5" name="Google Shape;115;p17"/>
          <p:cNvCxnSpPr>
            <a:stCxn id="105" idx="3"/>
            <a:endCxn id="109" idx="1"/>
          </p:cNvCxnSpPr>
          <p:nvPr/>
        </p:nvCxnSpPr>
        <p:spPr>
          <a:xfrm flipH="1" rot="10800000">
            <a:off x="2602913" y="2108400"/>
            <a:ext cx="658500" cy="448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16" name="Google Shape;116;p17"/>
          <p:cNvCxnSpPr>
            <a:stCxn id="106" idx="3"/>
            <a:endCxn id="111" idx="1"/>
          </p:cNvCxnSpPr>
          <p:nvPr/>
        </p:nvCxnSpPr>
        <p:spPr>
          <a:xfrm flipH="1" rot="10800000">
            <a:off x="2634575" y="3272925"/>
            <a:ext cx="639000" cy="1452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17" name="Google Shape;117;p17"/>
          <p:cNvSpPr txBox="1"/>
          <p:nvPr/>
        </p:nvSpPr>
        <p:spPr>
          <a:xfrm>
            <a:off x="439125" y="1302400"/>
            <a:ext cx="2644800" cy="8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lang="it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How was it identified?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lang="it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Why a peak?</a:t>
            </a:r>
            <a:endParaRPr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</a:pPr>
            <a:r>
              <a:rPr lang="it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its decay modes</a:t>
            </a:r>
            <a:endParaRPr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8" name="Google Shape;118;p17"/>
          <p:cNvSpPr txBox="1"/>
          <p:nvPr/>
        </p:nvSpPr>
        <p:spPr>
          <a:xfrm>
            <a:off x="2124263" y="3879400"/>
            <a:ext cx="510300" cy="4002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 </a:t>
            </a:r>
            <a:r>
              <a:rPr lang="it">
                <a:solidFill>
                  <a:schemeClr val="dk1"/>
                </a:solidFill>
              </a:rPr>
              <a:t>γ 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9" name="Google Shape;119;p17"/>
          <p:cNvSpPr txBox="1"/>
          <p:nvPr/>
        </p:nvSpPr>
        <p:spPr>
          <a:xfrm>
            <a:off x="2116975" y="4473400"/>
            <a:ext cx="510300" cy="4002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/>
              <a:t> </a:t>
            </a:r>
            <a:r>
              <a:rPr lang="it">
                <a:solidFill>
                  <a:schemeClr val="dk1"/>
                </a:solidFill>
              </a:rPr>
              <a:t>γ </a:t>
            </a:r>
            <a:endParaRPr sz="16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" name="Google Shape;120;p17"/>
          <p:cNvSpPr txBox="1"/>
          <p:nvPr/>
        </p:nvSpPr>
        <p:spPr>
          <a:xfrm>
            <a:off x="975100" y="4153225"/>
            <a:ext cx="510300" cy="415500"/>
          </a:xfrm>
          <a:prstGeom prst="rect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</a:t>
            </a:r>
            <a:endParaRPr sz="15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21" name="Google Shape;121;p17"/>
          <p:cNvCxnSpPr>
            <a:stCxn id="120" idx="3"/>
            <a:endCxn id="118" idx="1"/>
          </p:cNvCxnSpPr>
          <p:nvPr/>
        </p:nvCxnSpPr>
        <p:spPr>
          <a:xfrm flipH="1" rot="10800000">
            <a:off x="1485400" y="4079575"/>
            <a:ext cx="639000" cy="2814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2" name="Google Shape;122;p17"/>
          <p:cNvCxnSpPr>
            <a:stCxn id="120" idx="3"/>
            <a:endCxn id="119" idx="1"/>
          </p:cNvCxnSpPr>
          <p:nvPr/>
        </p:nvCxnSpPr>
        <p:spPr>
          <a:xfrm>
            <a:off x="1485400" y="4360975"/>
            <a:ext cx="631500" cy="312600"/>
          </a:xfrm>
          <a:prstGeom prst="straightConnector1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3" name="Google Shape;123;p17"/>
          <p:cNvCxnSpPr>
            <a:stCxn id="124" idx="0"/>
            <a:endCxn id="104" idx="1"/>
          </p:cNvCxnSpPr>
          <p:nvPr/>
        </p:nvCxnSpPr>
        <p:spPr>
          <a:xfrm rot="-5400000">
            <a:off x="476238" y="2954638"/>
            <a:ext cx="534300" cy="353700"/>
          </a:xfrm>
          <a:prstGeom prst="curved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25" name="Google Shape;125;p17"/>
          <p:cNvCxnSpPr>
            <a:stCxn id="124" idx="2"/>
            <a:endCxn id="120" idx="1"/>
          </p:cNvCxnSpPr>
          <p:nvPr/>
        </p:nvCxnSpPr>
        <p:spPr>
          <a:xfrm flipH="1" rot="-5400000">
            <a:off x="504588" y="3890320"/>
            <a:ext cx="532500" cy="408600"/>
          </a:xfrm>
          <a:prstGeom prst="curvedConnector2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6" name="Google Shape;126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sp>
        <p:nvSpPr>
          <p:cNvPr id="124" name="Google Shape;124;p17"/>
          <p:cNvSpPr/>
          <p:nvPr/>
        </p:nvSpPr>
        <p:spPr>
          <a:xfrm>
            <a:off x="213000" y="3398638"/>
            <a:ext cx="707076" cy="429732"/>
          </a:xfrm>
          <a:prstGeom prst="flowChartTerminator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dk1"/>
                </a:solidFill>
              </a:rPr>
              <a:t>or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744000" cy="4117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24300" y="1268475"/>
            <a:ext cx="4819700" cy="3875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9"/>
          <p:cNvSpPr txBox="1"/>
          <p:nvPr>
            <p:ph type="title"/>
          </p:nvPr>
        </p:nvSpPr>
        <p:spPr>
          <a:xfrm>
            <a:off x="387900" y="706725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it" sz="7600"/>
              <a:t>Why so difficult??</a:t>
            </a:r>
            <a:endParaRPr sz="7600"/>
          </a:p>
        </p:txBody>
      </p:sp>
      <p:sp>
        <p:nvSpPr>
          <p:cNvPr id="139" name="Google Shape;139;p19"/>
          <p:cNvSpPr txBox="1"/>
          <p:nvPr>
            <p:ph idx="1" type="body"/>
          </p:nvPr>
        </p:nvSpPr>
        <p:spPr>
          <a:xfrm>
            <a:off x="416200" y="2273125"/>
            <a:ext cx="8368200" cy="239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it" sz="4000"/>
              <a:t>The necessity of stability</a:t>
            </a:r>
            <a:endParaRPr sz="4000"/>
          </a:p>
        </p:txBody>
      </p:sp>
      <p:pic>
        <p:nvPicPr>
          <p:cNvPr id="140" name="Google Shape;140;p19"/>
          <p:cNvPicPr preferRelativeResize="0"/>
          <p:nvPr/>
        </p:nvPicPr>
        <p:blipFill rotWithShape="1">
          <a:blip r:embed="rId3">
            <a:alphaModFix/>
          </a:blip>
          <a:srcRect b="11766" l="0" r="0" t="11728"/>
          <a:stretch/>
        </p:blipFill>
        <p:spPr>
          <a:xfrm>
            <a:off x="3293849" y="3101925"/>
            <a:ext cx="2612900" cy="1810976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0"/>
          <p:cNvSpPr txBox="1"/>
          <p:nvPr>
            <p:ph type="title"/>
          </p:nvPr>
        </p:nvSpPr>
        <p:spPr>
          <a:xfrm>
            <a:off x="387900" y="458025"/>
            <a:ext cx="52920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>
                <a:solidFill>
                  <a:schemeClr val="accent5"/>
                </a:solidFill>
              </a:rPr>
              <a:t>Problem of the high voltage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47" name="Google Shape;147;p20"/>
          <p:cNvSpPr txBox="1"/>
          <p:nvPr>
            <p:ph idx="1" type="body"/>
          </p:nvPr>
        </p:nvSpPr>
        <p:spPr>
          <a:xfrm>
            <a:off x="387900" y="1284861"/>
            <a:ext cx="5048100" cy="97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ΔV&lt;60 mV for every channel in a board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the signal changes of 3% per Volt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it"/>
              <a:t>we need to check if they work</a:t>
            </a:r>
            <a:endParaRPr/>
          </a:p>
        </p:txBody>
      </p:sp>
      <p:pic>
        <p:nvPicPr>
          <p:cNvPr id="148" name="Google Shape;14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79900" y="146250"/>
            <a:ext cx="3234000" cy="242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075" y="2678200"/>
            <a:ext cx="4265359" cy="2206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95609" y="2784325"/>
            <a:ext cx="3872437" cy="2206775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0"/>
          <p:cNvSpPr txBox="1"/>
          <p:nvPr/>
        </p:nvSpPr>
        <p:spPr>
          <a:xfrm>
            <a:off x="3841700" y="4782675"/>
            <a:ext cx="1146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</a:t>
            </a:r>
            <a:r>
              <a:rPr lang="it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ime (10 min)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2" name="Google Shape;152;p20"/>
          <p:cNvSpPr txBox="1"/>
          <p:nvPr/>
        </p:nvSpPr>
        <p:spPr>
          <a:xfrm>
            <a:off x="8033900" y="4884975"/>
            <a:ext cx="1146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time (10 min)</a:t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127350" y="2402400"/>
            <a:ext cx="80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voltage (V)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4" name="Google Shape;154;p20"/>
          <p:cNvSpPr txBox="1"/>
          <p:nvPr/>
        </p:nvSpPr>
        <p:spPr>
          <a:xfrm>
            <a:off x="4923900" y="2487300"/>
            <a:ext cx="806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voltage (V)</a:t>
            </a:r>
            <a:endParaRPr sz="10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5" name="Google Shape;155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33A0"/>
        </a:solidFill>
      </p:bgPr>
    </p:bg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161" name="Google Shape;161;p21"/>
          <p:cNvPicPr preferRelativeResize="0"/>
          <p:nvPr/>
        </p:nvPicPr>
        <p:blipFill rotWithShape="1">
          <a:blip r:embed="rId3">
            <a:alphaModFix/>
          </a:blip>
          <a:srcRect b="0" l="17512" r="0" t="0"/>
          <a:stretch/>
        </p:blipFill>
        <p:spPr>
          <a:xfrm>
            <a:off x="0" y="0"/>
            <a:ext cx="5318077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00325" y="70800"/>
            <a:ext cx="4389948" cy="31791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