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5CA0"/>
    <a:srgbClr val="3B7217"/>
    <a:srgbClr val="003D88"/>
    <a:srgbClr val="000920"/>
    <a:srgbClr val="001552"/>
    <a:srgbClr val="73FD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6"/>
    <p:restoredTop sz="94687"/>
  </p:normalViewPr>
  <p:slideViewPr>
    <p:cSldViewPr snapToGrid="0" snapToObjects="1">
      <p:cViewPr varScale="1">
        <p:scale>
          <a:sx n="104" d="100"/>
          <a:sy n="104" d="100"/>
        </p:scale>
        <p:origin x="65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mariamatildestellini/Desktop/MATI/CERN/analisi%20dati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mariamatildestellini/Desktop/MATI/CERN/analisi%20dati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Gain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Ag 93%-CO2 7%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Foglio1!$AE$2:$AE$11</c:f>
              <c:numCache>
                <c:formatCode>General</c:formatCode>
                <c:ptCount val="10"/>
                <c:pt idx="0">
                  <c:v>450</c:v>
                </c:pt>
                <c:pt idx="1">
                  <c:v>460</c:v>
                </c:pt>
                <c:pt idx="2">
                  <c:v>470</c:v>
                </c:pt>
                <c:pt idx="3">
                  <c:v>480</c:v>
                </c:pt>
                <c:pt idx="4">
                  <c:v>490</c:v>
                </c:pt>
                <c:pt idx="5">
                  <c:v>500</c:v>
                </c:pt>
                <c:pt idx="6">
                  <c:v>510</c:v>
                </c:pt>
                <c:pt idx="7">
                  <c:v>520</c:v>
                </c:pt>
                <c:pt idx="8">
                  <c:v>530</c:v>
                </c:pt>
                <c:pt idx="9">
                  <c:v>540</c:v>
                </c:pt>
              </c:numCache>
            </c:numRef>
          </c:xVal>
          <c:yVal>
            <c:numRef>
              <c:f>Foglio1!$AF$2:$AF$11</c:f>
              <c:numCache>
                <c:formatCode>General</c:formatCode>
                <c:ptCount val="10"/>
                <c:pt idx="0">
                  <c:v>85.536422128426821</c:v>
                </c:pt>
                <c:pt idx="1">
                  <c:v>120.25674920208333</c:v>
                </c:pt>
                <c:pt idx="2">
                  <c:v>169.56004776077299</c:v>
                </c:pt>
                <c:pt idx="3">
                  <c:v>233.19863602056799</c:v>
                </c:pt>
                <c:pt idx="4">
                  <c:v>320.78481877123397</c:v>
                </c:pt>
                <c:pt idx="5">
                  <c:v>441.99737380440325</c:v>
                </c:pt>
                <c:pt idx="6">
                  <c:v>603.45122101271011</c:v>
                </c:pt>
                <c:pt idx="7">
                  <c:v>821.45652230462395</c:v>
                </c:pt>
                <c:pt idx="8">
                  <c:v>1171.2412316884099</c:v>
                </c:pt>
                <c:pt idx="9">
                  <c:v>1597.8836193301499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2B4B-0D43-8BD2-27D7481C0F72}"/>
            </c:ext>
          </c:extLst>
        </c:ser>
        <c:ser>
          <c:idx val="1"/>
          <c:order val="1"/>
          <c:tx>
            <c:strRef>
              <c:f>Foglio1!$AG$1</c:f>
              <c:strCache>
                <c:ptCount val="1"/>
                <c:pt idx="0">
                  <c:v>Ag 90%-CO2 10%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Foglio1!$AE$3:$AE$12</c:f>
              <c:numCache>
                <c:formatCode>General</c:formatCode>
                <c:ptCount val="10"/>
                <c:pt idx="0">
                  <c:v>460</c:v>
                </c:pt>
                <c:pt idx="1">
                  <c:v>470</c:v>
                </c:pt>
                <c:pt idx="2">
                  <c:v>480</c:v>
                </c:pt>
                <c:pt idx="3">
                  <c:v>490</c:v>
                </c:pt>
                <c:pt idx="4">
                  <c:v>500</c:v>
                </c:pt>
                <c:pt idx="5">
                  <c:v>510</c:v>
                </c:pt>
                <c:pt idx="6">
                  <c:v>520</c:v>
                </c:pt>
                <c:pt idx="7">
                  <c:v>530</c:v>
                </c:pt>
                <c:pt idx="8">
                  <c:v>540</c:v>
                </c:pt>
                <c:pt idx="9">
                  <c:v>550</c:v>
                </c:pt>
              </c:numCache>
            </c:numRef>
          </c:xVal>
          <c:yVal>
            <c:numRef>
              <c:f>Foglio1!$AG$3:$AG$12</c:f>
              <c:numCache>
                <c:formatCode>General</c:formatCode>
                <c:ptCount val="10"/>
                <c:pt idx="0">
                  <c:v>87.767137625298815</c:v>
                </c:pt>
                <c:pt idx="1">
                  <c:v>122.567451206391</c:v>
                </c:pt>
                <c:pt idx="2">
                  <c:v>169.73177104686565</c:v>
                </c:pt>
                <c:pt idx="3">
                  <c:v>232.65439239223801</c:v>
                </c:pt>
                <c:pt idx="4">
                  <c:v>315.44206824960798</c:v>
                </c:pt>
                <c:pt idx="5">
                  <c:v>428.52676297196655</c:v>
                </c:pt>
                <c:pt idx="6">
                  <c:v>581.12406506587104</c:v>
                </c:pt>
                <c:pt idx="7">
                  <c:v>789.11976162047301</c:v>
                </c:pt>
                <c:pt idx="8">
                  <c:v>1082.3434937309</c:v>
                </c:pt>
                <c:pt idx="9">
                  <c:v>1482.4275536477801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2B4B-0D43-8BD2-27D7481C0F72}"/>
            </c:ext>
          </c:extLst>
        </c:ser>
        <c:ser>
          <c:idx val="2"/>
          <c:order val="2"/>
          <c:tx>
            <c:strRef>
              <c:f>Foglio1!$AH$1</c:f>
              <c:strCache>
                <c:ptCount val="1"/>
                <c:pt idx="0">
                  <c:v>Ag 85%-CO2 15%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Foglio1!$AE$6:$AE$15</c:f>
              <c:numCache>
                <c:formatCode>General</c:formatCode>
                <c:ptCount val="10"/>
                <c:pt idx="0">
                  <c:v>490</c:v>
                </c:pt>
                <c:pt idx="1">
                  <c:v>500</c:v>
                </c:pt>
                <c:pt idx="2">
                  <c:v>510</c:v>
                </c:pt>
                <c:pt idx="3">
                  <c:v>520</c:v>
                </c:pt>
                <c:pt idx="4">
                  <c:v>530</c:v>
                </c:pt>
                <c:pt idx="5">
                  <c:v>540</c:v>
                </c:pt>
                <c:pt idx="6">
                  <c:v>550</c:v>
                </c:pt>
                <c:pt idx="7">
                  <c:v>560</c:v>
                </c:pt>
                <c:pt idx="8">
                  <c:v>570</c:v>
                </c:pt>
                <c:pt idx="9">
                  <c:v>580</c:v>
                </c:pt>
              </c:numCache>
            </c:numRef>
          </c:xVal>
          <c:yVal>
            <c:numRef>
              <c:f>Foglio1!$AH$6:$AH$15</c:f>
              <c:numCache>
                <c:formatCode>General</c:formatCode>
                <c:ptCount val="10"/>
                <c:pt idx="0">
                  <c:v>114.71598127417123</c:v>
                </c:pt>
                <c:pt idx="1">
                  <c:v>153.783567815216</c:v>
                </c:pt>
                <c:pt idx="2">
                  <c:v>154.569605</c:v>
                </c:pt>
                <c:pt idx="3">
                  <c:v>278.70178624276338</c:v>
                </c:pt>
                <c:pt idx="4">
                  <c:v>373.85921748873074</c:v>
                </c:pt>
                <c:pt idx="5">
                  <c:v>497.44279384078288</c:v>
                </c:pt>
                <c:pt idx="6">
                  <c:v>660.63671135709342</c:v>
                </c:pt>
                <c:pt idx="7">
                  <c:v>882.09142238225911</c:v>
                </c:pt>
                <c:pt idx="8">
                  <c:v>1178.4972672321801</c:v>
                </c:pt>
                <c:pt idx="9">
                  <c:v>1580.0887568322701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2B4B-0D43-8BD2-27D7481C0F72}"/>
            </c:ext>
          </c:extLst>
        </c:ser>
        <c:ser>
          <c:idx val="3"/>
          <c:order val="3"/>
          <c:tx>
            <c:strRef>
              <c:f>Foglio1!$AI$1</c:f>
              <c:strCache>
                <c:ptCount val="1"/>
                <c:pt idx="0">
                  <c:v>Ag 80%-CO2 20%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Foglio1!$AE$8:$AE$18</c:f>
              <c:numCache>
                <c:formatCode>General</c:formatCode>
                <c:ptCount val="11"/>
                <c:pt idx="0">
                  <c:v>510</c:v>
                </c:pt>
                <c:pt idx="1">
                  <c:v>520</c:v>
                </c:pt>
                <c:pt idx="2">
                  <c:v>530</c:v>
                </c:pt>
                <c:pt idx="3">
                  <c:v>540</c:v>
                </c:pt>
                <c:pt idx="4">
                  <c:v>550</c:v>
                </c:pt>
                <c:pt idx="5">
                  <c:v>560</c:v>
                </c:pt>
                <c:pt idx="6">
                  <c:v>570</c:v>
                </c:pt>
                <c:pt idx="7">
                  <c:v>580</c:v>
                </c:pt>
                <c:pt idx="8">
                  <c:v>590</c:v>
                </c:pt>
                <c:pt idx="9">
                  <c:v>600</c:v>
                </c:pt>
                <c:pt idx="10">
                  <c:v>610</c:v>
                </c:pt>
              </c:numCache>
            </c:numRef>
          </c:xVal>
          <c:yVal>
            <c:numRef>
              <c:f>Foglio1!$AI$8:$AI$18</c:f>
              <c:numCache>
                <c:formatCode>General</c:formatCode>
                <c:ptCount val="11"/>
                <c:pt idx="0">
                  <c:v>100.85025639411123</c:v>
                </c:pt>
                <c:pt idx="1">
                  <c:v>134.2599045194921</c:v>
                </c:pt>
                <c:pt idx="2">
                  <c:v>180.63897416804159</c:v>
                </c:pt>
                <c:pt idx="3">
                  <c:v>240.5792547298162</c:v>
                </c:pt>
                <c:pt idx="4">
                  <c:v>319.33995587324983</c:v>
                </c:pt>
                <c:pt idx="5">
                  <c:v>423.67454001880151</c:v>
                </c:pt>
                <c:pt idx="6">
                  <c:v>561.84139769034732</c:v>
                </c:pt>
                <c:pt idx="7">
                  <c:v>742.15474314303333</c:v>
                </c:pt>
                <c:pt idx="8">
                  <c:v>985.18678229817101</c:v>
                </c:pt>
                <c:pt idx="9">
                  <c:v>1234.85717859697</c:v>
                </c:pt>
                <c:pt idx="10">
                  <c:v>1696.6592506003699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2B4B-0D43-8BD2-27D7481C0F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1768256"/>
        <c:axId val="1365101584"/>
      </c:scatterChart>
      <c:valAx>
        <c:axId val="1461768256"/>
        <c:scaling>
          <c:orientation val="minMax"/>
          <c:min val="44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365101584"/>
        <c:crosses val="autoZero"/>
        <c:crossBetween val="midCat"/>
      </c:valAx>
      <c:valAx>
        <c:axId val="13651015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6176825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>
      <a:outerShdw blurRad="482600" dist="50800" sx="105000" sy="105000" algn="ctr" rotWithShape="0">
        <a:srgbClr val="000000">
          <a:alpha val="42000"/>
        </a:srgbClr>
      </a:outerShdw>
    </a:effectLst>
  </c:spPr>
  <c:txPr>
    <a:bodyPr/>
    <a:lstStyle/>
    <a:p>
      <a:pPr>
        <a:defRPr/>
      </a:pPr>
      <a:endParaRPr lang="it-IT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Gain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Foglio1!$R$2</c:f>
              <c:strCache>
                <c:ptCount val="1"/>
                <c:pt idx="0">
                  <c:v>Ag 80%-CO2 20%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Foglio1!$N$3:$N$12</c:f>
              <c:numCache>
                <c:formatCode>General</c:formatCode>
                <c:ptCount val="10"/>
                <c:pt idx="0">
                  <c:v>450</c:v>
                </c:pt>
                <c:pt idx="1">
                  <c:v>460</c:v>
                </c:pt>
                <c:pt idx="2">
                  <c:v>470</c:v>
                </c:pt>
                <c:pt idx="3">
                  <c:v>480</c:v>
                </c:pt>
                <c:pt idx="4">
                  <c:v>490</c:v>
                </c:pt>
                <c:pt idx="5">
                  <c:v>500</c:v>
                </c:pt>
                <c:pt idx="6">
                  <c:v>510</c:v>
                </c:pt>
                <c:pt idx="7">
                  <c:v>520</c:v>
                </c:pt>
                <c:pt idx="8">
                  <c:v>530</c:v>
                </c:pt>
                <c:pt idx="9">
                  <c:v>540</c:v>
                </c:pt>
              </c:numCache>
            </c:numRef>
          </c:xVal>
          <c:yVal>
            <c:numRef>
              <c:f>Foglio1!$O$3:$O$12</c:f>
              <c:numCache>
                <c:formatCode>General</c:formatCode>
                <c:ptCount val="10"/>
                <c:pt idx="0">
                  <c:v>88</c:v>
                </c:pt>
                <c:pt idx="1">
                  <c:v>121</c:v>
                </c:pt>
                <c:pt idx="2">
                  <c:v>168</c:v>
                </c:pt>
                <c:pt idx="3">
                  <c:v>232</c:v>
                </c:pt>
                <c:pt idx="4">
                  <c:v>320</c:v>
                </c:pt>
                <c:pt idx="5">
                  <c:v>441</c:v>
                </c:pt>
                <c:pt idx="6">
                  <c:v>604</c:v>
                </c:pt>
                <c:pt idx="7">
                  <c:v>816</c:v>
                </c:pt>
                <c:pt idx="8">
                  <c:v>1165</c:v>
                </c:pt>
                <c:pt idx="9">
                  <c:v>1622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23E-E245-9C64-3AF53EAD0B68}"/>
            </c:ext>
          </c:extLst>
        </c:ser>
        <c:ser>
          <c:idx val="1"/>
          <c:order val="1"/>
          <c:tx>
            <c:strRef>
              <c:f>Foglio1!$P$2</c:f>
              <c:strCache>
                <c:ptCount val="1"/>
                <c:pt idx="0">
                  <c:v>Ag 90%-CO2 10%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Foglio1!$N$4:$N$13</c:f>
              <c:numCache>
                <c:formatCode>General</c:formatCode>
                <c:ptCount val="10"/>
                <c:pt idx="0">
                  <c:v>460</c:v>
                </c:pt>
                <c:pt idx="1">
                  <c:v>470</c:v>
                </c:pt>
                <c:pt idx="2">
                  <c:v>480</c:v>
                </c:pt>
                <c:pt idx="3">
                  <c:v>490</c:v>
                </c:pt>
                <c:pt idx="4">
                  <c:v>500</c:v>
                </c:pt>
                <c:pt idx="5">
                  <c:v>510</c:v>
                </c:pt>
                <c:pt idx="6">
                  <c:v>520</c:v>
                </c:pt>
                <c:pt idx="7">
                  <c:v>530</c:v>
                </c:pt>
                <c:pt idx="8">
                  <c:v>540</c:v>
                </c:pt>
                <c:pt idx="9">
                  <c:v>550</c:v>
                </c:pt>
              </c:numCache>
            </c:numRef>
          </c:xVal>
          <c:yVal>
            <c:numRef>
              <c:f>Foglio1!$P$4:$P$13</c:f>
              <c:numCache>
                <c:formatCode>General</c:formatCode>
                <c:ptCount val="10"/>
                <c:pt idx="0">
                  <c:v>90</c:v>
                </c:pt>
                <c:pt idx="1">
                  <c:v>124</c:v>
                </c:pt>
                <c:pt idx="2">
                  <c:v>171</c:v>
                </c:pt>
                <c:pt idx="3">
                  <c:v>233</c:v>
                </c:pt>
                <c:pt idx="4">
                  <c:v>316</c:v>
                </c:pt>
                <c:pt idx="5">
                  <c:v>427</c:v>
                </c:pt>
                <c:pt idx="6">
                  <c:v>581</c:v>
                </c:pt>
                <c:pt idx="7">
                  <c:v>784</c:v>
                </c:pt>
                <c:pt idx="8">
                  <c:v>1070</c:v>
                </c:pt>
                <c:pt idx="9">
                  <c:v>1470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23E-E245-9C64-3AF53EAD0B68}"/>
            </c:ext>
          </c:extLst>
        </c:ser>
        <c:ser>
          <c:idx val="2"/>
          <c:order val="2"/>
          <c:tx>
            <c:strRef>
              <c:f>Foglio1!$Q$2</c:f>
              <c:strCache>
                <c:ptCount val="1"/>
                <c:pt idx="0">
                  <c:v>Ag 85%-CO2 15%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Foglio1!$N$7:$N$16</c:f>
              <c:numCache>
                <c:formatCode>General</c:formatCode>
                <c:ptCount val="10"/>
                <c:pt idx="0">
                  <c:v>490</c:v>
                </c:pt>
                <c:pt idx="1">
                  <c:v>500</c:v>
                </c:pt>
                <c:pt idx="2">
                  <c:v>510</c:v>
                </c:pt>
                <c:pt idx="3">
                  <c:v>520</c:v>
                </c:pt>
                <c:pt idx="4">
                  <c:v>530</c:v>
                </c:pt>
                <c:pt idx="5">
                  <c:v>540</c:v>
                </c:pt>
                <c:pt idx="6">
                  <c:v>550</c:v>
                </c:pt>
                <c:pt idx="7">
                  <c:v>560</c:v>
                </c:pt>
                <c:pt idx="8">
                  <c:v>570</c:v>
                </c:pt>
                <c:pt idx="9">
                  <c:v>580</c:v>
                </c:pt>
              </c:numCache>
            </c:numRef>
          </c:xVal>
          <c:yVal>
            <c:numRef>
              <c:f>Foglio1!$Q$7:$Q$16</c:f>
              <c:numCache>
                <c:formatCode>General</c:formatCode>
                <c:ptCount val="10"/>
                <c:pt idx="0">
                  <c:v>115</c:v>
                </c:pt>
                <c:pt idx="1">
                  <c:v>154</c:v>
                </c:pt>
                <c:pt idx="2">
                  <c:v>206</c:v>
                </c:pt>
                <c:pt idx="3">
                  <c:v>277</c:v>
                </c:pt>
                <c:pt idx="4">
                  <c:v>373</c:v>
                </c:pt>
                <c:pt idx="5">
                  <c:v>498</c:v>
                </c:pt>
                <c:pt idx="6">
                  <c:v>662</c:v>
                </c:pt>
                <c:pt idx="7">
                  <c:v>886</c:v>
                </c:pt>
                <c:pt idx="8">
                  <c:v>1169</c:v>
                </c:pt>
                <c:pt idx="9">
                  <c:v>1570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B23E-E245-9C64-3AF53EAD0B68}"/>
            </c:ext>
          </c:extLst>
        </c:ser>
        <c:ser>
          <c:idx val="3"/>
          <c:order val="3"/>
          <c:tx>
            <c:v>Ag 80%- CO2 20%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Foglio1!$N$9:$N$19</c:f>
              <c:numCache>
                <c:formatCode>General</c:formatCode>
                <c:ptCount val="11"/>
                <c:pt idx="0">
                  <c:v>510</c:v>
                </c:pt>
                <c:pt idx="1">
                  <c:v>520</c:v>
                </c:pt>
                <c:pt idx="2">
                  <c:v>530</c:v>
                </c:pt>
                <c:pt idx="3">
                  <c:v>540</c:v>
                </c:pt>
                <c:pt idx="4">
                  <c:v>550</c:v>
                </c:pt>
                <c:pt idx="5">
                  <c:v>560</c:v>
                </c:pt>
                <c:pt idx="6">
                  <c:v>570</c:v>
                </c:pt>
                <c:pt idx="7">
                  <c:v>580</c:v>
                </c:pt>
                <c:pt idx="8">
                  <c:v>590</c:v>
                </c:pt>
                <c:pt idx="9">
                  <c:v>600</c:v>
                </c:pt>
                <c:pt idx="10">
                  <c:v>610</c:v>
                </c:pt>
              </c:numCache>
            </c:numRef>
          </c:xVal>
          <c:yVal>
            <c:numRef>
              <c:f>Foglio1!$R$9:$R$19</c:f>
              <c:numCache>
                <c:formatCode>General</c:formatCode>
                <c:ptCount val="11"/>
                <c:pt idx="0">
                  <c:v>101</c:v>
                </c:pt>
                <c:pt idx="1">
                  <c:v>133</c:v>
                </c:pt>
                <c:pt idx="2">
                  <c:v>180</c:v>
                </c:pt>
                <c:pt idx="3">
                  <c:v>241</c:v>
                </c:pt>
                <c:pt idx="4">
                  <c:v>321</c:v>
                </c:pt>
                <c:pt idx="5">
                  <c:v>425</c:v>
                </c:pt>
                <c:pt idx="6">
                  <c:v>559</c:v>
                </c:pt>
                <c:pt idx="7">
                  <c:v>742</c:v>
                </c:pt>
                <c:pt idx="8">
                  <c:v>979</c:v>
                </c:pt>
                <c:pt idx="9">
                  <c:v>1233</c:v>
                </c:pt>
                <c:pt idx="10">
                  <c:v>1689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B23E-E245-9C64-3AF53EAD0B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17293168"/>
        <c:axId val="276732271"/>
      </c:scatterChart>
      <c:valAx>
        <c:axId val="1317293168"/>
        <c:scaling>
          <c:orientation val="minMax"/>
          <c:min val="44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276732271"/>
        <c:crosses val="autoZero"/>
        <c:crossBetween val="midCat"/>
      </c:valAx>
      <c:valAx>
        <c:axId val="27673227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3172931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>
      <a:outerShdw blurRad="487666" dist="38100" dir="21540000" sx="105481" sy="105481" algn="tl" rotWithShape="0">
        <a:prstClr val="black">
          <a:alpha val="42000"/>
        </a:prstClr>
      </a:outerShdw>
    </a:effectLst>
  </c:spPr>
  <c:txPr>
    <a:bodyPr/>
    <a:lstStyle/>
    <a:p>
      <a:pPr>
        <a:defRPr/>
      </a:pPr>
      <a:endParaRPr lang="it-IT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drawing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0.11775</cdr:x>
      <cdr:y>0.0768</cdr:y>
    </cdr:to>
    <cdr:pic>
      <cdr:nvPicPr>
        <cdr:cNvPr id="2" name="chart">
          <a:extLst xmlns:a="http://schemas.openxmlformats.org/drawingml/2006/main">
            <a:ext uri="{FF2B5EF4-FFF2-40B4-BE49-F238E27FC236}">
              <a16:creationId xmlns:a16="http://schemas.microsoft.com/office/drawing/2014/main" id="{FDC8C3AB-01FD-ECAD-CCBE-5284F6C9C0DC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698500" cy="241300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0.86332</cdr:x>
      <cdr:y>0.86218</cdr:y>
    </cdr:from>
    <cdr:to>
      <cdr:x>0.96822</cdr:x>
      <cdr:y>0.93898</cdr:y>
    </cdr:to>
    <cdr:pic>
      <cdr:nvPicPr>
        <cdr:cNvPr id="3" name="chart">
          <a:extLst xmlns:a="http://schemas.openxmlformats.org/drawingml/2006/main">
            <a:ext uri="{FF2B5EF4-FFF2-40B4-BE49-F238E27FC236}">
              <a16:creationId xmlns:a16="http://schemas.microsoft.com/office/drawing/2014/main" id="{9D632AA7-D519-DE28-7FB7-29B6CC3E3857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2"/>
        <a:stretch xmlns:a="http://schemas.openxmlformats.org/drawingml/2006/main">
          <a:fillRect/>
        </a:stretch>
      </cdr:blipFill>
      <cdr:spPr>
        <a:xfrm xmlns:a="http://schemas.openxmlformats.org/drawingml/2006/main">
          <a:off x="5121215" y="2708910"/>
          <a:ext cx="622300" cy="241300"/>
        </a:xfrm>
        <a:prstGeom xmlns:a="http://schemas.openxmlformats.org/drawingml/2006/main" prst="rect">
          <a:avLst/>
        </a:prstGeom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0.11091</cdr:x>
      <cdr:y>0.0768</cdr:y>
    </cdr:to>
    <cdr:pic>
      <cdr:nvPicPr>
        <cdr:cNvPr id="2" name="chart">
          <a:extLst xmlns:a="http://schemas.openxmlformats.org/drawingml/2006/main">
            <a:ext uri="{FF2B5EF4-FFF2-40B4-BE49-F238E27FC236}">
              <a16:creationId xmlns:a16="http://schemas.microsoft.com/office/drawing/2014/main" id="{EB4FC3DC-C585-D919-ACF9-ED4E48BA2702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698500" cy="241300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0.88055</cdr:x>
      <cdr:y>0.85854</cdr:y>
    </cdr:from>
    <cdr:to>
      <cdr:x>0.97935</cdr:x>
      <cdr:y>0.93534</cdr:y>
    </cdr:to>
    <cdr:pic>
      <cdr:nvPicPr>
        <cdr:cNvPr id="3" name="chart">
          <a:extLst xmlns:a="http://schemas.openxmlformats.org/drawingml/2006/main">
            <a:ext uri="{FF2B5EF4-FFF2-40B4-BE49-F238E27FC236}">
              <a16:creationId xmlns:a16="http://schemas.microsoft.com/office/drawing/2014/main" id="{63B0A8EF-E9EC-2420-2337-02EFB216C2F8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2"/>
        <a:stretch xmlns:a="http://schemas.openxmlformats.org/drawingml/2006/main">
          <a:fillRect/>
        </a:stretch>
      </cdr:blipFill>
      <cdr:spPr>
        <a:xfrm xmlns:a="http://schemas.openxmlformats.org/drawingml/2006/main">
          <a:off x="5545842" y="2697480"/>
          <a:ext cx="622300" cy="241300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8F19F4-4151-0E4F-8927-C5D138A03BBE}" type="datetimeFigureOut">
              <a:rPr lang="it-IT" smtClean="0"/>
              <a:t>03/06/22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6F2225-03F0-194B-8A80-9AE15AB006D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5132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6F2225-03F0-194B-8A80-9AE15AB006D4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449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F35E518-1B3E-DFBA-23AD-5598FECDD9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028FF747-5DBF-CFB8-1DB8-4DD46F3ED2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298B5E1-21D9-D2E7-2A52-3D94E90CB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04471-EF72-FC4C-8D83-973FC8AB47B1}" type="datetimeFigureOut">
              <a:rPr lang="it-IT" smtClean="0"/>
              <a:t>03/06/22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F65BC55-3DAB-1A4C-3F8E-19BBA2654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9BA11FB-CC66-AA08-37F4-2238BF519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F09F5-103B-B84F-8CAA-260A0402E25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8795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EB3E439-3CF4-1BE9-D92E-2F9A15470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13D37372-D179-7060-9BD9-56297E5839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3DFFCCA-DC0E-8265-4000-F8EF21350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04471-EF72-FC4C-8D83-973FC8AB47B1}" type="datetimeFigureOut">
              <a:rPr lang="it-IT" smtClean="0"/>
              <a:t>03/06/22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3D20EF9-C75F-F8E2-4286-9F2E89145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79B0C27-3338-96D2-345D-B51B31690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F09F5-103B-B84F-8CAA-260A0402E25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9687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62303257-61BA-B501-C8E7-1A00D45DEB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074E496-8DA2-98D9-4C1C-7774073C16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59851CC-D5CE-E852-39CA-D9C40C750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04471-EF72-FC4C-8D83-973FC8AB47B1}" type="datetimeFigureOut">
              <a:rPr lang="it-IT" smtClean="0"/>
              <a:t>03/06/22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C074BA8-94E1-AA0C-3F50-0CEF50AB9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5CCB8D0-CB7E-AF35-7942-4C6CE4F03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F09F5-103B-B84F-8CAA-260A0402E25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1445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5686E6D-B394-F21D-61DC-F0ECC23B8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F4A539B-2F57-3AC7-903C-558E76372F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6FFFE62-CD81-218D-3493-B92014E0B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04471-EF72-FC4C-8D83-973FC8AB47B1}" type="datetimeFigureOut">
              <a:rPr lang="it-IT" smtClean="0"/>
              <a:t>03/06/22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893BD92-D354-2609-7A8C-9923D2C89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788CB5F-AC54-B2D4-83CC-6501B90B8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F09F5-103B-B84F-8CAA-260A0402E25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2681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A771E8-13C0-81E1-3289-AD43FFDA8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E4DBB1E-426E-65DA-BF69-E28D7D604A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03D036F-DAF1-9943-8633-AA79A9F41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04471-EF72-FC4C-8D83-973FC8AB47B1}" type="datetimeFigureOut">
              <a:rPr lang="it-IT" smtClean="0"/>
              <a:t>03/06/22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DB1CD01-EAB3-3C8D-A848-99D1AE48D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7F186C0-7C3B-BE91-41AA-405429AE3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F09F5-103B-B84F-8CAA-260A0402E25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9039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AC738F3-AFE7-4015-576F-931BED407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B7A7C16-E366-4430-F753-984C60DCE2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452AF19-2197-C770-59A1-2B802C74AE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794D545-1F52-085E-B334-D83ECD402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04471-EF72-FC4C-8D83-973FC8AB47B1}" type="datetimeFigureOut">
              <a:rPr lang="it-IT" smtClean="0"/>
              <a:t>03/06/22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8D148B8-C81C-E7CA-EB8F-4E64117F6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2C3450A-723B-8449-6535-75DC9EDA3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F09F5-103B-B84F-8CAA-260A0402E25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0158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968EC54-2B0E-5FB9-EE4E-CF9E75EA9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CEC49ED-C2F4-F88B-A325-3A8FA04CAD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9C3B938-40E2-1D1C-84F7-D0E5A00F55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F1668BC-9FB7-90E8-10A4-11F9BB511D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7FEF1750-8A79-F43F-C382-81937CF516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1AAB3DDC-A475-61BB-8875-3C38A4227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04471-EF72-FC4C-8D83-973FC8AB47B1}" type="datetimeFigureOut">
              <a:rPr lang="it-IT" smtClean="0"/>
              <a:t>03/06/22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86658FCC-F0BA-FAA5-4206-4FC246564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5AA463FB-DCB6-D0F1-9C8D-24319D727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F09F5-103B-B84F-8CAA-260A0402E25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6471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E331F05-190A-5433-7CDE-6F3E5DFB7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4803590F-8DA6-D1C5-E1F4-B5A5FDE56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04471-EF72-FC4C-8D83-973FC8AB47B1}" type="datetimeFigureOut">
              <a:rPr lang="it-IT" smtClean="0"/>
              <a:t>03/06/22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A2D33F76-3CFB-D196-67E4-F20C96C0D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8D1FF0D-6B07-8E14-E89B-057CB52E3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F09F5-103B-B84F-8CAA-260A0402E25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5085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CF03ADA8-6AB8-8E19-DAC7-5A73E4B45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04471-EF72-FC4C-8D83-973FC8AB47B1}" type="datetimeFigureOut">
              <a:rPr lang="it-IT" smtClean="0"/>
              <a:t>03/06/22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6F49C64-F34A-69BF-4BB4-861DD51C2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7949D55-5240-0C3C-4EA6-259C9F963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F09F5-103B-B84F-8CAA-260A0402E25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6640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DE4940B-2174-6FAC-E044-FE1FB774B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C165D57-DA74-B0FA-ED39-4C464DB33E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4CE6108-564B-DA5B-B0AE-4F27883CA7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4AC8020-9055-1AD8-3411-91E929238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04471-EF72-FC4C-8D83-973FC8AB47B1}" type="datetimeFigureOut">
              <a:rPr lang="it-IT" smtClean="0"/>
              <a:t>03/06/22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A955544-91FC-4BD5-FC40-AC2F1C1A3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75D1A1F-8D33-0AC2-A775-96B7683B9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F09F5-103B-B84F-8CAA-260A0402E25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9132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7FECCC0-0C01-5D55-002E-091259AB2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EF48828A-5F97-40DD-B4C0-1904F776BE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63A9425-30E1-EBB8-C496-E617CE48C4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9D2AC81-8665-0790-0F1D-ED50F9382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04471-EF72-FC4C-8D83-973FC8AB47B1}" type="datetimeFigureOut">
              <a:rPr lang="it-IT" smtClean="0"/>
              <a:t>03/06/22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27062D0-1181-1FDB-BDBC-8BA2762C2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ACCD672-5FB6-AE12-E459-13EDD5895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F09F5-103B-B84F-8CAA-260A0402E25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1442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5853"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5027"/>
                    </a14:imgEffect>
                    <a14:imgEffect>
                      <a14:saturation sat="400000"/>
                    </a14:imgEffect>
                    <a14:imgEffect>
                      <a14:brightnessContrast bright="11000" contrast="14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EA0BA70F-DEA7-84A9-7DFB-6CAC0EE0B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192A133-C411-5C4E-5A8A-A0F73C84C4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C3BE66B-14F4-58C1-4807-DE0EA13369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04471-EF72-FC4C-8D83-973FC8AB47B1}" type="datetimeFigureOut">
              <a:rPr lang="it-IT" smtClean="0"/>
              <a:t>03/06/22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3EC24B5-0616-1E28-CD65-5B5C51CA08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6852F9B-9F56-7C42-8049-597AF10020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F09F5-103B-B84F-8CAA-260A0402E25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8990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F19E5BC-4574-5627-DE25-7EBB58B63CB3}"/>
              </a:ext>
            </a:extLst>
          </p:cNvPr>
          <p:cNvSpPr txBox="1"/>
          <p:nvPr/>
        </p:nvSpPr>
        <p:spPr>
          <a:xfrm>
            <a:off x="300878" y="467880"/>
            <a:ext cx="603694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b="1" dirty="0">
                <a:solidFill>
                  <a:srgbClr val="045CA0"/>
                </a:solidFill>
                <a:latin typeface="PHOSPHATE INLINE" panose="02000506050000020004" pitchFamily="2" charset="77"/>
                <a:ea typeface="+mj-ea"/>
                <a:cs typeface="PHOSPHATE INLINE" panose="02000506050000020004" pitchFamily="2" charset="77"/>
              </a:rPr>
              <a:t>Gas detector in ATLAS </a:t>
            </a:r>
            <a:r>
              <a:rPr lang="it-IT" sz="5400" b="1" dirty="0" err="1">
                <a:solidFill>
                  <a:srgbClr val="045CA0"/>
                </a:solidFill>
                <a:latin typeface="PHOSPHATE INLINE" panose="02000506050000020004" pitchFamily="2" charset="77"/>
                <a:ea typeface="+mj-ea"/>
                <a:cs typeface="PHOSPHATE INLINE" panose="02000506050000020004" pitchFamily="2" charset="77"/>
              </a:rPr>
              <a:t>experiment</a:t>
            </a:r>
            <a:endParaRPr lang="it-IT" sz="5400" b="1" dirty="0">
              <a:solidFill>
                <a:srgbClr val="045CA0"/>
              </a:solidFill>
              <a:latin typeface="PHOSPHATE INLINE" panose="02000506050000020004" pitchFamily="2" charset="77"/>
              <a:ea typeface="+mj-ea"/>
              <a:cs typeface="PHOSPHATE INLINE" panose="02000506050000020004" pitchFamily="2" charset="77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6E0DCA09-4B1E-4D5E-0FC6-11AC4DED530E}"/>
              </a:ext>
            </a:extLst>
          </p:cNvPr>
          <p:cNvSpPr txBox="1"/>
          <p:nvPr/>
        </p:nvSpPr>
        <p:spPr>
          <a:xfrm>
            <a:off x="267157" y="2022151"/>
            <a:ext cx="43047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Francesco Soddu, Maria Matilde Stellini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6CA1B589-925B-9393-ACE3-14DC675DE07F}"/>
              </a:ext>
            </a:extLst>
          </p:cNvPr>
          <p:cNvSpPr txBox="1"/>
          <p:nvPr/>
        </p:nvSpPr>
        <p:spPr>
          <a:xfrm>
            <a:off x="406201" y="2422261"/>
            <a:ext cx="2013308" cy="369332"/>
          </a:xfrm>
          <a:prstGeom prst="rect">
            <a:avLst/>
          </a:prstGeom>
          <a:solidFill>
            <a:srgbClr val="045CA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ITALIAN HSSIP 2022</a:t>
            </a:r>
          </a:p>
        </p:txBody>
      </p:sp>
      <p:pic>
        <p:nvPicPr>
          <p:cNvPr id="2050" name="Picture 2" descr="CERN logo on the screen | CERN Design Guidelines">
            <a:extLst>
              <a:ext uri="{FF2B5EF4-FFF2-40B4-BE49-F238E27FC236}">
                <a16:creationId xmlns:a16="http://schemas.microsoft.com/office/drawing/2014/main" id="{D252477A-7ADC-33E9-685F-A487912CF6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6" t="18207" r="31789" b="20665"/>
          <a:stretch/>
        </p:blipFill>
        <p:spPr bwMode="auto">
          <a:xfrm>
            <a:off x="757098" y="4086956"/>
            <a:ext cx="2556834" cy="252376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Animated ATLAS Logo - CERN Document Server">
            <a:extLst>
              <a:ext uri="{FF2B5EF4-FFF2-40B4-BE49-F238E27FC236}">
                <a16:creationId xmlns:a16="http://schemas.microsoft.com/office/drawing/2014/main" id="{D4C30CB1-CC8D-AC78-04DE-002F033301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496" t="-524" r="-16486" b="524"/>
          <a:stretch/>
        </p:blipFill>
        <p:spPr bwMode="auto">
          <a:xfrm>
            <a:off x="4304087" y="4028714"/>
            <a:ext cx="3583824" cy="2640253"/>
          </a:xfrm>
          <a:prstGeom prst="ellipse">
            <a:avLst/>
          </a:prstGeom>
          <a:ln>
            <a:noFill/>
          </a:ln>
          <a:effectLst>
            <a:glow>
              <a:schemeClr val="bg1">
                <a:alpha val="1631"/>
              </a:schemeClr>
            </a:glow>
            <a:softEdge rad="131047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5026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CF9B3EB-B1D5-F8D5-D0FA-181CB0384E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9632" y="1548278"/>
            <a:ext cx="6677722" cy="165355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2. In a </a:t>
            </a:r>
            <a:r>
              <a:rPr lang="it-IT" b="1" dirty="0" err="1">
                <a:solidFill>
                  <a:srgbClr val="045CA0"/>
                </a:solidFill>
                <a:ea typeface="HELVETICA NEUE LIGHT" panose="02000403000000020004" pitchFamily="2" charset="0"/>
              </a:rPr>
              <a:t>mathematical</a:t>
            </a:r>
            <a:r>
              <a:rPr lang="it-IT" b="1" dirty="0">
                <a:solidFill>
                  <a:srgbClr val="045CA0"/>
                </a:solidFill>
                <a:ea typeface="HELVETICA NEUE LIGHT" panose="02000403000000020004" pitchFamily="2" charset="0"/>
              </a:rPr>
              <a:t> 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way, by fitting the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signal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with a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gaussian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function</a:t>
            </a:r>
            <a:endParaRPr lang="it-IT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cxnSp>
        <p:nvCxnSpPr>
          <p:cNvPr id="5" name="Connettore 2 4">
            <a:extLst>
              <a:ext uri="{FF2B5EF4-FFF2-40B4-BE49-F238E27FC236}">
                <a16:creationId xmlns:a16="http://schemas.microsoft.com/office/drawing/2014/main" id="{1CD0F6C6-872D-9ABB-CB3A-7FF1375A2063}"/>
              </a:ext>
            </a:extLst>
          </p:cNvPr>
          <p:cNvCxnSpPr>
            <a:cxnSpLocks/>
          </p:cNvCxnSpPr>
          <p:nvPr/>
        </p:nvCxnSpPr>
        <p:spPr>
          <a:xfrm>
            <a:off x="3206742" y="2489848"/>
            <a:ext cx="0" cy="168362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9B7009B-7322-9466-FAF7-F8F8BD0263A5}"/>
              </a:ext>
            </a:extLst>
          </p:cNvPr>
          <p:cNvSpPr txBox="1"/>
          <p:nvPr/>
        </p:nvSpPr>
        <p:spPr>
          <a:xfrm>
            <a:off x="760722" y="4187800"/>
            <a:ext cx="48920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Then</a:t>
            </a:r>
            <a:r>
              <a:rPr lang="it-IT"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the best </a:t>
            </a:r>
            <a:r>
              <a:rPr lang="it-IT" sz="24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fit</a:t>
            </a:r>
            <a:r>
              <a:rPr lang="it-IT"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of </a:t>
            </a:r>
            <a:r>
              <a:rPr lang="it-IT" sz="24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every</a:t>
            </a:r>
            <a:r>
              <a:rPr lang="it-IT"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sz="24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gaussian</a:t>
            </a:r>
            <a:r>
              <a:rPr lang="it-IT"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sz="24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function</a:t>
            </a:r>
            <a:r>
              <a:rPr lang="it-IT"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sz="24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has</a:t>
            </a:r>
            <a:r>
              <a:rPr lang="it-IT"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sz="24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been</a:t>
            </a:r>
            <a:r>
              <a:rPr lang="it-IT"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sz="24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calculated</a:t>
            </a:r>
            <a:r>
              <a:rPr lang="it-IT"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and the </a:t>
            </a:r>
            <a:r>
              <a:rPr lang="it-IT" sz="24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mean</a:t>
            </a:r>
            <a:r>
              <a:rPr lang="it-IT"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sz="24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parameter</a:t>
            </a:r>
            <a:r>
              <a:rPr lang="it-IT"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sz="24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has</a:t>
            </a:r>
            <a:r>
              <a:rPr lang="it-IT"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sz="24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been</a:t>
            </a:r>
            <a:r>
              <a:rPr lang="it-IT"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sz="24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used</a:t>
            </a:r>
            <a:r>
              <a:rPr lang="it-IT"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for the gain </a:t>
            </a:r>
            <a:r>
              <a:rPr lang="it-IT" sz="24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calculation</a:t>
            </a:r>
            <a:endParaRPr lang="it-IT" sz="240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2300BA39-1236-C996-1231-6731847C6C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9420" y="3139440"/>
            <a:ext cx="5008091" cy="3479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Distribuzione normale ( statistica ) - Okpedia">
            <a:extLst>
              <a:ext uri="{FF2B5EF4-FFF2-40B4-BE49-F238E27FC236}">
                <a16:creationId xmlns:a16="http://schemas.microsoft.com/office/drawing/2014/main" id="{E91674C3-3B8F-7FBB-68FA-AD955CD5F79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90" r="34727" b="1884"/>
          <a:stretch/>
        </p:blipFill>
        <p:spPr bwMode="auto">
          <a:xfrm>
            <a:off x="8264324" y="821860"/>
            <a:ext cx="2479871" cy="16535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B866F2DA-9448-E45B-03AF-4906EE3AA08D}"/>
              </a:ext>
            </a:extLst>
          </p:cNvPr>
          <p:cNvSpPr txBox="1"/>
          <p:nvPr/>
        </p:nvSpPr>
        <p:spPr>
          <a:xfrm>
            <a:off x="8264324" y="1078896"/>
            <a:ext cx="113331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5400" dirty="0"/>
              <a:t>  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2891B78-2816-6709-9170-055FAFB04B63}"/>
              </a:ext>
            </a:extLst>
          </p:cNvPr>
          <p:cNvSpPr txBox="1"/>
          <p:nvPr/>
        </p:nvSpPr>
        <p:spPr>
          <a:xfrm>
            <a:off x="8910996" y="1309728"/>
            <a:ext cx="362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/>
              <a:t>A</a:t>
            </a:r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7DA8749B-F3F6-BD32-4EE7-61069FB32B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it-IT" sz="4900" b="1" dirty="0">
                <a:solidFill>
                  <a:srgbClr val="045CA0"/>
                </a:solidFill>
                <a:latin typeface="PHOSPHATE INLINE" panose="02000506050000020004" pitchFamily="2" charset="77"/>
                <a:cs typeface="PHOSPHATE INLINE" panose="02000506050000020004" pitchFamily="2" charset="77"/>
              </a:rPr>
              <a:t>Data </a:t>
            </a:r>
            <a:r>
              <a:rPr lang="it-IT" sz="4900" b="1" dirty="0" err="1">
                <a:solidFill>
                  <a:srgbClr val="045CA0"/>
                </a:solidFill>
                <a:latin typeface="PHOSPHATE INLINE" panose="02000506050000020004" pitchFamily="2" charset="77"/>
                <a:cs typeface="PHOSPHATE INLINE" panose="02000506050000020004" pitchFamily="2" charset="77"/>
              </a:rPr>
              <a:t>analysis</a:t>
            </a:r>
            <a:endParaRPr lang="it-IT" sz="4900" b="1" dirty="0">
              <a:solidFill>
                <a:srgbClr val="045CA0"/>
              </a:solidFill>
              <a:latin typeface="PHOSPHATE INLINE" panose="02000506050000020004" pitchFamily="2" charset="77"/>
              <a:cs typeface="PHOSPHATE INLINE" panose="02000506050000020004" pitchFamily="2" charset="77"/>
            </a:endParaRPr>
          </a:p>
        </p:txBody>
      </p:sp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FE863D01-FAA8-DAEF-47A6-714804A8F6D6}"/>
              </a:ext>
            </a:extLst>
          </p:cNvPr>
          <p:cNvSpPr/>
          <p:nvPr/>
        </p:nvSpPr>
        <p:spPr>
          <a:xfrm>
            <a:off x="7727795" y="6110868"/>
            <a:ext cx="1839951" cy="223025"/>
          </a:xfrm>
          <a:prstGeom prst="round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029FCD6F-9B26-DEAF-0647-8B66520DA54A}"/>
              </a:ext>
            </a:extLst>
          </p:cNvPr>
          <p:cNvSpPr/>
          <p:nvPr/>
        </p:nvSpPr>
        <p:spPr>
          <a:xfrm>
            <a:off x="7168623" y="3345205"/>
            <a:ext cx="85792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dirty="0" err="1"/>
              <a:t>V</a:t>
            </a:r>
            <a:r>
              <a:rPr lang="it-IT" sz="1100" baseline="-25000" dirty="0" err="1"/>
              <a:t>monitored</a:t>
            </a:r>
            <a:r>
              <a:rPr lang="it-IT" sz="1100" baseline="-25000" dirty="0"/>
              <a:t> </a:t>
            </a:r>
            <a:r>
              <a:rPr lang="it-IT" sz="1100" dirty="0"/>
              <a:t>[V]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B3D1DCD4-0D7F-3185-6877-0DFC40484DDF}"/>
              </a:ext>
            </a:extLst>
          </p:cNvPr>
          <p:cNvSpPr/>
          <p:nvPr/>
        </p:nvSpPr>
        <p:spPr>
          <a:xfrm>
            <a:off x="10440495" y="5591591"/>
            <a:ext cx="76495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dirty="0" err="1"/>
              <a:t>V</a:t>
            </a:r>
            <a:r>
              <a:rPr lang="it-IT" sz="1100" baseline="-25000" dirty="0" err="1"/>
              <a:t>read</a:t>
            </a:r>
            <a:r>
              <a:rPr lang="it-IT" sz="1100" baseline="-25000" dirty="0"/>
              <a:t>-out</a:t>
            </a:r>
            <a:r>
              <a:rPr lang="it-IT" sz="1100" dirty="0"/>
              <a:t>[V]</a:t>
            </a:r>
          </a:p>
        </p:txBody>
      </p:sp>
    </p:spTree>
    <p:extLst>
      <p:ext uri="{BB962C8B-B14F-4D97-AF65-F5344CB8AC3E}">
        <p14:creationId xmlns:p14="http://schemas.microsoft.com/office/powerpoint/2010/main" val="3211807866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AB38DAD-939D-6779-F444-816BF3B4B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2487" y="1986168"/>
            <a:ext cx="5356938" cy="1205520"/>
          </a:xfrm>
        </p:spPr>
        <p:txBody>
          <a:bodyPr>
            <a:normAutofit lnSpcReduction="10000"/>
          </a:bodyPr>
          <a:lstStyle/>
          <a:p>
            <a:pPr algn="just"/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In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conclusion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the graphics of the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two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different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analysis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have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been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compared</a:t>
            </a:r>
            <a:endParaRPr lang="it-IT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3AB85223-5BC4-B0D1-C288-BF7A4D7C467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6396205"/>
              </p:ext>
            </p:extLst>
          </p:nvPr>
        </p:nvGraphicFramePr>
        <p:xfrm>
          <a:off x="6072738" y="132880"/>
          <a:ext cx="5958842" cy="31419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afico 8">
            <a:extLst>
              <a:ext uri="{FF2B5EF4-FFF2-40B4-BE49-F238E27FC236}">
                <a16:creationId xmlns:a16="http://schemas.microsoft.com/office/drawing/2014/main" id="{D5345E71-4569-781E-6C87-E9D2AE2DF5A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7963190"/>
              </p:ext>
            </p:extLst>
          </p:nvPr>
        </p:nvGraphicFramePr>
        <p:xfrm>
          <a:off x="163583" y="3451302"/>
          <a:ext cx="6298177" cy="31419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CasellaDiTesto 9">
            <a:extLst>
              <a:ext uri="{FF2B5EF4-FFF2-40B4-BE49-F238E27FC236}">
                <a16:creationId xmlns:a16="http://schemas.microsoft.com/office/drawing/2014/main" id="{EF7D67A3-F772-FDB1-1C2B-5A4F084F3239}"/>
              </a:ext>
            </a:extLst>
          </p:cNvPr>
          <p:cNvSpPr txBox="1"/>
          <p:nvPr/>
        </p:nvSpPr>
        <p:spPr>
          <a:xfrm>
            <a:off x="7944271" y="3367881"/>
            <a:ext cx="2417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The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mathematical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way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FA6EA3EC-6D9E-B7C0-B7F4-98F1EB9142ED}"/>
              </a:ext>
            </a:extLst>
          </p:cNvPr>
          <p:cNvSpPr txBox="1"/>
          <p:nvPr/>
        </p:nvSpPr>
        <p:spPr>
          <a:xfrm>
            <a:off x="6644358" y="4542780"/>
            <a:ext cx="1953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The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approximated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manual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way</a:t>
            </a:r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2BA1757D-0C1B-2767-51B0-7B5E7A65E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487" y="427605"/>
            <a:ext cx="10515600" cy="1325563"/>
          </a:xfrm>
        </p:spPr>
        <p:txBody>
          <a:bodyPr/>
          <a:lstStyle/>
          <a:p>
            <a:r>
              <a:rPr lang="it-IT" sz="4900" b="1" dirty="0">
                <a:solidFill>
                  <a:srgbClr val="045CA0"/>
                </a:solidFill>
                <a:latin typeface="PHOSPHATE INLINE" panose="02000506050000020004" pitchFamily="2" charset="77"/>
                <a:cs typeface="PHOSPHATE INLINE" panose="02000506050000020004" pitchFamily="2" charset="77"/>
              </a:rPr>
              <a:t>Gain </a:t>
            </a:r>
            <a:r>
              <a:rPr lang="it-IT" sz="4900" b="1" dirty="0" err="1">
                <a:solidFill>
                  <a:srgbClr val="045CA0"/>
                </a:solidFill>
                <a:latin typeface="PHOSPHATE INLINE" panose="02000506050000020004" pitchFamily="2" charset="77"/>
                <a:cs typeface="PHOSPHATE INLINE" panose="02000506050000020004" pitchFamily="2" charset="77"/>
              </a:rPr>
              <a:t>measurement</a:t>
            </a:r>
            <a:endParaRPr lang="it-IT" sz="4900" b="1" dirty="0">
              <a:solidFill>
                <a:srgbClr val="045CA0"/>
              </a:solidFill>
              <a:latin typeface="PHOSPHATE INLINE" panose="02000506050000020004" pitchFamily="2" charset="77"/>
              <a:cs typeface="PHOSPHATE INLINE" panose="02000506050000020004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666433508"/>
      </p:ext>
    </p:extLst>
  </p:cSld>
  <p:clrMapOvr>
    <a:masterClrMapping/>
  </p:clrMapOvr>
  <p:transition spd="slow">
    <p:cove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6D3015A-B613-9149-0887-EF8D3A656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4900" b="1" dirty="0" err="1">
                <a:solidFill>
                  <a:srgbClr val="045CA0"/>
                </a:solidFill>
                <a:latin typeface="PHOSPHATE INLINE" panose="02000506050000020004" pitchFamily="2" charset="77"/>
                <a:cs typeface="PHOSPHATE INLINE" panose="02000506050000020004" pitchFamily="2" charset="77"/>
              </a:rPr>
              <a:t>conclusions</a:t>
            </a:r>
            <a:endParaRPr lang="it-IT" sz="4900" b="1" dirty="0">
              <a:solidFill>
                <a:srgbClr val="045CA0"/>
              </a:solidFill>
              <a:latin typeface="PHOSPHATE INLINE" panose="02000506050000020004" pitchFamily="2" charset="77"/>
              <a:cs typeface="PHOSPHATE INLINE" panose="02000506050000020004" pitchFamily="2" charset="77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33124DC-9153-B9C0-4DE3-FE3BC2FE2E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552038" cy="4351338"/>
          </a:xfrm>
        </p:spPr>
        <p:txBody>
          <a:bodyPr/>
          <a:lstStyle/>
          <a:p>
            <a:pPr algn="just"/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What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we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have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calculated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it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is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not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precisely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the gain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but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it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is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a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measurement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that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is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b="1" dirty="0" err="1">
                <a:solidFill>
                  <a:srgbClr val="045CA0"/>
                </a:solidFill>
                <a:ea typeface="HELVETICA NEUE LIGHT" panose="02000403000000020004" pitchFamily="2" charset="0"/>
              </a:rPr>
              <a:t>proportional</a:t>
            </a:r>
            <a:r>
              <a:rPr lang="it-IT" b="1" dirty="0">
                <a:solidFill>
                  <a:srgbClr val="045CA0"/>
                </a:solidFill>
                <a:ea typeface="HELVETICA NEUE LIGHT" panose="02000403000000020004" pitchFamily="2" charset="0"/>
              </a:rPr>
              <a:t> 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to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it</a:t>
            </a:r>
            <a:endParaRPr lang="it-IT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algn="just"/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The data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have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an </a:t>
            </a:r>
            <a:r>
              <a:rPr lang="it-IT" b="1" dirty="0" err="1">
                <a:solidFill>
                  <a:srgbClr val="045CA0"/>
                </a:solidFill>
                <a:ea typeface="HELVETICA NEUE LIGHT" panose="02000403000000020004" pitchFamily="2" charset="0"/>
              </a:rPr>
              <a:t>esponential</a:t>
            </a:r>
            <a:r>
              <a:rPr lang="it-IT" b="1" dirty="0">
                <a:solidFill>
                  <a:srgbClr val="045CA0"/>
                </a:solidFill>
                <a:ea typeface="HELVETICA NEUE LIGHT" panose="02000403000000020004" pitchFamily="2" charset="0"/>
              </a:rPr>
              <a:t> trend</a:t>
            </a:r>
          </a:p>
          <a:p>
            <a:pPr algn="just"/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It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should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be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added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a </a:t>
            </a:r>
            <a:r>
              <a:rPr lang="it-IT" b="1" dirty="0" err="1">
                <a:solidFill>
                  <a:srgbClr val="045CA0"/>
                </a:solidFill>
                <a:ea typeface="HELVETICA NEUE LIGHT" panose="02000403000000020004" pitchFamily="2" charset="0"/>
              </a:rPr>
              <a:t>sperimental</a:t>
            </a:r>
            <a:r>
              <a:rPr lang="it-IT" b="1" dirty="0">
                <a:solidFill>
                  <a:srgbClr val="045CA0"/>
                </a:solidFill>
                <a:ea typeface="HELVETICA NEUE LIGHT" panose="02000403000000020004" pitchFamily="2" charset="0"/>
              </a:rPr>
              <a:t> </a:t>
            </a:r>
            <a:r>
              <a:rPr lang="it-IT" b="1" dirty="0" err="1">
                <a:solidFill>
                  <a:srgbClr val="045CA0"/>
                </a:solidFill>
                <a:ea typeface="HELVETICA NEUE LIGHT" panose="02000403000000020004" pitchFamily="2" charset="0"/>
              </a:rPr>
              <a:t>error</a:t>
            </a:r>
            <a:r>
              <a:rPr lang="it-IT" b="1" dirty="0">
                <a:solidFill>
                  <a:srgbClr val="045CA0"/>
                </a:solidFill>
                <a:ea typeface="HELVETICA NEUE LIGHT" panose="02000403000000020004" pitchFamily="2" charset="0"/>
              </a:rPr>
              <a:t> 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to the data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which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is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related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to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both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the inaccurate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manual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measurement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and the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fit’s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parameter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(𝛍)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  <a:sym typeface="Wingdings" pitchFamily="2" charset="2"/>
              </a:rPr>
              <a:t>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  <a:sym typeface="Wingdings" pitchFamily="2" charset="2"/>
              </a:rPr>
              <a:t>but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  <a:sym typeface="Wingdings" pitchFamily="2" charset="2"/>
              </a:rPr>
              <a:t> for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  <a:sym typeface="Wingdings" pitchFamily="2" charset="2"/>
              </a:rPr>
              <a:t>practical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  <a:sym typeface="Wingdings" pitchFamily="2" charset="2"/>
              </a:rPr>
              <a:t>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  <a:sym typeface="Wingdings" pitchFamily="2" charset="2"/>
              </a:rPr>
              <a:t>impossibilities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  <a:sym typeface="Wingdings" pitchFamily="2" charset="2"/>
              </a:rPr>
              <a:t>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  <a:sym typeface="Wingdings" pitchFamily="2" charset="2"/>
              </a:rPr>
              <a:t>we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  <a:sym typeface="Wingdings" pitchFamily="2" charset="2"/>
              </a:rPr>
              <a:t>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  <a:sym typeface="Wingdings" pitchFamily="2" charset="2"/>
              </a:rPr>
              <a:t>didn’t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  <a:sym typeface="Wingdings" pitchFamily="2" charset="2"/>
              </a:rPr>
              <a:t>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  <a:sym typeface="Wingdings" pitchFamily="2" charset="2"/>
              </a:rPr>
              <a:t>have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  <a:sym typeface="Wingdings" pitchFamily="2" charset="2"/>
              </a:rPr>
              <a:t> the chance to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  <a:sym typeface="Wingdings" pitchFamily="2" charset="2"/>
              </a:rPr>
              <a:t>get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  <a:sym typeface="Wingdings" pitchFamily="2" charset="2"/>
              </a:rPr>
              <a:t>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  <a:sym typeface="Wingdings" pitchFamily="2" charset="2"/>
              </a:rPr>
              <a:t>them</a:t>
            </a:r>
            <a:endParaRPr lang="it-IT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9332"/>
      </p:ext>
    </p:extLst>
  </p:cSld>
  <p:clrMapOvr>
    <a:masterClrMapping/>
  </p:clrMapOvr>
  <p:transition spd="med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A9DBE48-1D92-0112-F169-33D0FE0A2C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0030" y="0"/>
            <a:ext cx="4475356" cy="1940312"/>
          </a:xfrm>
        </p:spPr>
        <p:txBody>
          <a:bodyPr/>
          <a:lstStyle/>
          <a:p>
            <a:pPr algn="l"/>
            <a:r>
              <a:rPr lang="it-IT" sz="4900" b="1" dirty="0">
                <a:solidFill>
                  <a:srgbClr val="045CA0"/>
                </a:solidFill>
                <a:latin typeface="PHOSPHATE INLINE" panose="02000506050000020004" pitchFamily="2" charset="77"/>
                <a:cs typeface="PHOSPHATE INLINE" panose="02000506050000020004" pitchFamily="2" charset="77"/>
              </a:rPr>
              <a:t>THANKS FOR THE ATTENTION!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B4B9F3E-B9F2-E37F-7C74-9390FBA2B1A6}"/>
              </a:ext>
            </a:extLst>
          </p:cNvPr>
          <p:cNvSpPr txBox="1"/>
          <p:nvPr/>
        </p:nvSpPr>
        <p:spPr>
          <a:xfrm>
            <a:off x="546735" y="2254150"/>
            <a:ext cx="43047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Francesco Soddu, Maria Matilde Stellini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4916CB26-6AF0-2139-9386-01E59FBA75AC}"/>
              </a:ext>
            </a:extLst>
          </p:cNvPr>
          <p:cNvSpPr txBox="1"/>
          <p:nvPr/>
        </p:nvSpPr>
        <p:spPr>
          <a:xfrm>
            <a:off x="685779" y="2654260"/>
            <a:ext cx="2013308" cy="369332"/>
          </a:xfrm>
          <a:prstGeom prst="rect">
            <a:avLst/>
          </a:prstGeom>
          <a:solidFill>
            <a:srgbClr val="045CA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ITALIAN HSSIP 2022</a:t>
            </a:r>
          </a:p>
        </p:txBody>
      </p:sp>
      <p:pic>
        <p:nvPicPr>
          <p:cNvPr id="7" name="Picture 2" descr="CERN logo on the screen | CERN Design Guidelines">
            <a:extLst>
              <a:ext uri="{FF2B5EF4-FFF2-40B4-BE49-F238E27FC236}">
                <a16:creationId xmlns:a16="http://schemas.microsoft.com/office/drawing/2014/main" id="{9104D5CB-CF6D-7D5F-11EA-11CEF759101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6" t="18207" r="31789" b="20665"/>
          <a:stretch/>
        </p:blipFill>
        <p:spPr bwMode="auto">
          <a:xfrm>
            <a:off x="757098" y="4086956"/>
            <a:ext cx="2556834" cy="252376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Animated ATLAS Logo - CERN Document Server">
            <a:extLst>
              <a:ext uri="{FF2B5EF4-FFF2-40B4-BE49-F238E27FC236}">
                <a16:creationId xmlns:a16="http://schemas.microsoft.com/office/drawing/2014/main" id="{7C91ED12-33A1-CFC0-0788-6A42B2974AA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496" t="-524" r="-16486" b="524"/>
          <a:stretch/>
        </p:blipFill>
        <p:spPr bwMode="auto">
          <a:xfrm>
            <a:off x="4304087" y="4028714"/>
            <a:ext cx="3583824" cy="2640253"/>
          </a:xfrm>
          <a:prstGeom prst="ellipse">
            <a:avLst/>
          </a:prstGeom>
          <a:ln>
            <a:noFill/>
          </a:ln>
          <a:effectLst>
            <a:glow>
              <a:schemeClr val="bg1">
                <a:alpha val="1631"/>
              </a:schemeClr>
            </a:glow>
            <a:softEdge rad="131047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7690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8F1C36A-80C0-9C0F-82CE-AF9C358FD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5400" b="1" dirty="0" err="1">
                <a:solidFill>
                  <a:srgbClr val="045CA0"/>
                </a:solidFill>
                <a:latin typeface="PHOSPHATE INLINE" panose="02000506050000020004" pitchFamily="2" charset="77"/>
                <a:cs typeface="PHOSPHATE INLINE" panose="02000506050000020004" pitchFamily="2" charset="77"/>
              </a:rPr>
              <a:t>Overview</a:t>
            </a:r>
            <a:endParaRPr lang="it-IT" sz="5400" b="1" dirty="0">
              <a:solidFill>
                <a:srgbClr val="045CA0"/>
              </a:solidFill>
              <a:latin typeface="PHOSPHATE INLINE" panose="02000506050000020004" pitchFamily="2" charset="77"/>
              <a:cs typeface="PHOSPHATE INLINE" panose="02000506050000020004" pitchFamily="2" charset="77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BADECB3-6F00-5508-D198-2AFB043862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>
              <a:buFontTx/>
              <a:buChar char="-"/>
            </a:pPr>
            <a:r>
              <a:rPr lang="it-IT" sz="2000" dirty="0"/>
              <a:t>LHC and the ATLAS </a:t>
            </a:r>
            <a:r>
              <a:rPr lang="it-IT" sz="2000" dirty="0" err="1"/>
              <a:t>experiment</a:t>
            </a:r>
            <a:endParaRPr lang="it-IT" sz="2000" dirty="0"/>
          </a:p>
          <a:p>
            <a:pPr>
              <a:buFontTx/>
              <a:buChar char="-"/>
            </a:pPr>
            <a:r>
              <a:rPr lang="it-IT" sz="2000" dirty="0"/>
              <a:t>Detector </a:t>
            </a:r>
            <a:r>
              <a:rPr lang="it-IT" sz="2000" dirty="0" err="1"/>
              <a:t>used</a:t>
            </a:r>
            <a:r>
              <a:rPr lang="it-IT" sz="2000" dirty="0"/>
              <a:t>:</a:t>
            </a:r>
            <a:r>
              <a:rPr lang="it-IT" dirty="0"/>
              <a:t> </a:t>
            </a:r>
            <a:r>
              <a:rPr lang="it-IT" i="1" dirty="0" err="1">
                <a:solidFill>
                  <a:srgbClr val="045CA0"/>
                </a:solidFill>
              </a:rPr>
              <a:t>Micromegas</a:t>
            </a:r>
            <a:endParaRPr lang="it-IT" sz="2000" dirty="0"/>
          </a:p>
          <a:p>
            <a:pPr>
              <a:buFontTx/>
              <a:buChar char="-"/>
            </a:pPr>
            <a:r>
              <a:rPr lang="it-IT" sz="2000" dirty="0" err="1"/>
              <a:t>Measurement</a:t>
            </a:r>
            <a:r>
              <a:rPr lang="it-IT" sz="2000" dirty="0"/>
              <a:t> of the </a:t>
            </a:r>
            <a:r>
              <a:rPr lang="it-IT" i="1" dirty="0">
                <a:solidFill>
                  <a:srgbClr val="045CA0"/>
                </a:solidFill>
              </a:rPr>
              <a:t>Gain</a:t>
            </a:r>
          </a:p>
          <a:p>
            <a:pPr>
              <a:buFontTx/>
              <a:buChar char="-"/>
            </a:pPr>
            <a:r>
              <a:rPr lang="it-IT" sz="2000" dirty="0"/>
              <a:t>Collection of the </a:t>
            </a:r>
            <a:r>
              <a:rPr lang="it-IT" i="1" dirty="0">
                <a:solidFill>
                  <a:srgbClr val="045CA0"/>
                </a:solidFill>
              </a:rPr>
              <a:t>Data</a:t>
            </a:r>
          </a:p>
          <a:p>
            <a:pPr>
              <a:buFontTx/>
              <a:buChar char="-"/>
            </a:pPr>
            <a:r>
              <a:rPr lang="it-IT" sz="2000" i="1" dirty="0"/>
              <a:t>Data </a:t>
            </a:r>
            <a:r>
              <a:rPr lang="it-IT" i="1" dirty="0">
                <a:solidFill>
                  <a:srgbClr val="045CA0"/>
                </a:solidFill>
              </a:rPr>
              <a:t>Analysis</a:t>
            </a:r>
          </a:p>
          <a:p>
            <a:pPr>
              <a:buFontTx/>
              <a:buChar char="-"/>
            </a:pPr>
            <a:r>
              <a:rPr lang="it-IT" sz="2000" i="1" dirty="0" err="1"/>
              <a:t>Conclusions</a:t>
            </a:r>
            <a:endParaRPr lang="it-IT" i="1" dirty="0"/>
          </a:p>
        </p:txBody>
      </p:sp>
    </p:spTree>
    <p:extLst>
      <p:ext uri="{BB962C8B-B14F-4D97-AF65-F5344CB8AC3E}">
        <p14:creationId xmlns:p14="http://schemas.microsoft.com/office/powerpoint/2010/main" val="3508717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34BE5AB8-7CF5-1D83-17A6-A889667A4C68}"/>
              </a:ext>
            </a:extLst>
          </p:cNvPr>
          <p:cNvSpPr/>
          <p:nvPr/>
        </p:nvSpPr>
        <p:spPr>
          <a:xfrm>
            <a:off x="6215449" y="4055745"/>
            <a:ext cx="2493653" cy="240683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BEC08366-D53A-72CF-15D0-956672853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257800" cy="1325563"/>
          </a:xfrm>
        </p:spPr>
        <p:txBody>
          <a:bodyPr>
            <a:normAutofit fontScale="90000"/>
          </a:bodyPr>
          <a:lstStyle/>
          <a:p>
            <a:r>
              <a:rPr lang="it-IT" sz="5400" b="1" dirty="0">
                <a:solidFill>
                  <a:srgbClr val="045CA0"/>
                </a:solidFill>
                <a:latin typeface="PHOSPHATE INLINE" panose="02000506050000020004" pitchFamily="2" charset="77"/>
                <a:cs typeface="PHOSPHATE INLINE" panose="02000506050000020004" pitchFamily="2" charset="77"/>
              </a:rPr>
              <a:t>LHC AND ATLAS EXPERIMENT</a:t>
            </a:r>
          </a:p>
        </p:txBody>
      </p:sp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4050E7D7-6D27-3AC6-1A56-F96359D7A6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328" t="7741" r="1416" b="2507"/>
          <a:stretch/>
        </p:blipFill>
        <p:spPr>
          <a:xfrm>
            <a:off x="5181611" y="388775"/>
            <a:ext cx="6226629" cy="3040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57A09466-FB27-2D50-8F45-F6A94C0EA8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564" y="3647200"/>
            <a:ext cx="5257801" cy="3040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312D1A30-9ABE-37FE-8EEB-B9A24ADAB09B}"/>
              </a:ext>
            </a:extLst>
          </p:cNvPr>
          <p:cNvSpPr txBox="1"/>
          <p:nvPr/>
        </p:nvSpPr>
        <p:spPr>
          <a:xfrm>
            <a:off x="6305482" y="4055745"/>
            <a:ext cx="24036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ATLAS (A </a:t>
            </a:r>
            <a:r>
              <a:rPr lang="it-IT" sz="1600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Toroidal</a:t>
            </a:r>
            <a:r>
              <a:rPr lang="it-IT" sz="16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LHC </a:t>
            </a:r>
            <a:r>
              <a:rPr lang="it-IT" sz="1600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ApparatuS</a:t>
            </a:r>
            <a:r>
              <a:rPr lang="it-IT" sz="16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) </a:t>
            </a:r>
            <a:r>
              <a:rPr lang="it-IT" sz="1600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is</a:t>
            </a:r>
            <a:r>
              <a:rPr lang="it-IT" sz="16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a general </a:t>
            </a:r>
            <a:r>
              <a:rPr lang="it-IT" sz="1600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purpose</a:t>
            </a:r>
            <a:r>
              <a:rPr lang="it-IT" sz="16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</a:t>
            </a:r>
            <a:r>
              <a:rPr lang="it-IT" sz="1600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experiment</a:t>
            </a:r>
            <a:r>
              <a:rPr lang="it-IT" sz="16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. </a:t>
            </a:r>
          </a:p>
          <a:p>
            <a:r>
              <a:rPr lang="it-IT" sz="1600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It</a:t>
            </a:r>
            <a:r>
              <a:rPr lang="it-IT" sz="16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</a:t>
            </a:r>
            <a:r>
              <a:rPr lang="it-IT" sz="1600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consists</a:t>
            </a:r>
            <a:r>
              <a:rPr lang="it-IT" sz="16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in </a:t>
            </a:r>
            <a:r>
              <a:rPr lang="it-IT" sz="1600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several</a:t>
            </a:r>
            <a:r>
              <a:rPr lang="it-IT" sz="16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</a:t>
            </a:r>
            <a:r>
              <a:rPr lang="it-IT" sz="1600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different</a:t>
            </a:r>
            <a:r>
              <a:rPr lang="it-IT" sz="16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detectors, </a:t>
            </a:r>
            <a:r>
              <a:rPr lang="it-IT" sz="1600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including</a:t>
            </a:r>
            <a:r>
              <a:rPr lang="it-IT" sz="16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trackers, </a:t>
            </a:r>
            <a:r>
              <a:rPr lang="it-IT" sz="1600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calorimeters</a:t>
            </a:r>
            <a:r>
              <a:rPr lang="it-IT" sz="16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and the </a:t>
            </a:r>
            <a:r>
              <a:rPr lang="it-IT" sz="1600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muon</a:t>
            </a:r>
            <a:r>
              <a:rPr lang="it-IT" sz="16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</a:t>
            </a:r>
            <a:r>
              <a:rPr lang="it-IT" sz="1600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spectrometer</a:t>
            </a:r>
            <a:r>
              <a:rPr lang="it-IT" sz="16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system.</a:t>
            </a:r>
          </a:p>
          <a:p>
            <a:endParaRPr lang="it-IT" sz="1600" dirty="0">
              <a:latin typeface="Helvetica Neue Light" panose="02000403000000020004" pitchFamily="2" charset="0"/>
              <a:ea typeface="Helvetica Neue Light" panose="020004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0281E175-2768-E060-3207-8DAA40CC4252}"/>
              </a:ext>
            </a:extLst>
          </p:cNvPr>
          <p:cNvSpPr txBox="1"/>
          <p:nvPr/>
        </p:nvSpPr>
        <p:spPr>
          <a:xfrm>
            <a:off x="838200" y="1745788"/>
            <a:ext cx="43359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LHC </a:t>
            </a:r>
            <a:r>
              <a:rPr lang="it-IT" sz="2000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is</a:t>
            </a:r>
            <a:r>
              <a:rPr lang="it-IT" sz="20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the Large </a:t>
            </a:r>
            <a:r>
              <a:rPr lang="it-IT" sz="2000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Hadron</a:t>
            </a:r>
            <a:r>
              <a:rPr lang="it-IT" sz="20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Collider, with a </a:t>
            </a:r>
            <a:r>
              <a:rPr lang="it-IT" sz="2000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diameter</a:t>
            </a:r>
            <a:r>
              <a:rPr lang="it-IT" sz="20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of 27 km. </a:t>
            </a:r>
          </a:p>
          <a:p>
            <a:pPr algn="just"/>
            <a:r>
              <a:rPr lang="it-IT" sz="20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One of </a:t>
            </a:r>
            <a:r>
              <a:rPr lang="it-IT" sz="2000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its</a:t>
            </a:r>
            <a:r>
              <a:rPr lang="it-IT" sz="20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</a:t>
            </a:r>
            <a:r>
              <a:rPr lang="it-IT" sz="2000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collision</a:t>
            </a:r>
            <a:r>
              <a:rPr lang="it-IT" sz="20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point </a:t>
            </a:r>
            <a:r>
              <a:rPr lang="it-IT" sz="2000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is</a:t>
            </a:r>
            <a:r>
              <a:rPr lang="it-IT" sz="20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</a:t>
            </a:r>
            <a:r>
              <a:rPr lang="it-IT" sz="2000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where</a:t>
            </a:r>
            <a:r>
              <a:rPr lang="it-IT" sz="20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the ATLAS </a:t>
            </a:r>
            <a:r>
              <a:rPr lang="it-IT" sz="2000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experiment</a:t>
            </a:r>
            <a:r>
              <a:rPr lang="it-IT" sz="20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</a:t>
            </a:r>
            <a:r>
              <a:rPr lang="it-IT" sz="2000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lies</a:t>
            </a:r>
            <a:endParaRPr lang="it-IT" sz="2000" dirty="0">
              <a:latin typeface="Helvetica Neue Light" panose="02000403000000020004" pitchFamily="2" charset="0"/>
              <a:ea typeface="Helvetica Neue Light" panose="02000403000000020004" pitchFamily="2" charset="0"/>
              <a:cs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490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8E6EE7-7072-5099-C305-F8F6A296E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0575" y="350838"/>
            <a:ext cx="10515600" cy="2092325"/>
          </a:xfrm>
        </p:spPr>
        <p:txBody>
          <a:bodyPr>
            <a:normAutofit/>
          </a:bodyPr>
          <a:lstStyle/>
          <a:p>
            <a:r>
              <a:rPr lang="it-IT" sz="4900" b="1" dirty="0" err="1">
                <a:solidFill>
                  <a:srgbClr val="045CA0"/>
                </a:solidFill>
                <a:latin typeface="PHOSPHATE INLINE" panose="02000506050000020004" pitchFamily="2" charset="77"/>
                <a:cs typeface="PHOSPHATE INLINE" panose="02000506050000020004" pitchFamily="2" charset="77"/>
              </a:rPr>
              <a:t>Micromegas</a:t>
            </a:r>
            <a:br>
              <a:rPr lang="it-IT" sz="3600" b="1" dirty="0">
                <a:solidFill>
                  <a:srgbClr val="045CA0"/>
                </a:solidFill>
                <a:latin typeface="Engravers MT" panose="02090707080505020304" pitchFamily="18" charset="77"/>
              </a:rPr>
            </a:br>
            <a:r>
              <a:rPr lang="it-IT" sz="2700" dirty="0"/>
              <a:t>‘Micro Mesh </a:t>
            </a:r>
            <a:r>
              <a:rPr lang="it-IT" sz="2700" dirty="0" err="1"/>
              <a:t>Gaseouse</a:t>
            </a:r>
            <a:r>
              <a:rPr lang="it-IT" sz="2700" dirty="0"/>
              <a:t> </a:t>
            </a:r>
            <a:r>
              <a:rPr lang="it-IT" sz="2700" dirty="0" err="1"/>
              <a:t>Structure</a:t>
            </a:r>
            <a:r>
              <a:rPr lang="it-IT" sz="2700" dirty="0"/>
              <a:t>’ </a:t>
            </a:r>
            <a:br>
              <a:rPr lang="it-IT" sz="3600" dirty="0">
                <a:effectLst/>
              </a:rPr>
            </a:br>
            <a:endParaRPr lang="it-IT" sz="3600" b="1" dirty="0">
              <a:solidFill>
                <a:srgbClr val="045CA0"/>
              </a:solidFill>
              <a:latin typeface="Engravers MT" panose="02090707080505020304" pitchFamily="18" charset="77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0635BBF-4173-C747-D9B1-B2A95DCE7C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0573" y="1943951"/>
            <a:ext cx="4676165" cy="4351338"/>
          </a:xfrm>
        </p:spPr>
        <p:txBody>
          <a:bodyPr>
            <a:normAutofit/>
          </a:bodyPr>
          <a:lstStyle/>
          <a:p>
            <a:pPr algn="just"/>
            <a:r>
              <a:rPr lang="it-IT" b="1" dirty="0">
                <a:solidFill>
                  <a:srgbClr val="045CA0"/>
                </a:solidFill>
              </a:rPr>
              <a:t>Micro pattern </a:t>
            </a:r>
            <a:r>
              <a:rPr lang="it-IT" sz="24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gas</a:t>
            </a:r>
            <a:r>
              <a:rPr lang="it-IT" dirty="0">
                <a:solidFill>
                  <a:srgbClr val="045CA0"/>
                </a:solidFill>
              </a:rPr>
              <a:t> </a:t>
            </a:r>
            <a:r>
              <a:rPr lang="it-IT" sz="24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detector with 1024 </a:t>
            </a:r>
            <a:r>
              <a:rPr lang="it-IT" sz="2400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read</a:t>
            </a:r>
            <a:r>
              <a:rPr lang="it-IT" sz="24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-out strips</a:t>
            </a:r>
          </a:p>
          <a:p>
            <a:pPr algn="just"/>
            <a:r>
              <a:rPr lang="it-IT" sz="2400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It</a:t>
            </a:r>
            <a:r>
              <a:rPr lang="it-IT" sz="24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</a:t>
            </a:r>
            <a:r>
              <a:rPr lang="it-IT" sz="2400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contains</a:t>
            </a:r>
            <a:r>
              <a:rPr lang="it-IT" sz="24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</a:t>
            </a:r>
            <a:r>
              <a:rPr lang="it-IT" b="1" dirty="0">
                <a:solidFill>
                  <a:srgbClr val="045CA0"/>
                </a:solidFill>
              </a:rPr>
              <a:t>Argon</a:t>
            </a:r>
            <a:r>
              <a:rPr lang="it-IT" sz="24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(</a:t>
            </a:r>
            <a:r>
              <a:rPr lang="it-IT" b="1" dirty="0">
                <a:solidFill>
                  <a:srgbClr val="045CA0"/>
                </a:solidFill>
              </a:rPr>
              <a:t>Ag</a:t>
            </a:r>
            <a:r>
              <a:rPr lang="it-IT" sz="24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) and </a:t>
            </a:r>
            <a:r>
              <a:rPr lang="it-IT" b="1" dirty="0" err="1">
                <a:solidFill>
                  <a:srgbClr val="045CA0"/>
                </a:solidFill>
              </a:rPr>
              <a:t>Carbonic</a:t>
            </a:r>
            <a:r>
              <a:rPr lang="it-IT" b="1" dirty="0">
                <a:solidFill>
                  <a:srgbClr val="045CA0"/>
                </a:solidFill>
              </a:rPr>
              <a:t> </a:t>
            </a:r>
            <a:r>
              <a:rPr lang="it-IT" b="1" dirty="0" err="1">
                <a:solidFill>
                  <a:srgbClr val="045CA0"/>
                </a:solidFill>
              </a:rPr>
              <a:t>Dioxide</a:t>
            </a:r>
            <a:r>
              <a:rPr lang="it-IT" sz="2400" b="1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</a:t>
            </a:r>
            <a:r>
              <a:rPr lang="it-IT" sz="24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(</a:t>
            </a:r>
            <a:r>
              <a:rPr lang="it-IT" b="1" dirty="0">
                <a:solidFill>
                  <a:srgbClr val="045CA0"/>
                </a:solidFill>
              </a:rPr>
              <a:t>CO2</a:t>
            </a:r>
            <a:r>
              <a:rPr lang="it-IT" sz="24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) </a:t>
            </a:r>
            <a:r>
              <a:rPr lang="it-IT" sz="2400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that</a:t>
            </a:r>
            <a:r>
              <a:rPr lang="it-IT" sz="24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come in </a:t>
            </a:r>
            <a:r>
              <a:rPr lang="it-IT" sz="2400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different</a:t>
            </a:r>
            <a:r>
              <a:rPr lang="it-IT" sz="24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</a:t>
            </a:r>
            <a:r>
              <a:rPr lang="it-IT" sz="2400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proportions</a:t>
            </a:r>
            <a:endParaRPr lang="it-IT" sz="2400" dirty="0">
              <a:latin typeface="Helvetica Neue Light" panose="02000403000000020004" pitchFamily="2" charset="0"/>
              <a:ea typeface="Helvetica Neue Light" panose="02000403000000020004" pitchFamily="2" charset="0"/>
              <a:cs typeface="Helvetica Neue" panose="02000503000000020004" pitchFamily="2" charset="0"/>
            </a:endParaRPr>
          </a:p>
          <a:p>
            <a:pPr algn="just"/>
            <a:r>
              <a:rPr lang="it-IT" sz="2400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It</a:t>
            </a:r>
            <a:r>
              <a:rPr lang="it-IT" sz="24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</a:t>
            </a:r>
            <a:r>
              <a:rPr lang="it-IT" sz="2400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is</a:t>
            </a:r>
            <a:r>
              <a:rPr lang="it-IT" sz="24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made of </a:t>
            </a:r>
            <a:r>
              <a:rPr lang="it-IT" b="1" dirty="0">
                <a:solidFill>
                  <a:srgbClr val="045CA0"/>
                </a:solidFill>
              </a:rPr>
              <a:t>3 </a:t>
            </a:r>
            <a:r>
              <a:rPr lang="it-IT" b="1" dirty="0" err="1">
                <a:solidFill>
                  <a:srgbClr val="045CA0"/>
                </a:solidFill>
              </a:rPr>
              <a:t>planes</a:t>
            </a:r>
            <a:r>
              <a:rPr lang="it-IT" b="1" dirty="0">
                <a:solidFill>
                  <a:srgbClr val="045CA0"/>
                </a:solidFill>
              </a:rPr>
              <a:t>:</a:t>
            </a:r>
            <a:r>
              <a:rPr lang="it-IT" sz="24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the </a:t>
            </a:r>
            <a:r>
              <a:rPr lang="it-IT" sz="2400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drift</a:t>
            </a:r>
            <a:r>
              <a:rPr lang="it-IT" sz="24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</a:t>
            </a:r>
            <a:r>
              <a:rPr lang="it-IT" sz="2400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electrode</a:t>
            </a:r>
            <a:r>
              <a:rPr lang="it-IT" sz="24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, the mesh and the </a:t>
            </a:r>
            <a:r>
              <a:rPr lang="it-IT" sz="2400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read</a:t>
            </a:r>
            <a:r>
              <a:rPr lang="it-IT" sz="24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-out strips</a:t>
            </a:r>
          </a:p>
          <a:p>
            <a:pPr algn="just"/>
            <a:r>
              <a:rPr lang="it-IT" sz="2400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It</a:t>
            </a:r>
            <a:r>
              <a:rPr lang="it-IT" sz="24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</a:t>
            </a:r>
            <a:r>
              <a:rPr lang="it-IT" sz="2400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detects</a:t>
            </a:r>
            <a:r>
              <a:rPr lang="it-IT" sz="24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</a:t>
            </a:r>
            <a:r>
              <a:rPr lang="it-IT" sz="2400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particles</a:t>
            </a:r>
            <a:r>
              <a:rPr lang="it-IT" sz="24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with a </a:t>
            </a:r>
            <a:r>
              <a:rPr lang="it-IT" b="1" dirty="0">
                <a:solidFill>
                  <a:srgbClr val="045CA0"/>
                </a:solidFill>
              </a:rPr>
              <a:t>high </a:t>
            </a:r>
            <a:r>
              <a:rPr lang="it-IT" b="1" dirty="0" err="1">
                <a:solidFill>
                  <a:srgbClr val="045CA0"/>
                </a:solidFill>
              </a:rPr>
              <a:t>spatial</a:t>
            </a:r>
            <a:r>
              <a:rPr lang="it-IT" b="1" dirty="0">
                <a:solidFill>
                  <a:srgbClr val="045CA0"/>
                </a:solidFill>
              </a:rPr>
              <a:t> </a:t>
            </a:r>
            <a:r>
              <a:rPr lang="it-IT" b="1" dirty="0" err="1">
                <a:solidFill>
                  <a:srgbClr val="045CA0"/>
                </a:solidFill>
              </a:rPr>
              <a:t>precision</a:t>
            </a:r>
            <a:endParaRPr lang="it-IT" b="1" dirty="0">
              <a:solidFill>
                <a:srgbClr val="045CA0"/>
              </a:solidFill>
            </a:endParaRPr>
          </a:p>
          <a:p>
            <a:endParaRPr lang="it-IT" dirty="0">
              <a:latin typeface="Helvetica Neue Light" panose="02000403000000020004" pitchFamily="2" charset="0"/>
              <a:ea typeface="Helvetica Neue Light" panose="02000403000000020004" pitchFamily="2" charset="0"/>
              <a:cs typeface="Helvetica Neue" panose="02000503000000020004" pitchFamily="2" charset="0"/>
            </a:endParaRPr>
          </a:p>
          <a:p>
            <a:endParaRPr lang="it-IT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29ECF5C8-9EC3-9860-CBF4-8A561CA5A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8375" y="703107"/>
            <a:ext cx="5839437" cy="2909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15569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6A9E460-8CDF-6972-8AD3-1E8298B70E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8105" y="1351239"/>
            <a:ext cx="7218471" cy="2272907"/>
          </a:xfrm>
        </p:spPr>
        <p:txBody>
          <a:bodyPr>
            <a:normAutofit/>
          </a:bodyPr>
          <a:lstStyle/>
          <a:p>
            <a:r>
              <a:rPr lang="it-IT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The </a:t>
            </a:r>
            <a:r>
              <a:rPr lang="it-IT" sz="2000" b="1" baseline="30000" dirty="0">
                <a:solidFill>
                  <a:srgbClr val="045CA0"/>
                </a:solidFill>
                <a:ea typeface="HELVETICA NEUE LIGHT" panose="02000403000000020004" pitchFamily="2" charset="0"/>
              </a:rPr>
              <a:t>55</a:t>
            </a:r>
            <a:r>
              <a:rPr lang="it-IT" sz="2000" b="1" dirty="0">
                <a:solidFill>
                  <a:srgbClr val="045CA0"/>
                </a:solidFill>
                <a:ea typeface="HELVETICA NEUE LIGHT" panose="02000403000000020004" pitchFamily="2" charset="0"/>
              </a:rPr>
              <a:t>Fe</a:t>
            </a:r>
            <a:r>
              <a:rPr lang="it-IT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sz="20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is</a:t>
            </a:r>
            <a:r>
              <a:rPr lang="it-IT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the </a:t>
            </a:r>
            <a:r>
              <a:rPr lang="it-IT" sz="20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radioactive</a:t>
            </a:r>
            <a:r>
              <a:rPr lang="it-IT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source </a:t>
            </a:r>
            <a:r>
              <a:rPr lang="it-IT" sz="20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used</a:t>
            </a:r>
            <a:r>
              <a:rPr lang="it-IT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. </a:t>
            </a:r>
          </a:p>
          <a:p>
            <a:pPr marL="0" indent="0">
              <a:buNone/>
            </a:pPr>
            <a:r>
              <a:rPr lang="it-IT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   </a:t>
            </a:r>
            <a:r>
              <a:rPr lang="it-IT" sz="20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Since</a:t>
            </a:r>
            <a:r>
              <a:rPr lang="it-IT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sz="20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it</a:t>
            </a:r>
            <a:r>
              <a:rPr lang="it-IT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sz="20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is</a:t>
            </a:r>
            <a:r>
              <a:rPr lang="it-IT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sz="20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instable</a:t>
            </a:r>
            <a:r>
              <a:rPr lang="it-IT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, </a:t>
            </a:r>
            <a:r>
              <a:rPr lang="it-IT" sz="20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it</a:t>
            </a:r>
            <a:r>
              <a:rPr lang="it-IT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sz="20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decades</a:t>
            </a:r>
            <a:r>
              <a:rPr lang="it-IT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in </a:t>
            </a:r>
            <a:r>
              <a:rPr lang="it-IT" sz="2000" b="1" baseline="30000" dirty="0">
                <a:solidFill>
                  <a:srgbClr val="045CA0"/>
                </a:solidFill>
                <a:ea typeface="HELVETICA NEUE LIGHT" panose="02000403000000020004" pitchFamily="2" charset="0"/>
              </a:rPr>
              <a:t>55</a:t>
            </a:r>
            <a:r>
              <a:rPr lang="it-IT" sz="2000" b="1" dirty="0">
                <a:solidFill>
                  <a:srgbClr val="045CA0"/>
                </a:solidFill>
                <a:ea typeface="HELVETICA NEUE LIGHT" panose="02000403000000020004" pitchFamily="2" charset="0"/>
              </a:rPr>
              <a:t>Mn</a:t>
            </a:r>
          </a:p>
          <a:p>
            <a:endParaRPr lang="it-IT" sz="2000" dirty="0"/>
          </a:p>
          <a:p>
            <a:pPr algn="just"/>
            <a:r>
              <a:rPr lang="it-IT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The </a:t>
            </a:r>
            <a:r>
              <a:rPr lang="it-IT" sz="20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physics</a:t>
            </a:r>
            <a:r>
              <a:rPr lang="it-IT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sz="20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process</a:t>
            </a:r>
            <a:r>
              <a:rPr lang="it-IT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sz="20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that</a:t>
            </a:r>
            <a:r>
              <a:rPr lang="it-IT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sz="20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happens</a:t>
            </a:r>
            <a:r>
              <a:rPr lang="it-IT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inside the </a:t>
            </a:r>
            <a:r>
              <a:rPr lang="it-IT" sz="20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chamber</a:t>
            </a:r>
            <a:r>
              <a:rPr lang="it-IT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sz="20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is</a:t>
            </a:r>
            <a:r>
              <a:rPr lang="it-IT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the following: </a:t>
            </a:r>
            <a:r>
              <a:rPr lang="it-IT" sz="20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when</a:t>
            </a:r>
            <a:r>
              <a:rPr lang="it-IT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the </a:t>
            </a:r>
            <a:r>
              <a:rPr lang="it-IT" sz="2000" b="1" dirty="0" err="1">
                <a:solidFill>
                  <a:srgbClr val="045CA0"/>
                </a:solidFill>
                <a:ea typeface="HELVETICA NEUE LIGHT" panose="02000403000000020004" pitchFamily="2" charset="0"/>
              </a:rPr>
              <a:t>photon</a:t>
            </a:r>
            <a:r>
              <a:rPr lang="it-IT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sz="20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enters</a:t>
            </a:r>
            <a:r>
              <a:rPr lang="it-IT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the </a:t>
            </a:r>
            <a:r>
              <a:rPr lang="it-IT" sz="2000" b="1" dirty="0" err="1">
                <a:solidFill>
                  <a:srgbClr val="045CA0"/>
                </a:solidFill>
                <a:ea typeface="HELVETICA NEUE LIGHT" panose="02000403000000020004" pitchFamily="2" charset="0"/>
              </a:rPr>
              <a:t>drift</a:t>
            </a:r>
            <a:r>
              <a:rPr lang="it-IT" sz="2000" b="1" dirty="0">
                <a:solidFill>
                  <a:srgbClr val="045CA0"/>
                </a:solidFill>
                <a:ea typeface="HELVETICA NEUE LIGHT" panose="02000403000000020004" pitchFamily="2" charset="0"/>
              </a:rPr>
              <a:t> </a:t>
            </a:r>
            <a:r>
              <a:rPr lang="it-IT" sz="2000" b="1" dirty="0" err="1">
                <a:solidFill>
                  <a:srgbClr val="045CA0"/>
                </a:solidFill>
                <a:ea typeface="HELVETICA NEUE LIGHT" panose="02000403000000020004" pitchFamily="2" charset="0"/>
              </a:rPr>
              <a:t>region</a:t>
            </a:r>
            <a:r>
              <a:rPr lang="it-IT" sz="2000" b="1" dirty="0">
                <a:solidFill>
                  <a:srgbClr val="045CA0"/>
                </a:solidFill>
                <a:ea typeface="HELVETICA NEUE LIGHT" panose="02000403000000020004" pitchFamily="2" charset="0"/>
              </a:rPr>
              <a:t> </a:t>
            </a:r>
            <a:r>
              <a:rPr lang="it-IT" sz="20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it</a:t>
            </a:r>
            <a:r>
              <a:rPr lang="it-IT" sz="2000" dirty="0">
                <a:solidFill>
                  <a:srgbClr val="045CA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sz="20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ionizes</a:t>
            </a:r>
            <a:r>
              <a:rPr lang="it-IT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the gas and </a:t>
            </a:r>
            <a:r>
              <a:rPr lang="it-IT" sz="20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forms</a:t>
            </a:r>
            <a:r>
              <a:rPr lang="it-IT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an </a:t>
            </a:r>
            <a:r>
              <a:rPr lang="it-IT" sz="2000" b="1" dirty="0">
                <a:solidFill>
                  <a:srgbClr val="045CA0"/>
                </a:solidFill>
                <a:ea typeface="HELVETICA NEUE LIGHT" panose="02000403000000020004" pitchFamily="2" charset="0"/>
              </a:rPr>
              <a:t>electron-</a:t>
            </a:r>
            <a:r>
              <a:rPr lang="it-IT" sz="2000" b="1" dirty="0" err="1">
                <a:solidFill>
                  <a:srgbClr val="045CA0"/>
                </a:solidFill>
                <a:ea typeface="HELVETICA NEUE LIGHT" panose="02000403000000020004" pitchFamily="2" charset="0"/>
              </a:rPr>
              <a:t>ion</a:t>
            </a:r>
            <a:r>
              <a:rPr lang="it-IT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sz="20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couple</a:t>
            </a:r>
            <a:endParaRPr lang="it-IT" sz="200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endParaRPr lang="it-IT" sz="2000" dirty="0"/>
          </a:p>
          <a:p>
            <a:endParaRPr lang="it-IT" sz="2000" dirty="0"/>
          </a:p>
          <a:p>
            <a:endParaRPr lang="it-IT" sz="2000" dirty="0"/>
          </a:p>
          <a:p>
            <a:endParaRPr lang="it-IT" sz="2400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EDBF19F4-FD7C-9545-1C71-FDCDBF4B1B8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8" r="59135" b="1"/>
          <a:stretch/>
        </p:blipFill>
        <p:spPr>
          <a:xfrm>
            <a:off x="8499093" y="1351239"/>
            <a:ext cx="2902332" cy="852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A8A04255-2429-C01B-6B3B-40EA60E3D8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977" b="1008"/>
          <a:stretch/>
        </p:blipFill>
        <p:spPr>
          <a:xfrm>
            <a:off x="8499953" y="2576738"/>
            <a:ext cx="2903942" cy="852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5B7B5673-E22C-51C3-B254-9CCC970BAB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626" y="3871246"/>
            <a:ext cx="7322102" cy="27651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itolo 1">
            <a:extLst>
              <a:ext uri="{FF2B5EF4-FFF2-40B4-BE49-F238E27FC236}">
                <a16:creationId xmlns:a16="http://schemas.microsoft.com/office/drawing/2014/main" id="{C7E60781-1E1B-7D7F-1FF8-524394F24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0575" y="221571"/>
            <a:ext cx="9078254" cy="1935162"/>
          </a:xfrm>
        </p:spPr>
        <p:txBody>
          <a:bodyPr>
            <a:normAutofit/>
          </a:bodyPr>
          <a:lstStyle/>
          <a:p>
            <a:r>
              <a:rPr lang="it-IT" sz="4800" b="1" dirty="0">
                <a:solidFill>
                  <a:srgbClr val="045CA0"/>
                </a:solidFill>
                <a:effectLst/>
                <a:latin typeface="PHOSPHATE INLINE" panose="02000506050000020004" pitchFamily="2" charset="77"/>
                <a:cs typeface="PHOSPHATE INLINE" panose="02000506050000020004" pitchFamily="2" charset="77"/>
              </a:rPr>
              <a:t>THE RADIOACTIVE SOURCE</a:t>
            </a:r>
            <a:br>
              <a:rPr lang="it-IT" sz="3200" dirty="0">
                <a:effectLst/>
              </a:rPr>
            </a:br>
            <a:endParaRPr lang="it-IT" sz="3200" b="1" dirty="0">
              <a:solidFill>
                <a:srgbClr val="045CA0"/>
              </a:solidFill>
              <a:latin typeface="Engravers MT" panose="02090707080505020304" pitchFamily="18" charset="77"/>
            </a:endParaRPr>
          </a:p>
        </p:txBody>
      </p:sp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56A94A2B-ABC4-B581-AB17-3D695E4D292F}"/>
              </a:ext>
            </a:extLst>
          </p:cNvPr>
          <p:cNvSpPr/>
          <p:nvPr/>
        </p:nvSpPr>
        <p:spPr>
          <a:xfrm>
            <a:off x="5884391" y="4081346"/>
            <a:ext cx="2263698" cy="289932"/>
          </a:xfrm>
          <a:prstGeom prst="round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2743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D9FC986-9AB6-027E-1BBC-515D351979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2150" y="2525599"/>
            <a:ext cx="5148263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Once the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electrons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are in the </a:t>
            </a:r>
            <a:r>
              <a:rPr lang="it-IT" b="1" dirty="0" err="1">
                <a:solidFill>
                  <a:srgbClr val="045CA0"/>
                </a:solidFill>
                <a:ea typeface="HELVETICA NEUE LIGHT" panose="02000403000000020004" pitchFamily="2" charset="0"/>
              </a:rPr>
              <a:t>amplification</a:t>
            </a:r>
            <a:r>
              <a:rPr lang="it-IT" b="1" dirty="0">
                <a:solidFill>
                  <a:srgbClr val="045CA0"/>
                </a:solidFill>
                <a:ea typeface="HELVETICA NEUE LIGHT" panose="02000403000000020004" pitchFamily="2" charset="0"/>
              </a:rPr>
              <a:t> </a:t>
            </a:r>
            <a:r>
              <a:rPr lang="it-IT" b="1" dirty="0" err="1">
                <a:solidFill>
                  <a:srgbClr val="045CA0"/>
                </a:solidFill>
                <a:ea typeface="HELVETICA NEUE LIGHT" panose="02000403000000020004" pitchFamily="2" charset="0"/>
              </a:rPr>
              <a:t>region</a:t>
            </a:r>
            <a:r>
              <a:rPr lang="it-IT" b="1" dirty="0">
                <a:solidFill>
                  <a:srgbClr val="045CA0"/>
                </a:solidFill>
                <a:ea typeface="HELVETICA NEUE LIGHT" panose="02000403000000020004" pitchFamily="2" charset="0"/>
              </a:rPr>
              <a:t>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additional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electron-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ion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couples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are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formed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so an </a:t>
            </a:r>
            <a:r>
              <a:rPr lang="it-IT" b="1" dirty="0">
                <a:solidFill>
                  <a:srgbClr val="045CA0"/>
                </a:solidFill>
                <a:ea typeface="HELVETICA NEUE LIGHT" panose="02000403000000020004" pitchFamily="2" charset="0"/>
              </a:rPr>
              <a:t>electron </a:t>
            </a:r>
            <a:r>
              <a:rPr lang="it-IT" b="1" dirty="0" err="1">
                <a:solidFill>
                  <a:srgbClr val="045CA0"/>
                </a:solidFill>
                <a:ea typeface="HELVETICA NEUE LIGHT" panose="02000403000000020004" pitchFamily="2" charset="0"/>
              </a:rPr>
              <a:t>avalanche</a:t>
            </a:r>
            <a:r>
              <a:rPr lang="it-IT" b="1" dirty="0">
                <a:solidFill>
                  <a:srgbClr val="045CA0"/>
                </a:solidFill>
                <a:ea typeface="HELVETICA NEUE LIGHT" panose="02000403000000020004" pitchFamily="2" charset="0"/>
              </a:rPr>
              <a:t>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is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created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because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of the strong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acceleration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of the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particles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due to the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electronic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field.</a:t>
            </a:r>
          </a:p>
          <a:p>
            <a:endParaRPr lang="it-IT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endParaRPr lang="it-IT" dirty="0"/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7FA6E2F2-F0B8-6E5F-1F36-758DEC038D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1373" y="2156733"/>
            <a:ext cx="4892675" cy="38900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itolo 1">
            <a:extLst>
              <a:ext uri="{FF2B5EF4-FFF2-40B4-BE49-F238E27FC236}">
                <a16:creationId xmlns:a16="http://schemas.microsoft.com/office/drawing/2014/main" id="{20E2C4F6-7BC6-35BB-36AA-15AD67E678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0575" y="221571"/>
            <a:ext cx="9078254" cy="1935162"/>
          </a:xfrm>
        </p:spPr>
        <p:txBody>
          <a:bodyPr>
            <a:normAutofit/>
          </a:bodyPr>
          <a:lstStyle/>
          <a:p>
            <a:r>
              <a:rPr lang="it-IT" sz="4800" b="1" dirty="0">
                <a:solidFill>
                  <a:srgbClr val="045CA0"/>
                </a:solidFill>
                <a:effectLst/>
                <a:latin typeface="PHOSPHATE INLINE" panose="02000506050000020004" pitchFamily="2" charset="77"/>
                <a:cs typeface="PHOSPHATE INLINE" panose="02000506050000020004" pitchFamily="2" charset="77"/>
              </a:rPr>
              <a:t>The </a:t>
            </a:r>
            <a:r>
              <a:rPr lang="it-IT" sz="4800" b="1" dirty="0" err="1">
                <a:solidFill>
                  <a:srgbClr val="045CA0"/>
                </a:solidFill>
                <a:effectLst/>
                <a:latin typeface="PHOSPHATE INLINE" panose="02000506050000020004" pitchFamily="2" charset="77"/>
                <a:cs typeface="PHOSPHATE INLINE" panose="02000506050000020004" pitchFamily="2" charset="77"/>
              </a:rPr>
              <a:t>electric</a:t>
            </a:r>
            <a:r>
              <a:rPr lang="it-IT" sz="4800" b="1" dirty="0">
                <a:solidFill>
                  <a:srgbClr val="045CA0"/>
                </a:solidFill>
                <a:effectLst/>
                <a:latin typeface="PHOSPHATE INLINE" panose="02000506050000020004" pitchFamily="2" charset="77"/>
                <a:cs typeface="PHOSPHATE INLINE" panose="02000506050000020004" pitchFamily="2" charset="77"/>
              </a:rPr>
              <a:t> field</a:t>
            </a:r>
            <a:endParaRPr lang="it-IT" sz="3200" b="1" dirty="0">
              <a:solidFill>
                <a:srgbClr val="045CA0"/>
              </a:solidFill>
              <a:latin typeface="Engravers MT" panose="02090707080505020304" pitchFamily="18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5646684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>
            <a:extLst>
              <a:ext uri="{FF2B5EF4-FFF2-40B4-BE49-F238E27FC236}">
                <a16:creationId xmlns:a16="http://schemas.microsoft.com/office/drawing/2014/main" id="{6CB08174-5A52-224C-2090-B9B4A3362BE5}"/>
              </a:ext>
            </a:extLst>
          </p:cNvPr>
          <p:cNvSpPr/>
          <p:nvPr/>
        </p:nvSpPr>
        <p:spPr>
          <a:xfrm>
            <a:off x="6857769" y="1461694"/>
            <a:ext cx="4641448" cy="2669494"/>
          </a:xfrm>
          <a:prstGeom prst="rect">
            <a:avLst/>
          </a:prstGeom>
          <a:solidFill>
            <a:schemeClr val="bg1"/>
          </a:solidFill>
          <a:ln w="69850">
            <a:solidFill>
              <a:schemeClr val="accent1">
                <a:shade val="50000"/>
                <a:alpha val="59909"/>
              </a:schemeClr>
            </a:solidFill>
          </a:ln>
          <a:effectLst>
            <a:outerShdw blurRad="50800" dist="50800" dir="3000000" algn="ctr" rotWithShape="0">
              <a:schemeClr val="tx1"/>
            </a:outerShdw>
            <a:softEdge rad="56797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608F448E-8A4A-6745-E14E-CAEC637C3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4900" b="1" dirty="0">
                <a:solidFill>
                  <a:srgbClr val="045CA0"/>
                </a:solidFill>
                <a:latin typeface="PHOSPHATE INLINE" panose="02000506050000020004" pitchFamily="2" charset="77"/>
                <a:cs typeface="PHOSPHATE INLINE" panose="02000506050000020004" pitchFamily="2" charset="77"/>
              </a:rPr>
              <a:t>The gain </a:t>
            </a:r>
            <a:r>
              <a:rPr lang="it-IT" sz="4900" b="1" dirty="0" err="1">
                <a:solidFill>
                  <a:srgbClr val="045CA0"/>
                </a:solidFill>
                <a:latin typeface="PHOSPHATE INLINE" panose="02000506050000020004" pitchFamily="2" charset="77"/>
                <a:cs typeface="PHOSPHATE INLINE" panose="02000506050000020004" pitchFamily="2" charset="77"/>
              </a:rPr>
              <a:t>measurement</a:t>
            </a:r>
            <a:endParaRPr lang="it-IT" sz="4900" b="1" dirty="0">
              <a:solidFill>
                <a:srgbClr val="045CA0"/>
              </a:solidFill>
              <a:latin typeface="PHOSPHATE INLINE" panose="02000506050000020004" pitchFamily="2" charset="77"/>
              <a:cs typeface="PHOSPHATE INLINE" panose="02000506050000020004" pitchFamily="2" charset="77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DE14CB6-97C4-776D-B9CE-92A6193CA0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4819650" cy="4351338"/>
          </a:xfrm>
        </p:spPr>
        <p:txBody>
          <a:bodyPr>
            <a:normAutofit/>
          </a:bodyPr>
          <a:lstStyle/>
          <a:p>
            <a:pPr algn="just"/>
            <a:r>
              <a:rPr lang="it-IT"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The </a:t>
            </a:r>
            <a:r>
              <a:rPr lang="it-IT" sz="2400" b="1" dirty="0">
                <a:solidFill>
                  <a:srgbClr val="045CA0"/>
                </a:solidFill>
                <a:ea typeface="HELVETICA NEUE LIGHT" panose="02000403000000020004" pitchFamily="2" charset="0"/>
              </a:rPr>
              <a:t>gain</a:t>
            </a:r>
            <a:r>
              <a:rPr lang="it-IT"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sz="24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is</a:t>
            </a:r>
            <a:r>
              <a:rPr lang="it-IT"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the moltiplicative </a:t>
            </a:r>
            <a:r>
              <a:rPr lang="it-IT" sz="24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factor</a:t>
            </a:r>
            <a:r>
              <a:rPr lang="it-IT"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of the </a:t>
            </a:r>
            <a:r>
              <a:rPr lang="it-IT" sz="2400" b="1" dirty="0" err="1">
                <a:solidFill>
                  <a:srgbClr val="045CA0"/>
                </a:solidFill>
                <a:ea typeface="HELVETICA NEUE LIGHT" panose="02000403000000020004" pitchFamily="2" charset="0"/>
              </a:rPr>
              <a:t>primary</a:t>
            </a:r>
            <a:r>
              <a:rPr lang="it-IT" sz="2400" b="1" dirty="0">
                <a:solidFill>
                  <a:srgbClr val="045CA0"/>
                </a:solidFill>
                <a:ea typeface="HELVETICA NEUE LIGHT" panose="02000403000000020004" pitchFamily="2" charset="0"/>
              </a:rPr>
              <a:t> </a:t>
            </a:r>
            <a:r>
              <a:rPr lang="it-IT" sz="2400" b="1" dirty="0" err="1">
                <a:solidFill>
                  <a:srgbClr val="045CA0"/>
                </a:solidFill>
                <a:ea typeface="HELVETICA NEUE LIGHT" panose="02000403000000020004" pitchFamily="2" charset="0"/>
              </a:rPr>
              <a:t>ionization</a:t>
            </a:r>
            <a:r>
              <a:rPr lang="it-IT" sz="2400" b="1" dirty="0">
                <a:solidFill>
                  <a:srgbClr val="045CA0"/>
                </a:solidFill>
                <a:ea typeface="HELVETICA NEUE LIGHT" panose="02000403000000020004" pitchFamily="2" charset="0"/>
              </a:rPr>
              <a:t> </a:t>
            </a:r>
            <a:r>
              <a:rPr lang="it-IT" sz="2400" b="1" dirty="0" err="1">
                <a:solidFill>
                  <a:srgbClr val="045CA0"/>
                </a:solidFill>
                <a:ea typeface="HELVETICA NEUE LIGHT" panose="02000403000000020004" pitchFamily="2" charset="0"/>
              </a:rPr>
              <a:t>charge</a:t>
            </a:r>
            <a:endParaRPr lang="it-IT" sz="3200" b="1" dirty="0">
              <a:solidFill>
                <a:srgbClr val="045CA0"/>
              </a:solidFill>
              <a:ea typeface="HELVETICA NEUE LIGHT" panose="02000403000000020004" pitchFamily="2" charset="0"/>
            </a:endParaRPr>
          </a:p>
          <a:p>
            <a:pPr algn="just"/>
            <a:r>
              <a:rPr lang="en-GB"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The gain depends on </a:t>
            </a:r>
            <a:r>
              <a:rPr lang="en-GB" sz="2400" b="1" dirty="0">
                <a:solidFill>
                  <a:srgbClr val="045CA0"/>
                </a:solidFill>
                <a:ea typeface="HELVETICA NEUE LIGHT" panose="02000403000000020004" pitchFamily="2" charset="0"/>
              </a:rPr>
              <a:t>electrical fields ratio </a:t>
            </a:r>
            <a:r>
              <a:rPr lang="en-GB"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between the two regions, therefore it can be measured as the ratio of the voltage provided to the drift and read-out plans</a:t>
            </a:r>
          </a:p>
          <a:p>
            <a:endParaRPr lang="en-GB" sz="240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0" indent="0">
              <a:buNone/>
            </a:pPr>
            <a:endParaRPr lang="it-IT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34A15963-55B5-D886-B4BE-CEA8BAB551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5780" y="1623744"/>
            <a:ext cx="2349035" cy="790881"/>
          </a:xfrm>
          <a:prstGeom prst="rect">
            <a:avLst/>
          </a:prstGeom>
          <a:effectLst>
            <a:softEdge rad="0"/>
          </a:effectLst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C59120E3-2FE3-8417-4D5C-1E0F80E9C5E5}"/>
              </a:ext>
            </a:extLst>
          </p:cNvPr>
          <p:cNvSpPr txBox="1"/>
          <p:nvPr/>
        </p:nvSpPr>
        <p:spPr>
          <a:xfrm>
            <a:off x="8132214" y="1749378"/>
            <a:ext cx="152578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3B7217"/>
                </a:solidFill>
              </a:rPr>
              <a:t>Gain</a:t>
            </a:r>
            <a:endParaRPr lang="it-IT" b="1" dirty="0">
              <a:solidFill>
                <a:srgbClr val="3B7217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DCFB7006-3BE9-D444-F0AC-F2B4178D05F5}"/>
              </a:ext>
            </a:extLst>
          </p:cNvPr>
          <p:cNvSpPr txBox="1"/>
          <p:nvPr/>
        </p:nvSpPr>
        <p:spPr>
          <a:xfrm>
            <a:off x="7120512" y="2530669"/>
            <a:ext cx="42976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045CA0"/>
                </a:solidFill>
                <a:ea typeface="HELVETICA NEUE LIGHT" panose="02000403000000020004" pitchFamily="2" charset="0"/>
              </a:rPr>
              <a:t>N</a:t>
            </a:r>
            <a:r>
              <a:rPr lang="it-IT" sz="2400" b="1" baseline="-25000" dirty="0">
                <a:solidFill>
                  <a:srgbClr val="045CA0"/>
                </a:solidFill>
                <a:ea typeface="HELVETICA NEUE LIGHT" panose="02000403000000020004" pitchFamily="2" charset="0"/>
              </a:rPr>
              <a:t>0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stands for the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number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of the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primary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electron-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ion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couples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in the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drift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region</a:t>
            </a:r>
            <a:endParaRPr lang="it-IT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r>
              <a:rPr lang="it-IT" sz="2400" b="1" dirty="0" err="1">
                <a:solidFill>
                  <a:srgbClr val="045CA0"/>
                </a:solidFill>
                <a:ea typeface="HELVETICA NEUE LIGHT" panose="02000403000000020004" pitchFamily="2" charset="0"/>
              </a:rPr>
              <a:t>N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stands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f</a:t>
            </a:r>
            <a:r>
              <a:rPr lang="en-GB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or the number of electrons that are formed in the amplification region</a:t>
            </a:r>
          </a:p>
        </p:txBody>
      </p:sp>
    </p:spTree>
    <p:extLst>
      <p:ext uri="{BB962C8B-B14F-4D97-AF65-F5344CB8AC3E}">
        <p14:creationId xmlns:p14="http://schemas.microsoft.com/office/powerpoint/2010/main" val="139370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3F9FB13-150C-80CE-177E-27C6CD0888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4900" b="1" dirty="0" err="1">
                <a:solidFill>
                  <a:srgbClr val="045CA0"/>
                </a:solidFill>
                <a:latin typeface="PHOSPHATE INLINE" panose="02000506050000020004" pitchFamily="2" charset="77"/>
                <a:cs typeface="PHOSPHATE INLINE" panose="02000506050000020004" pitchFamily="2" charset="77"/>
              </a:rPr>
              <a:t>Collecting</a:t>
            </a:r>
            <a:r>
              <a:rPr lang="it-IT" sz="4900" b="1" dirty="0">
                <a:solidFill>
                  <a:srgbClr val="045CA0"/>
                </a:solidFill>
                <a:latin typeface="PHOSPHATE INLINE" panose="02000506050000020004" pitchFamily="2" charset="77"/>
                <a:cs typeface="PHOSPHATE INLINE" panose="02000506050000020004" pitchFamily="2" charset="77"/>
              </a:rPr>
              <a:t> data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64E0584-A204-D596-1942-AB40556E4F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621966" cy="4351338"/>
          </a:xfrm>
        </p:spPr>
        <p:txBody>
          <a:bodyPr>
            <a:normAutofit lnSpcReduction="10000"/>
          </a:bodyPr>
          <a:lstStyle/>
          <a:p>
            <a:pPr algn="just"/>
            <a:r>
              <a:rPr lang="en-GB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By fixing the drift voltage to </a:t>
            </a:r>
            <a:r>
              <a:rPr lang="en-GB" b="1" dirty="0">
                <a:solidFill>
                  <a:srgbClr val="045CA0"/>
                </a:solidFill>
                <a:ea typeface="HELVETICA NEUE LIGHT" panose="02000403000000020004" pitchFamily="2" charset="0"/>
              </a:rPr>
              <a:t>-300 V</a:t>
            </a:r>
            <a:r>
              <a:rPr lang="en-GB" dirty="0">
                <a:solidFill>
                  <a:srgbClr val="045CA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en-GB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the read-out voltage has been changed with steps of 10 V</a:t>
            </a:r>
          </a:p>
          <a:p>
            <a:pPr algn="just"/>
            <a:r>
              <a:rPr lang="en-GB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Four different proportion of gas were used: </a:t>
            </a:r>
            <a:r>
              <a:rPr lang="en-GB" b="1" dirty="0">
                <a:solidFill>
                  <a:srgbClr val="045CA0"/>
                </a:solidFill>
                <a:ea typeface="HELVETICA NEUE LIGHT" panose="02000403000000020004" pitchFamily="2" charset="0"/>
              </a:rPr>
              <a:t>Ag 93%- CO2 7%, Ag 90%-CO2 10%, Ag 85%-CO2 15%, Ag 80%- CO2 20%</a:t>
            </a:r>
          </a:p>
          <a:p>
            <a:pPr algn="just"/>
            <a:r>
              <a:rPr lang="en-GB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For every proportion it has been measured the signal corresponding to the </a:t>
            </a:r>
            <a:r>
              <a:rPr lang="en-GB" b="1" dirty="0">
                <a:solidFill>
                  <a:srgbClr val="045CA0"/>
                </a:solidFill>
                <a:ea typeface="HELVETICA NEUE LIGHT" panose="02000403000000020004" pitchFamily="2" charset="0"/>
              </a:rPr>
              <a:t>Auger effect</a:t>
            </a:r>
          </a:p>
          <a:p>
            <a:pPr algn="just"/>
            <a:r>
              <a:rPr lang="en-GB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Then the gain trend as a function of the read-out voltage has been calculated</a:t>
            </a:r>
          </a:p>
          <a:p>
            <a:pPr marL="0" indent="0" algn="just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9847F7C4-23F0-2BB7-4CCE-8DEACB88773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41" t="6889" r="8841" b="14222"/>
          <a:stretch/>
        </p:blipFill>
        <p:spPr>
          <a:xfrm>
            <a:off x="7460166" y="1027906"/>
            <a:ext cx="4472754" cy="30302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0" name="Connettore 7 9">
            <a:extLst>
              <a:ext uri="{FF2B5EF4-FFF2-40B4-BE49-F238E27FC236}">
                <a16:creationId xmlns:a16="http://schemas.microsoft.com/office/drawing/2014/main" id="{B3C7A82F-7FCF-8C57-4461-34D4D50B6422}"/>
              </a:ext>
            </a:extLst>
          </p:cNvPr>
          <p:cNvCxnSpPr>
            <a:cxnSpLocks/>
          </p:cNvCxnSpPr>
          <p:nvPr/>
        </p:nvCxnSpPr>
        <p:spPr>
          <a:xfrm flipV="1">
            <a:off x="7216345" y="4201300"/>
            <a:ext cx="1544599" cy="1124462"/>
          </a:xfrm>
          <a:prstGeom prst="curvedConnector3">
            <a:avLst>
              <a:gd name="adj1" fmla="val 50000"/>
            </a:avLst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6793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23EAA4F-9C8C-DE03-B785-EE1FA41E3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4900" b="1" dirty="0">
                <a:solidFill>
                  <a:srgbClr val="045CA0"/>
                </a:solidFill>
                <a:latin typeface="PHOSPHATE INLINE" panose="02000506050000020004" pitchFamily="2" charset="77"/>
                <a:cs typeface="PHOSPHATE INLINE" panose="02000506050000020004" pitchFamily="2" charset="77"/>
              </a:rPr>
              <a:t>Data </a:t>
            </a:r>
            <a:r>
              <a:rPr lang="it-IT" sz="4900" b="1" dirty="0" err="1">
                <a:solidFill>
                  <a:srgbClr val="045CA0"/>
                </a:solidFill>
                <a:latin typeface="PHOSPHATE INLINE" panose="02000506050000020004" pitchFamily="2" charset="77"/>
                <a:cs typeface="PHOSPHATE INLINE" panose="02000506050000020004" pitchFamily="2" charset="77"/>
              </a:rPr>
              <a:t>analysis</a:t>
            </a:r>
            <a:endParaRPr lang="it-IT" sz="4900" b="1" dirty="0">
              <a:solidFill>
                <a:srgbClr val="045CA0"/>
              </a:solidFill>
              <a:latin typeface="PHOSPHATE INLINE" panose="02000506050000020004" pitchFamily="2" charset="77"/>
              <a:cs typeface="PHOSPHATE INLINE" panose="02000506050000020004" pitchFamily="2" charset="77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E9AD95F-383D-E0FC-528C-8ED4E4B41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988092"/>
          </a:xfrm>
        </p:spPr>
        <p:txBody>
          <a:bodyPr/>
          <a:lstStyle/>
          <a:p>
            <a:pPr marL="0" indent="0" algn="just">
              <a:buNone/>
            </a:pP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The data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have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been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collected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with a software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used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in the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laboratory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and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analysed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with Excel.</a:t>
            </a:r>
          </a:p>
          <a:p>
            <a:pPr marL="0" indent="0">
              <a:buNone/>
            </a:pP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The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analysis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has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been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done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in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two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different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ways:</a:t>
            </a:r>
          </a:p>
          <a:p>
            <a:pPr marL="514350" indent="-514350">
              <a:buFont typeface="+mj-lt"/>
              <a:buAutoNum type="arabicPeriod"/>
            </a:pPr>
            <a:r>
              <a:rPr lang="it-IT" b="1" dirty="0" err="1">
                <a:solidFill>
                  <a:srgbClr val="045CA0"/>
                </a:solidFill>
                <a:ea typeface="HELVETICA NEUE LIGHT" panose="02000403000000020004" pitchFamily="2" charset="0"/>
              </a:rPr>
              <a:t>Manually</a:t>
            </a:r>
            <a:r>
              <a:rPr lang="it-IT" b="1" dirty="0">
                <a:solidFill>
                  <a:srgbClr val="045CA0"/>
                </a:solidFill>
                <a:ea typeface="HELVETICA NEUE LIGHT" panose="02000403000000020004" pitchFamily="2" charset="0"/>
              </a:rPr>
              <a:t>,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measuring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the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average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value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of the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read</a:t>
            </a:r>
            <a:r>
              <a:rPr lang="it-IT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it-IT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signal</a:t>
            </a:r>
            <a:endParaRPr lang="it-IT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F782764B-0915-54B8-91A2-6733A224FA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819" y="3895200"/>
            <a:ext cx="5594551" cy="25442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6918B541-314A-4B44-B931-74D3B4AEB0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9630" y="3895200"/>
            <a:ext cx="5594551" cy="25442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5D89616D-9C7F-A4D5-67AF-9A1BBC8A1DC7}"/>
              </a:ext>
            </a:extLst>
          </p:cNvPr>
          <p:cNvSpPr txBox="1"/>
          <p:nvPr/>
        </p:nvSpPr>
        <p:spPr>
          <a:xfrm>
            <a:off x="2355319" y="4308050"/>
            <a:ext cx="7397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 err="1"/>
              <a:t>V</a:t>
            </a:r>
            <a:r>
              <a:rPr lang="it-IT" sz="900" baseline="-25000" dirty="0" err="1"/>
              <a:t>monitored</a:t>
            </a:r>
            <a:r>
              <a:rPr lang="it-IT" sz="900" baseline="-25000" dirty="0"/>
              <a:t> </a:t>
            </a:r>
            <a:r>
              <a:rPr lang="it-IT" sz="900" dirty="0"/>
              <a:t>[V]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58D9EA28-56F7-8B0F-449F-9E71186C6171}"/>
              </a:ext>
            </a:extLst>
          </p:cNvPr>
          <p:cNvSpPr txBox="1"/>
          <p:nvPr/>
        </p:nvSpPr>
        <p:spPr>
          <a:xfrm>
            <a:off x="8456032" y="4308050"/>
            <a:ext cx="7397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 err="1"/>
              <a:t>V</a:t>
            </a:r>
            <a:r>
              <a:rPr lang="it-IT" sz="900" baseline="-25000" dirty="0" err="1"/>
              <a:t>monitored</a:t>
            </a:r>
            <a:r>
              <a:rPr lang="it-IT" sz="900" baseline="-25000" dirty="0"/>
              <a:t> </a:t>
            </a:r>
            <a:r>
              <a:rPr lang="it-IT" sz="900" dirty="0"/>
              <a:t>[V]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28F3024-9E03-FE67-C640-B44209011B96}"/>
              </a:ext>
            </a:extLst>
          </p:cNvPr>
          <p:cNvSpPr txBox="1"/>
          <p:nvPr/>
        </p:nvSpPr>
        <p:spPr>
          <a:xfrm>
            <a:off x="10947517" y="6208589"/>
            <a:ext cx="8125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 err="1"/>
              <a:t>V</a:t>
            </a:r>
            <a:r>
              <a:rPr lang="it-IT" sz="900" baseline="-25000" dirty="0" err="1"/>
              <a:t>read</a:t>
            </a:r>
            <a:r>
              <a:rPr lang="it-IT" sz="900" baseline="-25000" dirty="0"/>
              <a:t>-out</a:t>
            </a:r>
            <a:r>
              <a:rPr lang="it-IT" sz="900" dirty="0"/>
              <a:t>[V]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8923B0C5-90B0-506B-9986-0D3F4F7CC44F}"/>
              </a:ext>
            </a:extLst>
          </p:cNvPr>
          <p:cNvSpPr txBox="1"/>
          <p:nvPr/>
        </p:nvSpPr>
        <p:spPr>
          <a:xfrm>
            <a:off x="5079804" y="6208589"/>
            <a:ext cx="8125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 err="1"/>
              <a:t>V</a:t>
            </a:r>
            <a:r>
              <a:rPr lang="it-IT" sz="900" baseline="-25000" dirty="0" err="1"/>
              <a:t>read</a:t>
            </a:r>
            <a:r>
              <a:rPr lang="it-IT" sz="900" baseline="-25000" dirty="0"/>
              <a:t>-out</a:t>
            </a:r>
            <a:r>
              <a:rPr lang="it-IT" sz="900" dirty="0"/>
              <a:t>[V]</a:t>
            </a:r>
          </a:p>
        </p:txBody>
      </p:sp>
    </p:spTree>
    <p:extLst>
      <p:ext uri="{BB962C8B-B14F-4D97-AF65-F5344CB8AC3E}">
        <p14:creationId xmlns:p14="http://schemas.microsoft.com/office/powerpoint/2010/main" val="2512400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603</Words>
  <Application>Microsoft Macintosh PowerPoint</Application>
  <PresentationFormat>Widescreen</PresentationFormat>
  <Paragraphs>70</Paragraphs>
  <Slides>13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Engravers MT</vt:lpstr>
      <vt:lpstr>Helvetica Neue Light</vt:lpstr>
      <vt:lpstr>PHOSPHATE INLINE</vt:lpstr>
      <vt:lpstr>Tema di Office</vt:lpstr>
      <vt:lpstr>Presentazione standard di PowerPoint</vt:lpstr>
      <vt:lpstr>Overview</vt:lpstr>
      <vt:lpstr>LHC AND ATLAS EXPERIMENT</vt:lpstr>
      <vt:lpstr>Micromegas ‘Micro Mesh Gaseouse Structure’  </vt:lpstr>
      <vt:lpstr>THE RADIOACTIVE SOURCE </vt:lpstr>
      <vt:lpstr>The electric field</vt:lpstr>
      <vt:lpstr>The gain measurement</vt:lpstr>
      <vt:lpstr>Collecting data</vt:lpstr>
      <vt:lpstr>Data analysis</vt:lpstr>
      <vt:lpstr>Data analysis</vt:lpstr>
      <vt:lpstr>Gain measurement</vt:lpstr>
      <vt:lpstr>conclusions</vt:lpstr>
      <vt:lpstr>THANKS FOR THE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MARIA ANTONELLA FITTAVOLINI</dc:creator>
  <cp:lastModifiedBy>MARIA ANTONELLA FITTAVOLINI</cp:lastModifiedBy>
  <cp:revision>32</cp:revision>
  <dcterms:created xsi:type="dcterms:W3CDTF">2022-06-01T09:13:07Z</dcterms:created>
  <dcterms:modified xsi:type="dcterms:W3CDTF">2022-06-03T10:41:28Z</dcterms:modified>
</cp:coreProperties>
</file>