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56" r:id="rId2"/>
    <p:sldId id="271" r:id="rId3"/>
    <p:sldId id="258" r:id="rId4"/>
    <p:sldId id="272" r:id="rId5"/>
    <p:sldId id="273" r:id="rId6"/>
    <p:sldId id="269" r:id="rId7"/>
    <p:sldId id="278" r:id="rId8"/>
    <p:sldId id="274" r:id="rId9"/>
    <p:sldId id="263" r:id="rId10"/>
    <p:sldId id="275" r:id="rId11"/>
    <p:sldId id="262" r:id="rId12"/>
    <p:sldId id="270" r:id="rId13"/>
    <p:sldId id="264" r:id="rId14"/>
    <p:sldId id="276" r:id="rId15"/>
    <p:sldId id="266" r:id="rId16"/>
    <p:sldId id="277" r:id="rId17"/>
    <p:sldId id="279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118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192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8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769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816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59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517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5609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636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02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736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77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072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73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550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672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553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2345051-2045-45DA-935E-2E3CA1A69ADC}" type="datetimeFigureOut">
              <a:rPr lang="en-US" smtClean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4068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>
            <a:extLst>
              <a:ext uri="{FF2B5EF4-FFF2-40B4-BE49-F238E27FC236}">
                <a16:creationId xmlns:a16="http://schemas.microsoft.com/office/drawing/2014/main" id="{F8062F46-9F99-A26C-9AE4-3B90102F8C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94" r="37517" b="-1"/>
          <a:stretch/>
        </p:blipFill>
        <p:spPr>
          <a:xfrm>
            <a:off x="8833282" y="10"/>
            <a:ext cx="3358718" cy="685799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A316CC0F-4E65-9EB5-4A50-B43E68C56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1792" y="4464028"/>
            <a:ext cx="7735824" cy="1641490"/>
          </a:xfrm>
        </p:spPr>
        <p:txBody>
          <a:bodyPr>
            <a:normAutofit/>
          </a:bodyPr>
          <a:lstStyle/>
          <a:p>
            <a:r>
              <a:rPr lang="it-IT"/>
              <a:t>TOTEM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7CE4C0B-545A-6082-6671-9E4AF5BBE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1792" y="3694375"/>
            <a:ext cx="7735824" cy="754025"/>
          </a:xfrm>
        </p:spPr>
        <p:txBody>
          <a:bodyPr>
            <a:normAutofit fontScale="70000" lnSpcReduction="20000"/>
          </a:bodyPr>
          <a:lstStyle/>
          <a:p>
            <a:r>
              <a:rPr lang="it-IT" dirty="0"/>
              <a:t>Francesco Pomilio &amp; Matteo Olivieri</a:t>
            </a:r>
          </a:p>
          <a:p>
            <a:r>
              <a:rPr lang="it-IT" dirty="0"/>
              <a:t>Supervisor: Marco Bozzo</a:t>
            </a:r>
          </a:p>
        </p:txBody>
      </p:sp>
    </p:spTree>
    <p:extLst>
      <p:ext uri="{BB962C8B-B14F-4D97-AF65-F5344CB8AC3E}">
        <p14:creationId xmlns:p14="http://schemas.microsoft.com/office/powerpoint/2010/main" val="3916401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F9A240-F462-4EAA-9001-4C05CB03B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(</a:t>
            </a:r>
            <a:r>
              <a:rPr lang="it-IT" dirty="0" err="1"/>
              <a:t>real</a:t>
            </a:r>
            <a:r>
              <a:rPr lang="it-IT" dirty="0"/>
              <a:t>) Roman </a:t>
            </a:r>
            <a:r>
              <a:rPr lang="it-IT" dirty="0" err="1"/>
              <a:t>Pots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4D82C6-0D55-4EBC-43BB-96189D5A75D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Aim: take the detectors the nearest possible to the beam </a:t>
            </a:r>
            <a:r>
              <a:rPr lang="en-US" sz="28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sym typeface="Wingdings" panose="05000000000000000000" pitchFamily="2" charset="2"/>
              </a:rPr>
              <a:t> </a:t>
            </a:r>
            <a:r>
              <a:rPr lang="en-US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sym typeface="Wingdings" panose="05000000000000000000" pitchFamily="2" charset="2"/>
              </a:rPr>
              <a:t>when the beam is</a:t>
            </a:r>
            <a:r>
              <a:rPr lang="en-US" sz="28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sym typeface="Wingdings" panose="05000000000000000000" pitchFamily="2" charset="2"/>
              </a:rPr>
              <a:t> stable!</a:t>
            </a:r>
            <a:endParaRPr lang="en-US" sz="2800" dirty="0">
              <a:gradFill>
                <a:gsLst>
                  <a:gs pos="34000">
                    <a:srgbClr val="EDEDED"/>
                  </a:gs>
                  <a:gs pos="0">
                    <a:srgbClr val="BFBFBF"/>
                  </a:gs>
                  <a:gs pos="100000">
                    <a:srgbClr val="FFFFFF"/>
                  </a:gs>
                </a:gsLst>
                <a:lin ang="4800000" scaled="0"/>
              </a:gradFill>
            </a:endParaRPr>
          </a:p>
          <a:p>
            <a:r>
              <a:rPr lang="en-US" sz="28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First used for ISR</a:t>
            </a:r>
          </a:p>
          <a:p>
            <a:r>
              <a:rPr lang="en-US" sz="28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Vacuum chamber to avoid </a:t>
            </a:r>
            <a:r>
              <a:rPr lang="en-US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beam colliding with residual gas</a:t>
            </a:r>
            <a:endParaRPr lang="en-US" sz="2800" dirty="0">
              <a:gradFill>
                <a:gsLst>
                  <a:gs pos="34000">
                    <a:srgbClr val="EDEDED"/>
                  </a:gs>
                  <a:gs pos="0">
                    <a:srgbClr val="BFBFBF"/>
                  </a:gs>
                  <a:gs pos="100000">
                    <a:srgbClr val="FFFFFF"/>
                  </a:gs>
                </a:gsLst>
                <a:lin ang="4800000" scaled="0"/>
              </a:gradFill>
            </a:endParaRPr>
          </a:p>
          <a:p>
            <a:r>
              <a:rPr lang="en-US" sz="28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Cooling system for the electronics</a:t>
            </a:r>
          </a:p>
        </p:txBody>
      </p:sp>
      <p:pic>
        <p:nvPicPr>
          <p:cNvPr id="5" name="Segnaposto contenuto 4" descr="Immagine che contiene interni, cucina, dispositivo, motore&#10;&#10;Descrizione generata automaticamente">
            <a:extLst>
              <a:ext uri="{FF2B5EF4-FFF2-40B4-BE49-F238E27FC236}">
                <a16:creationId xmlns:a16="http://schemas.microsoft.com/office/drawing/2014/main" id="{C4CC271B-4682-DB3B-7DAF-20D9570232C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404" y="1825625"/>
            <a:ext cx="5405173" cy="362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848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9FF811-A922-218A-635C-2CA21C929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8473"/>
            <a:ext cx="10515600" cy="1325563"/>
          </a:xfrm>
        </p:spPr>
        <p:txBody>
          <a:bodyPr/>
          <a:lstStyle/>
          <a:p>
            <a:r>
              <a:rPr lang="it-IT" dirty="0"/>
              <a:t>Silicon detectors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C8BEC8F-B8CC-2B39-6A48-85214C5E5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9100" y="1517715"/>
            <a:ext cx="10233800" cy="4351338"/>
          </a:xfrm>
        </p:spPr>
        <p:txBody>
          <a:bodyPr/>
          <a:lstStyle/>
          <a:p>
            <a:r>
              <a:rPr lang="it-IT" dirty="0" err="1">
                <a:sym typeface="Wingdings" panose="05000000000000000000" pitchFamily="2" charset="2"/>
              </a:rPr>
              <a:t>Elastic</a:t>
            </a:r>
            <a:r>
              <a:rPr lang="it-IT" dirty="0">
                <a:sym typeface="Wingdings" panose="05000000000000000000" pitchFamily="2" charset="2"/>
              </a:rPr>
              <a:t> events</a:t>
            </a:r>
          </a:p>
          <a:p>
            <a:r>
              <a:rPr lang="it-IT" dirty="0" err="1">
                <a:sym typeface="Wingdings" panose="05000000000000000000" pitchFamily="2" charset="2"/>
              </a:rPr>
              <a:t>Kind</a:t>
            </a:r>
            <a:r>
              <a:rPr lang="it-IT" dirty="0">
                <a:sym typeface="Wingdings" panose="05000000000000000000" pitchFamily="2" charset="2"/>
              </a:rPr>
              <a:t> of </a:t>
            </a:r>
            <a:r>
              <a:rPr lang="it-IT" dirty="0" err="1">
                <a:sym typeface="Wingdings" panose="05000000000000000000" pitchFamily="2" charset="2"/>
              </a:rPr>
              <a:t>naval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battle</a:t>
            </a:r>
            <a:endParaRPr lang="it-IT" dirty="0">
              <a:sym typeface="Wingdings" panose="05000000000000000000" pitchFamily="2" charset="2"/>
            </a:endParaRPr>
          </a:p>
          <a:p>
            <a:r>
              <a:rPr lang="it-IT" dirty="0" err="1">
                <a:sym typeface="Wingdings" panose="05000000000000000000" pitchFamily="2" charset="2"/>
              </a:rPr>
              <a:t>Evolution</a:t>
            </a:r>
            <a:r>
              <a:rPr lang="it-IT" dirty="0">
                <a:sym typeface="Wingdings" panose="05000000000000000000" pitchFamily="2" charset="2"/>
              </a:rPr>
              <a:t>: pixel detectors</a:t>
            </a:r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6462683-D233-79E0-58E6-98A7A92705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303" y="3135313"/>
            <a:ext cx="3009500" cy="3223156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623FA80F-D461-6966-16F7-70B327FC42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541" y="724972"/>
            <a:ext cx="5404799" cy="557282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388F41AE-CD8A-8B87-74D8-CB230F23C2A4}"/>
              </a:ext>
            </a:extLst>
          </p:cNvPr>
          <p:cNvSpPr txBox="1"/>
          <p:nvPr/>
        </p:nvSpPr>
        <p:spPr>
          <a:xfrm>
            <a:off x="7800392" y="6354861"/>
            <a:ext cx="2887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Diode</a:t>
            </a:r>
            <a:r>
              <a:rPr lang="it-IT" dirty="0"/>
              <a:t> strips pitch: 55 micron</a:t>
            </a:r>
          </a:p>
        </p:txBody>
      </p:sp>
    </p:spTree>
    <p:extLst>
      <p:ext uri="{BB962C8B-B14F-4D97-AF65-F5344CB8AC3E}">
        <p14:creationId xmlns:p14="http://schemas.microsoft.com/office/powerpoint/2010/main" val="1064648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>
            <a:extLst>
              <a:ext uri="{FF2B5EF4-FFF2-40B4-BE49-F238E27FC236}">
                <a16:creationId xmlns:a16="http://schemas.microsoft.com/office/drawing/2014/main" id="{8C0FE30A-A233-6E95-ACAC-053765AC2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2766217"/>
            <a:ext cx="10515600" cy="1325563"/>
          </a:xfrm>
        </p:spPr>
        <p:txBody>
          <a:bodyPr/>
          <a:lstStyle/>
          <a:p>
            <a:r>
              <a:rPr lang="it-IT" dirty="0"/>
              <a:t>T1 &amp; T2</a:t>
            </a:r>
          </a:p>
        </p:txBody>
      </p:sp>
      <p:pic>
        <p:nvPicPr>
          <p:cNvPr id="13" name="Segnaposto contenuto 12">
            <a:extLst>
              <a:ext uri="{FF2B5EF4-FFF2-40B4-BE49-F238E27FC236}">
                <a16:creationId xmlns:a16="http://schemas.microsoft.com/office/drawing/2014/main" id="{C49CDD07-FEB0-DAAC-64F2-C21B4CCEB86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38" y="175579"/>
            <a:ext cx="8396287" cy="6506841"/>
          </a:xfrm>
        </p:spPr>
      </p:pic>
    </p:spTree>
    <p:extLst>
      <p:ext uri="{BB962C8B-B14F-4D97-AF65-F5344CB8AC3E}">
        <p14:creationId xmlns:p14="http://schemas.microsoft.com/office/powerpoint/2010/main" val="677954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58C9574-BC83-11F0-0B7E-C9D16FA0F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T1 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6550556B-73E6-38BA-F671-7D6B6D86DB9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25" y="365125"/>
            <a:ext cx="4485497" cy="3220789"/>
          </a:xfrm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B93676-E121-2128-C521-1D1D1BF181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4750"/>
            <a:ext cx="5257800" cy="4351338"/>
          </a:xfrm>
        </p:spPr>
        <p:txBody>
          <a:bodyPr>
            <a:normAutofit/>
          </a:bodyPr>
          <a:lstStyle/>
          <a:p>
            <a:r>
              <a:rPr lang="it-IT" dirty="0" err="1"/>
              <a:t>Particle</a:t>
            </a:r>
            <a:r>
              <a:rPr lang="it-IT" dirty="0"/>
              <a:t> tracker</a:t>
            </a:r>
          </a:p>
          <a:p>
            <a:r>
              <a:rPr lang="it-IT" dirty="0" err="1"/>
              <a:t>Identifies</a:t>
            </a:r>
            <a:r>
              <a:rPr lang="it-IT" dirty="0"/>
              <a:t> products of </a:t>
            </a:r>
            <a:r>
              <a:rPr lang="it-IT" dirty="0" err="1"/>
              <a:t>inelastic</a:t>
            </a:r>
            <a:r>
              <a:rPr lang="it-IT" dirty="0"/>
              <a:t> events</a:t>
            </a:r>
          </a:p>
          <a:p>
            <a:r>
              <a:rPr lang="it-IT" dirty="0" err="1"/>
              <a:t>Counts</a:t>
            </a:r>
            <a:r>
              <a:rPr lang="it-IT" dirty="0"/>
              <a:t> </a:t>
            </a:r>
            <a:r>
              <a:rPr lang="it-IT" dirty="0" err="1"/>
              <a:t>charged</a:t>
            </a:r>
            <a:r>
              <a:rPr lang="it-IT" dirty="0"/>
              <a:t> </a:t>
            </a:r>
            <a:r>
              <a:rPr lang="it-IT" dirty="0" err="1"/>
              <a:t>particle</a:t>
            </a:r>
            <a:endParaRPr lang="it-IT" dirty="0"/>
          </a:p>
          <a:p>
            <a:r>
              <a:rPr lang="it-IT" dirty="0"/>
              <a:t>5 </a:t>
            </a:r>
            <a:r>
              <a:rPr lang="it-IT" dirty="0" err="1"/>
              <a:t>planes</a:t>
            </a:r>
            <a:r>
              <a:rPr lang="it-IT" dirty="0"/>
              <a:t> of </a:t>
            </a:r>
            <a:r>
              <a:rPr lang="it-IT" dirty="0" err="1"/>
              <a:t>Cathode</a:t>
            </a:r>
            <a:r>
              <a:rPr lang="it-IT" dirty="0"/>
              <a:t> Strip Chambers (</a:t>
            </a:r>
            <a:r>
              <a:rPr lang="it-IT" dirty="0" err="1"/>
              <a:t>multiwire</a:t>
            </a:r>
            <a:r>
              <a:rPr lang="it-IT" dirty="0"/>
              <a:t> </a:t>
            </a:r>
            <a:r>
              <a:rPr lang="it-IT" dirty="0" err="1"/>
              <a:t>proportional</a:t>
            </a:r>
            <a:r>
              <a:rPr lang="it-IT" dirty="0"/>
              <a:t> </a:t>
            </a:r>
            <a:r>
              <a:rPr lang="it-IT" dirty="0" err="1"/>
              <a:t>chamber</a:t>
            </a:r>
            <a:r>
              <a:rPr lang="it-IT" dirty="0"/>
              <a:t>)</a:t>
            </a:r>
          </a:p>
          <a:p>
            <a:endParaRPr lang="it-IT" dirty="0"/>
          </a:p>
          <a:p>
            <a:r>
              <a:rPr lang="it-IT" dirty="0"/>
              <a:t>TPC (Time </a:t>
            </a:r>
            <a:r>
              <a:rPr lang="it-IT" dirty="0" err="1"/>
              <a:t>Projection</a:t>
            </a:r>
            <a:r>
              <a:rPr lang="it-IT" dirty="0"/>
              <a:t> Chamber)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CC491E4-5ADC-2B52-50DD-6F796771E2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121" y="3650419"/>
            <a:ext cx="3976504" cy="305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533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92DDAC-E875-4545-4243-20ABF4D5F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T2</a:t>
            </a:r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1E5E270A-08E3-1867-C746-D8482700118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544836"/>
            <a:ext cx="3680638" cy="2760478"/>
          </a:xfrm>
        </p:spPr>
      </p:pic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01365D23-8455-79C6-D7A7-C89E02A036C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790" y="517908"/>
            <a:ext cx="3990793" cy="2911092"/>
          </a:xfr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6B7DB20F-E783-55D9-32D4-C2FE5CF3F661}"/>
              </a:ext>
            </a:extLst>
          </p:cNvPr>
          <p:cNvSpPr txBox="1"/>
          <p:nvPr/>
        </p:nvSpPr>
        <p:spPr>
          <a:xfrm>
            <a:off x="304247" y="4525527"/>
            <a:ext cx="500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The </a:t>
            </a:r>
            <a:r>
              <a:rPr lang="it-IT" dirty="0" err="1"/>
              <a:t>sign</a:t>
            </a:r>
            <a:r>
              <a:rPr lang="it-IT" dirty="0"/>
              <a:t> of a </a:t>
            </a:r>
            <a:r>
              <a:rPr lang="it-IT" dirty="0" err="1"/>
              <a:t>particle</a:t>
            </a:r>
            <a:r>
              <a:rPr lang="it-IT" dirty="0"/>
              <a:t> </a:t>
            </a:r>
            <a:r>
              <a:rPr lang="it-IT" dirty="0" err="1"/>
              <a:t>passed</a:t>
            </a:r>
            <a:r>
              <a:rPr lang="it-IT" dirty="0"/>
              <a:t> </a:t>
            </a:r>
            <a:r>
              <a:rPr lang="it-IT" dirty="0" err="1"/>
              <a:t>through</a:t>
            </a:r>
            <a:r>
              <a:rPr lang="it-IT" dirty="0"/>
              <a:t> the </a:t>
            </a:r>
            <a:r>
              <a:rPr lang="it-IT" dirty="0" err="1"/>
              <a:t>telescope</a:t>
            </a: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4FCD27C-80BA-8866-C432-A2A85485746A}"/>
              </a:ext>
            </a:extLst>
          </p:cNvPr>
          <p:cNvSpPr txBox="1"/>
          <p:nvPr/>
        </p:nvSpPr>
        <p:spPr>
          <a:xfrm flipH="1">
            <a:off x="8968850" y="1044357"/>
            <a:ext cx="2704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Observed</a:t>
            </a:r>
            <a:r>
              <a:rPr lang="it-IT" dirty="0"/>
              <a:t> events </a:t>
            </a:r>
            <a:r>
              <a:rPr lang="it-IT" dirty="0" err="1"/>
              <a:t>as</a:t>
            </a:r>
            <a:r>
              <a:rPr lang="it-IT" dirty="0"/>
              <a:t> a </a:t>
            </a:r>
            <a:r>
              <a:rPr lang="it-IT" dirty="0" err="1"/>
              <a:t>function</a:t>
            </a:r>
            <a:r>
              <a:rPr lang="it-IT" dirty="0"/>
              <a:t> of the </a:t>
            </a:r>
            <a:r>
              <a:rPr lang="it-IT" dirty="0" err="1"/>
              <a:t>amplitude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1E1EB56E-53FE-D3FD-3A2E-74047E2E05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938" y="3749022"/>
            <a:ext cx="5197290" cy="291109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BEFE2F59-F15D-E5C0-C1E6-E061CC2C87C9}"/>
              </a:ext>
            </a:extLst>
          </p:cNvPr>
          <p:cNvSpPr txBox="1"/>
          <p:nvPr/>
        </p:nvSpPr>
        <p:spPr>
          <a:xfrm>
            <a:off x="587829" y="5411755"/>
            <a:ext cx="4745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/>
              <a:t>Particle</a:t>
            </a:r>
            <a:r>
              <a:rPr lang="it-IT" sz="2400" dirty="0"/>
              <a:t> tracker made of </a:t>
            </a:r>
            <a:r>
              <a:rPr lang="it-IT" sz="2400" dirty="0" err="1"/>
              <a:t>scintillators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5329089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7245F-FC01-5730-4648-2174998A5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Other</a:t>
            </a:r>
            <a:r>
              <a:rPr lang="it-IT" dirty="0"/>
              <a:t> detectors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09D27C-2E0B-2649-3210-86BC5D7F29C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/>
              <a:t>GEM</a:t>
            </a:r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0202C7C-5C8A-6919-5C4F-AF69204A9D1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dirty="0">
                <a:sym typeface="Wingdings" panose="05000000000000000000" pitchFamily="2" charset="2"/>
              </a:rPr>
              <a:t>Crystals (</a:t>
            </a:r>
            <a:r>
              <a:rPr lang="it-IT" dirty="0" err="1">
                <a:sym typeface="Wingdings" panose="05000000000000000000" pitchFamily="2" charset="2"/>
              </a:rPr>
              <a:t>using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Cherenkov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effect</a:t>
            </a:r>
            <a:r>
              <a:rPr lang="it-IT" dirty="0">
                <a:sym typeface="Wingdings" panose="05000000000000000000" pitchFamily="2" charset="2"/>
              </a:rPr>
              <a:t>)</a:t>
            </a:r>
          </a:p>
          <a:p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74A1FA60-4974-32D1-D666-D76D93C305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05" y="2680978"/>
            <a:ext cx="4835769" cy="314754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9E34928-1D76-3F5D-22D7-889A74368E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359" y="2826084"/>
            <a:ext cx="4916861" cy="3149591"/>
          </a:xfrm>
          <a:prstGeom prst="rect">
            <a:avLst/>
          </a:prstGeom>
        </p:spPr>
      </p:pic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AC60FB10-FCCD-6A25-646C-01E75E08AA08}"/>
              </a:ext>
            </a:extLst>
          </p:cNvPr>
          <p:cNvSpPr/>
          <p:nvPr/>
        </p:nvSpPr>
        <p:spPr>
          <a:xfrm>
            <a:off x="5420098" y="3884335"/>
            <a:ext cx="1158949" cy="74082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5547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BACD0CC9-97BB-6C22-6DAD-E7F68273A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Bibliography</a:t>
            </a:r>
            <a:r>
              <a:rPr lang="it-IT" dirty="0"/>
              <a:t> &amp; </a:t>
            </a:r>
            <a:r>
              <a:rPr lang="it-IT" dirty="0" err="1"/>
              <a:t>Sitography</a:t>
            </a:r>
            <a:endParaRPr lang="it-IT" dirty="0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3518C8D8-7368-69A3-0637-44825D2C4D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Letter</a:t>
            </a:r>
            <a:r>
              <a:rPr lang="it-IT" dirty="0"/>
              <a:t> of </a:t>
            </a:r>
            <a:r>
              <a:rPr lang="it-IT" dirty="0" err="1"/>
              <a:t>Intent</a:t>
            </a:r>
            <a:r>
              <a:rPr lang="it-IT" dirty="0"/>
              <a:t>, 1997</a:t>
            </a:r>
          </a:p>
          <a:p>
            <a:r>
              <a:rPr lang="it-IT" dirty="0"/>
              <a:t>TOTEM, 2004</a:t>
            </a:r>
          </a:p>
          <a:p>
            <a:r>
              <a:rPr lang="it-IT" dirty="0"/>
              <a:t>The new T2, 2019</a:t>
            </a:r>
          </a:p>
          <a:p>
            <a:r>
              <a:rPr lang="it-IT" dirty="0"/>
              <a:t>https://totem.web.cern.ch/Totem/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448793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264910-23BC-D12D-6D2B-FB73830FD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THE END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C9F93DE-FB64-6516-EA02-2BF6B93C45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dirty="0"/>
              <a:t>Special thanks to: </a:t>
            </a:r>
          </a:p>
          <a:p>
            <a:r>
              <a:rPr lang="it-IT" dirty="0" err="1"/>
              <a:t>Berkan</a:t>
            </a:r>
            <a:r>
              <a:rPr lang="it-IT" dirty="0"/>
              <a:t> </a:t>
            </a:r>
            <a:r>
              <a:rPr lang="it-IT" dirty="0" err="1"/>
              <a:t>Kaynak</a:t>
            </a:r>
            <a:endParaRPr lang="it-IT" dirty="0"/>
          </a:p>
          <a:p>
            <a:r>
              <a:rPr lang="it-IT" dirty="0"/>
              <a:t>Diego Figueiredo</a:t>
            </a:r>
          </a:p>
          <a:p>
            <a:r>
              <a:rPr lang="it-IT" dirty="0"/>
              <a:t>Eraldo Oliveri</a:t>
            </a:r>
          </a:p>
          <a:p>
            <a:r>
              <a:rPr lang="it-IT" dirty="0"/>
              <a:t> Fabrizio Murtas</a:t>
            </a:r>
          </a:p>
        </p:txBody>
      </p:sp>
    </p:spTree>
    <p:extLst>
      <p:ext uri="{BB962C8B-B14F-4D97-AF65-F5344CB8AC3E}">
        <p14:creationId xmlns:p14="http://schemas.microsoft.com/office/powerpoint/2010/main" val="1828910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8BAC2945-D3BD-C47B-7717-56DDCE391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997" y="2766218"/>
            <a:ext cx="4894006" cy="1325563"/>
          </a:xfrm>
        </p:spPr>
        <p:txBody>
          <a:bodyPr/>
          <a:lstStyle/>
          <a:p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TOTEM?</a:t>
            </a:r>
          </a:p>
        </p:txBody>
      </p:sp>
    </p:spTree>
    <p:extLst>
      <p:ext uri="{BB962C8B-B14F-4D97-AF65-F5344CB8AC3E}">
        <p14:creationId xmlns:p14="http://schemas.microsoft.com/office/powerpoint/2010/main" val="3425965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01D905-2827-EE44-87EA-6F17E1124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Not </a:t>
            </a:r>
            <a:r>
              <a:rPr lang="it-IT" dirty="0" err="1"/>
              <a:t>this</a:t>
            </a:r>
            <a:r>
              <a:rPr lang="it-IT" dirty="0"/>
              <a:t>…</a:t>
            </a:r>
          </a:p>
        </p:txBody>
      </p:sp>
      <p:pic>
        <p:nvPicPr>
          <p:cNvPr id="5" name="Segnaposto contenuto 4" descr="Immagine che contiene albero, totem, esterni, oggetto da esterni&#10;&#10;Descrizione generata automaticamente">
            <a:extLst>
              <a:ext uri="{FF2B5EF4-FFF2-40B4-BE49-F238E27FC236}">
                <a16:creationId xmlns:a16="http://schemas.microsoft.com/office/drawing/2014/main" id="{E14FD009-1876-77F9-353D-123E8188A1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230" y="1825625"/>
            <a:ext cx="7720115" cy="4351338"/>
          </a:xfrm>
        </p:spPr>
      </p:pic>
    </p:spTree>
    <p:extLst>
      <p:ext uri="{BB962C8B-B14F-4D97-AF65-F5344CB8AC3E}">
        <p14:creationId xmlns:p14="http://schemas.microsoft.com/office/powerpoint/2010/main" val="1916486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2E929D56-120F-F084-D76F-7CB3691B3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So,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TOTEM?</a:t>
            </a: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645D4694-9FC2-4DC6-4AC7-D6E1614866A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TOTal</a:t>
            </a:r>
            <a:r>
              <a:rPr lang="en-US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 cross-section, Elastic scattering, diffractive dissociation Measurement</a:t>
            </a:r>
          </a:p>
          <a:p>
            <a:r>
              <a:rPr lang="en-US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Proposed 1997 (</a:t>
            </a:r>
            <a:r>
              <a:rPr lang="en-US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LoI</a:t>
            </a:r>
            <a:r>
              <a:rPr lang="en-US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)</a:t>
            </a:r>
          </a:p>
          <a:p>
            <a:r>
              <a:rPr lang="en-US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About 500 m long</a:t>
            </a:r>
          </a:p>
          <a:p>
            <a:r>
              <a:rPr lang="en-US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About 100 scientists</a:t>
            </a:r>
          </a:p>
        </p:txBody>
      </p:sp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F491D1BE-0F4D-FF67-C550-EE26A194F22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778" y="1061745"/>
            <a:ext cx="3226241" cy="4734509"/>
          </a:xfrm>
        </p:spPr>
      </p:pic>
    </p:spTree>
    <p:extLst>
      <p:ext uri="{BB962C8B-B14F-4D97-AF65-F5344CB8AC3E}">
        <p14:creationId xmlns:p14="http://schemas.microsoft.com/office/powerpoint/2010/main" val="3190646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ADDF8A-C3D7-ABFA-8F1D-3580F5C9F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total</a:t>
            </a:r>
            <a:r>
              <a:rPr lang="it-IT" dirty="0"/>
              <a:t> cross-</a:t>
            </a:r>
            <a:r>
              <a:rPr lang="it-IT" dirty="0" err="1"/>
              <a:t>section</a:t>
            </a:r>
            <a:endParaRPr lang="it-IT" dirty="0"/>
          </a:p>
        </p:txBody>
      </p:sp>
      <p:pic>
        <p:nvPicPr>
          <p:cNvPr id="7" name="Segnaposto contenuto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87819D12-A510-FFAA-2044-A874D820379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872" y="2629083"/>
            <a:ext cx="5670928" cy="2028825"/>
          </a:xfrm>
        </p:spPr>
      </p:pic>
      <p:pic>
        <p:nvPicPr>
          <p:cNvPr id="9" name="Immagine 8" descr="Immagine che contiene palla da biliardo, tavolo da biliardo, sala biliardo, sport&#10;&#10;Descrizione generata automaticamente">
            <a:extLst>
              <a:ext uri="{FF2B5EF4-FFF2-40B4-BE49-F238E27FC236}">
                <a16:creationId xmlns:a16="http://schemas.microsoft.com/office/drawing/2014/main" id="{D8D044DF-0B0B-41FF-E03F-2A841DF1CB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2467701"/>
            <a:ext cx="5105934" cy="239340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FDE2657-3DF6-070D-EAB4-18D441CEB70D}"/>
              </a:ext>
            </a:extLst>
          </p:cNvPr>
          <p:cNvSpPr txBox="1"/>
          <p:nvPr/>
        </p:nvSpPr>
        <p:spPr>
          <a:xfrm>
            <a:off x="4476451" y="6010670"/>
            <a:ext cx="2412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 </a:t>
            </a:r>
            <a:r>
              <a:rPr lang="it-IT" dirty="0" err="1"/>
              <a:t>mbarn</a:t>
            </a:r>
            <a:r>
              <a:rPr lang="it-IT" dirty="0"/>
              <a:t> = 10E-24 cm^2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87E5FAF-0677-D499-6A8C-02D8A22B8DBB}"/>
              </a:ext>
            </a:extLst>
          </p:cNvPr>
          <p:cNvSpPr txBox="1"/>
          <p:nvPr/>
        </p:nvSpPr>
        <p:spPr>
          <a:xfrm>
            <a:off x="4269664" y="5378772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Practically</a:t>
            </a:r>
            <a:r>
              <a:rPr lang="it-IT" dirty="0"/>
              <a:t> the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thing</a:t>
            </a:r>
            <a:r>
              <a:rPr lang="it-IT" dirty="0"/>
              <a:t>…</a:t>
            </a: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FC317F5C-C048-77AD-4C15-0B01D159E8D6}"/>
              </a:ext>
            </a:extLst>
          </p:cNvPr>
          <p:cNvCxnSpPr/>
          <p:nvPr/>
        </p:nvCxnSpPr>
        <p:spPr>
          <a:xfrm flipH="1" flipV="1">
            <a:off x="3937518" y="4991878"/>
            <a:ext cx="326572" cy="4080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35B6808E-4C12-F448-1CC0-D5FEC3C9353D}"/>
              </a:ext>
            </a:extLst>
          </p:cNvPr>
          <p:cNvCxnSpPr/>
          <p:nvPr/>
        </p:nvCxnSpPr>
        <p:spPr>
          <a:xfrm flipV="1">
            <a:off x="6811347" y="4786604"/>
            <a:ext cx="373224" cy="6133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709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AA992E-DB14-3ED1-51F8-F5460BB82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total</a:t>
            </a:r>
            <a:r>
              <a:rPr lang="it-IT" dirty="0"/>
              <a:t> cross-</a:t>
            </a:r>
            <a:r>
              <a:rPr lang="it-IT" dirty="0" err="1"/>
              <a:t>section</a:t>
            </a:r>
            <a:endParaRPr lang="it-IT" dirty="0"/>
          </a:p>
        </p:txBody>
      </p:sp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F008DFDE-6DAB-2D0B-FC15-6F6438C8D62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515" y="1570506"/>
            <a:ext cx="4999635" cy="4622304"/>
          </a:xfrm>
        </p:spPr>
      </p:pic>
      <p:pic>
        <p:nvPicPr>
          <p:cNvPr id="7" name="Segnaposto contenuto 7">
            <a:extLst>
              <a:ext uri="{FF2B5EF4-FFF2-40B4-BE49-F238E27FC236}">
                <a16:creationId xmlns:a16="http://schemas.microsoft.com/office/drawing/2014/main" id="{5ED922A4-C6A9-CA7C-0757-4E1DFA0D5D3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38" y="1854112"/>
            <a:ext cx="5920932" cy="405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143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87998A-0267-DC52-0F46-E365A71EF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TOTEM: </a:t>
            </a:r>
            <a:r>
              <a:rPr lang="it-IT" dirty="0" err="1"/>
              <a:t>approximate</a:t>
            </a:r>
            <a:r>
              <a:rPr lang="it-IT" dirty="0"/>
              <a:t> </a:t>
            </a:r>
            <a:r>
              <a:rPr lang="it-IT" dirty="0" err="1"/>
              <a:t>structure</a:t>
            </a:r>
            <a:endParaRPr lang="it-IT" dirty="0"/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CCCAFE8D-EE89-5D96-B1C1-05E22526676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595" y="1690687"/>
            <a:ext cx="8180720" cy="4802187"/>
          </a:xfrm>
        </p:spPr>
      </p:pic>
    </p:spTree>
    <p:extLst>
      <p:ext uri="{BB962C8B-B14F-4D97-AF65-F5344CB8AC3E}">
        <p14:creationId xmlns:p14="http://schemas.microsoft.com/office/powerpoint/2010/main" val="1327430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D1F721-643B-35D7-6F5A-FD956C152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TOTEM: </a:t>
            </a:r>
            <a:r>
              <a:rPr lang="it-IT" dirty="0" err="1"/>
              <a:t>where</a:t>
            </a:r>
            <a:r>
              <a:rPr lang="it-IT" dirty="0"/>
              <a:t> are </a:t>
            </a:r>
            <a:r>
              <a:rPr lang="it-IT" dirty="0" err="1"/>
              <a:t>we</a:t>
            </a:r>
            <a:r>
              <a:rPr lang="it-IT" dirty="0"/>
              <a:t>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F62F4DE-7919-5FF7-A4EF-D63895E1348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2543" y="1880957"/>
            <a:ext cx="11346914" cy="3096086"/>
          </a:xfrm>
          <a:prstGeom prst="rect">
            <a:avLst/>
          </a:prstGeom>
          <a:ln w="190500" cap="flat" cmpd="thinThick">
            <a:solidFill>
              <a:srgbClr val="FFFFFF"/>
            </a:solidFill>
            <a:prstDash val="solid"/>
            <a:round/>
          </a:ln>
        </p:spPr>
      </p:pic>
    </p:spTree>
    <p:extLst>
      <p:ext uri="{BB962C8B-B14F-4D97-AF65-F5344CB8AC3E}">
        <p14:creationId xmlns:p14="http://schemas.microsoft.com/office/powerpoint/2010/main" val="2158591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8E8E55-1992-8B9B-E8D8-F95F91920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7"/>
            <a:ext cx="10515600" cy="1325563"/>
          </a:xfrm>
        </p:spPr>
        <p:txBody>
          <a:bodyPr>
            <a:normAutofit/>
          </a:bodyPr>
          <a:lstStyle/>
          <a:p>
            <a:r>
              <a:rPr lang="it-IT" dirty="0"/>
              <a:t>The Roman </a:t>
            </a:r>
            <a:r>
              <a:rPr lang="it-IT" dirty="0" err="1"/>
              <a:t>Pot</a:t>
            </a:r>
            <a:r>
              <a:rPr lang="it-IT" dirty="0"/>
              <a:t>:</a:t>
            </a:r>
            <a:br>
              <a:rPr lang="it-IT" dirty="0"/>
            </a:br>
            <a:r>
              <a:rPr lang="it-IT" sz="3100" dirty="0" err="1"/>
              <a:t>not</a:t>
            </a:r>
            <a:r>
              <a:rPr lang="it-IT" sz="3100" dirty="0"/>
              <a:t> </a:t>
            </a:r>
            <a:r>
              <a:rPr lang="it-IT" sz="3100" dirty="0" err="1"/>
              <a:t>this</a:t>
            </a:r>
            <a:r>
              <a:rPr lang="it-IT" sz="3100" dirty="0"/>
              <a:t>…</a:t>
            </a:r>
          </a:p>
        </p:txBody>
      </p:sp>
      <p:pic>
        <p:nvPicPr>
          <p:cNvPr id="8" name="Segnaposto contenuto 7" descr="Immagine che contiene serbatoio, tazza, caffè, brocca&#10;&#10;Descrizione generata automaticamente">
            <a:extLst>
              <a:ext uri="{FF2B5EF4-FFF2-40B4-BE49-F238E27FC236}">
                <a16:creationId xmlns:a16="http://schemas.microsoft.com/office/drawing/2014/main" id="{A5CC2A88-D07B-F40E-96AF-8A22ED77E95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490" y="1248446"/>
            <a:ext cx="4715669" cy="4361107"/>
          </a:xfrm>
        </p:spPr>
      </p:pic>
    </p:spTree>
    <p:extLst>
      <p:ext uri="{BB962C8B-B14F-4D97-AF65-F5344CB8AC3E}">
        <p14:creationId xmlns:p14="http://schemas.microsoft.com/office/powerpoint/2010/main" val="2523586600"/>
      </p:ext>
    </p:extLst>
  </p:cSld>
  <p:clrMapOvr>
    <a:masterClrMapping/>
  </p:clrMapOvr>
</p:sld>
</file>

<file path=ppt/theme/theme1.xml><?xml version="1.0" encoding="utf-8"?>
<a:theme xmlns:a="http://schemas.openxmlformats.org/drawingml/2006/main" name="Profondità">
  <a:themeElements>
    <a:clrScheme name="Blu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rofondità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fondità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246</Words>
  <Application>Microsoft Office PowerPoint</Application>
  <PresentationFormat>Widescreen</PresentationFormat>
  <Paragraphs>53</Paragraphs>
  <Slides>17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0" baseType="lpstr">
      <vt:lpstr>Arial</vt:lpstr>
      <vt:lpstr>Corbel</vt:lpstr>
      <vt:lpstr>Profondità</vt:lpstr>
      <vt:lpstr>TOTEM</vt:lpstr>
      <vt:lpstr>What is TOTEM?</vt:lpstr>
      <vt:lpstr>Not this…</vt:lpstr>
      <vt:lpstr>So, what is TOTEM?</vt:lpstr>
      <vt:lpstr>The total cross-section</vt:lpstr>
      <vt:lpstr>The total cross-section</vt:lpstr>
      <vt:lpstr>TOTEM: approximate structure</vt:lpstr>
      <vt:lpstr>TOTEM: where are we?</vt:lpstr>
      <vt:lpstr>The Roman Pot: not this…</vt:lpstr>
      <vt:lpstr>The (real) Roman Pots</vt:lpstr>
      <vt:lpstr>Silicon detectors</vt:lpstr>
      <vt:lpstr>T1 &amp; T2</vt:lpstr>
      <vt:lpstr>T1 </vt:lpstr>
      <vt:lpstr>T2</vt:lpstr>
      <vt:lpstr>Other detectors</vt:lpstr>
      <vt:lpstr>Bibliography &amp; Sitography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TOTEM</dc:title>
  <dc:creator>matteo04.olivieri@gmail.com</dc:creator>
  <cp:lastModifiedBy>matteo04.olivieri@gmail.com</cp:lastModifiedBy>
  <cp:revision>14</cp:revision>
  <dcterms:created xsi:type="dcterms:W3CDTF">2022-05-27T06:53:12Z</dcterms:created>
  <dcterms:modified xsi:type="dcterms:W3CDTF">2022-06-03T10:46:12Z</dcterms:modified>
</cp:coreProperties>
</file>