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53" r:id="rId1"/>
  </p:sldMasterIdLst>
  <p:notesMasterIdLst>
    <p:notesMasterId r:id="rId94"/>
  </p:notesMasterIdLst>
  <p:handoutMasterIdLst>
    <p:handoutMasterId r:id="rId95"/>
  </p:handoutMasterIdLst>
  <p:sldIdLst>
    <p:sldId id="256" r:id="rId2"/>
    <p:sldId id="664" r:id="rId3"/>
    <p:sldId id="786" r:id="rId4"/>
    <p:sldId id="318" r:id="rId5"/>
    <p:sldId id="495" r:id="rId6"/>
    <p:sldId id="472" r:id="rId7"/>
    <p:sldId id="473" r:id="rId8"/>
    <p:sldId id="497" r:id="rId9"/>
    <p:sldId id="498" r:id="rId10"/>
    <p:sldId id="540" r:id="rId11"/>
    <p:sldId id="541" r:id="rId12"/>
    <p:sldId id="542" r:id="rId13"/>
    <p:sldId id="543" r:id="rId14"/>
    <p:sldId id="544" r:id="rId15"/>
    <p:sldId id="545" r:id="rId16"/>
    <p:sldId id="499" r:id="rId17"/>
    <p:sldId id="787" r:id="rId18"/>
    <p:sldId id="474" r:id="rId19"/>
    <p:sldId id="339" r:id="rId20"/>
    <p:sldId id="475" r:id="rId21"/>
    <p:sldId id="476" r:id="rId22"/>
    <p:sldId id="352" r:id="rId23"/>
    <p:sldId id="792" r:id="rId24"/>
    <p:sldId id="344" r:id="rId25"/>
    <p:sldId id="793" r:id="rId26"/>
    <p:sldId id="329" r:id="rId27"/>
    <p:sldId id="500" r:id="rId28"/>
    <p:sldId id="720" r:id="rId29"/>
    <p:sldId id="527" r:id="rId30"/>
    <p:sldId id="504" r:id="rId31"/>
    <p:sldId id="373" r:id="rId32"/>
    <p:sldId id="372" r:id="rId33"/>
    <p:sldId id="342" r:id="rId34"/>
    <p:sldId id="773" r:id="rId35"/>
    <p:sldId id="374" r:id="rId36"/>
    <p:sldId id="370" r:id="rId37"/>
    <p:sldId id="371" r:id="rId38"/>
    <p:sldId id="770" r:id="rId39"/>
    <p:sldId id="771" r:id="rId40"/>
    <p:sldId id="788" r:id="rId41"/>
    <p:sldId id="505" r:id="rId42"/>
    <p:sldId id="375" r:id="rId43"/>
    <p:sldId id="794" r:id="rId44"/>
    <p:sldId id="348" r:id="rId45"/>
    <p:sldId id="775" r:id="rId46"/>
    <p:sldId id="776" r:id="rId47"/>
    <p:sldId id="777" r:id="rId48"/>
    <p:sldId id="506" r:id="rId49"/>
    <p:sldId id="782" r:id="rId50"/>
    <p:sldId id="783" r:id="rId51"/>
    <p:sldId id="508" r:id="rId52"/>
    <p:sldId id="785" r:id="rId53"/>
    <p:sldId id="337" r:id="rId54"/>
    <p:sldId id="528" r:id="rId55"/>
    <p:sldId id="338" r:id="rId56"/>
    <p:sldId id="517" r:id="rId57"/>
    <p:sldId id="518" r:id="rId58"/>
    <p:sldId id="789" r:id="rId59"/>
    <p:sldId id="363" r:id="rId60"/>
    <p:sldId id="364" r:id="rId61"/>
    <p:sldId id="462" r:id="rId62"/>
    <p:sldId id="461" r:id="rId63"/>
    <p:sldId id="756" r:id="rId64"/>
    <p:sldId id="463" r:id="rId65"/>
    <p:sldId id="464" r:id="rId66"/>
    <p:sldId id="465" r:id="rId67"/>
    <p:sldId id="757" r:id="rId68"/>
    <p:sldId id="469" r:id="rId69"/>
    <p:sldId id="466" r:id="rId70"/>
    <p:sldId id="758" r:id="rId71"/>
    <p:sldId id="759" r:id="rId72"/>
    <p:sldId id="760" r:id="rId73"/>
    <p:sldId id="761" r:id="rId74"/>
    <p:sldId id="324" r:id="rId75"/>
    <p:sldId id="791" r:id="rId76"/>
    <p:sldId id="857" r:id="rId77"/>
    <p:sldId id="784" r:id="rId78"/>
    <p:sldId id="858" r:id="rId79"/>
    <p:sldId id="859" r:id="rId80"/>
    <p:sldId id="860" r:id="rId81"/>
    <p:sldId id="257" r:id="rId82"/>
    <p:sldId id="861" r:id="rId83"/>
    <p:sldId id="862" r:id="rId84"/>
    <p:sldId id="323" r:id="rId85"/>
    <p:sldId id="325" r:id="rId86"/>
    <p:sldId id="361" r:id="rId87"/>
    <p:sldId id="362" r:id="rId88"/>
    <p:sldId id="366" r:id="rId89"/>
    <p:sldId id="317" r:id="rId90"/>
    <p:sldId id="358" r:id="rId91"/>
    <p:sldId id="470" r:id="rId92"/>
    <p:sldId id="471" r:id="rId93"/>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Tahoma" charset="0"/>
        <a:ea typeface="ＭＳ Ｐゴシック" charset="0"/>
        <a:cs typeface="ＭＳ Ｐゴシック" charset="0"/>
      </a:defRPr>
    </a:lvl1pPr>
    <a:lvl2pPr marL="457200" algn="ctr" rtl="0" fontAlgn="base">
      <a:spcBef>
        <a:spcPct val="0"/>
      </a:spcBef>
      <a:spcAft>
        <a:spcPct val="0"/>
      </a:spcAft>
      <a:defRPr sz="2400" kern="1200">
        <a:solidFill>
          <a:schemeClr val="tx1"/>
        </a:solidFill>
        <a:latin typeface="Tahoma" charset="0"/>
        <a:ea typeface="ＭＳ Ｐゴシック" charset="0"/>
        <a:cs typeface="ＭＳ Ｐゴシック" charset="0"/>
      </a:defRPr>
    </a:lvl2pPr>
    <a:lvl3pPr marL="914400" algn="ctr" rtl="0" fontAlgn="base">
      <a:spcBef>
        <a:spcPct val="0"/>
      </a:spcBef>
      <a:spcAft>
        <a:spcPct val="0"/>
      </a:spcAft>
      <a:defRPr sz="2400" kern="1200">
        <a:solidFill>
          <a:schemeClr val="tx1"/>
        </a:solidFill>
        <a:latin typeface="Tahoma" charset="0"/>
        <a:ea typeface="ＭＳ Ｐゴシック" charset="0"/>
        <a:cs typeface="ＭＳ Ｐゴシック" charset="0"/>
      </a:defRPr>
    </a:lvl3pPr>
    <a:lvl4pPr marL="1371600" algn="ctr" rtl="0" fontAlgn="base">
      <a:spcBef>
        <a:spcPct val="0"/>
      </a:spcBef>
      <a:spcAft>
        <a:spcPct val="0"/>
      </a:spcAft>
      <a:defRPr sz="2400" kern="1200">
        <a:solidFill>
          <a:schemeClr val="tx1"/>
        </a:solidFill>
        <a:latin typeface="Tahoma" charset="0"/>
        <a:ea typeface="ＭＳ Ｐゴシック" charset="0"/>
        <a:cs typeface="ＭＳ Ｐゴシック" charset="0"/>
      </a:defRPr>
    </a:lvl4pPr>
    <a:lvl5pPr marL="1828800" algn="ctr" rtl="0" fontAlgn="base">
      <a:spcBef>
        <a:spcPct val="0"/>
      </a:spcBef>
      <a:spcAft>
        <a:spcPct val="0"/>
      </a:spcAft>
      <a:defRPr sz="2400" kern="1200">
        <a:solidFill>
          <a:schemeClr val="tx1"/>
        </a:solidFill>
        <a:latin typeface="Tahoma" charset="0"/>
        <a:ea typeface="ＭＳ Ｐゴシック" charset="0"/>
        <a:cs typeface="ＭＳ Ｐゴシック" charset="0"/>
      </a:defRPr>
    </a:lvl5pPr>
    <a:lvl6pPr marL="2286000" algn="l" defTabSz="457200" rtl="0" eaLnBrk="1" latinLnBrk="0" hangingPunct="1">
      <a:defRPr sz="2400" kern="1200">
        <a:solidFill>
          <a:schemeClr val="tx1"/>
        </a:solidFill>
        <a:latin typeface="Tahoma" charset="0"/>
        <a:ea typeface="ＭＳ Ｐゴシック" charset="0"/>
        <a:cs typeface="ＭＳ Ｐゴシック" charset="0"/>
      </a:defRPr>
    </a:lvl6pPr>
    <a:lvl7pPr marL="2743200" algn="l" defTabSz="457200" rtl="0" eaLnBrk="1" latinLnBrk="0" hangingPunct="1">
      <a:defRPr sz="2400" kern="1200">
        <a:solidFill>
          <a:schemeClr val="tx1"/>
        </a:solidFill>
        <a:latin typeface="Tahoma" charset="0"/>
        <a:ea typeface="ＭＳ Ｐゴシック" charset="0"/>
        <a:cs typeface="ＭＳ Ｐゴシック" charset="0"/>
      </a:defRPr>
    </a:lvl7pPr>
    <a:lvl8pPr marL="3200400" algn="l" defTabSz="457200" rtl="0" eaLnBrk="1" latinLnBrk="0" hangingPunct="1">
      <a:defRPr sz="2400" kern="1200">
        <a:solidFill>
          <a:schemeClr val="tx1"/>
        </a:solidFill>
        <a:latin typeface="Tahoma" charset="0"/>
        <a:ea typeface="ＭＳ Ｐゴシック" charset="0"/>
        <a:cs typeface="ＭＳ Ｐゴシック" charset="0"/>
      </a:defRPr>
    </a:lvl8pPr>
    <a:lvl9pPr marL="3657600" algn="l" defTabSz="457200" rtl="0" eaLnBrk="1" latinLnBrk="0" hangingPunct="1">
      <a:defRPr sz="2400" kern="1200">
        <a:solidFill>
          <a:schemeClr val="tx1"/>
        </a:solidFill>
        <a:latin typeface="Tahom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66"/>
    <a:srgbClr val="000080"/>
    <a:srgbClr val="800080"/>
    <a:srgbClr val="777777"/>
    <a:srgbClr val="FF00FF"/>
    <a:srgbClr val="DDDDDD"/>
    <a:srgbClr val="0000FF"/>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Dark Style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820"/>
    <p:restoredTop sz="94713"/>
  </p:normalViewPr>
  <p:slideViewPr>
    <p:cSldViewPr>
      <p:cViewPr varScale="1">
        <p:scale>
          <a:sx n="70" d="100"/>
          <a:sy n="70" d="100"/>
        </p:scale>
        <p:origin x="176" y="9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6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handoutMaster" Target="handoutMasters/handout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26627" name="Rectangle 3"/>
          <p:cNvSpPr>
            <a:spLocks noGrp="1" noChangeArrowheads="1"/>
          </p:cNvSpPr>
          <p:nvPr>
            <p:ph type="dt" sz="quarter"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26628" name="Rectangle 4"/>
          <p:cNvSpPr>
            <a:spLocks noGrp="1" noChangeArrowheads="1"/>
          </p:cNvSpPr>
          <p:nvPr>
            <p:ph type="ftr" sz="quarter" idx="2"/>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26629" name="Rectangle 5"/>
          <p:cNvSpPr>
            <a:spLocks noGrp="1" noChangeArrowheads="1"/>
          </p:cNvSpPr>
          <p:nvPr>
            <p:ph type="sldNum" sz="quarter" idx="3"/>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FBECB13D-859F-B04F-8421-C6EA9FB23B83}" type="slidenum">
              <a:rPr lang="en-US"/>
              <a:pPr>
                <a:defRPr/>
              </a:pPr>
              <a:t>‹#›</a:t>
            </a:fld>
            <a:endParaRPr lang="en-US"/>
          </a:p>
        </p:txBody>
      </p:sp>
    </p:spTree>
    <p:extLst>
      <p:ext uri="{BB962C8B-B14F-4D97-AF65-F5344CB8AC3E}">
        <p14:creationId xmlns:p14="http://schemas.microsoft.com/office/powerpoint/2010/main" val="1241858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l">
              <a:defRPr sz="1200">
                <a:cs typeface="+mn-cs"/>
              </a:defRPr>
            </a:lvl1pPr>
          </a:lstStyle>
          <a:p>
            <a:pPr>
              <a:defRPr/>
            </a:pPr>
            <a:endParaRPr lang="en-US"/>
          </a:p>
        </p:txBody>
      </p:sp>
      <p:sp>
        <p:nvSpPr>
          <p:cNvPr id="5325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endParaRPr lang="en-US"/>
          </a:p>
        </p:txBody>
      </p:sp>
      <p:sp>
        <p:nvSpPr>
          <p:cNvPr id="5325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 xmlns:a14="http://schemas.microsoft.com/office/drawing/2010/main" val="1"/>
            </a:ext>
          </a:extLst>
        </p:spPr>
      </p:sp>
      <p:sp>
        <p:nvSpPr>
          <p:cNvPr id="5325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325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a:defRPr sz="1200">
                <a:cs typeface="+mn-cs"/>
              </a:defRPr>
            </a:lvl1pPr>
          </a:lstStyle>
          <a:p>
            <a:pPr>
              <a:defRPr/>
            </a:pPr>
            <a:endParaRPr lang="en-US"/>
          </a:p>
        </p:txBody>
      </p:sp>
      <p:sp>
        <p:nvSpPr>
          <p:cNvPr id="5325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476A48F1-4972-F544-8642-DB422189D7E3}" type="slidenum">
              <a:rPr lang="en-US"/>
              <a:pPr>
                <a:defRPr/>
              </a:pPr>
              <a:t>‹#›</a:t>
            </a:fld>
            <a:endParaRPr lang="en-US"/>
          </a:p>
        </p:txBody>
      </p:sp>
    </p:spTree>
    <p:extLst>
      <p:ext uri="{BB962C8B-B14F-4D97-AF65-F5344CB8AC3E}">
        <p14:creationId xmlns:p14="http://schemas.microsoft.com/office/powerpoint/2010/main" val="41535706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Times"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Times"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Times"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Times"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FF7BF8F-F956-A34C-95D1-3BB98D65A453}" type="slidenum">
              <a:rPr lang="en-US"/>
              <a:pPr>
                <a:defRPr/>
              </a:pPr>
              <a:t>1</a:t>
            </a:fld>
            <a:endParaRPr lang="en-US"/>
          </a:p>
        </p:txBody>
      </p:sp>
      <p:sp>
        <p:nvSpPr>
          <p:cNvPr id="911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9113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2D499F8-6C7C-8E45-82E5-924DC2471E59}" type="slidenum">
              <a:rPr lang="en-US" smtClean="0"/>
              <a:t>13</a:t>
            </a:fld>
            <a:endParaRPr lang="en-US"/>
          </a:p>
        </p:txBody>
      </p:sp>
    </p:spTree>
    <p:extLst>
      <p:ext uri="{BB962C8B-B14F-4D97-AF65-F5344CB8AC3E}">
        <p14:creationId xmlns:p14="http://schemas.microsoft.com/office/powerpoint/2010/main" val="3922329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F3945B-692F-DC48-A575-3FA2BFFD237E}" type="slidenum">
              <a:rPr lang="en-US"/>
              <a:pPr>
                <a:defRPr/>
              </a:pPr>
              <a:t>16</a:t>
            </a:fld>
            <a:endParaRPr lang="en-US"/>
          </a:p>
        </p:txBody>
      </p:sp>
      <p:sp>
        <p:nvSpPr>
          <p:cNvPr id="257026" name="Rectangle 1026"/>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257027" name="Rectangle 1027"/>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CFA76-9CFC-C74A-9061-C4CC8AD56E61}" type="slidenum">
              <a:rPr lang="en-US"/>
              <a:pPr/>
              <a:t>17</a:t>
            </a:fld>
            <a:endParaRPr lang="en-US"/>
          </a:p>
        </p:txBody>
      </p:sp>
      <p:sp>
        <p:nvSpPr>
          <p:cNvPr id="300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300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13284B9-4F3F-FE47-BC1F-693EB5AE9D98}" type="slidenum">
              <a:rPr lang="en-US"/>
              <a:pPr>
                <a:defRPr/>
              </a:pPr>
              <a:t>18</a:t>
            </a:fld>
            <a:endParaRPr lang="en-US"/>
          </a:p>
        </p:txBody>
      </p:sp>
      <p:sp>
        <p:nvSpPr>
          <p:cNvPr id="6830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68301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93E921F-F7C9-E94D-9691-52B6C40A9091}" type="slidenum">
              <a:rPr lang="en-US"/>
              <a:pPr>
                <a:defRPr/>
              </a:pPr>
              <a:t>19</a:t>
            </a:fld>
            <a:endParaRPr lang="en-US"/>
          </a:p>
        </p:txBody>
      </p:sp>
      <p:sp>
        <p:nvSpPr>
          <p:cNvPr id="2099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0992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AF93943-8BE6-6A41-84E1-D185303CF56C}" type="slidenum">
              <a:rPr lang="en-US"/>
              <a:pPr>
                <a:defRPr/>
              </a:pPr>
              <a:t>20</a:t>
            </a:fld>
            <a:endParaRPr lang="en-US"/>
          </a:p>
        </p:txBody>
      </p:sp>
      <p:sp>
        <p:nvSpPr>
          <p:cNvPr id="2109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094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90306DF-AFB7-CE49-8874-BD0BCF6491C9}" type="slidenum">
              <a:rPr lang="en-US"/>
              <a:pPr>
                <a:defRPr/>
              </a:pPr>
              <a:t>21</a:t>
            </a:fld>
            <a:endParaRPr lang="en-US"/>
          </a:p>
        </p:txBody>
      </p:sp>
      <p:sp>
        <p:nvSpPr>
          <p:cNvPr id="2119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197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4F600E1-D031-5749-BF3E-2F65177F326C}" type="slidenum">
              <a:rPr lang="en-US"/>
              <a:pPr>
                <a:defRPr/>
              </a:pPr>
              <a:t>22</a:t>
            </a:fld>
            <a:endParaRPr lang="en-US"/>
          </a:p>
        </p:txBody>
      </p:sp>
      <p:sp>
        <p:nvSpPr>
          <p:cNvPr id="2129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AA0812A-48EF-4449-B3A4-DDE7AF336D53}" type="slidenum">
              <a:rPr lang="en-US"/>
              <a:pPr>
                <a:defRPr/>
              </a:pPr>
              <a:t>23</a:t>
            </a:fld>
            <a:endParaRPr lang="en-US"/>
          </a:p>
        </p:txBody>
      </p:sp>
      <p:sp>
        <p:nvSpPr>
          <p:cNvPr id="21709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7091"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40941712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EE42D40-013F-0849-81EB-796F6F85D83E}" type="slidenum">
              <a:rPr lang="en-US"/>
              <a:pPr>
                <a:defRPr/>
              </a:pPr>
              <a:t>24</a:t>
            </a:fld>
            <a:endParaRPr lang="en-US"/>
          </a:p>
        </p:txBody>
      </p:sp>
      <p:sp>
        <p:nvSpPr>
          <p:cNvPr id="21811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811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CFA76-9CFC-C74A-9061-C4CC8AD56E61}" type="slidenum">
              <a:rPr lang="en-US"/>
              <a:pPr/>
              <a:t>2</a:t>
            </a:fld>
            <a:endParaRPr lang="en-US"/>
          </a:p>
        </p:txBody>
      </p:sp>
      <p:sp>
        <p:nvSpPr>
          <p:cNvPr id="300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300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C0FFFF5-00AE-D14C-B1F9-F8787A55DC44}" type="slidenum">
              <a:rPr lang="en-US"/>
              <a:pPr>
                <a:defRPr/>
              </a:pPr>
              <a:t>25</a:t>
            </a:fld>
            <a:endParaRPr lang="en-US"/>
          </a:p>
        </p:txBody>
      </p:sp>
      <p:sp>
        <p:nvSpPr>
          <p:cNvPr id="245762"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245763"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cs typeface="+mn-cs"/>
            </a:endParaRPr>
          </a:p>
        </p:txBody>
      </p:sp>
    </p:spTree>
    <p:extLst>
      <p:ext uri="{BB962C8B-B14F-4D97-AF65-F5344CB8AC3E}">
        <p14:creationId xmlns:p14="http://schemas.microsoft.com/office/powerpoint/2010/main" val="12868434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C7CB39B-F757-2B49-AA43-AFC2698A3269}" type="slidenum">
              <a:rPr lang="en-US"/>
              <a:pPr>
                <a:defRPr/>
              </a:pPr>
              <a:t>26</a:t>
            </a:fld>
            <a:endParaRPr lang="en-US"/>
          </a:p>
        </p:txBody>
      </p:sp>
      <p:sp>
        <p:nvSpPr>
          <p:cNvPr id="2140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401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C7CB39B-F757-2B49-AA43-AFC2698A3269}" type="slidenum">
              <a:rPr lang="en-US"/>
              <a:pPr>
                <a:defRPr/>
              </a:pPr>
              <a:t>29</a:t>
            </a:fld>
            <a:endParaRPr lang="en-US"/>
          </a:p>
        </p:txBody>
      </p:sp>
      <p:sp>
        <p:nvSpPr>
          <p:cNvPr id="2140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401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D2EE3B1-B5D6-1549-84A7-331C25102A2D}" type="slidenum">
              <a:rPr lang="en-US"/>
              <a:pPr>
                <a:defRPr/>
              </a:pPr>
              <a:t>31</a:t>
            </a:fld>
            <a:endParaRPr lang="en-US"/>
          </a:p>
        </p:txBody>
      </p:sp>
      <p:sp>
        <p:nvSpPr>
          <p:cNvPr id="2723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238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D795F267-8577-DB48-9476-01FF191BC19A}" type="slidenum">
              <a:rPr lang="en-US"/>
              <a:pPr>
                <a:defRPr/>
              </a:pPr>
              <a:t>32</a:t>
            </a:fld>
            <a:endParaRPr lang="en-US"/>
          </a:p>
        </p:txBody>
      </p:sp>
      <p:sp>
        <p:nvSpPr>
          <p:cNvPr id="2703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033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20F1448-EE7F-A14C-BEEA-E85EED4191AB}" type="slidenum">
              <a:rPr lang="en-US"/>
              <a:pPr>
                <a:defRPr/>
              </a:pPr>
              <a:t>33</a:t>
            </a:fld>
            <a:endParaRPr lang="en-US"/>
          </a:p>
        </p:txBody>
      </p:sp>
      <p:sp>
        <p:nvSpPr>
          <p:cNvPr id="2150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1504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FEB5064-2098-8E41-8AEC-2F08A4729544}" type="slidenum">
              <a:rPr lang="en-US"/>
              <a:pPr/>
              <a:t>34</a:t>
            </a:fld>
            <a:endParaRPr lang="en-US"/>
          </a:p>
        </p:txBody>
      </p:sp>
      <p:sp>
        <p:nvSpPr>
          <p:cNvPr id="3389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33894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2E0ACE1-36A6-DF4C-A079-514103588659}" type="slidenum">
              <a:rPr lang="en-US"/>
              <a:pPr>
                <a:defRPr/>
              </a:pPr>
              <a:t>35</a:t>
            </a:fld>
            <a:endParaRPr lang="en-US"/>
          </a:p>
        </p:txBody>
      </p:sp>
      <p:sp>
        <p:nvSpPr>
          <p:cNvPr id="27443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443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3649A56-67B3-1340-9FDD-9F874DF0F0FD}" type="slidenum">
              <a:rPr lang="en-US"/>
              <a:pPr>
                <a:defRPr/>
              </a:pPr>
              <a:t>36</a:t>
            </a:fld>
            <a:endParaRPr lang="en-US"/>
          </a:p>
        </p:txBody>
      </p:sp>
      <p:sp>
        <p:nvSpPr>
          <p:cNvPr id="2641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6419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82F5E47-6FFD-C84E-839F-8F65048C9F3E}" type="slidenum">
              <a:rPr lang="en-US"/>
              <a:pPr>
                <a:defRPr/>
              </a:pPr>
              <a:t>37</a:t>
            </a:fld>
            <a:endParaRPr lang="en-US"/>
          </a:p>
        </p:txBody>
      </p:sp>
      <p:sp>
        <p:nvSpPr>
          <p:cNvPr id="2672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6726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CFA76-9CFC-C74A-9061-C4CC8AD56E61}" type="slidenum">
              <a:rPr lang="en-US"/>
              <a:pPr/>
              <a:t>3</a:t>
            </a:fld>
            <a:endParaRPr lang="en-US"/>
          </a:p>
        </p:txBody>
      </p:sp>
      <p:sp>
        <p:nvSpPr>
          <p:cNvPr id="300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300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CFA76-9CFC-C74A-9061-C4CC8AD56E61}" type="slidenum">
              <a:rPr lang="en-US"/>
              <a:pPr/>
              <a:t>40</a:t>
            </a:fld>
            <a:endParaRPr lang="en-US"/>
          </a:p>
        </p:txBody>
      </p:sp>
      <p:sp>
        <p:nvSpPr>
          <p:cNvPr id="300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300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47353D1-D0D8-C844-9C93-FA7C505A3818}" type="slidenum">
              <a:rPr lang="en-US"/>
              <a:pPr>
                <a:defRPr/>
              </a:pPr>
              <a:t>41</a:t>
            </a:fld>
            <a:endParaRPr lang="en-US"/>
          </a:p>
        </p:txBody>
      </p:sp>
      <p:sp>
        <p:nvSpPr>
          <p:cNvPr id="464898" name="Rectangle 1026"/>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64899" name="Rectangle 1027"/>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DD476EB-81F9-E548-B879-8943855240B8}" type="slidenum">
              <a:rPr lang="en-US"/>
              <a:pPr>
                <a:defRPr/>
              </a:pPr>
              <a:t>42</a:t>
            </a:fld>
            <a:endParaRPr lang="en-US"/>
          </a:p>
        </p:txBody>
      </p:sp>
      <p:sp>
        <p:nvSpPr>
          <p:cNvPr id="27648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7648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C31D0BF-866A-8C4D-BAAC-C481B7546A36}" type="slidenum">
              <a:rPr lang="en-US"/>
              <a:pPr>
                <a:defRPr/>
              </a:pPr>
              <a:t>44</a:t>
            </a:fld>
            <a:endParaRPr lang="en-US"/>
          </a:p>
        </p:txBody>
      </p:sp>
      <p:sp>
        <p:nvSpPr>
          <p:cNvPr id="2222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2221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32A586F-81CE-0042-BB0C-0A02E6858DA9}" type="slidenum">
              <a:rPr lang="en-US"/>
              <a:pPr>
                <a:defRPr/>
              </a:pPr>
              <a:t>48</a:t>
            </a:fld>
            <a:endParaRPr lang="en-US"/>
          </a:p>
        </p:txBody>
      </p:sp>
      <p:sp>
        <p:nvSpPr>
          <p:cNvPr id="22733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27331" name="Rectangle 3"/>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63D516B-7EDA-484C-8EED-7E7319218DDC}" type="slidenum">
              <a:rPr lang="en-US"/>
              <a:pPr>
                <a:defRPr/>
              </a:pPr>
              <a:t>50</a:t>
            </a:fld>
            <a:endParaRPr lang="en-US"/>
          </a:p>
        </p:txBody>
      </p:sp>
      <p:sp>
        <p:nvSpPr>
          <p:cNvPr id="23040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0403" name="Rectangle 3"/>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74956AA-DE63-134B-A72F-0CAB058CF5BF}" type="slidenum">
              <a:rPr lang="en-US"/>
              <a:pPr>
                <a:defRPr/>
              </a:pPr>
              <a:t>51</a:t>
            </a:fld>
            <a:endParaRPr lang="en-US"/>
          </a:p>
        </p:txBody>
      </p:sp>
      <p:sp>
        <p:nvSpPr>
          <p:cNvPr id="23142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1427" name="Rectangle 3"/>
          <p:cNvSpPr>
            <a:spLocks noGrp="1" noChangeArrowheads="1"/>
          </p:cNvSpPr>
          <p:nvPr>
            <p:ph type="body" idx="1"/>
          </p:nvPr>
        </p:nvSpPr>
        <p:spPr/>
        <p:txBody>
          <a:bodyPr/>
          <a:lstStyle/>
          <a:p>
            <a:pPr>
              <a:defRPr/>
            </a:pPr>
            <a:endParaRPr lang="en-US"/>
          </a:p>
        </p:txBody>
      </p:sp>
    </p:spTree>
    <p:extLst>
      <p:ext uri="{BB962C8B-B14F-4D97-AF65-F5344CB8AC3E}">
        <p14:creationId xmlns:p14="http://schemas.microsoft.com/office/powerpoint/2010/main" val="48568947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81F21C9-3F17-EC49-8682-F2FB1D67431F}" type="slidenum">
              <a:rPr lang="en-US"/>
              <a:pPr>
                <a:defRPr/>
              </a:pPr>
              <a:t>53</a:t>
            </a:fld>
            <a:endParaRPr lang="en-US"/>
          </a:p>
        </p:txBody>
      </p:sp>
      <p:sp>
        <p:nvSpPr>
          <p:cNvPr id="23245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245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6DC2A74-727F-6F47-9D5A-234D8FD9149B}" type="slidenum">
              <a:rPr lang="en-US"/>
              <a:pPr/>
              <a:t>54</a:t>
            </a:fld>
            <a:endParaRPr lang="en-US"/>
          </a:p>
        </p:txBody>
      </p:sp>
      <p:sp>
        <p:nvSpPr>
          <p:cNvPr id="50483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483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608CC62-9BD0-7541-939D-331CEF813D66}" type="slidenum">
              <a:rPr lang="en-US"/>
              <a:pPr>
                <a:defRPr/>
              </a:pPr>
              <a:t>55</a:t>
            </a:fld>
            <a:endParaRPr lang="en-US"/>
          </a:p>
        </p:txBody>
      </p:sp>
      <p:sp>
        <p:nvSpPr>
          <p:cNvPr id="2334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347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A9E73CC-F86F-894D-8EA5-05A4B9B92174}" type="slidenum">
              <a:rPr lang="en-US"/>
              <a:pPr>
                <a:defRPr/>
              </a:pPr>
              <a:t>4</a:t>
            </a:fld>
            <a:endParaRPr lang="en-US"/>
          </a:p>
        </p:txBody>
      </p:sp>
      <p:sp>
        <p:nvSpPr>
          <p:cNvPr id="1689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6896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E9EB7E6-31B7-6B4A-A9A9-18083CA129DB}" type="slidenum">
              <a:rPr lang="en-US"/>
              <a:pPr>
                <a:defRPr/>
              </a:pPr>
              <a:t>56</a:t>
            </a:fld>
            <a:endParaRPr lang="en-US"/>
          </a:p>
        </p:txBody>
      </p:sp>
      <p:sp>
        <p:nvSpPr>
          <p:cNvPr id="22323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23235" name="Rectangle 3"/>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F53DE00-34F3-C64B-A65C-BC4106BB1088}" type="slidenum">
              <a:rPr lang="en-US"/>
              <a:pPr>
                <a:defRPr/>
              </a:pPr>
              <a:t>57</a:t>
            </a:fld>
            <a:endParaRPr lang="en-US"/>
          </a:p>
        </p:txBody>
      </p:sp>
      <p:sp>
        <p:nvSpPr>
          <p:cNvPr id="22425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24259" name="Rectangle 3"/>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CFA76-9CFC-C74A-9061-C4CC8AD56E61}" type="slidenum">
              <a:rPr lang="en-US"/>
              <a:pPr/>
              <a:t>58</a:t>
            </a:fld>
            <a:endParaRPr lang="en-US"/>
          </a:p>
        </p:txBody>
      </p:sp>
      <p:sp>
        <p:nvSpPr>
          <p:cNvPr id="300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300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B1AC722-2956-5747-9B4D-E0D86C41FC2C}" type="slidenum">
              <a:rPr lang="en-US"/>
              <a:pPr>
                <a:defRPr/>
              </a:pPr>
              <a:t>59</a:t>
            </a:fld>
            <a:endParaRPr lang="en-US"/>
          </a:p>
        </p:txBody>
      </p:sp>
      <p:sp>
        <p:nvSpPr>
          <p:cNvPr id="2856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569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139E6A85-6AD2-C94F-B744-952214686C3F}" type="slidenum">
              <a:rPr lang="en-US"/>
              <a:pPr>
                <a:defRPr/>
              </a:pPr>
              <a:t>60</a:t>
            </a:fld>
            <a:endParaRPr lang="en-US"/>
          </a:p>
        </p:txBody>
      </p:sp>
      <p:sp>
        <p:nvSpPr>
          <p:cNvPr id="28672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672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745C349-A1A3-0F4A-AA5B-38674FBC3B9D}" type="slidenum">
              <a:rPr lang="en-US"/>
              <a:pPr>
                <a:defRPr/>
              </a:pPr>
              <a:t>61</a:t>
            </a:fld>
            <a:endParaRPr lang="en-US"/>
          </a:p>
        </p:txBody>
      </p:sp>
      <p:sp>
        <p:nvSpPr>
          <p:cNvPr id="4925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9254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46175E1-3D9E-4B42-BA0C-81D2701BF0FB}" type="slidenum">
              <a:rPr lang="en-US"/>
              <a:pPr>
                <a:defRPr/>
              </a:pPr>
              <a:t>62</a:t>
            </a:fld>
            <a:endParaRPr lang="en-US"/>
          </a:p>
        </p:txBody>
      </p:sp>
      <p:sp>
        <p:nvSpPr>
          <p:cNvPr id="4904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9049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DB25B95-7C52-6A4A-AF3C-E31584EFBE5C}" type="slidenum">
              <a:rPr lang="en-US"/>
              <a:pPr>
                <a:defRPr/>
              </a:pPr>
              <a:t>64</a:t>
            </a:fld>
            <a:endParaRPr lang="en-US"/>
          </a:p>
        </p:txBody>
      </p:sp>
      <p:sp>
        <p:nvSpPr>
          <p:cNvPr id="4945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9459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8CA92C86-320A-3145-B39E-3DF4E60AEA46}" type="slidenum">
              <a:rPr lang="en-US"/>
              <a:pPr>
                <a:defRPr/>
              </a:pPr>
              <a:t>65</a:t>
            </a:fld>
            <a:endParaRPr lang="en-US"/>
          </a:p>
        </p:txBody>
      </p:sp>
      <p:sp>
        <p:nvSpPr>
          <p:cNvPr id="4966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49664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D144B2C-66C2-2A48-A5BE-B2F46AF9DF9B}" type="slidenum">
              <a:rPr lang="en-US"/>
              <a:pPr>
                <a:defRPr/>
              </a:pPr>
              <a:t>66</a:t>
            </a:fld>
            <a:endParaRPr lang="en-US"/>
          </a:p>
        </p:txBody>
      </p:sp>
      <p:sp>
        <p:nvSpPr>
          <p:cNvPr id="50073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073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847D027-AD3B-A447-B9C6-E149C60748D3}" type="slidenum">
              <a:rPr lang="en-US"/>
              <a:pPr>
                <a:defRPr/>
              </a:pPr>
              <a:t>5</a:t>
            </a:fld>
            <a:endParaRPr lang="en-US"/>
          </a:p>
        </p:txBody>
      </p:sp>
      <p:sp>
        <p:nvSpPr>
          <p:cNvPr id="206850" name="Rectangle 1026"/>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206851" name="Rectangle 1027"/>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8969FB4-3947-9346-A651-CFDD48F00E09}" type="slidenum">
              <a:rPr lang="en-US"/>
              <a:pPr>
                <a:defRPr/>
              </a:pPr>
              <a:t>68</a:t>
            </a:fld>
            <a:endParaRPr lang="en-US"/>
          </a:p>
        </p:txBody>
      </p:sp>
      <p:sp>
        <p:nvSpPr>
          <p:cNvPr id="50688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688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A7B320D-5680-A74A-A6D7-90C1D6E4FDB1}" type="slidenum">
              <a:rPr lang="en-US"/>
              <a:pPr>
                <a:defRPr/>
              </a:pPr>
              <a:t>69</a:t>
            </a:fld>
            <a:endParaRPr lang="en-US"/>
          </a:p>
        </p:txBody>
      </p:sp>
      <p:sp>
        <p:nvSpPr>
          <p:cNvPr id="50176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176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B7B8F76-91FD-3C46-A556-C8D349733911}" type="slidenum">
              <a:rPr lang="en-US"/>
              <a:pPr>
                <a:defRPr/>
              </a:pPr>
              <a:t>74</a:t>
            </a:fld>
            <a:endParaRPr lang="en-US"/>
          </a:p>
        </p:txBody>
      </p:sp>
      <p:sp>
        <p:nvSpPr>
          <p:cNvPr id="2375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757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BCFA76-9CFC-C74A-9061-C4CC8AD56E61}" type="slidenum">
              <a:rPr lang="en-US"/>
              <a:pPr/>
              <a:t>75</a:t>
            </a:fld>
            <a:endParaRPr lang="en-US"/>
          </a:p>
        </p:txBody>
      </p:sp>
      <p:sp>
        <p:nvSpPr>
          <p:cNvPr id="300034"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sp>
      <p:sp>
        <p:nvSpPr>
          <p:cNvPr id="300035"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a:extLst>
            <a:ext uri="{FAA26D3D-D897-4be2-8F04-BA451C77F1D7}">
              <ma14:placeholderFlag xmlns="" xmlns:ma14="http://schemas.microsoft.com/office/mac/drawingml/2011/main" val="1"/>
            </a:ext>
          </a:extLst>
        </p:spPr>
        <p:txBody>
          <a:bodyPr/>
          <a:lstStyle/>
          <a:p>
            <a:endParaRPr 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AAB48B-47FC-DC4B-9B7E-A50850880189}" type="slidenum">
              <a:rPr lang="en-US"/>
              <a:pPr>
                <a:defRPr/>
              </a:pPr>
              <a:t>76</a:t>
            </a:fld>
            <a:endParaRPr lang="en-US"/>
          </a:p>
        </p:txBody>
      </p:sp>
      <p:sp>
        <p:nvSpPr>
          <p:cNvPr id="23449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4499"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73915097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4AAB48B-47FC-DC4B-9B7E-A50850880189}" type="slidenum">
              <a:rPr lang="en-US"/>
              <a:pPr>
                <a:defRPr/>
              </a:pPr>
              <a:t>77</a:t>
            </a:fld>
            <a:endParaRPr lang="en-US"/>
          </a:p>
        </p:txBody>
      </p:sp>
      <p:sp>
        <p:nvSpPr>
          <p:cNvPr id="23449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34499"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306537802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D550A5-0B18-9B45-9121-EA6A614CD634}" type="slidenum">
              <a:rPr lang="en-US"/>
              <a:pPr>
                <a:defRPr/>
              </a:pPr>
              <a:t>79</a:t>
            </a:fld>
            <a:endParaRPr lang="en-US"/>
          </a:p>
        </p:txBody>
      </p:sp>
      <p:sp>
        <p:nvSpPr>
          <p:cNvPr id="239618"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9619"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3D550A5-0B18-9B45-9121-EA6A614CD634}" type="slidenum">
              <a:rPr lang="en-US"/>
              <a:pPr>
                <a:defRPr/>
              </a:pPr>
              <a:t>80</a:t>
            </a:fld>
            <a:endParaRPr lang="en-US"/>
          </a:p>
        </p:txBody>
      </p:sp>
      <p:sp>
        <p:nvSpPr>
          <p:cNvPr id="23961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xmlns="" val="1"/>
            </a:ext>
          </a:extLst>
        </p:spPr>
      </p:sp>
      <p:sp>
        <p:nvSpPr>
          <p:cNvPr id="239619" name="Rectangle 3"/>
          <p:cNvSpPr>
            <a:spLocks noGrp="1" noChangeArrowheads="1"/>
          </p:cNvSpPr>
          <p:nvPr>
            <p:ph type="body" idx="1"/>
          </p:nvPr>
        </p:nvSpPr>
        <p:spPr/>
        <p:txBody>
          <a:bodyPr/>
          <a:lstStyle/>
          <a:p>
            <a:pPr>
              <a:defRPr/>
            </a:pPr>
            <a:endParaRPr lang="en-US">
              <a:cs typeface="+mn-cs"/>
            </a:endParaRPr>
          </a:p>
        </p:txBody>
      </p:sp>
    </p:spTree>
    <p:extLst>
      <p:ext uri="{BB962C8B-B14F-4D97-AF65-F5344CB8AC3E}">
        <p14:creationId xmlns:p14="http://schemas.microsoft.com/office/powerpoint/2010/main" val="229699320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24435F3-BB6E-8749-B885-28B34085A8E9}" type="slidenum">
              <a:rPr lang="en-US"/>
              <a:pPr>
                <a:defRPr/>
              </a:pPr>
              <a:t>82</a:t>
            </a:fld>
            <a:endParaRPr lang="en-US"/>
          </a:p>
        </p:txBody>
      </p:sp>
      <p:sp>
        <p:nvSpPr>
          <p:cNvPr id="2406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4064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24435F3-BB6E-8749-B885-28B34085A8E9}" type="slidenum">
              <a:rPr lang="en-US"/>
              <a:pPr>
                <a:defRPr/>
              </a:pPr>
              <a:t>83</a:t>
            </a:fld>
            <a:endParaRPr lang="en-US"/>
          </a:p>
        </p:txBody>
      </p:sp>
      <p:sp>
        <p:nvSpPr>
          <p:cNvPr id="24064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4064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137F26C-CB49-C146-84A3-22BCEA20EA6C}" type="slidenum">
              <a:rPr lang="en-US"/>
              <a:pPr>
                <a:defRPr/>
              </a:pPr>
              <a:t>6</a:t>
            </a:fld>
            <a:endParaRPr lang="en-US"/>
          </a:p>
        </p:txBody>
      </p:sp>
      <p:sp>
        <p:nvSpPr>
          <p:cNvPr id="5150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1507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419A9EF7-FB0C-7745-AAA9-5AA401B795A7}" type="slidenum">
              <a:rPr lang="en-US"/>
              <a:pPr>
                <a:defRPr/>
              </a:pPr>
              <a:t>84</a:t>
            </a:fld>
            <a:endParaRPr lang="en-US"/>
          </a:p>
        </p:txBody>
      </p:sp>
      <p:sp>
        <p:nvSpPr>
          <p:cNvPr id="2365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654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454CAD8-63ED-CC42-B2AB-1DF2C1D59EC2}" type="slidenum">
              <a:rPr lang="en-US"/>
              <a:pPr>
                <a:defRPr/>
              </a:pPr>
              <a:t>85</a:t>
            </a:fld>
            <a:endParaRPr lang="en-US"/>
          </a:p>
        </p:txBody>
      </p:sp>
      <p:sp>
        <p:nvSpPr>
          <p:cNvPr id="23859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3859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7B02003-360F-C04D-A25E-33A2331B932D}" type="slidenum">
              <a:rPr lang="en-US"/>
              <a:pPr>
                <a:defRPr/>
              </a:pPr>
              <a:t>86</a:t>
            </a:fld>
            <a:endParaRPr lang="en-US"/>
          </a:p>
        </p:txBody>
      </p:sp>
      <p:sp>
        <p:nvSpPr>
          <p:cNvPr id="28365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365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58E80B7B-8A95-C843-BFA1-102B29E3F66F}" type="slidenum">
              <a:rPr lang="en-US"/>
              <a:pPr>
                <a:defRPr/>
              </a:pPr>
              <a:t>87</a:t>
            </a:fld>
            <a:endParaRPr lang="en-US"/>
          </a:p>
        </p:txBody>
      </p:sp>
      <p:sp>
        <p:nvSpPr>
          <p:cNvPr id="284674"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4675"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F1D79EC3-BA30-CF45-BEFF-D326012246B2}" type="slidenum">
              <a:rPr lang="en-US"/>
              <a:pPr>
                <a:defRPr/>
              </a:pPr>
              <a:t>88</a:t>
            </a:fld>
            <a:endParaRPr lang="en-US"/>
          </a:p>
        </p:txBody>
      </p:sp>
      <p:sp>
        <p:nvSpPr>
          <p:cNvPr id="28774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774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DBD0FC4-7A46-3341-85AF-9CEF71F38B4A}" type="slidenum">
              <a:rPr lang="en-US"/>
              <a:pPr>
                <a:defRPr/>
              </a:pPr>
              <a:t>89</a:t>
            </a:fld>
            <a:endParaRPr lang="en-US"/>
          </a:p>
        </p:txBody>
      </p:sp>
      <p:sp>
        <p:nvSpPr>
          <p:cNvPr id="13926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39267"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CC12E37C-C29A-1744-B8FA-CF4CE1491CB1}" type="slidenum">
              <a:rPr lang="en-US"/>
              <a:pPr>
                <a:defRPr/>
              </a:pPr>
              <a:t>90</a:t>
            </a:fld>
            <a:endParaRPr lang="en-US"/>
          </a:p>
        </p:txBody>
      </p:sp>
      <p:sp>
        <p:nvSpPr>
          <p:cNvPr id="28877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28877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631B2647-46FC-6B4E-9335-5935665BC6E6}" type="slidenum">
              <a:rPr lang="en-US"/>
              <a:pPr>
                <a:defRPr/>
              </a:pPr>
              <a:t>91</a:t>
            </a:fld>
            <a:endParaRPr lang="en-US"/>
          </a:p>
        </p:txBody>
      </p:sp>
      <p:sp>
        <p:nvSpPr>
          <p:cNvPr id="50893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0893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B5A2C53-5D37-B64A-8113-8F324B035044}" type="slidenum">
              <a:rPr lang="en-US"/>
              <a:pPr>
                <a:defRPr/>
              </a:pPr>
              <a:t>92</a:t>
            </a:fld>
            <a:endParaRPr lang="en-US"/>
          </a:p>
        </p:txBody>
      </p:sp>
      <p:sp>
        <p:nvSpPr>
          <p:cNvPr id="510978" name="Rectangle 2"/>
          <p:cNvSpPr>
            <a:spLocks noGrp="1" noRot="1" noChangeAspect="1" noChangeArrowheads="1"/>
          </p:cNvSpPr>
          <p:nvPr>
            <p:ph type="sldImg"/>
          </p:nvPr>
        </p:nvSpPr>
        <p:spPr>
          <a:solidFill>
            <a:srgbClr val="FFFFFF"/>
          </a:solidFill>
          <a:ln/>
          <a:extLst>
            <a:ext uri="{FAA26D3D-D897-4be2-8F04-BA451C77F1D7}">
              <ma14:placeholderFlag xmlns="" xmlns:ma14="http://schemas.microsoft.com/office/mac/drawingml/2011/main" val="1"/>
            </a:ext>
          </a:extLst>
        </p:spPr>
      </p:sp>
      <p:sp>
        <p:nvSpPr>
          <p:cNvPr id="510979"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a:defRPr/>
            </a:pPr>
            <a:endParaRPr lang="en-US">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340AA6F0-A941-F742-9072-9E0922F227BA}" type="slidenum">
              <a:rPr lang="en-US"/>
              <a:pPr>
                <a:defRPr/>
              </a:pPr>
              <a:t>7</a:t>
            </a:fld>
            <a:endParaRPr lang="en-US"/>
          </a:p>
        </p:txBody>
      </p:sp>
      <p:sp>
        <p:nvSpPr>
          <p:cNvPr id="532482"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532483"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9534B847-1D52-6F41-86D2-2EEC71118291}" type="slidenum">
              <a:rPr lang="en-US"/>
              <a:pPr>
                <a:defRPr/>
              </a:pPr>
              <a:t>8</a:t>
            </a:fld>
            <a:endParaRPr lang="en-US"/>
          </a:p>
        </p:txBody>
      </p:sp>
      <p:sp>
        <p:nvSpPr>
          <p:cNvPr id="169986"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69987" name="Rectangle 3"/>
          <p:cNvSpPr>
            <a:spLocks noGrp="1" noChangeArrowheads="1"/>
          </p:cNvSpPr>
          <p:nvPr>
            <p:ph type="body" idx="1"/>
          </p:nvPr>
        </p:nvSpPr>
        <p:spPr/>
        <p:txBody>
          <a:bodyPr/>
          <a:lstStyle/>
          <a:p>
            <a:pPr>
              <a:defRPr/>
            </a:pP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B5F68657-12AD-EB44-9CA1-9D8300D4A170}" type="slidenum">
              <a:rPr lang="en-US"/>
              <a:pPr>
                <a:defRPr/>
              </a:pPr>
              <a:t>9</a:t>
            </a:fld>
            <a:endParaRPr lang="en-US"/>
          </a:p>
        </p:txBody>
      </p:sp>
      <p:sp>
        <p:nvSpPr>
          <p:cNvPr id="171010" name="Rectangle 2"/>
          <p:cNvSpPr>
            <a:spLocks noGrp="1" noRot="1" noChangeAspect="1" noChangeArrowheads="1" noTextEdit="1"/>
          </p:cNvSpPr>
          <p:nvPr>
            <p:ph type="sldImg"/>
          </p:nvPr>
        </p:nvSpPr>
        <p:spPr>
          <a:ln/>
          <a:extLst>
            <a:ext uri="{FAA26D3D-D897-4be2-8F04-BA451C77F1D7}">
              <ma14:placeholderFlag xmlns="" xmlns:ma14="http://schemas.microsoft.com/office/mac/drawingml/2011/main" val="1"/>
            </a:ext>
          </a:extLst>
        </p:spPr>
      </p:sp>
      <p:sp>
        <p:nvSpPr>
          <p:cNvPr id="171011" name="Rectangle 3"/>
          <p:cNvSpPr>
            <a:spLocks noGrp="1" noChangeArrowheads="1"/>
          </p:cNvSpPr>
          <p:nvPr>
            <p:ph type="body" idx="1"/>
          </p:nvPr>
        </p:nvSpPr>
        <p:spPr/>
        <p:txBody>
          <a:bodyPr/>
          <a:lstStyle/>
          <a:p>
            <a:pPr>
              <a:defRPr/>
            </a:pPr>
            <a:endParaRPr lang="en-US">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0" y="1981200"/>
            <a:ext cx="9009063" cy="1052513"/>
            <a:chOff x="0" y="1536"/>
            <a:chExt cx="5675" cy="663"/>
          </a:xfrm>
        </p:grpSpPr>
        <p:grpSp>
          <p:nvGrpSpPr>
            <p:cNvPr id="5" name="Group 3"/>
            <p:cNvGrpSpPr>
              <a:grpSpLocks/>
            </p:cNvGrpSpPr>
            <p:nvPr/>
          </p:nvGrpSpPr>
          <p:grpSpPr bwMode="auto">
            <a:xfrm>
              <a:off x="183" y="1604"/>
              <a:ext cx="448" cy="299"/>
              <a:chOff x="720" y="336"/>
              <a:chExt cx="624" cy="432"/>
            </a:xfrm>
          </p:grpSpPr>
          <p:sp>
            <p:nvSpPr>
              <p:cNvPr id="12" name="Rectangle 4"/>
              <p:cNvSpPr>
                <a:spLocks noChangeArrowheads="1"/>
              </p:cNvSpPr>
              <p:nvPr/>
            </p:nvSpPr>
            <p:spPr bwMode="auto">
              <a:xfrm>
                <a:off x="720" y="336"/>
                <a:ext cx="384" cy="432"/>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3"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6" name="Group 6"/>
            <p:cNvGrpSpPr>
              <a:grpSpLocks/>
            </p:cNvGrpSpPr>
            <p:nvPr/>
          </p:nvGrpSpPr>
          <p:grpSpPr bwMode="auto">
            <a:xfrm>
              <a:off x="261" y="1870"/>
              <a:ext cx="465" cy="299"/>
              <a:chOff x="912" y="2640"/>
              <a:chExt cx="672" cy="432"/>
            </a:xfrm>
          </p:grpSpPr>
          <p:sp>
            <p:nvSpPr>
              <p:cNvPr id="10" name="Rectangle 7"/>
              <p:cNvSpPr>
                <a:spLocks noChangeArrowheads="1"/>
              </p:cNvSpPr>
              <p:nvPr/>
            </p:nvSpPr>
            <p:spPr bwMode="auto">
              <a:xfrm>
                <a:off x="912" y="2640"/>
                <a:ext cx="384" cy="432"/>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1" name="Rectangle 8"/>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7"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8" name="Rectangle 10"/>
            <p:cNvSpPr>
              <a:spLocks noChangeArrowheads="1"/>
            </p:cNvSpPr>
            <p:nvPr/>
          </p:nvSpPr>
          <p:spPr bwMode="auto">
            <a:xfrm>
              <a:off x="400" y="1536"/>
              <a:ext cx="20" cy="663"/>
            </a:xfrm>
            <a:prstGeom prst="rect">
              <a:avLst/>
            </a:prstGeom>
            <a:solidFill>
              <a:schemeClr val="bg2"/>
            </a:solidFill>
            <a:ln>
              <a:noFill/>
            </a:ln>
            <a:effectLst/>
            <a:extLst>
              <a:ext uri="{91240B29-F687-4f45-9708-019B960494DF}">
                <a14:hiddenLine xmlns="" xmlns:a14="http://schemas.microsoft.com/office/drawing/2010/main" w="9525">
                  <a:solidFill>
                    <a:schemeClr val="bg2"/>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9"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9468" name="Rectangle 12"/>
          <p:cNvSpPr>
            <a:spLocks noGrp="1" noChangeArrowheads="1"/>
          </p:cNvSpPr>
          <p:nvPr>
            <p:ph type="ctrTitle"/>
          </p:nvPr>
        </p:nvSpPr>
        <p:spPr>
          <a:xfrm>
            <a:off x="990600" y="609600"/>
            <a:ext cx="7772400" cy="2133600"/>
          </a:xfrm>
        </p:spPr>
        <p:txBody>
          <a:bodyPr/>
          <a:lstStyle>
            <a:lvl1pPr>
              <a:defRPr/>
            </a:lvl1pPr>
          </a:lstStyle>
          <a:p>
            <a:pPr lvl="0"/>
            <a:r>
              <a:rPr lang="en-US" noProof="0"/>
              <a:t>Click to edit Master title style</a:t>
            </a:r>
          </a:p>
        </p:txBody>
      </p:sp>
      <p:sp>
        <p:nvSpPr>
          <p:cNvPr id="19469" name="Rectangle 13"/>
          <p:cNvSpPr>
            <a:spLocks noGrp="1" noChangeArrowheads="1"/>
          </p:cNvSpPr>
          <p:nvPr>
            <p:ph type="subTitle" idx="1"/>
          </p:nvPr>
        </p:nvSpPr>
        <p:spPr>
          <a:xfrm>
            <a:off x="2362200" y="3048000"/>
            <a:ext cx="6400800" cy="1752600"/>
          </a:xfrm>
        </p:spPr>
        <p:txBody>
          <a:bodyPr/>
          <a:lstStyle>
            <a:lvl1pPr marL="0" indent="0" algn="r">
              <a:buFont typeface="Wingdings" charset="0"/>
              <a:buNone/>
              <a:defRPr/>
            </a:lvl1pPr>
          </a:lstStyle>
          <a:p>
            <a:pPr lvl="0"/>
            <a:r>
              <a:rPr lang="en-US" noProof="0"/>
              <a:t>Click to edit Master subtitle style</a:t>
            </a:r>
          </a:p>
        </p:txBody>
      </p:sp>
      <p:sp>
        <p:nvSpPr>
          <p:cNvPr id="14" name="Rectangle 14"/>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endParaRPr lang="en-US"/>
          </a:p>
        </p:txBody>
      </p:sp>
      <p:sp>
        <p:nvSpPr>
          <p:cNvPr id="15" name="Rectangle 15"/>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en-US"/>
          </a:p>
        </p:txBody>
      </p:sp>
      <p:sp>
        <p:nvSpPr>
          <p:cNvPr id="16" name="Rectangle 16"/>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7A495CFA-2209-F041-87DC-B562258231A0}" type="slidenum">
              <a:rPr lang="en-US"/>
              <a:pPr>
                <a:defRPr/>
              </a:pPr>
              <a:t>‹#›</a:t>
            </a:fld>
            <a:endParaRPr lang="en-US"/>
          </a:p>
        </p:txBody>
      </p:sp>
    </p:spTree>
    <p:extLst>
      <p:ext uri="{BB962C8B-B14F-4D97-AF65-F5344CB8AC3E}">
        <p14:creationId xmlns:p14="http://schemas.microsoft.com/office/powerpoint/2010/main" val="4127881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770592C-CF85-CD41-AF66-7C687B6C49F5}" type="slidenum">
              <a:rPr lang="en-US"/>
              <a:pPr>
                <a:defRPr/>
              </a:pPr>
              <a:t>‹#›</a:t>
            </a:fld>
            <a:endParaRPr lang="en-US"/>
          </a:p>
        </p:txBody>
      </p:sp>
    </p:spTree>
    <p:extLst>
      <p:ext uri="{BB962C8B-B14F-4D97-AF65-F5344CB8AC3E}">
        <p14:creationId xmlns:p14="http://schemas.microsoft.com/office/powerpoint/2010/main" val="18477067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964363" y="228600"/>
            <a:ext cx="1990725" cy="590391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90600" y="228600"/>
            <a:ext cx="5821363" cy="590391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BD6D2C9B-F0EF-0B4B-A410-6EBD07C6B69A}" type="slidenum">
              <a:rPr lang="en-US"/>
              <a:pPr>
                <a:defRPr/>
              </a:pPr>
              <a:t>‹#›</a:t>
            </a:fld>
            <a:endParaRPr lang="en-US"/>
          </a:p>
        </p:txBody>
      </p:sp>
    </p:spTree>
    <p:extLst>
      <p:ext uri="{BB962C8B-B14F-4D97-AF65-F5344CB8AC3E}">
        <p14:creationId xmlns:p14="http://schemas.microsoft.com/office/powerpoint/2010/main" val="20530897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945438" cy="1143000"/>
          </a:xfrm>
        </p:spPr>
        <p:txBody>
          <a:bodyPr/>
          <a:lstStyle/>
          <a:p>
            <a:r>
              <a:rPr lang="en-US"/>
              <a:t>Click to edit Master title style</a:t>
            </a:r>
          </a:p>
        </p:txBody>
      </p:sp>
      <p:sp>
        <p:nvSpPr>
          <p:cNvPr id="3" name="Text Placeholder 2"/>
          <p:cNvSpPr>
            <a:spLocks noGrp="1"/>
          </p:cNvSpPr>
          <p:nvPr>
            <p:ph type="body" sz="half" idx="1"/>
          </p:nvPr>
        </p:nvSpPr>
        <p:spPr>
          <a:xfrm>
            <a:off x="990600" y="1600200"/>
            <a:ext cx="3905250" cy="45323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5048250" y="1600200"/>
            <a:ext cx="3906838" cy="4532313"/>
          </a:xfrm>
        </p:spPr>
        <p:txBody>
          <a:bodyPr/>
          <a:lstStyle/>
          <a:p>
            <a:pPr lvl="0"/>
            <a:endParaRPr lang="en-US" noProof="0"/>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939EEDAB-943C-074A-81AF-61CAB652F93C}" type="slidenum">
              <a:rPr lang="en-US"/>
              <a:pPr>
                <a:defRPr/>
              </a:pPr>
              <a:t>‹#›</a:t>
            </a:fld>
            <a:endParaRPr lang="en-US"/>
          </a:p>
        </p:txBody>
      </p:sp>
    </p:spTree>
    <p:extLst>
      <p:ext uri="{BB962C8B-B14F-4D97-AF65-F5344CB8AC3E}">
        <p14:creationId xmlns:p14="http://schemas.microsoft.com/office/powerpoint/2010/main" val="23087098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6756763-4CE7-AF43-B971-3568AAFD9DDE}" type="slidenum">
              <a:rPr lang="en-US"/>
              <a:pPr>
                <a:defRPr/>
              </a:pPr>
              <a:t>‹#›</a:t>
            </a:fld>
            <a:endParaRPr lang="en-US"/>
          </a:p>
        </p:txBody>
      </p:sp>
    </p:spTree>
    <p:extLst>
      <p:ext uri="{BB962C8B-B14F-4D97-AF65-F5344CB8AC3E}">
        <p14:creationId xmlns:p14="http://schemas.microsoft.com/office/powerpoint/2010/main" val="17755218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23ED2D0-F9BF-F948-BC9E-485FDBC33516}" type="slidenum">
              <a:rPr lang="en-US"/>
              <a:pPr>
                <a:defRPr/>
              </a:pPr>
              <a:t>‹#›</a:t>
            </a:fld>
            <a:endParaRPr lang="en-US"/>
          </a:p>
        </p:txBody>
      </p:sp>
    </p:spTree>
    <p:extLst>
      <p:ext uri="{BB962C8B-B14F-4D97-AF65-F5344CB8AC3E}">
        <p14:creationId xmlns:p14="http://schemas.microsoft.com/office/powerpoint/2010/main" val="3327525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90600" y="1600200"/>
            <a:ext cx="3905250"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48250" y="1600200"/>
            <a:ext cx="3906838" cy="4532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86889BED-C5A7-8344-A717-3388615FC9C4}" type="slidenum">
              <a:rPr lang="en-US"/>
              <a:pPr>
                <a:defRPr/>
              </a:pPr>
              <a:t>‹#›</a:t>
            </a:fld>
            <a:endParaRPr lang="en-US"/>
          </a:p>
        </p:txBody>
      </p:sp>
    </p:spTree>
    <p:extLst>
      <p:ext uri="{BB962C8B-B14F-4D97-AF65-F5344CB8AC3E}">
        <p14:creationId xmlns:p14="http://schemas.microsoft.com/office/powerpoint/2010/main" val="451855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0F584F88-5A78-DF4A-819C-BAE37BEE96B6}" type="slidenum">
              <a:rPr lang="en-US"/>
              <a:pPr>
                <a:defRPr/>
              </a:pPr>
              <a:t>‹#›</a:t>
            </a:fld>
            <a:endParaRPr lang="en-US"/>
          </a:p>
        </p:txBody>
      </p:sp>
    </p:spTree>
    <p:extLst>
      <p:ext uri="{BB962C8B-B14F-4D97-AF65-F5344CB8AC3E}">
        <p14:creationId xmlns:p14="http://schemas.microsoft.com/office/powerpoint/2010/main" val="3773143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8388426E-C5F4-8243-8D23-C6E2ADBDA00A}" type="slidenum">
              <a:rPr lang="en-US"/>
              <a:pPr>
                <a:defRPr/>
              </a:pPr>
              <a:t>‹#›</a:t>
            </a:fld>
            <a:endParaRPr lang="en-US"/>
          </a:p>
        </p:txBody>
      </p:sp>
    </p:spTree>
    <p:extLst>
      <p:ext uri="{BB962C8B-B14F-4D97-AF65-F5344CB8AC3E}">
        <p14:creationId xmlns:p14="http://schemas.microsoft.com/office/powerpoint/2010/main" val="4067002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84FEC210-C868-3B44-9D96-DF96018F9D12}" type="slidenum">
              <a:rPr lang="en-US"/>
              <a:pPr>
                <a:defRPr/>
              </a:pPr>
              <a:t>‹#›</a:t>
            </a:fld>
            <a:endParaRPr lang="en-US"/>
          </a:p>
        </p:txBody>
      </p:sp>
    </p:spTree>
    <p:extLst>
      <p:ext uri="{BB962C8B-B14F-4D97-AF65-F5344CB8AC3E}">
        <p14:creationId xmlns:p14="http://schemas.microsoft.com/office/powerpoint/2010/main" val="23296572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C652F9E-C3CF-5544-9145-42575665F718}" type="slidenum">
              <a:rPr lang="en-US"/>
              <a:pPr>
                <a:defRPr/>
              </a:pPr>
              <a:t>‹#›</a:t>
            </a:fld>
            <a:endParaRPr lang="en-US"/>
          </a:p>
        </p:txBody>
      </p:sp>
    </p:spTree>
    <p:extLst>
      <p:ext uri="{BB962C8B-B14F-4D97-AF65-F5344CB8AC3E}">
        <p14:creationId xmlns:p14="http://schemas.microsoft.com/office/powerpoint/2010/main" val="31074240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387BD77C-62EC-4B47-B95B-9E4D1124AB77}" type="slidenum">
              <a:rPr lang="en-US"/>
              <a:pPr>
                <a:defRPr/>
              </a:pPr>
              <a:t>‹#›</a:t>
            </a:fld>
            <a:endParaRPr lang="en-US"/>
          </a:p>
        </p:txBody>
      </p:sp>
    </p:spTree>
    <p:extLst>
      <p:ext uri="{BB962C8B-B14F-4D97-AF65-F5344CB8AC3E}">
        <p14:creationId xmlns:p14="http://schemas.microsoft.com/office/powerpoint/2010/main" val="415322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ChangeArrowheads="1"/>
          </p:cNvSpPr>
          <p:nvPr/>
        </p:nvSpPr>
        <p:spPr bwMode="ltGray">
          <a:xfrm>
            <a:off x="417513" y="762000"/>
            <a:ext cx="438150" cy="474663"/>
          </a:xfrm>
          <a:prstGeom prst="rect">
            <a:avLst/>
          </a:prstGeom>
          <a:solidFill>
            <a:schemeClr val="accent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35" name="Rectangle 3"/>
          <p:cNvSpPr>
            <a:spLocks noChangeArrowheads="1"/>
          </p:cNvSpPr>
          <p:nvPr/>
        </p:nvSpPr>
        <p:spPr bwMode="ltGray">
          <a:xfrm>
            <a:off x="800100" y="762000"/>
            <a:ext cx="328613" cy="474663"/>
          </a:xfrm>
          <a:prstGeom prst="rect">
            <a:avLst/>
          </a:prstGeom>
          <a:gradFill rotWithShape="0">
            <a:gsLst>
              <a:gs pos="0">
                <a:schemeClr val="accent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36" name="Rectangle 4"/>
          <p:cNvSpPr>
            <a:spLocks noChangeArrowheads="1"/>
          </p:cNvSpPr>
          <p:nvPr/>
        </p:nvSpPr>
        <p:spPr bwMode="ltGray">
          <a:xfrm>
            <a:off x="541338" y="1184275"/>
            <a:ext cx="422275" cy="474663"/>
          </a:xfrm>
          <a:prstGeom prst="rect">
            <a:avLst/>
          </a:prstGeom>
          <a:solidFill>
            <a:schemeClr val="folHlink"/>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37" name="Rectangle 5"/>
          <p:cNvSpPr>
            <a:spLocks noChangeArrowheads="1"/>
          </p:cNvSpPr>
          <p:nvPr/>
        </p:nvSpPr>
        <p:spPr bwMode="ltGray">
          <a:xfrm>
            <a:off x="911225" y="1184275"/>
            <a:ext cx="368300" cy="474663"/>
          </a:xfrm>
          <a:prstGeom prst="rect">
            <a:avLst/>
          </a:prstGeom>
          <a:gradFill rotWithShape="0">
            <a:gsLst>
              <a:gs pos="0">
                <a:schemeClr val="folHlink"/>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38" name="Rectangle 6"/>
          <p:cNvSpPr>
            <a:spLocks noChangeArrowheads="1"/>
          </p:cNvSpPr>
          <p:nvPr/>
        </p:nvSpPr>
        <p:spPr bwMode="ltGray">
          <a:xfrm>
            <a:off x="127000" y="1111250"/>
            <a:ext cx="560388" cy="422275"/>
          </a:xfrm>
          <a:prstGeom prst="rect">
            <a:avLst/>
          </a:prstGeom>
          <a:gradFill rotWithShape="0">
            <a:gsLst>
              <a:gs pos="0">
                <a:schemeClr val="bg1"/>
              </a:gs>
              <a:gs pos="100000">
                <a:schemeClr val="hlink"/>
              </a:gs>
            </a:gsLst>
            <a:lin ang="1890000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39" name="Rectangle 7"/>
          <p:cNvSpPr>
            <a:spLocks noChangeArrowheads="1"/>
          </p:cNvSpPr>
          <p:nvPr/>
        </p:nvSpPr>
        <p:spPr bwMode="gray">
          <a:xfrm>
            <a:off x="762000" y="685800"/>
            <a:ext cx="31750" cy="1052513"/>
          </a:xfrm>
          <a:prstGeom prst="rect">
            <a:avLst/>
          </a:prstGeom>
          <a:solidFill>
            <a:schemeClr val="bg2"/>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40" name="Rectangle 8"/>
          <p:cNvSpPr>
            <a:spLocks noChangeArrowheads="1"/>
          </p:cNvSpPr>
          <p:nvPr/>
        </p:nvSpPr>
        <p:spPr bwMode="gray">
          <a:xfrm>
            <a:off x="457200" y="1416050"/>
            <a:ext cx="8226425" cy="31750"/>
          </a:xfrm>
          <a:prstGeom prst="rect">
            <a:avLst/>
          </a:prstGeom>
          <a:gradFill rotWithShape="0">
            <a:gsLst>
              <a:gs pos="0">
                <a:schemeClr val="bg2"/>
              </a:gs>
              <a:gs pos="100000">
                <a:schemeClr val="bg1"/>
              </a:gs>
            </a:gsLst>
            <a:lin ang="0" scaled="1"/>
          </a:gra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kumimoji="1" lang="en-US">
              <a:cs typeface="+mn-cs"/>
            </a:endParaRPr>
          </a:p>
        </p:txBody>
      </p:sp>
      <p:sp>
        <p:nvSpPr>
          <p:cNvPr id="18441" name="Rectangle 9"/>
          <p:cNvSpPr>
            <a:spLocks noGrp="1" noChangeArrowheads="1"/>
          </p:cNvSpPr>
          <p:nvPr>
            <p:ph type="title"/>
          </p:nvPr>
        </p:nvSpPr>
        <p:spPr bwMode="auto">
          <a:xfrm>
            <a:off x="990600" y="228600"/>
            <a:ext cx="7945438"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8442" name="Rectangle 10"/>
          <p:cNvSpPr>
            <a:spLocks noGrp="1" noChangeArrowheads="1"/>
          </p:cNvSpPr>
          <p:nvPr>
            <p:ph type="body" idx="1"/>
          </p:nvPr>
        </p:nvSpPr>
        <p:spPr bwMode="auto">
          <a:xfrm>
            <a:off x="990600" y="1600200"/>
            <a:ext cx="7964488" cy="4532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443" name="Rectangle 11"/>
          <p:cNvSpPr>
            <a:spLocks noGrp="1" noChangeArrowheads="1"/>
          </p:cNvSpPr>
          <p:nvPr>
            <p:ph type="dt" sz="half" idx="2"/>
          </p:nvPr>
        </p:nvSpPr>
        <p:spPr bwMode="auto">
          <a:xfrm>
            <a:off x="914400" y="6324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l">
              <a:defRPr sz="1400">
                <a:cs typeface="+mn-cs"/>
              </a:defRPr>
            </a:lvl1pPr>
          </a:lstStyle>
          <a:p>
            <a:pPr>
              <a:defRPr/>
            </a:pPr>
            <a:endParaRPr lang="en-US"/>
          </a:p>
        </p:txBody>
      </p:sp>
      <p:sp>
        <p:nvSpPr>
          <p:cNvPr id="18444" name="Rectangle 12"/>
          <p:cNvSpPr>
            <a:spLocks noGrp="1" noChangeArrowheads="1"/>
          </p:cNvSpPr>
          <p:nvPr>
            <p:ph type="ftr" sz="quarter" idx="3"/>
          </p:nvPr>
        </p:nvSpPr>
        <p:spPr bwMode="auto">
          <a:xfrm>
            <a:off x="3352800" y="6324600"/>
            <a:ext cx="289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400">
                <a:cs typeface="+mn-cs"/>
              </a:defRPr>
            </a:lvl1pPr>
          </a:lstStyle>
          <a:p>
            <a:pPr>
              <a:defRPr/>
            </a:pPr>
            <a:endParaRPr lang="en-US"/>
          </a:p>
        </p:txBody>
      </p:sp>
      <p:sp>
        <p:nvSpPr>
          <p:cNvPr id="18445" name="Rectangle 13"/>
          <p:cNvSpPr>
            <a:spLocks noGrp="1" noChangeArrowheads="1"/>
          </p:cNvSpPr>
          <p:nvPr>
            <p:ph type="sldNum" sz="quarter" idx="4"/>
          </p:nvPr>
        </p:nvSpPr>
        <p:spPr bwMode="auto">
          <a:xfrm>
            <a:off x="6781800" y="6324600"/>
            <a:ext cx="19050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400">
                <a:cs typeface="+mn-cs"/>
              </a:defRPr>
            </a:lvl1pPr>
          </a:lstStyle>
          <a:p>
            <a:pPr>
              <a:defRPr/>
            </a:pPr>
            <a:fld id="{AA1CF985-68A5-6D4E-9D12-CA04C3233C0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730"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 id="2147483729" r:id="rId12"/>
  </p:sldLayoutIdLst>
  <p:txStyles>
    <p:titleStyle>
      <a:lvl1pPr algn="l" rtl="0" eaLnBrk="0" fontAlgn="base" hangingPunct="0">
        <a:spcBef>
          <a:spcPct val="0"/>
        </a:spcBef>
        <a:spcAft>
          <a:spcPct val="0"/>
        </a:spcAft>
        <a:defRPr sz="3600">
          <a:solidFill>
            <a:schemeClr val="tx2"/>
          </a:solidFill>
          <a:latin typeface="+mj-lt"/>
          <a:ea typeface="+mj-ea"/>
          <a:cs typeface="ＭＳ Ｐゴシック" charset="0"/>
        </a:defRPr>
      </a:lvl1pPr>
      <a:lvl2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2pPr>
      <a:lvl3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3pPr>
      <a:lvl4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4pPr>
      <a:lvl5pPr algn="l" rtl="0" eaLnBrk="0" fontAlgn="base" hangingPunct="0">
        <a:spcBef>
          <a:spcPct val="0"/>
        </a:spcBef>
        <a:spcAft>
          <a:spcPct val="0"/>
        </a:spcAft>
        <a:defRPr sz="3600">
          <a:solidFill>
            <a:schemeClr val="tx2"/>
          </a:solidFill>
          <a:latin typeface="Tahoma" charset="0"/>
          <a:ea typeface="ＭＳ Ｐゴシック" charset="0"/>
          <a:cs typeface="ＭＳ Ｐゴシック" charset="0"/>
        </a:defRPr>
      </a:lvl5pPr>
      <a:lvl6pPr marL="457200" algn="l" rtl="0" fontAlgn="base">
        <a:spcBef>
          <a:spcPct val="0"/>
        </a:spcBef>
        <a:spcAft>
          <a:spcPct val="0"/>
        </a:spcAft>
        <a:defRPr sz="3600">
          <a:solidFill>
            <a:schemeClr val="tx2"/>
          </a:solidFill>
          <a:latin typeface="Tahoma" charset="0"/>
          <a:ea typeface="ＭＳ Ｐゴシック" charset="0"/>
        </a:defRPr>
      </a:lvl6pPr>
      <a:lvl7pPr marL="914400" algn="l" rtl="0" fontAlgn="base">
        <a:spcBef>
          <a:spcPct val="0"/>
        </a:spcBef>
        <a:spcAft>
          <a:spcPct val="0"/>
        </a:spcAft>
        <a:defRPr sz="3600">
          <a:solidFill>
            <a:schemeClr val="tx2"/>
          </a:solidFill>
          <a:latin typeface="Tahoma" charset="0"/>
          <a:ea typeface="ＭＳ Ｐゴシック" charset="0"/>
        </a:defRPr>
      </a:lvl7pPr>
      <a:lvl8pPr marL="1371600" algn="l" rtl="0" fontAlgn="base">
        <a:spcBef>
          <a:spcPct val="0"/>
        </a:spcBef>
        <a:spcAft>
          <a:spcPct val="0"/>
        </a:spcAft>
        <a:defRPr sz="3600">
          <a:solidFill>
            <a:schemeClr val="tx2"/>
          </a:solidFill>
          <a:latin typeface="Tahoma" charset="0"/>
          <a:ea typeface="ＭＳ Ｐゴシック" charset="0"/>
        </a:defRPr>
      </a:lvl8pPr>
      <a:lvl9pPr marL="1828800" algn="l" rtl="0" fontAlgn="base">
        <a:spcBef>
          <a:spcPct val="0"/>
        </a:spcBef>
        <a:spcAft>
          <a:spcPct val="0"/>
        </a:spcAft>
        <a:defRPr sz="3600">
          <a:solidFill>
            <a:schemeClr val="tx2"/>
          </a:solidFill>
          <a:latin typeface="Tahoma" charset="0"/>
          <a:ea typeface="ＭＳ Ｐゴシック" charset="0"/>
        </a:defRPr>
      </a:lvl9pPr>
    </p:titleStyle>
    <p:bodyStyle>
      <a:lvl1pPr marL="342900" indent="-342900" algn="l" rtl="0" eaLnBrk="0" fontAlgn="base" hangingPunct="0">
        <a:spcBef>
          <a:spcPct val="20000"/>
        </a:spcBef>
        <a:spcAft>
          <a:spcPct val="0"/>
        </a:spcAft>
        <a:buClr>
          <a:schemeClr val="folHlink"/>
        </a:buClr>
        <a:buSzPct val="60000"/>
        <a:buFont typeface="Wingdings" charset="0"/>
        <a:buChar char="n"/>
        <a:defRPr sz="28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hlink"/>
        </a:buClr>
        <a:buSzPct val="55000"/>
        <a:buFont typeface="Wingdings" charset="0"/>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charset="0"/>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charset="0"/>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4.jpeg"/><Relationship Id="rId4" Type="http://schemas.openxmlformats.org/officeDocument/2006/relationships/image" Target="../media/image23.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jpe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6.jpg"/><Relationship Id="rId4" Type="http://schemas.openxmlformats.org/officeDocument/2006/relationships/image" Target="../media/image35.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6.xml"/><Relationship Id="rId1" Type="http://schemas.openxmlformats.org/officeDocument/2006/relationships/slideLayout" Target="../slideLayouts/slideLayout4.xml"/><Relationship Id="rId4" Type="http://schemas.openxmlformats.org/officeDocument/2006/relationships/image" Target="../media/image44.png"/></Relationships>
</file>

<file path=ppt/slides/_rels/slide3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6.jpe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49.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63.jpeg"/></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37.xml"/><Relationship Id="rId1" Type="http://schemas.openxmlformats.org/officeDocument/2006/relationships/slideLayout" Target="../slideLayouts/slideLayout4.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54.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72.png"/></Relationships>
</file>

<file path=ppt/slides/_rels/slide55.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notesSlide" Target="../notesSlides/notesSlide39.xml"/><Relationship Id="rId1" Type="http://schemas.openxmlformats.org/officeDocument/2006/relationships/slideLayout" Target="../slideLayouts/slideLayout4.xml"/><Relationship Id="rId5" Type="http://schemas.openxmlformats.org/officeDocument/2006/relationships/image" Target="../media/image75.jpeg"/><Relationship Id="rId4" Type="http://schemas.openxmlformats.org/officeDocument/2006/relationships/image" Target="../media/image74.png"/></Relationships>
</file>

<file path=ppt/slides/_rels/slide56.xml.rels><?xml version="1.0" encoding="UTF-8" standalone="yes"?>
<Relationships xmlns="http://schemas.openxmlformats.org/package/2006/relationships"><Relationship Id="rId8" Type="http://schemas.openxmlformats.org/officeDocument/2006/relationships/image" Target="../media/image79.jpeg"/><Relationship Id="rId3" Type="http://schemas.openxmlformats.org/officeDocument/2006/relationships/image" Target="../media/image76.jpeg"/><Relationship Id="rId7" Type="http://schemas.openxmlformats.org/officeDocument/2006/relationships/image" Target="../media/image62.png"/><Relationship Id="rId12" Type="http://schemas.openxmlformats.org/officeDocument/2006/relationships/image" Target="../media/image83.png"/><Relationship Id="rId2" Type="http://schemas.openxmlformats.org/officeDocument/2006/relationships/notesSlide" Target="../notesSlides/notesSlide40.xml"/><Relationship Id="rId1" Type="http://schemas.openxmlformats.org/officeDocument/2006/relationships/slideLayout" Target="../slideLayouts/slideLayout6.xml"/><Relationship Id="rId6" Type="http://schemas.openxmlformats.org/officeDocument/2006/relationships/image" Target="../media/image78.png"/><Relationship Id="rId11" Type="http://schemas.openxmlformats.org/officeDocument/2006/relationships/image" Target="../media/image82.png"/><Relationship Id="rId5" Type="http://schemas.openxmlformats.org/officeDocument/2006/relationships/image" Target="../media/image77.png"/><Relationship Id="rId10" Type="http://schemas.openxmlformats.org/officeDocument/2006/relationships/image" Target="../media/image81.png"/><Relationship Id="rId4" Type="http://schemas.openxmlformats.org/officeDocument/2006/relationships/image" Target="../media/image51.png"/><Relationship Id="rId9" Type="http://schemas.openxmlformats.org/officeDocument/2006/relationships/image" Target="../media/image80.png"/></Relationships>
</file>

<file path=ppt/slides/_rels/slide57.xml.rels><?xml version="1.0" encoding="UTF-8" standalone="yes"?>
<Relationships xmlns="http://schemas.openxmlformats.org/package/2006/relationships"><Relationship Id="rId8" Type="http://schemas.openxmlformats.org/officeDocument/2006/relationships/image" Target="../media/image88.jpeg"/><Relationship Id="rId13" Type="http://schemas.openxmlformats.org/officeDocument/2006/relationships/image" Target="../media/image75.jpeg"/><Relationship Id="rId3" Type="http://schemas.openxmlformats.org/officeDocument/2006/relationships/image" Target="../media/image84.jpeg"/><Relationship Id="rId7" Type="http://schemas.openxmlformats.org/officeDocument/2006/relationships/image" Target="../media/image87.png"/><Relationship Id="rId12" Type="http://schemas.openxmlformats.org/officeDocument/2006/relationships/image" Target="../media/image73.jpeg"/><Relationship Id="rId2" Type="http://schemas.openxmlformats.org/officeDocument/2006/relationships/notesSlide" Target="../notesSlides/notesSlide41.xml"/><Relationship Id="rId1" Type="http://schemas.openxmlformats.org/officeDocument/2006/relationships/slideLayout" Target="../slideLayouts/slideLayout6.xml"/><Relationship Id="rId6" Type="http://schemas.openxmlformats.org/officeDocument/2006/relationships/image" Target="../media/image86.png"/><Relationship Id="rId11" Type="http://schemas.openxmlformats.org/officeDocument/2006/relationships/image" Target="../media/image91.png"/><Relationship Id="rId5" Type="http://schemas.openxmlformats.org/officeDocument/2006/relationships/oleObject" Target="../embeddings/oleObject4.bin"/><Relationship Id="rId10" Type="http://schemas.openxmlformats.org/officeDocument/2006/relationships/image" Target="../media/image90.jpeg"/><Relationship Id="rId4" Type="http://schemas.openxmlformats.org/officeDocument/2006/relationships/image" Target="../media/image85.jpeg"/><Relationship Id="rId9" Type="http://schemas.openxmlformats.org/officeDocument/2006/relationships/image" Target="../media/image89.jpeg"/></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93.jpeg"/></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60.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image" Target="../media/image97.tiff"/><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98.png"/></Relationships>
</file>

<file path=ppt/slides/_rels/slide64.xml.rels><?xml version="1.0" encoding="UTF-8" standalone="yes"?>
<Relationships xmlns="http://schemas.openxmlformats.org/package/2006/relationships"><Relationship Id="rId3" Type="http://schemas.openxmlformats.org/officeDocument/2006/relationships/image" Target="../media/image99.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100.jpeg"/></Relationships>
</file>

<file path=ppt/slides/_rels/slide6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02.jpeg"/></Relationships>
</file>

<file path=ppt/slides/_rels/slide66.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49.xml"/><Relationship Id="rId1" Type="http://schemas.openxmlformats.org/officeDocument/2006/relationships/slideLayout" Target="../slideLayouts/slideLayout2.xml"/><Relationship Id="rId6" Type="http://schemas.openxmlformats.org/officeDocument/2006/relationships/image" Target="../media/image106.jpeg"/><Relationship Id="rId5" Type="http://schemas.openxmlformats.org/officeDocument/2006/relationships/image" Target="../media/image105.jpeg"/><Relationship Id="rId4" Type="http://schemas.openxmlformats.org/officeDocument/2006/relationships/image" Target="../media/image104.jpeg"/></Relationships>
</file>

<file path=ppt/slides/_rels/slide67.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oleObject" Target="../embeddings/oleObject6.bin"/><Relationship Id="rId1" Type="http://schemas.openxmlformats.org/officeDocument/2006/relationships/slideLayout" Target="../slideLayouts/slideLayout2.xml"/><Relationship Id="rId5" Type="http://schemas.openxmlformats.org/officeDocument/2006/relationships/image" Target="../media/image109.jpeg"/><Relationship Id="rId4" Type="http://schemas.openxmlformats.org/officeDocument/2006/relationships/image" Target="../media/image108.jpeg"/></Relationships>
</file>

<file path=ppt/slides/_rels/slide68.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111.png"/><Relationship Id="rId7" Type="http://schemas.openxmlformats.org/officeDocument/2006/relationships/image" Target="../media/image115.png"/><Relationship Id="rId2" Type="http://schemas.openxmlformats.org/officeDocument/2006/relationships/notesSlide" Target="../notesSlides/notesSlide51.xml"/><Relationship Id="rId1" Type="http://schemas.openxmlformats.org/officeDocument/2006/relationships/slideLayout" Target="../slideLayouts/slideLayout2.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0.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121.jpeg"/><Relationship Id="rId2" Type="http://schemas.openxmlformats.org/officeDocument/2006/relationships/image" Target="../media/image120.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jpeg"/><Relationship Id="rId1" Type="http://schemas.openxmlformats.org/officeDocument/2006/relationships/slideLayout" Target="../slideLayouts/slideLayout2.xml"/><Relationship Id="rId4" Type="http://schemas.openxmlformats.org/officeDocument/2006/relationships/image" Target="../media/image124.jpeg"/></Relationships>
</file>

<file path=ppt/slides/_rels/slide74.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126.emf"/><Relationship Id="rId2" Type="http://schemas.openxmlformats.org/officeDocument/2006/relationships/notesSlide" Target="../notesSlides/notesSlide54.xml"/><Relationship Id="rId1" Type="http://schemas.openxmlformats.org/officeDocument/2006/relationships/slideLayout" Target="../slideLayouts/slideLayout2.xml"/><Relationship Id="rId6" Type="http://schemas.openxmlformats.org/officeDocument/2006/relationships/image" Target="../media/image129.jpeg"/><Relationship Id="rId5" Type="http://schemas.openxmlformats.org/officeDocument/2006/relationships/image" Target="../media/image128.png"/><Relationship Id="rId4" Type="http://schemas.openxmlformats.org/officeDocument/2006/relationships/image" Target="../media/image127.png"/></Relationships>
</file>

<file path=ppt/slides/_rels/slide77.xml.rels><?xml version="1.0" encoding="UTF-8" standalone="yes"?>
<Relationships xmlns="http://schemas.openxmlformats.org/package/2006/relationships"><Relationship Id="rId3" Type="http://schemas.openxmlformats.org/officeDocument/2006/relationships/image" Target="../media/image130.jpeg"/><Relationship Id="rId7" Type="http://schemas.openxmlformats.org/officeDocument/2006/relationships/image" Target="NULL"/><Relationship Id="rId2" Type="http://schemas.openxmlformats.org/officeDocument/2006/relationships/notesSlide" Target="../notesSlides/notesSlide55.xml"/><Relationship Id="rId1" Type="http://schemas.openxmlformats.org/officeDocument/2006/relationships/slideLayout" Target="../slideLayouts/slideLayout2.xml"/><Relationship Id="rId6" Type="http://schemas.openxmlformats.org/officeDocument/2006/relationships/image" Target="../media/image133.jpeg"/><Relationship Id="rId5" Type="http://schemas.openxmlformats.org/officeDocument/2006/relationships/image" Target="../media/image132.jpeg"/><Relationship Id="rId4" Type="http://schemas.openxmlformats.org/officeDocument/2006/relationships/image" Target="../media/image131.jpeg"/></Relationships>
</file>

<file path=ppt/slides/_rels/slide78.xml.rels><?xml version="1.0" encoding="UTF-8" standalone="yes"?>
<Relationships xmlns="http://schemas.openxmlformats.org/package/2006/relationships"><Relationship Id="rId2" Type="http://schemas.openxmlformats.org/officeDocument/2006/relationships/image" Target="../media/image134.png"/><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3" Type="http://schemas.openxmlformats.org/officeDocument/2006/relationships/image" Target="../media/image135.jpeg"/><Relationship Id="rId7" Type="http://schemas.openxmlformats.org/officeDocument/2006/relationships/image" Target="../media/image139.jpeg"/><Relationship Id="rId2" Type="http://schemas.openxmlformats.org/officeDocument/2006/relationships/notesSlide" Target="../notesSlides/notesSlide56.xml"/><Relationship Id="rId1" Type="http://schemas.openxmlformats.org/officeDocument/2006/relationships/slideLayout" Target="../slideLayouts/slideLayout2.xml"/><Relationship Id="rId6" Type="http://schemas.openxmlformats.org/officeDocument/2006/relationships/image" Target="../media/image138.jpeg"/><Relationship Id="rId5" Type="http://schemas.openxmlformats.org/officeDocument/2006/relationships/image" Target="../media/image137.png"/><Relationship Id="rId4" Type="http://schemas.openxmlformats.org/officeDocument/2006/relationships/image" Target="../media/image136.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emf"/><Relationship Id="rId5" Type="http://schemas.openxmlformats.org/officeDocument/2006/relationships/oleObject" Target="../embeddings/oleObject2.bin"/><Relationship Id="rId4" Type="http://schemas.openxmlformats.org/officeDocument/2006/relationships/image" Target="../media/image7.emf"/></Relationships>
</file>

<file path=ppt/slides/_rels/slide8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notesSlide" Target="../notesSlides/notesSlide57.xml"/><Relationship Id="rId1" Type="http://schemas.openxmlformats.org/officeDocument/2006/relationships/slideLayout" Target="../slideLayouts/slideLayout2.xml"/><Relationship Id="rId6" Type="http://schemas.openxmlformats.org/officeDocument/2006/relationships/image" Target="../media/image143.png"/><Relationship Id="rId5" Type="http://schemas.openxmlformats.org/officeDocument/2006/relationships/image" Target="../media/image142.jpeg"/><Relationship Id="rId4" Type="http://schemas.openxmlformats.org/officeDocument/2006/relationships/image" Target="../media/image141.jpeg"/></Relationships>
</file>

<file path=ppt/slides/_rels/slide81.xml.rels><?xml version="1.0" encoding="UTF-8" standalone="yes"?>
<Relationships xmlns="http://schemas.openxmlformats.org/package/2006/relationships"><Relationship Id="rId2" Type="http://schemas.openxmlformats.org/officeDocument/2006/relationships/image" Target="../media/image144.png"/><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3" Type="http://schemas.openxmlformats.org/officeDocument/2006/relationships/image" Target="../media/image145.emf"/><Relationship Id="rId2" Type="http://schemas.openxmlformats.org/officeDocument/2006/relationships/notesSlide" Target="../notesSlides/notesSlide58.xml"/><Relationship Id="rId1" Type="http://schemas.openxmlformats.org/officeDocument/2006/relationships/slideLayout" Target="../slideLayouts/slideLayout6.xml"/><Relationship Id="rId5" Type="http://schemas.openxmlformats.org/officeDocument/2006/relationships/image" Target="../media/image147.png"/><Relationship Id="rId4" Type="http://schemas.openxmlformats.org/officeDocument/2006/relationships/image" Target="../media/image146.png"/></Relationships>
</file>

<file path=ppt/slides/_rels/slide83.xml.rels><?xml version="1.0" encoding="UTF-8" standalone="yes"?>
<Relationships xmlns="http://schemas.openxmlformats.org/package/2006/relationships"><Relationship Id="rId3" Type="http://schemas.openxmlformats.org/officeDocument/2006/relationships/image" Target="../media/image148.png"/><Relationship Id="rId7" Type="http://schemas.openxmlformats.org/officeDocument/2006/relationships/image" Target="../media/image151.png"/><Relationship Id="rId2" Type="http://schemas.openxmlformats.org/officeDocument/2006/relationships/notesSlide" Target="../notesSlides/notesSlide59.xml"/><Relationship Id="rId1" Type="http://schemas.openxmlformats.org/officeDocument/2006/relationships/slideLayout" Target="../slideLayouts/slideLayout6.xml"/><Relationship Id="rId6" Type="http://schemas.openxmlformats.org/officeDocument/2006/relationships/image" Target="../media/image150.png"/><Relationship Id="rId5" Type="http://schemas.openxmlformats.org/officeDocument/2006/relationships/oleObject" Target="../embeddings/oleObject7.bin"/><Relationship Id="rId4" Type="http://schemas.openxmlformats.org/officeDocument/2006/relationships/image" Target="../media/image149.png"/></Relationships>
</file>

<file path=ppt/slides/_rels/slide84.xml.rels><?xml version="1.0" encoding="UTF-8" standalone="yes"?>
<Relationships xmlns="http://schemas.openxmlformats.org/package/2006/relationships"><Relationship Id="rId3" Type="http://schemas.openxmlformats.org/officeDocument/2006/relationships/image" Target="../media/image152.jp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153.jpeg"/><Relationship Id="rId2" Type="http://schemas.openxmlformats.org/officeDocument/2006/relationships/notesSlide" Target="../notesSlides/notesSlide61.xml"/><Relationship Id="rId1" Type="http://schemas.openxmlformats.org/officeDocument/2006/relationships/slideLayout" Target="../slideLayouts/slideLayout2.xml"/><Relationship Id="rId4" Type="http://schemas.openxmlformats.org/officeDocument/2006/relationships/image" Target="../media/image154.png"/></Relationships>
</file>

<file path=ppt/slides/_rels/slide86.xml.rels><?xml version="1.0" encoding="UTF-8" standalone="yes"?>
<Relationships xmlns="http://schemas.openxmlformats.org/package/2006/relationships"><Relationship Id="rId3" Type="http://schemas.openxmlformats.org/officeDocument/2006/relationships/image" Target="../media/image155.jpe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156.jpeg"/></Relationships>
</file>

<file path=ppt/slides/_rels/slide87.xml.rels><?xml version="1.0" encoding="UTF-8" standalone="yes"?>
<Relationships xmlns="http://schemas.openxmlformats.org/package/2006/relationships"><Relationship Id="rId3" Type="http://schemas.openxmlformats.org/officeDocument/2006/relationships/image" Target="../media/image157.jpeg"/><Relationship Id="rId2" Type="http://schemas.openxmlformats.org/officeDocument/2006/relationships/notesSlide" Target="../notesSlides/notesSlide63.xml"/><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159.jpeg"/><Relationship Id="rId4" Type="http://schemas.openxmlformats.org/officeDocument/2006/relationships/image" Target="../media/image158.jpeg"/></Relationships>
</file>

<file path=ppt/slides/_rels/slide88.xml.rels><?xml version="1.0" encoding="UTF-8" standalone="yes"?>
<Relationships xmlns="http://schemas.openxmlformats.org/package/2006/relationships"><Relationship Id="rId3" Type="http://schemas.openxmlformats.org/officeDocument/2006/relationships/image" Target="../media/image161.jpeg"/><Relationship Id="rId2" Type="http://schemas.openxmlformats.org/officeDocument/2006/relationships/notesSlide" Target="../notesSlides/notesSlide64.xml"/><Relationship Id="rId1" Type="http://schemas.openxmlformats.org/officeDocument/2006/relationships/slideLayout" Target="../slideLayouts/slideLayout2.xml"/><Relationship Id="rId6" Type="http://schemas.openxmlformats.org/officeDocument/2006/relationships/image" Target="../media/image164.png"/><Relationship Id="rId5" Type="http://schemas.openxmlformats.org/officeDocument/2006/relationships/image" Target="../media/image163.jpeg"/><Relationship Id="rId4" Type="http://schemas.openxmlformats.org/officeDocument/2006/relationships/image" Target="../media/image162.png"/></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9.emf"/></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r" eaLnBrk="1" hangingPunct="1">
              <a:defRPr/>
            </a:pPr>
            <a:r>
              <a:rPr lang="en-US" dirty="0">
                <a:cs typeface="+mj-cs"/>
              </a:rPr>
              <a:t>Superconductors and Superconducting Magnets</a:t>
            </a:r>
            <a:br>
              <a:rPr lang="en-US" dirty="0">
                <a:cs typeface="+mj-cs"/>
              </a:rPr>
            </a:br>
            <a:endParaRPr lang="en-US" dirty="0">
              <a:cs typeface="+mj-cs"/>
            </a:endParaRPr>
          </a:p>
        </p:txBody>
      </p:sp>
      <p:sp>
        <p:nvSpPr>
          <p:cNvPr id="2051" name="Rectangle 3"/>
          <p:cNvSpPr>
            <a:spLocks noGrp="1" noChangeArrowheads="1"/>
          </p:cNvSpPr>
          <p:nvPr>
            <p:ph type="subTitle" idx="1"/>
          </p:nvPr>
        </p:nvSpPr>
        <p:spPr>
          <a:xfrm>
            <a:off x="1552575" y="3048000"/>
            <a:ext cx="7210425" cy="2420938"/>
          </a:xfrm>
        </p:spPr>
        <p:txBody>
          <a:bodyPr/>
          <a:lstStyle/>
          <a:p>
            <a:pPr eaLnBrk="1" hangingPunct="1">
              <a:defRPr/>
            </a:pPr>
            <a:endParaRPr lang="en-US" sz="2000" dirty="0">
              <a:cs typeface="+mn-cs"/>
            </a:endParaRPr>
          </a:p>
          <a:p>
            <a:pPr eaLnBrk="1" hangingPunct="1">
              <a:defRPr/>
            </a:pPr>
            <a:r>
              <a:rPr lang="en-US" dirty="0" err="1"/>
              <a:t>Luca.Bottura@cern.ch</a:t>
            </a:r>
            <a:endParaRPr lang="en-US" dirty="0"/>
          </a:p>
          <a:p>
            <a:pPr eaLnBrk="1" hangingPunct="1">
              <a:defRPr/>
            </a:pPr>
            <a:endParaRPr lang="en-US" sz="2000" dirty="0">
              <a:cs typeface="+mn-cs"/>
            </a:endParaRPr>
          </a:p>
          <a:p>
            <a:pPr eaLnBrk="1" hangingPunct="1">
              <a:defRPr/>
            </a:pPr>
            <a:r>
              <a:rPr lang="en-US" sz="2000" dirty="0">
                <a:cs typeface="+mn-cs"/>
              </a:rPr>
              <a:t>2 June 2022</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i="1" dirty="0"/>
              <a:t>Hall of Fame </a:t>
            </a:r>
            <a:r>
              <a:rPr lang="en-US" dirty="0"/>
              <a:t>of SC colliders</a:t>
            </a: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505969264"/>
              </p:ext>
            </p:extLst>
          </p:nvPr>
        </p:nvGraphicFramePr>
        <p:xfrm>
          <a:off x="251520" y="1916831"/>
          <a:ext cx="8684569" cy="3672409"/>
        </p:xfrm>
        <a:graphic>
          <a:graphicData uri="http://schemas.openxmlformats.org/drawingml/2006/table">
            <a:tbl>
              <a:tblPr firstRow="1" bandRow="1">
                <a:tableStyleId>{8EC20E35-A176-4012-BC5E-935CFFF8708E}</a:tableStyleId>
              </a:tblPr>
              <a:tblGrid>
                <a:gridCol w="2088232">
                  <a:extLst>
                    <a:ext uri="{9D8B030D-6E8A-4147-A177-3AD203B41FA5}">
                      <a16:colId xmlns:a16="http://schemas.microsoft.com/office/drawing/2014/main" val="20000"/>
                    </a:ext>
                  </a:extLst>
                </a:gridCol>
                <a:gridCol w="806625">
                  <a:extLst>
                    <a:ext uri="{9D8B030D-6E8A-4147-A177-3AD203B41FA5}">
                      <a16:colId xmlns:a16="http://schemas.microsoft.com/office/drawing/2014/main" val="20001"/>
                    </a:ext>
                  </a:extLst>
                </a:gridCol>
                <a:gridCol w="1447428">
                  <a:extLst>
                    <a:ext uri="{9D8B030D-6E8A-4147-A177-3AD203B41FA5}">
                      <a16:colId xmlns:a16="http://schemas.microsoft.com/office/drawing/2014/main" val="20002"/>
                    </a:ext>
                  </a:extLst>
                </a:gridCol>
                <a:gridCol w="1447428">
                  <a:extLst>
                    <a:ext uri="{9D8B030D-6E8A-4147-A177-3AD203B41FA5}">
                      <a16:colId xmlns:a16="http://schemas.microsoft.com/office/drawing/2014/main" val="20003"/>
                    </a:ext>
                  </a:extLst>
                </a:gridCol>
                <a:gridCol w="1447428">
                  <a:extLst>
                    <a:ext uri="{9D8B030D-6E8A-4147-A177-3AD203B41FA5}">
                      <a16:colId xmlns:a16="http://schemas.microsoft.com/office/drawing/2014/main" val="20004"/>
                    </a:ext>
                  </a:extLst>
                </a:gridCol>
                <a:gridCol w="1447428">
                  <a:extLst>
                    <a:ext uri="{9D8B030D-6E8A-4147-A177-3AD203B41FA5}">
                      <a16:colId xmlns:a16="http://schemas.microsoft.com/office/drawing/2014/main" val="20005"/>
                    </a:ext>
                  </a:extLst>
                </a:gridCol>
              </a:tblGrid>
              <a:tr h="328101">
                <a:tc>
                  <a:txBody>
                    <a:bodyPr/>
                    <a:lstStyle/>
                    <a:p>
                      <a:pPr algn="l">
                        <a:spcAft>
                          <a:spcPts val="0"/>
                        </a:spcAft>
                        <a:tabLst>
                          <a:tab pos="180340" algn="l"/>
                          <a:tab pos="457200" algn="l"/>
                        </a:tabLst>
                      </a:pPr>
                      <a:r>
                        <a:rPr lang="en-GB" sz="2000" dirty="0">
                          <a:effectLst/>
                        </a:rPr>
                        <a:t> </a:t>
                      </a:r>
                      <a:endParaRPr lang="en-US" sz="2000" dirty="0">
                        <a:effectLst/>
                        <a:latin typeface="+mn-lt"/>
                        <a:ea typeface="Times New Roman"/>
                      </a:endParaRPr>
                    </a:p>
                  </a:txBody>
                  <a:tcPr marL="68580" marR="68580" marT="0" marB="0"/>
                </a:tc>
                <a:tc>
                  <a:txBody>
                    <a:bodyPr/>
                    <a:lstStyle/>
                    <a:p>
                      <a:pPr algn="l">
                        <a:spcAft>
                          <a:spcPts val="0"/>
                        </a:spcAft>
                        <a:tabLst>
                          <a:tab pos="180340" algn="l"/>
                          <a:tab pos="457200" algn="l"/>
                        </a:tabLst>
                      </a:pPr>
                      <a:r>
                        <a:rPr lang="en-GB" sz="2000" dirty="0">
                          <a:effectLst/>
                        </a:rPr>
                        <a:t> </a:t>
                      </a:r>
                      <a:endParaRPr lang="en-US" sz="2000" dirty="0">
                        <a:effectLst/>
                        <a:latin typeface="+mn-lt"/>
                        <a:ea typeface="Times New Roman"/>
                      </a:endParaRPr>
                    </a:p>
                  </a:txBody>
                  <a:tcPr marL="68580" marR="68580" marT="0" marB="0"/>
                </a:tc>
                <a:tc>
                  <a:txBody>
                    <a:bodyPr/>
                    <a:lstStyle/>
                    <a:p>
                      <a:pPr algn="l">
                        <a:spcAft>
                          <a:spcPts val="0"/>
                        </a:spcAft>
                        <a:tabLst>
                          <a:tab pos="180340" algn="l"/>
                          <a:tab pos="457200" algn="l"/>
                        </a:tabLst>
                      </a:pPr>
                      <a:r>
                        <a:rPr lang="en-GB" sz="2000">
                          <a:effectLst/>
                        </a:rPr>
                        <a:t>Tevatron</a:t>
                      </a:r>
                      <a:endParaRPr lang="en-US" sz="2000">
                        <a:effectLst/>
                        <a:latin typeface="+mn-lt"/>
                        <a:ea typeface="Times New Roman"/>
                      </a:endParaRPr>
                    </a:p>
                  </a:txBody>
                  <a:tcPr marL="68580" marR="68580" marT="0" marB="0"/>
                </a:tc>
                <a:tc>
                  <a:txBody>
                    <a:bodyPr/>
                    <a:lstStyle/>
                    <a:p>
                      <a:pPr algn="l">
                        <a:spcAft>
                          <a:spcPts val="0"/>
                        </a:spcAft>
                        <a:tabLst>
                          <a:tab pos="180340" algn="l"/>
                          <a:tab pos="457200" algn="l"/>
                        </a:tabLst>
                      </a:pPr>
                      <a:r>
                        <a:rPr lang="en-GB" sz="2000" dirty="0">
                          <a:effectLst/>
                        </a:rPr>
                        <a:t>HERA</a:t>
                      </a:r>
                      <a:endParaRPr lang="en-US" sz="2000" dirty="0">
                        <a:effectLst/>
                        <a:latin typeface="+mn-lt"/>
                        <a:ea typeface="Times New Roman"/>
                      </a:endParaRPr>
                    </a:p>
                  </a:txBody>
                  <a:tcPr marL="68580" marR="68580" marT="0" marB="0"/>
                </a:tc>
                <a:tc>
                  <a:txBody>
                    <a:bodyPr/>
                    <a:lstStyle/>
                    <a:p>
                      <a:pPr algn="l">
                        <a:spcAft>
                          <a:spcPts val="0"/>
                        </a:spcAft>
                        <a:tabLst>
                          <a:tab pos="180340" algn="l"/>
                          <a:tab pos="457200" algn="l"/>
                        </a:tabLst>
                      </a:pPr>
                      <a:r>
                        <a:rPr lang="en-GB" sz="2000">
                          <a:effectLst/>
                        </a:rPr>
                        <a:t>RHIC</a:t>
                      </a:r>
                      <a:endParaRPr lang="en-US" sz="2000">
                        <a:effectLst/>
                        <a:latin typeface="+mn-lt"/>
                        <a:ea typeface="Times New Roman"/>
                      </a:endParaRPr>
                    </a:p>
                  </a:txBody>
                  <a:tcPr marL="68580" marR="68580" marT="0" marB="0"/>
                </a:tc>
                <a:tc>
                  <a:txBody>
                    <a:bodyPr/>
                    <a:lstStyle/>
                    <a:p>
                      <a:pPr algn="l">
                        <a:spcAft>
                          <a:spcPts val="0"/>
                        </a:spcAft>
                        <a:tabLst>
                          <a:tab pos="180340" algn="l"/>
                          <a:tab pos="457200" algn="l"/>
                        </a:tabLst>
                      </a:pPr>
                      <a:r>
                        <a:rPr lang="en-GB" sz="2000">
                          <a:effectLst/>
                        </a:rPr>
                        <a:t>LHC</a:t>
                      </a:r>
                      <a:endParaRPr lang="en-US" sz="2000">
                        <a:effectLst/>
                        <a:latin typeface="+mn-lt"/>
                        <a:ea typeface="Times New Roman"/>
                      </a:endParaRPr>
                    </a:p>
                  </a:txBody>
                  <a:tcPr marL="68580" marR="68580" marT="0" marB="0"/>
                </a:tc>
                <a:extLst>
                  <a:ext uri="{0D108BD9-81ED-4DB2-BD59-A6C34878D82A}">
                    <a16:rowId xmlns:a16="http://schemas.microsoft.com/office/drawing/2014/main" val="10000"/>
                  </a:ext>
                </a:extLst>
              </a:tr>
              <a:tr h="656201">
                <a:tc>
                  <a:txBody>
                    <a:bodyPr/>
                    <a:lstStyle/>
                    <a:p>
                      <a:pPr algn="l">
                        <a:spcAft>
                          <a:spcPts val="0"/>
                        </a:spcAft>
                        <a:tabLst>
                          <a:tab pos="180340" algn="l"/>
                          <a:tab pos="457200" algn="l"/>
                        </a:tabLst>
                      </a:pPr>
                      <a:r>
                        <a:rPr lang="en-GB" sz="2000" dirty="0">
                          <a:effectLst/>
                        </a:rPr>
                        <a:t>Maximum energy</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a:t>
                      </a:r>
                      <a:r>
                        <a:rPr lang="en-GB" sz="2000" dirty="0" err="1">
                          <a:effectLst/>
                        </a:rPr>
                        <a:t>GeV</a:t>
                      </a:r>
                      <a:r>
                        <a:rPr lang="en-GB" sz="2000" dirty="0">
                          <a:effectLst/>
                        </a:rPr>
                        <a:t>)</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980</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920</a:t>
                      </a:r>
                      <a:r>
                        <a:rPr lang="en-GB" sz="2000" baseline="30000" dirty="0">
                          <a:effectLst/>
                        </a:rPr>
                        <a:t>(1)</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250</a:t>
                      </a:r>
                      <a:r>
                        <a:rPr lang="en-GB" sz="2000" baseline="30000">
                          <a:effectLst/>
                        </a:rPr>
                        <a:t>(2)</a:t>
                      </a:r>
                      <a:endParaRPr lang="en-US" sz="2000">
                        <a:effectLst/>
                      </a:endParaRPr>
                    </a:p>
                    <a:p>
                      <a:pPr algn="ctr">
                        <a:spcAft>
                          <a:spcPts val="0"/>
                        </a:spcAft>
                        <a:tabLst>
                          <a:tab pos="180340" algn="l"/>
                          <a:tab pos="457200" algn="l"/>
                        </a:tabLst>
                      </a:pPr>
                      <a:r>
                        <a:rPr lang="en-GB" sz="2000">
                          <a:effectLst/>
                        </a:rPr>
                        <a:t>100/n</a:t>
                      </a:r>
                      <a:r>
                        <a:rPr lang="en-GB" sz="2000" baseline="30000">
                          <a:effectLst/>
                        </a:rPr>
                        <a:t>(3)</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7000</a:t>
                      </a:r>
                      <a:endParaRPr lang="en-US" sz="2000">
                        <a:effectLst/>
                        <a:latin typeface="+mn-lt"/>
                        <a:ea typeface="Times New Roman"/>
                      </a:endParaRPr>
                    </a:p>
                  </a:txBody>
                  <a:tcPr marL="68580" marR="68580" marT="0" marB="0"/>
                </a:tc>
                <a:extLst>
                  <a:ext uri="{0D108BD9-81ED-4DB2-BD59-A6C34878D82A}">
                    <a16:rowId xmlns:a16="http://schemas.microsoft.com/office/drawing/2014/main" val="10001"/>
                  </a:ext>
                </a:extLst>
              </a:tr>
              <a:tr h="328101">
                <a:tc>
                  <a:txBody>
                    <a:bodyPr/>
                    <a:lstStyle/>
                    <a:p>
                      <a:pPr algn="l">
                        <a:spcAft>
                          <a:spcPts val="0"/>
                        </a:spcAft>
                        <a:tabLst>
                          <a:tab pos="180340" algn="l"/>
                          <a:tab pos="457200" algn="l"/>
                        </a:tabLst>
                      </a:pPr>
                      <a:r>
                        <a:rPr lang="en-GB" sz="2000">
                          <a:effectLst/>
                        </a:rPr>
                        <a:t>Injection energy</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a:t>
                      </a:r>
                      <a:r>
                        <a:rPr lang="en-GB" sz="2000" dirty="0" err="1">
                          <a:effectLst/>
                        </a:rPr>
                        <a:t>GeV</a:t>
                      </a:r>
                      <a:r>
                        <a:rPr lang="en-GB" sz="2000" dirty="0">
                          <a:effectLst/>
                        </a:rPr>
                        <a:t>)</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151</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45</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12</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450</a:t>
                      </a:r>
                      <a:endParaRPr lang="en-US" sz="2000">
                        <a:effectLst/>
                        <a:latin typeface="+mn-lt"/>
                        <a:ea typeface="Times New Roman"/>
                      </a:endParaRPr>
                    </a:p>
                  </a:txBody>
                  <a:tcPr marL="68580" marR="68580" marT="0" marB="0"/>
                </a:tc>
                <a:extLst>
                  <a:ext uri="{0D108BD9-81ED-4DB2-BD59-A6C34878D82A}">
                    <a16:rowId xmlns:a16="http://schemas.microsoft.com/office/drawing/2014/main" val="10002"/>
                  </a:ext>
                </a:extLst>
              </a:tr>
              <a:tr h="328101">
                <a:tc>
                  <a:txBody>
                    <a:bodyPr/>
                    <a:lstStyle/>
                    <a:p>
                      <a:pPr algn="l">
                        <a:spcAft>
                          <a:spcPts val="0"/>
                        </a:spcAft>
                        <a:tabLst>
                          <a:tab pos="180340" algn="l"/>
                          <a:tab pos="457200" algn="l"/>
                        </a:tabLst>
                      </a:pPr>
                      <a:r>
                        <a:rPr lang="en-GB" sz="2000">
                          <a:effectLst/>
                        </a:rPr>
                        <a:t>Ring length</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(km)</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6.3</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6.3</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3.8</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26.7</a:t>
                      </a:r>
                      <a:endParaRPr lang="en-US" sz="2000">
                        <a:effectLst/>
                        <a:latin typeface="+mn-lt"/>
                        <a:ea typeface="Times New Roman"/>
                      </a:endParaRPr>
                    </a:p>
                  </a:txBody>
                  <a:tcPr marL="68580" marR="68580" marT="0" marB="0"/>
                </a:tc>
                <a:extLst>
                  <a:ext uri="{0D108BD9-81ED-4DB2-BD59-A6C34878D82A}">
                    <a16:rowId xmlns:a16="http://schemas.microsoft.com/office/drawing/2014/main" val="10003"/>
                  </a:ext>
                </a:extLst>
              </a:tr>
              <a:tr h="328101">
                <a:tc>
                  <a:txBody>
                    <a:bodyPr/>
                    <a:lstStyle/>
                    <a:p>
                      <a:pPr algn="l">
                        <a:spcAft>
                          <a:spcPts val="0"/>
                        </a:spcAft>
                        <a:tabLst>
                          <a:tab pos="180340" algn="l"/>
                          <a:tab pos="457200" algn="l"/>
                        </a:tabLst>
                      </a:pPr>
                      <a:r>
                        <a:rPr lang="en-GB" sz="2000">
                          <a:effectLst/>
                        </a:rPr>
                        <a:t>Dipole field</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(T)</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4.3</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5.0</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3.5</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8.3</a:t>
                      </a:r>
                      <a:endParaRPr lang="en-US" sz="2000">
                        <a:effectLst/>
                        <a:latin typeface="+mn-lt"/>
                        <a:ea typeface="Times New Roman"/>
                      </a:endParaRPr>
                    </a:p>
                  </a:txBody>
                  <a:tcPr marL="68580" marR="68580" marT="0" marB="0"/>
                </a:tc>
                <a:extLst>
                  <a:ext uri="{0D108BD9-81ED-4DB2-BD59-A6C34878D82A}">
                    <a16:rowId xmlns:a16="http://schemas.microsoft.com/office/drawing/2014/main" val="10004"/>
                  </a:ext>
                </a:extLst>
              </a:tr>
              <a:tr h="328101">
                <a:tc>
                  <a:txBody>
                    <a:bodyPr/>
                    <a:lstStyle/>
                    <a:p>
                      <a:pPr algn="l">
                        <a:spcAft>
                          <a:spcPts val="0"/>
                        </a:spcAft>
                        <a:tabLst>
                          <a:tab pos="180340" algn="l"/>
                          <a:tab pos="457200" algn="l"/>
                        </a:tabLst>
                      </a:pPr>
                      <a:r>
                        <a:rPr lang="en-GB" sz="2000">
                          <a:effectLst/>
                        </a:rPr>
                        <a:t>Aperture</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(mm)</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76</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75</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80</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56</a:t>
                      </a:r>
                      <a:endParaRPr lang="en-US" sz="2000">
                        <a:effectLst/>
                        <a:latin typeface="+mn-lt"/>
                        <a:ea typeface="Times New Roman"/>
                      </a:endParaRPr>
                    </a:p>
                  </a:txBody>
                  <a:tcPr marL="68580" marR="68580" marT="0" marB="0"/>
                </a:tc>
                <a:extLst>
                  <a:ext uri="{0D108BD9-81ED-4DB2-BD59-A6C34878D82A}">
                    <a16:rowId xmlns:a16="http://schemas.microsoft.com/office/drawing/2014/main" val="10005"/>
                  </a:ext>
                </a:extLst>
              </a:tr>
              <a:tr h="391401">
                <a:tc>
                  <a:txBody>
                    <a:bodyPr/>
                    <a:lstStyle/>
                    <a:p>
                      <a:pPr algn="l">
                        <a:spcAft>
                          <a:spcPts val="0"/>
                        </a:spcAft>
                        <a:tabLst>
                          <a:tab pos="180340" algn="l"/>
                          <a:tab pos="457200" algn="l"/>
                        </a:tabLst>
                      </a:pPr>
                      <a:r>
                        <a:rPr lang="en-GB" sz="2000">
                          <a:effectLst/>
                        </a:rPr>
                        <a:t>Configuration</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Single bore</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Single bore</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Single bore</a:t>
                      </a:r>
                      <a:endParaRPr lang="en-US" sz="2000" dirty="0">
                        <a:effectLst/>
                      </a:endParaRPr>
                    </a:p>
                  </a:txBody>
                  <a:tcPr marL="68580" marR="68580" marT="0" marB="0"/>
                </a:tc>
                <a:tc>
                  <a:txBody>
                    <a:bodyPr/>
                    <a:lstStyle/>
                    <a:p>
                      <a:pPr algn="ctr">
                        <a:spcAft>
                          <a:spcPts val="0"/>
                        </a:spcAft>
                        <a:tabLst>
                          <a:tab pos="180340" algn="l"/>
                          <a:tab pos="457200" algn="l"/>
                        </a:tabLst>
                      </a:pPr>
                      <a:r>
                        <a:rPr lang="en-GB" sz="2000" dirty="0">
                          <a:effectLst/>
                        </a:rPr>
                        <a:t>Twin bore</a:t>
                      </a:r>
                      <a:endParaRPr lang="en-US" sz="2000" dirty="0">
                        <a:effectLst/>
                        <a:latin typeface="+mn-lt"/>
                        <a:ea typeface="Times New Roman"/>
                      </a:endParaRPr>
                    </a:p>
                  </a:txBody>
                  <a:tcPr marL="68580" marR="68580" marT="0" marB="0"/>
                </a:tc>
                <a:extLst>
                  <a:ext uri="{0D108BD9-81ED-4DB2-BD59-A6C34878D82A}">
                    <a16:rowId xmlns:a16="http://schemas.microsoft.com/office/drawing/2014/main" val="10006"/>
                  </a:ext>
                </a:extLst>
              </a:tr>
              <a:tr h="656201">
                <a:tc>
                  <a:txBody>
                    <a:bodyPr/>
                    <a:lstStyle/>
                    <a:p>
                      <a:pPr algn="l">
                        <a:spcAft>
                          <a:spcPts val="0"/>
                        </a:spcAft>
                        <a:tabLst>
                          <a:tab pos="180340" algn="l"/>
                          <a:tab pos="457200" algn="l"/>
                        </a:tabLst>
                      </a:pPr>
                      <a:r>
                        <a:rPr lang="en-GB" sz="2000">
                          <a:effectLst/>
                        </a:rPr>
                        <a:t>Operating temperature</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(K)</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4.2</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4.5</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4.3-4.6</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1.9</a:t>
                      </a:r>
                      <a:endParaRPr lang="en-US" sz="2000">
                        <a:effectLst/>
                        <a:latin typeface="+mn-lt"/>
                        <a:ea typeface="Times New Roman"/>
                      </a:endParaRPr>
                    </a:p>
                  </a:txBody>
                  <a:tcPr marL="68580" marR="68580" marT="0" marB="0"/>
                </a:tc>
                <a:extLst>
                  <a:ext uri="{0D108BD9-81ED-4DB2-BD59-A6C34878D82A}">
                    <a16:rowId xmlns:a16="http://schemas.microsoft.com/office/drawing/2014/main" val="10007"/>
                  </a:ext>
                </a:extLst>
              </a:tr>
              <a:tr h="328101">
                <a:tc>
                  <a:txBody>
                    <a:bodyPr/>
                    <a:lstStyle/>
                    <a:p>
                      <a:pPr algn="l">
                        <a:spcAft>
                          <a:spcPts val="0"/>
                        </a:spcAft>
                        <a:tabLst>
                          <a:tab pos="180340" algn="l"/>
                          <a:tab pos="457200" algn="l"/>
                        </a:tabLst>
                      </a:pPr>
                      <a:r>
                        <a:rPr lang="en-GB" sz="2000">
                          <a:effectLst/>
                        </a:rPr>
                        <a:t>First beam</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 </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7-1983</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a:effectLst/>
                        </a:rPr>
                        <a:t>4-1991</a:t>
                      </a:r>
                      <a:endParaRPr lang="en-US" sz="200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6-2000</a:t>
                      </a:r>
                      <a:endParaRPr lang="en-US" sz="2000" dirty="0">
                        <a:effectLst/>
                        <a:latin typeface="+mn-lt"/>
                        <a:ea typeface="Times New Roman"/>
                      </a:endParaRPr>
                    </a:p>
                  </a:txBody>
                  <a:tcPr marL="68580" marR="68580" marT="0" marB="0"/>
                </a:tc>
                <a:tc>
                  <a:txBody>
                    <a:bodyPr/>
                    <a:lstStyle/>
                    <a:p>
                      <a:pPr algn="ctr">
                        <a:spcAft>
                          <a:spcPts val="0"/>
                        </a:spcAft>
                        <a:tabLst>
                          <a:tab pos="180340" algn="l"/>
                          <a:tab pos="457200" algn="l"/>
                        </a:tabLst>
                      </a:pPr>
                      <a:r>
                        <a:rPr lang="en-GB" sz="2000" dirty="0">
                          <a:effectLst/>
                        </a:rPr>
                        <a:t>9-2008</a:t>
                      </a:r>
                      <a:endParaRPr lang="en-US" sz="2000" dirty="0">
                        <a:effectLst/>
                        <a:latin typeface="+mn-lt"/>
                        <a:ea typeface="Times New Roman"/>
                      </a:endParaRPr>
                    </a:p>
                  </a:txBody>
                  <a:tcPr marL="68580" marR="68580" marT="0" marB="0"/>
                </a:tc>
                <a:extLst>
                  <a:ext uri="{0D108BD9-81ED-4DB2-BD59-A6C34878D82A}">
                    <a16:rowId xmlns:a16="http://schemas.microsoft.com/office/drawing/2014/main" val="10008"/>
                  </a:ext>
                </a:extLst>
              </a:tr>
            </a:tbl>
          </a:graphicData>
        </a:graphic>
      </p:graphicFrame>
      <p:sp>
        <p:nvSpPr>
          <p:cNvPr id="6" name="TextBox 5"/>
          <p:cNvSpPr txBox="1"/>
          <p:nvPr/>
        </p:nvSpPr>
        <p:spPr>
          <a:xfrm>
            <a:off x="514644" y="5733256"/>
            <a:ext cx="8233820" cy="923330"/>
          </a:xfrm>
          <a:prstGeom prst="rect">
            <a:avLst/>
          </a:prstGeom>
          <a:noFill/>
        </p:spPr>
        <p:txBody>
          <a:bodyPr wrap="none" rtlCol="0">
            <a:spAutoFit/>
          </a:bodyPr>
          <a:lstStyle/>
          <a:p>
            <a:pPr algn="l"/>
            <a:r>
              <a:rPr lang="en-GB" sz="1800" baseline="30000" dirty="0"/>
              <a:t>(1)</a:t>
            </a:r>
            <a:r>
              <a:rPr lang="en-GB" sz="1800" dirty="0"/>
              <a:t>	energy of the proton beam, colliding with the 27.5 </a:t>
            </a:r>
            <a:r>
              <a:rPr lang="en-GB" sz="1800" dirty="0" err="1"/>
              <a:t>GeV</a:t>
            </a:r>
            <a:r>
              <a:rPr lang="en-GB" sz="1800" dirty="0"/>
              <a:t> electron beam</a:t>
            </a:r>
            <a:endParaRPr lang="en-US" sz="1800" dirty="0"/>
          </a:p>
          <a:p>
            <a:pPr algn="l"/>
            <a:r>
              <a:rPr lang="en-GB" sz="1800" baseline="30000" dirty="0"/>
              <a:t>(2)</a:t>
            </a:r>
            <a:r>
              <a:rPr lang="en-GB" sz="1800" dirty="0"/>
              <a:t>	energy for proton beams</a:t>
            </a:r>
            <a:endParaRPr lang="en-US" sz="1800" dirty="0"/>
          </a:p>
          <a:p>
            <a:pPr algn="l"/>
            <a:r>
              <a:rPr lang="en-GB" sz="1800" baseline="30000" dirty="0"/>
              <a:t>(3)</a:t>
            </a:r>
            <a:r>
              <a:rPr lang="en-GB" sz="1800" dirty="0"/>
              <a:t>	energy per nucleon, for ion beams (Au)</a:t>
            </a:r>
            <a:endParaRPr lang="en-US" sz="1800" dirty="0"/>
          </a:p>
        </p:txBody>
      </p:sp>
      <p:pic>
        <p:nvPicPr>
          <p:cNvPr id="3" name="Picture 2" descr="WWEHallofFame200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2848" y="44624"/>
            <a:ext cx="1475656" cy="1376260"/>
          </a:xfrm>
          <a:prstGeom prst="rect">
            <a:avLst/>
          </a:prstGeom>
        </p:spPr>
      </p:pic>
    </p:spTree>
    <p:extLst>
      <p:ext uri="{BB962C8B-B14F-4D97-AF65-F5344CB8AC3E}">
        <p14:creationId xmlns:p14="http://schemas.microsoft.com/office/powerpoint/2010/main" val="39311252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t>Champion</a:t>
            </a:r>
            <a:r>
              <a:rPr lang="en-US" dirty="0"/>
              <a:t> dipoles cross sections</a:t>
            </a:r>
          </a:p>
        </p:txBody>
      </p:sp>
      <p:pic>
        <p:nvPicPr>
          <p:cNvPr id="4" name="Picture 2" descr="Tevatron_dipole_I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2499" y="2752752"/>
            <a:ext cx="1578864" cy="10728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descr="LHC_dipole_II"/>
          <p:cNvPicPr>
            <a:picLocks noChangeAspect="1" noChangeArrowheads="1"/>
          </p:cNvPicPr>
          <p:nvPr/>
        </p:nvPicPr>
        <p:blipFill>
          <a:blip r:embed="rId3">
            <a:extLst>
              <a:ext uri="{28A0092B-C50C-407E-A947-70E740481C1C}">
                <a14:useLocalDpi xmlns:a14="http://schemas.microsoft.com/office/drawing/2010/main" val="0"/>
              </a:ext>
            </a:extLst>
          </a:blip>
          <a:srcRect l="3423" t="5096" r="1607"/>
          <a:stretch>
            <a:fillRect/>
          </a:stretch>
        </p:blipFill>
        <p:spPr bwMode="auto">
          <a:xfrm>
            <a:off x="5908842" y="1844824"/>
            <a:ext cx="2914316" cy="28887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descr="RHIC_dipole_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69417" y="2641167"/>
            <a:ext cx="1337876" cy="12960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5" descr="HERA_dipole_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19575" y="2351137"/>
            <a:ext cx="1884947" cy="18761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Rectangle 6"/>
          <p:cNvSpPr>
            <a:spLocks noChangeArrowheads="1"/>
          </p:cNvSpPr>
          <p:nvPr/>
        </p:nvSpPr>
        <p:spPr bwMode="auto">
          <a:xfrm>
            <a:off x="2335653" y="5122313"/>
            <a:ext cx="1652791" cy="1015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1" dirty="0">
                <a:solidFill>
                  <a:srgbClr val="FF0000"/>
                </a:solidFill>
              </a:rPr>
              <a:t>HERA</a:t>
            </a:r>
            <a:endParaRPr lang="en-US" sz="2000" dirty="0">
              <a:solidFill>
                <a:srgbClr val="FF0000"/>
              </a:solidFill>
            </a:endParaRPr>
          </a:p>
          <a:p>
            <a:r>
              <a:rPr lang="en-US" sz="2000" dirty="0"/>
              <a:t>Bore: 75 mm</a:t>
            </a:r>
          </a:p>
          <a:p>
            <a:r>
              <a:rPr lang="en-US" sz="2000" dirty="0"/>
              <a:t>Field: 5.0 T</a:t>
            </a:r>
          </a:p>
        </p:txBody>
      </p:sp>
      <p:sp>
        <p:nvSpPr>
          <p:cNvPr id="9" name="Rectangle 7"/>
          <p:cNvSpPr>
            <a:spLocks noChangeArrowheads="1"/>
          </p:cNvSpPr>
          <p:nvPr/>
        </p:nvSpPr>
        <p:spPr bwMode="auto">
          <a:xfrm>
            <a:off x="389775" y="5122313"/>
            <a:ext cx="1664313" cy="1015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1" dirty="0" err="1">
                <a:solidFill>
                  <a:srgbClr val="FF0000"/>
                </a:solidFill>
              </a:rPr>
              <a:t>Tevatron</a:t>
            </a:r>
            <a:endParaRPr lang="en-US" sz="2000" dirty="0">
              <a:solidFill>
                <a:srgbClr val="FF0000"/>
              </a:solidFill>
            </a:endParaRPr>
          </a:p>
          <a:p>
            <a:pPr algn="l"/>
            <a:r>
              <a:rPr lang="en-US" sz="2000" dirty="0"/>
              <a:t>Bore: 76 mm</a:t>
            </a:r>
          </a:p>
          <a:p>
            <a:pPr algn="l"/>
            <a:r>
              <a:rPr lang="en-US" sz="2000" dirty="0"/>
              <a:t>Field: 4.3 T</a:t>
            </a:r>
          </a:p>
        </p:txBody>
      </p:sp>
      <p:sp>
        <p:nvSpPr>
          <p:cNvPr id="10" name="Rectangle 8"/>
          <p:cNvSpPr>
            <a:spLocks noChangeArrowheads="1"/>
          </p:cNvSpPr>
          <p:nvPr/>
        </p:nvSpPr>
        <p:spPr bwMode="auto">
          <a:xfrm>
            <a:off x="4211960" y="5122313"/>
            <a:ext cx="1652791" cy="1015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1" dirty="0">
                <a:solidFill>
                  <a:srgbClr val="FF0000"/>
                </a:solidFill>
              </a:rPr>
              <a:t>RHIC</a:t>
            </a:r>
            <a:endParaRPr lang="en-US" sz="2000" dirty="0">
              <a:solidFill>
                <a:srgbClr val="FF0000"/>
              </a:solidFill>
            </a:endParaRPr>
          </a:p>
          <a:p>
            <a:r>
              <a:rPr lang="en-US" sz="2000" dirty="0"/>
              <a:t>Bore: 80 mm</a:t>
            </a:r>
          </a:p>
          <a:p>
            <a:r>
              <a:rPr lang="en-US" sz="2000" dirty="0"/>
              <a:t>Field: 3.5 T</a:t>
            </a:r>
          </a:p>
        </p:txBody>
      </p:sp>
      <p:sp>
        <p:nvSpPr>
          <p:cNvPr id="11" name="Rectangle 9"/>
          <p:cNvSpPr>
            <a:spLocks noChangeArrowheads="1"/>
          </p:cNvSpPr>
          <p:nvPr/>
        </p:nvSpPr>
        <p:spPr bwMode="auto">
          <a:xfrm>
            <a:off x="6539605" y="5122313"/>
            <a:ext cx="1652791" cy="1015663"/>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r>
              <a:rPr lang="en-US" sz="2000" b="1" dirty="0">
                <a:solidFill>
                  <a:srgbClr val="FF0000"/>
                </a:solidFill>
              </a:rPr>
              <a:t>LHC</a:t>
            </a:r>
            <a:endParaRPr lang="en-US" sz="2000" dirty="0">
              <a:solidFill>
                <a:srgbClr val="FF0000"/>
              </a:solidFill>
            </a:endParaRPr>
          </a:p>
          <a:p>
            <a:r>
              <a:rPr lang="en-US" sz="2000" dirty="0"/>
              <a:t>Bore: 56 mm</a:t>
            </a:r>
          </a:p>
          <a:p>
            <a:r>
              <a:rPr lang="en-US" sz="2000" dirty="0"/>
              <a:t>Field: 8.3 T</a:t>
            </a:r>
          </a:p>
        </p:txBody>
      </p:sp>
    </p:spTree>
    <p:extLst>
      <p:ext uri="{BB962C8B-B14F-4D97-AF65-F5344CB8AC3E}">
        <p14:creationId xmlns:p14="http://schemas.microsoft.com/office/powerpoint/2010/main" val="9253684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09-0313-15D.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03648" y="1556792"/>
            <a:ext cx="6840760" cy="5130569"/>
          </a:xfrm>
          <a:prstGeom prst="rect">
            <a:avLst/>
          </a:prstGeom>
        </p:spPr>
      </p:pic>
      <p:sp>
        <p:nvSpPr>
          <p:cNvPr id="2" name="Title 1"/>
          <p:cNvSpPr>
            <a:spLocks noGrp="1"/>
          </p:cNvSpPr>
          <p:nvPr>
            <p:ph type="title"/>
          </p:nvPr>
        </p:nvSpPr>
        <p:spPr/>
        <p:txBody>
          <a:bodyPr/>
          <a:lstStyle/>
          <a:p>
            <a:r>
              <a:rPr lang="en-US" dirty="0" err="1"/>
              <a:t>Tevatron</a:t>
            </a:r>
            <a:r>
              <a:rPr lang="en-US" dirty="0"/>
              <a:t> at FNAL (Chicago, IL, USA)</a:t>
            </a:r>
          </a:p>
        </p:txBody>
      </p:sp>
      <p:graphicFrame>
        <p:nvGraphicFramePr>
          <p:cNvPr id="9" name="Table 8"/>
          <p:cNvGraphicFramePr>
            <a:graphicFrameLocks noGrp="1"/>
          </p:cNvGraphicFramePr>
          <p:nvPr>
            <p:extLst>
              <p:ext uri="{D42A27DB-BD31-4B8C-83A1-F6EECF244321}">
                <p14:modId xmlns:p14="http://schemas.microsoft.com/office/powerpoint/2010/main" val="4009870789"/>
              </p:ext>
            </p:extLst>
          </p:nvPr>
        </p:nvGraphicFramePr>
        <p:xfrm>
          <a:off x="5220072" y="1628800"/>
          <a:ext cx="3096342" cy="2100231"/>
        </p:xfrm>
        <a:graphic>
          <a:graphicData uri="http://schemas.openxmlformats.org/drawingml/2006/table">
            <a:tbl>
              <a:tblPr firstRow="1" bandRow="1">
                <a:tableStyleId>{F5AB1C69-6EDB-4FF4-983F-18BD219EF322}</a:tableStyleId>
              </a:tblPr>
              <a:tblGrid>
                <a:gridCol w="1512167">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720079">
                  <a:extLst>
                    <a:ext uri="{9D8B030D-6E8A-4147-A177-3AD203B41FA5}">
                      <a16:colId xmlns:a16="http://schemas.microsoft.com/office/drawing/2014/main" val="20002"/>
                    </a:ext>
                  </a:extLst>
                </a:gridCol>
              </a:tblGrid>
              <a:tr h="300033">
                <a:tc>
                  <a:txBody>
                    <a:bodyPr/>
                    <a:lstStyle/>
                    <a:p>
                      <a:r>
                        <a:rPr lang="en-US" b="0" dirty="0">
                          <a:solidFill>
                            <a:schemeClr val="bg1"/>
                          </a:solidFill>
                        </a:rPr>
                        <a:t>Injection</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chemeClr val="bg1"/>
                          </a:solidFill>
                        </a:rPr>
                        <a:t>(</a:t>
                      </a:r>
                      <a:r>
                        <a:rPr lang="en-US" b="0" dirty="0" err="1">
                          <a:solidFill>
                            <a:schemeClr val="bg1"/>
                          </a:solidFill>
                        </a:rPr>
                        <a:t>GeV</a:t>
                      </a:r>
                      <a:r>
                        <a:rPr lang="en-US" b="0" dirty="0">
                          <a:solidFill>
                            <a:schemeClr val="bg1"/>
                          </a:solidFill>
                        </a:rPr>
                        <a:t>)</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chemeClr val="bg1"/>
                          </a:solidFill>
                        </a:rPr>
                        <a:t>151</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0033">
                <a:tc>
                  <a:txBody>
                    <a:bodyPr/>
                    <a:lstStyle/>
                    <a:p>
                      <a:r>
                        <a:rPr lang="en-US" dirty="0">
                          <a:solidFill>
                            <a:schemeClr val="bg1"/>
                          </a:solidFill>
                        </a:rPr>
                        <a:t>Flat-top</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a:t>
                      </a:r>
                      <a:r>
                        <a:rPr lang="en-US" dirty="0" err="1">
                          <a:solidFill>
                            <a:schemeClr val="bg1"/>
                          </a:solidFill>
                        </a:rPr>
                        <a:t>GeV</a:t>
                      </a:r>
                      <a:r>
                        <a:rPr lang="en-US" dirty="0">
                          <a:solidFill>
                            <a:schemeClr val="bg1"/>
                          </a:solidFill>
                        </a:rPr>
                        <a:t>)</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980</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0033">
                <a:tc>
                  <a:txBody>
                    <a:bodyPr/>
                    <a:lstStyle/>
                    <a:p>
                      <a:r>
                        <a:rPr lang="en-US" dirty="0">
                          <a:solidFill>
                            <a:schemeClr val="bg1"/>
                          </a:solidFill>
                        </a:rPr>
                        <a:t>Length</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(km)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6.3</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0033">
                <a:tc>
                  <a:txBody>
                    <a:bodyPr/>
                    <a:lstStyle/>
                    <a:p>
                      <a:r>
                        <a:rPr lang="en-US" dirty="0">
                          <a:solidFill>
                            <a:schemeClr val="bg1"/>
                          </a:solidFill>
                        </a:rPr>
                        <a:t>Dipole</a:t>
                      </a:r>
                      <a:r>
                        <a:rPr lang="en-US" baseline="0" dirty="0">
                          <a:solidFill>
                            <a:schemeClr val="bg1"/>
                          </a:solidFill>
                        </a:rPr>
                        <a:t> field</a:t>
                      </a:r>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(T)</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4.3</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00033">
                <a:tc>
                  <a:txBody>
                    <a:bodyPr/>
                    <a:lstStyle/>
                    <a:p>
                      <a:r>
                        <a:rPr lang="en-US" dirty="0">
                          <a:solidFill>
                            <a:schemeClr val="bg1"/>
                          </a:solidFill>
                        </a:rPr>
                        <a:t>Aperture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(mm)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76</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0033">
                <a:tc>
                  <a:txBody>
                    <a:bodyPr/>
                    <a:lstStyle/>
                    <a:p>
                      <a:r>
                        <a:rPr lang="en-US" dirty="0">
                          <a:solidFill>
                            <a:schemeClr val="bg1"/>
                          </a:solidFill>
                        </a:rPr>
                        <a:t>Temperature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(K)</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4.2</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00033">
                <a:tc>
                  <a:txBody>
                    <a:bodyPr/>
                    <a:lstStyle/>
                    <a:p>
                      <a:r>
                        <a:rPr lang="en-US" dirty="0" err="1">
                          <a:solidFill>
                            <a:schemeClr val="bg1"/>
                          </a:solidFill>
                        </a:rPr>
                        <a:t>Commisioned</a:t>
                      </a:r>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1983</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11" name="TextBox 10"/>
          <p:cNvSpPr txBox="1"/>
          <p:nvPr/>
        </p:nvSpPr>
        <p:spPr>
          <a:xfrm>
            <a:off x="2483768" y="6237312"/>
            <a:ext cx="5601714" cy="338554"/>
          </a:xfrm>
          <a:prstGeom prst="rect">
            <a:avLst/>
          </a:prstGeom>
          <a:noFill/>
        </p:spPr>
        <p:txBody>
          <a:bodyPr wrap="none" rtlCol="0">
            <a:spAutoFit/>
          </a:bodyPr>
          <a:lstStyle/>
          <a:p>
            <a:r>
              <a:rPr lang="en-US" sz="1600" dirty="0">
                <a:solidFill>
                  <a:srgbClr val="FFFFFF"/>
                </a:solidFill>
              </a:rPr>
              <a:t>Image by courtesy of Fermi National Accelerator Laboratory</a:t>
            </a:r>
          </a:p>
        </p:txBody>
      </p:sp>
    </p:spTree>
    <p:extLst>
      <p:ext uri="{BB962C8B-B14F-4D97-AF65-F5344CB8AC3E}">
        <p14:creationId xmlns:p14="http://schemas.microsoft.com/office/powerpoint/2010/main" val="34354217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HERA at DESY (</a:t>
            </a:r>
            <a:r>
              <a:rPr lang="es-ES_tradnl" dirty="0" err="1"/>
              <a:t>Hamburg</a:t>
            </a:r>
            <a:r>
              <a:rPr lang="es-ES_tradnl" dirty="0"/>
              <a:t>, D)</a:t>
            </a:r>
            <a:endParaRPr lang="en-US" dirty="0"/>
          </a:p>
        </p:txBody>
      </p:sp>
      <p:pic>
        <p:nvPicPr>
          <p:cNvPr id="3" name="Picture 2" descr="Screen shot 2011-03-31 at 10.21.26 AM.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87624" y="1628800"/>
            <a:ext cx="7056784" cy="5203487"/>
          </a:xfrm>
          <a:prstGeom prst="rect">
            <a:avLst/>
          </a:prstGeom>
        </p:spPr>
      </p:pic>
      <p:graphicFrame>
        <p:nvGraphicFramePr>
          <p:cNvPr id="11" name="Table 10"/>
          <p:cNvGraphicFramePr>
            <a:graphicFrameLocks noGrp="1"/>
          </p:cNvGraphicFramePr>
          <p:nvPr>
            <p:extLst>
              <p:ext uri="{D42A27DB-BD31-4B8C-83A1-F6EECF244321}">
                <p14:modId xmlns:p14="http://schemas.microsoft.com/office/powerpoint/2010/main" val="3571550104"/>
              </p:ext>
            </p:extLst>
          </p:nvPr>
        </p:nvGraphicFramePr>
        <p:xfrm>
          <a:off x="3491880" y="4293096"/>
          <a:ext cx="3096342" cy="2400264"/>
        </p:xfrm>
        <a:graphic>
          <a:graphicData uri="http://schemas.openxmlformats.org/drawingml/2006/table">
            <a:tbl>
              <a:tblPr firstRow="1" bandRow="1">
                <a:tableStyleId>{F5AB1C69-6EDB-4FF4-983F-18BD219EF322}</a:tableStyleId>
              </a:tblPr>
              <a:tblGrid>
                <a:gridCol w="1512167">
                  <a:extLst>
                    <a:ext uri="{9D8B030D-6E8A-4147-A177-3AD203B41FA5}">
                      <a16:colId xmlns:a16="http://schemas.microsoft.com/office/drawing/2014/main" val="20000"/>
                    </a:ext>
                  </a:extLst>
                </a:gridCol>
                <a:gridCol w="864096">
                  <a:extLst>
                    <a:ext uri="{9D8B030D-6E8A-4147-A177-3AD203B41FA5}">
                      <a16:colId xmlns:a16="http://schemas.microsoft.com/office/drawing/2014/main" val="20001"/>
                    </a:ext>
                  </a:extLst>
                </a:gridCol>
                <a:gridCol w="720079">
                  <a:extLst>
                    <a:ext uri="{9D8B030D-6E8A-4147-A177-3AD203B41FA5}">
                      <a16:colId xmlns:a16="http://schemas.microsoft.com/office/drawing/2014/main" val="20002"/>
                    </a:ext>
                  </a:extLst>
                </a:gridCol>
              </a:tblGrid>
              <a:tr h="300033">
                <a:tc>
                  <a:txBody>
                    <a:bodyPr/>
                    <a:lstStyle/>
                    <a:p>
                      <a:r>
                        <a:rPr lang="en-US" b="0" dirty="0">
                          <a:solidFill>
                            <a:schemeClr val="bg1"/>
                          </a:solidFill>
                        </a:rPr>
                        <a:t>Injection</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chemeClr val="bg1"/>
                          </a:solidFill>
                        </a:rPr>
                        <a:t>(</a:t>
                      </a:r>
                      <a:r>
                        <a:rPr lang="en-US" b="0" dirty="0" err="1">
                          <a:solidFill>
                            <a:schemeClr val="bg1"/>
                          </a:solidFill>
                        </a:rPr>
                        <a:t>GeV</a:t>
                      </a:r>
                      <a:r>
                        <a:rPr lang="en-US" b="0" dirty="0">
                          <a:solidFill>
                            <a:schemeClr val="bg1"/>
                          </a:solidFill>
                        </a:rPr>
                        <a:t>)</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chemeClr val="bg1"/>
                          </a:solidFill>
                        </a:rPr>
                        <a:t>45</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0033">
                <a:tc>
                  <a:txBody>
                    <a:bodyPr/>
                    <a:lstStyle/>
                    <a:p>
                      <a:r>
                        <a:rPr lang="en-US" dirty="0">
                          <a:solidFill>
                            <a:schemeClr val="bg1"/>
                          </a:solidFill>
                        </a:rPr>
                        <a:t>Flat-top</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a:t>
                      </a:r>
                      <a:r>
                        <a:rPr lang="en-US" dirty="0" err="1">
                          <a:solidFill>
                            <a:schemeClr val="bg1"/>
                          </a:solidFill>
                        </a:rPr>
                        <a:t>GeV</a:t>
                      </a:r>
                      <a:r>
                        <a:rPr lang="en-US" dirty="0">
                          <a:solidFill>
                            <a:schemeClr val="bg1"/>
                          </a:solidFill>
                        </a:rPr>
                        <a:t>)</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920</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0033">
                <a:tc>
                  <a:txBody>
                    <a:bodyPr/>
                    <a:lstStyle/>
                    <a:p>
                      <a:r>
                        <a:rPr lang="en-US" dirty="0">
                          <a:solidFill>
                            <a:schemeClr val="bg1"/>
                          </a:solidFill>
                        </a:rPr>
                        <a:t>Length</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(km)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6.3</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0033">
                <a:tc>
                  <a:txBody>
                    <a:bodyPr/>
                    <a:lstStyle/>
                    <a:p>
                      <a:r>
                        <a:rPr lang="en-US" dirty="0">
                          <a:solidFill>
                            <a:schemeClr val="bg1"/>
                          </a:solidFill>
                        </a:rPr>
                        <a:t>Dipole</a:t>
                      </a:r>
                      <a:r>
                        <a:rPr lang="en-US" baseline="0" dirty="0">
                          <a:solidFill>
                            <a:schemeClr val="bg1"/>
                          </a:solidFill>
                        </a:rPr>
                        <a:t> field</a:t>
                      </a:r>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(T)</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4.7</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00033">
                <a:tc>
                  <a:txBody>
                    <a:bodyPr/>
                    <a:lstStyle/>
                    <a:p>
                      <a:r>
                        <a:rPr lang="en-US" dirty="0">
                          <a:solidFill>
                            <a:schemeClr val="bg1"/>
                          </a:solidFill>
                        </a:rPr>
                        <a:t>Aperture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(mm)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75</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0033">
                <a:tc>
                  <a:txBody>
                    <a:bodyPr/>
                    <a:lstStyle/>
                    <a:p>
                      <a:r>
                        <a:rPr lang="en-US" dirty="0">
                          <a:solidFill>
                            <a:schemeClr val="bg1"/>
                          </a:solidFill>
                        </a:rPr>
                        <a:t>Temperature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(K)</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4.5</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00033">
                <a:tc>
                  <a:txBody>
                    <a:bodyPr/>
                    <a:lstStyle/>
                    <a:p>
                      <a:r>
                        <a:rPr lang="en-US" dirty="0" err="1">
                          <a:solidFill>
                            <a:schemeClr val="bg1"/>
                          </a:solidFill>
                        </a:rPr>
                        <a:t>Commisioned</a:t>
                      </a:r>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1991</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300033">
                <a:tc>
                  <a:txBody>
                    <a:bodyPr/>
                    <a:lstStyle/>
                    <a:p>
                      <a:r>
                        <a:rPr lang="en-US" dirty="0">
                          <a:solidFill>
                            <a:schemeClr val="bg1"/>
                          </a:solidFill>
                        </a:rPr>
                        <a:t>Closed</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chemeClr val="bg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chemeClr val="bg1"/>
                          </a:solidFill>
                        </a:rPr>
                        <a:t>2007</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bl>
          </a:graphicData>
        </a:graphic>
      </p:graphicFrame>
      <p:sp>
        <p:nvSpPr>
          <p:cNvPr id="12" name="TextBox 11"/>
          <p:cNvSpPr txBox="1"/>
          <p:nvPr/>
        </p:nvSpPr>
        <p:spPr>
          <a:xfrm>
            <a:off x="1331640" y="1700808"/>
            <a:ext cx="5316880" cy="338554"/>
          </a:xfrm>
          <a:prstGeom prst="rect">
            <a:avLst/>
          </a:prstGeom>
          <a:noFill/>
        </p:spPr>
        <p:txBody>
          <a:bodyPr wrap="none" rtlCol="0">
            <a:spAutoFit/>
          </a:bodyPr>
          <a:lstStyle/>
          <a:p>
            <a:r>
              <a:rPr lang="en-US" sz="1600" dirty="0">
                <a:solidFill>
                  <a:srgbClr val="FFFFFF"/>
                </a:solidFill>
              </a:rPr>
              <a:t>Image by courtesy of </a:t>
            </a:r>
            <a:r>
              <a:rPr lang="de-DE" sz="1600" dirty="0">
                <a:solidFill>
                  <a:schemeClr val="bg1"/>
                </a:solidFill>
              </a:rPr>
              <a:t>Deutsches Elektronen Synchrotron</a:t>
            </a:r>
            <a:endParaRPr lang="en-US" sz="1600" dirty="0">
              <a:solidFill>
                <a:schemeClr val="bg1"/>
              </a:solidFill>
            </a:endParaRPr>
          </a:p>
        </p:txBody>
      </p:sp>
    </p:spTree>
    <p:extLst>
      <p:ext uri="{BB962C8B-B14F-4D97-AF65-F5344CB8AC3E}">
        <p14:creationId xmlns:p14="http://schemas.microsoft.com/office/powerpoint/2010/main" val="14367019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RHIC at BNL (Upton, NY, USA)</a:t>
            </a:r>
          </a:p>
        </p:txBody>
      </p:sp>
      <p:pic>
        <p:nvPicPr>
          <p:cNvPr id="5" name="Picture 4" descr="Rhictunnel.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0120" y="1587862"/>
            <a:ext cx="7524328" cy="5240551"/>
          </a:xfrm>
          <a:prstGeom prst="rect">
            <a:avLst/>
          </a:prstGeom>
        </p:spPr>
      </p:pic>
      <p:graphicFrame>
        <p:nvGraphicFramePr>
          <p:cNvPr id="6" name="Table 5"/>
          <p:cNvGraphicFramePr>
            <a:graphicFrameLocks noGrp="1"/>
          </p:cNvGraphicFramePr>
          <p:nvPr>
            <p:extLst>
              <p:ext uri="{D42A27DB-BD31-4B8C-83A1-F6EECF244321}">
                <p14:modId xmlns:p14="http://schemas.microsoft.com/office/powerpoint/2010/main" val="4240978321"/>
              </p:ext>
            </p:extLst>
          </p:nvPr>
        </p:nvGraphicFramePr>
        <p:xfrm>
          <a:off x="1331640" y="4533736"/>
          <a:ext cx="3384376" cy="2100231"/>
        </p:xfrm>
        <a:graphic>
          <a:graphicData uri="http://schemas.openxmlformats.org/drawingml/2006/table">
            <a:tbl>
              <a:tblPr firstRow="1" bandRow="1">
                <a:tableStyleId>{F5AB1C69-6EDB-4FF4-983F-18BD219EF322}</a:tableStyleId>
              </a:tblPr>
              <a:tblGrid>
                <a:gridCol w="1652836">
                  <a:extLst>
                    <a:ext uri="{9D8B030D-6E8A-4147-A177-3AD203B41FA5}">
                      <a16:colId xmlns:a16="http://schemas.microsoft.com/office/drawing/2014/main" val="20000"/>
                    </a:ext>
                  </a:extLst>
                </a:gridCol>
                <a:gridCol w="744430">
                  <a:extLst>
                    <a:ext uri="{9D8B030D-6E8A-4147-A177-3AD203B41FA5}">
                      <a16:colId xmlns:a16="http://schemas.microsoft.com/office/drawing/2014/main" val="20001"/>
                    </a:ext>
                  </a:extLst>
                </a:gridCol>
                <a:gridCol w="987110">
                  <a:extLst>
                    <a:ext uri="{9D8B030D-6E8A-4147-A177-3AD203B41FA5}">
                      <a16:colId xmlns:a16="http://schemas.microsoft.com/office/drawing/2014/main" val="20002"/>
                    </a:ext>
                  </a:extLst>
                </a:gridCol>
              </a:tblGrid>
              <a:tr h="300033">
                <a:tc>
                  <a:txBody>
                    <a:bodyPr/>
                    <a:lstStyle/>
                    <a:p>
                      <a:r>
                        <a:rPr lang="en-US" b="0" dirty="0">
                          <a:solidFill>
                            <a:srgbClr val="8EFFE1"/>
                          </a:solidFill>
                        </a:rPr>
                        <a:t>Injection</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rgbClr val="8EFFE1"/>
                          </a:solidFill>
                        </a:rPr>
                        <a:t>(</a:t>
                      </a:r>
                      <a:r>
                        <a:rPr lang="en-US" b="0" dirty="0" err="1">
                          <a:solidFill>
                            <a:srgbClr val="8EFFE1"/>
                          </a:solidFill>
                        </a:rPr>
                        <a:t>GeV</a:t>
                      </a:r>
                      <a:r>
                        <a:rPr lang="en-US" b="0" dirty="0">
                          <a:solidFill>
                            <a:srgbClr val="8EFFE1"/>
                          </a:solidFill>
                        </a:rPr>
                        <a:t>)</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rgbClr val="8EFFE1"/>
                          </a:solidFill>
                        </a:rPr>
                        <a:t>12/n</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0033">
                <a:tc>
                  <a:txBody>
                    <a:bodyPr/>
                    <a:lstStyle/>
                    <a:p>
                      <a:r>
                        <a:rPr lang="en-US" dirty="0">
                          <a:solidFill>
                            <a:srgbClr val="8EFFE1"/>
                          </a:solidFill>
                        </a:rPr>
                        <a:t>Flat-top</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a:t>
                      </a:r>
                      <a:r>
                        <a:rPr lang="en-US" dirty="0" err="1">
                          <a:solidFill>
                            <a:srgbClr val="8EFFE1"/>
                          </a:solidFill>
                        </a:rPr>
                        <a:t>GeV</a:t>
                      </a:r>
                      <a:r>
                        <a:rPr lang="en-US" dirty="0">
                          <a:solidFill>
                            <a:srgbClr val="8EFFE1"/>
                          </a:solidFill>
                        </a:rPr>
                        <a:t>)</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100/n</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0033">
                <a:tc>
                  <a:txBody>
                    <a:bodyPr/>
                    <a:lstStyle/>
                    <a:p>
                      <a:r>
                        <a:rPr lang="en-US" dirty="0">
                          <a:solidFill>
                            <a:srgbClr val="8EFFE1"/>
                          </a:solidFill>
                        </a:rPr>
                        <a:t>Length</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(km)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3.8</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0033">
                <a:tc>
                  <a:txBody>
                    <a:bodyPr/>
                    <a:lstStyle/>
                    <a:p>
                      <a:r>
                        <a:rPr lang="en-US" dirty="0">
                          <a:solidFill>
                            <a:srgbClr val="8EFFE1"/>
                          </a:solidFill>
                        </a:rPr>
                        <a:t>Dipole</a:t>
                      </a:r>
                      <a:r>
                        <a:rPr lang="en-US" baseline="0" dirty="0">
                          <a:solidFill>
                            <a:srgbClr val="8EFFE1"/>
                          </a:solidFill>
                        </a:rPr>
                        <a:t> field</a:t>
                      </a:r>
                      <a:endParaRPr lang="en-US" dirty="0">
                        <a:solidFill>
                          <a:srgbClr val="8EFFE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(T)</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3.5</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00033">
                <a:tc>
                  <a:txBody>
                    <a:bodyPr/>
                    <a:lstStyle/>
                    <a:p>
                      <a:r>
                        <a:rPr lang="en-US" dirty="0">
                          <a:solidFill>
                            <a:srgbClr val="8EFFE1"/>
                          </a:solidFill>
                        </a:rPr>
                        <a:t>Aperture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(mm)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80</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0033">
                <a:tc>
                  <a:txBody>
                    <a:bodyPr/>
                    <a:lstStyle/>
                    <a:p>
                      <a:r>
                        <a:rPr lang="en-US" dirty="0">
                          <a:solidFill>
                            <a:srgbClr val="8EFFE1"/>
                          </a:solidFill>
                        </a:rPr>
                        <a:t>Temperature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(K)</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4.3-4.6</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00033">
                <a:tc>
                  <a:txBody>
                    <a:bodyPr/>
                    <a:lstStyle/>
                    <a:p>
                      <a:r>
                        <a:rPr lang="en-US" dirty="0" err="1">
                          <a:solidFill>
                            <a:srgbClr val="8EFFE1"/>
                          </a:solidFill>
                        </a:rPr>
                        <a:t>Commisioned</a:t>
                      </a:r>
                      <a:endParaRPr lang="en-US" dirty="0">
                        <a:solidFill>
                          <a:srgbClr val="8EFFE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rgbClr val="8EFFE1"/>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8EFFE1"/>
                          </a:solidFill>
                        </a:rPr>
                        <a:t>2000</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
        <p:nvSpPr>
          <p:cNvPr id="7" name="TextBox 6"/>
          <p:cNvSpPr txBox="1"/>
          <p:nvPr/>
        </p:nvSpPr>
        <p:spPr>
          <a:xfrm>
            <a:off x="3215460" y="1628800"/>
            <a:ext cx="5316980" cy="338554"/>
          </a:xfrm>
          <a:prstGeom prst="rect">
            <a:avLst/>
          </a:prstGeom>
          <a:noFill/>
        </p:spPr>
        <p:txBody>
          <a:bodyPr wrap="none" rtlCol="0">
            <a:spAutoFit/>
          </a:bodyPr>
          <a:lstStyle/>
          <a:p>
            <a:r>
              <a:rPr lang="en-US" sz="1600" dirty="0">
                <a:solidFill>
                  <a:schemeClr val="accent1">
                    <a:lumMod val="40000"/>
                    <a:lumOff val="60000"/>
                  </a:schemeClr>
                </a:solidFill>
              </a:rPr>
              <a:t>Image by courtesy of </a:t>
            </a:r>
            <a:r>
              <a:rPr lang="en-US" sz="1600" dirty="0" err="1">
                <a:solidFill>
                  <a:schemeClr val="accent1">
                    <a:lumMod val="40000"/>
                    <a:lumOff val="60000"/>
                  </a:schemeClr>
                </a:solidFill>
              </a:rPr>
              <a:t>BrookhavenAccelerator</a:t>
            </a:r>
            <a:r>
              <a:rPr lang="en-US" sz="1600" dirty="0">
                <a:solidFill>
                  <a:schemeClr val="accent1">
                    <a:lumMod val="40000"/>
                    <a:lumOff val="60000"/>
                  </a:schemeClr>
                </a:solidFill>
              </a:rPr>
              <a:t> Laboratory</a:t>
            </a:r>
          </a:p>
        </p:txBody>
      </p:sp>
    </p:spTree>
    <p:extLst>
      <p:ext uri="{BB962C8B-B14F-4D97-AF65-F5344CB8AC3E}">
        <p14:creationId xmlns:p14="http://schemas.microsoft.com/office/powerpoint/2010/main" val="6375459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 at CERN (Geneva, CH)</a:t>
            </a:r>
          </a:p>
        </p:txBody>
      </p:sp>
      <p:pic>
        <p:nvPicPr>
          <p:cNvPr id="5" name="Content Placeholder 4" descr="Tunnel"/>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899592" y="1772816"/>
            <a:ext cx="7454900" cy="4464050"/>
          </a:xfr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graphicFrame>
        <p:nvGraphicFramePr>
          <p:cNvPr id="4" name="Table 3"/>
          <p:cNvGraphicFramePr>
            <a:graphicFrameLocks noGrp="1"/>
          </p:cNvGraphicFramePr>
          <p:nvPr>
            <p:extLst>
              <p:ext uri="{D42A27DB-BD31-4B8C-83A1-F6EECF244321}">
                <p14:modId xmlns:p14="http://schemas.microsoft.com/office/powerpoint/2010/main" val="3384858473"/>
              </p:ext>
            </p:extLst>
          </p:nvPr>
        </p:nvGraphicFramePr>
        <p:xfrm>
          <a:off x="4860032" y="4005064"/>
          <a:ext cx="3384376" cy="2100231"/>
        </p:xfrm>
        <a:graphic>
          <a:graphicData uri="http://schemas.openxmlformats.org/drawingml/2006/table">
            <a:tbl>
              <a:tblPr firstRow="1" bandRow="1">
                <a:tableStyleId>{F5AB1C69-6EDB-4FF4-983F-18BD219EF322}</a:tableStyleId>
              </a:tblPr>
              <a:tblGrid>
                <a:gridCol w="1652836">
                  <a:extLst>
                    <a:ext uri="{9D8B030D-6E8A-4147-A177-3AD203B41FA5}">
                      <a16:colId xmlns:a16="http://schemas.microsoft.com/office/drawing/2014/main" val="20000"/>
                    </a:ext>
                  </a:extLst>
                </a:gridCol>
                <a:gridCol w="744430">
                  <a:extLst>
                    <a:ext uri="{9D8B030D-6E8A-4147-A177-3AD203B41FA5}">
                      <a16:colId xmlns:a16="http://schemas.microsoft.com/office/drawing/2014/main" val="20001"/>
                    </a:ext>
                  </a:extLst>
                </a:gridCol>
                <a:gridCol w="987110">
                  <a:extLst>
                    <a:ext uri="{9D8B030D-6E8A-4147-A177-3AD203B41FA5}">
                      <a16:colId xmlns:a16="http://schemas.microsoft.com/office/drawing/2014/main" val="20002"/>
                    </a:ext>
                  </a:extLst>
                </a:gridCol>
              </a:tblGrid>
              <a:tr h="300033">
                <a:tc>
                  <a:txBody>
                    <a:bodyPr/>
                    <a:lstStyle/>
                    <a:p>
                      <a:r>
                        <a:rPr lang="en-US" b="0" dirty="0">
                          <a:solidFill>
                            <a:srgbClr val="FFFFFF"/>
                          </a:solidFill>
                        </a:rPr>
                        <a:t>Injection</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rgbClr val="FFFFFF"/>
                          </a:solidFill>
                        </a:rPr>
                        <a:t>(</a:t>
                      </a:r>
                      <a:r>
                        <a:rPr lang="en-US" b="0" dirty="0" err="1">
                          <a:solidFill>
                            <a:srgbClr val="FFFFFF"/>
                          </a:solidFill>
                        </a:rPr>
                        <a:t>GeV</a:t>
                      </a:r>
                      <a:r>
                        <a:rPr lang="en-US" b="0" dirty="0">
                          <a:solidFill>
                            <a:srgbClr val="FFFFFF"/>
                          </a:solidFill>
                        </a:rPr>
                        <a:t>)</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p>
                      <a:r>
                        <a:rPr lang="en-US" b="0" dirty="0">
                          <a:solidFill>
                            <a:srgbClr val="FFFFFF"/>
                          </a:solidFill>
                        </a:rPr>
                        <a:t>450</a:t>
                      </a:r>
                    </a:p>
                  </a:txBody>
                  <a:tcPr marL="45720" marR="45720" marT="0" marB="0">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00033">
                <a:tc>
                  <a:txBody>
                    <a:bodyPr/>
                    <a:lstStyle/>
                    <a:p>
                      <a:r>
                        <a:rPr lang="en-US" dirty="0">
                          <a:solidFill>
                            <a:srgbClr val="FFFFFF"/>
                          </a:solidFill>
                        </a:rPr>
                        <a:t>Flat-top</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a:t>
                      </a:r>
                      <a:r>
                        <a:rPr lang="en-US" dirty="0" err="1">
                          <a:solidFill>
                            <a:srgbClr val="FFFFFF"/>
                          </a:solidFill>
                        </a:rPr>
                        <a:t>TeV</a:t>
                      </a:r>
                      <a:r>
                        <a:rPr lang="en-US" dirty="0">
                          <a:solidFill>
                            <a:srgbClr val="FFFFFF"/>
                          </a:solidFill>
                        </a:rPr>
                        <a:t>)</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7</a:t>
                      </a:r>
                    </a:p>
                  </a:txBody>
                  <a:tcPr marL="45720" marR="45720" marT="0" marB="0">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00033">
                <a:tc>
                  <a:txBody>
                    <a:bodyPr/>
                    <a:lstStyle/>
                    <a:p>
                      <a:r>
                        <a:rPr lang="en-US" dirty="0">
                          <a:solidFill>
                            <a:srgbClr val="FFFFFF"/>
                          </a:solidFill>
                        </a:rPr>
                        <a:t>Length</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(km)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26.7</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00033">
                <a:tc>
                  <a:txBody>
                    <a:bodyPr/>
                    <a:lstStyle/>
                    <a:p>
                      <a:r>
                        <a:rPr lang="en-US" dirty="0">
                          <a:solidFill>
                            <a:srgbClr val="FFFFFF"/>
                          </a:solidFill>
                        </a:rPr>
                        <a:t>Dipole</a:t>
                      </a:r>
                      <a:r>
                        <a:rPr lang="en-US" baseline="0" dirty="0">
                          <a:solidFill>
                            <a:srgbClr val="FFFFFF"/>
                          </a:solidFill>
                        </a:rPr>
                        <a:t> field</a:t>
                      </a:r>
                      <a:endParaRPr lang="en-US" dirty="0">
                        <a:solidFill>
                          <a:srgbClr val="FFFFFF"/>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(T)</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8.3</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00033">
                <a:tc>
                  <a:txBody>
                    <a:bodyPr/>
                    <a:lstStyle/>
                    <a:p>
                      <a:r>
                        <a:rPr lang="en-US" dirty="0">
                          <a:solidFill>
                            <a:srgbClr val="FFFFFF"/>
                          </a:solidFill>
                        </a:rPr>
                        <a:t>Aperture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(mm)</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56</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00033">
                <a:tc>
                  <a:txBody>
                    <a:bodyPr/>
                    <a:lstStyle/>
                    <a:p>
                      <a:r>
                        <a:rPr lang="en-US" dirty="0">
                          <a:solidFill>
                            <a:srgbClr val="FFFFFF"/>
                          </a:solidFill>
                        </a:rPr>
                        <a:t>Temperature</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(K)</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1.9</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300033">
                <a:tc>
                  <a:txBody>
                    <a:bodyPr/>
                    <a:lstStyle/>
                    <a:p>
                      <a:r>
                        <a:rPr lang="en-US" dirty="0" err="1">
                          <a:solidFill>
                            <a:srgbClr val="FFFFFF"/>
                          </a:solidFill>
                        </a:rPr>
                        <a:t>Commisioned</a:t>
                      </a:r>
                      <a:endParaRPr lang="en-US" dirty="0">
                        <a:solidFill>
                          <a:srgbClr val="FFFFFF"/>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endParaRPr lang="en-US" dirty="0">
                        <a:solidFill>
                          <a:srgbClr val="FFFFFF"/>
                        </a:solidFill>
                      </a:endParaRP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tc>
                  <a:txBody>
                    <a:bodyPr/>
                    <a:lstStyle/>
                    <a:p>
                      <a:r>
                        <a:rPr lang="en-US" dirty="0">
                          <a:solidFill>
                            <a:srgbClr val="FFFFFF"/>
                          </a:solidFill>
                        </a:rPr>
                        <a:t>2008</a:t>
                      </a:r>
                    </a:p>
                  </a:txBody>
                  <a:tcPr marL="45720" marR="45720" marT="0" marB="0">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4160482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1026"/>
          <p:cNvSpPr>
            <a:spLocks noGrp="1" noChangeArrowheads="1"/>
          </p:cNvSpPr>
          <p:nvPr>
            <p:ph type="title"/>
          </p:nvPr>
        </p:nvSpPr>
        <p:spPr/>
        <p:txBody>
          <a:bodyPr/>
          <a:lstStyle/>
          <a:p>
            <a:pPr>
              <a:defRPr/>
            </a:pPr>
            <a:r>
              <a:rPr lang="en-US"/>
              <a:t>Motivation - Re-cap</a:t>
            </a:r>
            <a:endParaRPr lang="en-US" sz="3200"/>
          </a:p>
        </p:txBody>
      </p:sp>
      <p:sp>
        <p:nvSpPr>
          <p:cNvPr id="256036" name="Rectangle 1060"/>
          <p:cNvSpPr>
            <a:spLocks noGrp="1" noChangeArrowheads="1"/>
          </p:cNvSpPr>
          <p:nvPr>
            <p:ph type="body" idx="1"/>
          </p:nvPr>
        </p:nvSpPr>
        <p:spPr>
          <a:xfrm>
            <a:off x="533400" y="1716088"/>
            <a:ext cx="8421688" cy="4532312"/>
          </a:xfrm>
        </p:spPr>
        <p:txBody>
          <a:bodyPr/>
          <a:lstStyle/>
          <a:p>
            <a:pPr>
              <a:defRPr/>
            </a:pPr>
            <a:r>
              <a:rPr lang="en-US" dirty="0"/>
              <a:t>Superconductors are used to abolish Ohm’s law, either to:</a:t>
            </a:r>
          </a:p>
          <a:p>
            <a:pPr lvl="1">
              <a:defRPr/>
            </a:pPr>
            <a:r>
              <a:rPr lang="en-US" dirty="0"/>
              <a:t>Decrease power consumption, and thus improve the performance and operation balance (cost + efficiency) replacing existing technology </a:t>
            </a:r>
            <a:r>
              <a:rPr lang="en-US" dirty="0">
                <a:sym typeface="Symbol" charset="0"/>
              </a:rPr>
              <a:t></a:t>
            </a:r>
            <a:r>
              <a:rPr lang="en-US" dirty="0"/>
              <a:t> </a:t>
            </a:r>
            <a:r>
              <a:rPr lang="en-US" i="1" dirty="0">
                <a:solidFill>
                  <a:schemeClr val="hlink"/>
                </a:solidFill>
              </a:rPr>
              <a:t>technology displacer</a:t>
            </a:r>
            <a:endParaRPr lang="en-US" dirty="0"/>
          </a:p>
          <a:p>
            <a:pPr lvl="1">
              <a:defRPr/>
            </a:pPr>
            <a:r>
              <a:rPr lang="en-US" dirty="0"/>
              <a:t>Allow to reach higher magnetic field, over larger bore and for longer time, allowing new physics or technological opportunities </a:t>
            </a:r>
            <a:r>
              <a:rPr lang="en-US" dirty="0">
                <a:sym typeface="Symbol" charset="0"/>
              </a:rPr>
              <a:t></a:t>
            </a:r>
            <a:r>
              <a:rPr lang="en-US" dirty="0"/>
              <a:t> </a:t>
            </a:r>
            <a:r>
              <a:rPr lang="en-US" i="1" dirty="0">
                <a:solidFill>
                  <a:schemeClr val="hlink"/>
                </a:solidFill>
              </a:rPr>
              <a:t>technology enabler</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a:t>Overview</a:t>
            </a:r>
          </a:p>
        </p:txBody>
      </p:sp>
      <p:sp>
        <p:nvSpPr>
          <p:cNvPr id="299011" name="Rectangle 3"/>
          <p:cNvSpPr>
            <a:spLocks noGrp="1" noChangeArrowheads="1"/>
          </p:cNvSpPr>
          <p:nvPr>
            <p:ph type="body" idx="1"/>
          </p:nvPr>
        </p:nvSpPr>
        <p:spPr>
          <a:xfrm>
            <a:off x="457200" y="1828800"/>
            <a:ext cx="8305800" cy="4532313"/>
          </a:xfrm>
        </p:spPr>
        <p:txBody>
          <a:bodyPr/>
          <a:lstStyle/>
          <a:p>
            <a:pPr>
              <a:lnSpc>
                <a:spcPct val="90000"/>
              </a:lnSpc>
            </a:pPr>
            <a:r>
              <a:rPr lang="en-US" dirty="0">
                <a:solidFill>
                  <a:srgbClr val="7F7F7F"/>
                </a:solidFill>
              </a:rPr>
              <a:t>Why superconductors ? A motivation</a:t>
            </a:r>
          </a:p>
          <a:p>
            <a:pPr>
              <a:lnSpc>
                <a:spcPct val="90000"/>
              </a:lnSpc>
            </a:pPr>
            <a:r>
              <a:rPr lang="en-US" dirty="0">
                <a:solidFill>
                  <a:srgbClr val="FF0000"/>
                </a:solidFill>
              </a:rPr>
              <a:t>A superconductor physics primer</a:t>
            </a:r>
          </a:p>
          <a:p>
            <a:pPr>
              <a:lnSpc>
                <a:spcPct val="90000"/>
              </a:lnSpc>
            </a:pPr>
            <a:r>
              <a:rPr lang="en-US" dirty="0">
                <a:solidFill>
                  <a:schemeClr val="bg1">
                    <a:lumMod val="50000"/>
                  </a:schemeClr>
                </a:solidFill>
              </a:rPr>
              <a:t>Superconducting materials and cables</a:t>
            </a:r>
          </a:p>
          <a:p>
            <a:pPr>
              <a:lnSpc>
                <a:spcPct val="90000"/>
              </a:lnSpc>
            </a:pPr>
            <a:r>
              <a:rPr lang="en-US" dirty="0">
                <a:solidFill>
                  <a:schemeClr val="bg1">
                    <a:lumMod val="50000"/>
                  </a:schemeClr>
                </a:solidFill>
              </a:rPr>
              <a:t>The making of a superconducting magnet</a:t>
            </a:r>
          </a:p>
          <a:p>
            <a:pPr>
              <a:lnSpc>
                <a:spcPct val="90000"/>
              </a:lnSpc>
            </a:pPr>
            <a:r>
              <a:rPr lang="en-US" dirty="0">
                <a:solidFill>
                  <a:schemeClr val="bg1">
                    <a:lumMod val="50000"/>
                  </a:schemeClr>
                </a:solidFill>
              </a:rPr>
              <a:t>Examples of superconducting magnet systems</a:t>
            </a:r>
          </a:p>
        </p:txBody>
      </p:sp>
    </p:spTree>
    <p:extLst>
      <p:ext uri="{BB962C8B-B14F-4D97-AF65-F5344CB8AC3E}">
        <p14:creationId xmlns:p14="http://schemas.microsoft.com/office/powerpoint/2010/main" val="127934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9938" name="Rectangle 2"/>
          <p:cNvSpPr>
            <a:spLocks noGrp="1" noChangeArrowheads="1"/>
          </p:cNvSpPr>
          <p:nvPr>
            <p:ph type="title"/>
          </p:nvPr>
        </p:nvSpPr>
        <p:spPr/>
        <p:txBody>
          <a:bodyPr/>
          <a:lstStyle/>
          <a:p>
            <a:pPr eaLnBrk="1" hangingPunct="1">
              <a:defRPr/>
            </a:pPr>
            <a:r>
              <a:rPr lang="en-US">
                <a:cs typeface="+mj-cs"/>
              </a:rPr>
              <a:t>A great physics problem in 1900</a:t>
            </a:r>
          </a:p>
        </p:txBody>
      </p:sp>
      <p:sp>
        <p:nvSpPr>
          <p:cNvPr id="679939" name="Rectangle 3"/>
          <p:cNvSpPr>
            <a:spLocks noGrp="1" noChangeArrowheads="1"/>
          </p:cNvSpPr>
          <p:nvPr>
            <p:ph type="body" idx="1"/>
          </p:nvPr>
        </p:nvSpPr>
        <p:spPr>
          <a:xfrm>
            <a:off x="261938" y="1782763"/>
            <a:ext cx="5573712" cy="1104900"/>
          </a:xfrm>
        </p:spPr>
        <p:txBody>
          <a:bodyPr/>
          <a:lstStyle/>
          <a:p>
            <a:pPr eaLnBrk="1" hangingPunct="1">
              <a:defRPr/>
            </a:pPr>
            <a:r>
              <a:rPr lang="en-US">
                <a:cs typeface="+mn-cs"/>
              </a:rPr>
              <a:t>What is the limit of electrical resistivity at the absolute zero ?</a:t>
            </a:r>
          </a:p>
        </p:txBody>
      </p:sp>
      <p:pic>
        <p:nvPicPr>
          <p:cNvPr id="40963" name="Picture 4" descr="Lord_Kelvin_photograph"/>
          <p:cNvPicPr>
            <a:picLocks noChangeAspect="1" noChangeArrowheads="1"/>
          </p:cNvPicPr>
          <p:nvPr/>
        </p:nvPicPr>
        <p:blipFill>
          <a:blip r:embed="rId3">
            <a:extLst>
              <a:ext uri="{28A0092B-C50C-407E-A947-70E740481C1C}">
                <a14:useLocalDpi xmlns:a14="http://schemas.microsoft.com/office/drawing/2010/main" val="0"/>
              </a:ext>
            </a:extLst>
          </a:blip>
          <a:srcRect l="20308" t="7762" r="20711" b="25349"/>
          <a:stretch>
            <a:fillRect/>
          </a:stretch>
        </p:blipFill>
        <p:spPr bwMode="auto">
          <a:xfrm>
            <a:off x="6705600" y="3581400"/>
            <a:ext cx="2187575" cy="31051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79942" name="Rectangle 6"/>
          <p:cNvSpPr>
            <a:spLocks noChangeArrowheads="1"/>
          </p:cNvSpPr>
          <p:nvPr/>
        </p:nvSpPr>
        <p:spPr bwMode="auto">
          <a:xfrm>
            <a:off x="76200" y="3095625"/>
            <a:ext cx="6545263" cy="3582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8529" tIns="49265" rIns="98529" bIns="49265">
            <a:spAutoFit/>
          </a:bodyPr>
          <a:lstStyle/>
          <a:p>
            <a:pPr algn="l" defTabSz="977900" eaLnBrk="0" hangingPunct="0">
              <a:spcBef>
                <a:spcPct val="50000"/>
              </a:spcBef>
              <a:defRPr/>
            </a:pPr>
            <a:r>
              <a:rPr lang="en-US" sz="1900">
                <a:latin typeface="Times" charset="0"/>
                <a:cs typeface="+mn-cs"/>
              </a:rPr>
              <a:t>… </a:t>
            </a:r>
            <a:r>
              <a:rPr lang="en-US">
                <a:latin typeface="Times" charset="0"/>
                <a:cs typeface="+mn-cs"/>
              </a:rPr>
              <a:t>electrons  flowing through a conductor would come to a complete halt or, in other words, metal resistivity will become infinity at absolute zero.</a:t>
            </a:r>
          </a:p>
          <a:p>
            <a:pPr algn="l" defTabSz="977900" eaLnBrk="0" hangingPunct="0">
              <a:defRPr/>
            </a:pPr>
            <a:endParaRPr lang="en-US" sz="1600">
              <a:latin typeface="Times" charset="0"/>
              <a:cs typeface="+mn-cs"/>
            </a:endParaRPr>
          </a:p>
          <a:p>
            <a:pPr algn="l" defTabSz="977900" eaLnBrk="0" hangingPunct="0">
              <a:defRPr/>
            </a:pPr>
            <a:r>
              <a:rPr lang="ja-JP" altLang="en-US" sz="1600">
                <a:latin typeface="Times" charset="0"/>
                <a:cs typeface="+mn-cs"/>
              </a:rPr>
              <a:t>“</a:t>
            </a:r>
            <a:r>
              <a:rPr lang="en-US" sz="1600" i="1">
                <a:latin typeface="Times" charset="0"/>
                <a:cs typeface="+mn-cs"/>
              </a:rPr>
              <a:t>X-rays are an hoax</a:t>
            </a:r>
            <a:r>
              <a:rPr lang="ja-JP" altLang="en-US" sz="1600">
                <a:latin typeface="Arial"/>
                <a:cs typeface="+mn-cs"/>
              </a:rPr>
              <a:t>”</a:t>
            </a:r>
            <a:endParaRPr lang="en-US" sz="1600">
              <a:latin typeface="Times" charset="0"/>
              <a:cs typeface="+mn-cs"/>
            </a:endParaRPr>
          </a:p>
          <a:p>
            <a:pPr algn="l" defTabSz="977900" eaLnBrk="0" hangingPunct="0">
              <a:defRPr/>
            </a:pPr>
            <a:endParaRPr lang="en-US" sz="1600">
              <a:latin typeface="Times" charset="0"/>
              <a:cs typeface="+mn-cs"/>
            </a:endParaRPr>
          </a:p>
          <a:p>
            <a:pPr algn="l" defTabSz="977900" eaLnBrk="0" hangingPunct="0">
              <a:defRPr/>
            </a:pPr>
            <a:r>
              <a:rPr lang="ja-JP" altLang="en-US" sz="1600">
                <a:latin typeface="Arial"/>
                <a:cs typeface="+mn-cs"/>
              </a:rPr>
              <a:t>“</a:t>
            </a:r>
            <a:r>
              <a:rPr lang="en-US" sz="1600" i="1">
                <a:latin typeface="Times" charset="0"/>
                <a:cs typeface="+mn-cs"/>
              </a:rPr>
              <a:t>I have not the smallest molecule of faith in aerial navigation other than ballooning or of expectation of good results from any of the trials we hear of</a:t>
            </a:r>
            <a:r>
              <a:rPr lang="ja-JP" altLang="en-US" sz="1600">
                <a:latin typeface="Arial"/>
                <a:cs typeface="+mn-cs"/>
              </a:rPr>
              <a:t>”</a:t>
            </a:r>
            <a:endParaRPr lang="en-US" sz="1600">
              <a:latin typeface="Times" charset="0"/>
              <a:cs typeface="+mn-cs"/>
            </a:endParaRPr>
          </a:p>
          <a:p>
            <a:pPr algn="l" defTabSz="977900" eaLnBrk="0" hangingPunct="0">
              <a:defRPr/>
            </a:pPr>
            <a:endParaRPr lang="en-US" sz="1600" i="1">
              <a:latin typeface="Times" charset="0"/>
              <a:cs typeface="+mn-cs"/>
            </a:endParaRPr>
          </a:p>
          <a:p>
            <a:pPr algn="l" defTabSz="977900" eaLnBrk="0" hangingPunct="0">
              <a:defRPr/>
            </a:pPr>
            <a:r>
              <a:rPr lang="en-US" sz="1600" i="1">
                <a:latin typeface="Times" charset="0"/>
                <a:cs typeface="+mn-cs"/>
              </a:rPr>
              <a:t>"There is nothing new to be discovered in physics now. All that remains is more and more precise measurement</a:t>
            </a:r>
            <a:r>
              <a:rPr lang="ja-JP" altLang="en-US" sz="1600">
                <a:latin typeface="Arial"/>
                <a:cs typeface="+mn-cs"/>
              </a:rPr>
              <a:t>”</a:t>
            </a:r>
            <a:endParaRPr lang="en-US" sz="1300" i="1">
              <a:latin typeface="Book Antiqua" charset="0"/>
              <a:cs typeface="+mn-cs"/>
            </a:endParaRPr>
          </a:p>
          <a:p>
            <a:pPr algn="r" defTabSz="977900" eaLnBrk="0" hangingPunct="0">
              <a:spcBef>
                <a:spcPct val="50000"/>
              </a:spcBef>
              <a:defRPr/>
            </a:pPr>
            <a:r>
              <a:rPr lang="en-US" sz="1900">
                <a:cs typeface="+mn-cs"/>
              </a:rPr>
              <a:t>W. Thomson (Lord Kelvin)</a:t>
            </a:r>
          </a:p>
        </p:txBody>
      </p:sp>
      <p:sp>
        <p:nvSpPr>
          <p:cNvPr id="679943" name="Line 7"/>
          <p:cNvSpPr>
            <a:spLocks noChangeShapeType="1"/>
          </p:cNvSpPr>
          <p:nvPr/>
        </p:nvSpPr>
        <p:spPr bwMode="auto">
          <a:xfrm flipV="1">
            <a:off x="6705600" y="1524000"/>
            <a:ext cx="0" cy="17526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679944" name="Line 8"/>
          <p:cNvSpPr>
            <a:spLocks noChangeShapeType="1"/>
          </p:cNvSpPr>
          <p:nvPr/>
        </p:nvSpPr>
        <p:spPr bwMode="auto">
          <a:xfrm flipV="1">
            <a:off x="6553200" y="3124200"/>
            <a:ext cx="23622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679945" name="Freeform 9"/>
          <p:cNvSpPr>
            <a:spLocks/>
          </p:cNvSpPr>
          <p:nvPr/>
        </p:nvSpPr>
        <p:spPr bwMode="auto">
          <a:xfrm>
            <a:off x="6870700" y="1524000"/>
            <a:ext cx="1968500" cy="1011238"/>
          </a:xfrm>
          <a:custGeom>
            <a:avLst/>
            <a:gdLst>
              <a:gd name="T0" fmla="*/ 1052 w 1052"/>
              <a:gd name="T1" fmla="*/ 145 h 621"/>
              <a:gd name="T2" fmla="*/ 781 w 1052"/>
              <a:gd name="T3" fmla="*/ 443 h 621"/>
              <a:gd name="T4" fmla="*/ 571 w 1052"/>
              <a:gd name="T5" fmla="*/ 584 h 621"/>
              <a:gd name="T6" fmla="*/ 328 w 1052"/>
              <a:gd name="T7" fmla="*/ 608 h 621"/>
              <a:gd name="T8" fmla="*/ 147 w 1052"/>
              <a:gd name="T9" fmla="*/ 507 h 621"/>
              <a:gd name="T10" fmla="*/ 35 w 1052"/>
              <a:gd name="T11" fmla="*/ 253 h 621"/>
              <a:gd name="T12" fmla="*/ 0 w 1052"/>
              <a:gd name="T13" fmla="*/ 0 h 621"/>
            </a:gdLst>
            <a:ahLst/>
            <a:cxnLst>
              <a:cxn ang="0">
                <a:pos x="T0" y="T1"/>
              </a:cxn>
              <a:cxn ang="0">
                <a:pos x="T2" y="T3"/>
              </a:cxn>
              <a:cxn ang="0">
                <a:pos x="T4" y="T5"/>
              </a:cxn>
              <a:cxn ang="0">
                <a:pos x="T6" y="T7"/>
              </a:cxn>
              <a:cxn ang="0">
                <a:pos x="T8" y="T9"/>
              </a:cxn>
              <a:cxn ang="0">
                <a:pos x="T10" y="T11"/>
              </a:cxn>
              <a:cxn ang="0">
                <a:pos x="T12" y="T13"/>
              </a:cxn>
            </a:cxnLst>
            <a:rect l="0" t="0" r="r" b="b"/>
            <a:pathLst>
              <a:path w="1052" h="621">
                <a:moveTo>
                  <a:pt x="1052" y="145"/>
                </a:moveTo>
                <a:cubicBezTo>
                  <a:pt x="1007" y="195"/>
                  <a:pt x="861" y="370"/>
                  <a:pt x="781" y="443"/>
                </a:cubicBezTo>
                <a:cubicBezTo>
                  <a:pt x="701" y="516"/>
                  <a:pt x="646" y="556"/>
                  <a:pt x="571" y="584"/>
                </a:cubicBezTo>
                <a:cubicBezTo>
                  <a:pt x="496" y="612"/>
                  <a:pt x="399" y="621"/>
                  <a:pt x="328" y="608"/>
                </a:cubicBezTo>
                <a:cubicBezTo>
                  <a:pt x="257" y="595"/>
                  <a:pt x="196" y="566"/>
                  <a:pt x="147" y="507"/>
                </a:cubicBezTo>
                <a:cubicBezTo>
                  <a:pt x="98" y="448"/>
                  <a:pt x="59" y="337"/>
                  <a:pt x="35" y="253"/>
                </a:cubicBezTo>
                <a:cubicBezTo>
                  <a:pt x="11" y="169"/>
                  <a:pt x="7" y="53"/>
                  <a:pt x="0" y="0"/>
                </a:cubicBezTo>
              </a:path>
            </a:pathLst>
          </a:custGeom>
          <a:noFill/>
          <a:ln w="12700" cap="flat" cmpd="sng">
            <a:solidFill>
              <a:schemeClr val="hlink"/>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679947" name="Freeform 11"/>
          <p:cNvSpPr>
            <a:spLocks/>
          </p:cNvSpPr>
          <p:nvPr/>
        </p:nvSpPr>
        <p:spPr bwMode="auto">
          <a:xfrm>
            <a:off x="6705600" y="1765300"/>
            <a:ext cx="2133600" cy="1358900"/>
          </a:xfrm>
          <a:custGeom>
            <a:avLst/>
            <a:gdLst>
              <a:gd name="T0" fmla="*/ 1165 w 1165"/>
              <a:gd name="T1" fmla="*/ 0 h 856"/>
              <a:gd name="T2" fmla="*/ 800 w 1165"/>
              <a:gd name="T3" fmla="*/ 413 h 856"/>
              <a:gd name="T4" fmla="*/ 376 w 1165"/>
              <a:gd name="T5" fmla="*/ 715 h 856"/>
              <a:gd name="T6" fmla="*/ 0 w 1165"/>
              <a:gd name="T7" fmla="*/ 856 h 856"/>
            </a:gdLst>
            <a:ahLst/>
            <a:cxnLst>
              <a:cxn ang="0">
                <a:pos x="T0" y="T1"/>
              </a:cxn>
              <a:cxn ang="0">
                <a:pos x="T2" y="T3"/>
              </a:cxn>
              <a:cxn ang="0">
                <a:pos x="T4" y="T5"/>
              </a:cxn>
              <a:cxn ang="0">
                <a:pos x="T6" y="T7"/>
              </a:cxn>
            </a:cxnLst>
            <a:rect l="0" t="0" r="r" b="b"/>
            <a:pathLst>
              <a:path w="1165" h="856">
                <a:moveTo>
                  <a:pt x="1165" y="0"/>
                </a:moveTo>
                <a:cubicBezTo>
                  <a:pt x="1104" y="69"/>
                  <a:pt x="932" y="294"/>
                  <a:pt x="800" y="413"/>
                </a:cubicBezTo>
                <a:cubicBezTo>
                  <a:pt x="668" y="532"/>
                  <a:pt x="509" y="641"/>
                  <a:pt x="376" y="715"/>
                </a:cubicBezTo>
                <a:cubicBezTo>
                  <a:pt x="243" y="789"/>
                  <a:pt x="78" y="827"/>
                  <a:pt x="0" y="856"/>
                </a:cubicBezTo>
              </a:path>
            </a:pathLst>
          </a:custGeom>
          <a:noFill/>
          <a:ln w="12700"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679948" name="Rectangle 12"/>
          <p:cNvSpPr>
            <a:spLocks noChangeArrowheads="1"/>
          </p:cNvSpPr>
          <p:nvPr/>
        </p:nvSpPr>
        <p:spPr bwMode="auto">
          <a:xfrm>
            <a:off x="8610600" y="3124200"/>
            <a:ext cx="3619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a:cs typeface="+mn-cs"/>
              </a:rPr>
              <a:t>T</a:t>
            </a:r>
          </a:p>
        </p:txBody>
      </p:sp>
      <p:sp>
        <p:nvSpPr>
          <p:cNvPr id="679949" name="Rectangle 13"/>
          <p:cNvSpPr>
            <a:spLocks noChangeArrowheads="1"/>
          </p:cNvSpPr>
          <p:nvPr/>
        </p:nvSpPr>
        <p:spPr bwMode="auto">
          <a:xfrm>
            <a:off x="6354763" y="1524000"/>
            <a:ext cx="3508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a:latin typeface="Symbol" charset="0"/>
                <a:cs typeface="+mn-cs"/>
                <a:sym typeface="Symbol" charset="0"/>
              </a:rPr>
              <a:t></a:t>
            </a:r>
            <a:endParaRPr lang="en-US">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p:txBody>
          <a:bodyPr/>
          <a:lstStyle/>
          <a:p>
            <a:pPr eaLnBrk="1" hangingPunct="1">
              <a:defRPr/>
            </a:pPr>
            <a:r>
              <a:rPr lang="en-US">
                <a:cs typeface="+mj-cs"/>
              </a:rPr>
              <a:t>Superconductors Pre-history</a:t>
            </a:r>
          </a:p>
        </p:txBody>
      </p:sp>
      <p:pic>
        <p:nvPicPr>
          <p:cNvPr id="190467"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676400"/>
            <a:ext cx="2133600" cy="2774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90468" name="Rectangle 4"/>
          <p:cNvSpPr>
            <a:spLocks noChangeArrowheads="1"/>
          </p:cNvSpPr>
          <p:nvPr/>
        </p:nvSpPr>
        <p:spPr bwMode="auto">
          <a:xfrm>
            <a:off x="671513" y="4616450"/>
            <a:ext cx="4494212" cy="16875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8529" tIns="49265" rIns="98529" bIns="49265">
            <a:spAutoFit/>
          </a:bodyPr>
          <a:lstStyle/>
          <a:p>
            <a:pPr algn="l" defTabSz="977900" eaLnBrk="0" hangingPunct="0">
              <a:spcBef>
                <a:spcPct val="50000"/>
              </a:spcBef>
              <a:defRPr/>
            </a:pPr>
            <a:r>
              <a:rPr lang="en-US" sz="1900">
                <a:latin typeface="Book Antiqua" charset="0"/>
                <a:cs typeface="+mn-cs"/>
              </a:rPr>
              <a:t>… thus the mercury at 4.2 K has entered a new state, which, owing to its particular electrical properties, can be called the state of </a:t>
            </a:r>
            <a:r>
              <a:rPr lang="en-US" sz="1900" i="1">
                <a:latin typeface="Book Antiqua" charset="0"/>
                <a:cs typeface="+mn-cs"/>
              </a:rPr>
              <a:t>superconductivity…</a:t>
            </a:r>
          </a:p>
          <a:p>
            <a:pPr algn="l" defTabSz="977900" eaLnBrk="0" hangingPunct="0">
              <a:spcBef>
                <a:spcPct val="50000"/>
              </a:spcBef>
              <a:defRPr/>
            </a:pPr>
            <a:r>
              <a:rPr lang="en-US" sz="1900">
                <a:cs typeface="+mn-cs"/>
              </a:rPr>
              <a:t>H. Kamerlingh-Onnes (1911)</a:t>
            </a:r>
          </a:p>
        </p:txBody>
      </p:sp>
      <p:pic>
        <p:nvPicPr>
          <p:cNvPr id="43012" name="Picture 5" descr="rho(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0" y="1981200"/>
            <a:ext cx="3135313" cy="38973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a:t>Overview</a:t>
            </a:r>
          </a:p>
        </p:txBody>
      </p:sp>
      <p:sp>
        <p:nvSpPr>
          <p:cNvPr id="299011" name="Rectangle 3"/>
          <p:cNvSpPr>
            <a:spLocks noGrp="1" noChangeArrowheads="1"/>
          </p:cNvSpPr>
          <p:nvPr>
            <p:ph type="body" idx="1"/>
          </p:nvPr>
        </p:nvSpPr>
        <p:spPr>
          <a:xfrm>
            <a:off x="457200" y="1828800"/>
            <a:ext cx="8305800" cy="4532313"/>
          </a:xfrm>
        </p:spPr>
        <p:txBody>
          <a:bodyPr/>
          <a:lstStyle/>
          <a:p>
            <a:pPr>
              <a:lnSpc>
                <a:spcPct val="90000"/>
              </a:lnSpc>
            </a:pPr>
            <a:r>
              <a:rPr lang="en-US" dirty="0"/>
              <a:t>Why superconductors ? A motivation</a:t>
            </a:r>
          </a:p>
          <a:p>
            <a:pPr>
              <a:lnSpc>
                <a:spcPct val="90000"/>
              </a:lnSpc>
            </a:pPr>
            <a:r>
              <a:rPr lang="en-US" dirty="0"/>
              <a:t>A superconductor physics primer</a:t>
            </a:r>
          </a:p>
          <a:p>
            <a:pPr>
              <a:lnSpc>
                <a:spcPct val="90000"/>
              </a:lnSpc>
            </a:pPr>
            <a:r>
              <a:rPr lang="en-US" dirty="0"/>
              <a:t>Superconducting materials and cables</a:t>
            </a:r>
          </a:p>
          <a:p>
            <a:pPr>
              <a:lnSpc>
                <a:spcPct val="90000"/>
              </a:lnSpc>
            </a:pPr>
            <a:r>
              <a:rPr lang="en-US" dirty="0"/>
              <a:t>The making of a superconducting magnet</a:t>
            </a:r>
          </a:p>
          <a:p>
            <a:pPr>
              <a:lnSpc>
                <a:spcPct val="90000"/>
              </a:lnSpc>
            </a:pPr>
            <a:r>
              <a:rPr lang="en-US" dirty="0"/>
              <a:t>Examples of superconducting magnet systems</a:t>
            </a:r>
          </a:p>
        </p:txBody>
      </p:sp>
    </p:spTree>
    <p:extLst>
      <p:ext uri="{BB962C8B-B14F-4D97-AF65-F5344CB8AC3E}">
        <p14:creationId xmlns:p14="http://schemas.microsoft.com/office/powerpoint/2010/main" val="14245854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p:txBody>
          <a:bodyPr/>
          <a:lstStyle/>
          <a:p>
            <a:pPr eaLnBrk="1" hangingPunct="1">
              <a:defRPr/>
            </a:pPr>
            <a:r>
              <a:rPr lang="en-US" i="1">
                <a:cs typeface="+mj-cs"/>
              </a:rPr>
              <a:t>Cooper</a:t>
            </a:r>
            <a:r>
              <a:rPr lang="en-US">
                <a:cs typeface="+mj-cs"/>
              </a:rPr>
              <a:t> Pairs</a:t>
            </a:r>
          </a:p>
        </p:txBody>
      </p:sp>
      <p:sp>
        <p:nvSpPr>
          <p:cNvPr id="191491" name="Rectangle 3"/>
          <p:cNvSpPr>
            <a:spLocks noGrp="1" noChangeArrowheads="1"/>
          </p:cNvSpPr>
          <p:nvPr>
            <p:ph type="body" idx="1"/>
          </p:nvPr>
        </p:nvSpPr>
        <p:spPr>
          <a:xfrm>
            <a:off x="152400" y="3962400"/>
            <a:ext cx="4114800" cy="2673350"/>
          </a:xfrm>
        </p:spPr>
        <p:txBody>
          <a:bodyPr/>
          <a:lstStyle/>
          <a:p>
            <a:pPr eaLnBrk="1" hangingPunct="1">
              <a:defRPr/>
            </a:pPr>
            <a:r>
              <a:rPr lang="en-US">
                <a:cs typeface="+mn-cs"/>
              </a:rPr>
              <a:t>Superconductor</a:t>
            </a:r>
          </a:p>
          <a:p>
            <a:pPr lvl="2" eaLnBrk="1" hangingPunct="1">
              <a:defRPr/>
            </a:pPr>
            <a:r>
              <a:rPr lang="en-US"/>
              <a:t>paired electrons forming a quasi particle in </a:t>
            </a:r>
            <a:r>
              <a:rPr lang="en-US" i="1"/>
              <a:t>condensed</a:t>
            </a:r>
            <a:r>
              <a:rPr lang="en-US"/>
              <a:t> state</a:t>
            </a:r>
          </a:p>
          <a:p>
            <a:pPr lvl="2" eaLnBrk="1" hangingPunct="1">
              <a:defRPr/>
            </a:pPr>
            <a:r>
              <a:rPr lang="en-US"/>
              <a:t>zero resistance because the scattering does not excite the quasi-particle </a:t>
            </a:r>
          </a:p>
        </p:txBody>
      </p:sp>
      <p:grpSp>
        <p:nvGrpSpPr>
          <p:cNvPr id="45059" name="Group 4"/>
          <p:cNvGrpSpPr>
            <a:grpSpLocks/>
          </p:cNvGrpSpPr>
          <p:nvPr/>
        </p:nvGrpSpPr>
        <p:grpSpPr bwMode="auto">
          <a:xfrm>
            <a:off x="4930775" y="1706563"/>
            <a:ext cx="3427413" cy="1803400"/>
            <a:chOff x="2962" y="1152"/>
            <a:chExt cx="2159" cy="1136"/>
          </a:xfrm>
        </p:grpSpPr>
        <p:sp>
          <p:nvSpPr>
            <p:cNvPr id="191493" name="Oval 5"/>
            <p:cNvSpPr>
              <a:spLocks noChangeArrowheads="1"/>
            </p:cNvSpPr>
            <p:nvPr/>
          </p:nvSpPr>
          <p:spPr bwMode="auto">
            <a:xfrm>
              <a:off x="3473" y="1152"/>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494" name="Oval 6"/>
            <p:cNvSpPr>
              <a:spLocks noChangeArrowheads="1"/>
            </p:cNvSpPr>
            <p:nvPr/>
          </p:nvSpPr>
          <p:spPr bwMode="auto">
            <a:xfrm>
              <a:off x="3984" y="1152"/>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495" name="Oval 7"/>
            <p:cNvSpPr>
              <a:spLocks noChangeArrowheads="1"/>
            </p:cNvSpPr>
            <p:nvPr/>
          </p:nvSpPr>
          <p:spPr bwMode="auto">
            <a:xfrm>
              <a:off x="4496" y="1152"/>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496" name="Oval 8"/>
            <p:cNvSpPr>
              <a:spLocks noChangeArrowheads="1"/>
            </p:cNvSpPr>
            <p:nvPr/>
          </p:nvSpPr>
          <p:spPr bwMode="auto">
            <a:xfrm>
              <a:off x="5007" y="1152"/>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497" name="Oval 9"/>
            <p:cNvSpPr>
              <a:spLocks noChangeArrowheads="1"/>
            </p:cNvSpPr>
            <p:nvPr/>
          </p:nvSpPr>
          <p:spPr bwMode="auto">
            <a:xfrm>
              <a:off x="2962" y="1152"/>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498" name="Oval 10"/>
            <p:cNvSpPr>
              <a:spLocks noChangeArrowheads="1"/>
            </p:cNvSpPr>
            <p:nvPr/>
          </p:nvSpPr>
          <p:spPr bwMode="auto">
            <a:xfrm>
              <a:off x="3473" y="149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499" name="Oval 11"/>
            <p:cNvSpPr>
              <a:spLocks noChangeArrowheads="1"/>
            </p:cNvSpPr>
            <p:nvPr/>
          </p:nvSpPr>
          <p:spPr bwMode="auto">
            <a:xfrm>
              <a:off x="3984" y="149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0" name="Oval 12"/>
            <p:cNvSpPr>
              <a:spLocks noChangeArrowheads="1"/>
            </p:cNvSpPr>
            <p:nvPr/>
          </p:nvSpPr>
          <p:spPr bwMode="auto">
            <a:xfrm>
              <a:off x="4496" y="149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1" name="Oval 13"/>
            <p:cNvSpPr>
              <a:spLocks noChangeArrowheads="1"/>
            </p:cNvSpPr>
            <p:nvPr/>
          </p:nvSpPr>
          <p:spPr bwMode="auto">
            <a:xfrm>
              <a:off x="5007" y="149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2" name="Oval 14"/>
            <p:cNvSpPr>
              <a:spLocks noChangeArrowheads="1"/>
            </p:cNvSpPr>
            <p:nvPr/>
          </p:nvSpPr>
          <p:spPr bwMode="auto">
            <a:xfrm>
              <a:off x="2962" y="149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3" name="Oval 15"/>
            <p:cNvSpPr>
              <a:spLocks noChangeArrowheads="1"/>
            </p:cNvSpPr>
            <p:nvPr/>
          </p:nvSpPr>
          <p:spPr bwMode="auto">
            <a:xfrm>
              <a:off x="3473" y="183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4" name="Oval 16"/>
            <p:cNvSpPr>
              <a:spLocks noChangeArrowheads="1"/>
            </p:cNvSpPr>
            <p:nvPr/>
          </p:nvSpPr>
          <p:spPr bwMode="auto">
            <a:xfrm>
              <a:off x="3984" y="183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5" name="Oval 17"/>
            <p:cNvSpPr>
              <a:spLocks noChangeArrowheads="1"/>
            </p:cNvSpPr>
            <p:nvPr/>
          </p:nvSpPr>
          <p:spPr bwMode="auto">
            <a:xfrm>
              <a:off x="4496" y="183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6" name="Oval 18"/>
            <p:cNvSpPr>
              <a:spLocks noChangeArrowheads="1"/>
            </p:cNvSpPr>
            <p:nvPr/>
          </p:nvSpPr>
          <p:spPr bwMode="auto">
            <a:xfrm>
              <a:off x="5007" y="183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7" name="Oval 19"/>
            <p:cNvSpPr>
              <a:spLocks noChangeArrowheads="1"/>
            </p:cNvSpPr>
            <p:nvPr/>
          </p:nvSpPr>
          <p:spPr bwMode="auto">
            <a:xfrm>
              <a:off x="2962" y="1833"/>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8" name="Oval 20"/>
            <p:cNvSpPr>
              <a:spLocks noChangeArrowheads="1"/>
            </p:cNvSpPr>
            <p:nvPr/>
          </p:nvSpPr>
          <p:spPr bwMode="auto">
            <a:xfrm>
              <a:off x="3473" y="2174"/>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09" name="Oval 21"/>
            <p:cNvSpPr>
              <a:spLocks noChangeArrowheads="1"/>
            </p:cNvSpPr>
            <p:nvPr/>
          </p:nvSpPr>
          <p:spPr bwMode="auto">
            <a:xfrm>
              <a:off x="3984" y="2174"/>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0" name="Oval 22"/>
            <p:cNvSpPr>
              <a:spLocks noChangeArrowheads="1"/>
            </p:cNvSpPr>
            <p:nvPr/>
          </p:nvSpPr>
          <p:spPr bwMode="auto">
            <a:xfrm>
              <a:off x="4496" y="2174"/>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1" name="Oval 23"/>
            <p:cNvSpPr>
              <a:spLocks noChangeArrowheads="1"/>
            </p:cNvSpPr>
            <p:nvPr/>
          </p:nvSpPr>
          <p:spPr bwMode="auto">
            <a:xfrm>
              <a:off x="5007" y="2174"/>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2" name="Oval 24"/>
            <p:cNvSpPr>
              <a:spLocks noChangeArrowheads="1"/>
            </p:cNvSpPr>
            <p:nvPr/>
          </p:nvSpPr>
          <p:spPr bwMode="auto">
            <a:xfrm>
              <a:off x="2962" y="2174"/>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sp>
        <p:nvSpPr>
          <p:cNvPr id="191513" name="Oval 25"/>
          <p:cNvSpPr>
            <a:spLocks noChangeArrowheads="1"/>
          </p:cNvSpPr>
          <p:nvPr/>
        </p:nvSpPr>
        <p:spPr bwMode="auto">
          <a:xfrm>
            <a:off x="4479925" y="1976438"/>
            <a:ext cx="90488" cy="90487"/>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45061" name="Group 26"/>
          <p:cNvGrpSpPr>
            <a:grpSpLocks/>
          </p:cNvGrpSpPr>
          <p:nvPr/>
        </p:nvGrpSpPr>
        <p:grpSpPr bwMode="auto">
          <a:xfrm>
            <a:off x="4953000" y="4197350"/>
            <a:ext cx="3427413" cy="1803400"/>
            <a:chOff x="2976" y="2688"/>
            <a:chExt cx="2159" cy="1136"/>
          </a:xfrm>
        </p:grpSpPr>
        <p:sp>
          <p:nvSpPr>
            <p:cNvPr id="191515" name="Oval 27"/>
            <p:cNvSpPr>
              <a:spLocks noChangeArrowheads="1"/>
            </p:cNvSpPr>
            <p:nvPr/>
          </p:nvSpPr>
          <p:spPr bwMode="auto">
            <a:xfrm>
              <a:off x="3487" y="268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6" name="Oval 28"/>
            <p:cNvSpPr>
              <a:spLocks noChangeArrowheads="1"/>
            </p:cNvSpPr>
            <p:nvPr/>
          </p:nvSpPr>
          <p:spPr bwMode="auto">
            <a:xfrm>
              <a:off x="3999" y="268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7" name="Oval 29"/>
            <p:cNvSpPr>
              <a:spLocks noChangeArrowheads="1"/>
            </p:cNvSpPr>
            <p:nvPr/>
          </p:nvSpPr>
          <p:spPr bwMode="auto">
            <a:xfrm>
              <a:off x="4510" y="268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8" name="Oval 30"/>
            <p:cNvSpPr>
              <a:spLocks noChangeArrowheads="1"/>
            </p:cNvSpPr>
            <p:nvPr/>
          </p:nvSpPr>
          <p:spPr bwMode="auto">
            <a:xfrm>
              <a:off x="5021" y="268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19" name="Oval 31"/>
            <p:cNvSpPr>
              <a:spLocks noChangeArrowheads="1"/>
            </p:cNvSpPr>
            <p:nvPr/>
          </p:nvSpPr>
          <p:spPr bwMode="auto">
            <a:xfrm>
              <a:off x="2976" y="268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0" name="Oval 32"/>
            <p:cNvSpPr>
              <a:spLocks noChangeArrowheads="1"/>
            </p:cNvSpPr>
            <p:nvPr/>
          </p:nvSpPr>
          <p:spPr bwMode="auto">
            <a:xfrm>
              <a:off x="3487" y="302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1" name="Oval 33"/>
            <p:cNvSpPr>
              <a:spLocks noChangeArrowheads="1"/>
            </p:cNvSpPr>
            <p:nvPr/>
          </p:nvSpPr>
          <p:spPr bwMode="auto">
            <a:xfrm>
              <a:off x="3999" y="302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2" name="Oval 34"/>
            <p:cNvSpPr>
              <a:spLocks noChangeArrowheads="1"/>
            </p:cNvSpPr>
            <p:nvPr/>
          </p:nvSpPr>
          <p:spPr bwMode="auto">
            <a:xfrm>
              <a:off x="4510" y="302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3" name="Oval 35"/>
            <p:cNvSpPr>
              <a:spLocks noChangeArrowheads="1"/>
            </p:cNvSpPr>
            <p:nvPr/>
          </p:nvSpPr>
          <p:spPr bwMode="auto">
            <a:xfrm>
              <a:off x="5021" y="302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4" name="Oval 36"/>
            <p:cNvSpPr>
              <a:spLocks noChangeArrowheads="1"/>
            </p:cNvSpPr>
            <p:nvPr/>
          </p:nvSpPr>
          <p:spPr bwMode="auto">
            <a:xfrm>
              <a:off x="2976" y="3028"/>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5" name="Oval 37"/>
            <p:cNvSpPr>
              <a:spLocks noChangeArrowheads="1"/>
            </p:cNvSpPr>
            <p:nvPr/>
          </p:nvSpPr>
          <p:spPr bwMode="auto">
            <a:xfrm>
              <a:off x="3487" y="3369"/>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6" name="Oval 38"/>
            <p:cNvSpPr>
              <a:spLocks noChangeArrowheads="1"/>
            </p:cNvSpPr>
            <p:nvPr/>
          </p:nvSpPr>
          <p:spPr bwMode="auto">
            <a:xfrm>
              <a:off x="3999" y="3369"/>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7" name="Oval 39"/>
            <p:cNvSpPr>
              <a:spLocks noChangeArrowheads="1"/>
            </p:cNvSpPr>
            <p:nvPr/>
          </p:nvSpPr>
          <p:spPr bwMode="auto">
            <a:xfrm>
              <a:off x="4510" y="3369"/>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8" name="Oval 40"/>
            <p:cNvSpPr>
              <a:spLocks noChangeArrowheads="1"/>
            </p:cNvSpPr>
            <p:nvPr/>
          </p:nvSpPr>
          <p:spPr bwMode="auto">
            <a:xfrm>
              <a:off x="5021" y="3369"/>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29" name="Oval 41"/>
            <p:cNvSpPr>
              <a:spLocks noChangeArrowheads="1"/>
            </p:cNvSpPr>
            <p:nvPr/>
          </p:nvSpPr>
          <p:spPr bwMode="auto">
            <a:xfrm>
              <a:off x="2976" y="3369"/>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0" name="Oval 42"/>
            <p:cNvSpPr>
              <a:spLocks noChangeArrowheads="1"/>
            </p:cNvSpPr>
            <p:nvPr/>
          </p:nvSpPr>
          <p:spPr bwMode="auto">
            <a:xfrm>
              <a:off x="3487" y="3710"/>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1" name="Oval 43"/>
            <p:cNvSpPr>
              <a:spLocks noChangeArrowheads="1"/>
            </p:cNvSpPr>
            <p:nvPr/>
          </p:nvSpPr>
          <p:spPr bwMode="auto">
            <a:xfrm>
              <a:off x="3999" y="3710"/>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2" name="Oval 44"/>
            <p:cNvSpPr>
              <a:spLocks noChangeArrowheads="1"/>
            </p:cNvSpPr>
            <p:nvPr/>
          </p:nvSpPr>
          <p:spPr bwMode="auto">
            <a:xfrm>
              <a:off x="4510" y="3710"/>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3" name="Oval 45"/>
            <p:cNvSpPr>
              <a:spLocks noChangeArrowheads="1"/>
            </p:cNvSpPr>
            <p:nvPr/>
          </p:nvSpPr>
          <p:spPr bwMode="auto">
            <a:xfrm>
              <a:off x="5021" y="3710"/>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4" name="Oval 46"/>
            <p:cNvSpPr>
              <a:spLocks noChangeArrowheads="1"/>
            </p:cNvSpPr>
            <p:nvPr/>
          </p:nvSpPr>
          <p:spPr bwMode="auto">
            <a:xfrm>
              <a:off x="2976" y="3710"/>
              <a:ext cx="114" cy="114"/>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5062" name="Group 47"/>
          <p:cNvGrpSpPr>
            <a:grpSpLocks/>
          </p:cNvGrpSpPr>
          <p:nvPr/>
        </p:nvGrpSpPr>
        <p:grpSpPr bwMode="auto">
          <a:xfrm>
            <a:off x="4502150" y="4441825"/>
            <a:ext cx="90488" cy="1352550"/>
            <a:chOff x="2692" y="2842"/>
            <a:chExt cx="57" cy="852"/>
          </a:xfrm>
        </p:grpSpPr>
        <p:sp>
          <p:nvSpPr>
            <p:cNvPr id="191536" name="Oval 48"/>
            <p:cNvSpPr>
              <a:spLocks noChangeArrowheads="1"/>
            </p:cNvSpPr>
            <p:nvPr/>
          </p:nvSpPr>
          <p:spPr bwMode="auto">
            <a:xfrm>
              <a:off x="2692" y="2842"/>
              <a:ext cx="57" cy="57"/>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7" name="Oval 49"/>
            <p:cNvSpPr>
              <a:spLocks noChangeArrowheads="1"/>
            </p:cNvSpPr>
            <p:nvPr/>
          </p:nvSpPr>
          <p:spPr bwMode="auto">
            <a:xfrm>
              <a:off x="2692" y="3637"/>
              <a:ext cx="57" cy="57"/>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sp>
        <p:nvSpPr>
          <p:cNvPr id="191538" name="Line 50"/>
          <p:cNvSpPr>
            <a:spLocks noChangeShapeType="1"/>
          </p:cNvSpPr>
          <p:nvPr/>
        </p:nvSpPr>
        <p:spPr bwMode="auto">
          <a:xfrm>
            <a:off x="4548188" y="4587875"/>
            <a:ext cx="0" cy="1068388"/>
          </a:xfrm>
          <a:prstGeom prst="line">
            <a:avLst/>
          </a:prstGeom>
          <a:noFill/>
          <a:ln w="28575" cap="rnd">
            <a:solidFill>
              <a:srgbClr val="FF00FF"/>
            </a:solidFill>
            <a:prstDash val="sysDot"/>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39" name="AutoShape 51"/>
          <p:cNvSpPr>
            <a:spLocks noChangeArrowheads="1"/>
          </p:cNvSpPr>
          <p:nvPr/>
        </p:nvSpPr>
        <p:spPr bwMode="auto">
          <a:xfrm>
            <a:off x="5562600" y="2087563"/>
            <a:ext cx="609600" cy="304800"/>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1540" name="AutoShape 52"/>
          <p:cNvSpPr>
            <a:spLocks noChangeArrowheads="1"/>
          </p:cNvSpPr>
          <p:nvPr/>
        </p:nvSpPr>
        <p:spPr bwMode="auto">
          <a:xfrm>
            <a:off x="7162800" y="1782763"/>
            <a:ext cx="609600" cy="304800"/>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1541" name="AutoShape 53"/>
          <p:cNvSpPr>
            <a:spLocks noChangeArrowheads="1"/>
          </p:cNvSpPr>
          <p:nvPr/>
        </p:nvSpPr>
        <p:spPr bwMode="auto">
          <a:xfrm>
            <a:off x="8077200" y="2620963"/>
            <a:ext cx="609600" cy="304800"/>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1542" name="Line 54"/>
          <p:cNvSpPr>
            <a:spLocks noChangeShapeType="1"/>
          </p:cNvSpPr>
          <p:nvPr/>
        </p:nvSpPr>
        <p:spPr bwMode="auto">
          <a:xfrm flipV="1">
            <a:off x="5922963" y="1885950"/>
            <a:ext cx="1533525" cy="361950"/>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43" name="Line 55"/>
          <p:cNvSpPr>
            <a:spLocks noChangeShapeType="1"/>
          </p:cNvSpPr>
          <p:nvPr/>
        </p:nvSpPr>
        <p:spPr bwMode="auto">
          <a:xfrm>
            <a:off x="4660900" y="2066925"/>
            <a:ext cx="1082675" cy="180975"/>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44" name="Line 56"/>
          <p:cNvSpPr>
            <a:spLocks noChangeShapeType="1"/>
          </p:cNvSpPr>
          <p:nvPr/>
        </p:nvSpPr>
        <p:spPr bwMode="auto">
          <a:xfrm>
            <a:off x="7545388" y="1885950"/>
            <a:ext cx="812800" cy="812800"/>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45070" name="Group 57"/>
          <p:cNvGrpSpPr>
            <a:grpSpLocks/>
          </p:cNvGrpSpPr>
          <p:nvPr/>
        </p:nvGrpSpPr>
        <p:grpSpPr bwMode="auto">
          <a:xfrm>
            <a:off x="5638800" y="4578350"/>
            <a:ext cx="609600" cy="1066800"/>
            <a:chOff x="3408" y="2928"/>
            <a:chExt cx="384" cy="672"/>
          </a:xfrm>
        </p:grpSpPr>
        <p:sp>
          <p:nvSpPr>
            <p:cNvPr id="191546" name="AutoShape 58"/>
            <p:cNvSpPr>
              <a:spLocks noChangeArrowheads="1"/>
            </p:cNvSpPr>
            <p:nvPr/>
          </p:nvSpPr>
          <p:spPr bwMode="auto">
            <a:xfrm>
              <a:off x="3408" y="2928"/>
              <a:ext cx="384" cy="192"/>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1547" name="AutoShape 59"/>
            <p:cNvSpPr>
              <a:spLocks noChangeArrowheads="1"/>
            </p:cNvSpPr>
            <p:nvPr/>
          </p:nvSpPr>
          <p:spPr bwMode="auto">
            <a:xfrm>
              <a:off x="3408" y="3408"/>
              <a:ext cx="384" cy="192"/>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45071" name="Group 60"/>
          <p:cNvGrpSpPr>
            <a:grpSpLocks/>
          </p:cNvGrpSpPr>
          <p:nvPr/>
        </p:nvGrpSpPr>
        <p:grpSpPr bwMode="auto">
          <a:xfrm>
            <a:off x="7086600" y="4197350"/>
            <a:ext cx="762000" cy="1752600"/>
            <a:chOff x="4320" y="2688"/>
            <a:chExt cx="480" cy="1104"/>
          </a:xfrm>
        </p:grpSpPr>
        <p:sp>
          <p:nvSpPr>
            <p:cNvPr id="191549" name="AutoShape 61"/>
            <p:cNvSpPr>
              <a:spLocks noChangeArrowheads="1"/>
            </p:cNvSpPr>
            <p:nvPr/>
          </p:nvSpPr>
          <p:spPr bwMode="auto">
            <a:xfrm>
              <a:off x="4416" y="2688"/>
              <a:ext cx="384" cy="192"/>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1550" name="AutoShape 62"/>
            <p:cNvSpPr>
              <a:spLocks noChangeArrowheads="1"/>
            </p:cNvSpPr>
            <p:nvPr/>
          </p:nvSpPr>
          <p:spPr bwMode="auto">
            <a:xfrm>
              <a:off x="4320" y="3600"/>
              <a:ext cx="384" cy="192"/>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45072" name="Group 63"/>
          <p:cNvGrpSpPr>
            <a:grpSpLocks/>
          </p:cNvGrpSpPr>
          <p:nvPr/>
        </p:nvGrpSpPr>
        <p:grpSpPr bwMode="auto">
          <a:xfrm>
            <a:off x="8077200" y="4806950"/>
            <a:ext cx="609600" cy="609600"/>
            <a:chOff x="4944" y="3072"/>
            <a:chExt cx="384" cy="384"/>
          </a:xfrm>
        </p:grpSpPr>
        <p:sp>
          <p:nvSpPr>
            <p:cNvPr id="191552" name="AutoShape 64"/>
            <p:cNvSpPr>
              <a:spLocks noChangeArrowheads="1"/>
            </p:cNvSpPr>
            <p:nvPr/>
          </p:nvSpPr>
          <p:spPr bwMode="auto">
            <a:xfrm>
              <a:off x="4944" y="3264"/>
              <a:ext cx="384" cy="192"/>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1553" name="AutoShape 65"/>
            <p:cNvSpPr>
              <a:spLocks noChangeArrowheads="1"/>
            </p:cNvSpPr>
            <p:nvPr/>
          </p:nvSpPr>
          <p:spPr bwMode="auto">
            <a:xfrm>
              <a:off x="4944" y="3072"/>
              <a:ext cx="384" cy="192"/>
            </a:xfrm>
            <a:prstGeom prst="irregularSeal1">
              <a:avLst/>
            </a:prstGeom>
            <a:solidFill>
              <a:srgbClr val="FFFF00"/>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45073" name="Group 66"/>
          <p:cNvGrpSpPr>
            <a:grpSpLocks/>
          </p:cNvGrpSpPr>
          <p:nvPr/>
        </p:nvGrpSpPr>
        <p:grpSpPr bwMode="auto">
          <a:xfrm>
            <a:off x="4683125" y="4557713"/>
            <a:ext cx="1082675" cy="1147762"/>
            <a:chOff x="2806" y="2915"/>
            <a:chExt cx="682" cy="723"/>
          </a:xfrm>
        </p:grpSpPr>
        <p:sp>
          <p:nvSpPr>
            <p:cNvPr id="191555" name="Line 67"/>
            <p:cNvSpPr>
              <a:spLocks noChangeShapeType="1"/>
            </p:cNvSpPr>
            <p:nvPr/>
          </p:nvSpPr>
          <p:spPr bwMode="auto">
            <a:xfrm>
              <a:off x="2806" y="2915"/>
              <a:ext cx="682" cy="114"/>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56" name="Line 68"/>
            <p:cNvSpPr>
              <a:spLocks noChangeShapeType="1"/>
            </p:cNvSpPr>
            <p:nvPr/>
          </p:nvSpPr>
          <p:spPr bwMode="auto">
            <a:xfrm flipV="1">
              <a:off x="2806" y="3524"/>
              <a:ext cx="682" cy="114"/>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5074" name="Group 69"/>
          <p:cNvGrpSpPr>
            <a:grpSpLocks/>
          </p:cNvGrpSpPr>
          <p:nvPr/>
        </p:nvGrpSpPr>
        <p:grpSpPr bwMode="auto">
          <a:xfrm>
            <a:off x="5764213" y="4376738"/>
            <a:ext cx="1714500" cy="1492250"/>
            <a:chOff x="3487" y="2801"/>
            <a:chExt cx="1080" cy="940"/>
          </a:xfrm>
        </p:grpSpPr>
        <p:sp>
          <p:nvSpPr>
            <p:cNvPr id="191558" name="Line 70"/>
            <p:cNvSpPr>
              <a:spLocks noChangeShapeType="1"/>
            </p:cNvSpPr>
            <p:nvPr/>
          </p:nvSpPr>
          <p:spPr bwMode="auto">
            <a:xfrm flipV="1">
              <a:off x="3601" y="2801"/>
              <a:ext cx="966" cy="228"/>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59" name="Line 71"/>
            <p:cNvSpPr>
              <a:spLocks noChangeShapeType="1"/>
            </p:cNvSpPr>
            <p:nvPr/>
          </p:nvSpPr>
          <p:spPr bwMode="auto">
            <a:xfrm>
              <a:off x="3487" y="3524"/>
              <a:ext cx="936" cy="217"/>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5075" name="Group 72"/>
          <p:cNvGrpSpPr>
            <a:grpSpLocks/>
          </p:cNvGrpSpPr>
          <p:nvPr/>
        </p:nvGrpSpPr>
        <p:grpSpPr bwMode="auto">
          <a:xfrm>
            <a:off x="7478713" y="4376738"/>
            <a:ext cx="901700" cy="1417637"/>
            <a:chOff x="4567" y="2801"/>
            <a:chExt cx="568" cy="893"/>
          </a:xfrm>
        </p:grpSpPr>
        <p:sp>
          <p:nvSpPr>
            <p:cNvPr id="191561" name="Line 73"/>
            <p:cNvSpPr>
              <a:spLocks noChangeShapeType="1"/>
            </p:cNvSpPr>
            <p:nvPr/>
          </p:nvSpPr>
          <p:spPr bwMode="auto">
            <a:xfrm>
              <a:off x="4623" y="2801"/>
              <a:ext cx="512" cy="512"/>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62" name="Line 74"/>
            <p:cNvSpPr>
              <a:spLocks noChangeShapeType="1"/>
            </p:cNvSpPr>
            <p:nvPr/>
          </p:nvSpPr>
          <p:spPr bwMode="auto">
            <a:xfrm flipV="1">
              <a:off x="4567" y="3183"/>
              <a:ext cx="511" cy="511"/>
            </a:xfrm>
            <a:prstGeom prst="line">
              <a:avLst/>
            </a:prstGeom>
            <a:noFill/>
            <a:ln w="9525">
              <a:solidFill>
                <a:srgbClr val="0000FF"/>
              </a:solidFill>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sp>
        <p:nvSpPr>
          <p:cNvPr id="191563" name="Line 75"/>
          <p:cNvSpPr>
            <a:spLocks noChangeShapeType="1"/>
          </p:cNvSpPr>
          <p:nvPr/>
        </p:nvSpPr>
        <p:spPr bwMode="auto">
          <a:xfrm flipV="1">
            <a:off x="4419600" y="5035550"/>
            <a:ext cx="4419600" cy="76200"/>
          </a:xfrm>
          <a:prstGeom prst="line">
            <a:avLst/>
          </a:prstGeom>
          <a:noFill/>
          <a:ln w="25400">
            <a:solidFill>
              <a:srgbClr val="0000FF"/>
            </a:solidFill>
            <a:prstDash val="dash"/>
            <a:round/>
            <a:headEnd type="non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64" name="Line 76"/>
          <p:cNvSpPr>
            <a:spLocks noChangeShapeType="1"/>
          </p:cNvSpPr>
          <p:nvPr/>
        </p:nvSpPr>
        <p:spPr bwMode="auto">
          <a:xfrm flipH="1">
            <a:off x="7467600" y="4425950"/>
            <a:ext cx="0" cy="1371600"/>
          </a:xfrm>
          <a:prstGeom prst="line">
            <a:avLst/>
          </a:prstGeom>
          <a:noFill/>
          <a:ln w="28575" cap="rnd">
            <a:solidFill>
              <a:srgbClr val="FF00FF"/>
            </a:solidFill>
            <a:prstDash val="sysDot"/>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65" name="Line 77"/>
          <p:cNvSpPr>
            <a:spLocks noChangeShapeType="1"/>
          </p:cNvSpPr>
          <p:nvPr/>
        </p:nvSpPr>
        <p:spPr bwMode="auto">
          <a:xfrm flipH="1">
            <a:off x="5867400" y="4806950"/>
            <a:ext cx="0" cy="609600"/>
          </a:xfrm>
          <a:prstGeom prst="line">
            <a:avLst/>
          </a:prstGeom>
          <a:noFill/>
          <a:ln w="28575" cap="rnd">
            <a:solidFill>
              <a:srgbClr val="FF00FF"/>
            </a:solidFill>
            <a:prstDash val="sysDot"/>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66" name="Line 78"/>
          <p:cNvSpPr>
            <a:spLocks noChangeShapeType="1"/>
          </p:cNvSpPr>
          <p:nvPr/>
        </p:nvSpPr>
        <p:spPr bwMode="auto">
          <a:xfrm flipH="1">
            <a:off x="8382000" y="4883150"/>
            <a:ext cx="0" cy="381000"/>
          </a:xfrm>
          <a:prstGeom prst="line">
            <a:avLst/>
          </a:prstGeom>
          <a:noFill/>
          <a:ln w="28575" cap="rnd">
            <a:solidFill>
              <a:srgbClr val="FF00FF"/>
            </a:solidFill>
            <a:prstDash val="sysDot"/>
            <a:round/>
            <a:headEnd type="none" w="sm" len="sm"/>
            <a:tailEnd type="none" w="sm" len="sm"/>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1567" name="Oval 79"/>
          <p:cNvSpPr>
            <a:spLocks noChangeArrowheads="1"/>
          </p:cNvSpPr>
          <p:nvPr/>
        </p:nvSpPr>
        <p:spPr bwMode="auto">
          <a:xfrm>
            <a:off x="4394200" y="4959350"/>
            <a:ext cx="304800" cy="304800"/>
          </a:xfrm>
          <a:prstGeom prst="ellipse">
            <a:avLst/>
          </a:prstGeom>
          <a:solidFill>
            <a:srgbClr val="0000FF">
              <a:alpha val="50000"/>
            </a:srgbClr>
          </a:solidFill>
          <a:ln w="9525">
            <a:solidFill>
              <a:srgbClr val="0000FF"/>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5081" name="Rectangle 80"/>
          <p:cNvSpPr>
            <a:spLocks noChangeArrowheads="1"/>
          </p:cNvSpPr>
          <p:nvPr/>
        </p:nvSpPr>
        <p:spPr bwMode="auto">
          <a:xfrm>
            <a:off x="152400" y="1878013"/>
            <a:ext cx="3911600" cy="1733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a:lstStyle/>
          <a:p>
            <a:pPr marL="342900" indent="-342900" algn="l">
              <a:spcBef>
                <a:spcPct val="20000"/>
              </a:spcBef>
              <a:buClr>
                <a:schemeClr val="folHlink"/>
              </a:buClr>
              <a:buSzPct val="60000"/>
              <a:buFont typeface="Wingdings" charset="0"/>
              <a:buChar char="n"/>
            </a:pPr>
            <a:r>
              <a:rPr lang="en-US" sz="2800"/>
              <a:t>Normal conductor</a:t>
            </a:r>
          </a:p>
          <a:p>
            <a:pPr marL="1143000" lvl="2" indent="-228600" algn="l">
              <a:spcBef>
                <a:spcPct val="20000"/>
              </a:spcBef>
              <a:buClr>
                <a:schemeClr val="folHlink"/>
              </a:buClr>
              <a:buSzPct val="50000"/>
              <a:buFont typeface="Wingdings" charset="0"/>
              <a:buChar char="n"/>
            </a:pPr>
            <a:r>
              <a:rPr lang="en-US" sz="2000"/>
              <a:t>scattering of e</a:t>
            </a:r>
            <a:r>
              <a:rPr lang="en-US" sz="2000" baseline="30000"/>
              <a:t>-</a:t>
            </a:r>
          </a:p>
          <a:p>
            <a:pPr marL="1143000" lvl="2" indent="-228600" algn="l">
              <a:spcBef>
                <a:spcPct val="20000"/>
              </a:spcBef>
              <a:buClr>
                <a:schemeClr val="folHlink"/>
              </a:buClr>
              <a:buSzPct val="50000"/>
              <a:buFont typeface="Wingdings" charset="0"/>
              <a:buChar char="n"/>
            </a:pPr>
            <a:r>
              <a:rPr lang="en-US" sz="2000"/>
              <a:t>finite resistance due to energy dissipation</a:t>
            </a:r>
          </a:p>
        </p:txBody>
      </p:sp>
      <p:pic>
        <p:nvPicPr>
          <p:cNvPr id="45082" name="Picture 81" descr="fig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57925" y="47625"/>
            <a:ext cx="887413" cy="1171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083" name="Picture 82" descr="fig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18363" y="38100"/>
            <a:ext cx="903287" cy="1181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5084" name="Picture 83" descr="fig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0388" y="49213"/>
            <a:ext cx="887412" cy="1162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91572" name="Rectangle 84"/>
          <p:cNvSpPr>
            <a:spLocks noChangeArrowheads="1"/>
          </p:cNvSpPr>
          <p:nvPr/>
        </p:nvSpPr>
        <p:spPr bwMode="auto">
          <a:xfrm>
            <a:off x="6149975" y="1263650"/>
            <a:ext cx="2998788" cy="33655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eaLnBrk="0" hangingPunct="0">
              <a:spcBef>
                <a:spcPct val="50000"/>
              </a:spcBef>
              <a:defRPr/>
            </a:pPr>
            <a:r>
              <a:rPr lang="en-US" sz="1600">
                <a:cs typeface="+mn-cs"/>
              </a:rPr>
              <a:t>Bardeen, Cooper and Schrieffer</a:t>
            </a:r>
          </a:p>
        </p:txBody>
      </p:sp>
      <p:sp>
        <p:nvSpPr>
          <p:cNvPr id="191573" name="Rectangle 85"/>
          <p:cNvSpPr>
            <a:spLocks noChangeArrowheads="1"/>
          </p:cNvSpPr>
          <p:nvPr/>
        </p:nvSpPr>
        <p:spPr bwMode="auto">
          <a:xfrm>
            <a:off x="4191000" y="3505200"/>
            <a:ext cx="4800600" cy="6397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nchor="ctr">
            <a:spAutoFit/>
          </a:bodyPr>
          <a:lstStyle/>
          <a:p>
            <a:pPr algn="l">
              <a:defRPr/>
            </a:pPr>
            <a:r>
              <a:rPr lang="en-US" sz="1200" i="1">
                <a:cs typeface="+mn-cs"/>
              </a:rPr>
              <a:t>Proper physics</a:t>
            </a:r>
            <a:r>
              <a:rPr lang="en-US" sz="1200">
                <a:cs typeface="+mn-cs"/>
              </a:rPr>
              <a:t>: a gas of Fermions. The conduction electrons at the Fermi surface have large energy (few eV) and interact with lattice defects, displacements or thermal excitations (hence </a:t>
            </a:r>
            <a:r>
              <a:rPr lang="en-US" sz="1200">
                <a:latin typeface="Symbol" charset="0"/>
                <a:cs typeface="+mn-cs"/>
                <a:sym typeface="Symbol" charset="0"/>
              </a:rPr>
              <a:t></a:t>
            </a:r>
            <a:r>
              <a:rPr lang="en-US" sz="1200">
                <a:cs typeface="+mn-cs"/>
              </a:rPr>
              <a:t>(T))</a:t>
            </a:r>
          </a:p>
        </p:txBody>
      </p:sp>
      <p:sp>
        <p:nvSpPr>
          <p:cNvPr id="191574" name="Rectangle 86"/>
          <p:cNvSpPr>
            <a:spLocks noChangeArrowheads="1"/>
          </p:cNvSpPr>
          <p:nvPr/>
        </p:nvSpPr>
        <p:spPr bwMode="auto">
          <a:xfrm>
            <a:off x="4267200" y="5975350"/>
            <a:ext cx="480060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nchor="ctr">
            <a:spAutoFit/>
          </a:bodyPr>
          <a:lstStyle/>
          <a:p>
            <a:pPr algn="l">
              <a:defRPr/>
            </a:pPr>
            <a:r>
              <a:rPr lang="en-US" sz="1200" i="1">
                <a:cs typeface="+mn-cs"/>
              </a:rPr>
              <a:t>Proper physics</a:t>
            </a:r>
            <a:r>
              <a:rPr lang="en-US" sz="1200">
                <a:cs typeface="+mn-cs"/>
              </a:rPr>
              <a:t>: paired electrons in the vicinity of the Fermi surface, with opposite momentum and spin (bosons with zero spin). The binding energy introduces a small energy gap between paired and unpaired state. An external electric field makes the pair drift.</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5" name="Group 2"/>
          <p:cNvGrpSpPr>
            <a:grpSpLocks/>
          </p:cNvGrpSpPr>
          <p:nvPr/>
        </p:nvGrpSpPr>
        <p:grpSpPr bwMode="auto">
          <a:xfrm>
            <a:off x="4689475" y="2065338"/>
            <a:ext cx="2795588" cy="1173162"/>
            <a:chOff x="2954" y="1477"/>
            <a:chExt cx="1761" cy="739"/>
          </a:xfrm>
        </p:grpSpPr>
        <p:grpSp>
          <p:nvGrpSpPr>
            <p:cNvPr id="47182" name="Group 3"/>
            <p:cNvGrpSpPr>
              <a:grpSpLocks/>
            </p:cNvGrpSpPr>
            <p:nvPr/>
          </p:nvGrpSpPr>
          <p:grpSpPr bwMode="auto">
            <a:xfrm>
              <a:off x="3578" y="1477"/>
              <a:ext cx="1137" cy="739"/>
              <a:chOff x="3578" y="1477"/>
              <a:chExt cx="1137" cy="739"/>
            </a:xfrm>
          </p:grpSpPr>
          <p:sp>
            <p:nvSpPr>
              <p:cNvPr id="192516" name="Oval 4"/>
              <p:cNvSpPr>
                <a:spLocks noChangeArrowheads="1"/>
              </p:cNvSpPr>
              <p:nvPr/>
            </p:nvSpPr>
            <p:spPr bwMode="auto">
              <a:xfrm>
                <a:off x="3578" y="1477"/>
                <a:ext cx="1137" cy="739"/>
              </a:xfrm>
              <a:prstGeom prst="ellipse">
                <a:avLst/>
              </a:prstGeom>
              <a:solidFill>
                <a:srgbClr val="DFDFDF"/>
              </a:solidFill>
              <a:ln>
                <a:noFill/>
              </a:ln>
              <a:effectLst/>
              <a:extLst>
                <a:ext uri="{91240B29-F687-4f45-9708-019B960494DF}">
                  <a14:hiddenLine xmlns="" xmlns:a14="http://schemas.microsoft.com/office/drawing/2010/main" w="12700">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17" name="Oval 5"/>
              <p:cNvSpPr>
                <a:spLocks noChangeArrowheads="1"/>
              </p:cNvSpPr>
              <p:nvPr/>
            </p:nvSpPr>
            <p:spPr bwMode="auto">
              <a:xfrm>
                <a:off x="3749" y="1534"/>
                <a:ext cx="909" cy="595"/>
              </a:xfrm>
              <a:prstGeom prst="ellipse">
                <a:avLst/>
              </a:prstGeom>
              <a:solidFill>
                <a:srgbClr val="BFBFBF"/>
              </a:solidFill>
              <a:ln>
                <a:noFill/>
              </a:ln>
              <a:effectLst/>
              <a:extLst>
                <a:ext uri="{91240B29-F687-4f45-9708-019B960494DF}">
                  <a14:hiddenLine xmlns="" xmlns:a14="http://schemas.microsoft.com/office/drawing/2010/main" w="12700">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18" name="Oval 6"/>
              <p:cNvSpPr>
                <a:spLocks noChangeArrowheads="1"/>
              </p:cNvSpPr>
              <p:nvPr/>
            </p:nvSpPr>
            <p:spPr bwMode="auto">
              <a:xfrm>
                <a:off x="4033" y="1648"/>
                <a:ext cx="568" cy="398"/>
              </a:xfrm>
              <a:prstGeom prst="ellipse">
                <a:avLst/>
              </a:prstGeom>
              <a:solidFill>
                <a:srgbClr val="A6A6A6"/>
              </a:solidFill>
              <a:ln>
                <a:noFill/>
              </a:ln>
              <a:effectLst/>
              <a:extLst>
                <a:ext uri="{91240B29-F687-4f45-9708-019B960494DF}">
                  <a14:hiddenLine xmlns="" xmlns:a14="http://schemas.microsoft.com/office/drawing/2010/main" w="12700">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7183" name="Group 7"/>
            <p:cNvGrpSpPr>
              <a:grpSpLocks/>
            </p:cNvGrpSpPr>
            <p:nvPr/>
          </p:nvGrpSpPr>
          <p:grpSpPr bwMode="auto">
            <a:xfrm>
              <a:off x="4033" y="1818"/>
              <a:ext cx="341" cy="58"/>
              <a:chOff x="4033" y="1818"/>
              <a:chExt cx="341" cy="58"/>
            </a:xfrm>
          </p:grpSpPr>
          <p:sp>
            <p:nvSpPr>
              <p:cNvPr id="192520" name="Oval 8"/>
              <p:cNvSpPr>
                <a:spLocks noChangeArrowheads="1"/>
              </p:cNvSpPr>
              <p:nvPr/>
            </p:nvSpPr>
            <p:spPr bwMode="auto">
              <a:xfrm>
                <a:off x="4317" y="1818"/>
                <a:ext cx="57" cy="58"/>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21" name="Line 9"/>
              <p:cNvSpPr>
                <a:spLocks noChangeShapeType="1"/>
              </p:cNvSpPr>
              <p:nvPr/>
            </p:nvSpPr>
            <p:spPr bwMode="auto">
              <a:xfrm flipH="1">
                <a:off x="4146" y="1818"/>
                <a:ext cx="171" cy="1"/>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22" name="Line 10"/>
              <p:cNvSpPr>
                <a:spLocks noChangeShapeType="1"/>
              </p:cNvSpPr>
              <p:nvPr/>
            </p:nvSpPr>
            <p:spPr bwMode="auto">
              <a:xfrm flipH="1">
                <a:off x="4033" y="1875"/>
                <a:ext cx="284"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7184" name="Group 11"/>
            <p:cNvGrpSpPr>
              <a:grpSpLocks/>
            </p:cNvGrpSpPr>
            <p:nvPr/>
          </p:nvGrpSpPr>
          <p:grpSpPr bwMode="auto">
            <a:xfrm>
              <a:off x="2954" y="1818"/>
              <a:ext cx="341" cy="57"/>
              <a:chOff x="2954" y="1818"/>
              <a:chExt cx="341" cy="57"/>
            </a:xfrm>
          </p:grpSpPr>
          <p:sp>
            <p:nvSpPr>
              <p:cNvPr id="192524" name="Oval 12"/>
              <p:cNvSpPr>
                <a:spLocks noChangeArrowheads="1"/>
              </p:cNvSpPr>
              <p:nvPr/>
            </p:nvSpPr>
            <p:spPr bwMode="auto">
              <a:xfrm>
                <a:off x="3238" y="1818"/>
                <a:ext cx="57" cy="57"/>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25" name="Line 13"/>
              <p:cNvSpPr>
                <a:spLocks noChangeShapeType="1"/>
              </p:cNvSpPr>
              <p:nvPr/>
            </p:nvSpPr>
            <p:spPr bwMode="auto">
              <a:xfrm flipH="1">
                <a:off x="3067" y="1818"/>
                <a:ext cx="171"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26" name="Line 14"/>
              <p:cNvSpPr>
                <a:spLocks noChangeShapeType="1"/>
              </p:cNvSpPr>
              <p:nvPr/>
            </p:nvSpPr>
            <p:spPr bwMode="auto">
              <a:xfrm flipH="1">
                <a:off x="2954" y="1874"/>
                <a:ext cx="284" cy="1"/>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grpSp>
        <p:nvGrpSpPr>
          <p:cNvPr id="47106" name="Group 15"/>
          <p:cNvGrpSpPr>
            <a:grpSpLocks/>
          </p:cNvGrpSpPr>
          <p:nvPr/>
        </p:nvGrpSpPr>
        <p:grpSpPr bwMode="auto">
          <a:xfrm>
            <a:off x="6248400" y="4562475"/>
            <a:ext cx="2746375" cy="1173163"/>
            <a:chOff x="3962" y="3114"/>
            <a:chExt cx="1704" cy="739"/>
          </a:xfrm>
        </p:grpSpPr>
        <p:grpSp>
          <p:nvGrpSpPr>
            <p:cNvPr id="47170" name="Group 16"/>
            <p:cNvGrpSpPr>
              <a:grpSpLocks/>
            </p:cNvGrpSpPr>
            <p:nvPr/>
          </p:nvGrpSpPr>
          <p:grpSpPr bwMode="auto">
            <a:xfrm>
              <a:off x="4530" y="3114"/>
              <a:ext cx="1136" cy="739"/>
              <a:chOff x="4530" y="3020"/>
              <a:chExt cx="1136" cy="739"/>
            </a:xfrm>
          </p:grpSpPr>
          <p:sp>
            <p:nvSpPr>
              <p:cNvPr id="192529" name="Oval 17"/>
              <p:cNvSpPr>
                <a:spLocks noChangeArrowheads="1"/>
              </p:cNvSpPr>
              <p:nvPr/>
            </p:nvSpPr>
            <p:spPr bwMode="auto">
              <a:xfrm>
                <a:off x="4530" y="3020"/>
                <a:ext cx="1136" cy="739"/>
              </a:xfrm>
              <a:prstGeom prst="ellipse">
                <a:avLst/>
              </a:prstGeom>
              <a:solidFill>
                <a:srgbClr val="DFDFDF"/>
              </a:solidFill>
              <a:ln>
                <a:noFill/>
              </a:ln>
              <a:effectLst/>
              <a:extLst>
                <a:ext uri="{91240B29-F687-4f45-9708-019B960494DF}">
                  <a14:hiddenLine xmlns="" xmlns:a14="http://schemas.microsoft.com/office/drawing/2010/main" w="12700">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30" name="Oval 18"/>
              <p:cNvSpPr>
                <a:spLocks noChangeArrowheads="1"/>
              </p:cNvSpPr>
              <p:nvPr/>
            </p:nvSpPr>
            <p:spPr bwMode="auto">
              <a:xfrm>
                <a:off x="4705" y="3077"/>
                <a:ext cx="905" cy="595"/>
              </a:xfrm>
              <a:prstGeom prst="ellipse">
                <a:avLst/>
              </a:prstGeom>
              <a:solidFill>
                <a:srgbClr val="BFBFBF"/>
              </a:solidFill>
              <a:ln>
                <a:noFill/>
              </a:ln>
              <a:effectLst/>
              <a:extLst>
                <a:ext uri="{91240B29-F687-4f45-9708-019B960494DF}">
                  <a14:hiddenLine xmlns="" xmlns:a14="http://schemas.microsoft.com/office/drawing/2010/main" w="12700">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31" name="Oval 19"/>
              <p:cNvSpPr>
                <a:spLocks noChangeArrowheads="1"/>
              </p:cNvSpPr>
              <p:nvPr/>
            </p:nvSpPr>
            <p:spPr bwMode="auto">
              <a:xfrm>
                <a:off x="4984" y="3190"/>
                <a:ext cx="564" cy="398"/>
              </a:xfrm>
              <a:prstGeom prst="ellipse">
                <a:avLst/>
              </a:prstGeom>
              <a:solidFill>
                <a:srgbClr val="A6A6A6"/>
              </a:solidFill>
              <a:ln>
                <a:noFill/>
              </a:ln>
              <a:effectLst/>
              <a:extLst>
                <a:ext uri="{91240B29-F687-4f45-9708-019B960494DF}">
                  <a14:hiddenLine xmlns="" xmlns:a14="http://schemas.microsoft.com/office/drawing/2010/main" w="12700">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7171" name="Group 20"/>
            <p:cNvGrpSpPr>
              <a:grpSpLocks/>
            </p:cNvGrpSpPr>
            <p:nvPr/>
          </p:nvGrpSpPr>
          <p:grpSpPr bwMode="auto">
            <a:xfrm>
              <a:off x="5041" y="3455"/>
              <a:ext cx="341" cy="57"/>
              <a:chOff x="0" y="0"/>
              <a:chExt cx="20000" cy="20000"/>
            </a:xfrm>
          </p:grpSpPr>
          <p:sp>
            <p:nvSpPr>
              <p:cNvPr id="192533" name="Oval 21"/>
              <p:cNvSpPr>
                <a:spLocks noChangeArrowheads="1"/>
              </p:cNvSpPr>
              <p:nvPr/>
            </p:nvSpPr>
            <p:spPr bwMode="auto">
              <a:xfrm>
                <a:off x="16669" y="0"/>
                <a:ext cx="3351" cy="20000"/>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34" name="Line 22"/>
              <p:cNvSpPr>
                <a:spLocks noChangeShapeType="1"/>
              </p:cNvSpPr>
              <p:nvPr/>
            </p:nvSpPr>
            <p:spPr bwMode="auto">
              <a:xfrm flipH="1">
                <a:off x="6617" y="0"/>
                <a:ext cx="10052"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35" name="Line 23"/>
              <p:cNvSpPr>
                <a:spLocks noChangeShapeType="1"/>
              </p:cNvSpPr>
              <p:nvPr/>
            </p:nvSpPr>
            <p:spPr bwMode="auto">
              <a:xfrm flipH="1">
                <a:off x="-27" y="19649"/>
                <a:ext cx="16695" cy="351"/>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47172" name="Group 24"/>
            <p:cNvGrpSpPr>
              <a:grpSpLocks/>
            </p:cNvGrpSpPr>
            <p:nvPr/>
          </p:nvGrpSpPr>
          <p:grpSpPr bwMode="auto">
            <a:xfrm>
              <a:off x="3962" y="3455"/>
              <a:ext cx="341" cy="57"/>
              <a:chOff x="-3" y="0"/>
              <a:chExt cx="20003" cy="20000"/>
            </a:xfrm>
          </p:grpSpPr>
          <p:sp>
            <p:nvSpPr>
              <p:cNvPr id="192537" name="Oval 25"/>
              <p:cNvSpPr>
                <a:spLocks noChangeArrowheads="1"/>
              </p:cNvSpPr>
              <p:nvPr/>
            </p:nvSpPr>
            <p:spPr bwMode="auto">
              <a:xfrm>
                <a:off x="16637" y="0"/>
                <a:ext cx="3351" cy="20000"/>
              </a:xfrm>
              <a:prstGeom prst="ellipse">
                <a:avLst/>
              </a:prstGeom>
              <a:solidFill>
                <a:srgbClr val="0000F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38" name="Line 26"/>
              <p:cNvSpPr>
                <a:spLocks noChangeShapeType="1"/>
              </p:cNvSpPr>
              <p:nvPr/>
            </p:nvSpPr>
            <p:spPr bwMode="auto">
              <a:xfrm flipH="1">
                <a:off x="6642" y="0"/>
                <a:ext cx="9996" cy="0"/>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39" name="Line 27"/>
              <p:cNvSpPr>
                <a:spLocks noChangeShapeType="1"/>
              </p:cNvSpPr>
              <p:nvPr/>
            </p:nvSpPr>
            <p:spPr bwMode="auto">
              <a:xfrm flipH="1">
                <a:off x="-3" y="19649"/>
                <a:ext cx="16640" cy="351"/>
              </a:xfrm>
              <a:prstGeom prst="line">
                <a:avLst/>
              </a:prstGeom>
              <a:noFill/>
              <a:ln w="9525">
                <a:solidFill>
                  <a:srgbClr val="000000"/>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sp>
        <p:nvSpPr>
          <p:cNvPr id="192540" name="Rectangle 28"/>
          <p:cNvSpPr>
            <a:spLocks noGrp="1" noChangeArrowheads="1"/>
          </p:cNvSpPr>
          <p:nvPr>
            <p:ph type="title"/>
          </p:nvPr>
        </p:nvSpPr>
        <p:spPr/>
        <p:txBody>
          <a:bodyPr/>
          <a:lstStyle/>
          <a:p>
            <a:pPr eaLnBrk="1" hangingPunct="1">
              <a:defRPr/>
            </a:pPr>
            <a:r>
              <a:rPr lang="en-US">
                <a:cs typeface="+mj-cs"/>
              </a:rPr>
              <a:t>Pairing mechanism</a:t>
            </a:r>
          </a:p>
        </p:txBody>
      </p:sp>
      <p:sp>
        <p:nvSpPr>
          <p:cNvPr id="192541" name="Rectangle 29"/>
          <p:cNvSpPr>
            <a:spLocks noGrp="1" noChangeArrowheads="1"/>
          </p:cNvSpPr>
          <p:nvPr>
            <p:ph type="body" idx="1"/>
          </p:nvPr>
        </p:nvSpPr>
        <p:spPr>
          <a:xfrm>
            <a:off x="76200" y="2171700"/>
            <a:ext cx="4419600" cy="4483100"/>
          </a:xfrm>
        </p:spPr>
        <p:txBody>
          <a:bodyPr/>
          <a:lstStyle/>
          <a:p>
            <a:pPr algn="ctr" eaLnBrk="1" hangingPunct="1">
              <a:lnSpc>
                <a:spcPct val="90000"/>
              </a:lnSpc>
              <a:buFont typeface="Wingdings" charset="0"/>
              <a:buNone/>
              <a:defRPr/>
            </a:pPr>
            <a:r>
              <a:rPr lang="en-US">
                <a:cs typeface="+mn-cs"/>
              </a:rPr>
              <a:t>Lattice displacement</a:t>
            </a:r>
          </a:p>
          <a:p>
            <a:pPr algn="ctr" eaLnBrk="1" hangingPunct="1">
              <a:lnSpc>
                <a:spcPct val="90000"/>
              </a:lnSpc>
              <a:buFont typeface="Wingdings" charset="0"/>
              <a:buNone/>
              <a:defRPr/>
            </a:pPr>
            <a:r>
              <a:rPr lang="en-GB">
                <a:latin typeface="Symbol" charset="0"/>
                <a:cs typeface="+mn-cs"/>
                <a:sym typeface="Symbol" charset="0"/>
              </a:rPr>
              <a:t></a:t>
            </a:r>
            <a:endParaRPr lang="en-US">
              <a:cs typeface="+mn-cs"/>
            </a:endParaRPr>
          </a:p>
          <a:p>
            <a:pPr algn="ctr" eaLnBrk="1" hangingPunct="1">
              <a:lnSpc>
                <a:spcPct val="90000"/>
              </a:lnSpc>
              <a:buFont typeface="Wingdings" charset="0"/>
              <a:buNone/>
              <a:defRPr/>
            </a:pPr>
            <a:r>
              <a:rPr lang="en-US">
                <a:cs typeface="+mn-cs"/>
              </a:rPr>
              <a:t>phonons (sound)</a:t>
            </a:r>
          </a:p>
          <a:p>
            <a:pPr algn="ctr" eaLnBrk="1" hangingPunct="1">
              <a:lnSpc>
                <a:spcPct val="90000"/>
              </a:lnSpc>
              <a:buFont typeface="Wingdings" charset="0"/>
              <a:buNone/>
              <a:defRPr/>
            </a:pPr>
            <a:r>
              <a:rPr lang="en-GB">
                <a:latin typeface="Symbol" charset="0"/>
                <a:cs typeface="+mn-cs"/>
                <a:sym typeface="Symbol" charset="0"/>
              </a:rPr>
              <a:t></a:t>
            </a:r>
            <a:endParaRPr lang="en-GB">
              <a:latin typeface="Symbol" charset="0"/>
              <a:cs typeface="+mn-cs"/>
            </a:endParaRPr>
          </a:p>
          <a:p>
            <a:pPr algn="ctr" eaLnBrk="1" hangingPunct="1">
              <a:lnSpc>
                <a:spcPct val="90000"/>
              </a:lnSpc>
              <a:buFont typeface="Wingdings" charset="0"/>
              <a:buNone/>
              <a:defRPr/>
            </a:pPr>
            <a:r>
              <a:rPr lang="en-US">
                <a:cs typeface="+mn-cs"/>
              </a:rPr>
              <a:t>coupling of charge carriers</a:t>
            </a:r>
            <a:endParaRPr lang="en-GB" sz="1800">
              <a:cs typeface="+mn-cs"/>
            </a:endParaRPr>
          </a:p>
          <a:p>
            <a:pPr eaLnBrk="1" hangingPunct="1">
              <a:lnSpc>
                <a:spcPct val="90000"/>
              </a:lnSpc>
              <a:buFont typeface="Wingdings" charset="0"/>
              <a:buNone/>
              <a:defRPr/>
            </a:pPr>
            <a:endParaRPr lang="en-GB" sz="1800">
              <a:cs typeface="+mn-cs"/>
            </a:endParaRPr>
          </a:p>
          <a:p>
            <a:pPr algn="ctr" eaLnBrk="1" hangingPunct="1">
              <a:lnSpc>
                <a:spcPct val="90000"/>
              </a:lnSpc>
              <a:buFont typeface="Wingdings" charset="0"/>
              <a:buNone/>
              <a:defRPr/>
            </a:pPr>
            <a:r>
              <a:rPr lang="en-GB" b="1">
                <a:solidFill>
                  <a:schemeClr val="hlink"/>
                </a:solidFill>
                <a:cs typeface="+mn-cs"/>
              </a:rPr>
              <a:t>Only works at low</a:t>
            </a:r>
          </a:p>
          <a:p>
            <a:pPr algn="ctr" eaLnBrk="1" hangingPunct="1">
              <a:lnSpc>
                <a:spcPct val="90000"/>
              </a:lnSpc>
              <a:buFont typeface="Wingdings" charset="0"/>
              <a:buNone/>
              <a:defRPr/>
            </a:pPr>
            <a:r>
              <a:rPr lang="en-GB" b="1">
                <a:solidFill>
                  <a:schemeClr val="hlink"/>
                </a:solidFill>
                <a:cs typeface="+mn-cs"/>
              </a:rPr>
              <a:t>temperature</a:t>
            </a:r>
            <a:r>
              <a:rPr lang="en-GB" sz="1800">
                <a:cs typeface="+mn-cs"/>
              </a:rPr>
              <a:t> </a:t>
            </a:r>
          </a:p>
          <a:p>
            <a:pPr eaLnBrk="1" hangingPunct="1">
              <a:lnSpc>
                <a:spcPct val="90000"/>
              </a:lnSpc>
              <a:buFont typeface="Wingdings" charset="0"/>
              <a:buNone/>
              <a:defRPr/>
            </a:pPr>
            <a:endParaRPr lang="en-GB" sz="1800">
              <a:cs typeface="+mn-cs"/>
            </a:endParaRPr>
          </a:p>
          <a:p>
            <a:pPr eaLnBrk="1" hangingPunct="1">
              <a:lnSpc>
                <a:spcPct val="90000"/>
              </a:lnSpc>
              <a:buFont typeface="Wingdings" charset="0"/>
              <a:buNone/>
              <a:defRPr/>
            </a:pPr>
            <a:endParaRPr lang="en-GB" sz="1800">
              <a:cs typeface="+mn-cs"/>
            </a:endParaRPr>
          </a:p>
          <a:p>
            <a:pPr eaLnBrk="1" hangingPunct="1">
              <a:lnSpc>
                <a:spcPct val="90000"/>
              </a:lnSpc>
              <a:buFont typeface="Wingdings" charset="0"/>
              <a:buNone/>
              <a:defRPr/>
            </a:pPr>
            <a:r>
              <a:rPr lang="en-GB" sz="1400">
                <a:cs typeface="+mn-cs"/>
              </a:rPr>
              <a:t>Bardeen, Cooper, Schrieffer (BCS) - 1957</a:t>
            </a:r>
            <a:endParaRPr lang="en-US" sz="1400">
              <a:latin typeface="Arial" charset="0"/>
              <a:cs typeface="+mn-cs"/>
            </a:endParaRPr>
          </a:p>
        </p:txBody>
      </p:sp>
      <p:sp>
        <p:nvSpPr>
          <p:cNvPr id="192542" name="Oval 30"/>
          <p:cNvSpPr>
            <a:spLocks noChangeArrowheads="1"/>
          </p:cNvSpPr>
          <p:nvPr/>
        </p:nvSpPr>
        <p:spPr bwMode="auto">
          <a:xfrm>
            <a:off x="5410200" y="2246313"/>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3" name="Oval 31"/>
          <p:cNvSpPr>
            <a:spLocks noChangeArrowheads="1"/>
          </p:cNvSpPr>
          <p:nvPr/>
        </p:nvSpPr>
        <p:spPr bwMode="auto">
          <a:xfrm>
            <a:off x="5410200" y="28463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4" name="Oval 32"/>
          <p:cNvSpPr>
            <a:spLocks noChangeArrowheads="1"/>
          </p:cNvSpPr>
          <p:nvPr/>
        </p:nvSpPr>
        <p:spPr bwMode="auto">
          <a:xfrm>
            <a:off x="7032625" y="28463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5" name="Oval 33"/>
          <p:cNvSpPr>
            <a:spLocks noChangeArrowheads="1"/>
          </p:cNvSpPr>
          <p:nvPr/>
        </p:nvSpPr>
        <p:spPr bwMode="auto">
          <a:xfrm>
            <a:off x="6221413" y="28463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6" name="Oval 34"/>
          <p:cNvSpPr>
            <a:spLocks noChangeArrowheads="1"/>
          </p:cNvSpPr>
          <p:nvPr/>
        </p:nvSpPr>
        <p:spPr bwMode="auto">
          <a:xfrm>
            <a:off x="7032625" y="2246313"/>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7" name="Oval 35"/>
          <p:cNvSpPr>
            <a:spLocks noChangeArrowheads="1"/>
          </p:cNvSpPr>
          <p:nvPr/>
        </p:nvSpPr>
        <p:spPr bwMode="auto">
          <a:xfrm>
            <a:off x="6221413" y="2246313"/>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8" name="Oval 36"/>
          <p:cNvSpPr>
            <a:spLocks noChangeArrowheads="1"/>
          </p:cNvSpPr>
          <p:nvPr/>
        </p:nvSpPr>
        <p:spPr bwMode="auto">
          <a:xfrm>
            <a:off x="6221413" y="17240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49" name="Oval 37"/>
          <p:cNvSpPr>
            <a:spLocks noChangeArrowheads="1"/>
          </p:cNvSpPr>
          <p:nvPr/>
        </p:nvSpPr>
        <p:spPr bwMode="auto">
          <a:xfrm>
            <a:off x="7032625" y="17240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0" name="Oval 38"/>
          <p:cNvSpPr>
            <a:spLocks noChangeArrowheads="1"/>
          </p:cNvSpPr>
          <p:nvPr/>
        </p:nvSpPr>
        <p:spPr bwMode="auto">
          <a:xfrm>
            <a:off x="7845425" y="17240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1" name="Oval 39"/>
          <p:cNvSpPr>
            <a:spLocks noChangeArrowheads="1"/>
          </p:cNvSpPr>
          <p:nvPr/>
        </p:nvSpPr>
        <p:spPr bwMode="auto">
          <a:xfrm>
            <a:off x="8656638" y="17240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2" name="Oval 40"/>
          <p:cNvSpPr>
            <a:spLocks noChangeArrowheads="1"/>
          </p:cNvSpPr>
          <p:nvPr/>
        </p:nvSpPr>
        <p:spPr bwMode="auto">
          <a:xfrm>
            <a:off x="5410200" y="17240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3" name="Oval 41"/>
          <p:cNvSpPr>
            <a:spLocks noChangeArrowheads="1"/>
          </p:cNvSpPr>
          <p:nvPr/>
        </p:nvSpPr>
        <p:spPr bwMode="auto">
          <a:xfrm>
            <a:off x="6221413" y="24257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4" name="Oval 42"/>
          <p:cNvSpPr>
            <a:spLocks noChangeArrowheads="1"/>
          </p:cNvSpPr>
          <p:nvPr/>
        </p:nvSpPr>
        <p:spPr bwMode="auto">
          <a:xfrm>
            <a:off x="7032625" y="23368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5" name="Oval 43"/>
          <p:cNvSpPr>
            <a:spLocks noChangeArrowheads="1"/>
          </p:cNvSpPr>
          <p:nvPr/>
        </p:nvSpPr>
        <p:spPr bwMode="auto">
          <a:xfrm>
            <a:off x="7845425" y="2271713"/>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6" name="Oval 44"/>
          <p:cNvSpPr>
            <a:spLocks noChangeArrowheads="1"/>
          </p:cNvSpPr>
          <p:nvPr/>
        </p:nvSpPr>
        <p:spPr bwMode="auto">
          <a:xfrm>
            <a:off x="8656638" y="2271713"/>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7" name="Oval 45"/>
          <p:cNvSpPr>
            <a:spLocks noChangeArrowheads="1"/>
          </p:cNvSpPr>
          <p:nvPr/>
        </p:nvSpPr>
        <p:spPr bwMode="auto">
          <a:xfrm>
            <a:off x="5410200" y="23368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8" name="Oval 46"/>
          <p:cNvSpPr>
            <a:spLocks noChangeArrowheads="1"/>
          </p:cNvSpPr>
          <p:nvPr/>
        </p:nvSpPr>
        <p:spPr bwMode="auto">
          <a:xfrm>
            <a:off x="6221413" y="26670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59" name="Oval 47"/>
          <p:cNvSpPr>
            <a:spLocks noChangeArrowheads="1"/>
          </p:cNvSpPr>
          <p:nvPr/>
        </p:nvSpPr>
        <p:spPr bwMode="auto">
          <a:xfrm>
            <a:off x="7032625" y="2757488"/>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0" name="Oval 48"/>
          <p:cNvSpPr>
            <a:spLocks noChangeArrowheads="1"/>
          </p:cNvSpPr>
          <p:nvPr/>
        </p:nvSpPr>
        <p:spPr bwMode="auto">
          <a:xfrm>
            <a:off x="7845425" y="2846388"/>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1" name="Oval 49"/>
          <p:cNvSpPr>
            <a:spLocks noChangeArrowheads="1"/>
          </p:cNvSpPr>
          <p:nvPr/>
        </p:nvSpPr>
        <p:spPr bwMode="auto">
          <a:xfrm>
            <a:off x="8656638" y="2846388"/>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2" name="Oval 50"/>
          <p:cNvSpPr>
            <a:spLocks noChangeArrowheads="1"/>
          </p:cNvSpPr>
          <p:nvPr/>
        </p:nvSpPr>
        <p:spPr bwMode="auto">
          <a:xfrm>
            <a:off x="5410200" y="2757488"/>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3" name="Oval 51"/>
          <p:cNvSpPr>
            <a:spLocks noChangeArrowheads="1"/>
          </p:cNvSpPr>
          <p:nvPr/>
        </p:nvSpPr>
        <p:spPr bwMode="auto">
          <a:xfrm>
            <a:off x="6221413" y="3324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4" name="Oval 52"/>
          <p:cNvSpPr>
            <a:spLocks noChangeArrowheads="1"/>
          </p:cNvSpPr>
          <p:nvPr/>
        </p:nvSpPr>
        <p:spPr bwMode="auto">
          <a:xfrm>
            <a:off x="7032625" y="3324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5" name="Oval 53"/>
          <p:cNvSpPr>
            <a:spLocks noChangeArrowheads="1"/>
          </p:cNvSpPr>
          <p:nvPr/>
        </p:nvSpPr>
        <p:spPr bwMode="auto">
          <a:xfrm>
            <a:off x="7845425" y="3324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6" name="Oval 54"/>
          <p:cNvSpPr>
            <a:spLocks noChangeArrowheads="1"/>
          </p:cNvSpPr>
          <p:nvPr/>
        </p:nvSpPr>
        <p:spPr bwMode="auto">
          <a:xfrm>
            <a:off x="8656638" y="3324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7" name="Oval 55"/>
          <p:cNvSpPr>
            <a:spLocks noChangeArrowheads="1"/>
          </p:cNvSpPr>
          <p:nvPr/>
        </p:nvSpPr>
        <p:spPr bwMode="auto">
          <a:xfrm>
            <a:off x="5410200" y="3324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68" name="Rectangle 56"/>
          <p:cNvSpPr>
            <a:spLocks noChangeArrowheads="1"/>
          </p:cNvSpPr>
          <p:nvPr/>
        </p:nvSpPr>
        <p:spPr bwMode="auto">
          <a:xfrm>
            <a:off x="4778375" y="1524000"/>
            <a:ext cx="271463" cy="4508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00" tIns="12700" rIns="12700" bIns="12700"/>
          <a:lstStyle/>
          <a:p>
            <a:pPr algn="just" eaLnBrk="0" hangingPunct="0">
              <a:defRPr/>
            </a:pPr>
            <a:r>
              <a:rPr lang="en-AU">
                <a:latin typeface="Arial" charset="0"/>
                <a:cs typeface="+mn-cs"/>
              </a:rPr>
              <a:t>t</a:t>
            </a:r>
            <a:r>
              <a:rPr lang="en-AU" baseline="-25000">
                <a:latin typeface="Arial" charset="0"/>
                <a:cs typeface="+mn-cs"/>
              </a:rPr>
              <a:t>1</a:t>
            </a:r>
            <a:endParaRPr lang="en-AU">
              <a:latin typeface="Arial" charset="0"/>
              <a:cs typeface="+mn-cs"/>
            </a:endParaRPr>
          </a:p>
          <a:p>
            <a:pPr algn="l" eaLnBrk="0" hangingPunct="0">
              <a:defRPr/>
            </a:pPr>
            <a:endParaRPr lang="en-AU" sz="1000">
              <a:latin typeface="Times New Roman" charset="0"/>
              <a:cs typeface="+mn-cs"/>
            </a:endParaRPr>
          </a:p>
        </p:txBody>
      </p:sp>
      <p:sp>
        <p:nvSpPr>
          <p:cNvPr id="192569" name="Oval 57"/>
          <p:cNvSpPr>
            <a:spLocks noChangeArrowheads="1"/>
          </p:cNvSpPr>
          <p:nvPr/>
        </p:nvSpPr>
        <p:spPr bwMode="auto">
          <a:xfrm>
            <a:off x="6199188" y="53355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0" name="Oval 58"/>
          <p:cNvSpPr>
            <a:spLocks noChangeArrowheads="1"/>
          </p:cNvSpPr>
          <p:nvPr/>
        </p:nvSpPr>
        <p:spPr bwMode="auto">
          <a:xfrm>
            <a:off x="6199188" y="4743450"/>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1" name="Oval 59"/>
          <p:cNvSpPr>
            <a:spLocks noChangeArrowheads="1"/>
          </p:cNvSpPr>
          <p:nvPr/>
        </p:nvSpPr>
        <p:spPr bwMode="auto">
          <a:xfrm>
            <a:off x="8634413" y="4743450"/>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2" name="Oval 60"/>
          <p:cNvSpPr>
            <a:spLocks noChangeArrowheads="1"/>
          </p:cNvSpPr>
          <p:nvPr/>
        </p:nvSpPr>
        <p:spPr bwMode="auto">
          <a:xfrm>
            <a:off x="7823200" y="4743450"/>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3" name="Oval 61"/>
          <p:cNvSpPr>
            <a:spLocks noChangeArrowheads="1"/>
          </p:cNvSpPr>
          <p:nvPr/>
        </p:nvSpPr>
        <p:spPr bwMode="auto">
          <a:xfrm>
            <a:off x="7010400" y="53355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4" name="Oval 62"/>
          <p:cNvSpPr>
            <a:spLocks noChangeArrowheads="1"/>
          </p:cNvSpPr>
          <p:nvPr/>
        </p:nvSpPr>
        <p:spPr bwMode="auto">
          <a:xfrm>
            <a:off x="7823200" y="53355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5" name="Oval 63"/>
          <p:cNvSpPr>
            <a:spLocks noChangeArrowheads="1"/>
          </p:cNvSpPr>
          <p:nvPr/>
        </p:nvSpPr>
        <p:spPr bwMode="auto">
          <a:xfrm>
            <a:off x="7010400" y="4743450"/>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6" name="Oval 64"/>
          <p:cNvSpPr>
            <a:spLocks noChangeArrowheads="1"/>
          </p:cNvSpPr>
          <p:nvPr/>
        </p:nvSpPr>
        <p:spPr bwMode="auto">
          <a:xfrm>
            <a:off x="8634413" y="5335588"/>
            <a:ext cx="180975" cy="180975"/>
          </a:xfrm>
          <a:prstGeom prst="ellipse">
            <a:avLst/>
          </a:prstGeom>
          <a:solidFill>
            <a:srgbClr val="BFBFBF"/>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7" name="Oval 65"/>
          <p:cNvSpPr>
            <a:spLocks noChangeArrowheads="1"/>
          </p:cNvSpPr>
          <p:nvPr/>
        </p:nvSpPr>
        <p:spPr bwMode="auto">
          <a:xfrm>
            <a:off x="6199188" y="4213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8" name="Oval 66"/>
          <p:cNvSpPr>
            <a:spLocks noChangeArrowheads="1"/>
          </p:cNvSpPr>
          <p:nvPr/>
        </p:nvSpPr>
        <p:spPr bwMode="auto">
          <a:xfrm>
            <a:off x="7010400" y="4213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79" name="Oval 67"/>
          <p:cNvSpPr>
            <a:spLocks noChangeArrowheads="1"/>
          </p:cNvSpPr>
          <p:nvPr/>
        </p:nvSpPr>
        <p:spPr bwMode="auto">
          <a:xfrm>
            <a:off x="7823200" y="4213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0" name="Oval 68"/>
          <p:cNvSpPr>
            <a:spLocks noChangeArrowheads="1"/>
          </p:cNvSpPr>
          <p:nvPr/>
        </p:nvSpPr>
        <p:spPr bwMode="auto">
          <a:xfrm>
            <a:off x="8634413" y="4213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1" name="Oval 69"/>
          <p:cNvSpPr>
            <a:spLocks noChangeArrowheads="1"/>
          </p:cNvSpPr>
          <p:nvPr/>
        </p:nvSpPr>
        <p:spPr bwMode="auto">
          <a:xfrm>
            <a:off x="5387975" y="421322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2" name="Oval 70"/>
          <p:cNvSpPr>
            <a:spLocks noChangeArrowheads="1"/>
          </p:cNvSpPr>
          <p:nvPr/>
        </p:nvSpPr>
        <p:spPr bwMode="auto">
          <a:xfrm>
            <a:off x="6199188" y="4652963"/>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3" name="Oval 71"/>
          <p:cNvSpPr>
            <a:spLocks noChangeArrowheads="1"/>
          </p:cNvSpPr>
          <p:nvPr/>
        </p:nvSpPr>
        <p:spPr bwMode="auto">
          <a:xfrm>
            <a:off x="7010400" y="483235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4" name="Oval 72"/>
          <p:cNvSpPr>
            <a:spLocks noChangeArrowheads="1"/>
          </p:cNvSpPr>
          <p:nvPr/>
        </p:nvSpPr>
        <p:spPr bwMode="auto">
          <a:xfrm>
            <a:off x="7823200" y="4922838"/>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5" name="Oval 73"/>
          <p:cNvSpPr>
            <a:spLocks noChangeArrowheads="1"/>
          </p:cNvSpPr>
          <p:nvPr/>
        </p:nvSpPr>
        <p:spPr bwMode="auto">
          <a:xfrm>
            <a:off x="8634413" y="483235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6" name="Oval 74"/>
          <p:cNvSpPr>
            <a:spLocks noChangeArrowheads="1"/>
          </p:cNvSpPr>
          <p:nvPr/>
        </p:nvSpPr>
        <p:spPr bwMode="auto">
          <a:xfrm>
            <a:off x="5387975" y="476885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7" name="Oval 75"/>
          <p:cNvSpPr>
            <a:spLocks noChangeArrowheads="1"/>
          </p:cNvSpPr>
          <p:nvPr/>
        </p:nvSpPr>
        <p:spPr bwMode="auto">
          <a:xfrm>
            <a:off x="6199188" y="5426075"/>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8" name="Oval 76"/>
          <p:cNvSpPr>
            <a:spLocks noChangeArrowheads="1"/>
          </p:cNvSpPr>
          <p:nvPr/>
        </p:nvSpPr>
        <p:spPr bwMode="auto">
          <a:xfrm>
            <a:off x="7010400" y="52451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89" name="Oval 77"/>
          <p:cNvSpPr>
            <a:spLocks noChangeArrowheads="1"/>
          </p:cNvSpPr>
          <p:nvPr/>
        </p:nvSpPr>
        <p:spPr bwMode="auto">
          <a:xfrm>
            <a:off x="7823200" y="51562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0" name="Oval 78"/>
          <p:cNvSpPr>
            <a:spLocks noChangeArrowheads="1"/>
          </p:cNvSpPr>
          <p:nvPr/>
        </p:nvSpPr>
        <p:spPr bwMode="auto">
          <a:xfrm>
            <a:off x="8634413" y="52451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1" name="Oval 79"/>
          <p:cNvSpPr>
            <a:spLocks noChangeArrowheads="1"/>
          </p:cNvSpPr>
          <p:nvPr/>
        </p:nvSpPr>
        <p:spPr bwMode="auto">
          <a:xfrm>
            <a:off x="5387975" y="5335588"/>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2" name="Oval 80"/>
          <p:cNvSpPr>
            <a:spLocks noChangeArrowheads="1"/>
          </p:cNvSpPr>
          <p:nvPr/>
        </p:nvSpPr>
        <p:spPr bwMode="auto">
          <a:xfrm>
            <a:off x="6199188" y="58420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3" name="Oval 81"/>
          <p:cNvSpPr>
            <a:spLocks noChangeArrowheads="1"/>
          </p:cNvSpPr>
          <p:nvPr/>
        </p:nvSpPr>
        <p:spPr bwMode="auto">
          <a:xfrm>
            <a:off x="7010400" y="58420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4" name="Oval 82"/>
          <p:cNvSpPr>
            <a:spLocks noChangeArrowheads="1"/>
          </p:cNvSpPr>
          <p:nvPr/>
        </p:nvSpPr>
        <p:spPr bwMode="auto">
          <a:xfrm>
            <a:off x="7823200" y="58420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5" name="Oval 83"/>
          <p:cNvSpPr>
            <a:spLocks noChangeArrowheads="1"/>
          </p:cNvSpPr>
          <p:nvPr/>
        </p:nvSpPr>
        <p:spPr bwMode="auto">
          <a:xfrm>
            <a:off x="8634413" y="58420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6" name="Oval 84"/>
          <p:cNvSpPr>
            <a:spLocks noChangeArrowheads="1"/>
          </p:cNvSpPr>
          <p:nvPr/>
        </p:nvSpPr>
        <p:spPr bwMode="auto">
          <a:xfrm>
            <a:off x="5387975" y="5842000"/>
            <a:ext cx="180975" cy="180975"/>
          </a:xfrm>
          <a:prstGeom prst="ellipse">
            <a:avLst/>
          </a:prstGeom>
          <a:solidFill>
            <a:srgbClr val="FF0000"/>
          </a:solidFill>
          <a:ln w="9525">
            <a:solidFill>
              <a:srgbClr val="000000"/>
            </a:solidFill>
            <a:round/>
            <a:headEnd/>
            <a:tailEnd/>
          </a:ln>
          <a:effectLst/>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92597" name="Rectangle 85"/>
          <p:cNvSpPr>
            <a:spLocks noChangeArrowheads="1"/>
          </p:cNvSpPr>
          <p:nvPr/>
        </p:nvSpPr>
        <p:spPr bwMode="auto">
          <a:xfrm>
            <a:off x="4756150" y="4021138"/>
            <a:ext cx="361950" cy="5413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00" tIns="12700" rIns="12700" bIns="12700"/>
          <a:lstStyle/>
          <a:p>
            <a:pPr algn="just" eaLnBrk="0" hangingPunct="0">
              <a:defRPr/>
            </a:pPr>
            <a:r>
              <a:rPr lang="en-AU">
                <a:latin typeface="Arial" charset="0"/>
                <a:cs typeface="+mn-cs"/>
              </a:rPr>
              <a:t>t</a:t>
            </a:r>
            <a:r>
              <a:rPr lang="en-AU" baseline="-25000">
                <a:latin typeface="Arial" charset="0"/>
                <a:cs typeface="+mn-cs"/>
              </a:rPr>
              <a:t>2</a:t>
            </a:r>
            <a:endParaRPr lang="en-AU">
              <a:latin typeface="Arial" charset="0"/>
              <a:cs typeface="+mn-cs"/>
            </a:endParaRPr>
          </a:p>
          <a:p>
            <a:pPr algn="l" eaLnBrk="0" hangingPunct="0">
              <a:defRPr/>
            </a:pPr>
            <a:endParaRPr lang="en-AU" sz="1000">
              <a:latin typeface="Times New Roman" charset="0"/>
              <a:cs typeface="+mn-cs"/>
            </a:endParaRPr>
          </a:p>
        </p:txBody>
      </p:sp>
      <p:sp>
        <p:nvSpPr>
          <p:cNvPr id="192598" name="Line 86"/>
          <p:cNvSpPr>
            <a:spLocks noChangeShapeType="1"/>
          </p:cNvSpPr>
          <p:nvPr/>
        </p:nvSpPr>
        <p:spPr bwMode="auto">
          <a:xfrm>
            <a:off x="6781800" y="3733800"/>
            <a:ext cx="0" cy="13716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92599" name="Line 87"/>
          <p:cNvSpPr>
            <a:spLocks noChangeShapeType="1"/>
          </p:cNvSpPr>
          <p:nvPr/>
        </p:nvSpPr>
        <p:spPr bwMode="auto">
          <a:xfrm>
            <a:off x="8534400" y="3733800"/>
            <a:ext cx="0" cy="13716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92600" name="Line 88"/>
          <p:cNvSpPr>
            <a:spLocks noChangeShapeType="1"/>
          </p:cNvSpPr>
          <p:nvPr/>
        </p:nvSpPr>
        <p:spPr bwMode="auto">
          <a:xfrm>
            <a:off x="6629400" y="3962400"/>
            <a:ext cx="20574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92601" name="Rectangle 89"/>
          <p:cNvSpPr>
            <a:spLocks noChangeArrowheads="1"/>
          </p:cNvSpPr>
          <p:nvPr/>
        </p:nvSpPr>
        <p:spPr bwMode="auto">
          <a:xfrm>
            <a:off x="6716713" y="3581400"/>
            <a:ext cx="18176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a:latin typeface="Times" charset="0"/>
                <a:cs typeface="+mn-cs"/>
              </a:rPr>
              <a:t>100-1000 nm</a:t>
            </a:r>
          </a:p>
        </p:txBody>
      </p:sp>
      <p:sp>
        <p:nvSpPr>
          <p:cNvPr id="192602" name="Rectangle 90"/>
          <p:cNvSpPr>
            <a:spLocks noChangeArrowheads="1"/>
          </p:cNvSpPr>
          <p:nvPr/>
        </p:nvSpPr>
        <p:spPr bwMode="auto">
          <a:xfrm>
            <a:off x="4267200" y="6142038"/>
            <a:ext cx="4800600" cy="63976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nchor="ctr">
            <a:spAutoFit/>
          </a:bodyPr>
          <a:lstStyle/>
          <a:p>
            <a:pPr algn="l">
              <a:defRPr/>
            </a:pPr>
            <a:r>
              <a:rPr lang="en-US" sz="1200" i="1">
                <a:cs typeface="+mn-cs"/>
              </a:rPr>
              <a:t>Proper physics</a:t>
            </a:r>
            <a:r>
              <a:rPr lang="en-US" sz="1200">
                <a:cs typeface="+mn-cs"/>
              </a:rPr>
              <a:t>: the binding energy is small, of the order of 10</a:t>
            </a:r>
            <a:r>
              <a:rPr lang="en-US" sz="1200" baseline="30000">
                <a:cs typeface="+mn-cs"/>
              </a:rPr>
              <a:t>-3</a:t>
            </a:r>
            <a:r>
              <a:rPr lang="en-US" sz="1200">
                <a:cs typeface="+mn-cs"/>
              </a:rPr>
              <a:t> eV. Pairs can be broken easily by thermal energy. The interaction is long range, and Cooper pairs overlap and can exchange electrons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2"/>
          <p:cNvSpPr>
            <a:spLocks noGrp="1" noChangeArrowheads="1"/>
          </p:cNvSpPr>
          <p:nvPr>
            <p:ph type="title"/>
          </p:nvPr>
        </p:nvSpPr>
        <p:spPr/>
        <p:txBody>
          <a:bodyPr/>
          <a:lstStyle/>
          <a:p>
            <a:pPr eaLnBrk="1" hangingPunct="1">
              <a:defRPr/>
            </a:pPr>
            <a:r>
              <a:rPr lang="en-US">
                <a:cs typeface="+mj-cs"/>
              </a:rPr>
              <a:t>First (not last) superconducting magnet project cancelled</a:t>
            </a:r>
          </a:p>
        </p:txBody>
      </p:sp>
      <p:pic>
        <p:nvPicPr>
          <p:cNvPr id="49154" name="Picture 6" descr="800px-1911_Solvay_conferenc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 y="2514600"/>
            <a:ext cx="4953000" cy="3175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3780" name="Rectangle 4"/>
          <p:cNvSpPr>
            <a:spLocks noChangeArrowheads="1"/>
          </p:cNvSpPr>
          <p:nvPr/>
        </p:nvSpPr>
        <p:spPr bwMode="auto">
          <a:xfrm>
            <a:off x="1981200" y="5715000"/>
            <a:ext cx="3124200" cy="38735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8529" tIns="49265" rIns="98529" bIns="49265">
            <a:spAutoFit/>
          </a:bodyPr>
          <a:lstStyle/>
          <a:p>
            <a:pPr algn="r" defTabSz="977900" eaLnBrk="0" hangingPunct="0">
              <a:spcBef>
                <a:spcPct val="50000"/>
              </a:spcBef>
              <a:defRPr/>
            </a:pPr>
            <a:r>
              <a:rPr lang="en-US" sz="1900">
                <a:cs typeface="+mn-cs"/>
              </a:rPr>
              <a:t>Solvay conference (1914)</a:t>
            </a:r>
          </a:p>
        </p:txBody>
      </p:sp>
      <p:sp>
        <p:nvSpPr>
          <p:cNvPr id="203783" name="Rectangle 7"/>
          <p:cNvSpPr>
            <a:spLocks noChangeArrowheads="1"/>
          </p:cNvSpPr>
          <p:nvPr/>
        </p:nvSpPr>
        <p:spPr bwMode="auto">
          <a:xfrm>
            <a:off x="5029200" y="2514600"/>
            <a:ext cx="3962400" cy="30130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US">
                <a:cs typeface="+mn-cs"/>
              </a:rPr>
              <a:t>The 10 T magnet project was stopped when it was observed that superconductivity in Hg and Pb was destroyed by the presence of an external magnetic field as small as 500 Gauss (0.05 T)</a:t>
            </a:r>
          </a:p>
        </p:txBody>
      </p:sp>
      <p:sp>
        <p:nvSpPr>
          <p:cNvPr id="203784" name="Rectangle 8"/>
          <p:cNvSpPr>
            <a:spLocks noChangeArrowheads="1"/>
          </p:cNvSpPr>
          <p:nvPr/>
        </p:nvSpPr>
        <p:spPr bwMode="auto">
          <a:xfrm>
            <a:off x="152400" y="1752600"/>
            <a:ext cx="4876800" cy="706438"/>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8529" tIns="49265" rIns="98529" bIns="49265">
            <a:spAutoFit/>
          </a:bodyPr>
          <a:lstStyle/>
          <a:p>
            <a:pPr algn="l" defTabSz="977900" eaLnBrk="0" hangingPunct="0">
              <a:spcBef>
                <a:spcPct val="50000"/>
              </a:spcBef>
              <a:defRPr/>
            </a:pPr>
            <a:r>
              <a:rPr lang="en-US" sz="1900">
                <a:latin typeface="Book Antiqua" charset="0"/>
                <a:cs typeface="+mn-cs"/>
              </a:rPr>
              <a:t>A 100 kGauss magnet ! (H. K. Onnes)</a:t>
            </a:r>
          </a:p>
          <a:p>
            <a:pPr algn="r" defTabSz="977900" eaLnBrk="0" hangingPunct="0">
              <a:spcBef>
                <a:spcPct val="50000"/>
              </a:spcBef>
              <a:defRPr/>
            </a:pPr>
            <a:r>
              <a:rPr lang="en-US" sz="1400">
                <a:latin typeface="Times" charset="0"/>
                <a:cs typeface="+mn-cs"/>
              </a:rPr>
              <a:t>Third International Congress of Refrigeration, Chicago (1913)</a:t>
            </a:r>
          </a:p>
        </p:txBody>
      </p:sp>
      <p:sp>
        <p:nvSpPr>
          <p:cNvPr id="203786" name="Rectangle 10"/>
          <p:cNvSpPr>
            <a:spLocks noChangeArrowheads="1"/>
          </p:cNvSpPr>
          <p:nvPr/>
        </p:nvSpPr>
        <p:spPr bwMode="auto">
          <a:xfrm>
            <a:off x="2160588" y="6196013"/>
            <a:ext cx="7040562"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2800" i="1">
                <a:cs typeface="+mn-cs"/>
              </a:rPr>
              <a:t>Superconductivity languished for 40 years…</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2"/>
          <p:cNvSpPr>
            <a:spLocks noGrp="1" noChangeArrowheads="1"/>
          </p:cNvSpPr>
          <p:nvPr>
            <p:ph type="title"/>
          </p:nvPr>
        </p:nvSpPr>
        <p:spPr/>
        <p:txBody>
          <a:bodyPr/>
          <a:lstStyle/>
          <a:p>
            <a:pPr eaLnBrk="1" hangingPunct="1">
              <a:defRPr/>
            </a:pPr>
            <a:r>
              <a:rPr lang="en-US">
                <a:cs typeface="+mj-cs"/>
              </a:rPr>
              <a:t>1986 - A Big Surprise</a:t>
            </a:r>
          </a:p>
        </p:txBody>
      </p:sp>
      <p:pic>
        <p:nvPicPr>
          <p:cNvPr id="3" name="Picture 2" descr="Diagram&#10;&#10;Description automatically generated">
            <a:extLst>
              <a:ext uri="{FF2B5EF4-FFF2-40B4-BE49-F238E27FC236}">
                <a16:creationId xmlns:a16="http://schemas.microsoft.com/office/drawing/2014/main" id="{0A0EDA43-15DD-F047-97A5-AAF5AC27CAB0}"/>
              </a:ext>
            </a:extLst>
          </p:cNvPr>
          <p:cNvPicPr>
            <a:picLocks noChangeAspect="1"/>
          </p:cNvPicPr>
          <p:nvPr/>
        </p:nvPicPr>
        <p:blipFill>
          <a:blip r:embed="rId3"/>
          <a:stretch>
            <a:fillRect/>
          </a:stretch>
        </p:blipFill>
        <p:spPr>
          <a:xfrm>
            <a:off x="2818395" y="1612580"/>
            <a:ext cx="3283918" cy="5015438"/>
          </a:xfrm>
          <a:prstGeom prst="rect">
            <a:avLst/>
          </a:prstGeom>
        </p:spPr>
      </p:pic>
      <p:grpSp>
        <p:nvGrpSpPr>
          <p:cNvPr id="51" name="Group 50">
            <a:extLst>
              <a:ext uri="{FF2B5EF4-FFF2-40B4-BE49-F238E27FC236}">
                <a16:creationId xmlns:a16="http://schemas.microsoft.com/office/drawing/2014/main" id="{F223FF13-18AF-324B-B608-5D1D3A9DEF02}"/>
              </a:ext>
            </a:extLst>
          </p:cNvPr>
          <p:cNvGrpSpPr/>
          <p:nvPr/>
        </p:nvGrpSpPr>
        <p:grpSpPr>
          <a:xfrm>
            <a:off x="10025" y="2384700"/>
            <a:ext cx="2735262" cy="4068636"/>
            <a:chOff x="6279237" y="1597025"/>
            <a:chExt cx="2735262" cy="4068636"/>
          </a:xfrm>
        </p:grpSpPr>
        <p:pic>
          <p:nvPicPr>
            <p:cNvPr id="52" name="Picture 4" descr="matthiasb.jpg">
              <a:extLst>
                <a:ext uri="{FF2B5EF4-FFF2-40B4-BE49-F238E27FC236}">
                  <a16:creationId xmlns:a16="http://schemas.microsoft.com/office/drawing/2014/main" id="{5514ECDA-3100-574A-A576-EBEA097D307F}"/>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14225" y="1597025"/>
              <a:ext cx="2475503" cy="3132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3" name="TextBox 5">
              <a:extLst>
                <a:ext uri="{FF2B5EF4-FFF2-40B4-BE49-F238E27FC236}">
                  <a16:creationId xmlns:a16="http://schemas.microsoft.com/office/drawing/2014/main" id="{8A0F79BD-A158-F947-A92B-D1A2E90C96FD}"/>
                </a:ext>
              </a:extLst>
            </p:cNvPr>
            <p:cNvSpPr txBox="1">
              <a:spLocks noChangeArrowheads="1"/>
            </p:cNvSpPr>
            <p:nvPr/>
          </p:nvSpPr>
          <p:spPr bwMode="auto">
            <a:xfrm>
              <a:off x="6279237" y="4649661"/>
              <a:ext cx="2735262" cy="1016000"/>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Tahoma" charset="0"/>
                  <a:ea typeface="ＭＳ Ｐゴシック" charset="0"/>
                  <a:cs typeface="ＭＳ Ｐゴシック" charset="0"/>
                </a:defRPr>
              </a:lvl1pPr>
              <a:lvl2pPr marL="742950" indent="-285750" eaLnBrk="0" hangingPunct="0">
                <a:defRPr sz="2400">
                  <a:solidFill>
                    <a:schemeClr val="tx1"/>
                  </a:solidFill>
                  <a:latin typeface="Tahoma" charset="0"/>
                  <a:ea typeface="ＭＳ Ｐゴシック" charset="0"/>
                </a:defRPr>
              </a:lvl2pPr>
              <a:lvl3pPr marL="1143000" indent="-228600" eaLnBrk="0" hangingPunct="0">
                <a:defRPr sz="2400">
                  <a:solidFill>
                    <a:schemeClr val="tx1"/>
                  </a:solidFill>
                  <a:latin typeface="Tahoma" charset="0"/>
                  <a:ea typeface="ＭＳ Ｐゴシック" charset="0"/>
                </a:defRPr>
              </a:lvl3pPr>
              <a:lvl4pPr marL="1600200" indent="-228600" eaLnBrk="0" hangingPunct="0">
                <a:defRPr sz="2400">
                  <a:solidFill>
                    <a:schemeClr val="tx1"/>
                  </a:solidFill>
                  <a:latin typeface="Tahoma" charset="0"/>
                  <a:ea typeface="ＭＳ Ｐゴシック" charset="0"/>
                </a:defRPr>
              </a:lvl4pPr>
              <a:lvl5pPr marL="2057400" indent="-228600" eaLnBrk="0" hangingPunct="0">
                <a:defRPr sz="2400">
                  <a:solidFill>
                    <a:schemeClr val="tx1"/>
                  </a:solidFill>
                  <a:latin typeface="Tahoma" charset="0"/>
                  <a:ea typeface="ＭＳ Ｐゴシック" charset="0"/>
                </a:defRPr>
              </a:lvl5pPr>
              <a:lvl6pPr marL="2514600" indent="-228600" algn="ctr" eaLnBrk="0" fontAlgn="base" hangingPunct="0">
                <a:spcBef>
                  <a:spcPct val="0"/>
                </a:spcBef>
                <a:spcAft>
                  <a:spcPct val="0"/>
                </a:spcAft>
                <a:defRPr sz="2400">
                  <a:solidFill>
                    <a:schemeClr val="tx1"/>
                  </a:solidFill>
                  <a:latin typeface="Tahoma" charset="0"/>
                  <a:ea typeface="ＭＳ Ｐゴシック" charset="0"/>
                </a:defRPr>
              </a:lvl6pPr>
              <a:lvl7pPr marL="2971800" indent="-228600" algn="ctr" eaLnBrk="0" fontAlgn="base" hangingPunct="0">
                <a:spcBef>
                  <a:spcPct val="0"/>
                </a:spcBef>
                <a:spcAft>
                  <a:spcPct val="0"/>
                </a:spcAft>
                <a:defRPr sz="2400">
                  <a:solidFill>
                    <a:schemeClr val="tx1"/>
                  </a:solidFill>
                  <a:latin typeface="Tahoma" charset="0"/>
                  <a:ea typeface="ＭＳ Ｐゴシック" charset="0"/>
                </a:defRPr>
              </a:lvl7pPr>
              <a:lvl8pPr marL="3429000" indent="-228600" algn="ctr" eaLnBrk="0" fontAlgn="base" hangingPunct="0">
                <a:spcBef>
                  <a:spcPct val="0"/>
                </a:spcBef>
                <a:spcAft>
                  <a:spcPct val="0"/>
                </a:spcAft>
                <a:defRPr sz="2400">
                  <a:solidFill>
                    <a:schemeClr val="tx1"/>
                  </a:solidFill>
                  <a:latin typeface="Tahoma" charset="0"/>
                  <a:ea typeface="ＭＳ Ｐゴシック" charset="0"/>
                </a:defRPr>
              </a:lvl8pPr>
              <a:lvl9pPr marL="3886200" indent="-228600" algn="ctr" eaLnBrk="0" fontAlgn="base" hangingPunct="0">
                <a:spcBef>
                  <a:spcPct val="0"/>
                </a:spcBef>
                <a:spcAft>
                  <a:spcPct val="0"/>
                </a:spcAft>
                <a:defRPr sz="2400">
                  <a:solidFill>
                    <a:schemeClr val="tx1"/>
                  </a:solidFill>
                  <a:latin typeface="Tahoma" charset="0"/>
                  <a:ea typeface="ＭＳ Ｐゴシック" charset="0"/>
                </a:defRPr>
              </a:lvl9pPr>
            </a:lstStyle>
            <a:p>
              <a:pPr eaLnBrk="1" hangingPunct="1"/>
              <a:r>
                <a:rPr lang="en-US" sz="2000" i="1" dirty="0"/>
                <a:t>One Thousand and One Superconductors</a:t>
              </a:r>
            </a:p>
            <a:p>
              <a:pPr eaLnBrk="1" hangingPunct="1"/>
              <a:r>
                <a:rPr lang="en-US" sz="2000" dirty="0"/>
                <a:t>B. Matthias </a:t>
              </a:r>
              <a:r>
                <a:rPr lang="en-US" sz="1400" dirty="0"/>
                <a:t>(1918-1980)</a:t>
              </a:r>
            </a:p>
          </p:txBody>
        </p:sp>
      </p:grpSp>
      <p:sp>
        <p:nvSpPr>
          <p:cNvPr id="8" name="Freeform 7">
            <a:extLst>
              <a:ext uri="{FF2B5EF4-FFF2-40B4-BE49-F238E27FC236}">
                <a16:creationId xmlns:a16="http://schemas.microsoft.com/office/drawing/2014/main" id="{317E7A61-FB51-484F-B8EA-1DFA2C3C319B}"/>
              </a:ext>
            </a:extLst>
          </p:cNvPr>
          <p:cNvSpPr/>
          <p:nvPr/>
        </p:nvSpPr>
        <p:spPr bwMode="auto">
          <a:xfrm>
            <a:off x="4151586" y="1597572"/>
            <a:ext cx="2017986" cy="4351283"/>
          </a:xfrm>
          <a:custGeom>
            <a:avLst/>
            <a:gdLst>
              <a:gd name="connsiteX0" fmla="*/ 641131 w 2017986"/>
              <a:gd name="connsiteY0" fmla="*/ 10511 h 4351283"/>
              <a:gd name="connsiteX1" fmla="*/ 73573 w 2017986"/>
              <a:gd name="connsiteY1" fmla="*/ 451945 h 4351283"/>
              <a:gd name="connsiteX2" fmla="*/ 0 w 2017986"/>
              <a:gd name="connsiteY2" fmla="*/ 3100552 h 4351283"/>
              <a:gd name="connsiteX3" fmla="*/ 683173 w 2017986"/>
              <a:gd name="connsiteY3" fmla="*/ 3342290 h 4351283"/>
              <a:gd name="connsiteX4" fmla="*/ 693683 w 2017986"/>
              <a:gd name="connsiteY4" fmla="*/ 4351283 h 4351283"/>
              <a:gd name="connsiteX5" fmla="*/ 2017986 w 2017986"/>
              <a:gd name="connsiteY5" fmla="*/ 4340773 h 4351283"/>
              <a:gd name="connsiteX6" fmla="*/ 1996966 w 2017986"/>
              <a:gd name="connsiteY6" fmla="*/ 0 h 4351283"/>
              <a:gd name="connsiteX7" fmla="*/ 641131 w 2017986"/>
              <a:gd name="connsiteY7" fmla="*/ 10511 h 4351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17986" h="4351283">
                <a:moveTo>
                  <a:pt x="641131" y="10511"/>
                </a:moveTo>
                <a:lnTo>
                  <a:pt x="73573" y="451945"/>
                </a:lnTo>
                <a:lnTo>
                  <a:pt x="0" y="3100552"/>
                </a:lnTo>
                <a:lnTo>
                  <a:pt x="683173" y="3342290"/>
                </a:lnTo>
                <a:lnTo>
                  <a:pt x="693683" y="4351283"/>
                </a:lnTo>
                <a:lnTo>
                  <a:pt x="2017986" y="4340773"/>
                </a:lnTo>
                <a:lnTo>
                  <a:pt x="1996966" y="0"/>
                </a:lnTo>
                <a:lnTo>
                  <a:pt x="641131" y="10511"/>
                </a:lnTo>
                <a:close/>
              </a:path>
            </a:pathLst>
          </a:cu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nvGrpSpPr>
          <p:cNvPr id="6" name="Group 5">
            <a:extLst>
              <a:ext uri="{FF2B5EF4-FFF2-40B4-BE49-F238E27FC236}">
                <a16:creationId xmlns:a16="http://schemas.microsoft.com/office/drawing/2014/main" id="{0032D82B-806F-CA45-82FE-863CB348C26B}"/>
              </a:ext>
            </a:extLst>
          </p:cNvPr>
          <p:cNvGrpSpPr/>
          <p:nvPr/>
        </p:nvGrpSpPr>
        <p:grpSpPr>
          <a:xfrm>
            <a:off x="6072391" y="1740116"/>
            <a:ext cx="2843808" cy="4543357"/>
            <a:chOff x="6072391" y="1463090"/>
            <a:chExt cx="2843808" cy="4543357"/>
          </a:xfrm>
        </p:grpSpPr>
        <p:pic>
          <p:nvPicPr>
            <p:cNvPr id="19456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192" y="2107674"/>
              <a:ext cx="2449556" cy="313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94565" name="Rectangle 5"/>
            <p:cNvSpPr>
              <a:spLocks noChangeArrowheads="1"/>
            </p:cNvSpPr>
            <p:nvPr/>
          </p:nvSpPr>
          <p:spPr bwMode="auto">
            <a:xfrm>
              <a:off x="6300192" y="5330172"/>
              <a:ext cx="2376488" cy="6762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8529" tIns="49265" rIns="98529" bIns="49265">
              <a:spAutoFit/>
            </a:bodyPr>
            <a:lstStyle/>
            <a:p>
              <a:pPr algn="l" defTabSz="977900" eaLnBrk="0" hangingPunct="0">
                <a:defRPr/>
              </a:pPr>
              <a:r>
                <a:rPr lang="en-US" sz="1900" dirty="0">
                  <a:cs typeface="+mn-cs"/>
                </a:rPr>
                <a:t>Bednorz and Mueller</a:t>
              </a:r>
            </a:p>
            <a:p>
              <a:pPr algn="l" defTabSz="977900" eaLnBrk="0" hangingPunct="0">
                <a:defRPr/>
              </a:pPr>
              <a:r>
                <a:rPr lang="en-US" sz="1900" dirty="0">
                  <a:cs typeface="+mn-cs"/>
                </a:rPr>
                <a:t>IBM </a:t>
              </a:r>
              <a:r>
                <a:rPr lang="en-US" sz="1900" dirty="0" err="1">
                  <a:cs typeface="+mn-cs"/>
                </a:rPr>
                <a:t>Zuerich</a:t>
              </a:r>
              <a:r>
                <a:rPr lang="en-US" sz="1900" dirty="0">
                  <a:cs typeface="+mn-cs"/>
                </a:rPr>
                <a:t>, 1986</a:t>
              </a:r>
            </a:p>
          </p:txBody>
        </p:sp>
        <p:pic>
          <p:nvPicPr>
            <p:cNvPr id="5" name="Picture 4" descr="Text&#10;&#10;Description automatically generated">
              <a:extLst>
                <a:ext uri="{FF2B5EF4-FFF2-40B4-BE49-F238E27FC236}">
                  <a16:creationId xmlns:a16="http://schemas.microsoft.com/office/drawing/2014/main" id="{FB82EBF6-5AA0-8E4D-BD40-847B8B5BE388}"/>
                </a:ext>
              </a:extLst>
            </p:cNvPr>
            <p:cNvPicPr>
              <a:picLocks noChangeAspect="1"/>
            </p:cNvPicPr>
            <p:nvPr/>
          </p:nvPicPr>
          <p:blipFill>
            <a:blip r:embed="rId6">
              <a:clrChange>
                <a:clrFrom>
                  <a:srgbClr val="FFFFFF"/>
                </a:clrFrom>
                <a:clrTo>
                  <a:srgbClr val="FFFFFF">
                    <a:alpha val="0"/>
                  </a:srgbClr>
                </a:clrTo>
              </a:clrChange>
            </a:blip>
            <a:stretch>
              <a:fillRect/>
            </a:stretch>
          </p:blipFill>
          <p:spPr>
            <a:xfrm>
              <a:off x="6072391" y="1463090"/>
              <a:ext cx="2843808" cy="599335"/>
            </a:xfrm>
            <a:prstGeom prst="rect">
              <a:avLst/>
            </a:prstGeom>
          </p:spPr>
        </p:pic>
      </p:grpSp>
      <p:sp>
        <p:nvSpPr>
          <p:cNvPr id="58" name="Rectangle 14">
            <a:extLst>
              <a:ext uri="{FF2B5EF4-FFF2-40B4-BE49-F238E27FC236}">
                <a16:creationId xmlns:a16="http://schemas.microsoft.com/office/drawing/2014/main" id="{E255D882-7FA1-D148-B9F4-A33E4A74B770}"/>
              </a:ext>
            </a:extLst>
          </p:cNvPr>
          <p:cNvSpPr>
            <a:spLocks noChangeArrowheads="1"/>
          </p:cNvSpPr>
          <p:nvPr/>
        </p:nvSpPr>
        <p:spPr bwMode="auto">
          <a:xfrm>
            <a:off x="3203848" y="4221088"/>
            <a:ext cx="1656184" cy="5847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r">
              <a:defRPr/>
            </a:pPr>
            <a:r>
              <a:rPr lang="en-US" sz="1600" i="1" dirty="0">
                <a:solidFill>
                  <a:schemeClr val="hlink"/>
                </a:solidFill>
                <a:cs typeface="+mn-cs"/>
              </a:rPr>
              <a:t>Theoretical</a:t>
            </a:r>
            <a:r>
              <a:rPr lang="en-US" sz="1600" dirty="0">
                <a:solidFill>
                  <a:schemeClr val="hlink"/>
                </a:solidFill>
                <a:cs typeface="+mn-cs"/>
              </a:rPr>
              <a:t> limit around</a:t>
            </a:r>
            <a:r>
              <a:rPr lang="en-US" sz="1600" b="1" dirty="0">
                <a:solidFill>
                  <a:schemeClr val="hlink"/>
                </a:solidFill>
                <a:cs typeface="+mn-cs"/>
              </a:rPr>
              <a:t> 30 K </a:t>
            </a:r>
          </a:p>
        </p:txBody>
      </p:sp>
    </p:spTree>
    <p:extLst>
      <p:ext uri="{BB962C8B-B14F-4D97-AF65-F5344CB8AC3E}">
        <p14:creationId xmlns:p14="http://schemas.microsoft.com/office/powerpoint/2010/main" val="3548008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2"/>
          <p:cNvSpPr>
            <a:spLocks noGrp="1" noChangeArrowheads="1"/>
          </p:cNvSpPr>
          <p:nvPr>
            <p:ph type="title"/>
          </p:nvPr>
        </p:nvSpPr>
        <p:spPr/>
        <p:txBody>
          <a:bodyPr/>
          <a:lstStyle/>
          <a:p>
            <a:pPr eaLnBrk="1" hangingPunct="1">
              <a:defRPr/>
            </a:pPr>
            <a:r>
              <a:rPr lang="en-US">
                <a:cs typeface="+mj-cs"/>
              </a:rPr>
              <a:t>1987 - The prize !</a:t>
            </a:r>
          </a:p>
        </p:txBody>
      </p:sp>
      <p:pic>
        <p:nvPicPr>
          <p:cNvPr id="195587" name="Picture 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1905000"/>
            <a:ext cx="6137275" cy="45751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12700">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pPr eaLnBrk="1" hangingPunct="1">
              <a:defRPr/>
            </a:pPr>
            <a:r>
              <a:rPr lang="en-GB" dirty="0">
                <a:cs typeface="+mj-cs"/>
              </a:rPr>
              <a:t>High-Tc timeline</a:t>
            </a:r>
            <a:endParaRPr lang="en-US" dirty="0">
              <a:cs typeface="+mj-cs"/>
            </a:endParaRPr>
          </a:p>
        </p:txBody>
      </p:sp>
      <p:cxnSp>
        <p:nvCxnSpPr>
          <p:cNvPr id="7" name="Straight Connector 6">
            <a:extLst>
              <a:ext uri="{FF2B5EF4-FFF2-40B4-BE49-F238E27FC236}">
                <a16:creationId xmlns:a16="http://schemas.microsoft.com/office/drawing/2014/main" id="{C8B5B766-9379-CD49-987A-952C816345FE}"/>
              </a:ext>
            </a:extLst>
          </p:cNvPr>
          <p:cNvCxnSpPr/>
          <p:nvPr/>
        </p:nvCxnSpPr>
        <p:spPr>
          <a:xfrm flipH="1">
            <a:off x="1332712" y="1996865"/>
            <a:ext cx="6309700" cy="0"/>
          </a:xfrm>
          <a:prstGeom prst="line">
            <a:avLst/>
          </a:prstGeom>
          <a:ln>
            <a:solidFill>
              <a:srgbClr val="0070C0">
                <a:alpha val="67000"/>
              </a:srgb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7A6FD46D-1409-B342-B23E-1D9B8E530A76}"/>
              </a:ext>
            </a:extLst>
          </p:cNvPr>
          <p:cNvCxnSpPr/>
          <p:nvPr/>
        </p:nvCxnSpPr>
        <p:spPr>
          <a:xfrm flipH="1">
            <a:off x="1333138" y="5093310"/>
            <a:ext cx="6309700" cy="0"/>
          </a:xfrm>
          <a:prstGeom prst="line">
            <a:avLst/>
          </a:prstGeom>
          <a:ln>
            <a:solidFill>
              <a:srgbClr val="0070C0">
                <a:alpha val="67000"/>
              </a:srgb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1A1F35C3-E457-CC43-904C-9602262DB856}"/>
              </a:ext>
            </a:extLst>
          </p:cNvPr>
          <p:cNvCxnSpPr/>
          <p:nvPr/>
        </p:nvCxnSpPr>
        <p:spPr>
          <a:xfrm flipH="1">
            <a:off x="1338744" y="3641874"/>
            <a:ext cx="6309700" cy="0"/>
          </a:xfrm>
          <a:prstGeom prst="line">
            <a:avLst/>
          </a:prstGeom>
          <a:ln>
            <a:solidFill>
              <a:srgbClr val="0070C0">
                <a:alpha val="67000"/>
              </a:srgb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2AAEB7F7-0ADC-0F4F-9DF5-89CAC92EFFC8}"/>
              </a:ext>
            </a:extLst>
          </p:cNvPr>
          <p:cNvCxnSpPr/>
          <p:nvPr/>
        </p:nvCxnSpPr>
        <p:spPr>
          <a:xfrm flipH="1">
            <a:off x="1332712" y="5747720"/>
            <a:ext cx="6309700" cy="0"/>
          </a:xfrm>
          <a:prstGeom prst="line">
            <a:avLst/>
          </a:prstGeom>
          <a:ln>
            <a:solidFill>
              <a:srgbClr val="0070C0">
                <a:alpha val="67000"/>
              </a:srgbClr>
            </a:solidFill>
          </a:ln>
        </p:spPr>
        <p:style>
          <a:lnRef idx="1">
            <a:schemeClr val="accent1"/>
          </a:lnRef>
          <a:fillRef idx="0">
            <a:schemeClr val="accent1"/>
          </a:fillRef>
          <a:effectRef idx="0">
            <a:schemeClr val="accent1"/>
          </a:effectRef>
          <a:fontRef idx="minor">
            <a:schemeClr val="tx1"/>
          </a:fontRef>
        </p:style>
      </p:cxnSp>
      <p:pic>
        <p:nvPicPr>
          <p:cNvPr id="11" name="Picture 2">
            <a:extLst>
              <a:ext uri="{FF2B5EF4-FFF2-40B4-BE49-F238E27FC236}">
                <a16:creationId xmlns:a16="http://schemas.microsoft.com/office/drawing/2014/main" id="{7CFBEB46-D641-754A-8DD5-0D213253D822}"/>
              </a:ext>
            </a:extLst>
          </p:cNvPr>
          <p:cNvPicPr>
            <a:picLocks noChangeAspect="1" noChangeArrowheads="1"/>
          </p:cNvPicPr>
          <p:nvPr/>
        </p:nvPicPr>
        <p:blipFill>
          <a:blip r:embed="rId3">
            <a:clrChange>
              <a:clrFrom>
                <a:srgbClr val="FFFFFF">
                  <a:alpha val="0"/>
                </a:srgbClr>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806637" y="1627688"/>
            <a:ext cx="7088804" cy="4398504"/>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a:extLst>
              <a:ext uri="{FF2B5EF4-FFF2-40B4-BE49-F238E27FC236}">
                <a16:creationId xmlns:a16="http://schemas.microsoft.com/office/drawing/2014/main" id="{62D70B1F-31C7-6342-BB8B-9844E371C114}"/>
              </a:ext>
            </a:extLst>
          </p:cNvPr>
          <p:cNvSpPr/>
          <p:nvPr/>
        </p:nvSpPr>
        <p:spPr>
          <a:xfrm>
            <a:off x="608159" y="1627688"/>
            <a:ext cx="676847" cy="4384925"/>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62C160F-1DC6-0D40-9815-561BD84EEA1E}"/>
              </a:ext>
            </a:extLst>
          </p:cNvPr>
          <p:cNvSpPr/>
          <p:nvPr/>
        </p:nvSpPr>
        <p:spPr>
          <a:xfrm>
            <a:off x="1000027" y="5938101"/>
            <a:ext cx="6926377" cy="38228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FCCA22C8-556B-2C4A-930D-E3FA6D428786}"/>
              </a:ext>
            </a:extLst>
          </p:cNvPr>
          <p:cNvSpPr txBox="1"/>
          <p:nvPr/>
        </p:nvSpPr>
        <p:spPr>
          <a:xfrm rot="16200000">
            <a:off x="-672479" y="3574268"/>
            <a:ext cx="2643481" cy="369332"/>
          </a:xfrm>
          <a:prstGeom prst="rect">
            <a:avLst/>
          </a:prstGeom>
          <a:solidFill>
            <a:schemeClr val="bg1"/>
          </a:solidFill>
        </p:spPr>
        <p:txBody>
          <a:bodyPr wrap="none" rtlCol="0">
            <a:spAutoFit/>
          </a:bodyPr>
          <a:lstStyle/>
          <a:p>
            <a:r>
              <a:rPr lang="en-US" dirty="0"/>
              <a:t>Critical Temperature T</a:t>
            </a:r>
            <a:r>
              <a:rPr lang="en-US" baseline="-25000" dirty="0"/>
              <a:t>C</a:t>
            </a:r>
            <a:r>
              <a:rPr lang="en-US" dirty="0"/>
              <a:t> (K)</a:t>
            </a:r>
          </a:p>
        </p:txBody>
      </p:sp>
      <p:grpSp>
        <p:nvGrpSpPr>
          <p:cNvPr id="15" name="Group 14">
            <a:extLst>
              <a:ext uri="{FF2B5EF4-FFF2-40B4-BE49-F238E27FC236}">
                <a16:creationId xmlns:a16="http://schemas.microsoft.com/office/drawing/2014/main" id="{0E9D1355-E749-614F-8740-AD28278C9E07}"/>
              </a:ext>
            </a:extLst>
          </p:cNvPr>
          <p:cNvGrpSpPr/>
          <p:nvPr/>
        </p:nvGrpSpPr>
        <p:grpSpPr>
          <a:xfrm>
            <a:off x="846518" y="1656993"/>
            <a:ext cx="458780" cy="4398504"/>
            <a:chOff x="642631" y="713324"/>
            <a:chExt cx="458780" cy="4398504"/>
          </a:xfrm>
        </p:grpSpPr>
        <p:sp>
          <p:nvSpPr>
            <p:cNvPr id="16" name="TextBox 15">
              <a:extLst>
                <a:ext uri="{FF2B5EF4-FFF2-40B4-BE49-F238E27FC236}">
                  <a16:creationId xmlns:a16="http://schemas.microsoft.com/office/drawing/2014/main" id="{F75DC0E4-E627-EE41-A02F-C50D32F26507}"/>
                </a:ext>
              </a:extLst>
            </p:cNvPr>
            <p:cNvSpPr txBox="1"/>
            <p:nvPr/>
          </p:nvSpPr>
          <p:spPr>
            <a:xfrm>
              <a:off x="822167" y="4804051"/>
              <a:ext cx="274434" cy="307777"/>
            </a:xfrm>
            <a:prstGeom prst="rect">
              <a:avLst/>
            </a:prstGeom>
            <a:solidFill>
              <a:schemeClr val="bg1"/>
            </a:solidFill>
          </p:spPr>
          <p:txBody>
            <a:bodyPr wrap="none" rtlCol="0">
              <a:spAutoFit/>
            </a:bodyPr>
            <a:lstStyle/>
            <a:p>
              <a:r>
                <a:rPr lang="en-US" sz="1400" dirty="0"/>
                <a:t>0</a:t>
              </a:r>
            </a:p>
          </p:txBody>
        </p:sp>
        <p:sp>
          <p:nvSpPr>
            <p:cNvPr id="17" name="TextBox 16">
              <a:extLst>
                <a:ext uri="{FF2B5EF4-FFF2-40B4-BE49-F238E27FC236}">
                  <a16:creationId xmlns:a16="http://schemas.microsoft.com/office/drawing/2014/main" id="{28D474CD-82A4-6649-9FCD-6F61F5EF6C1F}"/>
                </a:ext>
              </a:extLst>
            </p:cNvPr>
            <p:cNvSpPr txBox="1"/>
            <p:nvPr/>
          </p:nvSpPr>
          <p:spPr>
            <a:xfrm>
              <a:off x="732399" y="4394981"/>
              <a:ext cx="364202" cy="307777"/>
            </a:xfrm>
            <a:prstGeom prst="rect">
              <a:avLst/>
            </a:prstGeom>
            <a:solidFill>
              <a:schemeClr val="bg1"/>
            </a:solidFill>
          </p:spPr>
          <p:txBody>
            <a:bodyPr wrap="none" rtlCol="0">
              <a:spAutoFit/>
            </a:bodyPr>
            <a:lstStyle/>
            <a:p>
              <a:r>
                <a:rPr lang="en-US" sz="1400" dirty="0"/>
                <a:t>10</a:t>
              </a:r>
            </a:p>
          </p:txBody>
        </p:sp>
        <p:sp>
          <p:nvSpPr>
            <p:cNvPr id="18" name="TextBox 17">
              <a:extLst>
                <a:ext uri="{FF2B5EF4-FFF2-40B4-BE49-F238E27FC236}">
                  <a16:creationId xmlns:a16="http://schemas.microsoft.com/office/drawing/2014/main" id="{6EB1FCCD-758F-E24B-AE09-3A68795728E9}"/>
                </a:ext>
              </a:extLst>
            </p:cNvPr>
            <p:cNvSpPr txBox="1"/>
            <p:nvPr/>
          </p:nvSpPr>
          <p:spPr>
            <a:xfrm>
              <a:off x="732399" y="3985908"/>
              <a:ext cx="364202" cy="307777"/>
            </a:xfrm>
            <a:prstGeom prst="rect">
              <a:avLst/>
            </a:prstGeom>
            <a:solidFill>
              <a:schemeClr val="bg1"/>
            </a:solidFill>
          </p:spPr>
          <p:txBody>
            <a:bodyPr wrap="none" rtlCol="0">
              <a:spAutoFit/>
            </a:bodyPr>
            <a:lstStyle/>
            <a:p>
              <a:r>
                <a:rPr lang="en-US" sz="1400" dirty="0"/>
                <a:t>20</a:t>
              </a:r>
            </a:p>
          </p:txBody>
        </p:sp>
        <p:sp>
          <p:nvSpPr>
            <p:cNvPr id="19" name="TextBox 18">
              <a:extLst>
                <a:ext uri="{FF2B5EF4-FFF2-40B4-BE49-F238E27FC236}">
                  <a16:creationId xmlns:a16="http://schemas.microsoft.com/office/drawing/2014/main" id="{8B519CF2-7DEE-424E-B798-45F82D57592F}"/>
                </a:ext>
              </a:extLst>
            </p:cNvPr>
            <p:cNvSpPr txBox="1"/>
            <p:nvPr/>
          </p:nvSpPr>
          <p:spPr>
            <a:xfrm>
              <a:off x="732399" y="3576835"/>
              <a:ext cx="364202" cy="307777"/>
            </a:xfrm>
            <a:prstGeom prst="rect">
              <a:avLst/>
            </a:prstGeom>
            <a:solidFill>
              <a:schemeClr val="bg1"/>
            </a:solidFill>
          </p:spPr>
          <p:txBody>
            <a:bodyPr wrap="none" rtlCol="0">
              <a:spAutoFit/>
            </a:bodyPr>
            <a:lstStyle/>
            <a:p>
              <a:r>
                <a:rPr lang="en-US" sz="1400" dirty="0"/>
                <a:t>30</a:t>
              </a:r>
            </a:p>
          </p:txBody>
        </p:sp>
        <p:sp>
          <p:nvSpPr>
            <p:cNvPr id="20" name="TextBox 19">
              <a:extLst>
                <a:ext uri="{FF2B5EF4-FFF2-40B4-BE49-F238E27FC236}">
                  <a16:creationId xmlns:a16="http://schemas.microsoft.com/office/drawing/2014/main" id="{B0833958-5C4D-2849-91C4-A1F0E5678F6F}"/>
                </a:ext>
              </a:extLst>
            </p:cNvPr>
            <p:cNvSpPr txBox="1"/>
            <p:nvPr/>
          </p:nvSpPr>
          <p:spPr>
            <a:xfrm>
              <a:off x="732399" y="3167762"/>
              <a:ext cx="364202" cy="307777"/>
            </a:xfrm>
            <a:prstGeom prst="rect">
              <a:avLst/>
            </a:prstGeom>
            <a:solidFill>
              <a:schemeClr val="bg1"/>
            </a:solidFill>
          </p:spPr>
          <p:txBody>
            <a:bodyPr wrap="none" rtlCol="0">
              <a:spAutoFit/>
            </a:bodyPr>
            <a:lstStyle/>
            <a:p>
              <a:r>
                <a:rPr lang="en-US" sz="1400" dirty="0"/>
                <a:t>40</a:t>
              </a:r>
            </a:p>
          </p:txBody>
        </p:sp>
        <p:sp>
          <p:nvSpPr>
            <p:cNvPr id="21" name="TextBox 20">
              <a:extLst>
                <a:ext uri="{FF2B5EF4-FFF2-40B4-BE49-F238E27FC236}">
                  <a16:creationId xmlns:a16="http://schemas.microsoft.com/office/drawing/2014/main" id="{1F335581-9FDD-3F49-9728-DE31BF51AE0E}"/>
                </a:ext>
              </a:extLst>
            </p:cNvPr>
            <p:cNvSpPr txBox="1"/>
            <p:nvPr/>
          </p:nvSpPr>
          <p:spPr>
            <a:xfrm>
              <a:off x="732399" y="2758689"/>
              <a:ext cx="364202" cy="307777"/>
            </a:xfrm>
            <a:prstGeom prst="rect">
              <a:avLst/>
            </a:prstGeom>
            <a:solidFill>
              <a:schemeClr val="bg1"/>
            </a:solidFill>
          </p:spPr>
          <p:txBody>
            <a:bodyPr wrap="none" rtlCol="0">
              <a:spAutoFit/>
            </a:bodyPr>
            <a:lstStyle/>
            <a:p>
              <a:r>
                <a:rPr lang="en-US" sz="1400" dirty="0"/>
                <a:t>50</a:t>
              </a:r>
            </a:p>
          </p:txBody>
        </p:sp>
        <p:sp>
          <p:nvSpPr>
            <p:cNvPr id="22" name="TextBox 21">
              <a:extLst>
                <a:ext uri="{FF2B5EF4-FFF2-40B4-BE49-F238E27FC236}">
                  <a16:creationId xmlns:a16="http://schemas.microsoft.com/office/drawing/2014/main" id="{2ADCB0A1-607C-F441-A523-9561EA7DA1ED}"/>
                </a:ext>
              </a:extLst>
            </p:cNvPr>
            <p:cNvSpPr txBox="1"/>
            <p:nvPr/>
          </p:nvSpPr>
          <p:spPr>
            <a:xfrm>
              <a:off x="642631" y="2349616"/>
              <a:ext cx="458780" cy="307777"/>
            </a:xfrm>
            <a:prstGeom prst="rect">
              <a:avLst/>
            </a:prstGeom>
            <a:solidFill>
              <a:schemeClr val="bg1"/>
            </a:solidFill>
          </p:spPr>
          <p:txBody>
            <a:bodyPr wrap="none" rtlCol="0">
              <a:spAutoFit/>
            </a:bodyPr>
            <a:lstStyle/>
            <a:p>
              <a:r>
                <a:rPr lang="en-US" sz="1400" dirty="0"/>
                <a:t>100</a:t>
              </a:r>
            </a:p>
          </p:txBody>
        </p:sp>
        <p:sp>
          <p:nvSpPr>
            <p:cNvPr id="23" name="TextBox 22">
              <a:extLst>
                <a:ext uri="{FF2B5EF4-FFF2-40B4-BE49-F238E27FC236}">
                  <a16:creationId xmlns:a16="http://schemas.microsoft.com/office/drawing/2014/main" id="{123C38CD-0C47-0A4E-999B-11D6B7FD086C}"/>
                </a:ext>
              </a:extLst>
            </p:cNvPr>
            <p:cNvSpPr txBox="1"/>
            <p:nvPr/>
          </p:nvSpPr>
          <p:spPr>
            <a:xfrm>
              <a:off x="642631" y="1940543"/>
              <a:ext cx="458780" cy="307777"/>
            </a:xfrm>
            <a:prstGeom prst="rect">
              <a:avLst/>
            </a:prstGeom>
            <a:solidFill>
              <a:schemeClr val="bg1"/>
            </a:solidFill>
          </p:spPr>
          <p:txBody>
            <a:bodyPr wrap="none" rtlCol="0">
              <a:spAutoFit/>
            </a:bodyPr>
            <a:lstStyle/>
            <a:p>
              <a:r>
                <a:rPr lang="en-US" sz="1400" dirty="0"/>
                <a:t>150</a:t>
              </a:r>
            </a:p>
          </p:txBody>
        </p:sp>
        <p:sp>
          <p:nvSpPr>
            <p:cNvPr id="24" name="TextBox 23">
              <a:extLst>
                <a:ext uri="{FF2B5EF4-FFF2-40B4-BE49-F238E27FC236}">
                  <a16:creationId xmlns:a16="http://schemas.microsoft.com/office/drawing/2014/main" id="{7235C682-994B-7D40-926D-1F7698368152}"/>
                </a:ext>
              </a:extLst>
            </p:cNvPr>
            <p:cNvSpPr txBox="1"/>
            <p:nvPr/>
          </p:nvSpPr>
          <p:spPr>
            <a:xfrm>
              <a:off x="642631" y="1531470"/>
              <a:ext cx="458780" cy="307777"/>
            </a:xfrm>
            <a:prstGeom prst="rect">
              <a:avLst/>
            </a:prstGeom>
            <a:solidFill>
              <a:schemeClr val="bg1"/>
            </a:solidFill>
          </p:spPr>
          <p:txBody>
            <a:bodyPr wrap="none" rtlCol="0">
              <a:spAutoFit/>
            </a:bodyPr>
            <a:lstStyle/>
            <a:p>
              <a:r>
                <a:rPr lang="en-US" sz="1400" dirty="0"/>
                <a:t>200</a:t>
              </a:r>
            </a:p>
          </p:txBody>
        </p:sp>
        <p:sp>
          <p:nvSpPr>
            <p:cNvPr id="25" name="TextBox 24">
              <a:extLst>
                <a:ext uri="{FF2B5EF4-FFF2-40B4-BE49-F238E27FC236}">
                  <a16:creationId xmlns:a16="http://schemas.microsoft.com/office/drawing/2014/main" id="{12573414-46E1-F941-9AA5-23568CFF83AA}"/>
                </a:ext>
              </a:extLst>
            </p:cNvPr>
            <p:cNvSpPr txBox="1"/>
            <p:nvPr/>
          </p:nvSpPr>
          <p:spPr>
            <a:xfrm>
              <a:off x="642631" y="1122397"/>
              <a:ext cx="458780" cy="307777"/>
            </a:xfrm>
            <a:prstGeom prst="rect">
              <a:avLst/>
            </a:prstGeom>
            <a:solidFill>
              <a:schemeClr val="bg1"/>
            </a:solidFill>
          </p:spPr>
          <p:txBody>
            <a:bodyPr wrap="none" rtlCol="0">
              <a:spAutoFit/>
            </a:bodyPr>
            <a:lstStyle/>
            <a:p>
              <a:r>
                <a:rPr lang="en-US" sz="1400" dirty="0"/>
                <a:t>250</a:t>
              </a:r>
            </a:p>
          </p:txBody>
        </p:sp>
        <p:sp>
          <p:nvSpPr>
            <p:cNvPr id="26" name="TextBox 25">
              <a:extLst>
                <a:ext uri="{FF2B5EF4-FFF2-40B4-BE49-F238E27FC236}">
                  <a16:creationId xmlns:a16="http://schemas.microsoft.com/office/drawing/2014/main" id="{E66C5782-C3D0-064B-A883-D368E34DB988}"/>
                </a:ext>
              </a:extLst>
            </p:cNvPr>
            <p:cNvSpPr txBox="1"/>
            <p:nvPr/>
          </p:nvSpPr>
          <p:spPr>
            <a:xfrm>
              <a:off x="642631" y="713324"/>
              <a:ext cx="458780" cy="307777"/>
            </a:xfrm>
            <a:prstGeom prst="rect">
              <a:avLst/>
            </a:prstGeom>
            <a:solidFill>
              <a:schemeClr val="bg1"/>
            </a:solidFill>
          </p:spPr>
          <p:txBody>
            <a:bodyPr wrap="none" rtlCol="0">
              <a:spAutoFit/>
            </a:bodyPr>
            <a:lstStyle/>
            <a:p>
              <a:r>
                <a:rPr lang="en-US" sz="1400" dirty="0"/>
                <a:t>300</a:t>
              </a:r>
            </a:p>
          </p:txBody>
        </p:sp>
      </p:grpSp>
      <p:grpSp>
        <p:nvGrpSpPr>
          <p:cNvPr id="27" name="Group 26">
            <a:extLst>
              <a:ext uri="{FF2B5EF4-FFF2-40B4-BE49-F238E27FC236}">
                <a16:creationId xmlns:a16="http://schemas.microsoft.com/office/drawing/2014/main" id="{0D5AEB4A-FD24-7143-996E-74E85B8295CD}"/>
              </a:ext>
            </a:extLst>
          </p:cNvPr>
          <p:cNvGrpSpPr/>
          <p:nvPr/>
        </p:nvGrpSpPr>
        <p:grpSpPr>
          <a:xfrm>
            <a:off x="1060843" y="5969905"/>
            <a:ext cx="6753604" cy="307777"/>
            <a:chOff x="829047" y="5023737"/>
            <a:chExt cx="6753604" cy="307777"/>
          </a:xfrm>
        </p:grpSpPr>
        <p:sp>
          <p:nvSpPr>
            <p:cNvPr id="28" name="TextBox 27">
              <a:extLst>
                <a:ext uri="{FF2B5EF4-FFF2-40B4-BE49-F238E27FC236}">
                  <a16:creationId xmlns:a16="http://schemas.microsoft.com/office/drawing/2014/main" id="{C99AFBCB-97BD-7942-B23D-5620DA6C9BDA}"/>
                </a:ext>
              </a:extLst>
            </p:cNvPr>
            <p:cNvSpPr txBox="1"/>
            <p:nvPr/>
          </p:nvSpPr>
          <p:spPr>
            <a:xfrm>
              <a:off x="829047" y="5023737"/>
              <a:ext cx="550151" cy="307777"/>
            </a:xfrm>
            <a:prstGeom prst="rect">
              <a:avLst/>
            </a:prstGeom>
            <a:solidFill>
              <a:schemeClr val="bg1"/>
            </a:solidFill>
          </p:spPr>
          <p:txBody>
            <a:bodyPr wrap="none" rtlCol="0">
              <a:spAutoFit/>
            </a:bodyPr>
            <a:lstStyle/>
            <a:p>
              <a:r>
                <a:rPr lang="en-US" sz="1400" dirty="0"/>
                <a:t>1900</a:t>
              </a:r>
            </a:p>
          </p:txBody>
        </p:sp>
        <p:sp>
          <p:nvSpPr>
            <p:cNvPr id="29" name="TextBox 28">
              <a:extLst>
                <a:ext uri="{FF2B5EF4-FFF2-40B4-BE49-F238E27FC236}">
                  <a16:creationId xmlns:a16="http://schemas.microsoft.com/office/drawing/2014/main" id="{6255A819-6996-AD4E-992A-8973C4F7F594}"/>
                </a:ext>
              </a:extLst>
            </p:cNvPr>
            <p:cNvSpPr txBox="1"/>
            <p:nvPr/>
          </p:nvSpPr>
          <p:spPr>
            <a:xfrm>
              <a:off x="1449392" y="5023737"/>
              <a:ext cx="550151" cy="307777"/>
            </a:xfrm>
            <a:prstGeom prst="rect">
              <a:avLst/>
            </a:prstGeom>
            <a:solidFill>
              <a:schemeClr val="bg1"/>
            </a:solidFill>
          </p:spPr>
          <p:txBody>
            <a:bodyPr wrap="none" rtlCol="0">
              <a:spAutoFit/>
            </a:bodyPr>
            <a:lstStyle/>
            <a:p>
              <a:r>
                <a:rPr lang="en-US" sz="1400" dirty="0"/>
                <a:t>1940</a:t>
              </a:r>
            </a:p>
          </p:txBody>
        </p:sp>
        <p:sp>
          <p:nvSpPr>
            <p:cNvPr id="30" name="TextBox 29">
              <a:extLst>
                <a:ext uri="{FF2B5EF4-FFF2-40B4-BE49-F238E27FC236}">
                  <a16:creationId xmlns:a16="http://schemas.microsoft.com/office/drawing/2014/main" id="{F91369B9-318C-4749-B20D-D583A6EDFB98}"/>
                </a:ext>
              </a:extLst>
            </p:cNvPr>
            <p:cNvSpPr txBox="1"/>
            <p:nvPr/>
          </p:nvSpPr>
          <p:spPr>
            <a:xfrm>
              <a:off x="2069737" y="5023737"/>
              <a:ext cx="550151" cy="307777"/>
            </a:xfrm>
            <a:prstGeom prst="rect">
              <a:avLst/>
            </a:prstGeom>
            <a:solidFill>
              <a:schemeClr val="bg1"/>
            </a:solidFill>
          </p:spPr>
          <p:txBody>
            <a:bodyPr wrap="none" rtlCol="0">
              <a:spAutoFit/>
            </a:bodyPr>
            <a:lstStyle/>
            <a:p>
              <a:r>
                <a:rPr lang="en-US" sz="1400" dirty="0"/>
                <a:t>1980</a:t>
              </a:r>
            </a:p>
          </p:txBody>
        </p:sp>
        <p:sp>
          <p:nvSpPr>
            <p:cNvPr id="31" name="TextBox 30">
              <a:extLst>
                <a:ext uri="{FF2B5EF4-FFF2-40B4-BE49-F238E27FC236}">
                  <a16:creationId xmlns:a16="http://schemas.microsoft.com/office/drawing/2014/main" id="{C28AADE7-05E4-2F4D-BB83-BFE1185CC53D}"/>
                </a:ext>
              </a:extLst>
            </p:cNvPr>
            <p:cNvSpPr txBox="1"/>
            <p:nvPr/>
          </p:nvSpPr>
          <p:spPr>
            <a:xfrm>
              <a:off x="2690082" y="5023737"/>
              <a:ext cx="550151" cy="307777"/>
            </a:xfrm>
            <a:prstGeom prst="rect">
              <a:avLst/>
            </a:prstGeom>
            <a:solidFill>
              <a:schemeClr val="bg1"/>
            </a:solidFill>
          </p:spPr>
          <p:txBody>
            <a:bodyPr wrap="none" rtlCol="0">
              <a:spAutoFit/>
            </a:bodyPr>
            <a:lstStyle/>
            <a:p>
              <a:r>
                <a:rPr lang="en-US" sz="1400" dirty="0"/>
                <a:t>1985</a:t>
              </a:r>
            </a:p>
          </p:txBody>
        </p:sp>
        <p:sp>
          <p:nvSpPr>
            <p:cNvPr id="32" name="TextBox 31">
              <a:extLst>
                <a:ext uri="{FF2B5EF4-FFF2-40B4-BE49-F238E27FC236}">
                  <a16:creationId xmlns:a16="http://schemas.microsoft.com/office/drawing/2014/main" id="{80B33AEA-56C7-0E47-9DD5-D825150F3FC9}"/>
                </a:ext>
              </a:extLst>
            </p:cNvPr>
            <p:cNvSpPr txBox="1"/>
            <p:nvPr/>
          </p:nvSpPr>
          <p:spPr>
            <a:xfrm>
              <a:off x="3310427" y="5023737"/>
              <a:ext cx="550151" cy="307777"/>
            </a:xfrm>
            <a:prstGeom prst="rect">
              <a:avLst/>
            </a:prstGeom>
            <a:solidFill>
              <a:schemeClr val="bg1"/>
            </a:solidFill>
          </p:spPr>
          <p:txBody>
            <a:bodyPr wrap="none" rtlCol="0">
              <a:spAutoFit/>
            </a:bodyPr>
            <a:lstStyle/>
            <a:p>
              <a:r>
                <a:rPr lang="en-US" sz="1400" dirty="0"/>
                <a:t>1990</a:t>
              </a:r>
            </a:p>
          </p:txBody>
        </p:sp>
        <p:sp>
          <p:nvSpPr>
            <p:cNvPr id="33" name="TextBox 32">
              <a:extLst>
                <a:ext uri="{FF2B5EF4-FFF2-40B4-BE49-F238E27FC236}">
                  <a16:creationId xmlns:a16="http://schemas.microsoft.com/office/drawing/2014/main" id="{38EA3111-6860-FD4F-A61E-F5735BD2939C}"/>
                </a:ext>
              </a:extLst>
            </p:cNvPr>
            <p:cNvSpPr txBox="1"/>
            <p:nvPr/>
          </p:nvSpPr>
          <p:spPr>
            <a:xfrm>
              <a:off x="3930772" y="5023737"/>
              <a:ext cx="550151" cy="307777"/>
            </a:xfrm>
            <a:prstGeom prst="rect">
              <a:avLst/>
            </a:prstGeom>
            <a:solidFill>
              <a:schemeClr val="bg1"/>
            </a:solidFill>
          </p:spPr>
          <p:txBody>
            <a:bodyPr wrap="none" rtlCol="0">
              <a:spAutoFit/>
            </a:bodyPr>
            <a:lstStyle/>
            <a:p>
              <a:r>
                <a:rPr lang="en-US" sz="1400" dirty="0"/>
                <a:t>1995</a:t>
              </a:r>
            </a:p>
          </p:txBody>
        </p:sp>
        <p:sp>
          <p:nvSpPr>
            <p:cNvPr id="34" name="TextBox 33">
              <a:extLst>
                <a:ext uri="{FF2B5EF4-FFF2-40B4-BE49-F238E27FC236}">
                  <a16:creationId xmlns:a16="http://schemas.microsoft.com/office/drawing/2014/main" id="{9A641F2F-617B-2040-9FCE-AF18B1DB672C}"/>
                </a:ext>
              </a:extLst>
            </p:cNvPr>
            <p:cNvSpPr txBox="1"/>
            <p:nvPr/>
          </p:nvSpPr>
          <p:spPr>
            <a:xfrm>
              <a:off x="4551117" y="5023737"/>
              <a:ext cx="550151" cy="307777"/>
            </a:xfrm>
            <a:prstGeom prst="rect">
              <a:avLst/>
            </a:prstGeom>
            <a:solidFill>
              <a:schemeClr val="bg1"/>
            </a:solidFill>
          </p:spPr>
          <p:txBody>
            <a:bodyPr wrap="none" rtlCol="0">
              <a:spAutoFit/>
            </a:bodyPr>
            <a:lstStyle/>
            <a:p>
              <a:r>
                <a:rPr lang="en-US" sz="1400" dirty="0"/>
                <a:t>2000</a:t>
              </a:r>
            </a:p>
          </p:txBody>
        </p:sp>
        <p:sp>
          <p:nvSpPr>
            <p:cNvPr id="35" name="TextBox 34">
              <a:extLst>
                <a:ext uri="{FF2B5EF4-FFF2-40B4-BE49-F238E27FC236}">
                  <a16:creationId xmlns:a16="http://schemas.microsoft.com/office/drawing/2014/main" id="{D445E925-C2D3-3C40-83E4-F11CAA9F790A}"/>
                </a:ext>
              </a:extLst>
            </p:cNvPr>
            <p:cNvSpPr txBox="1"/>
            <p:nvPr/>
          </p:nvSpPr>
          <p:spPr>
            <a:xfrm>
              <a:off x="5171462" y="5023737"/>
              <a:ext cx="550151" cy="307777"/>
            </a:xfrm>
            <a:prstGeom prst="rect">
              <a:avLst/>
            </a:prstGeom>
            <a:solidFill>
              <a:schemeClr val="bg1"/>
            </a:solidFill>
          </p:spPr>
          <p:txBody>
            <a:bodyPr wrap="none" rtlCol="0">
              <a:spAutoFit/>
            </a:bodyPr>
            <a:lstStyle/>
            <a:p>
              <a:r>
                <a:rPr lang="en-US" sz="1400" dirty="0"/>
                <a:t>2005</a:t>
              </a:r>
            </a:p>
          </p:txBody>
        </p:sp>
        <p:sp>
          <p:nvSpPr>
            <p:cNvPr id="36" name="TextBox 35">
              <a:extLst>
                <a:ext uri="{FF2B5EF4-FFF2-40B4-BE49-F238E27FC236}">
                  <a16:creationId xmlns:a16="http://schemas.microsoft.com/office/drawing/2014/main" id="{A9EBB498-914F-5941-8CEE-D084F857C127}"/>
                </a:ext>
              </a:extLst>
            </p:cNvPr>
            <p:cNvSpPr txBox="1"/>
            <p:nvPr/>
          </p:nvSpPr>
          <p:spPr>
            <a:xfrm>
              <a:off x="5791807" y="5023737"/>
              <a:ext cx="550151" cy="307777"/>
            </a:xfrm>
            <a:prstGeom prst="rect">
              <a:avLst/>
            </a:prstGeom>
            <a:solidFill>
              <a:schemeClr val="bg1"/>
            </a:solidFill>
          </p:spPr>
          <p:txBody>
            <a:bodyPr wrap="none" rtlCol="0">
              <a:spAutoFit/>
            </a:bodyPr>
            <a:lstStyle/>
            <a:p>
              <a:r>
                <a:rPr lang="en-US" sz="1400" dirty="0"/>
                <a:t>2010</a:t>
              </a:r>
            </a:p>
          </p:txBody>
        </p:sp>
        <p:sp>
          <p:nvSpPr>
            <p:cNvPr id="37" name="TextBox 36">
              <a:extLst>
                <a:ext uri="{FF2B5EF4-FFF2-40B4-BE49-F238E27FC236}">
                  <a16:creationId xmlns:a16="http://schemas.microsoft.com/office/drawing/2014/main" id="{C003B156-638C-C543-95AF-B84D9C11A789}"/>
                </a:ext>
              </a:extLst>
            </p:cNvPr>
            <p:cNvSpPr txBox="1"/>
            <p:nvPr/>
          </p:nvSpPr>
          <p:spPr>
            <a:xfrm>
              <a:off x="6412152" y="5023737"/>
              <a:ext cx="550151" cy="307777"/>
            </a:xfrm>
            <a:prstGeom prst="rect">
              <a:avLst/>
            </a:prstGeom>
            <a:solidFill>
              <a:schemeClr val="bg1"/>
            </a:solidFill>
          </p:spPr>
          <p:txBody>
            <a:bodyPr wrap="none" rtlCol="0">
              <a:spAutoFit/>
            </a:bodyPr>
            <a:lstStyle/>
            <a:p>
              <a:r>
                <a:rPr lang="en-US" sz="1400" dirty="0"/>
                <a:t>2015</a:t>
              </a:r>
            </a:p>
          </p:txBody>
        </p:sp>
        <p:sp>
          <p:nvSpPr>
            <p:cNvPr id="38" name="TextBox 37">
              <a:extLst>
                <a:ext uri="{FF2B5EF4-FFF2-40B4-BE49-F238E27FC236}">
                  <a16:creationId xmlns:a16="http://schemas.microsoft.com/office/drawing/2014/main" id="{E7E5CF42-C7E8-9342-BF88-02BDDCEBC5BC}"/>
                </a:ext>
              </a:extLst>
            </p:cNvPr>
            <p:cNvSpPr txBox="1"/>
            <p:nvPr/>
          </p:nvSpPr>
          <p:spPr>
            <a:xfrm>
              <a:off x="7032500" y="5023737"/>
              <a:ext cx="550151" cy="307777"/>
            </a:xfrm>
            <a:prstGeom prst="rect">
              <a:avLst/>
            </a:prstGeom>
            <a:solidFill>
              <a:schemeClr val="bg1"/>
            </a:solidFill>
          </p:spPr>
          <p:txBody>
            <a:bodyPr wrap="none" rtlCol="0">
              <a:spAutoFit/>
            </a:bodyPr>
            <a:lstStyle/>
            <a:p>
              <a:r>
                <a:rPr lang="en-US" sz="1400" dirty="0"/>
                <a:t>2020</a:t>
              </a:r>
            </a:p>
          </p:txBody>
        </p:sp>
      </p:grpSp>
      <p:sp>
        <p:nvSpPr>
          <p:cNvPr id="39" name="TextBox 38">
            <a:extLst>
              <a:ext uri="{FF2B5EF4-FFF2-40B4-BE49-F238E27FC236}">
                <a16:creationId xmlns:a16="http://schemas.microsoft.com/office/drawing/2014/main" id="{5506CEBB-C704-744F-AF78-72FE92201222}"/>
              </a:ext>
            </a:extLst>
          </p:cNvPr>
          <p:cNvSpPr txBox="1"/>
          <p:nvPr/>
        </p:nvSpPr>
        <p:spPr>
          <a:xfrm>
            <a:off x="3356545" y="6326105"/>
            <a:ext cx="2054024" cy="369332"/>
          </a:xfrm>
          <a:prstGeom prst="rect">
            <a:avLst/>
          </a:prstGeom>
          <a:solidFill>
            <a:schemeClr val="bg1"/>
          </a:solidFill>
        </p:spPr>
        <p:txBody>
          <a:bodyPr wrap="none" rtlCol="0">
            <a:spAutoFit/>
          </a:bodyPr>
          <a:lstStyle/>
          <a:p>
            <a:r>
              <a:rPr lang="en-US" dirty="0"/>
              <a:t>Year of Discovery (-)</a:t>
            </a:r>
          </a:p>
        </p:txBody>
      </p:sp>
      <p:sp>
        <p:nvSpPr>
          <p:cNvPr id="40" name="TextBox 39">
            <a:extLst>
              <a:ext uri="{FF2B5EF4-FFF2-40B4-BE49-F238E27FC236}">
                <a16:creationId xmlns:a16="http://schemas.microsoft.com/office/drawing/2014/main" id="{E73E696E-B74B-A442-93CE-CC73762B7D28}"/>
              </a:ext>
            </a:extLst>
          </p:cNvPr>
          <p:cNvSpPr txBox="1"/>
          <p:nvPr/>
        </p:nvSpPr>
        <p:spPr>
          <a:xfrm>
            <a:off x="7854443" y="5581747"/>
            <a:ext cx="963725" cy="338554"/>
          </a:xfrm>
          <a:prstGeom prst="rect">
            <a:avLst/>
          </a:prstGeom>
          <a:noFill/>
        </p:spPr>
        <p:txBody>
          <a:bodyPr wrap="none" rtlCol="0">
            <a:spAutoFit/>
          </a:bodyPr>
          <a:lstStyle/>
          <a:p>
            <a:r>
              <a:rPr lang="en-US" sz="1600" dirty="0">
                <a:solidFill>
                  <a:srgbClr val="51ABE4"/>
                </a:solidFill>
              </a:rPr>
              <a:t>Liquid He</a:t>
            </a:r>
          </a:p>
        </p:txBody>
      </p:sp>
      <p:sp>
        <p:nvSpPr>
          <p:cNvPr id="41" name="TextBox 40">
            <a:extLst>
              <a:ext uri="{FF2B5EF4-FFF2-40B4-BE49-F238E27FC236}">
                <a16:creationId xmlns:a16="http://schemas.microsoft.com/office/drawing/2014/main" id="{417EB95F-CE8C-634C-9ACB-DDBA8FC6C68C}"/>
              </a:ext>
            </a:extLst>
          </p:cNvPr>
          <p:cNvSpPr txBox="1"/>
          <p:nvPr/>
        </p:nvSpPr>
        <p:spPr>
          <a:xfrm>
            <a:off x="7854443" y="4913161"/>
            <a:ext cx="930063" cy="338554"/>
          </a:xfrm>
          <a:prstGeom prst="rect">
            <a:avLst/>
          </a:prstGeom>
          <a:noFill/>
        </p:spPr>
        <p:txBody>
          <a:bodyPr wrap="none" rtlCol="0">
            <a:spAutoFit/>
          </a:bodyPr>
          <a:lstStyle/>
          <a:p>
            <a:r>
              <a:rPr lang="en-US" sz="1600" dirty="0">
                <a:solidFill>
                  <a:srgbClr val="51ABE4"/>
                </a:solidFill>
              </a:rPr>
              <a:t>Liquid H</a:t>
            </a:r>
            <a:r>
              <a:rPr lang="en-US" sz="1600" baseline="-25000" dirty="0">
                <a:solidFill>
                  <a:srgbClr val="51ABE4"/>
                </a:solidFill>
              </a:rPr>
              <a:t>2</a:t>
            </a:r>
            <a:endParaRPr lang="en-US" sz="1600" dirty="0">
              <a:solidFill>
                <a:srgbClr val="51ABE4"/>
              </a:solidFill>
            </a:endParaRPr>
          </a:p>
        </p:txBody>
      </p:sp>
      <p:sp>
        <p:nvSpPr>
          <p:cNvPr id="42" name="TextBox 41">
            <a:extLst>
              <a:ext uri="{FF2B5EF4-FFF2-40B4-BE49-F238E27FC236}">
                <a16:creationId xmlns:a16="http://schemas.microsoft.com/office/drawing/2014/main" id="{19E2D6E6-18D8-8041-AD21-EEB33F17F4AC}"/>
              </a:ext>
            </a:extLst>
          </p:cNvPr>
          <p:cNvSpPr txBox="1"/>
          <p:nvPr/>
        </p:nvSpPr>
        <p:spPr>
          <a:xfrm>
            <a:off x="7854443" y="3474091"/>
            <a:ext cx="934871" cy="338554"/>
          </a:xfrm>
          <a:prstGeom prst="rect">
            <a:avLst/>
          </a:prstGeom>
          <a:noFill/>
        </p:spPr>
        <p:txBody>
          <a:bodyPr wrap="none" rtlCol="0">
            <a:spAutoFit/>
          </a:bodyPr>
          <a:lstStyle/>
          <a:p>
            <a:r>
              <a:rPr lang="en-US" sz="1600" dirty="0">
                <a:solidFill>
                  <a:srgbClr val="51ABE4"/>
                </a:solidFill>
              </a:rPr>
              <a:t>Liquid N</a:t>
            </a:r>
            <a:r>
              <a:rPr lang="en-US" sz="1600" baseline="-25000" dirty="0">
                <a:solidFill>
                  <a:srgbClr val="51ABE4"/>
                </a:solidFill>
              </a:rPr>
              <a:t>2</a:t>
            </a:r>
          </a:p>
        </p:txBody>
      </p:sp>
      <p:sp>
        <p:nvSpPr>
          <p:cNvPr id="43" name="Rectangle 42">
            <a:extLst>
              <a:ext uri="{FF2B5EF4-FFF2-40B4-BE49-F238E27FC236}">
                <a16:creationId xmlns:a16="http://schemas.microsoft.com/office/drawing/2014/main" id="{04437EA3-CFB3-EB40-BF3B-0C00237087C0}"/>
              </a:ext>
            </a:extLst>
          </p:cNvPr>
          <p:cNvSpPr/>
          <p:nvPr/>
        </p:nvSpPr>
        <p:spPr>
          <a:xfrm>
            <a:off x="7691778" y="1556792"/>
            <a:ext cx="676847" cy="195271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4" name="Picture 43" descr="Icon&#10;&#10;Description automatically generated">
            <a:extLst>
              <a:ext uri="{FF2B5EF4-FFF2-40B4-BE49-F238E27FC236}">
                <a16:creationId xmlns:a16="http://schemas.microsoft.com/office/drawing/2014/main" id="{9AF1913B-86CB-CC44-91DF-B22AFFF78322}"/>
              </a:ext>
            </a:extLst>
          </p:cNvPr>
          <p:cNvPicPr>
            <a:picLocks noChangeAspect="1"/>
          </p:cNvPicPr>
          <p:nvPr/>
        </p:nvPicPr>
        <p:blipFill>
          <a:blip r:embed="rId4"/>
          <a:stretch>
            <a:fillRect/>
          </a:stretch>
        </p:blipFill>
        <p:spPr>
          <a:xfrm>
            <a:off x="7689570" y="1902604"/>
            <a:ext cx="245752" cy="188522"/>
          </a:xfrm>
          <a:prstGeom prst="rect">
            <a:avLst/>
          </a:prstGeom>
        </p:spPr>
      </p:pic>
      <p:sp>
        <p:nvSpPr>
          <p:cNvPr id="45" name="TextBox 44">
            <a:extLst>
              <a:ext uri="{FF2B5EF4-FFF2-40B4-BE49-F238E27FC236}">
                <a16:creationId xmlns:a16="http://schemas.microsoft.com/office/drawing/2014/main" id="{4E666409-5B44-E64C-86A1-B415D60BEE91}"/>
              </a:ext>
            </a:extLst>
          </p:cNvPr>
          <p:cNvSpPr txBox="1"/>
          <p:nvPr/>
        </p:nvSpPr>
        <p:spPr>
          <a:xfrm>
            <a:off x="7854443" y="1709793"/>
            <a:ext cx="1254061" cy="584775"/>
          </a:xfrm>
          <a:prstGeom prst="rect">
            <a:avLst/>
          </a:prstGeom>
          <a:noFill/>
        </p:spPr>
        <p:txBody>
          <a:bodyPr wrap="none" rtlCol="0">
            <a:spAutoFit/>
          </a:bodyPr>
          <a:lstStyle/>
          <a:p>
            <a:r>
              <a:rPr lang="en-US" sz="1600" dirty="0">
                <a:solidFill>
                  <a:srgbClr val="51ABE4"/>
                </a:solidFill>
              </a:rPr>
              <a:t>Room </a:t>
            </a:r>
          </a:p>
          <a:p>
            <a:r>
              <a:rPr lang="en-US" sz="1600" dirty="0">
                <a:solidFill>
                  <a:srgbClr val="51ABE4"/>
                </a:solidFill>
              </a:rPr>
              <a:t>Temperature</a:t>
            </a:r>
            <a:endParaRPr lang="en-US" sz="1600" baseline="-25000" dirty="0">
              <a:solidFill>
                <a:srgbClr val="51ABE4"/>
              </a:solidFill>
            </a:endParaRPr>
          </a:p>
        </p:txBody>
      </p:sp>
      <p:sp>
        <p:nvSpPr>
          <p:cNvPr id="47" name="TextBox 46">
            <a:extLst>
              <a:ext uri="{FF2B5EF4-FFF2-40B4-BE49-F238E27FC236}">
                <a16:creationId xmlns:a16="http://schemas.microsoft.com/office/drawing/2014/main" id="{DC8A1375-8DD3-A348-B24A-9FDD8C590E9B}"/>
              </a:ext>
            </a:extLst>
          </p:cNvPr>
          <p:cNvSpPr txBox="1"/>
          <p:nvPr/>
        </p:nvSpPr>
        <p:spPr>
          <a:xfrm>
            <a:off x="5154970" y="2037986"/>
            <a:ext cx="1087157" cy="461665"/>
          </a:xfrm>
          <a:prstGeom prst="rect">
            <a:avLst/>
          </a:prstGeom>
          <a:noFill/>
        </p:spPr>
        <p:txBody>
          <a:bodyPr wrap="none" rtlCol="0">
            <a:spAutoFit/>
          </a:bodyPr>
          <a:lstStyle/>
          <a:p>
            <a:r>
              <a:rPr lang="en-US" dirty="0">
                <a:solidFill>
                  <a:srgbClr val="FF0000"/>
                </a:solidFill>
              </a:rPr>
              <a:t>H</a:t>
            </a:r>
            <a:r>
              <a:rPr lang="en-CH" dirty="0">
                <a:solidFill>
                  <a:srgbClr val="FF0000"/>
                </a:solidFill>
              </a:rPr>
              <a:t>igh-p</a:t>
            </a:r>
          </a:p>
        </p:txBody>
      </p:sp>
      <p:sp>
        <p:nvSpPr>
          <p:cNvPr id="48" name="TextBox 47">
            <a:extLst>
              <a:ext uri="{FF2B5EF4-FFF2-40B4-BE49-F238E27FC236}">
                <a16:creationId xmlns:a16="http://schemas.microsoft.com/office/drawing/2014/main" id="{913BC766-CFBA-2143-99E3-DC1F3DE0B288}"/>
              </a:ext>
            </a:extLst>
          </p:cNvPr>
          <p:cNvSpPr txBox="1"/>
          <p:nvPr/>
        </p:nvSpPr>
        <p:spPr>
          <a:xfrm>
            <a:off x="6242127" y="3672413"/>
            <a:ext cx="652743" cy="461665"/>
          </a:xfrm>
          <a:prstGeom prst="rect">
            <a:avLst/>
          </a:prstGeom>
          <a:noFill/>
        </p:spPr>
        <p:txBody>
          <a:bodyPr wrap="none" rtlCol="0">
            <a:spAutoFit/>
          </a:bodyPr>
          <a:lstStyle/>
          <a:p>
            <a:r>
              <a:rPr lang="en-US" dirty="0">
                <a:solidFill>
                  <a:srgbClr val="FF0000"/>
                </a:solidFill>
              </a:rPr>
              <a:t>IBS</a:t>
            </a:r>
            <a:endParaRPr lang="en-CH" dirty="0">
              <a:solidFill>
                <a:srgbClr val="FF0000"/>
              </a:solidFill>
            </a:endParaRPr>
          </a:p>
        </p:txBody>
      </p:sp>
      <p:grpSp>
        <p:nvGrpSpPr>
          <p:cNvPr id="55" name="Group 54">
            <a:extLst>
              <a:ext uri="{FF2B5EF4-FFF2-40B4-BE49-F238E27FC236}">
                <a16:creationId xmlns:a16="http://schemas.microsoft.com/office/drawing/2014/main" id="{36B4EE03-8AF4-CA48-B345-7A8584B37E46}"/>
              </a:ext>
            </a:extLst>
          </p:cNvPr>
          <p:cNvGrpSpPr/>
          <p:nvPr/>
        </p:nvGrpSpPr>
        <p:grpSpPr>
          <a:xfrm>
            <a:off x="2767247" y="2407215"/>
            <a:ext cx="1048610" cy="1233668"/>
            <a:chOff x="2767247" y="2407215"/>
            <a:chExt cx="1048610" cy="1233668"/>
          </a:xfrm>
        </p:grpSpPr>
        <p:sp>
          <p:nvSpPr>
            <p:cNvPr id="2" name="TextBox 1">
              <a:extLst>
                <a:ext uri="{FF2B5EF4-FFF2-40B4-BE49-F238E27FC236}">
                  <a16:creationId xmlns:a16="http://schemas.microsoft.com/office/drawing/2014/main" id="{A32B796A-8B5E-9E42-A0C5-25B91D5B2DCF}"/>
                </a:ext>
              </a:extLst>
            </p:cNvPr>
            <p:cNvSpPr txBox="1"/>
            <p:nvPr/>
          </p:nvSpPr>
          <p:spPr>
            <a:xfrm>
              <a:off x="3073218" y="2407215"/>
              <a:ext cx="742639" cy="461665"/>
            </a:xfrm>
            <a:prstGeom prst="rect">
              <a:avLst/>
            </a:prstGeom>
            <a:noFill/>
          </p:spPr>
          <p:txBody>
            <a:bodyPr wrap="none" rtlCol="0">
              <a:spAutoFit/>
            </a:bodyPr>
            <a:lstStyle/>
            <a:p>
              <a:r>
                <a:rPr lang="en-CH" dirty="0">
                  <a:solidFill>
                    <a:srgbClr val="FF0000"/>
                  </a:solidFill>
                </a:rPr>
                <a:t>HTS</a:t>
              </a:r>
            </a:p>
          </p:txBody>
        </p:sp>
        <p:sp>
          <p:nvSpPr>
            <p:cNvPr id="3" name="Rounded Rectangle 2">
              <a:extLst>
                <a:ext uri="{FF2B5EF4-FFF2-40B4-BE49-F238E27FC236}">
                  <a16:creationId xmlns:a16="http://schemas.microsoft.com/office/drawing/2014/main" id="{96462862-2B1F-DE4A-860D-787AD50A4C86}"/>
                </a:ext>
              </a:extLst>
            </p:cNvPr>
            <p:cNvSpPr/>
            <p:nvPr/>
          </p:nvSpPr>
          <p:spPr bwMode="auto">
            <a:xfrm>
              <a:off x="3196953" y="3261755"/>
              <a:ext cx="618904" cy="379128"/>
            </a:xfrm>
            <a:prstGeom prst="roundRect">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sp>
          <p:nvSpPr>
            <p:cNvPr id="49" name="Rounded Rectangle 48">
              <a:extLst>
                <a:ext uri="{FF2B5EF4-FFF2-40B4-BE49-F238E27FC236}">
                  <a16:creationId xmlns:a16="http://schemas.microsoft.com/office/drawing/2014/main" id="{D4260C8E-983D-7942-9E3F-A409501B35F3}"/>
                </a:ext>
              </a:extLst>
            </p:cNvPr>
            <p:cNvSpPr/>
            <p:nvPr/>
          </p:nvSpPr>
          <p:spPr bwMode="auto">
            <a:xfrm>
              <a:off x="2767247" y="3075155"/>
              <a:ext cx="1048610" cy="274867"/>
            </a:xfrm>
            <a:prstGeom prst="roundRect">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sp>
        <p:nvSpPr>
          <p:cNvPr id="51" name="Rounded Rectangle 50">
            <a:extLst>
              <a:ext uri="{FF2B5EF4-FFF2-40B4-BE49-F238E27FC236}">
                <a16:creationId xmlns:a16="http://schemas.microsoft.com/office/drawing/2014/main" id="{DFF865ED-85B1-B541-B3B8-965B5A8F4521}"/>
              </a:ext>
            </a:extLst>
          </p:cNvPr>
          <p:cNvSpPr/>
          <p:nvPr/>
        </p:nvSpPr>
        <p:spPr bwMode="auto">
          <a:xfrm>
            <a:off x="4864514" y="3944221"/>
            <a:ext cx="580911" cy="400875"/>
          </a:xfrm>
          <a:prstGeom prst="roundRect">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nvGrpSpPr>
          <p:cNvPr id="54" name="Group 53">
            <a:extLst>
              <a:ext uri="{FF2B5EF4-FFF2-40B4-BE49-F238E27FC236}">
                <a16:creationId xmlns:a16="http://schemas.microsoft.com/office/drawing/2014/main" id="{2FA23458-DF70-5746-9D9B-D587D75319DF}"/>
              </a:ext>
            </a:extLst>
          </p:cNvPr>
          <p:cNvGrpSpPr/>
          <p:nvPr/>
        </p:nvGrpSpPr>
        <p:grpSpPr>
          <a:xfrm>
            <a:off x="1720622" y="4223327"/>
            <a:ext cx="995423" cy="1437130"/>
            <a:chOff x="1720622" y="4223327"/>
            <a:chExt cx="995423" cy="1437130"/>
          </a:xfrm>
        </p:grpSpPr>
        <p:sp>
          <p:nvSpPr>
            <p:cNvPr id="46" name="TextBox 45">
              <a:extLst>
                <a:ext uri="{FF2B5EF4-FFF2-40B4-BE49-F238E27FC236}">
                  <a16:creationId xmlns:a16="http://schemas.microsoft.com/office/drawing/2014/main" id="{03852F34-3E72-AD45-8FAE-E2D407E3D313}"/>
                </a:ext>
              </a:extLst>
            </p:cNvPr>
            <p:cNvSpPr txBox="1"/>
            <p:nvPr/>
          </p:nvSpPr>
          <p:spPr>
            <a:xfrm>
              <a:off x="1720622" y="4223327"/>
              <a:ext cx="663771" cy="461665"/>
            </a:xfrm>
            <a:prstGeom prst="rect">
              <a:avLst/>
            </a:prstGeom>
            <a:noFill/>
          </p:spPr>
          <p:txBody>
            <a:bodyPr wrap="none" rtlCol="0">
              <a:spAutoFit/>
            </a:bodyPr>
            <a:lstStyle/>
            <a:p>
              <a:r>
                <a:rPr lang="en-CH" dirty="0">
                  <a:solidFill>
                    <a:srgbClr val="FF0000"/>
                  </a:solidFill>
                </a:rPr>
                <a:t>LTS</a:t>
              </a:r>
            </a:p>
          </p:txBody>
        </p:sp>
        <p:sp>
          <p:nvSpPr>
            <p:cNvPr id="50" name="Rounded Rectangle 49">
              <a:extLst>
                <a:ext uri="{FF2B5EF4-FFF2-40B4-BE49-F238E27FC236}">
                  <a16:creationId xmlns:a16="http://schemas.microsoft.com/office/drawing/2014/main" id="{EB55A9D2-178A-8546-9BAA-8FC77B068D2D}"/>
                </a:ext>
              </a:extLst>
            </p:cNvPr>
            <p:cNvSpPr/>
            <p:nvPr/>
          </p:nvSpPr>
          <p:spPr bwMode="auto">
            <a:xfrm>
              <a:off x="1720622" y="4850841"/>
              <a:ext cx="580911" cy="367126"/>
            </a:xfrm>
            <a:prstGeom prst="roundRect">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nvGrpSpPr>
            <p:cNvPr id="52" name="Group 51">
              <a:extLst>
                <a:ext uri="{FF2B5EF4-FFF2-40B4-BE49-F238E27FC236}">
                  <a16:creationId xmlns:a16="http://schemas.microsoft.com/office/drawing/2014/main" id="{8FF677E8-08A0-1B4F-9E78-592721BA037D}"/>
                </a:ext>
              </a:extLst>
            </p:cNvPr>
            <p:cNvGrpSpPr/>
            <p:nvPr/>
          </p:nvGrpSpPr>
          <p:grpSpPr>
            <a:xfrm>
              <a:off x="2135134" y="5414236"/>
              <a:ext cx="580911" cy="246221"/>
              <a:chOff x="2135134" y="5376132"/>
              <a:chExt cx="580911" cy="246221"/>
            </a:xfrm>
          </p:grpSpPr>
          <p:pic>
            <p:nvPicPr>
              <p:cNvPr id="5" name="Picture 4" descr="Icon&#10;&#10;Description automatically generated">
                <a:extLst>
                  <a:ext uri="{FF2B5EF4-FFF2-40B4-BE49-F238E27FC236}">
                    <a16:creationId xmlns:a16="http://schemas.microsoft.com/office/drawing/2014/main" id="{A7FE00F9-C06E-D64D-B245-E4287E9609E2}"/>
                  </a:ext>
                </a:extLst>
              </p:cNvPr>
              <p:cNvPicPr>
                <a:picLocks noChangeAspect="1"/>
              </p:cNvPicPr>
              <p:nvPr/>
            </p:nvPicPr>
            <p:blipFill>
              <a:blip r:embed="rId5"/>
              <a:stretch>
                <a:fillRect/>
              </a:stretch>
            </p:blipFill>
            <p:spPr>
              <a:xfrm>
                <a:off x="2157844" y="5401770"/>
                <a:ext cx="151200" cy="144481"/>
              </a:xfrm>
              <a:prstGeom prst="rect">
                <a:avLst/>
              </a:prstGeom>
            </p:spPr>
          </p:pic>
          <p:sp>
            <p:nvSpPr>
              <p:cNvPr id="6" name="TextBox 5">
                <a:extLst>
                  <a:ext uri="{FF2B5EF4-FFF2-40B4-BE49-F238E27FC236}">
                    <a16:creationId xmlns:a16="http://schemas.microsoft.com/office/drawing/2014/main" id="{F253E96F-DAE2-7149-9385-DECAFDF718F0}"/>
                  </a:ext>
                </a:extLst>
              </p:cNvPr>
              <p:cNvSpPr txBox="1"/>
              <p:nvPr/>
            </p:nvSpPr>
            <p:spPr>
              <a:xfrm>
                <a:off x="2244964" y="5376132"/>
                <a:ext cx="455573" cy="246221"/>
              </a:xfrm>
              <a:prstGeom prst="rect">
                <a:avLst/>
              </a:prstGeom>
              <a:noFill/>
            </p:spPr>
            <p:txBody>
              <a:bodyPr wrap="none" rtlCol="0">
                <a:spAutoFit/>
              </a:bodyPr>
              <a:lstStyle/>
              <a:p>
                <a:r>
                  <a:rPr lang="en-CH" sz="1000" dirty="0">
                    <a:solidFill>
                      <a:schemeClr val="accent4">
                        <a:lumMod val="85000"/>
                        <a:lumOff val="15000"/>
                      </a:schemeClr>
                    </a:solidFill>
                    <a:latin typeface="Times" pitchFamily="2" charset="0"/>
                  </a:rPr>
                  <a:t>NbTi</a:t>
                </a:r>
              </a:p>
            </p:txBody>
          </p:sp>
          <p:sp>
            <p:nvSpPr>
              <p:cNvPr id="53" name="Rounded Rectangle 52">
                <a:extLst>
                  <a:ext uri="{FF2B5EF4-FFF2-40B4-BE49-F238E27FC236}">
                    <a16:creationId xmlns:a16="http://schemas.microsoft.com/office/drawing/2014/main" id="{6E86AE45-2658-5442-871E-B9C3584E5267}"/>
                  </a:ext>
                </a:extLst>
              </p:cNvPr>
              <p:cNvSpPr/>
              <p:nvPr/>
            </p:nvSpPr>
            <p:spPr bwMode="auto">
              <a:xfrm>
                <a:off x="2135134" y="5386278"/>
                <a:ext cx="580911" cy="195469"/>
              </a:xfrm>
              <a:prstGeom prst="roundRect">
                <a:avLst/>
              </a:prstGeom>
              <a:no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grpSp>
    </p:spTree>
    <p:extLst>
      <p:ext uri="{BB962C8B-B14F-4D97-AF65-F5344CB8AC3E}">
        <p14:creationId xmlns:p14="http://schemas.microsoft.com/office/powerpoint/2010/main" val="417149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5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494" name="AutoShape 270"/>
          <p:cNvSpPr>
            <a:spLocks noChangeArrowheads="1"/>
          </p:cNvSpPr>
          <p:nvPr/>
        </p:nvSpPr>
        <p:spPr bwMode="auto">
          <a:xfrm flipV="1">
            <a:off x="1804988" y="4114800"/>
            <a:ext cx="609600" cy="1371600"/>
          </a:xfrm>
          <a:prstGeom prst="curvedLeftArrow">
            <a:avLst>
              <a:gd name="adj1" fmla="val 45000"/>
              <a:gd name="adj2" fmla="val 90000"/>
              <a:gd name="adj3" fmla="val 33333"/>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rot="10800000" wrap="none" anchor="ctr"/>
          <a:lstStyle/>
          <a:p>
            <a:pPr>
              <a:defRPr/>
            </a:pPr>
            <a:endParaRPr lang="en-US">
              <a:cs typeface="+mn-cs"/>
            </a:endParaRPr>
          </a:p>
        </p:txBody>
      </p:sp>
      <p:sp>
        <p:nvSpPr>
          <p:cNvPr id="180493" name="AutoShape 269"/>
          <p:cNvSpPr>
            <a:spLocks noChangeArrowheads="1"/>
          </p:cNvSpPr>
          <p:nvPr/>
        </p:nvSpPr>
        <p:spPr bwMode="auto">
          <a:xfrm>
            <a:off x="1804988" y="2514600"/>
            <a:ext cx="609600" cy="1371600"/>
          </a:xfrm>
          <a:prstGeom prst="curvedLeftArrow">
            <a:avLst>
              <a:gd name="adj1" fmla="val 45000"/>
              <a:gd name="adj2" fmla="val 90000"/>
              <a:gd name="adj3" fmla="val 33333"/>
            </a:avLst>
          </a:prstGeom>
          <a:solidFill>
            <a:schemeClr val="accent1"/>
          </a:solidFill>
          <a:ln w="9525">
            <a:solidFill>
              <a:schemeClr val="tx1"/>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227" name="Rectangle 3"/>
          <p:cNvSpPr>
            <a:spLocks noGrp="1" noChangeArrowheads="1"/>
          </p:cNvSpPr>
          <p:nvPr>
            <p:ph type="title"/>
          </p:nvPr>
        </p:nvSpPr>
        <p:spPr/>
        <p:txBody>
          <a:bodyPr/>
          <a:lstStyle/>
          <a:p>
            <a:pPr eaLnBrk="1" hangingPunct="1">
              <a:defRPr/>
            </a:pPr>
            <a:r>
              <a:rPr lang="en-GB">
                <a:cs typeface="+mj-cs"/>
              </a:rPr>
              <a:t>Hey, what about field ?</a:t>
            </a:r>
            <a:endParaRPr lang="en-US">
              <a:cs typeface="+mj-cs"/>
            </a:endParaRPr>
          </a:p>
        </p:txBody>
      </p:sp>
      <p:sp>
        <p:nvSpPr>
          <p:cNvPr id="180256" name="Rectangle 32"/>
          <p:cNvSpPr>
            <a:spLocks noChangeArrowheads="1"/>
          </p:cNvSpPr>
          <p:nvPr/>
        </p:nvSpPr>
        <p:spPr bwMode="auto">
          <a:xfrm>
            <a:off x="2559050" y="5181600"/>
            <a:ext cx="695325" cy="6953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FF"/>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00" tIns="12700" rIns="12700" bIns="12700">
            <a:spAutoFit/>
          </a:bodyPr>
          <a:lstStyle/>
          <a:p>
            <a:pPr algn="r" eaLnBrk="0" hangingPunct="0">
              <a:defRPr/>
            </a:pPr>
            <a:r>
              <a:rPr lang="en-US" sz="2200"/>
              <a:t>Cool </a:t>
            </a:r>
          </a:p>
          <a:p>
            <a:pPr algn="r" eaLnBrk="0" hangingPunct="0">
              <a:defRPr/>
            </a:pPr>
            <a:r>
              <a:rPr lang="en-US" sz="2200"/>
              <a:t>down</a:t>
            </a:r>
            <a:endParaRPr lang="en-US" sz="1200"/>
          </a:p>
        </p:txBody>
      </p:sp>
      <p:grpSp>
        <p:nvGrpSpPr>
          <p:cNvPr id="59397" name="Group 151"/>
          <p:cNvGrpSpPr>
            <a:grpSpLocks/>
          </p:cNvGrpSpPr>
          <p:nvPr/>
        </p:nvGrpSpPr>
        <p:grpSpPr bwMode="auto">
          <a:xfrm>
            <a:off x="573088" y="4724400"/>
            <a:ext cx="1028700" cy="1524000"/>
            <a:chOff x="432" y="1152"/>
            <a:chExt cx="648" cy="960"/>
          </a:xfrm>
        </p:grpSpPr>
        <p:sp>
          <p:nvSpPr>
            <p:cNvPr id="180254" name="Rectangle 30"/>
            <p:cNvSpPr>
              <a:spLocks noChangeArrowheads="1"/>
            </p:cNvSpPr>
            <p:nvPr/>
          </p:nvSpPr>
          <p:spPr bwMode="auto">
            <a:xfrm>
              <a:off x="960" y="1152"/>
              <a:ext cx="120" cy="22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FF"/>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00" tIns="12700" rIns="12700" bIns="12700">
              <a:spAutoFit/>
            </a:bodyPr>
            <a:lstStyle/>
            <a:p>
              <a:pPr algn="l" eaLnBrk="0" hangingPunct="0">
                <a:defRPr/>
              </a:pPr>
              <a:r>
                <a:rPr lang="en-US" sz="2200">
                  <a:solidFill>
                    <a:srgbClr val="0000FF"/>
                  </a:solidFill>
                </a:rPr>
                <a:t>B</a:t>
              </a:r>
              <a:endParaRPr lang="en-US" sz="1200">
                <a:solidFill>
                  <a:srgbClr val="0000FF"/>
                </a:solidFill>
              </a:endParaRPr>
            </a:p>
          </p:txBody>
        </p:sp>
        <p:grpSp>
          <p:nvGrpSpPr>
            <p:cNvPr id="59521" name="Group 99"/>
            <p:cNvGrpSpPr>
              <a:grpSpLocks/>
            </p:cNvGrpSpPr>
            <p:nvPr/>
          </p:nvGrpSpPr>
          <p:grpSpPr bwMode="auto">
            <a:xfrm>
              <a:off x="432" y="1200"/>
              <a:ext cx="624" cy="912"/>
              <a:chOff x="672" y="1152"/>
              <a:chExt cx="624" cy="912"/>
            </a:xfrm>
          </p:grpSpPr>
          <p:sp>
            <p:nvSpPr>
              <p:cNvPr id="180321" name="Line 97"/>
              <p:cNvSpPr>
                <a:spLocks noChangeShapeType="1"/>
              </p:cNvSpPr>
              <p:nvPr/>
            </p:nvSpPr>
            <p:spPr bwMode="auto">
              <a:xfrm>
                <a:off x="864" y="1488"/>
                <a:ext cx="0" cy="576"/>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19" name="Line 95"/>
              <p:cNvSpPr>
                <a:spLocks noChangeShapeType="1"/>
              </p:cNvSpPr>
              <p:nvPr/>
            </p:nvSpPr>
            <p:spPr bwMode="auto">
              <a:xfrm>
                <a:off x="1008" y="1440"/>
                <a:ext cx="0" cy="576"/>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252" name="Line 28"/>
              <p:cNvSpPr>
                <a:spLocks noChangeShapeType="1"/>
              </p:cNvSpPr>
              <p:nvPr/>
            </p:nvSpPr>
            <p:spPr bwMode="auto">
              <a:xfrm>
                <a:off x="1152" y="1488"/>
                <a:ext cx="0" cy="576"/>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18" name="AutoShape 94"/>
              <p:cNvSpPr>
                <a:spLocks noChangeArrowheads="1"/>
              </p:cNvSpPr>
              <p:nvPr/>
            </p:nvSpPr>
            <p:spPr bwMode="auto">
              <a:xfrm>
                <a:off x="672" y="1392"/>
                <a:ext cx="624" cy="528"/>
              </a:xfrm>
              <a:prstGeom prst="can">
                <a:avLst>
                  <a:gd name="adj" fmla="val 25000"/>
                </a:avLst>
              </a:prstGeom>
              <a:solidFill>
                <a:srgbClr val="C0C0C0"/>
              </a:solidFill>
              <a:ln w="9525">
                <a:solidFill>
                  <a:schemeClr val="tx1"/>
                </a:solidFill>
                <a:round/>
                <a:headEnd/>
                <a:tailEnd/>
              </a:ln>
              <a:effectLst>
                <a:outerShdw blurRad="127000" dist="38099" dir="2640022" algn="ctr" rotWithShape="0">
                  <a:schemeClr val="bg2"/>
                </a:outerShdw>
              </a:effectLst>
            </p:spPr>
            <p:txBody>
              <a:bodyPr wrap="none" anchor="ctr"/>
              <a:lstStyle/>
              <a:p>
                <a:pPr>
                  <a:defRPr/>
                </a:pPr>
                <a:endParaRPr lang="en-US">
                  <a:cs typeface="+mn-cs"/>
                </a:endParaRPr>
              </a:p>
            </p:txBody>
          </p:sp>
          <p:sp>
            <p:nvSpPr>
              <p:cNvPr id="180253" name="Line 29"/>
              <p:cNvSpPr>
                <a:spLocks noChangeShapeType="1"/>
              </p:cNvSpPr>
              <p:nvPr/>
            </p:nvSpPr>
            <p:spPr bwMode="auto">
              <a:xfrm flipH="1">
                <a:off x="1152" y="1200"/>
                <a:ext cx="0" cy="288"/>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20" name="Line 96"/>
              <p:cNvSpPr>
                <a:spLocks noChangeShapeType="1"/>
              </p:cNvSpPr>
              <p:nvPr/>
            </p:nvSpPr>
            <p:spPr bwMode="auto">
              <a:xfrm flipH="1">
                <a:off x="1008" y="1152"/>
                <a:ext cx="0" cy="288"/>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22" name="Line 98"/>
              <p:cNvSpPr>
                <a:spLocks noChangeShapeType="1"/>
              </p:cNvSpPr>
              <p:nvPr/>
            </p:nvSpPr>
            <p:spPr bwMode="auto">
              <a:xfrm flipH="1">
                <a:off x="864" y="1200"/>
                <a:ext cx="0" cy="288"/>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sp>
        <p:nvSpPr>
          <p:cNvPr id="180338" name="AutoShape 114"/>
          <p:cNvSpPr>
            <a:spLocks noChangeArrowheads="1"/>
          </p:cNvSpPr>
          <p:nvPr/>
        </p:nvSpPr>
        <p:spPr bwMode="auto">
          <a:xfrm>
            <a:off x="592138" y="2035175"/>
            <a:ext cx="990600" cy="838200"/>
          </a:xfrm>
          <a:prstGeom prst="can">
            <a:avLst>
              <a:gd name="adj" fmla="val 25000"/>
            </a:avLst>
          </a:prstGeom>
          <a:solidFill>
            <a:srgbClr val="FF6666"/>
          </a:solidFill>
          <a:ln w="9525">
            <a:solidFill>
              <a:schemeClr val="tx1"/>
            </a:solidFill>
            <a:round/>
            <a:headEnd/>
            <a:tailEnd/>
          </a:ln>
          <a:effectLst>
            <a:outerShdw blurRad="127000" dist="38099" dir="2640022" algn="ctr" rotWithShape="0">
              <a:schemeClr val="bg2"/>
            </a:outerShdw>
          </a:effectLst>
        </p:spPr>
        <p:txBody>
          <a:bodyPr wrap="none" anchor="ctr"/>
          <a:lstStyle/>
          <a:p>
            <a:pPr>
              <a:defRPr/>
            </a:pPr>
            <a:endParaRPr lang="en-US">
              <a:cs typeface="+mn-cs"/>
            </a:endParaRPr>
          </a:p>
        </p:txBody>
      </p:sp>
      <p:grpSp>
        <p:nvGrpSpPr>
          <p:cNvPr id="59399" name="Group 268"/>
          <p:cNvGrpSpPr>
            <a:grpSpLocks/>
          </p:cNvGrpSpPr>
          <p:nvPr/>
        </p:nvGrpSpPr>
        <p:grpSpPr bwMode="auto">
          <a:xfrm>
            <a:off x="506413" y="3048000"/>
            <a:ext cx="1155700" cy="1697038"/>
            <a:chOff x="382" y="1824"/>
            <a:chExt cx="728" cy="1069"/>
          </a:xfrm>
        </p:grpSpPr>
        <p:sp>
          <p:nvSpPr>
            <p:cNvPr id="180324" name="Rectangle 100"/>
            <p:cNvSpPr>
              <a:spLocks noChangeArrowheads="1"/>
            </p:cNvSpPr>
            <p:nvPr/>
          </p:nvSpPr>
          <p:spPr bwMode="auto">
            <a:xfrm>
              <a:off x="960" y="1824"/>
              <a:ext cx="120" cy="22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FF"/>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12700" tIns="12700" rIns="12700" bIns="12700">
              <a:spAutoFit/>
            </a:bodyPr>
            <a:lstStyle/>
            <a:p>
              <a:pPr algn="l" eaLnBrk="0" hangingPunct="0">
                <a:defRPr/>
              </a:pPr>
              <a:r>
                <a:rPr lang="en-US" sz="2200">
                  <a:solidFill>
                    <a:srgbClr val="0000FF"/>
                  </a:solidFill>
                </a:rPr>
                <a:t>B</a:t>
              </a:r>
              <a:endParaRPr lang="en-US" sz="1200">
                <a:solidFill>
                  <a:srgbClr val="0000FF"/>
                </a:solidFill>
              </a:endParaRPr>
            </a:p>
          </p:txBody>
        </p:sp>
        <p:sp>
          <p:nvSpPr>
            <p:cNvPr id="180329" name="AutoShape 105"/>
            <p:cNvSpPr>
              <a:spLocks noChangeArrowheads="1"/>
            </p:cNvSpPr>
            <p:nvPr/>
          </p:nvSpPr>
          <p:spPr bwMode="auto">
            <a:xfrm>
              <a:off x="434" y="2126"/>
              <a:ext cx="624" cy="528"/>
            </a:xfrm>
            <a:prstGeom prst="can">
              <a:avLst>
                <a:gd name="adj" fmla="val 25000"/>
              </a:avLst>
            </a:prstGeom>
            <a:solidFill>
              <a:srgbClr val="FF6666"/>
            </a:solidFill>
            <a:ln w="9525">
              <a:solidFill>
                <a:schemeClr val="tx1"/>
              </a:solidFill>
              <a:round/>
              <a:headEnd/>
              <a:tailEnd/>
            </a:ln>
            <a:effectLst>
              <a:outerShdw blurRad="127000" dist="38099" dir="2640022" algn="ctr" rotWithShape="0">
                <a:schemeClr val="bg2"/>
              </a:outerShdw>
            </a:effectLst>
          </p:spPr>
          <p:txBody>
            <a:bodyPr wrap="none" anchor="ctr"/>
            <a:lstStyle/>
            <a:p>
              <a:pPr>
                <a:defRPr/>
              </a:pPr>
              <a:endParaRPr lang="en-US">
                <a:cs typeface="+mn-cs"/>
              </a:endParaRPr>
            </a:p>
          </p:txBody>
        </p:sp>
        <p:grpSp>
          <p:nvGrpSpPr>
            <p:cNvPr id="59500" name="Group 138"/>
            <p:cNvGrpSpPr>
              <a:grpSpLocks/>
            </p:cNvGrpSpPr>
            <p:nvPr/>
          </p:nvGrpSpPr>
          <p:grpSpPr bwMode="auto">
            <a:xfrm>
              <a:off x="382" y="1982"/>
              <a:ext cx="186" cy="879"/>
              <a:chOff x="382" y="2270"/>
              <a:chExt cx="186" cy="879"/>
            </a:xfrm>
          </p:grpSpPr>
          <p:grpSp>
            <p:nvGrpSpPr>
              <p:cNvPr id="59516" name="Group 125"/>
              <p:cNvGrpSpPr>
                <a:grpSpLocks/>
              </p:cNvGrpSpPr>
              <p:nvPr/>
            </p:nvGrpSpPr>
            <p:grpSpPr bwMode="auto">
              <a:xfrm>
                <a:off x="382" y="2414"/>
                <a:ext cx="186" cy="735"/>
                <a:chOff x="382" y="2414"/>
                <a:chExt cx="186" cy="735"/>
              </a:xfrm>
            </p:grpSpPr>
            <p:sp>
              <p:nvSpPr>
                <p:cNvPr id="180326" name="Line 102"/>
                <p:cNvSpPr>
                  <a:spLocks noChangeShapeType="1"/>
                </p:cNvSpPr>
                <p:nvPr/>
              </p:nvSpPr>
              <p:spPr bwMode="auto">
                <a:xfrm flipH="1">
                  <a:off x="563" y="2987"/>
                  <a:ext cx="2"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42" name="Freeform 118"/>
                <p:cNvSpPr>
                  <a:spLocks/>
                </p:cNvSpPr>
                <p:nvPr/>
              </p:nvSpPr>
              <p:spPr bwMode="auto">
                <a:xfrm>
                  <a:off x="382" y="2414"/>
                  <a:ext cx="186"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332" name="Line 108"/>
              <p:cNvSpPr>
                <a:spLocks noChangeShapeType="1"/>
              </p:cNvSpPr>
              <p:nvPr/>
            </p:nvSpPr>
            <p:spPr bwMode="auto">
              <a:xfrm flipH="1">
                <a:off x="556" y="2270"/>
                <a:ext cx="3"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59501" name="Group 139"/>
            <p:cNvGrpSpPr>
              <a:grpSpLocks/>
            </p:cNvGrpSpPr>
            <p:nvPr/>
          </p:nvGrpSpPr>
          <p:grpSpPr bwMode="auto">
            <a:xfrm>
              <a:off x="574" y="2014"/>
              <a:ext cx="125" cy="879"/>
              <a:chOff x="558" y="2290"/>
              <a:chExt cx="125" cy="879"/>
            </a:xfrm>
          </p:grpSpPr>
          <p:sp>
            <p:nvSpPr>
              <p:cNvPr id="180346" name="Line 122"/>
              <p:cNvSpPr>
                <a:spLocks noChangeShapeType="1"/>
              </p:cNvSpPr>
              <p:nvPr/>
            </p:nvSpPr>
            <p:spPr bwMode="auto">
              <a:xfrm flipH="1">
                <a:off x="674" y="229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59513" name="Group 124"/>
              <p:cNvGrpSpPr>
                <a:grpSpLocks/>
              </p:cNvGrpSpPr>
              <p:nvPr/>
            </p:nvGrpSpPr>
            <p:grpSpPr bwMode="auto">
              <a:xfrm>
                <a:off x="558" y="2434"/>
                <a:ext cx="125" cy="735"/>
                <a:chOff x="558" y="2434"/>
                <a:chExt cx="125" cy="735"/>
              </a:xfrm>
            </p:grpSpPr>
            <p:sp>
              <p:nvSpPr>
                <p:cNvPr id="180345" name="Line 121"/>
                <p:cNvSpPr>
                  <a:spLocks noChangeShapeType="1"/>
                </p:cNvSpPr>
                <p:nvPr/>
              </p:nvSpPr>
              <p:spPr bwMode="auto">
                <a:xfrm flipH="1">
                  <a:off x="679" y="3007"/>
                  <a:ext cx="1"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47" name="Freeform 123"/>
                <p:cNvSpPr>
                  <a:spLocks/>
                </p:cNvSpPr>
                <p:nvPr/>
              </p:nvSpPr>
              <p:spPr bwMode="auto">
                <a:xfrm>
                  <a:off x="558" y="2434"/>
                  <a:ext cx="125"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grpSp>
          <p:nvGrpSpPr>
            <p:cNvPr id="59502" name="Group 140"/>
            <p:cNvGrpSpPr>
              <a:grpSpLocks/>
            </p:cNvGrpSpPr>
            <p:nvPr/>
          </p:nvGrpSpPr>
          <p:grpSpPr bwMode="auto">
            <a:xfrm flipH="1">
              <a:off x="924" y="1994"/>
              <a:ext cx="186" cy="879"/>
              <a:chOff x="382" y="2270"/>
              <a:chExt cx="186" cy="879"/>
            </a:xfrm>
          </p:grpSpPr>
          <p:grpSp>
            <p:nvGrpSpPr>
              <p:cNvPr id="59508" name="Group 141"/>
              <p:cNvGrpSpPr>
                <a:grpSpLocks/>
              </p:cNvGrpSpPr>
              <p:nvPr/>
            </p:nvGrpSpPr>
            <p:grpSpPr bwMode="auto">
              <a:xfrm>
                <a:off x="382" y="2414"/>
                <a:ext cx="186" cy="735"/>
                <a:chOff x="382" y="2414"/>
                <a:chExt cx="186" cy="735"/>
              </a:xfrm>
            </p:grpSpPr>
            <p:sp>
              <p:nvSpPr>
                <p:cNvPr id="180366" name="Line 142"/>
                <p:cNvSpPr>
                  <a:spLocks noChangeShapeType="1"/>
                </p:cNvSpPr>
                <p:nvPr/>
              </p:nvSpPr>
              <p:spPr bwMode="auto">
                <a:xfrm flipH="1">
                  <a:off x="563" y="2987"/>
                  <a:ext cx="2"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67" name="Freeform 143"/>
                <p:cNvSpPr>
                  <a:spLocks/>
                </p:cNvSpPr>
                <p:nvPr/>
              </p:nvSpPr>
              <p:spPr bwMode="auto">
                <a:xfrm>
                  <a:off x="382" y="2414"/>
                  <a:ext cx="186"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368" name="Line 144"/>
              <p:cNvSpPr>
                <a:spLocks noChangeShapeType="1"/>
              </p:cNvSpPr>
              <p:nvPr/>
            </p:nvSpPr>
            <p:spPr bwMode="auto">
              <a:xfrm flipH="1">
                <a:off x="556" y="2270"/>
                <a:ext cx="3"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59503" name="Group 145"/>
            <p:cNvGrpSpPr>
              <a:grpSpLocks/>
            </p:cNvGrpSpPr>
            <p:nvPr/>
          </p:nvGrpSpPr>
          <p:grpSpPr bwMode="auto">
            <a:xfrm flipH="1">
              <a:off x="788" y="2008"/>
              <a:ext cx="125" cy="879"/>
              <a:chOff x="558" y="2290"/>
              <a:chExt cx="125" cy="879"/>
            </a:xfrm>
          </p:grpSpPr>
          <p:sp>
            <p:nvSpPr>
              <p:cNvPr id="180370" name="Line 146"/>
              <p:cNvSpPr>
                <a:spLocks noChangeShapeType="1"/>
              </p:cNvSpPr>
              <p:nvPr/>
            </p:nvSpPr>
            <p:spPr bwMode="auto">
              <a:xfrm flipH="1">
                <a:off x="674" y="229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59505" name="Group 147"/>
              <p:cNvGrpSpPr>
                <a:grpSpLocks/>
              </p:cNvGrpSpPr>
              <p:nvPr/>
            </p:nvGrpSpPr>
            <p:grpSpPr bwMode="auto">
              <a:xfrm>
                <a:off x="558" y="2434"/>
                <a:ext cx="125" cy="735"/>
                <a:chOff x="558" y="2434"/>
                <a:chExt cx="125" cy="735"/>
              </a:xfrm>
            </p:grpSpPr>
            <p:sp>
              <p:nvSpPr>
                <p:cNvPr id="180372" name="Line 148"/>
                <p:cNvSpPr>
                  <a:spLocks noChangeShapeType="1"/>
                </p:cNvSpPr>
                <p:nvPr/>
              </p:nvSpPr>
              <p:spPr bwMode="auto">
                <a:xfrm flipH="1">
                  <a:off x="679" y="3007"/>
                  <a:ext cx="1"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373" name="Freeform 149"/>
                <p:cNvSpPr>
                  <a:spLocks/>
                </p:cNvSpPr>
                <p:nvPr/>
              </p:nvSpPr>
              <p:spPr bwMode="auto">
                <a:xfrm>
                  <a:off x="558" y="2434"/>
                  <a:ext cx="125"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grpSp>
      <p:sp>
        <p:nvSpPr>
          <p:cNvPr id="180376" name="Rectangle 152"/>
          <p:cNvSpPr>
            <a:spLocks noChangeArrowheads="1"/>
          </p:cNvSpPr>
          <p:nvPr/>
        </p:nvSpPr>
        <p:spPr bwMode="auto">
          <a:xfrm>
            <a:off x="2109788" y="2362200"/>
            <a:ext cx="868362" cy="695325"/>
          </a:xfrm>
          <a:prstGeom prst="rect">
            <a:avLst/>
          </a:prstGeom>
          <a:noFill/>
          <a:ln>
            <a:noFill/>
          </a:ln>
          <a:effectLst/>
          <a:extLst>
            <a:ext uri="{909E8E84-426E-40dd-AFC4-6F175D3DCCD1}">
              <a14:hiddenFill xmlns="" xmlns:a14="http://schemas.microsoft.com/office/drawing/2010/main">
                <a:solidFill>
                  <a:schemeClr val="bg1">
                    <a:alpha val="50000"/>
                  </a:schemeClr>
                </a:solidFill>
              </a14:hiddenFill>
            </a:ext>
            <a:ext uri="{91240B29-F687-4f45-9708-019B960494DF}">
              <a14:hiddenLine xmlns="" xmlns:a14="http://schemas.microsoft.com/office/drawing/2010/main" w="9525">
                <a:solidFill>
                  <a:srgbClr val="0000FF"/>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12700" tIns="12700" rIns="12700" bIns="12700">
            <a:spAutoFit/>
          </a:bodyPr>
          <a:lstStyle/>
          <a:p>
            <a:pPr algn="r" eaLnBrk="0" hangingPunct="0">
              <a:defRPr/>
            </a:pPr>
            <a:r>
              <a:rPr lang="en-US" sz="2200"/>
              <a:t>Raise field</a:t>
            </a:r>
            <a:endParaRPr lang="en-US" sz="1200"/>
          </a:p>
        </p:txBody>
      </p:sp>
      <p:grpSp>
        <p:nvGrpSpPr>
          <p:cNvPr id="8" name="Group 7"/>
          <p:cNvGrpSpPr/>
          <p:nvPr/>
        </p:nvGrpSpPr>
        <p:grpSpPr>
          <a:xfrm>
            <a:off x="3347864" y="1700808"/>
            <a:ext cx="5662612" cy="2603500"/>
            <a:chOff x="3347864" y="1700808"/>
            <a:chExt cx="5662612" cy="2603500"/>
          </a:xfrm>
        </p:grpSpPr>
        <p:sp>
          <p:nvSpPr>
            <p:cNvPr id="180377" name="Rectangle 153"/>
            <p:cNvSpPr>
              <a:spLocks noChangeArrowheads="1"/>
            </p:cNvSpPr>
            <p:nvPr/>
          </p:nvSpPr>
          <p:spPr bwMode="auto">
            <a:xfrm>
              <a:off x="5508104" y="3933056"/>
              <a:ext cx="3119438"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800" dirty="0" err="1">
                  <a:cs typeface="+mn-cs"/>
                </a:rPr>
                <a:t>Meissner</a:t>
              </a:r>
              <a:r>
                <a:rPr lang="en-US" sz="1800" dirty="0">
                  <a:cs typeface="+mn-cs"/>
                </a:rPr>
                <a:t> &amp; </a:t>
              </a:r>
              <a:r>
                <a:rPr lang="en-US" sz="1800" dirty="0" err="1">
                  <a:cs typeface="+mn-cs"/>
                </a:rPr>
                <a:t>Ochsenfeld</a:t>
              </a:r>
              <a:r>
                <a:rPr lang="en-US" sz="1800" dirty="0">
                  <a:cs typeface="+mn-cs"/>
                </a:rPr>
                <a:t>, 1933</a:t>
              </a:r>
            </a:p>
          </p:txBody>
        </p:sp>
        <p:sp>
          <p:nvSpPr>
            <p:cNvPr id="180381" name="Rectangle 157"/>
            <p:cNvSpPr>
              <a:spLocks noChangeArrowheads="1"/>
            </p:cNvSpPr>
            <p:nvPr/>
          </p:nvSpPr>
          <p:spPr bwMode="auto">
            <a:xfrm>
              <a:off x="3347864" y="1700808"/>
              <a:ext cx="236696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dirty="0">
                  <a:cs typeface="+mn-cs"/>
                </a:rPr>
                <a:t>Type I </a:t>
              </a:r>
              <a:r>
                <a:rPr lang="en-US" sz="1400" dirty="0">
                  <a:cs typeface="+mn-cs"/>
                </a:rPr>
                <a:t>(</a:t>
              </a:r>
              <a:r>
                <a:rPr lang="en-US" sz="1400" dirty="0">
                  <a:latin typeface="Symbol" charset="0"/>
                  <a:cs typeface="+mn-cs"/>
                  <a:sym typeface="Symbol" charset="0"/>
                </a:rPr>
                <a:t></a:t>
              </a:r>
              <a:r>
                <a:rPr lang="en-US" sz="1400" dirty="0">
                  <a:cs typeface="+mn-cs"/>
                </a:rPr>
                <a:t> &lt; 1/√2)</a:t>
              </a:r>
            </a:p>
          </p:txBody>
        </p:sp>
        <p:grpSp>
          <p:nvGrpSpPr>
            <p:cNvPr id="59472" name="Group 265"/>
            <p:cNvGrpSpPr>
              <a:grpSpLocks/>
            </p:cNvGrpSpPr>
            <p:nvPr/>
          </p:nvGrpSpPr>
          <p:grpSpPr bwMode="auto">
            <a:xfrm>
              <a:off x="3428826" y="2078633"/>
              <a:ext cx="1981200" cy="2225675"/>
              <a:chOff x="3360" y="1171"/>
              <a:chExt cx="1248" cy="1402"/>
            </a:xfrm>
          </p:grpSpPr>
          <p:sp>
            <p:nvSpPr>
              <p:cNvPr id="180379" name="AutoShape 155"/>
              <p:cNvSpPr>
                <a:spLocks noChangeArrowheads="1"/>
              </p:cNvSpPr>
              <p:nvPr/>
            </p:nvSpPr>
            <p:spPr bwMode="auto">
              <a:xfrm>
                <a:off x="3456" y="1390"/>
                <a:ext cx="1056" cy="816"/>
              </a:xfrm>
              <a:prstGeom prst="can">
                <a:avLst>
                  <a:gd name="adj" fmla="val 25000"/>
                </a:avLst>
              </a:prstGeom>
              <a:solidFill>
                <a:srgbClr val="FF6666"/>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378" name="AutoShape 154"/>
              <p:cNvSpPr>
                <a:spLocks noChangeArrowheads="1"/>
              </p:cNvSpPr>
              <p:nvPr/>
            </p:nvSpPr>
            <p:spPr bwMode="auto">
              <a:xfrm>
                <a:off x="3360" y="1294"/>
                <a:ext cx="1248" cy="1008"/>
              </a:xfrm>
              <a:prstGeom prst="can">
                <a:avLst>
                  <a:gd name="adj" fmla="val 25000"/>
                </a:avLst>
              </a:prstGeom>
              <a:solidFill>
                <a:srgbClr val="C0C0C0">
                  <a:alpha val="34000"/>
                </a:srgbClr>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grpSp>
            <p:nvGrpSpPr>
              <p:cNvPr id="59477" name="Group 203"/>
              <p:cNvGrpSpPr>
                <a:grpSpLocks/>
              </p:cNvGrpSpPr>
              <p:nvPr/>
            </p:nvGrpSpPr>
            <p:grpSpPr bwMode="auto">
              <a:xfrm>
                <a:off x="3407" y="1171"/>
                <a:ext cx="1174" cy="1402"/>
                <a:chOff x="3611" y="1427"/>
                <a:chExt cx="728" cy="911"/>
              </a:xfrm>
            </p:grpSpPr>
            <p:grpSp>
              <p:nvGrpSpPr>
                <p:cNvPr id="59478" name="Group 183"/>
                <p:cNvGrpSpPr>
                  <a:grpSpLocks/>
                </p:cNvGrpSpPr>
                <p:nvPr/>
              </p:nvGrpSpPr>
              <p:grpSpPr bwMode="auto">
                <a:xfrm>
                  <a:off x="3611" y="1427"/>
                  <a:ext cx="186" cy="879"/>
                  <a:chOff x="382" y="2270"/>
                  <a:chExt cx="186" cy="879"/>
                </a:xfrm>
              </p:grpSpPr>
              <p:grpSp>
                <p:nvGrpSpPr>
                  <p:cNvPr id="59494" name="Group 184"/>
                  <p:cNvGrpSpPr>
                    <a:grpSpLocks/>
                  </p:cNvGrpSpPr>
                  <p:nvPr/>
                </p:nvGrpSpPr>
                <p:grpSpPr bwMode="auto">
                  <a:xfrm>
                    <a:off x="382" y="2414"/>
                    <a:ext cx="186" cy="735"/>
                    <a:chOff x="382" y="2414"/>
                    <a:chExt cx="186" cy="735"/>
                  </a:xfrm>
                </p:grpSpPr>
                <p:sp>
                  <p:nvSpPr>
                    <p:cNvPr id="180409" name="Line 185"/>
                    <p:cNvSpPr>
                      <a:spLocks noChangeShapeType="1"/>
                    </p:cNvSpPr>
                    <p:nvPr/>
                  </p:nvSpPr>
                  <p:spPr bwMode="auto">
                    <a:xfrm flipH="1">
                      <a:off x="563" y="2987"/>
                      <a:ext cx="2"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10" name="Freeform 186"/>
                    <p:cNvSpPr>
                      <a:spLocks/>
                    </p:cNvSpPr>
                    <p:nvPr/>
                  </p:nvSpPr>
                  <p:spPr bwMode="auto">
                    <a:xfrm>
                      <a:off x="382" y="2414"/>
                      <a:ext cx="186"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411" name="Line 187"/>
                  <p:cNvSpPr>
                    <a:spLocks noChangeShapeType="1"/>
                  </p:cNvSpPr>
                  <p:nvPr/>
                </p:nvSpPr>
                <p:spPr bwMode="auto">
                  <a:xfrm flipH="1">
                    <a:off x="556" y="227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59479" name="Group 188"/>
                <p:cNvGrpSpPr>
                  <a:grpSpLocks/>
                </p:cNvGrpSpPr>
                <p:nvPr/>
              </p:nvGrpSpPr>
              <p:grpSpPr bwMode="auto">
                <a:xfrm>
                  <a:off x="3803" y="1459"/>
                  <a:ext cx="125" cy="879"/>
                  <a:chOff x="558" y="2290"/>
                  <a:chExt cx="125" cy="879"/>
                </a:xfrm>
              </p:grpSpPr>
              <p:sp>
                <p:nvSpPr>
                  <p:cNvPr id="180413" name="Line 189"/>
                  <p:cNvSpPr>
                    <a:spLocks noChangeShapeType="1"/>
                  </p:cNvSpPr>
                  <p:nvPr/>
                </p:nvSpPr>
                <p:spPr bwMode="auto">
                  <a:xfrm flipH="1">
                    <a:off x="674" y="229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59491" name="Group 190"/>
                  <p:cNvGrpSpPr>
                    <a:grpSpLocks/>
                  </p:cNvGrpSpPr>
                  <p:nvPr/>
                </p:nvGrpSpPr>
                <p:grpSpPr bwMode="auto">
                  <a:xfrm>
                    <a:off x="558" y="2434"/>
                    <a:ext cx="125" cy="735"/>
                    <a:chOff x="558" y="2434"/>
                    <a:chExt cx="125" cy="735"/>
                  </a:xfrm>
                </p:grpSpPr>
                <p:sp>
                  <p:nvSpPr>
                    <p:cNvPr id="180415" name="Line 191"/>
                    <p:cNvSpPr>
                      <a:spLocks noChangeShapeType="1"/>
                    </p:cNvSpPr>
                    <p:nvPr/>
                  </p:nvSpPr>
                  <p:spPr bwMode="auto">
                    <a:xfrm flipH="1">
                      <a:off x="679" y="3007"/>
                      <a:ext cx="1"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16" name="Freeform 192"/>
                    <p:cNvSpPr>
                      <a:spLocks/>
                    </p:cNvSpPr>
                    <p:nvPr/>
                  </p:nvSpPr>
                  <p:spPr bwMode="auto">
                    <a:xfrm>
                      <a:off x="558" y="2434"/>
                      <a:ext cx="125"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grpSp>
              <p:nvGrpSpPr>
                <p:cNvPr id="59480" name="Group 193"/>
                <p:cNvGrpSpPr>
                  <a:grpSpLocks/>
                </p:cNvGrpSpPr>
                <p:nvPr/>
              </p:nvGrpSpPr>
              <p:grpSpPr bwMode="auto">
                <a:xfrm flipH="1">
                  <a:off x="4153" y="1439"/>
                  <a:ext cx="186" cy="879"/>
                  <a:chOff x="382" y="2270"/>
                  <a:chExt cx="186" cy="879"/>
                </a:xfrm>
              </p:grpSpPr>
              <p:grpSp>
                <p:nvGrpSpPr>
                  <p:cNvPr id="59486" name="Group 194"/>
                  <p:cNvGrpSpPr>
                    <a:grpSpLocks/>
                  </p:cNvGrpSpPr>
                  <p:nvPr/>
                </p:nvGrpSpPr>
                <p:grpSpPr bwMode="auto">
                  <a:xfrm>
                    <a:off x="382" y="2414"/>
                    <a:ext cx="186" cy="735"/>
                    <a:chOff x="382" y="2414"/>
                    <a:chExt cx="186" cy="735"/>
                  </a:xfrm>
                </p:grpSpPr>
                <p:sp>
                  <p:nvSpPr>
                    <p:cNvPr id="180419" name="Line 195"/>
                    <p:cNvSpPr>
                      <a:spLocks noChangeShapeType="1"/>
                    </p:cNvSpPr>
                    <p:nvPr/>
                  </p:nvSpPr>
                  <p:spPr bwMode="auto">
                    <a:xfrm flipH="1">
                      <a:off x="563" y="2987"/>
                      <a:ext cx="2"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20" name="Freeform 196"/>
                    <p:cNvSpPr>
                      <a:spLocks/>
                    </p:cNvSpPr>
                    <p:nvPr/>
                  </p:nvSpPr>
                  <p:spPr bwMode="auto">
                    <a:xfrm>
                      <a:off x="382" y="2414"/>
                      <a:ext cx="186"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421" name="Line 197"/>
                  <p:cNvSpPr>
                    <a:spLocks noChangeShapeType="1"/>
                  </p:cNvSpPr>
                  <p:nvPr/>
                </p:nvSpPr>
                <p:spPr bwMode="auto">
                  <a:xfrm flipH="1">
                    <a:off x="556" y="227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59481" name="Group 198"/>
                <p:cNvGrpSpPr>
                  <a:grpSpLocks/>
                </p:cNvGrpSpPr>
                <p:nvPr/>
              </p:nvGrpSpPr>
              <p:grpSpPr bwMode="auto">
                <a:xfrm flipH="1">
                  <a:off x="4017" y="1453"/>
                  <a:ext cx="125" cy="879"/>
                  <a:chOff x="558" y="2290"/>
                  <a:chExt cx="125" cy="879"/>
                </a:xfrm>
              </p:grpSpPr>
              <p:sp>
                <p:nvSpPr>
                  <p:cNvPr id="180423" name="Line 199"/>
                  <p:cNvSpPr>
                    <a:spLocks noChangeShapeType="1"/>
                  </p:cNvSpPr>
                  <p:nvPr/>
                </p:nvSpPr>
                <p:spPr bwMode="auto">
                  <a:xfrm flipH="1">
                    <a:off x="674" y="229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59483" name="Group 200"/>
                  <p:cNvGrpSpPr>
                    <a:grpSpLocks/>
                  </p:cNvGrpSpPr>
                  <p:nvPr/>
                </p:nvGrpSpPr>
                <p:grpSpPr bwMode="auto">
                  <a:xfrm>
                    <a:off x="558" y="2434"/>
                    <a:ext cx="125" cy="735"/>
                    <a:chOff x="558" y="2434"/>
                    <a:chExt cx="125" cy="735"/>
                  </a:xfrm>
                </p:grpSpPr>
                <p:sp>
                  <p:nvSpPr>
                    <p:cNvPr id="180425" name="Line 201"/>
                    <p:cNvSpPr>
                      <a:spLocks noChangeShapeType="1"/>
                    </p:cNvSpPr>
                    <p:nvPr/>
                  </p:nvSpPr>
                  <p:spPr bwMode="auto">
                    <a:xfrm flipH="1">
                      <a:off x="679" y="3007"/>
                      <a:ext cx="1"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26" name="Freeform 202"/>
                    <p:cNvSpPr>
                      <a:spLocks/>
                    </p:cNvSpPr>
                    <p:nvPr/>
                  </p:nvSpPr>
                  <p:spPr bwMode="auto">
                    <a:xfrm>
                      <a:off x="558" y="2434"/>
                      <a:ext cx="125"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grpSp>
        </p:grpSp>
        <p:sp>
          <p:nvSpPr>
            <p:cNvPr id="180490" name="Rectangle 266"/>
            <p:cNvSpPr>
              <a:spLocks noChangeArrowheads="1"/>
            </p:cNvSpPr>
            <p:nvPr/>
          </p:nvSpPr>
          <p:spPr bwMode="auto">
            <a:xfrm>
              <a:off x="5486226" y="2839046"/>
              <a:ext cx="2455862"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dirty="0">
                  <a:cs typeface="+mn-cs"/>
                </a:rPr>
                <a:t>Pure metals</a:t>
              </a:r>
            </a:p>
            <a:p>
              <a:pPr algn="l">
                <a:defRPr/>
              </a:pPr>
              <a:r>
                <a:rPr lang="en-US" dirty="0">
                  <a:cs typeface="+mn-cs"/>
                </a:rPr>
                <a:t>B</a:t>
              </a:r>
              <a:r>
                <a:rPr lang="en-US" baseline="-25000" dirty="0">
                  <a:cs typeface="+mn-cs"/>
                </a:rPr>
                <a:t>C</a:t>
              </a:r>
              <a:r>
                <a:rPr lang="en-US" dirty="0">
                  <a:cs typeface="+mn-cs"/>
                </a:rPr>
                <a:t> ≈ 10</a:t>
              </a:r>
              <a:r>
                <a:rPr lang="en-US" baseline="30000" dirty="0">
                  <a:cs typeface="+mn-cs"/>
                </a:rPr>
                <a:t>-3</a:t>
              </a:r>
              <a:r>
                <a:rPr lang="en-US" dirty="0">
                  <a:cs typeface="+mn-cs"/>
                </a:rPr>
                <a:t>…10</a:t>
              </a:r>
              <a:r>
                <a:rPr lang="en-US" baseline="30000" dirty="0">
                  <a:cs typeface="+mn-cs"/>
                </a:rPr>
                <a:t>-2</a:t>
              </a:r>
              <a:r>
                <a:rPr lang="en-US" dirty="0">
                  <a:cs typeface="+mn-cs"/>
                </a:rPr>
                <a:t> T</a:t>
              </a:r>
            </a:p>
          </p:txBody>
        </p:sp>
        <p:sp>
          <p:nvSpPr>
            <p:cNvPr id="180496" name="AutoShape 272"/>
            <p:cNvSpPr>
              <a:spLocks/>
            </p:cNvSpPr>
            <p:nvPr/>
          </p:nvSpPr>
          <p:spPr bwMode="auto">
            <a:xfrm>
              <a:off x="5562426" y="1975446"/>
              <a:ext cx="3448050" cy="466725"/>
            </a:xfrm>
            <a:prstGeom prst="accentCallout2">
              <a:avLst>
                <a:gd name="adj1" fmla="val 24491"/>
                <a:gd name="adj2" fmla="val -2208"/>
                <a:gd name="adj3" fmla="val 24491"/>
                <a:gd name="adj4" fmla="val -6722"/>
                <a:gd name="adj5" fmla="val 123810"/>
                <a:gd name="adj6" fmla="val -22972"/>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i="1">
                  <a:cs typeface="+mn-cs"/>
                </a:rPr>
                <a:t>Complete field exclusion</a:t>
              </a:r>
              <a:endParaRPr lang="en-US">
                <a:cs typeface="+mn-cs"/>
              </a:endParaRPr>
            </a:p>
          </p:txBody>
        </p:sp>
      </p:grpSp>
      <p:sp>
        <p:nvSpPr>
          <p:cNvPr id="180498" name="Rectangle 274"/>
          <p:cNvSpPr>
            <a:spLocks noChangeArrowheads="1"/>
          </p:cNvSpPr>
          <p:nvPr/>
        </p:nvSpPr>
        <p:spPr bwMode="auto">
          <a:xfrm rot="-5400000">
            <a:off x="-539750" y="2816225"/>
            <a:ext cx="1657350"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600">
                <a:cs typeface="+mn-cs"/>
              </a:rPr>
              <a:t>superconducting</a:t>
            </a:r>
          </a:p>
        </p:txBody>
      </p:sp>
      <p:sp>
        <p:nvSpPr>
          <p:cNvPr id="180499" name="Rectangle 275"/>
          <p:cNvSpPr>
            <a:spLocks noChangeArrowheads="1"/>
          </p:cNvSpPr>
          <p:nvPr/>
        </p:nvSpPr>
        <p:spPr bwMode="auto">
          <a:xfrm rot="-5400000">
            <a:off x="-638969" y="5068094"/>
            <a:ext cx="1855788"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600">
                <a:cs typeface="+mn-cs"/>
              </a:rPr>
              <a:t>normal-conducting</a:t>
            </a:r>
          </a:p>
        </p:txBody>
      </p:sp>
      <p:grpSp>
        <p:nvGrpSpPr>
          <p:cNvPr id="7" name="Group 6"/>
          <p:cNvGrpSpPr/>
          <p:nvPr/>
        </p:nvGrpSpPr>
        <p:grpSpPr>
          <a:xfrm>
            <a:off x="3569283" y="4365104"/>
            <a:ext cx="5035165" cy="2304256"/>
            <a:chOff x="3569283" y="4365104"/>
            <a:chExt cx="5035165" cy="2304256"/>
          </a:xfrm>
        </p:grpSpPr>
        <p:pic>
          <p:nvPicPr>
            <p:cNvPr id="2" name="Picture 1" descr="fsuperconductivity.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9283" y="4911551"/>
              <a:ext cx="5035165" cy="1240548"/>
            </a:xfrm>
            <a:prstGeom prst="rect">
              <a:avLst/>
            </a:prstGeom>
          </p:spPr>
        </p:pic>
        <p:sp>
          <p:nvSpPr>
            <p:cNvPr id="3" name="TextBox 2"/>
            <p:cNvSpPr txBox="1"/>
            <p:nvPr/>
          </p:nvSpPr>
          <p:spPr>
            <a:xfrm>
              <a:off x="6804248" y="4911551"/>
              <a:ext cx="1682394" cy="830997"/>
            </a:xfrm>
            <a:prstGeom prst="rect">
              <a:avLst/>
            </a:prstGeom>
            <a:noFill/>
          </p:spPr>
          <p:txBody>
            <a:bodyPr wrap="square" rtlCol="0">
              <a:spAutoFit/>
            </a:bodyPr>
            <a:lstStyle/>
            <a:p>
              <a:r>
                <a:rPr lang="en-US" dirty="0">
                  <a:solidFill>
                    <a:schemeClr val="bg1"/>
                  </a:solidFill>
                </a:rPr>
                <a:t>Levitated magnet</a:t>
              </a:r>
            </a:p>
          </p:txBody>
        </p:sp>
        <p:sp>
          <p:nvSpPr>
            <p:cNvPr id="4" name="TextBox 3"/>
            <p:cNvSpPr txBox="1"/>
            <p:nvPr/>
          </p:nvSpPr>
          <p:spPr>
            <a:xfrm>
              <a:off x="4428609" y="6207695"/>
              <a:ext cx="3095719" cy="461665"/>
            </a:xfrm>
            <a:prstGeom prst="rect">
              <a:avLst/>
            </a:prstGeom>
            <a:noFill/>
          </p:spPr>
          <p:txBody>
            <a:bodyPr wrap="none" rtlCol="0">
              <a:spAutoFit/>
            </a:bodyPr>
            <a:lstStyle/>
            <a:p>
              <a:r>
                <a:rPr lang="en-US" dirty="0"/>
                <a:t>Superconducting disk</a:t>
              </a:r>
            </a:p>
          </p:txBody>
        </p:sp>
        <p:sp>
          <p:nvSpPr>
            <p:cNvPr id="6" name="TextBox 5"/>
            <p:cNvSpPr txBox="1"/>
            <p:nvPr/>
          </p:nvSpPr>
          <p:spPr>
            <a:xfrm>
              <a:off x="3835504" y="4365104"/>
              <a:ext cx="4357984" cy="461665"/>
            </a:xfrm>
            <a:prstGeom prst="rect">
              <a:avLst/>
            </a:prstGeom>
            <a:noFill/>
          </p:spPr>
          <p:txBody>
            <a:bodyPr wrap="none" rtlCol="0">
              <a:spAutoFit/>
            </a:bodyPr>
            <a:lstStyle/>
            <a:p>
              <a:r>
                <a:rPr lang="en-US" dirty="0">
                  <a:solidFill>
                    <a:srgbClr val="FF0000"/>
                  </a:solidFill>
                </a:rPr>
                <a:t>Example of magnetic levitation</a:t>
              </a:r>
            </a:p>
          </p:txBody>
        </p:sp>
      </p:grpSp>
      <p:grpSp>
        <p:nvGrpSpPr>
          <p:cNvPr id="11" name="Group 10"/>
          <p:cNvGrpSpPr/>
          <p:nvPr/>
        </p:nvGrpSpPr>
        <p:grpSpPr>
          <a:xfrm>
            <a:off x="6499249" y="116632"/>
            <a:ext cx="2619527" cy="1562690"/>
            <a:chOff x="6499249" y="116632"/>
            <a:chExt cx="2619527" cy="1562690"/>
          </a:xfrm>
        </p:grpSpPr>
        <p:sp>
          <p:nvSpPr>
            <p:cNvPr id="149" name="Rectangle 280"/>
            <p:cNvSpPr>
              <a:spLocks noChangeArrowheads="1"/>
            </p:cNvSpPr>
            <p:nvPr/>
          </p:nvSpPr>
          <p:spPr bwMode="auto">
            <a:xfrm>
              <a:off x="6499249" y="1340768"/>
              <a:ext cx="2619527" cy="338554"/>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600" dirty="0">
                  <a:cs typeface="+mn-cs"/>
                </a:rPr>
                <a:t>W. </a:t>
              </a:r>
              <a:r>
                <a:rPr lang="en-US" sz="1600" dirty="0" err="1">
                  <a:cs typeface="+mn-cs"/>
                </a:rPr>
                <a:t>Meissner</a:t>
              </a:r>
              <a:r>
                <a:rPr lang="en-US" sz="1600" dirty="0">
                  <a:cs typeface="+mn-cs"/>
                </a:rPr>
                <a:t>, R. </a:t>
              </a:r>
              <a:r>
                <a:rPr lang="en-US" sz="1600" dirty="0" err="1">
                  <a:cs typeface="+mn-cs"/>
                </a:rPr>
                <a:t>Ochsenfeld</a:t>
              </a:r>
              <a:endParaRPr lang="en-US" sz="1600" dirty="0">
                <a:cs typeface="+mn-cs"/>
              </a:endParaRPr>
            </a:p>
          </p:txBody>
        </p:sp>
        <p:pic>
          <p:nvPicPr>
            <p:cNvPr id="9" name="Picture 8" descr="index.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84368" y="116632"/>
              <a:ext cx="971600" cy="1207935"/>
            </a:xfrm>
            <a:prstGeom prst="rect">
              <a:avLst/>
            </a:prstGeom>
          </p:spPr>
        </p:pic>
        <p:pic>
          <p:nvPicPr>
            <p:cNvPr id="10" name="Picture 9" descr="220px-Walther_Meissner.jpg"/>
            <p:cNvPicPr>
              <a:picLocks noChangeAspect="1"/>
            </p:cNvPicPr>
            <p:nvPr/>
          </p:nvPicPr>
          <p:blipFill rotWithShape="1">
            <a:blip r:embed="rId5">
              <a:extLst>
                <a:ext uri="{28A0092B-C50C-407E-A947-70E740481C1C}">
                  <a14:useLocalDpi xmlns:a14="http://schemas.microsoft.com/office/drawing/2010/main" val="0"/>
                </a:ext>
              </a:extLst>
            </a:blip>
            <a:srcRect b="19356"/>
            <a:stretch/>
          </p:blipFill>
          <p:spPr>
            <a:xfrm>
              <a:off x="6660232" y="116632"/>
              <a:ext cx="1152128" cy="1207860"/>
            </a:xfrm>
            <a:prstGeom prst="rect">
              <a:avLst/>
            </a:prstGeom>
          </p:spPr>
        </p:pic>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4034" name="Rectangle 2"/>
          <p:cNvSpPr>
            <a:spLocks noGrp="1" noChangeArrowheads="1"/>
          </p:cNvSpPr>
          <p:nvPr>
            <p:ph type="title"/>
          </p:nvPr>
        </p:nvSpPr>
        <p:spPr/>
        <p:txBody>
          <a:bodyPr/>
          <a:lstStyle/>
          <a:p>
            <a:pPr eaLnBrk="1" hangingPunct="1">
              <a:defRPr/>
            </a:pPr>
            <a:r>
              <a:rPr lang="en-US" dirty="0">
                <a:cs typeface="+mj-cs"/>
              </a:rPr>
              <a:t>Free energy and critical field</a:t>
            </a:r>
          </a:p>
        </p:txBody>
      </p:sp>
      <p:sp>
        <p:nvSpPr>
          <p:cNvPr id="684035" name="Rectangle 3"/>
          <p:cNvSpPr>
            <a:spLocks noGrp="1" noChangeArrowheads="1"/>
          </p:cNvSpPr>
          <p:nvPr>
            <p:ph sz="half" idx="1"/>
          </p:nvPr>
        </p:nvSpPr>
        <p:spPr>
          <a:xfrm>
            <a:off x="323528" y="1700808"/>
            <a:ext cx="4572322" cy="4431705"/>
          </a:xfrm>
        </p:spPr>
        <p:txBody>
          <a:bodyPr/>
          <a:lstStyle/>
          <a:p>
            <a:pPr eaLnBrk="1" hangingPunct="1">
              <a:defRPr/>
            </a:pPr>
            <a:r>
              <a:rPr lang="en-US" sz="2000" dirty="0">
                <a:cs typeface="+mn-cs"/>
              </a:rPr>
              <a:t>Let us define the Gibbs free energy of a material in a magnetic field:</a:t>
            </a:r>
          </a:p>
          <a:p>
            <a:pPr eaLnBrk="1" hangingPunct="1">
              <a:defRPr/>
            </a:pPr>
            <a:endParaRPr lang="en-US" sz="2000" dirty="0">
              <a:cs typeface="+mn-cs"/>
            </a:endParaRPr>
          </a:p>
          <a:p>
            <a:pPr eaLnBrk="1" hangingPunct="1">
              <a:defRPr/>
            </a:pPr>
            <a:endParaRPr lang="en-US" sz="2000" dirty="0">
              <a:latin typeface="Times" charset="0"/>
              <a:cs typeface="+mn-cs"/>
            </a:endParaRPr>
          </a:p>
          <a:p>
            <a:pPr eaLnBrk="1" hangingPunct="1">
              <a:defRPr/>
            </a:pPr>
            <a:endParaRPr lang="en-US" sz="2000" dirty="0">
              <a:latin typeface="Times" charset="0"/>
              <a:cs typeface="+mn-cs"/>
            </a:endParaRPr>
          </a:p>
          <a:p>
            <a:pPr eaLnBrk="1" hangingPunct="1">
              <a:defRPr/>
            </a:pPr>
            <a:endParaRPr lang="en-US" sz="2000" dirty="0">
              <a:cs typeface="+mn-cs"/>
            </a:endParaRPr>
          </a:p>
          <a:p>
            <a:pPr eaLnBrk="1" hangingPunct="1">
              <a:defRPr/>
            </a:pPr>
            <a:r>
              <a:rPr lang="en-US" sz="2000" dirty="0">
                <a:cs typeface="+mn-cs"/>
              </a:rPr>
              <a:t>A system in equilibrium will tend to a minimum of G</a:t>
            </a:r>
          </a:p>
          <a:p>
            <a:pPr eaLnBrk="1" hangingPunct="1">
              <a:defRPr/>
            </a:pPr>
            <a:r>
              <a:rPr lang="en-US" sz="2000" dirty="0">
                <a:cs typeface="+mn-cs"/>
              </a:rPr>
              <a:t>In zero applied field, the SC phase (being in a condensed state) has lower free energy than the normal phase:</a:t>
            </a:r>
            <a:endParaRPr lang="en-US" sz="2000" dirty="0">
              <a:latin typeface="Times" charset="0"/>
              <a:cs typeface="+mn-cs"/>
            </a:endParaRPr>
          </a:p>
        </p:txBody>
      </p:sp>
      <p:sp>
        <p:nvSpPr>
          <p:cNvPr id="2" name="Content Placeholder 1"/>
          <p:cNvSpPr>
            <a:spLocks noGrp="1"/>
          </p:cNvSpPr>
          <p:nvPr>
            <p:ph sz="half" idx="2"/>
          </p:nvPr>
        </p:nvSpPr>
        <p:spPr>
          <a:xfrm>
            <a:off x="4860032" y="1700808"/>
            <a:ext cx="4283968" cy="4431705"/>
          </a:xfrm>
        </p:spPr>
        <p:txBody>
          <a:bodyPr/>
          <a:lstStyle/>
          <a:p>
            <a:r>
              <a:rPr lang="en-US" sz="2000" dirty="0"/>
              <a:t>The field expulsion (</a:t>
            </a:r>
            <a:r>
              <a:rPr lang="en-US" sz="2000" b="1" dirty="0">
                <a:latin typeface="Times"/>
                <a:cs typeface="Times"/>
              </a:rPr>
              <a:t>M</a:t>
            </a:r>
            <a:r>
              <a:rPr lang="en-US" sz="2000" dirty="0">
                <a:latin typeface="Times"/>
                <a:cs typeface="Times"/>
              </a:rPr>
              <a:t>=-</a:t>
            </a:r>
            <a:r>
              <a:rPr lang="en-US" sz="2000" b="1" dirty="0">
                <a:latin typeface="Times"/>
                <a:cs typeface="Times"/>
              </a:rPr>
              <a:t>H</a:t>
            </a:r>
            <a:r>
              <a:rPr lang="en-US" sz="2000" dirty="0"/>
              <a:t>) corresponds to a magnetic energy density:</a:t>
            </a:r>
          </a:p>
          <a:p>
            <a:endParaRPr lang="en-US" sz="2000" dirty="0"/>
          </a:p>
          <a:p>
            <a:endParaRPr lang="en-US" sz="2000" dirty="0"/>
          </a:p>
          <a:p>
            <a:endParaRPr lang="en-US" sz="2000" dirty="0"/>
          </a:p>
          <a:p>
            <a:r>
              <a:rPr lang="en-US" sz="2000" dirty="0"/>
              <a:t>The material </a:t>
            </a:r>
            <a:r>
              <a:rPr lang="en-US" sz="2000" i="1" dirty="0"/>
              <a:t>prefers</a:t>
            </a:r>
            <a:r>
              <a:rPr lang="en-US" sz="2000" dirty="0"/>
              <a:t> to expel the magnetic field (</a:t>
            </a:r>
            <a:r>
              <a:rPr lang="en-US" sz="2000" dirty="0" err="1"/>
              <a:t>Meissner</a:t>
            </a:r>
            <a:r>
              <a:rPr lang="en-US" sz="2000" dirty="0"/>
              <a:t> effect) until the free energy of the SC phase in field equals the free energy of the normal state:</a:t>
            </a:r>
          </a:p>
          <a:p>
            <a:endParaRPr lang="en-US" sz="2000" dirty="0"/>
          </a:p>
        </p:txBody>
      </p:sp>
      <p:grpSp>
        <p:nvGrpSpPr>
          <p:cNvPr id="3" name="Group 2"/>
          <p:cNvGrpSpPr/>
          <p:nvPr/>
        </p:nvGrpSpPr>
        <p:grpSpPr>
          <a:xfrm>
            <a:off x="699034" y="2672903"/>
            <a:ext cx="3997325" cy="900113"/>
            <a:chOff x="679376" y="3032943"/>
            <a:chExt cx="3997325" cy="900113"/>
          </a:xfrm>
        </p:grpSpPr>
        <p:sp>
          <p:nvSpPr>
            <p:cNvPr id="684036" name="AutoShape 4"/>
            <p:cNvSpPr>
              <a:spLocks/>
            </p:cNvSpPr>
            <p:nvPr/>
          </p:nvSpPr>
          <p:spPr bwMode="auto">
            <a:xfrm rot="-5400000">
              <a:off x="1860476" y="2994843"/>
              <a:ext cx="152400" cy="990600"/>
            </a:xfrm>
            <a:prstGeom prst="leftBrace">
              <a:avLst>
                <a:gd name="adj1" fmla="val 54167"/>
                <a:gd name="adj2" fmla="val 29907"/>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684037" name="Rectangle 5"/>
            <p:cNvSpPr>
              <a:spLocks noChangeArrowheads="1"/>
            </p:cNvSpPr>
            <p:nvPr/>
          </p:nvSpPr>
          <p:spPr bwMode="auto">
            <a:xfrm>
              <a:off x="679376" y="3566343"/>
              <a:ext cx="213360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nchor="ctr">
              <a:spAutoFit/>
            </a:bodyPr>
            <a:lstStyle/>
            <a:p>
              <a:pPr>
                <a:defRPr/>
              </a:pPr>
              <a:r>
                <a:rPr lang="en-US" sz="1800">
                  <a:cs typeface="+mn-cs"/>
                </a:rPr>
                <a:t>Thermal energy</a:t>
              </a:r>
            </a:p>
          </p:txBody>
        </p:sp>
        <p:sp>
          <p:nvSpPr>
            <p:cNvPr id="684038" name="AutoShape 6"/>
            <p:cNvSpPr>
              <a:spLocks/>
            </p:cNvSpPr>
            <p:nvPr/>
          </p:nvSpPr>
          <p:spPr bwMode="auto">
            <a:xfrm rot="-5400000">
              <a:off x="3308276" y="2766243"/>
              <a:ext cx="152400" cy="1447800"/>
            </a:xfrm>
            <a:prstGeom prst="leftBrace">
              <a:avLst>
                <a:gd name="adj1" fmla="val 79167"/>
                <a:gd name="adj2" fmla="val 75435"/>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684039" name="Rectangle 7"/>
            <p:cNvSpPr>
              <a:spLocks noChangeArrowheads="1"/>
            </p:cNvSpPr>
            <p:nvPr/>
          </p:nvSpPr>
          <p:spPr bwMode="auto">
            <a:xfrm>
              <a:off x="2812976" y="3566343"/>
              <a:ext cx="1863725"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nchor="ctr">
              <a:spAutoFit/>
            </a:bodyPr>
            <a:lstStyle/>
            <a:p>
              <a:pPr>
                <a:defRPr/>
              </a:pPr>
              <a:r>
                <a:rPr lang="en-US" sz="1800">
                  <a:cs typeface="+mn-cs"/>
                </a:rPr>
                <a:t>Magnetic energy</a:t>
              </a:r>
            </a:p>
          </p:txBody>
        </p:sp>
        <p:sp>
          <p:nvSpPr>
            <p:cNvPr id="684040" name="Rectangle 8"/>
            <p:cNvSpPr>
              <a:spLocks noChangeArrowheads="1"/>
            </p:cNvSpPr>
            <p:nvPr/>
          </p:nvSpPr>
          <p:spPr bwMode="auto">
            <a:xfrm>
              <a:off x="755576" y="3032943"/>
              <a:ext cx="3376613"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nSpc>
                  <a:spcPct val="90000"/>
                </a:lnSpc>
                <a:spcBef>
                  <a:spcPct val="20000"/>
                </a:spcBef>
                <a:buClr>
                  <a:schemeClr val="folHlink"/>
                </a:buClr>
                <a:buSzPct val="60000"/>
                <a:buFont typeface="Wingdings" charset="0"/>
                <a:buNone/>
                <a:defRPr/>
              </a:pPr>
              <a:r>
                <a:rPr lang="en-US" sz="2800" dirty="0">
                  <a:latin typeface="Times" charset="0"/>
                  <a:cs typeface="+mn-cs"/>
                </a:rPr>
                <a:t>G = U - TS - </a:t>
              </a:r>
              <a:r>
                <a:rPr lang="en-US" sz="2800" dirty="0">
                  <a:latin typeface="Symbol" charset="0"/>
                  <a:cs typeface="+mn-cs"/>
                  <a:sym typeface="Symbol" charset="0"/>
                </a:rPr>
                <a:t></a:t>
              </a:r>
              <a:r>
                <a:rPr lang="en-US" sz="2800" baseline="-25000" dirty="0">
                  <a:latin typeface="Times" charset="0"/>
                  <a:cs typeface="+mn-cs"/>
                </a:rPr>
                <a:t>0</a:t>
              </a:r>
              <a:r>
                <a:rPr lang="en-US" sz="2800" dirty="0">
                  <a:latin typeface="Times" charset="0"/>
                  <a:cs typeface="+mn-cs"/>
                </a:rPr>
                <a:t> </a:t>
              </a:r>
              <a:r>
                <a:rPr lang="en-US" sz="2800" b="1" dirty="0">
                  <a:latin typeface="Times" charset="0"/>
                  <a:cs typeface="+mn-cs"/>
                </a:rPr>
                <a:t>M</a:t>
              </a:r>
              <a:r>
                <a:rPr lang="en-US" sz="2800" dirty="0">
                  <a:latin typeface="Times" charset="0"/>
                  <a:cs typeface="+mn-cs"/>
                </a:rPr>
                <a:t> · </a:t>
              </a:r>
              <a:r>
                <a:rPr lang="en-US" sz="2800" b="1" dirty="0">
                  <a:latin typeface="Times" charset="0"/>
                  <a:cs typeface="+mn-cs"/>
                </a:rPr>
                <a:t>H</a:t>
              </a:r>
              <a:endParaRPr lang="en-US" dirty="0">
                <a:cs typeface="+mn-cs"/>
              </a:endParaRPr>
            </a:p>
          </p:txBody>
        </p:sp>
      </p:grpSp>
      <p:sp>
        <p:nvSpPr>
          <p:cNvPr id="684041" name="Rectangle 9"/>
          <p:cNvSpPr>
            <a:spLocks noChangeArrowheads="1"/>
          </p:cNvSpPr>
          <p:nvPr/>
        </p:nvSpPr>
        <p:spPr bwMode="auto">
          <a:xfrm>
            <a:off x="4813419" y="5461967"/>
            <a:ext cx="4276889" cy="487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nSpc>
                <a:spcPct val="90000"/>
              </a:lnSpc>
              <a:spcBef>
                <a:spcPct val="20000"/>
              </a:spcBef>
              <a:buClr>
                <a:schemeClr val="folHlink"/>
              </a:buClr>
              <a:buSzPct val="60000"/>
              <a:buFont typeface="Wingdings" charset="0"/>
              <a:buNone/>
              <a:defRPr/>
            </a:pPr>
            <a:r>
              <a:rPr lang="en-US" sz="2800" dirty="0">
                <a:solidFill>
                  <a:srgbClr val="FF0000"/>
                </a:solidFill>
                <a:latin typeface="Symbol" charset="0"/>
                <a:cs typeface="+mn-cs"/>
                <a:sym typeface="Symbol" charset="0"/>
              </a:rPr>
              <a:t></a:t>
            </a:r>
            <a:r>
              <a:rPr lang="en-US" sz="2800" baseline="-25000" dirty="0">
                <a:solidFill>
                  <a:srgbClr val="FF0000"/>
                </a:solidFill>
                <a:latin typeface="Times" charset="0"/>
                <a:cs typeface="+mn-cs"/>
              </a:rPr>
              <a:t>0</a:t>
            </a:r>
            <a:r>
              <a:rPr lang="en-US" sz="2800" dirty="0">
                <a:solidFill>
                  <a:srgbClr val="FF0000"/>
                </a:solidFill>
                <a:latin typeface="Times" charset="0"/>
                <a:cs typeface="+mn-cs"/>
              </a:rPr>
              <a:t>/2 H</a:t>
            </a:r>
            <a:r>
              <a:rPr lang="en-US" sz="2800" baseline="-25000" dirty="0">
                <a:solidFill>
                  <a:srgbClr val="FF0000"/>
                </a:solidFill>
                <a:latin typeface="Times" charset="0"/>
                <a:cs typeface="+mn-cs"/>
              </a:rPr>
              <a:t>c</a:t>
            </a:r>
            <a:r>
              <a:rPr lang="en-US" sz="2800" baseline="30000" dirty="0">
                <a:solidFill>
                  <a:srgbClr val="FF0000"/>
                </a:solidFill>
                <a:latin typeface="Times" charset="0"/>
                <a:cs typeface="+mn-cs"/>
              </a:rPr>
              <a:t>2</a:t>
            </a:r>
            <a:r>
              <a:rPr lang="en-US" sz="2800" dirty="0">
                <a:solidFill>
                  <a:srgbClr val="FF0000"/>
                </a:solidFill>
                <a:latin typeface="Times" charset="0"/>
                <a:cs typeface="+mn-cs"/>
              </a:rPr>
              <a:t>= </a:t>
            </a:r>
            <a:r>
              <a:rPr lang="en-US" sz="2800" dirty="0" err="1">
                <a:solidFill>
                  <a:srgbClr val="FF0000"/>
                </a:solidFill>
                <a:latin typeface="Times" charset="0"/>
                <a:cs typeface="+mn-cs"/>
              </a:rPr>
              <a:t>G</a:t>
            </a:r>
            <a:r>
              <a:rPr lang="en-US" sz="2800" baseline="-25000" dirty="0" err="1">
                <a:solidFill>
                  <a:srgbClr val="FF0000"/>
                </a:solidFill>
                <a:latin typeface="Times" charset="0"/>
                <a:cs typeface="+mn-cs"/>
              </a:rPr>
              <a:t>normal</a:t>
            </a:r>
            <a:r>
              <a:rPr lang="en-US" sz="2800" dirty="0">
                <a:solidFill>
                  <a:srgbClr val="FF0000"/>
                </a:solidFill>
                <a:latin typeface="Times" charset="0"/>
                <a:cs typeface="+mn-cs"/>
              </a:rPr>
              <a:t>- </a:t>
            </a:r>
            <a:r>
              <a:rPr lang="en-US" sz="2800" dirty="0" err="1">
                <a:solidFill>
                  <a:srgbClr val="FF0000"/>
                </a:solidFill>
                <a:latin typeface="Times" charset="0"/>
                <a:cs typeface="+mn-cs"/>
              </a:rPr>
              <a:t>G</a:t>
            </a:r>
            <a:r>
              <a:rPr lang="en-US" sz="2800" baseline="-25000" dirty="0" err="1">
                <a:solidFill>
                  <a:srgbClr val="FF0000"/>
                </a:solidFill>
                <a:latin typeface="Times" charset="0"/>
                <a:cs typeface="+mn-cs"/>
              </a:rPr>
              <a:t>sup</a:t>
            </a:r>
            <a:r>
              <a:rPr lang="en-US" sz="2800" dirty="0">
                <a:solidFill>
                  <a:srgbClr val="FF0000"/>
                </a:solidFill>
                <a:latin typeface="Times" charset="0"/>
                <a:cs typeface="+mn-cs"/>
              </a:rPr>
              <a:t>(H=0) </a:t>
            </a:r>
          </a:p>
        </p:txBody>
      </p:sp>
      <p:sp>
        <p:nvSpPr>
          <p:cNvPr id="12" name="Rectangle 8"/>
          <p:cNvSpPr>
            <a:spLocks noChangeArrowheads="1"/>
          </p:cNvSpPr>
          <p:nvPr/>
        </p:nvSpPr>
        <p:spPr bwMode="auto">
          <a:xfrm>
            <a:off x="769237" y="5858108"/>
            <a:ext cx="3856919"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eaLnBrk="1" hangingPunct="1">
              <a:defRPr/>
            </a:pPr>
            <a:r>
              <a:rPr lang="en-US" sz="2800" dirty="0" err="1">
                <a:latin typeface="Times" charset="0"/>
              </a:rPr>
              <a:t>G</a:t>
            </a:r>
            <a:r>
              <a:rPr lang="en-US" sz="2800" baseline="-25000" dirty="0" err="1">
                <a:latin typeface="Times" charset="0"/>
              </a:rPr>
              <a:t>sup</a:t>
            </a:r>
            <a:r>
              <a:rPr lang="en-US" sz="2800" dirty="0">
                <a:latin typeface="Times" charset="0"/>
              </a:rPr>
              <a:t>(H=0)</a:t>
            </a:r>
            <a:r>
              <a:rPr lang="en-US" sz="2800" dirty="0">
                <a:latin typeface="Times" charset="0"/>
                <a:cs typeface="+mn-cs"/>
              </a:rPr>
              <a:t> &lt; </a:t>
            </a:r>
            <a:r>
              <a:rPr lang="en-US" sz="2800" dirty="0" err="1">
                <a:latin typeface="Times" charset="0"/>
              </a:rPr>
              <a:t>G</a:t>
            </a:r>
            <a:r>
              <a:rPr lang="en-US" sz="2800" baseline="-25000" dirty="0" err="1">
                <a:latin typeface="Times" charset="0"/>
              </a:rPr>
              <a:t>normal</a:t>
            </a:r>
            <a:r>
              <a:rPr lang="en-US" sz="2800" dirty="0">
                <a:latin typeface="Times" charset="0"/>
              </a:rPr>
              <a:t>(H=0)</a:t>
            </a:r>
            <a:endParaRPr lang="en-US" sz="2800" dirty="0"/>
          </a:p>
        </p:txBody>
      </p:sp>
      <p:sp>
        <p:nvSpPr>
          <p:cNvPr id="14" name="Rectangle 9"/>
          <p:cNvSpPr>
            <a:spLocks noChangeArrowheads="1"/>
          </p:cNvSpPr>
          <p:nvPr/>
        </p:nvSpPr>
        <p:spPr bwMode="auto">
          <a:xfrm>
            <a:off x="5367038" y="2996952"/>
            <a:ext cx="3237410" cy="487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nSpc>
                <a:spcPct val="90000"/>
              </a:lnSpc>
              <a:spcBef>
                <a:spcPct val="20000"/>
              </a:spcBef>
              <a:buClr>
                <a:schemeClr val="folHlink"/>
              </a:buClr>
              <a:buSzPct val="60000"/>
              <a:defRPr/>
            </a:pPr>
            <a:r>
              <a:rPr lang="en-US" sz="2800" dirty="0">
                <a:latin typeface="Symbol" charset="0"/>
                <a:sym typeface="Symbol" charset="0"/>
              </a:rPr>
              <a:t>-</a:t>
            </a:r>
            <a:r>
              <a:rPr lang="en-US" sz="2800" baseline="-25000" dirty="0">
                <a:latin typeface="Times" charset="0"/>
              </a:rPr>
              <a:t>0</a:t>
            </a:r>
            <a:r>
              <a:rPr lang="en-US" sz="2800" dirty="0">
                <a:latin typeface="Times" charset="0"/>
              </a:rPr>
              <a:t> </a:t>
            </a:r>
            <a:r>
              <a:rPr lang="en-US" sz="2800" b="1" dirty="0">
                <a:latin typeface="Times" charset="0"/>
              </a:rPr>
              <a:t>M</a:t>
            </a:r>
            <a:r>
              <a:rPr lang="en-US" sz="2800" dirty="0">
                <a:latin typeface="Times" charset="0"/>
              </a:rPr>
              <a:t> · </a:t>
            </a:r>
            <a:r>
              <a:rPr lang="en-US" sz="2800" b="1" dirty="0">
                <a:latin typeface="Times" charset="0"/>
              </a:rPr>
              <a:t>H </a:t>
            </a:r>
            <a:r>
              <a:rPr lang="en-US" sz="2800" dirty="0">
                <a:latin typeface="Times" charset="0"/>
              </a:rPr>
              <a:t>=</a:t>
            </a:r>
            <a:r>
              <a:rPr lang="en-US" dirty="0"/>
              <a:t> </a:t>
            </a:r>
            <a:r>
              <a:rPr lang="en-US" sz="2800" dirty="0">
                <a:latin typeface="Symbol" charset="0"/>
                <a:cs typeface="+mn-cs"/>
                <a:sym typeface="Symbol" charset="0"/>
              </a:rPr>
              <a:t></a:t>
            </a:r>
            <a:r>
              <a:rPr lang="en-US" sz="2800" baseline="-25000" dirty="0">
                <a:latin typeface="Times" charset="0"/>
                <a:cs typeface="+mn-cs"/>
              </a:rPr>
              <a:t>0</a:t>
            </a:r>
            <a:r>
              <a:rPr lang="en-US" sz="2800" dirty="0">
                <a:latin typeface="Times" charset="0"/>
                <a:cs typeface="+mn-cs"/>
              </a:rPr>
              <a:t>/2 H</a:t>
            </a:r>
            <a:r>
              <a:rPr lang="en-US" sz="2800" baseline="30000" dirty="0">
                <a:latin typeface="Times" charset="0"/>
                <a:cs typeface="+mn-cs"/>
              </a:rPr>
              <a:t>2</a:t>
            </a:r>
            <a:endParaRPr lang="en-US" sz="2800" dirty="0">
              <a:latin typeface="Times" charset="0"/>
              <a:cs typeface="+mn-cs"/>
            </a:endParaRPr>
          </a:p>
        </p:txBody>
      </p:sp>
      <p:sp>
        <p:nvSpPr>
          <p:cNvPr id="4" name="TextBox 3"/>
          <p:cNvSpPr txBox="1"/>
          <p:nvPr/>
        </p:nvSpPr>
        <p:spPr>
          <a:xfrm>
            <a:off x="4968382" y="6093296"/>
            <a:ext cx="3996106" cy="461665"/>
          </a:xfrm>
          <a:prstGeom prst="rect">
            <a:avLst/>
          </a:prstGeom>
          <a:noFill/>
        </p:spPr>
        <p:txBody>
          <a:bodyPr wrap="none" rtlCol="0">
            <a:spAutoFit/>
          </a:bodyPr>
          <a:lstStyle/>
          <a:p>
            <a:r>
              <a:rPr lang="en-US" i="1" dirty="0">
                <a:solidFill>
                  <a:srgbClr val="FF0000"/>
                </a:solidFill>
              </a:rPr>
              <a:t>Thermodynamic</a:t>
            </a:r>
            <a:r>
              <a:rPr lang="en-US" dirty="0">
                <a:solidFill>
                  <a:srgbClr val="FF0000"/>
                </a:solidFill>
              </a:rPr>
              <a:t> critical field</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Type I – critical field</a:t>
            </a:r>
          </a:p>
        </p:txBody>
      </p:sp>
      <p:sp>
        <p:nvSpPr>
          <p:cNvPr id="6" name="Content Placeholder 5"/>
          <p:cNvSpPr>
            <a:spLocks noGrp="1"/>
          </p:cNvSpPr>
          <p:nvPr>
            <p:ph idx="1"/>
          </p:nvPr>
        </p:nvSpPr>
        <p:spPr>
          <a:xfrm>
            <a:off x="395536" y="1700808"/>
            <a:ext cx="4824536" cy="3711625"/>
          </a:xfrm>
        </p:spPr>
        <p:txBody>
          <a:bodyPr/>
          <a:lstStyle/>
          <a:p>
            <a:r>
              <a:rPr lang="en-US" dirty="0"/>
              <a:t>The difference in free energy </a:t>
            </a:r>
            <a:r>
              <a:rPr lang="en-US" dirty="0">
                <a:latin typeface="Symbol" charset="2"/>
                <a:cs typeface="Symbol" charset="2"/>
              </a:rPr>
              <a:t>D</a:t>
            </a:r>
            <a:r>
              <a:rPr lang="en-US" dirty="0">
                <a:latin typeface="Times" charset="0"/>
              </a:rPr>
              <a:t>G</a:t>
            </a:r>
            <a:r>
              <a:rPr lang="en-US" dirty="0"/>
              <a:t> among the SC and normal state is small</a:t>
            </a:r>
          </a:p>
          <a:p>
            <a:r>
              <a:rPr lang="en-US" dirty="0"/>
              <a:t>The corresponding values of the thermodynamic critical field are also small, i.e. in the range of few </a:t>
            </a:r>
            <a:r>
              <a:rPr lang="en-US" dirty="0" err="1"/>
              <a:t>mT</a:t>
            </a:r>
            <a:r>
              <a:rPr lang="en-US" dirty="0"/>
              <a:t> to barely above 100 </a:t>
            </a:r>
            <a:r>
              <a:rPr lang="en-US" dirty="0" err="1"/>
              <a:t>mT</a:t>
            </a:r>
            <a:endParaRPr lang="en-US" dirty="0"/>
          </a:p>
        </p:txBody>
      </p:sp>
      <p:pic>
        <p:nvPicPr>
          <p:cNvPr id="7" name="Picture 6" descr="2_6_4_page157_full.jpg"/>
          <p:cNvPicPr>
            <a:picLocks noChangeAspect="1"/>
          </p:cNvPicPr>
          <p:nvPr/>
        </p:nvPicPr>
        <p:blipFill>
          <a:blip r:embed="rId2">
            <a:clrChange>
              <a:clrFrom>
                <a:srgbClr val="F0F3FF"/>
              </a:clrFrom>
              <a:clrTo>
                <a:srgbClr val="F0F3FF">
                  <a:alpha val="0"/>
                </a:srgbClr>
              </a:clrTo>
            </a:clrChange>
            <a:extLst>
              <a:ext uri="{28A0092B-C50C-407E-A947-70E740481C1C}">
                <a14:useLocalDpi xmlns:a14="http://schemas.microsoft.com/office/drawing/2010/main" val="0"/>
              </a:ext>
            </a:extLst>
          </a:blip>
          <a:stretch>
            <a:fillRect/>
          </a:stretch>
        </p:blipFill>
        <p:spPr>
          <a:xfrm>
            <a:off x="5459054" y="1544191"/>
            <a:ext cx="2971113" cy="5125169"/>
          </a:xfrm>
          <a:prstGeom prst="rect">
            <a:avLst/>
          </a:prstGeom>
        </p:spPr>
      </p:pic>
      <p:sp>
        <p:nvSpPr>
          <p:cNvPr id="8" name="Rectangle 9"/>
          <p:cNvSpPr>
            <a:spLocks noChangeArrowheads="1"/>
          </p:cNvSpPr>
          <p:nvPr/>
        </p:nvSpPr>
        <p:spPr bwMode="auto">
          <a:xfrm>
            <a:off x="6156176" y="1700808"/>
            <a:ext cx="2203339" cy="487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lnSpc>
                <a:spcPct val="90000"/>
              </a:lnSpc>
              <a:spcBef>
                <a:spcPct val="20000"/>
              </a:spcBef>
              <a:buClr>
                <a:schemeClr val="folHlink"/>
              </a:buClr>
              <a:buSzPct val="60000"/>
              <a:buFont typeface="Wingdings" charset="0"/>
              <a:buNone/>
              <a:defRPr/>
            </a:pPr>
            <a:r>
              <a:rPr lang="en-US" sz="2800" dirty="0">
                <a:latin typeface="Symbol" charset="0"/>
                <a:cs typeface="+mn-cs"/>
                <a:sym typeface="Symbol" charset="0"/>
              </a:rPr>
              <a:t></a:t>
            </a:r>
            <a:r>
              <a:rPr lang="en-US" sz="2800" baseline="-25000" dirty="0">
                <a:latin typeface="Times" charset="0"/>
                <a:cs typeface="+mn-cs"/>
              </a:rPr>
              <a:t>0</a:t>
            </a:r>
            <a:r>
              <a:rPr lang="en-US" sz="2800" dirty="0">
                <a:latin typeface="Times" charset="0"/>
                <a:cs typeface="+mn-cs"/>
              </a:rPr>
              <a:t>/2 H</a:t>
            </a:r>
            <a:r>
              <a:rPr lang="en-US" sz="2800" baseline="-25000" dirty="0">
                <a:latin typeface="Times" charset="0"/>
                <a:cs typeface="+mn-cs"/>
              </a:rPr>
              <a:t>c</a:t>
            </a:r>
            <a:r>
              <a:rPr lang="en-US" sz="2800" baseline="30000" dirty="0">
                <a:latin typeface="Times" charset="0"/>
                <a:cs typeface="+mn-cs"/>
              </a:rPr>
              <a:t>2</a:t>
            </a:r>
            <a:r>
              <a:rPr lang="en-US" sz="2800" dirty="0">
                <a:latin typeface="Times" charset="0"/>
                <a:cs typeface="+mn-cs"/>
              </a:rPr>
              <a:t>= </a:t>
            </a:r>
            <a:r>
              <a:rPr lang="en-US" sz="2800" dirty="0">
                <a:latin typeface="Symbol" charset="2"/>
                <a:cs typeface="Symbol" charset="2"/>
              </a:rPr>
              <a:t>D</a:t>
            </a:r>
            <a:r>
              <a:rPr lang="en-US" sz="2800" dirty="0">
                <a:latin typeface="Times" charset="0"/>
                <a:cs typeface="+mn-cs"/>
              </a:rPr>
              <a:t>G</a:t>
            </a:r>
          </a:p>
        </p:txBody>
      </p:sp>
      <p:sp>
        <p:nvSpPr>
          <p:cNvPr id="9" name="TextBox 8"/>
          <p:cNvSpPr txBox="1"/>
          <p:nvPr/>
        </p:nvSpPr>
        <p:spPr>
          <a:xfrm>
            <a:off x="611560" y="5517232"/>
            <a:ext cx="4536504" cy="1077218"/>
          </a:xfrm>
          <a:prstGeom prst="rect">
            <a:avLst/>
          </a:prstGeom>
          <a:noFill/>
        </p:spPr>
        <p:txBody>
          <a:bodyPr wrap="square" rtlCol="0">
            <a:spAutoFit/>
          </a:bodyPr>
          <a:lstStyle/>
          <a:p>
            <a:r>
              <a:rPr lang="en-US" sz="3200" b="1" dirty="0">
                <a:solidFill>
                  <a:srgbClr val="FF0000"/>
                </a:solidFill>
              </a:rPr>
              <a:t>Not very useful for magnet engineers !</a:t>
            </a:r>
          </a:p>
        </p:txBody>
      </p:sp>
    </p:spTree>
    <p:extLst>
      <p:ext uri="{BB962C8B-B14F-4D97-AF65-F5344CB8AC3E}">
        <p14:creationId xmlns:p14="http://schemas.microsoft.com/office/powerpoint/2010/main" val="17522847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7" name="Rectangle 3"/>
          <p:cNvSpPr>
            <a:spLocks noGrp="1" noChangeArrowheads="1"/>
          </p:cNvSpPr>
          <p:nvPr>
            <p:ph type="title"/>
          </p:nvPr>
        </p:nvSpPr>
        <p:spPr/>
        <p:txBody>
          <a:bodyPr/>
          <a:lstStyle/>
          <a:p>
            <a:pPr eaLnBrk="1" hangingPunct="1">
              <a:defRPr/>
            </a:pPr>
            <a:r>
              <a:rPr lang="en-GB" dirty="0">
                <a:cs typeface="+mj-cs"/>
              </a:rPr>
              <a:t>Energy efficient </a:t>
            </a:r>
            <a:r>
              <a:rPr lang="en-GB" dirty="0" err="1">
                <a:cs typeface="+mj-cs"/>
              </a:rPr>
              <a:t>fluxons</a:t>
            </a:r>
            <a:endParaRPr lang="en-US" dirty="0">
              <a:cs typeface="+mj-cs"/>
            </a:endParaRPr>
          </a:p>
        </p:txBody>
      </p:sp>
      <p:grpSp>
        <p:nvGrpSpPr>
          <p:cNvPr id="3" name="Group 2"/>
          <p:cNvGrpSpPr/>
          <p:nvPr/>
        </p:nvGrpSpPr>
        <p:grpSpPr>
          <a:xfrm>
            <a:off x="332482" y="1700808"/>
            <a:ext cx="6111726" cy="2808312"/>
            <a:chOff x="332482" y="1700808"/>
            <a:chExt cx="6111726" cy="2808312"/>
          </a:xfrm>
        </p:grpSpPr>
        <p:sp>
          <p:nvSpPr>
            <p:cNvPr id="180377" name="Rectangle 153"/>
            <p:cNvSpPr>
              <a:spLocks noChangeArrowheads="1"/>
            </p:cNvSpPr>
            <p:nvPr/>
          </p:nvSpPr>
          <p:spPr bwMode="auto">
            <a:xfrm>
              <a:off x="2996158" y="3705820"/>
              <a:ext cx="3119438"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800" dirty="0" err="1">
                  <a:cs typeface="+mn-cs"/>
                </a:rPr>
                <a:t>Meissner</a:t>
              </a:r>
              <a:r>
                <a:rPr lang="en-US" sz="1800" dirty="0">
                  <a:cs typeface="+mn-cs"/>
                </a:rPr>
                <a:t> &amp; </a:t>
              </a:r>
              <a:r>
                <a:rPr lang="en-US" sz="1800" dirty="0" err="1">
                  <a:cs typeface="+mn-cs"/>
                </a:rPr>
                <a:t>Ochsenfeld</a:t>
              </a:r>
              <a:r>
                <a:rPr lang="en-US" sz="1800" dirty="0">
                  <a:cs typeface="+mn-cs"/>
                </a:rPr>
                <a:t>, 1933</a:t>
              </a:r>
            </a:p>
          </p:txBody>
        </p:sp>
        <p:sp>
          <p:nvSpPr>
            <p:cNvPr id="180381" name="Rectangle 157"/>
            <p:cNvSpPr>
              <a:spLocks noChangeArrowheads="1"/>
            </p:cNvSpPr>
            <p:nvPr/>
          </p:nvSpPr>
          <p:spPr bwMode="auto">
            <a:xfrm>
              <a:off x="476846" y="1700808"/>
              <a:ext cx="2366962"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800" dirty="0">
                  <a:solidFill>
                    <a:srgbClr val="FF0000"/>
                  </a:solidFill>
                  <a:cs typeface="+mn-cs"/>
                </a:rPr>
                <a:t>Type I </a:t>
              </a:r>
              <a:r>
                <a:rPr lang="en-US" sz="1600" dirty="0">
                  <a:solidFill>
                    <a:srgbClr val="FF0000"/>
                  </a:solidFill>
                  <a:cs typeface="+mn-cs"/>
                </a:rPr>
                <a:t>(</a:t>
              </a:r>
              <a:r>
                <a:rPr lang="en-US" sz="1600" dirty="0">
                  <a:solidFill>
                    <a:srgbClr val="FF0000"/>
                  </a:solidFill>
                  <a:latin typeface="Symbol" charset="0"/>
                  <a:cs typeface="+mn-cs"/>
                  <a:sym typeface="Symbol" charset="0"/>
                </a:rPr>
                <a:t></a:t>
              </a:r>
              <a:r>
                <a:rPr lang="en-US" sz="1600" dirty="0">
                  <a:solidFill>
                    <a:srgbClr val="FF0000"/>
                  </a:solidFill>
                  <a:cs typeface="+mn-cs"/>
                </a:rPr>
                <a:t> &lt; 1/√2)</a:t>
              </a:r>
            </a:p>
          </p:txBody>
        </p:sp>
        <p:grpSp>
          <p:nvGrpSpPr>
            <p:cNvPr id="59472" name="Group 265"/>
            <p:cNvGrpSpPr>
              <a:grpSpLocks/>
            </p:cNvGrpSpPr>
            <p:nvPr/>
          </p:nvGrpSpPr>
          <p:grpSpPr bwMode="auto">
            <a:xfrm>
              <a:off x="332482" y="2283445"/>
              <a:ext cx="2511326" cy="2225675"/>
              <a:chOff x="3360" y="1171"/>
              <a:chExt cx="1248" cy="1402"/>
            </a:xfrm>
          </p:grpSpPr>
          <p:sp>
            <p:nvSpPr>
              <p:cNvPr id="180379" name="AutoShape 155"/>
              <p:cNvSpPr>
                <a:spLocks noChangeArrowheads="1"/>
              </p:cNvSpPr>
              <p:nvPr/>
            </p:nvSpPr>
            <p:spPr bwMode="auto">
              <a:xfrm>
                <a:off x="3456" y="1390"/>
                <a:ext cx="1056" cy="816"/>
              </a:xfrm>
              <a:prstGeom prst="can">
                <a:avLst>
                  <a:gd name="adj" fmla="val 25000"/>
                </a:avLst>
              </a:prstGeom>
              <a:solidFill>
                <a:srgbClr val="FF6666"/>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378" name="AutoShape 154"/>
              <p:cNvSpPr>
                <a:spLocks noChangeArrowheads="1"/>
              </p:cNvSpPr>
              <p:nvPr/>
            </p:nvSpPr>
            <p:spPr bwMode="auto">
              <a:xfrm>
                <a:off x="3360" y="1294"/>
                <a:ext cx="1248" cy="1008"/>
              </a:xfrm>
              <a:prstGeom prst="can">
                <a:avLst>
                  <a:gd name="adj" fmla="val 25000"/>
                </a:avLst>
              </a:prstGeom>
              <a:solidFill>
                <a:srgbClr val="C0C0C0">
                  <a:alpha val="34000"/>
                </a:srgbClr>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grpSp>
            <p:nvGrpSpPr>
              <p:cNvPr id="59477" name="Group 203"/>
              <p:cNvGrpSpPr>
                <a:grpSpLocks/>
              </p:cNvGrpSpPr>
              <p:nvPr/>
            </p:nvGrpSpPr>
            <p:grpSpPr bwMode="auto">
              <a:xfrm>
                <a:off x="3407" y="1171"/>
                <a:ext cx="1174" cy="1402"/>
                <a:chOff x="3611" y="1427"/>
                <a:chExt cx="728" cy="911"/>
              </a:xfrm>
            </p:grpSpPr>
            <p:grpSp>
              <p:nvGrpSpPr>
                <p:cNvPr id="59478" name="Group 183"/>
                <p:cNvGrpSpPr>
                  <a:grpSpLocks/>
                </p:cNvGrpSpPr>
                <p:nvPr/>
              </p:nvGrpSpPr>
              <p:grpSpPr bwMode="auto">
                <a:xfrm>
                  <a:off x="3611" y="1427"/>
                  <a:ext cx="186" cy="879"/>
                  <a:chOff x="382" y="2270"/>
                  <a:chExt cx="186" cy="879"/>
                </a:xfrm>
              </p:grpSpPr>
              <p:grpSp>
                <p:nvGrpSpPr>
                  <p:cNvPr id="59494" name="Group 184"/>
                  <p:cNvGrpSpPr>
                    <a:grpSpLocks/>
                  </p:cNvGrpSpPr>
                  <p:nvPr/>
                </p:nvGrpSpPr>
                <p:grpSpPr bwMode="auto">
                  <a:xfrm>
                    <a:off x="382" y="2414"/>
                    <a:ext cx="186" cy="735"/>
                    <a:chOff x="382" y="2414"/>
                    <a:chExt cx="186" cy="735"/>
                  </a:xfrm>
                </p:grpSpPr>
                <p:sp>
                  <p:nvSpPr>
                    <p:cNvPr id="180409" name="Line 185"/>
                    <p:cNvSpPr>
                      <a:spLocks noChangeShapeType="1"/>
                    </p:cNvSpPr>
                    <p:nvPr/>
                  </p:nvSpPr>
                  <p:spPr bwMode="auto">
                    <a:xfrm flipH="1">
                      <a:off x="563" y="2987"/>
                      <a:ext cx="2"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10" name="Freeform 186"/>
                    <p:cNvSpPr>
                      <a:spLocks/>
                    </p:cNvSpPr>
                    <p:nvPr/>
                  </p:nvSpPr>
                  <p:spPr bwMode="auto">
                    <a:xfrm>
                      <a:off x="382" y="2414"/>
                      <a:ext cx="186"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411" name="Line 187"/>
                  <p:cNvSpPr>
                    <a:spLocks noChangeShapeType="1"/>
                  </p:cNvSpPr>
                  <p:nvPr/>
                </p:nvSpPr>
                <p:spPr bwMode="auto">
                  <a:xfrm flipH="1">
                    <a:off x="556" y="227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59479" name="Group 188"/>
                <p:cNvGrpSpPr>
                  <a:grpSpLocks/>
                </p:cNvGrpSpPr>
                <p:nvPr/>
              </p:nvGrpSpPr>
              <p:grpSpPr bwMode="auto">
                <a:xfrm>
                  <a:off x="3803" y="1459"/>
                  <a:ext cx="125" cy="879"/>
                  <a:chOff x="558" y="2290"/>
                  <a:chExt cx="125" cy="879"/>
                </a:xfrm>
              </p:grpSpPr>
              <p:sp>
                <p:nvSpPr>
                  <p:cNvPr id="180413" name="Line 189"/>
                  <p:cNvSpPr>
                    <a:spLocks noChangeShapeType="1"/>
                  </p:cNvSpPr>
                  <p:nvPr/>
                </p:nvSpPr>
                <p:spPr bwMode="auto">
                  <a:xfrm flipH="1">
                    <a:off x="674" y="229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59491" name="Group 190"/>
                  <p:cNvGrpSpPr>
                    <a:grpSpLocks/>
                  </p:cNvGrpSpPr>
                  <p:nvPr/>
                </p:nvGrpSpPr>
                <p:grpSpPr bwMode="auto">
                  <a:xfrm>
                    <a:off x="558" y="2434"/>
                    <a:ext cx="125" cy="735"/>
                    <a:chOff x="558" y="2434"/>
                    <a:chExt cx="125" cy="735"/>
                  </a:xfrm>
                </p:grpSpPr>
                <p:sp>
                  <p:nvSpPr>
                    <p:cNvPr id="180415" name="Line 191"/>
                    <p:cNvSpPr>
                      <a:spLocks noChangeShapeType="1"/>
                    </p:cNvSpPr>
                    <p:nvPr/>
                  </p:nvSpPr>
                  <p:spPr bwMode="auto">
                    <a:xfrm flipH="1">
                      <a:off x="679" y="3007"/>
                      <a:ext cx="1"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16" name="Freeform 192"/>
                    <p:cNvSpPr>
                      <a:spLocks/>
                    </p:cNvSpPr>
                    <p:nvPr/>
                  </p:nvSpPr>
                  <p:spPr bwMode="auto">
                    <a:xfrm>
                      <a:off x="558" y="2434"/>
                      <a:ext cx="125"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grpSp>
              <p:nvGrpSpPr>
                <p:cNvPr id="59480" name="Group 193"/>
                <p:cNvGrpSpPr>
                  <a:grpSpLocks/>
                </p:cNvGrpSpPr>
                <p:nvPr/>
              </p:nvGrpSpPr>
              <p:grpSpPr bwMode="auto">
                <a:xfrm flipH="1">
                  <a:off x="4153" y="1439"/>
                  <a:ext cx="186" cy="879"/>
                  <a:chOff x="382" y="2270"/>
                  <a:chExt cx="186" cy="879"/>
                </a:xfrm>
              </p:grpSpPr>
              <p:grpSp>
                <p:nvGrpSpPr>
                  <p:cNvPr id="59486" name="Group 194"/>
                  <p:cNvGrpSpPr>
                    <a:grpSpLocks/>
                  </p:cNvGrpSpPr>
                  <p:nvPr/>
                </p:nvGrpSpPr>
                <p:grpSpPr bwMode="auto">
                  <a:xfrm>
                    <a:off x="382" y="2414"/>
                    <a:ext cx="186" cy="735"/>
                    <a:chOff x="382" y="2414"/>
                    <a:chExt cx="186" cy="735"/>
                  </a:xfrm>
                </p:grpSpPr>
                <p:sp>
                  <p:nvSpPr>
                    <p:cNvPr id="180419" name="Line 195"/>
                    <p:cNvSpPr>
                      <a:spLocks noChangeShapeType="1"/>
                    </p:cNvSpPr>
                    <p:nvPr/>
                  </p:nvSpPr>
                  <p:spPr bwMode="auto">
                    <a:xfrm flipH="1">
                      <a:off x="563" y="2987"/>
                      <a:ext cx="2"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20" name="Freeform 196"/>
                    <p:cNvSpPr>
                      <a:spLocks/>
                    </p:cNvSpPr>
                    <p:nvPr/>
                  </p:nvSpPr>
                  <p:spPr bwMode="auto">
                    <a:xfrm>
                      <a:off x="382" y="2414"/>
                      <a:ext cx="186"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421" name="Line 197"/>
                  <p:cNvSpPr>
                    <a:spLocks noChangeShapeType="1"/>
                  </p:cNvSpPr>
                  <p:nvPr/>
                </p:nvSpPr>
                <p:spPr bwMode="auto">
                  <a:xfrm flipH="1">
                    <a:off x="556" y="227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grpSp>
              <p:nvGrpSpPr>
                <p:cNvPr id="59481" name="Group 198"/>
                <p:cNvGrpSpPr>
                  <a:grpSpLocks/>
                </p:cNvGrpSpPr>
                <p:nvPr/>
              </p:nvGrpSpPr>
              <p:grpSpPr bwMode="auto">
                <a:xfrm flipH="1">
                  <a:off x="4017" y="1453"/>
                  <a:ext cx="125" cy="879"/>
                  <a:chOff x="558" y="2290"/>
                  <a:chExt cx="125" cy="879"/>
                </a:xfrm>
              </p:grpSpPr>
              <p:sp>
                <p:nvSpPr>
                  <p:cNvPr id="180423" name="Line 199"/>
                  <p:cNvSpPr>
                    <a:spLocks noChangeShapeType="1"/>
                  </p:cNvSpPr>
                  <p:nvPr/>
                </p:nvSpPr>
                <p:spPr bwMode="auto">
                  <a:xfrm flipH="1">
                    <a:off x="674" y="2290"/>
                    <a:ext cx="2" cy="147"/>
                  </a:xfrm>
                  <a:prstGeom prst="line">
                    <a:avLst/>
                  </a:prstGeom>
                  <a:noFill/>
                  <a:ln w="9525">
                    <a:solidFill>
                      <a:srgbClr val="0000FF"/>
                    </a:solidFill>
                    <a:round/>
                    <a:headEnd type="triangl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grpSp>
                <p:nvGrpSpPr>
                  <p:cNvPr id="59483" name="Group 200"/>
                  <p:cNvGrpSpPr>
                    <a:grpSpLocks/>
                  </p:cNvGrpSpPr>
                  <p:nvPr/>
                </p:nvGrpSpPr>
                <p:grpSpPr bwMode="auto">
                  <a:xfrm>
                    <a:off x="558" y="2434"/>
                    <a:ext cx="125" cy="735"/>
                    <a:chOff x="558" y="2434"/>
                    <a:chExt cx="125" cy="735"/>
                  </a:xfrm>
                </p:grpSpPr>
                <p:sp>
                  <p:nvSpPr>
                    <p:cNvPr id="180425" name="Line 201"/>
                    <p:cNvSpPr>
                      <a:spLocks noChangeShapeType="1"/>
                    </p:cNvSpPr>
                    <p:nvPr/>
                  </p:nvSpPr>
                  <p:spPr bwMode="auto">
                    <a:xfrm flipH="1">
                      <a:off x="679" y="3007"/>
                      <a:ext cx="1" cy="162"/>
                    </a:xfrm>
                    <a:prstGeom prst="line">
                      <a:avLst/>
                    </a:prstGeom>
                    <a:noFill/>
                    <a:ln w="9525">
                      <a:solidFill>
                        <a:srgbClr val="0000FF"/>
                      </a:solidFill>
                      <a:round/>
                      <a:headEnd type="none" w="sm" len="lg"/>
                      <a:tailEnd type="non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p>
                      <a:pPr>
                        <a:defRPr/>
                      </a:pPr>
                      <a:endParaRPr lang="en-US">
                        <a:cs typeface="+mn-cs"/>
                      </a:endParaRPr>
                    </a:p>
                  </p:txBody>
                </p:sp>
                <p:sp>
                  <p:nvSpPr>
                    <p:cNvPr id="180426" name="Freeform 202"/>
                    <p:cNvSpPr>
                      <a:spLocks/>
                    </p:cNvSpPr>
                    <p:nvPr/>
                  </p:nvSpPr>
                  <p:spPr bwMode="auto">
                    <a:xfrm>
                      <a:off x="558" y="2434"/>
                      <a:ext cx="125" cy="582"/>
                    </a:xfrm>
                    <a:custGeom>
                      <a:avLst/>
                      <a:gdLst>
                        <a:gd name="T0" fmla="*/ 123 w 125"/>
                        <a:gd name="T1" fmla="*/ 587 h 587"/>
                        <a:gd name="T2" fmla="*/ 109 w 125"/>
                        <a:gd name="T3" fmla="*/ 510 h 587"/>
                        <a:gd name="T4" fmla="*/ 24 w 125"/>
                        <a:gd name="T5" fmla="*/ 459 h 587"/>
                        <a:gd name="T6" fmla="*/ 13 w 125"/>
                        <a:gd name="T7" fmla="*/ 131 h 587"/>
                        <a:gd name="T8" fmla="*/ 104 w 125"/>
                        <a:gd name="T9" fmla="*/ 78 h 587"/>
                        <a:gd name="T10" fmla="*/ 117 w 125"/>
                        <a:gd name="T11" fmla="*/ 0 h 587"/>
                      </a:gdLst>
                      <a:ahLst/>
                      <a:cxnLst>
                        <a:cxn ang="0">
                          <a:pos x="T0" y="T1"/>
                        </a:cxn>
                        <a:cxn ang="0">
                          <a:pos x="T2" y="T3"/>
                        </a:cxn>
                        <a:cxn ang="0">
                          <a:pos x="T4" y="T5"/>
                        </a:cxn>
                        <a:cxn ang="0">
                          <a:pos x="T6" y="T7"/>
                        </a:cxn>
                        <a:cxn ang="0">
                          <a:pos x="T8" y="T9"/>
                        </a:cxn>
                        <a:cxn ang="0">
                          <a:pos x="T10" y="T11"/>
                        </a:cxn>
                      </a:cxnLst>
                      <a:rect l="0" t="0" r="r" b="b"/>
                      <a:pathLst>
                        <a:path w="125" h="587">
                          <a:moveTo>
                            <a:pt x="123" y="587"/>
                          </a:moveTo>
                          <a:cubicBezTo>
                            <a:pt x="121" y="574"/>
                            <a:pt x="125" y="531"/>
                            <a:pt x="109" y="510"/>
                          </a:cubicBezTo>
                          <a:cubicBezTo>
                            <a:pt x="93" y="489"/>
                            <a:pt x="40" y="522"/>
                            <a:pt x="24" y="459"/>
                          </a:cubicBezTo>
                          <a:cubicBezTo>
                            <a:pt x="8" y="396"/>
                            <a:pt x="0" y="194"/>
                            <a:pt x="13" y="131"/>
                          </a:cubicBezTo>
                          <a:cubicBezTo>
                            <a:pt x="26" y="68"/>
                            <a:pt x="87" y="100"/>
                            <a:pt x="104" y="78"/>
                          </a:cubicBezTo>
                          <a:cubicBezTo>
                            <a:pt x="121" y="56"/>
                            <a:pt x="114" y="16"/>
                            <a:pt x="117" y="0"/>
                          </a:cubicBezTo>
                        </a:path>
                      </a:pathLst>
                    </a:custGeom>
                    <a:noFill/>
                    <a:ln w="9525" cap="flat" cmpd="sng">
                      <a:solidFill>
                        <a:srgbClr val="0000FF"/>
                      </a:solidFill>
                      <a:prstDash val="solid"/>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grpSp>
        </p:grpSp>
        <p:sp>
          <p:nvSpPr>
            <p:cNvPr id="180490" name="Rectangle 266"/>
            <p:cNvSpPr>
              <a:spLocks noChangeArrowheads="1"/>
            </p:cNvSpPr>
            <p:nvPr/>
          </p:nvSpPr>
          <p:spPr bwMode="auto">
            <a:xfrm>
              <a:off x="2996158" y="2841724"/>
              <a:ext cx="2455862"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dirty="0">
                  <a:cs typeface="+mn-cs"/>
                </a:rPr>
                <a:t>Pure metals</a:t>
              </a:r>
            </a:p>
            <a:p>
              <a:pPr algn="l">
                <a:defRPr/>
              </a:pPr>
              <a:r>
                <a:rPr lang="en-US" dirty="0">
                  <a:cs typeface="+mn-cs"/>
                </a:rPr>
                <a:t>B</a:t>
              </a:r>
              <a:r>
                <a:rPr lang="en-US" baseline="-25000" dirty="0">
                  <a:cs typeface="+mn-cs"/>
                </a:rPr>
                <a:t>C</a:t>
              </a:r>
              <a:r>
                <a:rPr lang="en-US" dirty="0">
                  <a:cs typeface="+mn-cs"/>
                </a:rPr>
                <a:t> ≈ 10</a:t>
              </a:r>
              <a:r>
                <a:rPr lang="en-US" baseline="30000" dirty="0">
                  <a:cs typeface="+mn-cs"/>
                </a:rPr>
                <a:t>-3</a:t>
              </a:r>
              <a:r>
                <a:rPr lang="en-US" dirty="0">
                  <a:cs typeface="+mn-cs"/>
                </a:rPr>
                <a:t>…10</a:t>
              </a:r>
              <a:r>
                <a:rPr lang="en-US" baseline="30000" dirty="0">
                  <a:cs typeface="+mn-cs"/>
                </a:rPr>
                <a:t>-2</a:t>
              </a:r>
              <a:r>
                <a:rPr lang="en-US" dirty="0">
                  <a:cs typeface="+mn-cs"/>
                </a:rPr>
                <a:t> T</a:t>
              </a:r>
            </a:p>
          </p:txBody>
        </p:sp>
        <p:sp>
          <p:nvSpPr>
            <p:cNvPr id="180496" name="AutoShape 272"/>
            <p:cNvSpPr>
              <a:spLocks/>
            </p:cNvSpPr>
            <p:nvPr/>
          </p:nvSpPr>
          <p:spPr bwMode="auto">
            <a:xfrm>
              <a:off x="2996158" y="2180258"/>
              <a:ext cx="3448050" cy="466725"/>
            </a:xfrm>
            <a:prstGeom prst="accentCallout2">
              <a:avLst>
                <a:gd name="adj1" fmla="val 24491"/>
                <a:gd name="adj2" fmla="val -2208"/>
                <a:gd name="adj3" fmla="val 24491"/>
                <a:gd name="adj4" fmla="val -6722"/>
                <a:gd name="adj5" fmla="val 123810"/>
                <a:gd name="adj6" fmla="val -22972"/>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i="1" dirty="0">
                  <a:cs typeface="+mn-cs"/>
                </a:rPr>
                <a:t>Complete field exclusion</a:t>
              </a:r>
              <a:endParaRPr lang="en-US" dirty="0">
                <a:cs typeface="+mn-cs"/>
              </a:endParaRPr>
            </a:p>
          </p:txBody>
        </p:sp>
      </p:grpSp>
      <p:grpSp>
        <p:nvGrpSpPr>
          <p:cNvPr id="2" name="Group 1"/>
          <p:cNvGrpSpPr/>
          <p:nvPr/>
        </p:nvGrpSpPr>
        <p:grpSpPr>
          <a:xfrm>
            <a:off x="2873429" y="3501008"/>
            <a:ext cx="5875035" cy="3181921"/>
            <a:chOff x="2873429" y="3501008"/>
            <a:chExt cx="5875035" cy="3181921"/>
          </a:xfrm>
        </p:grpSpPr>
        <p:sp>
          <p:nvSpPr>
            <p:cNvPr id="180385" name="Rectangle 161"/>
            <p:cNvSpPr>
              <a:spLocks noChangeArrowheads="1"/>
            </p:cNvSpPr>
            <p:nvPr/>
          </p:nvSpPr>
          <p:spPr bwMode="auto">
            <a:xfrm>
              <a:off x="6329813" y="3501008"/>
              <a:ext cx="2418651" cy="5232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2800" dirty="0">
                  <a:solidFill>
                    <a:srgbClr val="FF0000"/>
                  </a:solidFill>
                  <a:cs typeface="+mn-cs"/>
                </a:rPr>
                <a:t>Type II </a:t>
              </a:r>
              <a:r>
                <a:rPr lang="en-US" sz="1600" dirty="0">
                  <a:solidFill>
                    <a:srgbClr val="FF0000"/>
                  </a:solidFill>
                  <a:cs typeface="+mn-cs"/>
                </a:rPr>
                <a:t>(</a:t>
              </a:r>
              <a:r>
                <a:rPr lang="en-US" sz="1600" dirty="0">
                  <a:solidFill>
                    <a:srgbClr val="FF0000"/>
                  </a:solidFill>
                  <a:latin typeface="Symbol" charset="0"/>
                  <a:cs typeface="+mn-cs"/>
                  <a:sym typeface="Symbol" charset="0"/>
                </a:rPr>
                <a:t></a:t>
              </a:r>
              <a:r>
                <a:rPr lang="en-US" sz="1600" dirty="0">
                  <a:solidFill>
                    <a:srgbClr val="FF0000"/>
                  </a:solidFill>
                  <a:cs typeface="+mn-cs"/>
                </a:rPr>
                <a:t> &gt; 1/√2)</a:t>
              </a:r>
            </a:p>
          </p:txBody>
        </p:sp>
        <p:grpSp>
          <p:nvGrpSpPr>
            <p:cNvPr id="59412" name="Group 264"/>
            <p:cNvGrpSpPr>
              <a:grpSpLocks/>
            </p:cNvGrpSpPr>
            <p:nvPr/>
          </p:nvGrpSpPr>
          <p:grpSpPr bwMode="auto">
            <a:xfrm>
              <a:off x="6257805" y="4106416"/>
              <a:ext cx="2458045" cy="2201863"/>
              <a:chOff x="3363" y="2773"/>
              <a:chExt cx="1248" cy="1387"/>
            </a:xfrm>
          </p:grpSpPr>
          <p:grpSp>
            <p:nvGrpSpPr>
              <p:cNvPr id="59416" name="Group 214"/>
              <p:cNvGrpSpPr>
                <a:grpSpLocks/>
              </p:cNvGrpSpPr>
              <p:nvPr/>
            </p:nvGrpSpPr>
            <p:grpSpPr bwMode="auto">
              <a:xfrm>
                <a:off x="3432" y="2823"/>
                <a:ext cx="187" cy="1250"/>
                <a:chOff x="3430" y="2890"/>
                <a:chExt cx="187" cy="1180"/>
              </a:xfrm>
            </p:grpSpPr>
            <p:sp>
              <p:nvSpPr>
                <p:cNvPr id="180392" name="AutoShape 168"/>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28" name="Freeform 204"/>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29" name="Freeform 205"/>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30" name="Freeform 206"/>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31" name="Freeform 207"/>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17" name="Group 215"/>
              <p:cNvGrpSpPr>
                <a:grpSpLocks/>
              </p:cNvGrpSpPr>
              <p:nvPr/>
            </p:nvGrpSpPr>
            <p:grpSpPr bwMode="auto">
              <a:xfrm>
                <a:off x="3595" y="2786"/>
                <a:ext cx="187" cy="1250"/>
                <a:chOff x="3430" y="2890"/>
                <a:chExt cx="187" cy="1180"/>
              </a:xfrm>
            </p:grpSpPr>
            <p:sp>
              <p:nvSpPr>
                <p:cNvPr id="180440" name="AutoShape 216"/>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41" name="Freeform 217"/>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42" name="Freeform 218"/>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43" name="Freeform 219"/>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44" name="Freeform 220"/>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18" name="Group 221"/>
              <p:cNvGrpSpPr>
                <a:grpSpLocks/>
              </p:cNvGrpSpPr>
              <p:nvPr/>
            </p:nvGrpSpPr>
            <p:grpSpPr bwMode="auto">
              <a:xfrm>
                <a:off x="3814" y="2773"/>
                <a:ext cx="187" cy="1250"/>
                <a:chOff x="3430" y="2890"/>
                <a:chExt cx="187" cy="1180"/>
              </a:xfrm>
            </p:grpSpPr>
            <p:sp>
              <p:nvSpPr>
                <p:cNvPr id="180446" name="AutoShape 222"/>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47" name="Freeform 223"/>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48" name="Freeform 224"/>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49" name="Freeform 225"/>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50" name="Freeform 226"/>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19" name="Group 227"/>
              <p:cNvGrpSpPr>
                <a:grpSpLocks/>
              </p:cNvGrpSpPr>
              <p:nvPr/>
            </p:nvGrpSpPr>
            <p:grpSpPr bwMode="auto">
              <a:xfrm>
                <a:off x="4017" y="2775"/>
                <a:ext cx="187" cy="1250"/>
                <a:chOff x="3430" y="2890"/>
                <a:chExt cx="187" cy="1180"/>
              </a:xfrm>
            </p:grpSpPr>
            <p:sp>
              <p:nvSpPr>
                <p:cNvPr id="180452" name="AutoShape 228"/>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53" name="Freeform 229"/>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54" name="Freeform 230"/>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55" name="Freeform 231"/>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56" name="Freeform 232"/>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20" name="Group 234"/>
              <p:cNvGrpSpPr>
                <a:grpSpLocks/>
              </p:cNvGrpSpPr>
              <p:nvPr/>
            </p:nvGrpSpPr>
            <p:grpSpPr bwMode="auto">
              <a:xfrm>
                <a:off x="4230" y="2793"/>
                <a:ext cx="187" cy="1250"/>
                <a:chOff x="3430" y="2890"/>
                <a:chExt cx="187" cy="1180"/>
              </a:xfrm>
            </p:grpSpPr>
            <p:sp>
              <p:nvSpPr>
                <p:cNvPr id="180459" name="AutoShape 235"/>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60" name="Freeform 236"/>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61" name="Freeform 237"/>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62" name="Freeform 238"/>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63" name="Freeform 239"/>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21" name="Group 240"/>
              <p:cNvGrpSpPr>
                <a:grpSpLocks/>
              </p:cNvGrpSpPr>
              <p:nvPr/>
            </p:nvGrpSpPr>
            <p:grpSpPr bwMode="auto">
              <a:xfrm>
                <a:off x="4303" y="2871"/>
                <a:ext cx="187" cy="1250"/>
                <a:chOff x="3430" y="2890"/>
                <a:chExt cx="187" cy="1180"/>
              </a:xfrm>
            </p:grpSpPr>
            <p:sp>
              <p:nvSpPr>
                <p:cNvPr id="180465" name="AutoShape 241"/>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66" name="Freeform 242"/>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67" name="Freeform 243"/>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68" name="Freeform 244"/>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69" name="Freeform 245"/>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22" name="Group 246"/>
              <p:cNvGrpSpPr>
                <a:grpSpLocks/>
              </p:cNvGrpSpPr>
              <p:nvPr/>
            </p:nvGrpSpPr>
            <p:grpSpPr bwMode="auto">
              <a:xfrm>
                <a:off x="4101" y="2905"/>
                <a:ext cx="187" cy="1250"/>
                <a:chOff x="3430" y="2890"/>
                <a:chExt cx="187" cy="1180"/>
              </a:xfrm>
            </p:grpSpPr>
            <p:sp>
              <p:nvSpPr>
                <p:cNvPr id="180471" name="AutoShape 247"/>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72" name="Freeform 248"/>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73" name="Freeform 249"/>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74" name="Freeform 250"/>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75" name="Freeform 251"/>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23" name="Group 252"/>
              <p:cNvGrpSpPr>
                <a:grpSpLocks/>
              </p:cNvGrpSpPr>
              <p:nvPr/>
            </p:nvGrpSpPr>
            <p:grpSpPr bwMode="auto">
              <a:xfrm>
                <a:off x="3888" y="2910"/>
                <a:ext cx="187" cy="1250"/>
                <a:chOff x="3430" y="2890"/>
                <a:chExt cx="187" cy="1180"/>
              </a:xfrm>
            </p:grpSpPr>
            <p:sp>
              <p:nvSpPr>
                <p:cNvPr id="180477" name="AutoShape 253"/>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78" name="Freeform 254"/>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79" name="Freeform 255"/>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80" name="Freeform 256"/>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81" name="Freeform 257"/>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59424" name="Group 258"/>
              <p:cNvGrpSpPr>
                <a:grpSpLocks/>
              </p:cNvGrpSpPr>
              <p:nvPr/>
            </p:nvGrpSpPr>
            <p:grpSpPr bwMode="auto">
              <a:xfrm>
                <a:off x="3647" y="2901"/>
                <a:ext cx="187" cy="1250"/>
                <a:chOff x="3430" y="2890"/>
                <a:chExt cx="187" cy="1180"/>
              </a:xfrm>
            </p:grpSpPr>
            <p:sp>
              <p:nvSpPr>
                <p:cNvPr id="180483" name="AutoShape 259"/>
                <p:cNvSpPr>
                  <a:spLocks noChangeArrowheads="1"/>
                </p:cNvSpPr>
                <p:nvPr/>
              </p:nvSpPr>
              <p:spPr bwMode="auto">
                <a:xfrm>
                  <a:off x="3493" y="3117"/>
                  <a:ext cx="64" cy="720"/>
                </a:xfrm>
                <a:prstGeom prst="can">
                  <a:avLst>
                    <a:gd name="adj" fmla="val 37500"/>
                  </a:avLst>
                </a:prstGeom>
                <a:solidFill>
                  <a:srgbClr val="DDDDDD"/>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sp>
              <p:nvSpPr>
                <p:cNvPr id="180484" name="Freeform 260"/>
                <p:cNvSpPr>
                  <a:spLocks/>
                </p:cNvSpPr>
                <p:nvPr/>
              </p:nvSpPr>
              <p:spPr bwMode="auto">
                <a:xfrm>
                  <a:off x="3430" y="2896"/>
                  <a:ext cx="97" cy="115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85" name="Freeform 261"/>
                <p:cNvSpPr>
                  <a:spLocks/>
                </p:cNvSpPr>
                <p:nvPr/>
              </p:nvSpPr>
              <p:spPr bwMode="auto">
                <a:xfrm flipH="1">
                  <a:off x="3530" y="2890"/>
                  <a:ext cx="27" cy="1177"/>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86" name="Freeform 262"/>
                <p:cNvSpPr>
                  <a:spLocks/>
                </p:cNvSpPr>
                <p:nvPr/>
              </p:nvSpPr>
              <p:spPr bwMode="auto">
                <a:xfrm>
                  <a:off x="3497" y="2896"/>
                  <a:ext cx="30" cy="1174"/>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80487" name="Freeform 263"/>
                <p:cNvSpPr>
                  <a:spLocks/>
                </p:cNvSpPr>
                <p:nvPr/>
              </p:nvSpPr>
              <p:spPr bwMode="auto">
                <a:xfrm flipH="1">
                  <a:off x="3532" y="2901"/>
                  <a:ext cx="85" cy="1138"/>
                </a:xfrm>
                <a:custGeom>
                  <a:avLst/>
                  <a:gdLst>
                    <a:gd name="T0" fmla="*/ 2 w 97"/>
                    <a:gd name="T1" fmla="*/ 1158 h 1158"/>
                    <a:gd name="T2" fmla="*/ 10 w 97"/>
                    <a:gd name="T3" fmla="*/ 1072 h 1158"/>
                    <a:gd name="T4" fmla="*/ 61 w 97"/>
                    <a:gd name="T5" fmla="*/ 1000 h 1158"/>
                    <a:gd name="T6" fmla="*/ 87 w 97"/>
                    <a:gd name="T7" fmla="*/ 822 h 1158"/>
                    <a:gd name="T8" fmla="*/ 87 w 97"/>
                    <a:gd name="T9" fmla="*/ 299 h 1158"/>
                    <a:gd name="T10" fmla="*/ 26 w 97"/>
                    <a:gd name="T11" fmla="*/ 139 h 1158"/>
                    <a:gd name="T12" fmla="*/ 13 w 97"/>
                    <a:gd name="T13" fmla="*/ 0 h 1158"/>
                  </a:gdLst>
                  <a:ahLst/>
                  <a:cxnLst>
                    <a:cxn ang="0">
                      <a:pos x="T0" y="T1"/>
                    </a:cxn>
                    <a:cxn ang="0">
                      <a:pos x="T2" y="T3"/>
                    </a:cxn>
                    <a:cxn ang="0">
                      <a:pos x="T4" y="T5"/>
                    </a:cxn>
                    <a:cxn ang="0">
                      <a:pos x="T6" y="T7"/>
                    </a:cxn>
                    <a:cxn ang="0">
                      <a:pos x="T8" y="T9"/>
                    </a:cxn>
                    <a:cxn ang="0">
                      <a:pos x="T10" y="T11"/>
                    </a:cxn>
                    <a:cxn ang="0">
                      <a:pos x="T12" y="T13"/>
                    </a:cxn>
                  </a:cxnLst>
                  <a:rect l="0" t="0" r="r" b="b"/>
                  <a:pathLst>
                    <a:path w="97" h="1158">
                      <a:moveTo>
                        <a:pt x="2" y="1158"/>
                      </a:moveTo>
                      <a:cubicBezTo>
                        <a:pt x="3" y="1144"/>
                        <a:pt x="0" y="1098"/>
                        <a:pt x="10" y="1072"/>
                      </a:cubicBezTo>
                      <a:cubicBezTo>
                        <a:pt x="20" y="1046"/>
                        <a:pt x="48" y="1042"/>
                        <a:pt x="61" y="1000"/>
                      </a:cubicBezTo>
                      <a:cubicBezTo>
                        <a:pt x="74" y="958"/>
                        <a:pt x="83" y="939"/>
                        <a:pt x="87" y="822"/>
                      </a:cubicBezTo>
                      <a:cubicBezTo>
                        <a:pt x="91" y="705"/>
                        <a:pt x="97" y="413"/>
                        <a:pt x="87" y="299"/>
                      </a:cubicBezTo>
                      <a:cubicBezTo>
                        <a:pt x="77" y="185"/>
                        <a:pt x="38" y="189"/>
                        <a:pt x="26" y="139"/>
                      </a:cubicBezTo>
                      <a:cubicBezTo>
                        <a:pt x="14" y="89"/>
                        <a:pt x="16" y="29"/>
                        <a:pt x="13" y="0"/>
                      </a:cubicBezTo>
                    </a:path>
                  </a:pathLst>
                </a:custGeom>
                <a:noFill/>
                <a:ln w="9525" cap="flat" cmpd="sng">
                  <a:solidFill>
                    <a:srgbClr val="0000FF"/>
                  </a:solidFill>
                  <a:prstDash val="solid"/>
                  <a:round/>
                  <a:headEnd/>
                  <a:tailEnd type="triangl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80390" name="AutoShape 166"/>
              <p:cNvSpPr>
                <a:spLocks noChangeArrowheads="1"/>
              </p:cNvSpPr>
              <p:nvPr/>
            </p:nvSpPr>
            <p:spPr bwMode="auto">
              <a:xfrm>
                <a:off x="3363" y="2976"/>
                <a:ext cx="1248" cy="1008"/>
              </a:xfrm>
              <a:prstGeom prst="can">
                <a:avLst>
                  <a:gd name="adj" fmla="val 25000"/>
                </a:avLst>
              </a:prstGeom>
              <a:solidFill>
                <a:srgbClr val="FF6666">
                  <a:alpha val="34000"/>
                </a:srgbClr>
              </a:solidFill>
              <a:ln w="9525">
                <a:solidFill>
                  <a:schemeClr val="tx1"/>
                </a:solidFill>
                <a:round/>
                <a:headEnd/>
                <a:tailEnd/>
              </a:ln>
              <a:effectLst/>
              <a:extLst>
                <a:ext uri="{AF507438-7753-43e0-B8FC-AC1667EBCBE1}">
                  <a14:hiddenEffects xmlns="" xmlns:a14="http://schemas.microsoft.com/office/drawing/2010/main">
                    <a:effectLst>
                      <a:outerShdw blurRad="127000" dist="38099" dir="2640022" algn="ctr" rotWithShape="0">
                        <a:schemeClr val="bg2"/>
                      </a:outerShdw>
                    </a:effectLst>
                  </a14:hiddenEffects>
                </a:ext>
              </a:extLst>
            </p:spPr>
            <p:txBody>
              <a:bodyPr wrap="none" anchor="ctr"/>
              <a:lstStyle/>
              <a:p>
                <a:pPr>
                  <a:defRPr/>
                </a:pPr>
                <a:endParaRPr lang="en-US">
                  <a:cs typeface="+mn-cs"/>
                </a:endParaRPr>
              </a:p>
            </p:txBody>
          </p:sp>
        </p:grpSp>
        <p:sp>
          <p:nvSpPr>
            <p:cNvPr id="180491" name="Rectangle 267"/>
            <p:cNvSpPr>
              <a:spLocks noChangeArrowheads="1"/>
            </p:cNvSpPr>
            <p:nvPr/>
          </p:nvSpPr>
          <p:spPr bwMode="auto">
            <a:xfrm>
              <a:off x="2873429" y="4944616"/>
              <a:ext cx="3135313" cy="1187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defRPr/>
              </a:pPr>
              <a:r>
                <a:rPr lang="en-US" dirty="0">
                  <a:cs typeface="+mn-cs"/>
                </a:rPr>
                <a:t>Dirty materials: alloys intermetallic, ceramic</a:t>
              </a:r>
            </a:p>
            <a:p>
              <a:pPr algn="r">
                <a:defRPr/>
              </a:pPr>
              <a:r>
                <a:rPr lang="en-US" dirty="0">
                  <a:cs typeface="+mn-cs"/>
                </a:rPr>
                <a:t>B</a:t>
              </a:r>
              <a:r>
                <a:rPr lang="en-US" baseline="-25000" dirty="0">
                  <a:cs typeface="+mn-cs"/>
                </a:rPr>
                <a:t>C</a:t>
              </a:r>
              <a:r>
                <a:rPr lang="en-US" dirty="0">
                  <a:cs typeface="+mn-cs"/>
                </a:rPr>
                <a:t> ≈ 10…10</a:t>
              </a:r>
              <a:r>
                <a:rPr lang="en-US" baseline="30000" dirty="0">
                  <a:cs typeface="+mn-cs"/>
                </a:rPr>
                <a:t>2</a:t>
              </a:r>
              <a:r>
                <a:rPr lang="en-US" dirty="0">
                  <a:cs typeface="+mn-cs"/>
                </a:rPr>
                <a:t> T</a:t>
              </a:r>
            </a:p>
          </p:txBody>
        </p:sp>
        <p:sp>
          <p:nvSpPr>
            <p:cNvPr id="180495" name="Rectangle 271"/>
            <p:cNvSpPr>
              <a:spLocks noChangeArrowheads="1"/>
            </p:cNvSpPr>
            <p:nvPr/>
          </p:nvSpPr>
          <p:spPr bwMode="auto">
            <a:xfrm>
              <a:off x="3178229" y="6316216"/>
              <a:ext cx="5299075"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800">
                  <a:cs typeface="+mn-cs"/>
                </a:rPr>
                <a:t>Ginsburg, Landau, Abrikosov, Gor</a:t>
              </a:r>
              <a:r>
                <a:rPr lang="ja-JP" altLang="en-US" sz="1800">
                  <a:latin typeface="Arial"/>
                  <a:cs typeface="+mn-cs"/>
                </a:rPr>
                <a:t>’</a:t>
              </a:r>
              <a:r>
                <a:rPr lang="en-US" sz="1800">
                  <a:cs typeface="+mn-cs"/>
                </a:rPr>
                <a:t>kov, 1950…1957</a:t>
              </a:r>
            </a:p>
          </p:txBody>
        </p:sp>
        <p:sp>
          <p:nvSpPr>
            <p:cNvPr id="180497" name="AutoShape 273"/>
            <p:cNvSpPr>
              <a:spLocks/>
            </p:cNvSpPr>
            <p:nvPr/>
          </p:nvSpPr>
          <p:spPr bwMode="auto">
            <a:xfrm>
              <a:off x="3002017" y="4182616"/>
              <a:ext cx="3022600" cy="831850"/>
            </a:xfrm>
            <a:prstGeom prst="accentCallout2">
              <a:avLst>
                <a:gd name="adj1" fmla="val 13741"/>
                <a:gd name="adj2" fmla="val 102523"/>
                <a:gd name="adj3" fmla="val 13741"/>
                <a:gd name="adj4" fmla="val 104833"/>
                <a:gd name="adj5" fmla="val 50000"/>
                <a:gd name="adj6" fmla="val 113079"/>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i="1" dirty="0">
                  <a:cs typeface="+mn-cs"/>
                </a:rPr>
                <a:t>Partial field exclusion</a:t>
              </a:r>
            </a:p>
            <a:p>
              <a:pPr algn="r">
                <a:defRPr/>
              </a:pPr>
              <a:r>
                <a:rPr lang="en-US" i="1" dirty="0">
                  <a:cs typeface="+mn-cs"/>
                </a:rPr>
                <a:t>Lattice of </a:t>
              </a:r>
              <a:r>
                <a:rPr lang="en-US" i="1" dirty="0" err="1">
                  <a:cs typeface="+mn-cs"/>
                </a:rPr>
                <a:t>fluxons</a:t>
              </a:r>
              <a:endParaRPr lang="en-US" dirty="0">
                <a:cs typeface="+mn-cs"/>
              </a:endParaRPr>
            </a:p>
          </p:txBody>
        </p:sp>
      </p:grpSp>
      <p:grpSp>
        <p:nvGrpSpPr>
          <p:cNvPr id="180506" name="Group 282"/>
          <p:cNvGrpSpPr>
            <a:grpSpLocks/>
          </p:cNvGrpSpPr>
          <p:nvPr/>
        </p:nvGrpSpPr>
        <p:grpSpPr bwMode="auto">
          <a:xfrm>
            <a:off x="5938838" y="152400"/>
            <a:ext cx="3086100" cy="1579563"/>
            <a:chOff x="3741" y="96"/>
            <a:chExt cx="1944" cy="995"/>
          </a:xfrm>
        </p:grpSpPr>
        <p:pic>
          <p:nvPicPr>
            <p:cNvPr id="59407" name="Picture 277" descr="fig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4" y="96"/>
              <a:ext cx="590" cy="7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408" name="Picture 278" descr="fig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6" y="96"/>
              <a:ext cx="569" cy="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9409" name="Picture 279" descr="abrikosov3"/>
            <p:cNvPicPr>
              <a:picLocks noChangeAspect="1" noChangeArrowheads="1"/>
            </p:cNvPicPr>
            <p:nvPr/>
          </p:nvPicPr>
          <p:blipFill>
            <a:blip r:embed="rId5">
              <a:extLst>
                <a:ext uri="{28A0092B-C50C-407E-A947-70E740481C1C}">
                  <a14:useLocalDpi xmlns:a14="http://schemas.microsoft.com/office/drawing/2010/main" val="0"/>
                </a:ext>
              </a:extLst>
            </a:blip>
            <a:srcRect l="21376" t="11905" r="29112" b="30952"/>
            <a:stretch>
              <a:fillRect/>
            </a:stretch>
          </p:blipFill>
          <p:spPr bwMode="auto">
            <a:xfrm>
              <a:off x="5040" y="96"/>
              <a:ext cx="576" cy="7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0504" name="Rectangle 280"/>
            <p:cNvSpPr>
              <a:spLocks noChangeArrowheads="1"/>
            </p:cNvSpPr>
            <p:nvPr/>
          </p:nvSpPr>
          <p:spPr bwMode="auto">
            <a:xfrm>
              <a:off x="3741" y="879"/>
              <a:ext cx="1944"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600" dirty="0">
                  <a:cs typeface="+mn-cs"/>
                </a:rPr>
                <a:t>Landau, </a:t>
              </a:r>
              <a:r>
                <a:rPr lang="en-US" sz="1600" dirty="0" err="1">
                  <a:cs typeface="+mn-cs"/>
                </a:rPr>
                <a:t>Ginzburg</a:t>
              </a:r>
              <a:r>
                <a:rPr lang="en-US" sz="1600" dirty="0">
                  <a:cs typeface="+mn-cs"/>
                </a:rPr>
                <a:t> and </a:t>
              </a:r>
              <a:r>
                <a:rPr lang="en-US" sz="1600" dirty="0" err="1">
                  <a:cs typeface="+mn-cs"/>
                </a:rPr>
                <a:t>Abrikosov</a:t>
              </a:r>
              <a:endParaRPr lang="en-US" sz="1600" dirty="0">
                <a:cs typeface="+mn-cs"/>
              </a:endParaRPr>
            </a:p>
          </p:txBody>
        </p:sp>
      </p:grpSp>
    </p:spTree>
    <p:extLst>
      <p:ext uri="{BB962C8B-B14F-4D97-AF65-F5344CB8AC3E}">
        <p14:creationId xmlns:p14="http://schemas.microsoft.com/office/powerpoint/2010/main" val="120299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nodeType="clickEffect">
                                  <p:stCondLst>
                                    <p:cond delay="0"/>
                                  </p:stCondLst>
                                  <p:childTnLst>
                                    <p:set>
                                      <p:cBhvr>
                                        <p:cTn id="10" dur="1" fill="hold">
                                          <p:stCondLst>
                                            <p:cond delay="0"/>
                                          </p:stCondLst>
                                        </p:cTn>
                                        <p:tgtEl>
                                          <p:spTgt spid="180506"/>
                                        </p:tgtEl>
                                        <p:attrNameLst>
                                          <p:attrName>style.visibility</p:attrName>
                                        </p:attrNameLst>
                                      </p:cBhvr>
                                      <p:to>
                                        <p:strVal val="visible"/>
                                      </p:to>
                                    </p:set>
                                    <p:anim calcmode="lin" valueType="num">
                                      <p:cBhvr additive="base">
                                        <p:cTn id="11" dur="500" fill="hold"/>
                                        <p:tgtEl>
                                          <p:spTgt spid="180506"/>
                                        </p:tgtEl>
                                        <p:attrNameLst>
                                          <p:attrName>ppt_x</p:attrName>
                                        </p:attrNameLst>
                                      </p:cBhvr>
                                      <p:tavLst>
                                        <p:tav tm="0">
                                          <p:val>
                                            <p:strVal val="1+#ppt_w/2"/>
                                          </p:val>
                                        </p:tav>
                                        <p:tav tm="100000">
                                          <p:val>
                                            <p:strVal val="#ppt_x"/>
                                          </p:val>
                                        </p:tav>
                                      </p:tavLst>
                                    </p:anim>
                                    <p:anim calcmode="lin" valueType="num">
                                      <p:cBhvr additive="base">
                                        <p:cTn id="12" dur="500" fill="hold"/>
                                        <p:tgtEl>
                                          <p:spTgt spid="180506"/>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a:t>Overview</a:t>
            </a:r>
          </a:p>
        </p:txBody>
      </p:sp>
      <p:sp>
        <p:nvSpPr>
          <p:cNvPr id="299011" name="Rectangle 3"/>
          <p:cNvSpPr>
            <a:spLocks noGrp="1" noChangeArrowheads="1"/>
          </p:cNvSpPr>
          <p:nvPr>
            <p:ph type="body" idx="1"/>
          </p:nvPr>
        </p:nvSpPr>
        <p:spPr>
          <a:xfrm>
            <a:off x="457200" y="1828800"/>
            <a:ext cx="8305800" cy="4532313"/>
          </a:xfrm>
        </p:spPr>
        <p:txBody>
          <a:bodyPr/>
          <a:lstStyle/>
          <a:p>
            <a:pPr>
              <a:lnSpc>
                <a:spcPct val="90000"/>
              </a:lnSpc>
            </a:pPr>
            <a:r>
              <a:rPr lang="en-US" dirty="0">
                <a:solidFill>
                  <a:srgbClr val="FF0000"/>
                </a:solidFill>
              </a:rPr>
              <a:t>Why superconductors ? A motivation</a:t>
            </a:r>
          </a:p>
          <a:p>
            <a:pPr>
              <a:lnSpc>
                <a:spcPct val="90000"/>
              </a:lnSpc>
            </a:pPr>
            <a:r>
              <a:rPr lang="en-US" dirty="0">
                <a:solidFill>
                  <a:schemeClr val="bg1">
                    <a:lumMod val="50000"/>
                  </a:schemeClr>
                </a:solidFill>
              </a:rPr>
              <a:t>A superconductor physics primer</a:t>
            </a:r>
          </a:p>
          <a:p>
            <a:pPr>
              <a:lnSpc>
                <a:spcPct val="90000"/>
              </a:lnSpc>
            </a:pPr>
            <a:r>
              <a:rPr lang="en-US" dirty="0">
                <a:solidFill>
                  <a:schemeClr val="bg1">
                    <a:lumMod val="50000"/>
                  </a:schemeClr>
                </a:solidFill>
              </a:rPr>
              <a:t>Superconducting materials and cables</a:t>
            </a:r>
          </a:p>
          <a:p>
            <a:pPr>
              <a:lnSpc>
                <a:spcPct val="90000"/>
              </a:lnSpc>
            </a:pPr>
            <a:r>
              <a:rPr lang="en-US" dirty="0">
                <a:solidFill>
                  <a:schemeClr val="bg1">
                    <a:lumMod val="50000"/>
                  </a:schemeClr>
                </a:solidFill>
              </a:rPr>
              <a:t>The making of a superconducting magnet</a:t>
            </a:r>
          </a:p>
          <a:p>
            <a:pPr>
              <a:lnSpc>
                <a:spcPct val="90000"/>
              </a:lnSpc>
            </a:pPr>
            <a:r>
              <a:rPr lang="en-US" dirty="0">
                <a:solidFill>
                  <a:schemeClr val="bg1">
                    <a:lumMod val="50000"/>
                  </a:schemeClr>
                </a:solidFill>
              </a:rPr>
              <a:t>Examples of superconducting magnet systems</a:t>
            </a:r>
          </a:p>
        </p:txBody>
      </p:sp>
    </p:spTree>
    <p:extLst>
      <p:ext uri="{BB962C8B-B14F-4D97-AF65-F5344CB8AC3E}">
        <p14:creationId xmlns:p14="http://schemas.microsoft.com/office/powerpoint/2010/main" val="6882451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0187" name="Rectangle 11"/>
          <p:cNvSpPr>
            <a:spLocks noGrp="1" noChangeArrowheads="1"/>
          </p:cNvSpPr>
          <p:nvPr>
            <p:ph type="title"/>
          </p:nvPr>
        </p:nvSpPr>
        <p:spPr/>
        <p:txBody>
          <a:bodyPr/>
          <a:lstStyle/>
          <a:p>
            <a:pPr eaLnBrk="1" hangingPunct="1">
              <a:defRPr/>
            </a:pPr>
            <a:r>
              <a:rPr lang="en-US">
                <a:cs typeface="+mj-cs"/>
              </a:rPr>
              <a:t>Values of </a:t>
            </a:r>
            <a:r>
              <a:rPr lang="en-US">
                <a:latin typeface="Symbol" charset="0"/>
                <a:cs typeface="+mj-cs"/>
                <a:sym typeface="Symbol" charset="0"/>
              </a:rPr>
              <a:t></a:t>
            </a:r>
            <a:r>
              <a:rPr lang="en-US" baseline="-25000">
                <a:cs typeface="+mj-cs"/>
              </a:rPr>
              <a:t>L</a:t>
            </a:r>
            <a:r>
              <a:rPr lang="en-US">
                <a:cs typeface="+mj-cs"/>
              </a:rPr>
              <a:t> , </a:t>
            </a:r>
            <a:r>
              <a:rPr lang="en-US">
                <a:cs typeface="+mj-cs"/>
                <a:sym typeface="Symbol" charset="0"/>
              </a:rPr>
              <a:t></a:t>
            </a:r>
            <a:r>
              <a:rPr lang="en-US">
                <a:cs typeface="+mj-cs"/>
              </a:rPr>
              <a:t> and </a:t>
            </a:r>
            <a:r>
              <a:rPr lang="en-US">
                <a:latin typeface="Symbol" charset="0"/>
                <a:cs typeface="+mj-cs"/>
                <a:sym typeface="Symbol" charset="0"/>
              </a:rPr>
              <a:t></a:t>
            </a:r>
          </a:p>
        </p:txBody>
      </p:sp>
      <p:graphicFrame>
        <p:nvGraphicFramePr>
          <p:cNvPr id="690337" name="Group 161"/>
          <p:cNvGraphicFramePr>
            <a:graphicFrameLocks noGrp="1"/>
          </p:cNvGraphicFramePr>
          <p:nvPr>
            <p:extLst>
              <p:ext uri="{D42A27DB-BD31-4B8C-83A1-F6EECF244321}">
                <p14:modId xmlns:p14="http://schemas.microsoft.com/office/powerpoint/2010/main" val="897091086"/>
              </p:ext>
            </p:extLst>
          </p:nvPr>
        </p:nvGraphicFramePr>
        <p:xfrm>
          <a:off x="1381472" y="1628800"/>
          <a:ext cx="5638800" cy="5010732"/>
        </p:xfrm>
        <a:graphic>
          <a:graphicData uri="http://schemas.openxmlformats.org/drawingml/2006/table">
            <a:tbl>
              <a:tblPr/>
              <a:tblGrid>
                <a:gridCol w="1409700">
                  <a:extLst>
                    <a:ext uri="{9D8B030D-6E8A-4147-A177-3AD203B41FA5}">
                      <a16:colId xmlns:a16="http://schemas.microsoft.com/office/drawing/2014/main" val="20000"/>
                    </a:ext>
                  </a:extLst>
                </a:gridCol>
                <a:gridCol w="1409700">
                  <a:extLst>
                    <a:ext uri="{9D8B030D-6E8A-4147-A177-3AD203B41FA5}">
                      <a16:colId xmlns:a16="http://schemas.microsoft.com/office/drawing/2014/main" val="20001"/>
                    </a:ext>
                  </a:extLst>
                </a:gridCol>
                <a:gridCol w="1409700">
                  <a:extLst>
                    <a:ext uri="{9D8B030D-6E8A-4147-A177-3AD203B41FA5}">
                      <a16:colId xmlns:a16="http://schemas.microsoft.com/office/drawing/2014/main" val="20002"/>
                    </a:ext>
                  </a:extLst>
                </a:gridCol>
                <a:gridCol w="1409700">
                  <a:extLst>
                    <a:ext uri="{9D8B030D-6E8A-4147-A177-3AD203B41FA5}">
                      <a16:colId xmlns:a16="http://schemas.microsoft.com/office/drawing/2014/main" val="20003"/>
                    </a:ext>
                  </a:extLst>
                </a:gridCol>
              </a:tblGrid>
              <a:tr h="726728">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Material</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Symbol" charset="0"/>
                          <a:ea typeface="ＭＳ Ｐゴシック" charset="0"/>
                          <a:sym typeface="Symbol" charset="0"/>
                        </a:rPr>
                        <a:t></a:t>
                      </a:r>
                      <a:r>
                        <a:rPr kumimoji="0" lang="en-US" sz="2400" b="0" i="0" u="none" strike="noStrike" cap="none" normalizeH="0" baseline="-25000">
                          <a:ln>
                            <a:noFill/>
                          </a:ln>
                          <a:solidFill>
                            <a:schemeClr val="tx1"/>
                          </a:solidFill>
                          <a:effectLst/>
                          <a:latin typeface="Times" charset="0"/>
                          <a:ea typeface="ＭＳ Ｐゴシック" charset="0"/>
                        </a:rPr>
                        <a:t>L</a:t>
                      </a:r>
                      <a:r>
                        <a:rPr kumimoji="0" lang="en-US" sz="2400" b="0" i="0" u="none" strike="noStrike" cap="none" normalizeH="0" baseline="0">
                          <a:ln>
                            <a:noFill/>
                          </a:ln>
                          <a:solidFill>
                            <a:schemeClr val="tx1"/>
                          </a:solidFill>
                          <a:effectLst/>
                          <a:latin typeface="Times" charset="0"/>
                          <a:ea typeface="ＭＳ Ｐゴシック" charset="0"/>
                        </a:rPr>
                        <a:t> </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imes" charset="0"/>
                          <a:ea typeface="ＭＳ Ｐゴシック" charset="0"/>
                        </a:rPr>
                        <a:t>(nm)</a:t>
                      </a:r>
                      <a:endParaRPr kumimoji="0" lang="en-US" sz="2400" b="0" i="0" u="none" strike="noStrike" cap="none" normalizeH="0" baseline="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Symbol" charset="0"/>
                          <a:ea typeface="ＭＳ Ｐゴシック" charset="0"/>
                          <a:sym typeface="Symbol" charset="0"/>
                        </a:rPr>
                        <a:t></a:t>
                      </a:r>
                      <a:r>
                        <a:rPr kumimoji="0" lang="en-US" sz="2400" b="0" i="0" u="none" strike="noStrike" cap="none" normalizeH="0" baseline="0">
                          <a:ln>
                            <a:noFill/>
                          </a:ln>
                          <a:solidFill>
                            <a:schemeClr val="tx1"/>
                          </a:solidFill>
                          <a:effectLst/>
                          <a:latin typeface="Times" charset="0"/>
                          <a:ea typeface="ＭＳ Ｐゴシック" charset="0"/>
                        </a:rPr>
                        <a:t>(B=0)</a:t>
                      </a: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imes" charset="0"/>
                          <a:ea typeface="ＭＳ Ｐゴシック" charset="0"/>
                        </a:rPr>
                        <a:t>(nm)</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Symbol" charset="0"/>
                          <a:ea typeface="ＭＳ Ｐゴシック" charset="0"/>
                          <a:sym typeface="Symbol" charset="0"/>
                        </a:rPr>
                        <a:t></a:t>
                      </a:r>
                      <a:endParaRPr kumimoji="0" lang="en-US" sz="2400" b="0" i="0" u="none" strike="noStrike" cap="none" normalizeH="0" baseline="0">
                        <a:ln>
                          <a:noFill/>
                        </a:ln>
                        <a:solidFill>
                          <a:schemeClr val="tx1"/>
                        </a:solidFill>
                        <a:effectLst/>
                        <a:latin typeface="Times" charset="0"/>
                        <a:ea typeface="ＭＳ Ｐゴシック" charset="0"/>
                      </a:endParaRPr>
                    </a:p>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imes" charset="0"/>
                          <a:ea typeface="ＭＳ Ｐゴシック" charset="0"/>
                        </a:rPr>
                        <a:t>(-)</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1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Al</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16</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1600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rgbClr val="000000"/>
                          </a:solidFill>
                          <a:effectLst/>
                          <a:latin typeface="Verdana" charset="0"/>
                          <a:ea typeface="ＭＳ Ｐゴシック" charset="0"/>
                        </a:rPr>
                        <a:t>0.01</a:t>
                      </a:r>
                      <a:endParaRPr kumimoji="0" lang="en-US" sz="2400" b="0" i="0" u="none" strike="noStrike" cap="none" normalizeH="0" baseline="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01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Pb</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32</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510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rgbClr val="000000"/>
                          </a:solidFill>
                          <a:effectLst/>
                          <a:latin typeface="Verdana" charset="0"/>
                          <a:ea typeface="ＭＳ Ｐゴシック" charset="0"/>
                        </a:rPr>
                        <a:t>0.06</a:t>
                      </a:r>
                      <a:endParaRPr kumimoji="0" lang="en-US" sz="2400" b="0" i="0" u="none" strike="noStrike" cap="none" normalizeH="0" baseline="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1600">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In</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24</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360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rgbClr val="000000"/>
                          </a:solidFill>
                          <a:effectLst/>
                          <a:latin typeface="Verdana" charset="0"/>
                          <a:ea typeface="ＭＳ Ｐゴシック" charset="0"/>
                        </a:rPr>
                        <a:t>0.07</a:t>
                      </a:r>
                      <a:endParaRPr kumimoji="0" lang="en-US" sz="2400" b="0" i="0" u="none" strike="noStrike" cap="none" normalizeH="0" baseline="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902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Cd</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110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760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rgbClr val="000000"/>
                          </a:solidFill>
                          <a:effectLst/>
                          <a:latin typeface="Verdana" charset="0"/>
                          <a:ea typeface="ＭＳ Ｐゴシック" charset="0"/>
                        </a:rPr>
                        <a:t>0.15</a:t>
                      </a:r>
                      <a:endParaRPr kumimoji="0" lang="en-US" sz="2400" b="0" i="0" u="none" strike="noStrike" cap="none" normalizeH="0" baseline="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9902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Sn</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30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chemeClr val="tx1"/>
                          </a:solidFill>
                          <a:effectLst/>
                          <a:latin typeface="Tahoma" charset="0"/>
                          <a:ea typeface="ＭＳ Ｐゴシック" charset="0"/>
                        </a:rPr>
                        <a:t>170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a:ln>
                            <a:noFill/>
                          </a:ln>
                          <a:solidFill>
                            <a:srgbClr val="000000"/>
                          </a:solidFill>
                          <a:effectLst/>
                          <a:latin typeface="Verdana" charset="0"/>
                          <a:ea typeface="ＭＳ Ｐゴシック" charset="0"/>
                        </a:rPr>
                        <a:t>0.18</a:t>
                      </a:r>
                      <a:endParaRPr kumimoji="0" lang="en-US" sz="2400" b="0" i="0" u="none" strike="noStrike" cap="none" normalizeH="0" baseline="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902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err="1">
                          <a:ln>
                            <a:noFill/>
                          </a:ln>
                          <a:solidFill>
                            <a:schemeClr val="tx1"/>
                          </a:solidFill>
                          <a:effectLst/>
                          <a:latin typeface="Tahoma" charset="0"/>
                          <a:ea typeface="ＭＳ Ｐゴシック" charset="0"/>
                        </a:rPr>
                        <a:t>Nb</a:t>
                      </a:r>
                      <a:endParaRPr kumimoji="0" lang="en-US" sz="2400" b="0" i="0" u="none" strike="noStrike" cap="none" normalizeH="0" baseline="0" dirty="0">
                        <a:ln>
                          <a:noFill/>
                        </a:ln>
                        <a:solidFill>
                          <a:schemeClr val="tx1"/>
                        </a:solidFill>
                        <a:effectLst/>
                        <a:latin typeface="Tahoma" charset="0"/>
                        <a:ea typeface="ＭＳ Ｐゴシック" charset="0"/>
                      </a:endParaRP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40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39</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rgbClr val="000000"/>
                          </a:solidFill>
                          <a:effectLst/>
                          <a:latin typeface="Verdana" charset="0"/>
                          <a:ea typeface="ＭＳ Ｐゴシック" charset="0"/>
                        </a:rPr>
                        <a:t>1</a:t>
                      </a:r>
                      <a:endParaRPr kumimoji="0" lang="en-US" sz="2400" b="0" i="0" u="none" strike="noStrike" cap="none" normalizeH="0" baseline="0" dirty="0">
                        <a:ln>
                          <a:noFill/>
                        </a:ln>
                        <a:solidFill>
                          <a:schemeClr val="tx1"/>
                        </a:solidFill>
                        <a:effectLst/>
                        <a:latin typeface="Tahoma" charset="0"/>
                        <a:ea typeface="ＭＳ Ｐゴシック" charset="0"/>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95000"/>
                      </a:schemeClr>
                    </a:solidFill>
                  </a:tcPr>
                </a:tc>
                <a:extLst>
                  <a:ext uri="{0D108BD9-81ED-4DB2-BD59-A6C34878D82A}">
                    <a16:rowId xmlns:a16="http://schemas.microsoft.com/office/drawing/2014/main" val="10006"/>
                  </a:ext>
                </a:extLst>
              </a:tr>
              <a:tr h="39902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Nb</a:t>
                      </a:r>
                      <a:r>
                        <a:rPr kumimoji="0" lang="en-US" sz="2400" b="0" i="0" u="none" strike="noStrike" cap="none" normalizeH="0" baseline="-25000" dirty="0">
                          <a:ln>
                            <a:noFill/>
                          </a:ln>
                          <a:solidFill>
                            <a:schemeClr val="tx1"/>
                          </a:solidFill>
                          <a:effectLst/>
                          <a:latin typeface="Tahoma" charset="0"/>
                          <a:ea typeface="ＭＳ Ｐゴシック" charset="0"/>
                        </a:rPr>
                        <a:t>3</a:t>
                      </a:r>
                      <a:r>
                        <a:rPr kumimoji="0" lang="en-US" sz="2400" b="0" i="0" u="none" strike="noStrike" cap="none" normalizeH="0" baseline="0" dirty="0">
                          <a:ln>
                            <a:noFill/>
                          </a:ln>
                          <a:solidFill>
                            <a:schemeClr val="tx1"/>
                          </a:solidFill>
                          <a:effectLst/>
                          <a:latin typeface="Tahoma" charset="0"/>
                          <a:ea typeface="ＭＳ Ｐゴシック" charset="0"/>
                        </a:rPr>
                        <a:t>Sn</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200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12</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 20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7"/>
                  </a:ext>
                </a:extLst>
              </a:tr>
              <a:tr h="39902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MgB</a:t>
                      </a:r>
                      <a:r>
                        <a:rPr kumimoji="0" lang="en-US" sz="2400" b="0" i="0" u="none" strike="noStrike" cap="none" normalizeH="0" baseline="-25000" dirty="0">
                          <a:ln>
                            <a:noFill/>
                          </a:ln>
                          <a:solidFill>
                            <a:schemeClr val="tx1"/>
                          </a:solidFill>
                          <a:effectLst/>
                          <a:latin typeface="Tahoma" charset="0"/>
                          <a:ea typeface="ＭＳ Ｐゴシック" charset="0"/>
                        </a:rPr>
                        <a:t>2</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185</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5</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 40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8"/>
                  </a:ext>
                </a:extLst>
              </a:tr>
              <a:tr h="39902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YBCO</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200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pPr>
                      <a:r>
                        <a:rPr kumimoji="0" lang="en-US" sz="2400" b="0" i="0" u="none" strike="noStrike" cap="none" normalizeH="0" baseline="0" dirty="0">
                          <a:ln>
                            <a:noFill/>
                          </a:ln>
                          <a:solidFill>
                            <a:schemeClr val="tx1"/>
                          </a:solidFill>
                          <a:effectLst/>
                          <a:latin typeface="Tahoma" charset="0"/>
                          <a:ea typeface="ＭＳ Ｐゴシック" charset="0"/>
                        </a:rPr>
                        <a:t>1.5</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 typeface="Wingdings" charset="0"/>
                        <a:buNone/>
                        <a:tabLst/>
                        <a:defRPr/>
                      </a:pPr>
                      <a:r>
                        <a:rPr kumimoji="0" lang="en-US" sz="2400" b="0" i="0" u="none" strike="noStrike" cap="none" normalizeH="0" baseline="0" dirty="0">
                          <a:ln>
                            <a:noFill/>
                          </a:ln>
                          <a:solidFill>
                            <a:schemeClr val="tx1"/>
                          </a:solidFill>
                          <a:effectLst/>
                          <a:latin typeface="Tahoma" charset="0"/>
                          <a:ea typeface="ＭＳ Ｐゴシック" charset="0"/>
                        </a:rPr>
                        <a:t>≈ 75</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lumMod val="85000"/>
                      </a:schemeClr>
                    </a:solidFill>
                  </a:tcPr>
                </a:tc>
                <a:extLst>
                  <a:ext uri="{0D108BD9-81ED-4DB2-BD59-A6C34878D82A}">
                    <a16:rowId xmlns:a16="http://schemas.microsoft.com/office/drawing/2014/main" val="10009"/>
                  </a:ext>
                </a:extLst>
              </a:tr>
            </a:tbl>
          </a:graphicData>
        </a:graphic>
      </p:graphicFrame>
      <p:sp>
        <p:nvSpPr>
          <p:cNvPr id="690340" name="Rectangle 164"/>
          <p:cNvSpPr>
            <a:spLocks noChangeArrowheads="1"/>
          </p:cNvSpPr>
          <p:nvPr/>
        </p:nvSpPr>
        <p:spPr bwMode="auto">
          <a:xfrm>
            <a:off x="7655247" y="3429000"/>
            <a:ext cx="10525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dirty="0">
                <a:cs typeface="+mn-cs"/>
              </a:rPr>
              <a:t>Type I</a:t>
            </a:r>
          </a:p>
        </p:txBody>
      </p:sp>
      <p:sp>
        <p:nvSpPr>
          <p:cNvPr id="690341" name="Rectangle 165"/>
          <p:cNvSpPr>
            <a:spLocks noChangeArrowheads="1"/>
          </p:cNvSpPr>
          <p:nvPr/>
        </p:nvSpPr>
        <p:spPr bwMode="auto">
          <a:xfrm>
            <a:off x="7655247" y="5517232"/>
            <a:ext cx="11652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spAutoFit/>
          </a:bodyPr>
          <a:lstStyle/>
          <a:p>
            <a:pPr>
              <a:defRPr/>
            </a:pPr>
            <a:r>
              <a:rPr lang="en-US" dirty="0">
                <a:cs typeface="+mn-cs"/>
              </a:rPr>
              <a:t>Type II</a:t>
            </a:r>
          </a:p>
        </p:txBody>
      </p:sp>
      <p:sp>
        <p:nvSpPr>
          <p:cNvPr id="690343" name="AutoShape 167"/>
          <p:cNvSpPr>
            <a:spLocks/>
          </p:cNvSpPr>
          <p:nvPr/>
        </p:nvSpPr>
        <p:spPr bwMode="auto">
          <a:xfrm>
            <a:off x="7308304" y="4869160"/>
            <a:ext cx="228600" cy="1800200"/>
          </a:xfrm>
          <a:prstGeom prst="rightBrace">
            <a:avLst>
              <a:gd name="adj1" fmla="val 33333"/>
              <a:gd name="adj2" fmla="val 50000"/>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8" name="AutoShape 167"/>
          <p:cNvSpPr>
            <a:spLocks/>
          </p:cNvSpPr>
          <p:nvPr/>
        </p:nvSpPr>
        <p:spPr bwMode="auto">
          <a:xfrm>
            <a:off x="7308304" y="2564904"/>
            <a:ext cx="216024" cy="2232248"/>
          </a:xfrm>
          <a:prstGeom prst="rightBrace">
            <a:avLst>
              <a:gd name="adj1" fmla="val 33333"/>
              <a:gd name="adj2" fmla="val 50000"/>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4" name="Rectangle 4"/>
          <p:cNvSpPr>
            <a:spLocks noGrp="1" noChangeArrowheads="1"/>
          </p:cNvSpPr>
          <p:nvPr>
            <p:ph type="title"/>
          </p:nvPr>
        </p:nvSpPr>
        <p:spPr/>
        <p:txBody>
          <a:bodyPr/>
          <a:lstStyle/>
          <a:p>
            <a:pPr eaLnBrk="1" hangingPunct="1">
              <a:defRPr/>
            </a:pPr>
            <a:r>
              <a:rPr lang="en-GB">
                <a:cs typeface="+mj-cs"/>
              </a:rPr>
              <a:t>Lattice of quantum flux lines</a:t>
            </a:r>
            <a:endParaRPr lang="en-US">
              <a:cs typeface="+mj-cs"/>
            </a:endParaRPr>
          </a:p>
        </p:txBody>
      </p:sp>
      <p:pic>
        <p:nvPicPr>
          <p:cNvPr id="66562" name="Picture 130" descr="Picture 1"/>
          <p:cNvPicPr>
            <a:picLocks noChangeAspect="1" noChangeArrowheads="1"/>
          </p:cNvPicPr>
          <p:nvPr/>
        </p:nvPicPr>
        <p:blipFill>
          <a:blip r:embed="rId3">
            <a:extLst>
              <a:ext uri="{28A0092B-C50C-407E-A947-70E740481C1C}">
                <a14:useLocalDpi xmlns:a14="http://schemas.microsoft.com/office/drawing/2010/main" val="0"/>
              </a:ext>
            </a:extLst>
          </a:blip>
          <a:srcRect b="395"/>
          <a:stretch>
            <a:fillRect/>
          </a:stretch>
        </p:blipFill>
        <p:spPr bwMode="auto">
          <a:xfrm>
            <a:off x="5029200" y="1655763"/>
            <a:ext cx="3836988" cy="4791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1491" name="Rectangle 131"/>
          <p:cNvSpPr>
            <a:spLocks noChangeArrowheads="1"/>
          </p:cNvSpPr>
          <p:nvPr/>
        </p:nvSpPr>
        <p:spPr bwMode="auto">
          <a:xfrm>
            <a:off x="228600" y="4495800"/>
            <a:ext cx="4800600" cy="1827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US">
                <a:cs typeface="+mn-cs"/>
              </a:rPr>
              <a:t>Observation on Pb-4at% In magnetised by a field of 3000 Oe and decorated by Co particles</a:t>
            </a:r>
          </a:p>
          <a:p>
            <a:pPr algn="l">
              <a:defRPr/>
            </a:pPr>
            <a:endParaRPr lang="en-US">
              <a:cs typeface="+mn-cs"/>
            </a:endParaRPr>
          </a:p>
          <a:p>
            <a:pPr algn="r">
              <a:defRPr/>
            </a:pPr>
            <a:r>
              <a:rPr lang="en-US" sz="1800">
                <a:cs typeface="+mn-cs"/>
              </a:rPr>
              <a:t>Essmann &amp; Träuble, 1967</a:t>
            </a:r>
          </a:p>
        </p:txBody>
      </p:sp>
      <p:sp>
        <p:nvSpPr>
          <p:cNvPr id="271492" name="Rectangle 132"/>
          <p:cNvSpPr>
            <a:spLocks noChangeArrowheads="1"/>
          </p:cNvSpPr>
          <p:nvPr/>
        </p:nvSpPr>
        <p:spPr bwMode="auto">
          <a:xfrm>
            <a:off x="488950" y="3748088"/>
            <a:ext cx="4235450" cy="5191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sz="2800">
                <a:latin typeface="Symbol" charset="0"/>
                <a:cs typeface="+mn-cs"/>
                <a:sym typeface="Symbol" charset="0"/>
              </a:rPr>
              <a:t></a:t>
            </a:r>
            <a:r>
              <a:rPr lang="en-US" sz="2800" baseline="-25000">
                <a:cs typeface="+mn-cs"/>
              </a:rPr>
              <a:t>0</a:t>
            </a:r>
            <a:r>
              <a:rPr lang="en-US" sz="2800">
                <a:cs typeface="+mn-cs"/>
              </a:rPr>
              <a:t> </a:t>
            </a:r>
            <a:r>
              <a:rPr lang="en-US" sz="2800">
                <a:latin typeface="Times" charset="0"/>
                <a:cs typeface="+mn-cs"/>
              </a:rPr>
              <a:t>= h/2e = 2.07 x 10</a:t>
            </a:r>
            <a:r>
              <a:rPr lang="en-US" sz="2800" baseline="30000">
                <a:latin typeface="Times" charset="0"/>
                <a:cs typeface="+mn-cs"/>
              </a:rPr>
              <a:t>-15</a:t>
            </a:r>
            <a:r>
              <a:rPr lang="en-US" sz="2800">
                <a:latin typeface="Times" charset="0"/>
                <a:cs typeface="+mn-cs"/>
              </a:rPr>
              <a:t> Wb</a:t>
            </a:r>
          </a:p>
        </p:txBody>
      </p:sp>
      <p:pic>
        <p:nvPicPr>
          <p:cNvPr id="66565" name="Picture 138" descr="Picture 1"/>
          <p:cNvPicPr>
            <a:picLocks noChangeAspect="1" noChangeArrowheads="1"/>
          </p:cNvPicPr>
          <p:nvPr/>
        </p:nvPicPr>
        <p:blipFill>
          <a:blip r:embed="rId3">
            <a:extLst>
              <a:ext uri="{28A0092B-C50C-407E-A947-70E740481C1C}">
                <a14:useLocalDpi xmlns:a14="http://schemas.microsoft.com/office/drawing/2010/main" val="0"/>
              </a:ext>
            </a:extLst>
          </a:blip>
          <a:srcRect l="3972" t="15431" r="72491" b="66733"/>
          <a:stretch>
            <a:fillRect/>
          </a:stretch>
        </p:blipFill>
        <p:spPr bwMode="auto">
          <a:xfrm>
            <a:off x="2971800" y="1695450"/>
            <a:ext cx="1905000" cy="1809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1494" name="AutoShape 134"/>
          <p:cNvSpPr>
            <a:spLocks/>
          </p:cNvSpPr>
          <p:nvPr/>
        </p:nvSpPr>
        <p:spPr bwMode="auto">
          <a:xfrm>
            <a:off x="228600" y="2743200"/>
            <a:ext cx="2509838" cy="528638"/>
          </a:xfrm>
          <a:prstGeom prst="accentCallout2">
            <a:avLst>
              <a:gd name="adj1" fmla="val 21620"/>
              <a:gd name="adj2" fmla="val 103037"/>
              <a:gd name="adj3" fmla="val 21620"/>
              <a:gd name="adj4" fmla="val 121440"/>
              <a:gd name="adj5" fmla="val -15014"/>
              <a:gd name="adj6" fmla="val 140731"/>
            </a:avLst>
          </a:prstGeom>
          <a:noFill/>
          <a:ln w="9525">
            <a:solidFill>
              <a:srgbClr val="0000FF"/>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defRPr/>
            </a:pPr>
            <a:r>
              <a:rPr lang="en-US" sz="2800">
                <a:solidFill>
                  <a:srgbClr val="0000FF"/>
                </a:solidFill>
                <a:cs typeface="+mn-cs"/>
              </a:rPr>
              <a:t>Flux quantum</a:t>
            </a:r>
          </a:p>
        </p:txBody>
      </p:sp>
      <p:sp>
        <p:nvSpPr>
          <p:cNvPr id="271499" name="Arc 139"/>
          <p:cNvSpPr>
            <a:spLocks/>
          </p:cNvSpPr>
          <p:nvPr/>
        </p:nvSpPr>
        <p:spPr bwMode="auto">
          <a:xfrm>
            <a:off x="3606800" y="2452688"/>
            <a:ext cx="382588" cy="379412"/>
          </a:xfrm>
          <a:custGeom>
            <a:avLst/>
            <a:gdLst>
              <a:gd name="G0" fmla="+- 21600 0 0"/>
              <a:gd name="G1" fmla="+- 21556 0 0"/>
              <a:gd name="G2" fmla="+- 21600 0 0"/>
              <a:gd name="T0" fmla="*/ 22964 w 43200"/>
              <a:gd name="T1" fmla="*/ 0 h 43156"/>
              <a:gd name="T2" fmla="*/ 7035 w 43200"/>
              <a:gd name="T3" fmla="*/ 5607 h 43156"/>
              <a:gd name="T4" fmla="*/ 21600 w 43200"/>
              <a:gd name="T5" fmla="*/ 21556 h 43156"/>
            </a:gdLst>
            <a:ahLst/>
            <a:cxnLst>
              <a:cxn ang="0">
                <a:pos x="T0" y="T1"/>
              </a:cxn>
              <a:cxn ang="0">
                <a:pos x="T2" y="T3"/>
              </a:cxn>
              <a:cxn ang="0">
                <a:pos x="T4" y="T5"/>
              </a:cxn>
            </a:cxnLst>
            <a:rect l="0" t="0" r="r" b="b"/>
            <a:pathLst>
              <a:path w="43200" h="43156" fill="none" extrusionOk="0">
                <a:moveTo>
                  <a:pt x="22964" y="-1"/>
                </a:moveTo>
                <a:cubicBezTo>
                  <a:pt x="34341" y="719"/>
                  <a:pt x="43200" y="10156"/>
                  <a:pt x="43200" y="21556"/>
                </a:cubicBezTo>
                <a:cubicBezTo>
                  <a:pt x="43200" y="33485"/>
                  <a:pt x="33529" y="43156"/>
                  <a:pt x="21600" y="43156"/>
                </a:cubicBezTo>
                <a:cubicBezTo>
                  <a:pt x="9670" y="43156"/>
                  <a:pt x="0" y="33485"/>
                  <a:pt x="0" y="21556"/>
                </a:cubicBezTo>
                <a:cubicBezTo>
                  <a:pt x="0" y="15487"/>
                  <a:pt x="2552" y="9698"/>
                  <a:pt x="7034" y="5606"/>
                </a:cubicBezTo>
              </a:path>
              <a:path w="43200" h="43156" stroke="0" extrusionOk="0">
                <a:moveTo>
                  <a:pt x="22964" y="-1"/>
                </a:moveTo>
                <a:cubicBezTo>
                  <a:pt x="34341" y="719"/>
                  <a:pt x="43200" y="10156"/>
                  <a:pt x="43200" y="21556"/>
                </a:cubicBezTo>
                <a:cubicBezTo>
                  <a:pt x="43200" y="33485"/>
                  <a:pt x="33529" y="43156"/>
                  <a:pt x="21600" y="43156"/>
                </a:cubicBezTo>
                <a:cubicBezTo>
                  <a:pt x="9670" y="43156"/>
                  <a:pt x="0" y="33485"/>
                  <a:pt x="0" y="21556"/>
                </a:cubicBezTo>
                <a:cubicBezTo>
                  <a:pt x="0" y="15487"/>
                  <a:pt x="2552" y="9698"/>
                  <a:pt x="7034" y="5606"/>
                </a:cubicBezTo>
                <a:lnTo>
                  <a:pt x="21600" y="21556"/>
                </a:lnTo>
                <a:close/>
              </a:path>
            </a:pathLst>
          </a:custGeom>
          <a:noFill/>
          <a:ln w="19050">
            <a:solidFill>
              <a:schemeClr val="hlink"/>
            </a:solidFill>
            <a:round/>
            <a:headEnd/>
            <a:tailEnd type="non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0" name="Rectangle 140"/>
          <p:cNvSpPr>
            <a:spLocks noChangeArrowheads="1"/>
          </p:cNvSpPr>
          <p:nvPr/>
        </p:nvSpPr>
        <p:spPr bwMode="auto">
          <a:xfrm>
            <a:off x="5181600" y="2362200"/>
            <a:ext cx="838200" cy="838200"/>
          </a:xfrm>
          <a:prstGeom prst="rect">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1" name="Line 141"/>
          <p:cNvSpPr>
            <a:spLocks noChangeShapeType="1"/>
          </p:cNvSpPr>
          <p:nvPr/>
        </p:nvSpPr>
        <p:spPr bwMode="auto">
          <a:xfrm flipH="1">
            <a:off x="4876800" y="3200400"/>
            <a:ext cx="304800" cy="304800"/>
          </a:xfrm>
          <a:prstGeom prst="line">
            <a:avLst/>
          </a:prstGeom>
          <a:noFill/>
          <a:ln w="9525">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2" name="Line 142"/>
          <p:cNvSpPr>
            <a:spLocks noChangeShapeType="1"/>
          </p:cNvSpPr>
          <p:nvPr/>
        </p:nvSpPr>
        <p:spPr bwMode="auto">
          <a:xfrm flipH="1" flipV="1">
            <a:off x="4876800" y="1676400"/>
            <a:ext cx="304800" cy="685800"/>
          </a:xfrm>
          <a:prstGeom prst="line">
            <a:avLst/>
          </a:prstGeom>
          <a:noFill/>
          <a:ln w="9525">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3" name="AutoShape 143"/>
          <p:cNvSpPr>
            <a:spLocks/>
          </p:cNvSpPr>
          <p:nvPr/>
        </p:nvSpPr>
        <p:spPr bwMode="auto">
          <a:xfrm>
            <a:off x="228600" y="1817688"/>
            <a:ext cx="2509838" cy="528637"/>
          </a:xfrm>
          <a:prstGeom prst="accentCallout2">
            <a:avLst>
              <a:gd name="adj1" fmla="val 21620"/>
              <a:gd name="adj2" fmla="val 103037"/>
              <a:gd name="adj3" fmla="val 21620"/>
              <a:gd name="adj4" fmla="val 118657"/>
              <a:gd name="adj5" fmla="val 131231"/>
              <a:gd name="adj6" fmla="val 135042"/>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defRPr/>
            </a:pPr>
            <a:r>
              <a:rPr lang="en-US" sz="2800">
                <a:solidFill>
                  <a:schemeClr val="hlink"/>
                </a:solidFill>
                <a:cs typeface="+mn-cs"/>
              </a:rPr>
              <a:t>Supercurrent</a:t>
            </a:r>
            <a:endParaRPr lang="en-US" sz="2800">
              <a:cs typeface="+mn-cs"/>
            </a:endParaRPr>
          </a:p>
        </p:txBody>
      </p:sp>
      <p:sp>
        <p:nvSpPr>
          <p:cNvPr id="271504" name="Rectangle 144"/>
          <p:cNvSpPr>
            <a:spLocks noChangeArrowheads="1"/>
          </p:cNvSpPr>
          <p:nvPr/>
        </p:nvSpPr>
        <p:spPr bwMode="auto">
          <a:xfrm>
            <a:off x="2971800" y="1676400"/>
            <a:ext cx="1905000" cy="1828800"/>
          </a:xfrm>
          <a:prstGeom prst="rect">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5" name="Freeform 145"/>
          <p:cNvSpPr>
            <a:spLocks/>
          </p:cNvSpPr>
          <p:nvPr/>
        </p:nvSpPr>
        <p:spPr bwMode="auto">
          <a:xfrm>
            <a:off x="3703638" y="2540000"/>
            <a:ext cx="176212" cy="200025"/>
          </a:xfrm>
          <a:custGeom>
            <a:avLst/>
            <a:gdLst>
              <a:gd name="T0" fmla="*/ 22 w 111"/>
              <a:gd name="T1" fmla="*/ 15 h 126"/>
              <a:gd name="T2" fmla="*/ 0 w 111"/>
              <a:gd name="T3" fmla="*/ 96 h 126"/>
              <a:gd name="T4" fmla="*/ 67 w 111"/>
              <a:gd name="T5" fmla="*/ 126 h 126"/>
              <a:gd name="T6" fmla="*/ 111 w 111"/>
              <a:gd name="T7" fmla="*/ 104 h 126"/>
              <a:gd name="T8" fmla="*/ 89 w 111"/>
              <a:gd name="T9" fmla="*/ 44 h 126"/>
              <a:gd name="T10" fmla="*/ 82 w 111"/>
              <a:gd name="T11" fmla="*/ 0 h 126"/>
              <a:gd name="T12" fmla="*/ 22 w 111"/>
              <a:gd name="T13" fmla="*/ 15 h 126"/>
            </a:gdLst>
            <a:ahLst/>
            <a:cxnLst>
              <a:cxn ang="0">
                <a:pos x="T0" y="T1"/>
              </a:cxn>
              <a:cxn ang="0">
                <a:pos x="T2" y="T3"/>
              </a:cxn>
              <a:cxn ang="0">
                <a:pos x="T4" y="T5"/>
              </a:cxn>
              <a:cxn ang="0">
                <a:pos x="T6" y="T7"/>
              </a:cxn>
              <a:cxn ang="0">
                <a:pos x="T8" y="T9"/>
              </a:cxn>
              <a:cxn ang="0">
                <a:pos x="T10" y="T11"/>
              </a:cxn>
              <a:cxn ang="0">
                <a:pos x="T12" y="T13"/>
              </a:cxn>
            </a:cxnLst>
            <a:rect l="0" t="0" r="r" b="b"/>
            <a:pathLst>
              <a:path w="111" h="126">
                <a:moveTo>
                  <a:pt x="22" y="15"/>
                </a:moveTo>
                <a:lnTo>
                  <a:pt x="0" y="96"/>
                </a:lnTo>
                <a:lnTo>
                  <a:pt x="67" y="126"/>
                </a:lnTo>
                <a:lnTo>
                  <a:pt x="111" y="104"/>
                </a:lnTo>
                <a:lnTo>
                  <a:pt x="89" y="44"/>
                </a:lnTo>
                <a:lnTo>
                  <a:pt x="82" y="0"/>
                </a:lnTo>
                <a:lnTo>
                  <a:pt x="22" y="15"/>
                </a:lnTo>
                <a:close/>
              </a:path>
            </a:pathLst>
          </a:custGeom>
          <a:solidFill>
            <a:srgbClr val="0000FF"/>
          </a:solidFill>
          <a:ln w="9525" cap="flat" cmpd="sng">
            <a:solidFill>
              <a:srgbClr val="0000FF"/>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6" name="Arc 146"/>
          <p:cNvSpPr>
            <a:spLocks/>
          </p:cNvSpPr>
          <p:nvPr/>
        </p:nvSpPr>
        <p:spPr bwMode="auto">
          <a:xfrm>
            <a:off x="3652838" y="2513013"/>
            <a:ext cx="288925" cy="271462"/>
          </a:xfrm>
          <a:custGeom>
            <a:avLst/>
            <a:gdLst>
              <a:gd name="G0" fmla="+- 21600 0 0"/>
              <a:gd name="G1" fmla="+- 21273 0 0"/>
              <a:gd name="G2" fmla="+- 21600 0 0"/>
              <a:gd name="T0" fmla="*/ 25340 w 43200"/>
              <a:gd name="T1" fmla="*/ 0 h 42873"/>
              <a:gd name="T2" fmla="*/ 4744 w 43200"/>
              <a:gd name="T3" fmla="*/ 7768 h 42873"/>
              <a:gd name="T4" fmla="*/ 21600 w 43200"/>
              <a:gd name="T5" fmla="*/ 21273 h 42873"/>
            </a:gdLst>
            <a:ahLst/>
            <a:cxnLst>
              <a:cxn ang="0">
                <a:pos x="T0" y="T1"/>
              </a:cxn>
              <a:cxn ang="0">
                <a:pos x="T2" y="T3"/>
              </a:cxn>
              <a:cxn ang="0">
                <a:pos x="T4" y="T5"/>
              </a:cxn>
            </a:cxnLst>
            <a:rect l="0" t="0" r="r" b="b"/>
            <a:pathLst>
              <a:path w="43200" h="42873" fill="none" extrusionOk="0">
                <a:moveTo>
                  <a:pt x="25340" y="-1"/>
                </a:moveTo>
                <a:cubicBezTo>
                  <a:pt x="35668" y="1815"/>
                  <a:pt x="43200" y="10786"/>
                  <a:pt x="43200" y="21273"/>
                </a:cubicBezTo>
                <a:cubicBezTo>
                  <a:pt x="43200" y="33202"/>
                  <a:pt x="33529" y="42873"/>
                  <a:pt x="21600" y="42873"/>
                </a:cubicBezTo>
                <a:cubicBezTo>
                  <a:pt x="9670" y="42873"/>
                  <a:pt x="0" y="33202"/>
                  <a:pt x="0" y="21273"/>
                </a:cubicBezTo>
                <a:cubicBezTo>
                  <a:pt x="0" y="16362"/>
                  <a:pt x="1672" y="11599"/>
                  <a:pt x="4743" y="7767"/>
                </a:cubicBezTo>
              </a:path>
              <a:path w="43200" h="42873" stroke="0" extrusionOk="0">
                <a:moveTo>
                  <a:pt x="25340" y="-1"/>
                </a:moveTo>
                <a:cubicBezTo>
                  <a:pt x="35668" y="1815"/>
                  <a:pt x="43200" y="10786"/>
                  <a:pt x="43200" y="21273"/>
                </a:cubicBezTo>
                <a:cubicBezTo>
                  <a:pt x="43200" y="33202"/>
                  <a:pt x="33529" y="42873"/>
                  <a:pt x="21600" y="42873"/>
                </a:cubicBezTo>
                <a:cubicBezTo>
                  <a:pt x="9670" y="42873"/>
                  <a:pt x="0" y="33202"/>
                  <a:pt x="0" y="21273"/>
                </a:cubicBezTo>
                <a:cubicBezTo>
                  <a:pt x="0" y="16362"/>
                  <a:pt x="1672" y="11599"/>
                  <a:pt x="4743" y="7767"/>
                </a:cubicBezTo>
                <a:lnTo>
                  <a:pt x="21600" y="21273"/>
                </a:lnTo>
                <a:close/>
              </a:path>
            </a:pathLst>
          </a:custGeom>
          <a:noFill/>
          <a:ln w="19050">
            <a:solidFill>
              <a:schemeClr val="hlink"/>
            </a:solidFill>
            <a:round/>
            <a:headEnd/>
            <a:tailEnd type="non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7" name="Arc 147"/>
          <p:cNvSpPr>
            <a:spLocks/>
          </p:cNvSpPr>
          <p:nvPr/>
        </p:nvSpPr>
        <p:spPr bwMode="auto">
          <a:xfrm>
            <a:off x="3556000" y="2413000"/>
            <a:ext cx="465138" cy="461963"/>
          </a:xfrm>
          <a:custGeom>
            <a:avLst/>
            <a:gdLst>
              <a:gd name="G0" fmla="+- 21600 0 0"/>
              <a:gd name="G1" fmla="+- 21600 0 0"/>
              <a:gd name="G2" fmla="+- 21600 0 0"/>
              <a:gd name="T0" fmla="*/ 21600 w 43200"/>
              <a:gd name="T1" fmla="*/ 0 h 43200"/>
              <a:gd name="T2" fmla="*/ 8811 w 43200"/>
              <a:gd name="T3" fmla="*/ 4194 h 43200"/>
              <a:gd name="T4" fmla="*/ 21600 w 43200"/>
              <a:gd name="T5" fmla="*/ 21600 h 43200"/>
            </a:gdLst>
            <a:ahLst/>
            <a:cxnLst>
              <a:cxn ang="0">
                <a:pos x="T0" y="T1"/>
              </a:cxn>
              <a:cxn ang="0">
                <a:pos x="T2" y="T3"/>
              </a:cxn>
              <a:cxn ang="0">
                <a:pos x="T4" y="T5"/>
              </a:cxn>
            </a:cxnLst>
            <a:rect l="0" t="0" r="r" b="b"/>
            <a:pathLst>
              <a:path w="43200" h="43200" fill="none" extrusionOk="0">
                <a:moveTo>
                  <a:pt x="21600" y="-1"/>
                </a:moveTo>
                <a:cubicBezTo>
                  <a:pt x="33529" y="0"/>
                  <a:pt x="43200" y="9670"/>
                  <a:pt x="43200" y="21600"/>
                </a:cubicBezTo>
                <a:cubicBezTo>
                  <a:pt x="43200" y="33529"/>
                  <a:pt x="33529" y="43200"/>
                  <a:pt x="21600" y="43200"/>
                </a:cubicBezTo>
                <a:cubicBezTo>
                  <a:pt x="9670" y="43200"/>
                  <a:pt x="0" y="33529"/>
                  <a:pt x="0" y="21600"/>
                </a:cubicBezTo>
                <a:cubicBezTo>
                  <a:pt x="0" y="14726"/>
                  <a:pt x="3271" y="8263"/>
                  <a:pt x="8810" y="4193"/>
                </a:cubicBezTo>
              </a:path>
              <a:path w="43200" h="43200" stroke="0" extrusionOk="0">
                <a:moveTo>
                  <a:pt x="21600" y="-1"/>
                </a:moveTo>
                <a:cubicBezTo>
                  <a:pt x="33529" y="0"/>
                  <a:pt x="43200" y="9670"/>
                  <a:pt x="43200" y="21600"/>
                </a:cubicBezTo>
                <a:cubicBezTo>
                  <a:pt x="43200" y="33529"/>
                  <a:pt x="33529" y="43200"/>
                  <a:pt x="21600" y="43200"/>
                </a:cubicBezTo>
                <a:cubicBezTo>
                  <a:pt x="9670" y="43200"/>
                  <a:pt x="0" y="33529"/>
                  <a:pt x="0" y="21600"/>
                </a:cubicBezTo>
                <a:cubicBezTo>
                  <a:pt x="0" y="14726"/>
                  <a:pt x="3271" y="8263"/>
                  <a:pt x="8810" y="4193"/>
                </a:cubicBezTo>
                <a:lnTo>
                  <a:pt x="21600" y="21600"/>
                </a:lnTo>
                <a:close/>
              </a:path>
            </a:pathLst>
          </a:custGeom>
          <a:noFill/>
          <a:ln w="19050">
            <a:solidFill>
              <a:schemeClr val="hlink"/>
            </a:solidFill>
            <a:round/>
            <a:headEnd/>
            <a:tailEnd type="none" w="sm" len="lg"/>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1508" name="Rectangle 148"/>
          <p:cNvSpPr>
            <a:spLocks noChangeArrowheads="1"/>
          </p:cNvSpPr>
          <p:nvPr/>
        </p:nvSpPr>
        <p:spPr bwMode="auto">
          <a:xfrm>
            <a:off x="3844925" y="76200"/>
            <a:ext cx="5222875"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a:cs typeface="+mn-cs"/>
              </a:rPr>
              <a:t>Graphics by courtesy of Superconductor Lab, Oslo</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609" name="Group 2"/>
          <p:cNvGrpSpPr>
            <a:grpSpLocks/>
          </p:cNvGrpSpPr>
          <p:nvPr/>
        </p:nvGrpSpPr>
        <p:grpSpPr bwMode="auto">
          <a:xfrm>
            <a:off x="698500" y="1524000"/>
            <a:ext cx="8191500" cy="5334000"/>
            <a:chOff x="432" y="912"/>
            <a:chExt cx="5160" cy="3360"/>
          </a:xfrm>
        </p:grpSpPr>
        <p:grpSp>
          <p:nvGrpSpPr>
            <p:cNvPr id="68617" name="Group 3"/>
            <p:cNvGrpSpPr>
              <a:grpSpLocks/>
            </p:cNvGrpSpPr>
            <p:nvPr/>
          </p:nvGrpSpPr>
          <p:grpSpPr bwMode="auto">
            <a:xfrm>
              <a:off x="432" y="912"/>
              <a:ext cx="5160" cy="3360"/>
              <a:chOff x="432" y="912"/>
              <a:chExt cx="5160" cy="3360"/>
            </a:xfrm>
          </p:grpSpPr>
          <p:pic>
            <p:nvPicPr>
              <p:cNvPr id="68619" name="Picture 4" descr="Bc vs temp"/>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2" y="912"/>
                <a:ext cx="5160" cy="33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9317" name="Text Box 5"/>
              <p:cNvSpPr txBox="1">
                <a:spLocks noChangeArrowheads="1"/>
              </p:cNvSpPr>
              <p:nvPr/>
            </p:nvSpPr>
            <p:spPr bwMode="auto">
              <a:xfrm>
                <a:off x="2016" y="4060"/>
                <a:ext cx="405" cy="212"/>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1600">
                    <a:cs typeface="+mn-cs"/>
                  </a:rPr>
                  <a:t>T</a:t>
                </a:r>
                <a:r>
                  <a:rPr lang="en-US" sz="1600" baseline="-25000">
                    <a:cs typeface="+mn-cs"/>
                  </a:rPr>
                  <a:t>c</a:t>
                </a:r>
                <a:r>
                  <a:rPr lang="en-US" sz="1600">
                    <a:cs typeface="+mn-cs"/>
                  </a:rPr>
                  <a:t>(K)</a:t>
                </a:r>
              </a:p>
            </p:txBody>
          </p:sp>
        </p:grpSp>
        <p:sp>
          <p:nvSpPr>
            <p:cNvPr id="269318" name="Rectangle 6"/>
            <p:cNvSpPr>
              <a:spLocks noChangeArrowheads="1"/>
            </p:cNvSpPr>
            <p:nvPr/>
          </p:nvSpPr>
          <p:spPr bwMode="auto">
            <a:xfrm>
              <a:off x="4752" y="2976"/>
              <a:ext cx="576" cy="192"/>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269319" name="Rectangle 7"/>
          <p:cNvSpPr>
            <a:spLocks noGrp="1" noChangeArrowheads="1"/>
          </p:cNvSpPr>
          <p:nvPr>
            <p:ph type="title"/>
          </p:nvPr>
        </p:nvSpPr>
        <p:spPr/>
        <p:txBody>
          <a:bodyPr/>
          <a:lstStyle/>
          <a:p>
            <a:pPr eaLnBrk="1" hangingPunct="1">
              <a:defRPr/>
            </a:pPr>
            <a:r>
              <a:rPr lang="en-US" dirty="0"/>
              <a:t>Type II – critical field</a:t>
            </a:r>
            <a:endParaRPr lang="en-US" dirty="0">
              <a:cs typeface="+mj-cs"/>
            </a:endParaRPr>
          </a:p>
        </p:txBody>
      </p:sp>
      <p:sp>
        <p:nvSpPr>
          <p:cNvPr id="269320" name="Rectangle 8"/>
          <p:cNvSpPr>
            <a:spLocks noChangeArrowheads="1"/>
          </p:cNvSpPr>
          <p:nvPr/>
        </p:nvSpPr>
        <p:spPr bwMode="auto">
          <a:xfrm>
            <a:off x="304800" y="685800"/>
            <a:ext cx="8839200" cy="5334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marL="342900" indent="-342900" algn="l">
              <a:spcBef>
                <a:spcPct val="20000"/>
              </a:spcBef>
              <a:buClr>
                <a:schemeClr val="folHlink"/>
              </a:buClr>
              <a:buSzPct val="60000"/>
              <a:buFont typeface="Wingdings" charset="0"/>
              <a:buNone/>
              <a:defRPr/>
            </a:pPr>
            <a:r>
              <a:rPr lang="en-GB">
                <a:cs typeface="+mn-cs"/>
              </a:rPr>
              <a:t> </a:t>
            </a:r>
          </a:p>
        </p:txBody>
      </p:sp>
      <p:sp>
        <p:nvSpPr>
          <p:cNvPr id="269321" name="Text Box 9"/>
          <p:cNvSpPr txBox="1">
            <a:spLocks noChangeArrowheads="1"/>
          </p:cNvSpPr>
          <p:nvPr/>
        </p:nvSpPr>
        <p:spPr bwMode="auto">
          <a:xfrm>
            <a:off x="5791200" y="3949700"/>
            <a:ext cx="2424113" cy="131445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GB" sz="1600" i="1">
                <a:latin typeface="Arial" charset="0"/>
                <a:cs typeface="+mn-cs"/>
              </a:rPr>
              <a:t>NOTE: of all the metallic superconductors, only NbTi is ductile.  </a:t>
            </a:r>
          </a:p>
          <a:p>
            <a:pPr algn="l" eaLnBrk="0" hangingPunct="0">
              <a:defRPr/>
            </a:pPr>
            <a:r>
              <a:rPr lang="en-GB" sz="1600" i="1">
                <a:latin typeface="Arial" charset="0"/>
                <a:cs typeface="+mn-cs"/>
              </a:rPr>
              <a:t>All other are brittle inter-metallic compounds</a:t>
            </a:r>
          </a:p>
        </p:txBody>
      </p:sp>
      <p:sp>
        <p:nvSpPr>
          <p:cNvPr id="269322" name="Rectangle 10"/>
          <p:cNvSpPr>
            <a:spLocks noChangeArrowheads="1"/>
          </p:cNvSpPr>
          <p:nvPr/>
        </p:nvSpPr>
        <p:spPr bwMode="auto">
          <a:xfrm>
            <a:off x="5791200" y="1524000"/>
            <a:ext cx="3140075" cy="2362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GB" sz="2000" dirty="0">
                <a:cs typeface="+mn-cs"/>
              </a:rPr>
              <a:t>The upper critical field B</a:t>
            </a:r>
            <a:r>
              <a:rPr lang="en-GB" sz="2000" baseline="-25000" dirty="0">
                <a:cs typeface="+mn-cs"/>
              </a:rPr>
              <a:t>C2</a:t>
            </a:r>
            <a:r>
              <a:rPr lang="en-GB" sz="2000" dirty="0">
                <a:cs typeface="+mn-cs"/>
              </a:rPr>
              <a:t> and temperature T</a:t>
            </a:r>
            <a:r>
              <a:rPr lang="en-GB" sz="2000" baseline="-25000" dirty="0">
                <a:cs typeface="+mn-cs"/>
              </a:rPr>
              <a:t>C</a:t>
            </a:r>
            <a:r>
              <a:rPr lang="en-GB" sz="2000" dirty="0">
                <a:cs typeface="+mn-cs"/>
              </a:rPr>
              <a:t> of metallic superconductors are mutually related</a:t>
            </a:r>
          </a:p>
          <a:p>
            <a:pPr algn="l">
              <a:defRPr/>
            </a:pPr>
            <a:endParaRPr lang="en-GB" sz="900" dirty="0">
              <a:cs typeface="+mn-cs"/>
            </a:endParaRPr>
          </a:p>
          <a:p>
            <a:pPr algn="l">
              <a:defRPr/>
            </a:pPr>
            <a:r>
              <a:rPr lang="en-GB" sz="2000" dirty="0">
                <a:cs typeface="+mn-cs"/>
              </a:rPr>
              <a:t>Both B</a:t>
            </a:r>
            <a:r>
              <a:rPr lang="en-GB" sz="2000" baseline="-25000" dirty="0">
                <a:cs typeface="+mn-cs"/>
              </a:rPr>
              <a:t>C2</a:t>
            </a:r>
            <a:r>
              <a:rPr lang="en-GB" sz="2000" dirty="0">
                <a:cs typeface="+mn-cs"/>
              </a:rPr>
              <a:t> and T</a:t>
            </a:r>
            <a:r>
              <a:rPr lang="en-GB" sz="2000" baseline="-25000" dirty="0">
                <a:cs typeface="+mn-cs"/>
              </a:rPr>
              <a:t>C</a:t>
            </a:r>
            <a:r>
              <a:rPr lang="en-GB" sz="2000" dirty="0">
                <a:cs typeface="+mn-cs"/>
              </a:rPr>
              <a:t> are determined by the chemistry of the material</a:t>
            </a:r>
            <a:endParaRPr lang="en-US" sz="2000" dirty="0">
              <a:cs typeface="+mn-cs"/>
            </a:endParaRPr>
          </a:p>
        </p:txBody>
      </p:sp>
      <p:sp>
        <p:nvSpPr>
          <p:cNvPr id="269323" name="Line 11"/>
          <p:cNvSpPr>
            <a:spLocks noChangeShapeType="1"/>
          </p:cNvSpPr>
          <p:nvPr/>
        </p:nvSpPr>
        <p:spPr bwMode="auto">
          <a:xfrm flipV="1">
            <a:off x="4267200" y="1828800"/>
            <a:ext cx="990600" cy="838200"/>
          </a:xfrm>
          <a:prstGeom prst="line">
            <a:avLst/>
          </a:prstGeom>
          <a:noFill/>
          <a:ln w="19050">
            <a:solidFill>
              <a:schemeClr val="hlink"/>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69324" name="Rectangle 12"/>
          <p:cNvSpPr>
            <a:spLocks noChangeArrowheads="1"/>
          </p:cNvSpPr>
          <p:nvPr/>
        </p:nvSpPr>
        <p:spPr bwMode="auto">
          <a:xfrm>
            <a:off x="4611688" y="2133600"/>
            <a:ext cx="646112" cy="39687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2000">
                <a:solidFill>
                  <a:schemeClr val="hlink"/>
                </a:solidFill>
                <a:cs typeface="+mn-cs"/>
              </a:rPr>
              <a:t>HTS</a:t>
            </a:r>
          </a:p>
        </p:txBody>
      </p:sp>
      <p:sp>
        <p:nvSpPr>
          <p:cNvPr id="269325" name="Rectangle 13"/>
          <p:cNvSpPr>
            <a:spLocks noChangeArrowheads="1"/>
          </p:cNvSpPr>
          <p:nvPr/>
        </p:nvSpPr>
        <p:spPr bwMode="auto">
          <a:xfrm>
            <a:off x="5270500" y="90488"/>
            <a:ext cx="3902075"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a:cs typeface="+mn-cs"/>
              </a:rPr>
              <a:t>Graphics by courtesy of M.N. Wilson </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86" name="Rectangle 50"/>
          <p:cNvSpPr>
            <a:spLocks noGrp="1" noChangeArrowheads="1"/>
          </p:cNvSpPr>
          <p:nvPr>
            <p:ph type="title"/>
          </p:nvPr>
        </p:nvSpPr>
        <p:spPr/>
        <p:txBody>
          <a:bodyPr/>
          <a:lstStyle/>
          <a:p>
            <a:pPr eaLnBrk="1" hangingPunct="1">
              <a:defRPr/>
            </a:pPr>
            <a:r>
              <a:rPr lang="en-US">
                <a:cs typeface="+mj-cs"/>
              </a:rPr>
              <a:t>Hey, what about current ?</a:t>
            </a:r>
          </a:p>
        </p:txBody>
      </p:sp>
      <p:sp>
        <p:nvSpPr>
          <p:cNvPr id="193587" name="Rectangle 51"/>
          <p:cNvSpPr>
            <a:spLocks noGrp="1" noChangeArrowheads="1"/>
          </p:cNvSpPr>
          <p:nvPr>
            <p:ph type="body" idx="1"/>
          </p:nvPr>
        </p:nvSpPr>
        <p:spPr>
          <a:xfrm>
            <a:off x="990600" y="1600200"/>
            <a:ext cx="7964488" cy="4873625"/>
          </a:xfrm>
        </p:spPr>
        <p:txBody>
          <a:bodyPr/>
          <a:lstStyle/>
          <a:p>
            <a:pPr eaLnBrk="1" hangingPunct="1">
              <a:lnSpc>
                <a:spcPct val="90000"/>
              </a:lnSpc>
              <a:defRPr/>
            </a:pPr>
            <a:r>
              <a:rPr lang="en-US" dirty="0">
                <a:cs typeface="+mn-cs"/>
              </a:rPr>
              <a:t>A current flowing in a magnetic field is subject to the </a:t>
            </a:r>
            <a:r>
              <a:rPr lang="en-US" dirty="0">
                <a:solidFill>
                  <a:schemeClr val="hlink"/>
                </a:solidFill>
                <a:cs typeface="+mn-cs"/>
              </a:rPr>
              <a:t>Lorentz force</a:t>
            </a:r>
            <a:r>
              <a:rPr lang="en-US" dirty="0">
                <a:cs typeface="+mn-cs"/>
              </a:rPr>
              <a:t> that deviates the charge carriers:</a:t>
            </a:r>
          </a:p>
          <a:p>
            <a:pPr algn="ctr" eaLnBrk="1" hangingPunct="1">
              <a:lnSpc>
                <a:spcPct val="90000"/>
              </a:lnSpc>
              <a:buFont typeface="Wingdings" charset="0"/>
              <a:buNone/>
              <a:defRPr/>
            </a:pPr>
            <a:r>
              <a:rPr lang="en-US" b="1" dirty="0">
                <a:solidFill>
                  <a:schemeClr val="hlink"/>
                </a:solidFill>
                <a:cs typeface="+mn-cs"/>
              </a:rPr>
              <a:t>F</a:t>
            </a:r>
            <a:r>
              <a:rPr lang="en-US" dirty="0">
                <a:cs typeface="+mn-cs"/>
              </a:rPr>
              <a:t> = </a:t>
            </a:r>
            <a:r>
              <a:rPr lang="en-US" b="1" dirty="0">
                <a:cs typeface="+mn-cs"/>
              </a:rPr>
              <a:t>J</a:t>
            </a:r>
            <a:r>
              <a:rPr lang="en-US" dirty="0">
                <a:cs typeface="+mn-cs"/>
              </a:rPr>
              <a:t> x </a:t>
            </a:r>
            <a:r>
              <a:rPr lang="en-US" b="1" dirty="0">
                <a:cs typeface="+mn-cs"/>
              </a:rPr>
              <a:t>B</a:t>
            </a:r>
            <a:endParaRPr lang="en-US" dirty="0">
              <a:cs typeface="+mn-cs"/>
            </a:endParaRPr>
          </a:p>
          <a:p>
            <a:pPr eaLnBrk="1" hangingPunct="1">
              <a:lnSpc>
                <a:spcPct val="90000"/>
              </a:lnSpc>
              <a:defRPr/>
            </a:pPr>
            <a:r>
              <a:rPr lang="en-US" dirty="0">
                <a:cs typeface="+mn-cs"/>
              </a:rPr>
              <a:t>This translates into a </a:t>
            </a:r>
            <a:r>
              <a:rPr lang="en-US" i="1" dirty="0">
                <a:solidFill>
                  <a:schemeClr val="hlink"/>
                </a:solidFill>
                <a:cs typeface="+mn-cs"/>
              </a:rPr>
              <a:t>motion of the </a:t>
            </a:r>
            <a:r>
              <a:rPr lang="en-US" i="1" dirty="0" err="1">
                <a:solidFill>
                  <a:schemeClr val="hlink"/>
                </a:solidFill>
                <a:cs typeface="+mn-cs"/>
              </a:rPr>
              <a:t>fluxoids</a:t>
            </a:r>
            <a:r>
              <a:rPr lang="en-US" dirty="0">
                <a:cs typeface="+mn-cs"/>
              </a:rPr>
              <a:t> across the superconductor </a:t>
            </a:r>
            <a:r>
              <a:rPr lang="en-US" dirty="0">
                <a:cs typeface="+mn-cs"/>
                <a:sym typeface="Symbol" charset="0"/>
              </a:rPr>
              <a:t> </a:t>
            </a:r>
            <a:r>
              <a:rPr lang="en-US" dirty="0">
                <a:cs typeface="+mn-cs"/>
              </a:rPr>
              <a:t>energy dissipation </a:t>
            </a:r>
            <a:r>
              <a:rPr lang="en-US" dirty="0">
                <a:cs typeface="+mn-cs"/>
                <a:sym typeface="Symbol" charset="0"/>
              </a:rPr>
              <a:t></a:t>
            </a:r>
            <a:r>
              <a:rPr lang="en-US" dirty="0">
                <a:cs typeface="+mn-cs"/>
              </a:rPr>
              <a:t> loss of superconductivity</a:t>
            </a:r>
          </a:p>
          <a:p>
            <a:pPr eaLnBrk="1" hangingPunct="1">
              <a:lnSpc>
                <a:spcPct val="90000"/>
              </a:lnSpc>
              <a:defRPr/>
            </a:pPr>
            <a:r>
              <a:rPr lang="en-US" dirty="0">
                <a:cs typeface="+mn-cs"/>
              </a:rPr>
              <a:t>To carry a significant current we need to </a:t>
            </a:r>
            <a:r>
              <a:rPr lang="en-US" i="1" dirty="0">
                <a:solidFill>
                  <a:schemeClr val="hlink"/>
                </a:solidFill>
                <a:cs typeface="+mn-cs"/>
              </a:rPr>
              <a:t>lock the </a:t>
            </a:r>
            <a:r>
              <a:rPr lang="en-US" i="1" dirty="0" err="1">
                <a:solidFill>
                  <a:schemeClr val="hlink"/>
                </a:solidFill>
                <a:cs typeface="+mn-cs"/>
              </a:rPr>
              <a:t>fluxoids</a:t>
            </a:r>
            <a:r>
              <a:rPr lang="en-US" dirty="0">
                <a:cs typeface="+mn-cs"/>
              </a:rPr>
              <a:t> so to resist the Lorentz force. For this we mess-up the material and create </a:t>
            </a:r>
            <a:r>
              <a:rPr lang="en-US" b="1" dirty="0">
                <a:solidFill>
                  <a:schemeClr val="hlink"/>
                </a:solidFill>
                <a:cs typeface="+mn-cs"/>
              </a:rPr>
              <a:t>pinning centers</a:t>
            </a:r>
            <a:r>
              <a:rPr lang="en-US" dirty="0">
                <a:cs typeface="+mn-cs"/>
              </a:rPr>
              <a:t> that exert a </a:t>
            </a:r>
            <a:r>
              <a:rPr lang="en-US" dirty="0">
                <a:solidFill>
                  <a:schemeClr val="hlink"/>
                </a:solidFill>
                <a:cs typeface="+mn-cs"/>
              </a:rPr>
              <a:t>pinning force F</a:t>
            </a:r>
            <a:r>
              <a:rPr lang="en-US" baseline="-25000" dirty="0">
                <a:solidFill>
                  <a:schemeClr val="hlink"/>
                </a:solidFill>
                <a:cs typeface="+mn-cs"/>
              </a:rPr>
              <a:t>P</a:t>
            </a:r>
            <a:endParaRPr lang="en-US" dirty="0">
              <a:solidFill>
                <a:schemeClr val="hlink"/>
              </a:solidFill>
              <a:cs typeface="+mn-cs"/>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3" name="AutoShape 13"/>
          <p:cNvSpPr>
            <a:spLocks noChangeArrowheads="1"/>
          </p:cNvSpPr>
          <p:nvPr/>
        </p:nvSpPr>
        <p:spPr bwMode="auto">
          <a:xfrm rot="10800000">
            <a:off x="1230313" y="2506365"/>
            <a:ext cx="4551362" cy="2362200"/>
          </a:xfrm>
          <a:prstGeom prst="cube">
            <a:avLst>
              <a:gd name="adj" fmla="val 54167"/>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22" name="Rectangle 2"/>
          <p:cNvSpPr>
            <a:spLocks noGrp="1" noChangeArrowheads="1"/>
          </p:cNvSpPr>
          <p:nvPr>
            <p:ph type="title"/>
          </p:nvPr>
        </p:nvSpPr>
        <p:spPr/>
        <p:txBody>
          <a:bodyPr/>
          <a:lstStyle/>
          <a:p>
            <a:r>
              <a:rPr lang="en-US"/>
              <a:t>Type II Superconductors </a:t>
            </a:r>
            <a:r>
              <a:rPr lang="en-US">
                <a:latin typeface="Symbol" charset="0"/>
              </a:rPr>
              <a:t>(x &lt; l)</a:t>
            </a:r>
          </a:p>
        </p:txBody>
      </p:sp>
      <p:pic>
        <p:nvPicPr>
          <p:cNvPr id="337930" name="Picture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57938" y="2911177"/>
            <a:ext cx="2535237" cy="253523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37940" name="AutoShape 20"/>
          <p:cNvSpPr>
            <a:spLocks noChangeArrowheads="1"/>
          </p:cNvSpPr>
          <p:nvPr/>
        </p:nvSpPr>
        <p:spPr bwMode="auto">
          <a:xfrm>
            <a:off x="4513263" y="2563515"/>
            <a:ext cx="576262"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41" name="AutoShape 21"/>
          <p:cNvSpPr>
            <a:spLocks noChangeArrowheads="1"/>
          </p:cNvSpPr>
          <p:nvPr/>
        </p:nvSpPr>
        <p:spPr bwMode="auto">
          <a:xfrm>
            <a:off x="3706813" y="2563515"/>
            <a:ext cx="576262"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42" name="AutoShape 22"/>
          <p:cNvSpPr>
            <a:spLocks noChangeArrowheads="1"/>
          </p:cNvSpPr>
          <p:nvPr/>
        </p:nvSpPr>
        <p:spPr bwMode="auto">
          <a:xfrm>
            <a:off x="2900363" y="2563515"/>
            <a:ext cx="576262"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7" name="AutoShape 17"/>
          <p:cNvSpPr>
            <a:spLocks noChangeArrowheads="1"/>
          </p:cNvSpPr>
          <p:nvPr/>
        </p:nvSpPr>
        <p:spPr bwMode="auto">
          <a:xfrm>
            <a:off x="3994150" y="3023890"/>
            <a:ext cx="576263"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8" name="AutoShape 18"/>
          <p:cNvSpPr>
            <a:spLocks noChangeArrowheads="1"/>
          </p:cNvSpPr>
          <p:nvPr/>
        </p:nvSpPr>
        <p:spPr bwMode="auto">
          <a:xfrm>
            <a:off x="3187700" y="3023890"/>
            <a:ext cx="576263"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9" name="AutoShape 19"/>
          <p:cNvSpPr>
            <a:spLocks noChangeArrowheads="1"/>
          </p:cNvSpPr>
          <p:nvPr/>
        </p:nvSpPr>
        <p:spPr bwMode="auto">
          <a:xfrm>
            <a:off x="2381250" y="3023890"/>
            <a:ext cx="576263"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2" name="AutoShape 12"/>
          <p:cNvSpPr>
            <a:spLocks noChangeArrowheads="1"/>
          </p:cNvSpPr>
          <p:nvPr/>
        </p:nvSpPr>
        <p:spPr bwMode="auto">
          <a:xfrm>
            <a:off x="3533775" y="3484265"/>
            <a:ext cx="576263"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4" name="AutoShape 14"/>
          <p:cNvSpPr>
            <a:spLocks noChangeArrowheads="1"/>
          </p:cNvSpPr>
          <p:nvPr/>
        </p:nvSpPr>
        <p:spPr bwMode="auto">
          <a:xfrm>
            <a:off x="2727325" y="3484265"/>
            <a:ext cx="576263"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6" name="AutoShape 16"/>
          <p:cNvSpPr>
            <a:spLocks noChangeArrowheads="1"/>
          </p:cNvSpPr>
          <p:nvPr/>
        </p:nvSpPr>
        <p:spPr bwMode="auto">
          <a:xfrm>
            <a:off x="1863725" y="3484265"/>
            <a:ext cx="576263" cy="1325562"/>
          </a:xfrm>
          <a:prstGeom prst="can">
            <a:avLst>
              <a:gd name="adj" fmla="val 39946"/>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31" name="AutoShape 11"/>
          <p:cNvSpPr>
            <a:spLocks noChangeArrowheads="1"/>
          </p:cNvSpPr>
          <p:nvPr/>
        </p:nvSpPr>
        <p:spPr bwMode="auto">
          <a:xfrm>
            <a:off x="1230313" y="2506365"/>
            <a:ext cx="4551362" cy="2362200"/>
          </a:xfrm>
          <a:prstGeom prst="cube">
            <a:avLst>
              <a:gd name="adj" fmla="val 54167"/>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37946" name="AutoShape 26"/>
          <p:cNvSpPr>
            <a:spLocks noChangeArrowheads="1"/>
          </p:cNvSpPr>
          <p:nvPr/>
        </p:nvSpPr>
        <p:spPr bwMode="auto">
          <a:xfrm>
            <a:off x="439912" y="2780928"/>
            <a:ext cx="747712" cy="2303463"/>
          </a:xfrm>
          <a:prstGeom prst="upArrow">
            <a:avLst>
              <a:gd name="adj1" fmla="val 50000"/>
              <a:gd name="adj2" fmla="val 77017"/>
            </a:avLst>
          </a:prstGeom>
          <a:solidFill>
            <a:srgbClr val="969696"/>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r>
              <a:rPr lang="en-US" dirty="0"/>
              <a:t>B</a:t>
            </a:r>
          </a:p>
        </p:txBody>
      </p:sp>
      <p:sp>
        <p:nvSpPr>
          <p:cNvPr id="337947" name="Text Box 27"/>
          <p:cNvSpPr txBox="1">
            <a:spLocks noChangeArrowheads="1"/>
          </p:cNvSpPr>
          <p:nvPr/>
        </p:nvSpPr>
        <p:spPr bwMode="auto">
          <a:xfrm>
            <a:off x="1043608" y="1556792"/>
            <a:ext cx="2376264"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dirty="0">
                <a:latin typeface="Bradley Hand ITC" charset="0"/>
              </a:rPr>
              <a:t>Normal state cores</a:t>
            </a:r>
          </a:p>
        </p:txBody>
      </p:sp>
      <p:sp>
        <p:nvSpPr>
          <p:cNvPr id="337948" name="Line 28"/>
          <p:cNvSpPr>
            <a:spLocks noChangeShapeType="1"/>
          </p:cNvSpPr>
          <p:nvPr/>
        </p:nvSpPr>
        <p:spPr bwMode="auto">
          <a:xfrm>
            <a:off x="1922463" y="2392065"/>
            <a:ext cx="633412" cy="692150"/>
          </a:xfrm>
          <a:prstGeom prst="line">
            <a:avLst/>
          </a:prstGeom>
          <a:noFill/>
          <a:ln w="9525">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337949" name="Text Box 29"/>
          <p:cNvSpPr txBox="1">
            <a:spLocks noChangeArrowheads="1"/>
          </p:cNvSpPr>
          <p:nvPr/>
        </p:nvSpPr>
        <p:spPr bwMode="auto">
          <a:xfrm>
            <a:off x="3347864" y="1556792"/>
            <a:ext cx="2952328"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dirty="0">
                <a:latin typeface="Bradley Hand ITC" charset="0"/>
              </a:rPr>
              <a:t>Superconducting region</a:t>
            </a:r>
          </a:p>
        </p:txBody>
      </p:sp>
      <p:sp>
        <p:nvSpPr>
          <p:cNvPr id="337950" name="Line 30"/>
          <p:cNvSpPr>
            <a:spLocks noChangeShapeType="1"/>
          </p:cNvSpPr>
          <p:nvPr/>
        </p:nvSpPr>
        <p:spPr bwMode="auto">
          <a:xfrm>
            <a:off x="5148263" y="2333327"/>
            <a:ext cx="173037" cy="404813"/>
          </a:xfrm>
          <a:prstGeom prst="line">
            <a:avLst/>
          </a:prstGeom>
          <a:noFill/>
          <a:ln w="9525">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pic>
        <p:nvPicPr>
          <p:cNvPr id="337951" name="Picture 31"/>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1806575" y="5214640"/>
            <a:ext cx="2936875" cy="14763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7860685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2"/>
          <p:cNvSpPr>
            <a:spLocks noGrp="1" noChangeArrowheads="1"/>
          </p:cNvSpPr>
          <p:nvPr>
            <p:ph type="title"/>
          </p:nvPr>
        </p:nvSpPr>
        <p:spPr/>
        <p:txBody>
          <a:bodyPr/>
          <a:lstStyle/>
          <a:p>
            <a:pPr eaLnBrk="1" hangingPunct="1">
              <a:defRPr/>
            </a:pPr>
            <a:r>
              <a:rPr lang="en-US" dirty="0">
                <a:cs typeface="+mj-cs"/>
              </a:rPr>
              <a:t>Pinning centers</a:t>
            </a:r>
          </a:p>
        </p:txBody>
      </p:sp>
      <p:sp>
        <p:nvSpPr>
          <p:cNvPr id="273414" name="Rectangle 6"/>
          <p:cNvSpPr>
            <a:spLocks noChangeArrowheads="1"/>
          </p:cNvSpPr>
          <p:nvPr/>
        </p:nvSpPr>
        <p:spPr bwMode="auto">
          <a:xfrm>
            <a:off x="228600" y="5486400"/>
            <a:ext cx="3289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a:cs typeface="+mn-cs"/>
              </a:rPr>
              <a:t>Microstructure of Nb-Ti</a:t>
            </a:r>
          </a:p>
        </p:txBody>
      </p:sp>
      <p:sp>
        <p:nvSpPr>
          <p:cNvPr id="273415" name="Rectangle 7"/>
          <p:cNvSpPr>
            <a:spLocks noChangeArrowheads="1"/>
          </p:cNvSpPr>
          <p:nvPr/>
        </p:nvSpPr>
        <p:spPr bwMode="auto">
          <a:xfrm>
            <a:off x="2136775" y="90488"/>
            <a:ext cx="70167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dirty="0">
                <a:cs typeface="+mn-cs"/>
              </a:rPr>
              <a:t>Graphics by courtesy of Applied Superconductivity Center at NHMFL</a:t>
            </a:r>
          </a:p>
        </p:txBody>
      </p:sp>
      <p:sp>
        <p:nvSpPr>
          <p:cNvPr id="273416" name="Rectangle 8"/>
          <p:cNvSpPr>
            <a:spLocks noChangeArrowheads="1"/>
          </p:cNvSpPr>
          <p:nvPr/>
        </p:nvSpPr>
        <p:spPr bwMode="auto">
          <a:xfrm>
            <a:off x="304800" y="1981200"/>
            <a:ext cx="29146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Precipitates in alloys</a:t>
            </a:r>
          </a:p>
        </p:txBody>
      </p:sp>
      <p:pic>
        <p:nvPicPr>
          <p:cNvPr id="72709" name="Picture 9" descr="TPE01-F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420938"/>
            <a:ext cx="4343400" cy="2986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2710" name="Picture 10" descr="igcasiternb3snfilament-fc-fesem"/>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3800" y="2420938"/>
            <a:ext cx="3835400" cy="29892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73419" name="Rectangle 11"/>
          <p:cNvSpPr>
            <a:spLocks noChangeArrowheads="1"/>
          </p:cNvSpPr>
          <p:nvPr/>
        </p:nvSpPr>
        <p:spPr bwMode="auto">
          <a:xfrm>
            <a:off x="5105400" y="1600200"/>
            <a:ext cx="3789363"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defRPr/>
            </a:pPr>
            <a:r>
              <a:rPr lang="en-US">
                <a:cs typeface="+mn-cs"/>
              </a:rPr>
              <a:t>Grain boundaries in </a:t>
            </a:r>
          </a:p>
          <a:p>
            <a:pPr algn="r">
              <a:defRPr/>
            </a:pPr>
            <a:r>
              <a:rPr lang="en-US">
                <a:cs typeface="+mn-cs"/>
              </a:rPr>
              <a:t>inter-metallic compounds</a:t>
            </a:r>
          </a:p>
        </p:txBody>
      </p:sp>
      <p:sp>
        <p:nvSpPr>
          <p:cNvPr id="273420" name="Rectangle 12"/>
          <p:cNvSpPr>
            <a:spLocks noChangeArrowheads="1"/>
          </p:cNvSpPr>
          <p:nvPr/>
        </p:nvSpPr>
        <p:spPr bwMode="auto">
          <a:xfrm>
            <a:off x="5410200" y="5486400"/>
            <a:ext cx="33813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a:cs typeface="+mn-cs"/>
              </a:rPr>
              <a:t>Microstructure of Nb</a:t>
            </a:r>
            <a:r>
              <a:rPr lang="en-US" baseline="-25000">
                <a:cs typeface="+mn-cs"/>
              </a:rPr>
              <a:t>3</a:t>
            </a:r>
            <a:r>
              <a:rPr lang="en-US">
                <a:cs typeface="+mn-cs"/>
              </a:rPr>
              <a:t>Sn</a:t>
            </a:r>
          </a:p>
        </p:txBody>
      </p:sp>
      <p:sp>
        <p:nvSpPr>
          <p:cNvPr id="273421" name="Rectangle 13"/>
          <p:cNvSpPr>
            <a:spLocks noChangeArrowheads="1"/>
          </p:cNvSpPr>
          <p:nvPr/>
        </p:nvSpPr>
        <p:spPr bwMode="auto">
          <a:xfrm>
            <a:off x="5029200" y="4876800"/>
            <a:ext cx="8620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solidFill>
                  <a:schemeClr val="bg1"/>
                </a:solidFill>
                <a:cs typeface="+mn-cs"/>
              </a:rPr>
              <a:t>grain</a:t>
            </a:r>
          </a:p>
        </p:txBody>
      </p:sp>
      <p:sp>
        <p:nvSpPr>
          <p:cNvPr id="273422" name="Line 14"/>
          <p:cNvSpPr>
            <a:spLocks noChangeShapeType="1"/>
          </p:cNvSpPr>
          <p:nvPr/>
        </p:nvSpPr>
        <p:spPr bwMode="auto">
          <a:xfrm flipV="1">
            <a:off x="5638800" y="4300538"/>
            <a:ext cx="157163" cy="652462"/>
          </a:xfrm>
          <a:prstGeom prst="line">
            <a:avLst/>
          </a:prstGeom>
          <a:noFill/>
          <a:ln w="28575">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3423" name="Line 15"/>
          <p:cNvSpPr>
            <a:spLocks noChangeShapeType="1"/>
          </p:cNvSpPr>
          <p:nvPr/>
        </p:nvSpPr>
        <p:spPr bwMode="auto">
          <a:xfrm flipV="1">
            <a:off x="5748338" y="4625975"/>
            <a:ext cx="215900" cy="365125"/>
          </a:xfrm>
          <a:prstGeom prst="line">
            <a:avLst/>
          </a:prstGeom>
          <a:noFill/>
          <a:ln w="28575">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73424" name="Line 16"/>
          <p:cNvSpPr>
            <a:spLocks noChangeShapeType="1"/>
          </p:cNvSpPr>
          <p:nvPr/>
        </p:nvSpPr>
        <p:spPr bwMode="auto">
          <a:xfrm flipV="1">
            <a:off x="5834063" y="4867275"/>
            <a:ext cx="334962" cy="220663"/>
          </a:xfrm>
          <a:prstGeom prst="line">
            <a:avLst/>
          </a:prstGeom>
          <a:noFill/>
          <a:ln w="28575">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Rectangle 2"/>
          <p:cNvSpPr>
            <a:spLocks noGrp="1" noChangeArrowheads="1"/>
          </p:cNvSpPr>
          <p:nvPr>
            <p:ph type="title"/>
          </p:nvPr>
        </p:nvSpPr>
        <p:spPr/>
        <p:txBody>
          <a:bodyPr/>
          <a:lstStyle/>
          <a:p>
            <a:pPr eaLnBrk="1" hangingPunct="1">
              <a:defRPr/>
            </a:pPr>
            <a:r>
              <a:rPr lang="en-US">
                <a:cs typeface="+mj-cs"/>
              </a:rPr>
              <a:t>Jc(B,T,…)</a:t>
            </a:r>
          </a:p>
        </p:txBody>
      </p:sp>
      <p:grpSp>
        <p:nvGrpSpPr>
          <p:cNvPr id="74754" name="Group 3"/>
          <p:cNvGrpSpPr>
            <a:grpSpLocks/>
          </p:cNvGrpSpPr>
          <p:nvPr/>
        </p:nvGrpSpPr>
        <p:grpSpPr bwMode="auto">
          <a:xfrm>
            <a:off x="3760788" y="700088"/>
            <a:ext cx="5307012" cy="6081712"/>
            <a:chOff x="2208" y="70"/>
            <a:chExt cx="3343" cy="3831"/>
          </a:xfrm>
        </p:grpSpPr>
        <p:pic>
          <p:nvPicPr>
            <p:cNvPr id="74758" name="Picture 4" descr="Jcmatlab"/>
            <p:cNvPicPr>
              <a:picLocks noChangeAspect="1" noChangeArrowheads="1"/>
            </p:cNvPicPr>
            <p:nvPr/>
          </p:nvPicPr>
          <p:blipFill>
            <a:blip r:embed="rId3">
              <a:extLst>
                <a:ext uri="{28A0092B-C50C-407E-A947-70E740481C1C}">
                  <a14:useLocalDpi xmlns:a14="http://schemas.microsoft.com/office/drawing/2010/main" val="0"/>
                </a:ext>
              </a:extLst>
            </a:blip>
            <a:srcRect b="7863"/>
            <a:stretch>
              <a:fillRect/>
            </a:stretch>
          </p:blipFill>
          <p:spPr bwMode="auto">
            <a:xfrm>
              <a:off x="2268" y="91"/>
              <a:ext cx="3184" cy="37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4759" name="Rectangle 5"/>
            <p:cNvSpPr>
              <a:spLocks noChangeArrowheads="1"/>
            </p:cNvSpPr>
            <p:nvPr/>
          </p:nvSpPr>
          <p:spPr bwMode="auto">
            <a:xfrm>
              <a:off x="2558" y="2785"/>
              <a:ext cx="191" cy="17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60" name="Rectangle 6"/>
            <p:cNvSpPr>
              <a:spLocks noChangeArrowheads="1"/>
            </p:cNvSpPr>
            <p:nvPr/>
          </p:nvSpPr>
          <p:spPr bwMode="auto">
            <a:xfrm>
              <a:off x="2415" y="1908"/>
              <a:ext cx="334" cy="17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61" name="Rectangle 7"/>
            <p:cNvSpPr>
              <a:spLocks noChangeArrowheads="1"/>
            </p:cNvSpPr>
            <p:nvPr/>
          </p:nvSpPr>
          <p:spPr bwMode="auto">
            <a:xfrm>
              <a:off x="2362" y="1460"/>
              <a:ext cx="385" cy="17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62" name="Rectangle 8"/>
            <p:cNvSpPr>
              <a:spLocks noChangeArrowheads="1"/>
            </p:cNvSpPr>
            <p:nvPr/>
          </p:nvSpPr>
          <p:spPr bwMode="auto">
            <a:xfrm>
              <a:off x="2482" y="2341"/>
              <a:ext cx="272" cy="17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63" name="Rectangle 9"/>
            <p:cNvSpPr>
              <a:spLocks noChangeArrowheads="1"/>
            </p:cNvSpPr>
            <p:nvPr/>
          </p:nvSpPr>
          <p:spPr bwMode="auto">
            <a:xfrm rot="1116376">
              <a:off x="3130" y="3451"/>
              <a:ext cx="191" cy="17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64" name="Rectangle 10"/>
            <p:cNvSpPr>
              <a:spLocks noChangeArrowheads="1"/>
            </p:cNvSpPr>
            <p:nvPr/>
          </p:nvSpPr>
          <p:spPr bwMode="auto">
            <a:xfrm rot="-2736755">
              <a:off x="4647" y="331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263179" name="Line 11"/>
            <p:cNvSpPr>
              <a:spLocks noChangeShapeType="1"/>
            </p:cNvSpPr>
            <p:nvPr/>
          </p:nvSpPr>
          <p:spPr bwMode="auto">
            <a:xfrm>
              <a:off x="3523" y="2535"/>
              <a:ext cx="1747" cy="430"/>
            </a:xfrm>
            <a:prstGeom prst="line">
              <a:avLst/>
            </a:prstGeom>
            <a:noFill/>
            <a:ln w="12700">
              <a:solidFill>
                <a:schemeClr val="tx1"/>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a:defRPr/>
              </a:pPr>
              <a:endParaRPr lang="en-US">
                <a:cs typeface="+mn-cs"/>
              </a:endParaRPr>
            </a:p>
          </p:txBody>
        </p:sp>
        <p:sp>
          <p:nvSpPr>
            <p:cNvPr id="263180" name="Line 12"/>
            <p:cNvSpPr>
              <a:spLocks noChangeShapeType="1"/>
            </p:cNvSpPr>
            <p:nvPr/>
          </p:nvSpPr>
          <p:spPr bwMode="auto">
            <a:xfrm flipH="1">
              <a:off x="2586" y="2535"/>
              <a:ext cx="934" cy="960"/>
            </a:xfrm>
            <a:prstGeom prst="line">
              <a:avLst/>
            </a:prstGeom>
            <a:noFill/>
            <a:ln w="12700">
              <a:solidFill>
                <a:schemeClr val="tx1"/>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a:defRPr/>
              </a:pPr>
              <a:endParaRPr lang="en-US">
                <a:cs typeface="+mn-cs"/>
              </a:endParaRPr>
            </a:p>
          </p:txBody>
        </p:sp>
        <p:sp>
          <p:nvSpPr>
            <p:cNvPr id="263181" name="Line 13"/>
            <p:cNvSpPr>
              <a:spLocks noChangeShapeType="1"/>
            </p:cNvSpPr>
            <p:nvPr/>
          </p:nvSpPr>
          <p:spPr bwMode="auto">
            <a:xfrm flipH="1" flipV="1">
              <a:off x="3521" y="102"/>
              <a:ext cx="0" cy="2430"/>
            </a:xfrm>
            <a:prstGeom prst="line">
              <a:avLst/>
            </a:prstGeom>
            <a:noFill/>
            <a:ln w="12700">
              <a:solidFill>
                <a:schemeClr val="tx1"/>
              </a:solidFill>
              <a:round/>
              <a:headEnd/>
              <a:tailEnd type="triangle" w="sm" len="lg"/>
            </a:ln>
            <a:effectLst>
              <a:outerShdw blurRad="63500" dist="38099" dir="2700000" algn="ctr" rotWithShape="0">
                <a:srgbClr val="000000">
                  <a:alpha val="74998"/>
                </a:srgbClr>
              </a:outerShdw>
            </a:effectLst>
            <a:extLst>
              <a:ext uri="{909E8E84-426E-40dd-AFC4-6F175D3DCCD1}">
                <a14:hiddenFill xmlns="" xmlns:a14="http://schemas.microsoft.com/office/drawing/2010/main">
                  <a:noFill/>
                </a14:hiddenFill>
              </a:ext>
            </a:extLst>
          </p:spPr>
          <p:txBody>
            <a:bodyPr wrap="none" anchor="ctr"/>
            <a:lstStyle/>
            <a:p>
              <a:pPr>
                <a:defRPr/>
              </a:pPr>
              <a:endParaRPr lang="en-US">
                <a:cs typeface="+mn-cs"/>
              </a:endParaRPr>
            </a:p>
          </p:txBody>
        </p:sp>
        <p:sp>
          <p:nvSpPr>
            <p:cNvPr id="263182" name="Rectangle 14"/>
            <p:cNvSpPr>
              <a:spLocks noChangeArrowheads="1"/>
            </p:cNvSpPr>
            <p:nvPr/>
          </p:nvSpPr>
          <p:spPr bwMode="auto">
            <a:xfrm>
              <a:off x="5097" y="2670"/>
              <a:ext cx="454"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defRPr/>
              </a:pPr>
              <a:r>
                <a:rPr lang="en-US" sz="2000">
                  <a:latin typeface="Arial" charset="0"/>
                </a:rPr>
                <a:t>B [T]</a:t>
              </a:r>
            </a:p>
          </p:txBody>
        </p:sp>
        <p:sp>
          <p:nvSpPr>
            <p:cNvPr id="263183" name="Rectangle 15"/>
            <p:cNvSpPr>
              <a:spLocks noChangeArrowheads="1"/>
            </p:cNvSpPr>
            <p:nvPr/>
          </p:nvSpPr>
          <p:spPr bwMode="auto">
            <a:xfrm>
              <a:off x="2229" y="3141"/>
              <a:ext cx="454" cy="250"/>
            </a:xfrm>
            <a:prstGeom prst="rect">
              <a:avLst/>
            </a:prstGeom>
            <a:noFill/>
            <a:ln>
              <a:noFill/>
            </a:ln>
            <a:effectLst>
              <a:outerShdw blurRad="38100" dist="25399" dir="2700000" algn="ctr" rotWithShape="0">
                <a:srgbClr val="000000">
                  <a:alpha val="85999"/>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defRPr/>
              </a:pPr>
              <a:r>
                <a:rPr lang="en-US" sz="2000">
                  <a:latin typeface="Arial" charset="0"/>
                </a:rPr>
                <a:t>T [K]</a:t>
              </a:r>
            </a:p>
          </p:txBody>
        </p:sp>
        <p:sp>
          <p:nvSpPr>
            <p:cNvPr id="263184" name="Rectangle 16"/>
            <p:cNvSpPr>
              <a:spLocks noChangeArrowheads="1"/>
            </p:cNvSpPr>
            <p:nvPr/>
          </p:nvSpPr>
          <p:spPr bwMode="auto">
            <a:xfrm>
              <a:off x="3503" y="70"/>
              <a:ext cx="857" cy="250"/>
            </a:xfrm>
            <a:prstGeom prst="rect">
              <a:avLst/>
            </a:prstGeom>
            <a:noFill/>
            <a:ln>
              <a:noFill/>
            </a:ln>
            <a:effectLst>
              <a:outerShdw blurRad="38100" dist="25399" dir="2700000" algn="ctr" rotWithShape="0">
                <a:srgbClr val="000000">
                  <a:alpha val="75000"/>
                </a:srgbClr>
              </a:outerShdw>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defRPr/>
              </a:pPr>
              <a:r>
                <a:rPr lang="en-US" sz="2000">
                  <a:latin typeface="Arial" charset="0"/>
                </a:rPr>
                <a:t>J</a:t>
              </a:r>
              <a:r>
                <a:rPr lang="en-US" sz="2000" baseline="-25000">
                  <a:latin typeface="Arial" charset="0"/>
                </a:rPr>
                <a:t>c</a:t>
              </a:r>
              <a:r>
                <a:rPr lang="en-US" sz="2000">
                  <a:latin typeface="Arial" charset="0"/>
                </a:rPr>
                <a:t> [A/mm</a:t>
              </a:r>
              <a:r>
                <a:rPr lang="en-US" sz="2000" baseline="30000">
                  <a:latin typeface="Arial" charset="0"/>
                </a:rPr>
                <a:t>2</a:t>
              </a:r>
              <a:r>
                <a:rPr lang="en-US" sz="2000">
                  <a:latin typeface="Arial" charset="0"/>
                </a:rPr>
                <a:t>]</a:t>
              </a:r>
            </a:p>
          </p:txBody>
        </p:sp>
        <p:sp>
          <p:nvSpPr>
            <p:cNvPr id="74771" name="Rectangle 17"/>
            <p:cNvSpPr>
              <a:spLocks noChangeArrowheads="1"/>
            </p:cNvSpPr>
            <p:nvPr/>
          </p:nvSpPr>
          <p:spPr bwMode="auto">
            <a:xfrm>
              <a:off x="3130" y="3416"/>
              <a:ext cx="187"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5</a:t>
              </a:r>
            </a:p>
          </p:txBody>
        </p:sp>
        <p:sp>
          <p:nvSpPr>
            <p:cNvPr id="74772" name="Rectangle 18"/>
            <p:cNvSpPr>
              <a:spLocks noChangeArrowheads="1"/>
            </p:cNvSpPr>
            <p:nvPr/>
          </p:nvSpPr>
          <p:spPr bwMode="auto">
            <a:xfrm>
              <a:off x="4714" y="3254"/>
              <a:ext cx="187"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5</a:t>
              </a:r>
            </a:p>
          </p:txBody>
        </p:sp>
        <p:sp>
          <p:nvSpPr>
            <p:cNvPr id="74773" name="Rectangle 19"/>
            <p:cNvSpPr>
              <a:spLocks noChangeArrowheads="1"/>
            </p:cNvSpPr>
            <p:nvPr/>
          </p:nvSpPr>
          <p:spPr bwMode="auto">
            <a:xfrm>
              <a:off x="2457" y="2757"/>
              <a:ext cx="330"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100</a:t>
              </a:r>
            </a:p>
          </p:txBody>
        </p:sp>
        <p:sp>
          <p:nvSpPr>
            <p:cNvPr id="74774" name="Rectangle 20"/>
            <p:cNvSpPr>
              <a:spLocks noChangeArrowheads="1"/>
            </p:cNvSpPr>
            <p:nvPr/>
          </p:nvSpPr>
          <p:spPr bwMode="auto">
            <a:xfrm>
              <a:off x="2351" y="2317"/>
              <a:ext cx="436"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1,000</a:t>
              </a:r>
            </a:p>
          </p:txBody>
        </p:sp>
        <p:sp>
          <p:nvSpPr>
            <p:cNvPr id="74775" name="Rectangle 21"/>
            <p:cNvSpPr>
              <a:spLocks noChangeArrowheads="1"/>
            </p:cNvSpPr>
            <p:nvPr/>
          </p:nvSpPr>
          <p:spPr bwMode="auto">
            <a:xfrm>
              <a:off x="2279" y="1872"/>
              <a:ext cx="50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10,000</a:t>
              </a:r>
            </a:p>
          </p:txBody>
        </p:sp>
        <p:sp>
          <p:nvSpPr>
            <p:cNvPr id="74776" name="Rectangle 22"/>
            <p:cNvSpPr>
              <a:spLocks noChangeArrowheads="1"/>
            </p:cNvSpPr>
            <p:nvPr/>
          </p:nvSpPr>
          <p:spPr bwMode="auto">
            <a:xfrm>
              <a:off x="2208" y="1426"/>
              <a:ext cx="579"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100,000</a:t>
              </a:r>
            </a:p>
          </p:txBody>
        </p:sp>
        <p:sp>
          <p:nvSpPr>
            <p:cNvPr id="74777" name="Oval 23"/>
            <p:cNvSpPr>
              <a:spLocks noChangeArrowheads="1"/>
            </p:cNvSpPr>
            <p:nvPr/>
          </p:nvSpPr>
          <p:spPr bwMode="auto">
            <a:xfrm>
              <a:off x="3691" y="1862"/>
              <a:ext cx="58" cy="58"/>
            </a:xfrm>
            <a:prstGeom prst="ellipse">
              <a:avLst/>
            </a:prstGeom>
            <a:noFill/>
            <a:ln w="19050">
              <a:solidFill>
                <a:schemeClr val="tx1"/>
              </a:solidFill>
              <a:round/>
              <a:headEnd/>
              <a:tailEnd/>
            </a:ln>
            <a:extLst>
              <a:ext uri="{909E8E84-426E-40dd-AFC4-6F175D3DCCD1}">
                <a14:hiddenFill xmlns="" xmlns:a14="http://schemas.microsoft.com/office/drawing/2010/main">
                  <a:solidFill>
                    <a:schemeClr val="accent1"/>
                  </a:solidFill>
                </a14:hiddenFill>
              </a:ext>
            </a:extLst>
          </p:spPr>
          <p:txBody>
            <a:bodyPr wrap="none" anchor="ctr"/>
            <a:lstStyle/>
            <a:p>
              <a:endParaRPr lang="en-US"/>
            </a:p>
          </p:txBody>
        </p:sp>
        <p:sp>
          <p:nvSpPr>
            <p:cNvPr id="74778" name="Rectangle 24"/>
            <p:cNvSpPr>
              <a:spLocks noChangeArrowheads="1"/>
            </p:cNvSpPr>
            <p:nvPr/>
          </p:nvSpPr>
          <p:spPr bwMode="auto">
            <a:xfrm rot="-2736755">
              <a:off x="4298" y="3688"/>
              <a:ext cx="191" cy="173"/>
            </a:xfrm>
            <a:prstGeom prst="rect">
              <a:avLst/>
            </a:prstGeom>
            <a:solidFill>
              <a:srgbClr val="FFFFFF"/>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79" name="Rectangle 25"/>
            <p:cNvSpPr>
              <a:spLocks noChangeArrowheads="1"/>
            </p:cNvSpPr>
            <p:nvPr/>
          </p:nvSpPr>
          <p:spPr bwMode="auto">
            <a:xfrm rot="1116376">
              <a:off x="3644" y="3578"/>
              <a:ext cx="191" cy="17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80" name="Rectangle 26"/>
            <p:cNvSpPr>
              <a:spLocks noChangeArrowheads="1"/>
            </p:cNvSpPr>
            <p:nvPr/>
          </p:nvSpPr>
          <p:spPr bwMode="auto">
            <a:xfrm rot="1116376">
              <a:off x="4143" y="3709"/>
              <a:ext cx="191" cy="172"/>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txBody>
            <a:bodyPr/>
            <a:lstStyle/>
            <a:p>
              <a:endParaRPr lang="en-US"/>
            </a:p>
          </p:txBody>
        </p:sp>
        <p:sp>
          <p:nvSpPr>
            <p:cNvPr id="74781" name="Rectangle 27"/>
            <p:cNvSpPr>
              <a:spLocks noChangeArrowheads="1"/>
            </p:cNvSpPr>
            <p:nvPr/>
          </p:nvSpPr>
          <p:spPr bwMode="auto">
            <a:xfrm>
              <a:off x="4336" y="3637"/>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10</a:t>
              </a:r>
            </a:p>
          </p:txBody>
        </p:sp>
        <p:sp>
          <p:nvSpPr>
            <p:cNvPr id="74782" name="Rectangle 28"/>
            <p:cNvSpPr>
              <a:spLocks noChangeArrowheads="1"/>
            </p:cNvSpPr>
            <p:nvPr/>
          </p:nvSpPr>
          <p:spPr bwMode="auto">
            <a:xfrm>
              <a:off x="3583" y="3553"/>
              <a:ext cx="258" cy="212"/>
            </a:xfrm>
            <a:prstGeom prst="rect">
              <a:avLst/>
            </a:prstGeom>
            <a:noFill/>
            <a:ln>
              <a:noFill/>
            </a:ln>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10</a:t>
              </a:r>
            </a:p>
          </p:txBody>
        </p:sp>
        <p:sp>
          <p:nvSpPr>
            <p:cNvPr id="74783" name="Rectangle 29"/>
            <p:cNvSpPr>
              <a:spLocks noChangeArrowheads="1"/>
            </p:cNvSpPr>
            <p:nvPr/>
          </p:nvSpPr>
          <p:spPr bwMode="auto">
            <a:xfrm>
              <a:off x="4107" y="3689"/>
              <a:ext cx="258" cy="212"/>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15</a:t>
              </a:r>
            </a:p>
          </p:txBody>
        </p:sp>
        <p:grpSp>
          <p:nvGrpSpPr>
            <p:cNvPr id="74784" name="Group 30"/>
            <p:cNvGrpSpPr>
              <a:grpSpLocks/>
            </p:cNvGrpSpPr>
            <p:nvPr/>
          </p:nvGrpSpPr>
          <p:grpSpPr bwMode="auto">
            <a:xfrm>
              <a:off x="3945" y="1227"/>
              <a:ext cx="603" cy="212"/>
              <a:chOff x="4301" y="1342"/>
              <a:chExt cx="603" cy="212"/>
            </a:xfrm>
          </p:grpSpPr>
          <p:sp>
            <p:nvSpPr>
              <p:cNvPr id="74791" name="Rectangle 31"/>
              <p:cNvSpPr>
                <a:spLocks noChangeArrowheads="1"/>
              </p:cNvSpPr>
              <p:nvPr/>
            </p:nvSpPr>
            <p:spPr bwMode="auto">
              <a:xfrm>
                <a:off x="4348" y="1373"/>
                <a:ext cx="508" cy="148"/>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endParaRPr lang="en-US"/>
              </a:p>
            </p:txBody>
          </p:sp>
          <p:sp>
            <p:nvSpPr>
              <p:cNvPr id="263200" name="Rectangle 32"/>
              <p:cNvSpPr>
                <a:spLocks noChangeArrowheads="1"/>
              </p:cNvSpPr>
              <p:nvPr/>
            </p:nvSpPr>
            <p:spPr bwMode="auto">
              <a:xfrm rot="21582786">
                <a:off x="4301" y="1342"/>
                <a:ext cx="603" cy="212"/>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algn="l" eaLnBrk="0" hangingPunct="0">
                  <a:defRPr/>
                </a:pPr>
                <a:r>
                  <a:rPr lang="en-US" sz="1600">
                    <a:solidFill>
                      <a:srgbClr val="FF0000"/>
                    </a:solidFill>
                    <a:latin typeface="Arial" charset="0"/>
                  </a:rPr>
                  <a:t>B = 5 [T]</a:t>
                </a:r>
              </a:p>
            </p:txBody>
          </p:sp>
        </p:grpSp>
        <p:grpSp>
          <p:nvGrpSpPr>
            <p:cNvPr id="74785" name="Group 33"/>
            <p:cNvGrpSpPr>
              <a:grpSpLocks/>
            </p:cNvGrpSpPr>
            <p:nvPr/>
          </p:nvGrpSpPr>
          <p:grpSpPr bwMode="auto">
            <a:xfrm>
              <a:off x="2841" y="570"/>
              <a:ext cx="568" cy="212"/>
              <a:chOff x="1001" y="401"/>
              <a:chExt cx="568" cy="212"/>
            </a:xfrm>
          </p:grpSpPr>
          <p:sp>
            <p:nvSpPr>
              <p:cNvPr id="74789" name="Rectangle 34"/>
              <p:cNvSpPr>
                <a:spLocks noChangeArrowheads="1"/>
              </p:cNvSpPr>
              <p:nvPr/>
            </p:nvSpPr>
            <p:spPr bwMode="auto">
              <a:xfrm>
                <a:off x="1049" y="445"/>
                <a:ext cx="472" cy="125"/>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endParaRPr lang="en-US"/>
              </a:p>
            </p:txBody>
          </p:sp>
          <p:sp>
            <p:nvSpPr>
              <p:cNvPr id="263203" name="Rectangle 35"/>
              <p:cNvSpPr>
                <a:spLocks noChangeArrowheads="1"/>
              </p:cNvSpPr>
              <p:nvPr/>
            </p:nvSpPr>
            <p:spPr bwMode="auto">
              <a:xfrm>
                <a:off x="1001" y="401"/>
                <a:ext cx="56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algn="l" eaLnBrk="0" hangingPunct="0">
                  <a:defRPr/>
                </a:pPr>
                <a:r>
                  <a:rPr lang="en-US" sz="1600">
                    <a:solidFill>
                      <a:srgbClr val="0000FF"/>
                    </a:solidFill>
                    <a:latin typeface="Arial" charset="0"/>
                  </a:rPr>
                  <a:t>T=1.9 K</a:t>
                </a:r>
              </a:p>
            </p:txBody>
          </p:sp>
        </p:grpSp>
        <p:grpSp>
          <p:nvGrpSpPr>
            <p:cNvPr id="74786" name="Group 36"/>
            <p:cNvGrpSpPr>
              <a:grpSpLocks/>
            </p:cNvGrpSpPr>
            <p:nvPr/>
          </p:nvGrpSpPr>
          <p:grpSpPr bwMode="auto">
            <a:xfrm>
              <a:off x="2663" y="805"/>
              <a:ext cx="568" cy="212"/>
              <a:chOff x="1001" y="401"/>
              <a:chExt cx="568" cy="212"/>
            </a:xfrm>
          </p:grpSpPr>
          <p:sp>
            <p:nvSpPr>
              <p:cNvPr id="74787" name="Rectangle 37"/>
              <p:cNvSpPr>
                <a:spLocks noChangeArrowheads="1"/>
              </p:cNvSpPr>
              <p:nvPr/>
            </p:nvSpPr>
            <p:spPr bwMode="auto">
              <a:xfrm>
                <a:off x="1049" y="445"/>
                <a:ext cx="472" cy="125"/>
              </a:xfrm>
              <a:prstGeom prst="rect">
                <a:avLst/>
              </a:prstGeom>
              <a:solidFill>
                <a:schemeClr val="bg1"/>
              </a:solidFill>
              <a:ln>
                <a:noFill/>
              </a:ln>
              <a:extLst>
                <a:ext uri="{91240B29-F687-4f45-9708-019B960494DF}">
                  <a14:hiddenLine xmlns="" xmlns:a14="http://schemas.microsoft.com/office/drawing/2010/main" w="9525">
                    <a:solidFill>
                      <a:schemeClr val="tx1"/>
                    </a:solidFill>
                    <a:miter lim="800000"/>
                    <a:headEnd/>
                    <a:tailEnd/>
                  </a14:hiddenLine>
                </a:ext>
              </a:extLst>
            </p:spPr>
            <p:txBody>
              <a:bodyPr wrap="none" anchor="ctr"/>
              <a:lstStyle/>
              <a:p>
                <a:endParaRPr lang="en-US"/>
              </a:p>
            </p:txBody>
          </p:sp>
          <p:sp>
            <p:nvSpPr>
              <p:cNvPr id="263206" name="Rectangle 38"/>
              <p:cNvSpPr>
                <a:spLocks noChangeArrowheads="1"/>
              </p:cNvSpPr>
              <p:nvPr/>
            </p:nvSpPr>
            <p:spPr bwMode="auto">
              <a:xfrm>
                <a:off x="1001" y="401"/>
                <a:ext cx="568" cy="2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38100" dist="25399" dir="2700000" algn="ctr" rotWithShape="0">
                        <a:srgbClr val="000000">
                          <a:alpha val="75000"/>
                        </a:srgbClr>
                      </a:outerShdw>
                    </a:effectLst>
                  </a14:hiddenEffects>
                </a:ext>
              </a:extLst>
            </p:spPr>
            <p:txBody>
              <a:bodyPr wrap="none">
                <a:spAutoFit/>
              </a:bodyPr>
              <a:lstStyle/>
              <a:p>
                <a:pPr algn="l" eaLnBrk="0" hangingPunct="0">
                  <a:defRPr/>
                </a:pPr>
                <a:r>
                  <a:rPr lang="en-US" sz="1600">
                    <a:solidFill>
                      <a:srgbClr val="0000FF"/>
                    </a:solidFill>
                    <a:latin typeface="Arial" charset="0"/>
                  </a:rPr>
                  <a:t>T=4.2 K</a:t>
                </a:r>
              </a:p>
            </p:txBody>
          </p:sp>
        </p:grpSp>
      </p:grpSp>
      <p:sp>
        <p:nvSpPr>
          <p:cNvPr id="263207" name="Rectangle 39"/>
          <p:cNvSpPr>
            <a:spLocks noGrp="1" noChangeArrowheads="1"/>
          </p:cNvSpPr>
          <p:nvPr>
            <p:ph type="body" sz="half" idx="1"/>
          </p:nvPr>
        </p:nvSpPr>
        <p:spPr>
          <a:xfrm>
            <a:off x="152400" y="2057400"/>
            <a:ext cx="3810000" cy="4532313"/>
          </a:xfrm>
        </p:spPr>
        <p:txBody>
          <a:bodyPr/>
          <a:lstStyle/>
          <a:p>
            <a:pPr eaLnBrk="1" hangingPunct="1">
              <a:defRPr/>
            </a:pPr>
            <a:r>
              <a:rPr lang="en-US" sz="2400">
                <a:cs typeface="+mn-cs"/>
              </a:rPr>
              <a:t>The maximum current that can be carried by the superconductor is the current at which:</a:t>
            </a:r>
          </a:p>
          <a:p>
            <a:pPr algn="ctr" eaLnBrk="1" hangingPunct="1">
              <a:buFont typeface="Wingdings" charset="0"/>
              <a:buNone/>
              <a:defRPr/>
            </a:pPr>
            <a:r>
              <a:rPr lang="en-US" sz="2400">
                <a:cs typeface="+mn-cs"/>
              </a:rPr>
              <a:t>|</a:t>
            </a:r>
            <a:r>
              <a:rPr lang="en-US" sz="2400" b="1">
                <a:cs typeface="+mn-cs"/>
              </a:rPr>
              <a:t>J</a:t>
            </a:r>
            <a:r>
              <a:rPr lang="en-US" sz="2400">
                <a:cs typeface="+mn-cs"/>
              </a:rPr>
              <a:t> x </a:t>
            </a:r>
            <a:r>
              <a:rPr lang="en-US" sz="2400" b="1">
                <a:cs typeface="+mn-cs"/>
              </a:rPr>
              <a:t>B</a:t>
            </a:r>
            <a:r>
              <a:rPr lang="en-US" sz="2400">
                <a:cs typeface="+mn-cs"/>
              </a:rPr>
              <a:t>| = F</a:t>
            </a:r>
            <a:r>
              <a:rPr lang="en-US" sz="2400" baseline="-25000">
                <a:cs typeface="+mn-cs"/>
              </a:rPr>
              <a:t>P</a:t>
            </a:r>
          </a:p>
          <a:p>
            <a:pPr eaLnBrk="1" hangingPunct="1">
              <a:defRPr/>
            </a:pPr>
            <a:r>
              <a:rPr lang="en-US" sz="2400">
                <a:cs typeface="+mn-cs"/>
              </a:rPr>
              <a:t>The above expression defines a </a:t>
            </a:r>
            <a:r>
              <a:rPr lang="en-US" sz="2400" b="1">
                <a:solidFill>
                  <a:schemeClr val="hlink"/>
                </a:solidFill>
                <a:cs typeface="+mn-cs"/>
              </a:rPr>
              <a:t>critical surface</a:t>
            </a:r>
            <a:r>
              <a:rPr lang="en-US" sz="2400">
                <a:cs typeface="+mn-cs"/>
              </a:rPr>
              <a:t>:</a:t>
            </a:r>
          </a:p>
          <a:p>
            <a:pPr algn="ctr" eaLnBrk="1" hangingPunct="1">
              <a:buFont typeface="Wingdings" charset="0"/>
              <a:buNone/>
              <a:defRPr/>
            </a:pPr>
            <a:r>
              <a:rPr lang="en-US" sz="2400">
                <a:cs typeface="+mn-cs"/>
              </a:rPr>
              <a:t>J</a:t>
            </a:r>
            <a:r>
              <a:rPr lang="en-US" sz="2400" baseline="-25000">
                <a:cs typeface="+mn-cs"/>
              </a:rPr>
              <a:t>C</a:t>
            </a:r>
            <a:r>
              <a:rPr lang="en-US" sz="2400">
                <a:cs typeface="+mn-cs"/>
              </a:rPr>
              <a:t>(B,T,…) </a:t>
            </a:r>
            <a:r>
              <a:rPr lang="en-US" sz="2400">
                <a:cs typeface="+mn-cs"/>
                <a:sym typeface="Symbol" charset="0"/>
              </a:rPr>
              <a:t>=</a:t>
            </a:r>
            <a:r>
              <a:rPr lang="en-US" sz="2400">
                <a:cs typeface="+mn-cs"/>
              </a:rPr>
              <a:t> F</a:t>
            </a:r>
            <a:r>
              <a:rPr lang="en-US" sz="2400" baseline="-25000">
                <a:cs typeface="+mn-cs"/>
              </a:rPr>
              <a:t>P</a:t>
            </a:r>
            <a:r>
              <a:rPr lang="en-US" sz="2400">
                <a:cs typeface="+mn-cs"/>
              </a:rPr>
              <a:t> / B</a:t>
            </a:r>
          </a:p>
        </p:txBody>
      </p:sp>
      <p:sp>
        <p:nvSpPr>
          <p:cNvPr id="263209" name="Rectangle 41"/>
          <p:cNvSpPr>
            <a:spLocks noChangeArrowheads="1"/>
          </p:cNvSpPr>
          <p:nvPr/>
        </p:nvSpPr>
        <p:spPr bwMode="auto">
          <a:xfrm>
            <a:off x="3900488" y="152400"/>
            <a:ext cx="47831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Critical surface of a LHC NbTi wire</a:t>
            </a:r>
          </a:p>
        </p:txBody>
      </p:sp>
      <p:sp>
        <p:nvSpPr>
          <p:cNvPr id="263210" name="AutoShape 42"/>
          <p:cNvSpPr>
            <a:spLocks/>
          </p:cNvSpPr>
          <p:nvPr/>
        </p:nvSpPr>
        <p:spPr bwMode="auto">
          <a:xfrm>
            <a:off x="457200" y="6249988"/>
            <a:ext cx="4211638" cy="466725"/>
          </a:xfrm>
          <a:prstGeom prst="accentCallout2">
            <a:avLst>
              <a:gd name="adj1" fmla="val 24491"/>
              <a:gd name="adj2" fmla="val 101810"/>
              <a:gd name="adj3" fmla="val 24491"/>
              <a:gd name="adj4" fmla="val 127931"/>
              <a:gd name="adj5" fmla="val -554083"/>
              <a:gd name="adj6" fmla="val 135468"/>
            </a:avLst>
          </a:prstGeom>
          <a:noFill/>
          <a:ln w="9525">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a:solidFill>
                  <a:schemeClr val="hlink"/>
                </a:solidFill>
                <a:cs typeface="+mn-cs"/>
              </a:rPr>
              <a:t>Jc (5 T, 4.2 K) ≈ 3000 A/mm</a:t>
            </a:r>
            <a:r>
              <a:rPr lang="en-US" baseline="30000">
                <a:solidFill>
                  <a:schemeClr val="hlink"/>
                </a:solidFill>
                <a:cs typeface="+mn-cs"/>
              </a:rPr>
              <a:t>2</a:t>
            </a:r>
            <a:endParaRPr lang="en-US">
              <a:solidFill>
                <a:schemeClr val="hlink"/>
              </a:solidFill>
              <a:cs typeface="+mn-cs"/>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Rectangle 2"/>
          <p:cNvSpPr>
            <a:spLocks noGrp="1" noChangeArrowheads="1"/>
          </p:cNvSpPr>
          <p:nvPr>
            <p:ph type="title"/>
          </p:nvPr>
        </p:nvSpPr>
        <p:spPr/>
        <p:txBody>
          <a:bodyPr/>
          <a:lstStyle/>
          <a:p>
            <a:pPr eaLnBrk="1" hangingPunct="1">
              <a:defRPr/>
            </a:pPr>
            <a:r>
              <a:rPr lang="en-US">
                <a:cs typeface="+mj-cs"/>
              </a:rPr>
              <a:t>Superconductors physics - Re-cap</a:t>
            </a:r>
          </a:p>
        </p:txBody>
      </p:sp>
      <p:sp>
        <p:nvSpPr>
          <p:cNvPr id="266279" name="Rectangle 39"/>
          <p:cNvSpPr>
            <a:spLocks noGrp="1" noChangeArrowheads="1"/>
          </p:cNvSpPr>
          <p:nvPr>
            <p:ph type="body" idx="1"/>
          </p:nvPr>
        </p:nvSpPr>
        <p:spPr/>
        <p:txBody>
          <a:bodyPr/>
          <a:lstStyle/>
          <a:p>
            <a:pPr eaLnBrk="1" hangingPunct="1">
              <a:lnSpc>
                <a:spcPct val="90000"/>
              </a:lnSpc>
              <a:defRPr/>
            </a:pPr>
            <a:r>
              <a:rPr lang="en-US">
                <a:cs typeface="+mn-cs"/>
              </a:rPr>
              <a:t>Superconducting materials are only useful if they are </a:t>
            </a:r>
            <a:r>
              <a:rPr lang="en-US" b="1" i="1">
                <a:solidFill>
                  <a:schemeClr val="hlink"/>
                </a:solidFill>
                <a:cs typeface="+mn-cs"/>
              </a:rPr>
              <a:t>dirty</a:t>
            </a:r>
            <a:r>
              <a:rPr lang="en-US">
                <a:cs typeface="+mn-cs"/>
              </a:rPr>
              <a:t> (type II - high critical field) and </a:t>
            </a:r>
            <a:r>
              <a:rPr lang="en-US" b="1" i="1">
                <a:solidFill>
                  <a:schemeClr val="hlink"/>
                </a:solidFill>
                <a:cs typeface="+mn-cs"/>
              </a:rPr>
              <a:t>messy</a:t>
            </a:r>
            <a:r>
              <a:rPr lang="en-US">
                <a:cs typeface="+mn-cs"/>
              </a:rPr>
              <a:t> (strong pinning centers)</a:t>
            </a:r>
          </a:p>
          <a:p>
            <a:pPr eaLnBrk="1" hangingPunct="1">
              <a:lnSpc>
                <a:spcPct val="90000"/>
              </a:lnSpc>
              <a:defRPr/>
            </a:pPr>
            <a:r>
              <a:rPr lang="en-US">
                <a:cs typeface="+mn-cs"/>
              </a:rPr>
              <a:t>A superconductor is such only in conditions of temperature, field and current density within the critical surface, and it is a normal-conductor above these conditions. The transition is defined by a </a:t>
            </a:r>
            <a:r>
              <a:rPr lang="en-US">
                <a:solidFill>
                  <a:schemeClr val="hlink"/>
                </a:solidFill>
                <a:cs typeface="+mn-cs"/>
              </a:rPr>
              <a:t>critical current density J</a:t>
            </a:r>
            <a:r>
              <a:rPr lang="en-US" baseline="-25000">
                <a:solidFill>
                  <a:schemeClr val="hlink"/>
                </a:solidFill>
                <a:cs typeface="+mn-cs"/>
              </a:rPr>
              <a:t>C</a:t>
            </a:r>
            <a:r>
              <a:rPr lang="en-US">
                <a:solidFill>
                  <a:schemeClr val="hlink"/>
                </a:solidFill>
                <a:cs typeface="+mn-cs"/>
              </a:rPr>
              <a:t>(B,T,…)</a:t>
            </a:r>
          </a:p>
          <a:p>
            <a:pPr eaLnBrk="1" hangingPunct="1">
              <a:lnSpc>
                <a:spcPct val="90000"/>
              </a:lnSpc>
              <a:defRPr/>
            </a:pPr>
            <a:r>
              <a:rPr lang="en-US">
                <a:cs typeface="+mn-cs"/>
              </a:rPr>
              <a:t>The maximum current that can be carried is the </a:t>
            </a:r>
            <a:r>
              <a:rPr lang="en-US">
                <a:solidFill>
                  <a:schemeClr val="hlink"/>
                </a:solidFill>
                <a:cs typeface="+mn-cs"/>
              </a:rPr>
              <a:t>I</a:t>
            </a:r>
            <a:r>
              <a:rPr lang="en-US" baseline="-25000">
                <a:solidFill>
                  <a:schemeClr val="hlink"/>
                </a:solidFill>
                <a:cs typeface="+mn-cs"/>
              </a:rPr>
              <a:t>C</a:t>
            </a:r>
            <a:r>
              <a:rPr lang="en-US">
                <a:solidFill>
                  <a:schemeClr val="hlink"/>
                </a:solidFill>
                <a:cs typeface="+mn-cs"/>
              </a:rPr>
              <a:t> = A</a:t>
            </a:r>
            <a:r>
              <a:rPr lang="en-US" baseline="-25000">
                <a:solidFill>
                  <a:schemeClr val="hlink"/>
                </a:solidFill>
                <a:cs typeface="+mn-cs"/>
              </a:rPr>
              <a:t>SC</a:t>
            </a:r>
            <a:r>
              <a:rPr lang="en-US">
                <a:solidFill>
                  <a:schemeClr val="hlink"/>
                </a:solidFill>
                <a:cs typeface="+mn-cs"/>
              </a:rPr>
              <a:t> x J</a:t>
            </a:r>
            <a:r>
              <a:rPr lang="en-US" baseline="-25000">
                <a:solidFill>
                  <a:schemeClr val="hlink"/>
                </a:solidFill>
                <a:cs typeface="+mn-cs"/>
              </a:rPr>
              <a:t>C</a:t>
            </a:r>
            <a:endParaRPr lang="en-US">
              <a:cs typeface="+mn-cs"/>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Superconductor types – 1/2</a:t>
            </a:r>
          </a:p>
        </p:txBody>
      </p:sp>
      <p:sp>
        <p:nvSpPr>
          <p:cNvPr id="3" name="Content Placeholder 2">
            <a:extLst>
              <a:ext uri="{FF2B5EF4-FFF2-40B4-BE49-F238E27FC236}">
                <a16:creationId xmlns:a16="http://schemas.microsoft.com/office/drawing/2014/main" id="{C21F564D-9746-8349-9955-6AE5830F8EEB}"/>
              </a:ext>
            </a:extLst>
          </p:cNvPr>
          <p:cNvSpPr>
            <a:spLocks noGrp="1"/>
          </p:cNvSpPr>
          <p:nvPr>
            <p:ph idx="1"/>
          </p:nvPr>
        </p:nvSpPr>
        <p:spPr/>
        <p:txBody>
          <a:bodyPr/>
          <a:lstStyle/>
          <a:p>
            <a:r>
              <a:rPr lang="en-US" dirty="0"/>
              <a:t>M</a:t>
            </a:r>
            <a:r>
              <a:rPr lang="en-CH" dirty="0"/>
              <a:t>agnetic field exclusion:</a:t>
            </a:r>
          </a:p>
          <a:p>
            <a:pPr lvl="1"/>
            <a:r>
              <a:rPr lang="en-US" b="1" dirty="0"/>
              <a:t>T</a:t>
            </a:r>
            <a:r>
              <a:rPr lang="en-CH" b="1" dirty="0"/>
              <a:t>ype I </a:t>
            </a:r>
            <a:r>
              <a:rPr lang="en-CH" dirty="0"/>
              <a:t>– full exclusion of field lines from the material bulk up to </a:t>
            </a:r>
            <a:r>
              <a:rPr lang="en-CH" i="1" dirty="0"/>
              <a:t>lower critical field </a:t>
            </a:r>
            <a:r>
              <a:rPr lang="en-CH" dirty="0"/>
              <a:t>B</a:t>
            </a:r>
            <a:r>
              <a:rPr lang="en-CH" baseline="-25000" dirty="0"/>
              <a:t>C1</a:t>
            </a:r>
          </a:p>
          <a:p>
            <a:pPr lvl="1"/>
            <a:r>
              <a:rPr lang="en-CH" b="1" dirty="0"/>
              <a:t>Type II </a:t>
            </a:r>
            <a:r>
              <a:rPr lang="en-CH" dirty="0"/>
              <a:t>– full exclusion of field lines from the material bulk up to B</a:t>
            </a:r>
            <a:r>
              <a:rPr lang="en-CH" baseline="-25000" dirty="0"/>
              <a:t>C1 </a:t>
            </a:r>
            <a:r>
              <a:rPr lang="en-CH" dirty="0"/>
              <a:t>followed by partial flux penetration (vortices) up to </a:t>
            </a:r>
            <a:r>
              <a:rPr lang="en-CH" i="1" dirty="0"/>
              <a:t>upper</a:t>
            </a:r>
            <a:r>
              <a:rPr lang="en-CH" dirty="0"/>
              <a:t> </a:t>
            </a:r>
            <a:r>
              <a:rPr lang="en-CH" i="1" dirty="0"/>
              <a:t>critical field </a:t>
            </a:r>
            <a:r>
              <a:rPr lang="en-CH" dirty="0"/>
              <a:t>B</a:t>
            </a:r>
            <a:r>
              <a:rPr lang="en-CH" baseline="-25000" dirty="0"/>
              <a:t>C2</a:t>
            </a:r>
          </a:p>
          <a:p>
            <a:r>
              <a:rPr lang="en-US" dirty="0"/>
              <a:t>U</a:t>
            </a:r>
            <a:r>
              <a:rPr lang="en-CH" dirty="0"/>
              <a:t>nderlying theory:</a:t>
            </a:r>
          </a:p>
          <a:p>
            <a:pPr lvl="1"/>
            <a:r>
              <a:rPr lang="en-US" b="1" dirty="0"/>
              <a:t>Conventional </a:t>
            </a:r>
            <a:r>
              <a:rPr lang="en-CH" dirty="0"/>
              <a:t>– explained by BCS theory (usually applying to LTS)</a:t>
            </a:r>
            <a:endParaRPr lang="en-CH" baseline="-25000" dirty="0"/>
          </a:p>
          <a:p>
            <a:pPr lvl="1"/>
            <a:r>
              <a:rPr lang="en-CH" b="1" dirty="0"/>
              <a:t>Unconventional</a:t>
            </a:r>
            <a:r>
              <a:rPr lang="en-CH" dirty="0"/>
              <a:t> – needs theory different from BCS (usually applying to HTS)</a:t>
            </a:r>
          </a:p>
          <a:p>
            <a:pPr lvl="1"/>
            <a:endParaRPr lang="en-CH" dirty="0"/>
          </a:p>
        </p:txBody>
      </p:sp>
    </p:spTree>
    <p:extLst>
      <p:ext uri="{BB962C8B-B14F-4D97-AF65-F5344CB8AC3E}">
        <p14:creationId xmlns:p14="http://schemas.microsoft.com/office/powerpoint/2010/main" val="31621651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Superconductor types – 2/2</a:t>
            </a:r>
          </a:p>
        </p:txBody>
      </p:sp>
      <p:sp>
        <p:nvSpPr>
          <p:cNvPr id="3" name="Content Placeholder 2">
            <a:extLst>
              <a:ext uri="{FF2B5EF4-FFF2-40B4-BE49-F238E27FC236}">
                <a16:creationId xmlns:a16="http://schemas.microsoft.com/office/drawing/2014/main" id="{C21F564D-9746-8349-9955-6AE5830F8EEB}"/>
              </a:ext>
            </a:extLst>
          </p:cNvPr>
          <p:cNvSpPr>
            <a:spLocks noGrp="1"/>
          </p:cNvSpPr>
          <p:nvPr>
            <p:ph idx="1"/>
          </p:nvPr>
        </p:nvSpPr>
        <p:spPr>
          <a:xfrm>
            <a:off x="990600" y="1600201"/>
            <a:ext cx="7964488" cy="3412976"/>
          </a:xfrm>
        </p:spPr>
        <p:txBody>
          <a:bodyPr/>
          <a:lstStyle/>
          <a:p>
            <a:r>
              <a:rPr lang="en-US" dirty="0"/>
              <a:t>Critical temperature</a:t>
            </a:r>
            <a:r>
              <a:rPr lang="en-CH" dirty="0"/>
              <a:t>:</a:t>
            </a:r>
          </a:p>
          <a:p>
            <a:pPr lvl="1"/>
            <a:r>
              <a:rPr lang="en-US" b="1" dirty="0"/>
              <a:t>LTS </a:t>
            </a:r>
            <a:r>
              <a:rPr lang="en-CH" dirty="0"/>
              <a:t>– low-temperature superconductors, critical temperature T</a:t>
            </a:r>
            <a:r>
              <a:rPr lang="en-CH" baseline="-25000" dirty="0"/>
              <a:t>C</a:t>
            </a:r>
            <a:r>
              <a:rPr lang="en-CH" dirty="0"/>
              <a:t> up to (about) 30 K</a:t>
            </a:r>
            <a:endParaRPr lang="en-CH" baseline="-25000" dirty="0"/>
          </a:p>
          <a:p>
            <a:pPr lvl="1"/>
            <a:r>
              <a:rPr lang="en-CH" b="1" dirty="0"/>
              <a:t>HTS </a:t>
            </a:r>
            <a:r>
              <a:rPr lang="en-CH" dirty="0"/>
              <a:t>– high-temperature superconductors, critical temperature T</a:t>
            </a:r>
            <a:r>
              <a:rPr lang="en-CH" baseline="-25000" dirty="0"/>
              <a:t>C</a:t>
            </a:r>
            <a:r>
              <a:rPr lang="en-CH" dirty="0"/>
              <a:t> above 30 K, in the range of liquid nitrogen (77K) and higher</a:t>
            </a:r>
            <a:endParaRPr lang="en-CH" baseline="-25000" dirty="0"/>
          </a:p>
          <a:p>
            <a:pPr marL="457200" lvl="1" indent="0">
              <a:buNone/>
            </a:pPr>
            <a:r>
              <a:rPr lang="en-CH" sz="1800" dirty="0"/>
              <a:t>NOTE: MgB</a:t>
            </a:r>
            <a:r>
              <a:rPr lang="en-CH" sz="1800" baseline="-25000" dirty="0"/>
              <a:t>2</a:t>
            </a:r>
            <a:r>
              <a:rPr lang="en-CH" sz="1800" dirty="0"/>
              <a:t> is a special case: TC ≈ 40 K but explained by LTS theory</a:t>
            </a:r>
          </a:p>
          <a:p>
            <a:r>
              <a:rPr lang="en-US" dirty="0"/>
              <a:t>Material class</a:t>
            </a:r>
            <a:r>
              <a:rPr lang="en-CH" dirty="0"/>
              <a:t>:</a:t>
            </a:r>
          </a:p>
        </p:txBody>
      </p:sp>
      <p:grpSp>
        <p:nvGrpSpPr>
          <p:cNvPr id="8" name="Group 7">
            <a:extLst>
              <a:ext uri="{FF2B5EF4-FFF2-40B4-BE49-F238E27FC236}">
                <a16:creationId xmlns:a16="http://schemas.microsoft.com/office/drawing/2014/main" id="{F38EE82B-49CE-804D-AE3C-E7293DEBEB65}"/>
              </a:ext>
            </a:extLst>
          </p:cNvPr>
          <p:cNvGrpSpPr/>
          <p:nvPr/>
        </p:nvGrpSpPr>
        <p:grpSpPr>
          <a:xfrm>
            <a:off x="990600" y="5000844"/>
            <a:ext cx="7770268" cy="1549214"/>
            <a:chOff x="990600" y="5000844"/>
            <a:chExt cx="7770268" cy="1549214"/>
          </a:xfrm>
        </p:grpSpPr>
        <p:sp>
          <p:nvSpPr>
            <p:cNvPr id="5" name="Content Placeholder 2">
              <a:extLst>
                <a:ext uri="{FF2B5EF4-FFF2-40B4-BE49-F238E27FC236}">
                  <a16:creationId xmlns:a16="http://schemas.microsoft.com/office/drawing/2014/main" id="{6C804174-0CFB-364F-8754-C8312CD1C484}"/>
                </a:ext>
              </a:extLst>
            </p:cNvPr>
            <p:cNvSpPr txBox="1">
              <a:spLocks/>
            </p:cNvSpPr>
            <p:nvPr/>
          </p:nvSpPr>
          <p:spPr bwMode="auto">
            <a:xfrm>
              <a:off x="990600" y="5000844"/>
              <a:ext cx="4176464" cy="1549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charset="0"/>
                <a:buChar char="n"/>
                <a:defRPr sz="28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hlink"/>
                </a:buClr>
                <a:buSzPct val="55000"/>
                <a:buFont typeface="Wingdings" charset="0"/>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charset="0"/>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charset="0"/>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9pPr>
            </a:lstStyle>
            <a:p>
              <a:pPr lvl="1"/>
              <a:r>
                <a:rPr lang="en-CH" b="1" kern="0" dirty="0"/>
                <a:t>Elements</a:t>
              </a:r>
              <a:r>
                <a:rPr lang="en-CH" kern="0" dirty="0"/>
                <a:t> </a:t>
              </a:r>
              <a:r>
                <a:rPr lang="en-CH" sz="1800" kern="0" dirty="0"/>
                <a:t>(e.g. Pb, Hg)</a:t>
              </a:r>
            </a:p>
            <a:p>
              <a:pPr lvl="1"/>
              <a:r>
                <a:rPr lang="en-CH" b="1" kern="0" dirty="0"/>
                <a:t>Alloys</a:t>
              </a:r>
              <a:r>
                <a:rPr lang="en-CH" kern="0" dirty="0"/>
                <a:t> </a:t>
              </a:r>
              <a:r>
                <a:rPr lang="en-CH" sz="1800" kern="0" dirty="0"/>
                <a:t>(e.g. Nb-Ti, Nb-Zr)</a:t>
              </a:r>
            </a:p>
            <a:p>
              <a:pPr lvl="1"/>
              <a:r>
                <a:rPr lang="en-CH" b="1" kern="0" dirty="0"/>
                <a:t>Compounds</a:t>
              </a:r>
              <a:r>
                <a:rPr lang="en-CH" kern="0" dirty="0"/>
                <a:t> </a:t>
              </a:r>
              <a:r>
                <a:rPr lang="en-CH" sz="1800" kern="0" dirty="0"/>
                <a:t>(e.g. Nb</a:t>
              </a:r>
              <a:r>
                <a:rPr lang="en-CH" sz="1800" kern="0" baseline="-25000" dirty="0"/>
                <a:t>3</a:t>
              </a:r>
              <a:r>
                <a:rPr lang="en-CH" sz="1800" kern="0" dirty="0"/>
                <a:t>Sn)</a:t>
              </a:r>
              <a:endParaRPr lang="en-CH" kern="0" dirty="0"/>
            </a:p>
          </p:txBody>
        </p:sp>
        <p:sp>
          <p:nvSpPr>
            <p:cNvPr id="7" name="Content Placeholder 2">
              <a:extLst>
                <a:ext uri="{FF2B5EF4-FFF2-40B4-BE49-F238E27FC236}">
                  <a16:creationId xmlns:a16="http://schemas.microsoft.com/office/drawing/2014/main" id="{98C0CB48-B2FA-F342-9241-601112D97B72}"/>
                </a:ext>
              </a:extLst>
            </p:cNvPr>
            <p:cNvSpPr txBox="1">
              <a:spLocks/>
            </p:cNvSpPr>
            <p:nvPr/>
          </p:nvSpPr>
          <p:spPr bwMode="auto">
            <a:xfrm>
              <a:off x="4584404" y="5000844"/>
              <a:ext cx="4176464" cy="154921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chemeClr val="folHlink"/>
                </a:buClr>
                <a:buSzPct val="60000"/>
                <a:buFont typeface="Wingdings" charset="0"/>
                <a:buChar char="n"/>
                <a:defRPr sz="2800">
                  <a:solidFill>
                    <a:schemeClr val="tx1"/>
                  </a:solidFill>
                  <a:latin typeface="+mn-lt"/>
                  <a:ea typeface="+mn-ea"/>
                  <a:cs typeface="ＭＳ Ｐゴシック" charset="0"/>
                </a:defRPr>
              </a:lvl1pPr>
              <a:lvl2pPr marL="742950" indent="-285750" algn="l" rtl="0" eaLnBrk="0" fontAlgn="base" hangingPunct="0">
                <a:spcBef>
                  <a:spcPct val="20000"/>
                </a:spcBef>
                <a:spcAft>
                  <a:spcPct val="0"/>
                </a:spcAft>
                <a:buClr>
                  <a:schemeClr val="hlink"/>
                </a:buClr>
                <a:buSzPct val="55000"/>
                <a:buFont typeface="Wingdings" charset="0"/>
                <a:buChar char="n"/>
                <a:defRPr sz="2400">
                  <a:solidFill>
                    <a:schemeClr val="tx1"/>
                  </a:solidFill>
                  <a:latin typeface="+mn-lt"/>
                  <a:ea typeface="+mn-ea"/>
                </a:defRPr>
              </a:lvl2pPr>
              <a:lvl3pPr marL="1143000" indent="-228600" algn="l" rtl="0" eaLnBrk="0" fontAlgn="base" hangingPunct="0">
                <a:spcBef>
                  <a:spcPct val="20000"/>
                </a:spcBef>
                <a:spcAft>
                  <a:spcPct val="0"/>
                </a:spcAft>
                <a:buClr>
                  <a:schemeClr val="folHlink"/>
                </a:buClr>
                <a:buSzPct val="50000"/>
                <a:buFont typeface="Wingdings" charset="0"/>
                <a:buChar char="n"/>
                <a:defRPr sz="20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55000"/>
                <a:buFont typeface="Wingdings" charset="0"/>
                <a:buChar char="n"/>
                <a:defRPr sz="2000">
                  <a:solidFill>
                    <a:schemeClr val="tx1"/>
                  </a:solidFill>
                  <a:latin typeface="+mn-lt"/>
                  <a:ea typeface="+mn-ea"/>
                </a:defRPr>
              </a:lvl4pPr>
              <a:lvl5pPr marL="2057400" indent="-228600" algn="l" rtl="0" eaLnBrk="0" fontAlgn="base" hangingPunct="0">
                <a:spcBef>
                  <a:spcPct val="20000"/>
                </a:spcBef>
                <a:spcAft>
                  <a:spcPct val="0"/>
                </a:spcAft>
                <a:buClr>
                  <a:schemeClr val="accent1"/>
                </a:buClr>
                <a:buSzPct val="50000"/>
                <a:buFont typeface="Wingdings" charset="0"/>
                <a:buChar char="n"/>
                <a:defRPr sz="2000">
                  <a:solidFill>
                    <a:schemeClr val="tx1"/>
                  </a:solidFill>
                  <a:latin typeface="+mn-lt"/>
                  <a:ea typeface="+mn-ea"/>
                </a:defRPr>
              </a:lvl5pPr>
              <a:lvl6pPr marL="25146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6pPr>
              <a:lvl7pPr marL="29718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7pPr>
              <a:lvl8pPr marL="34290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8pPr>
              <a:lvl9pPr marL="3886200" indent="-228600" algn="l" rtl="0" fontAlgn="base">
                <a:spcBef>
                  <a:spcPct val="20000"/>
                </a:spcBef>
                <a:spcAft>
                  <a:spcPct val="0"/>
                </a:spcAft>
                <a:buClr>
                  <a:schemeClr val="accent1"/>
                </a:buClr>
                <a:buSzPct val="50000"/>
                <a:buFont typeface="Wingdings" charset="0"/>
                <a:buChar char="n"/>
                <a:defRPr sz="2000">
                  <a:solidFill>
                    <a:schemeClr val="tx1"/>
                  </a:solidFill>
                  <a:latin typeface="+mn-lt"/>
                  <a:ea typeface="+mn-ea"/>
                </a:defRPr>
              </a:lvl9pPr>
            </a:lstStyle>
            <a:p>
              <a:pPr lvl="1"/>
              <a:r>
                <a:rPr lang="en-CH" b="1" kern="0" dirty="0"/>
                <a:t>Ceramics</a:t>
              </a:r>
              <a:r>
                <a:rPr lang="en-CH" kern="0" dirty="0"/>
                <a:t> </a:t>
              </a:r>
              <a:r>
                <a:rPr lang="en-CH" sz="1800" kern="0" dirty="0"/>
                <a:t>(e.g. REBCO)</a:t>
              </a:r>
            </a:p>
            <a:p>
              <a:pPr lvl="1"/>
              <a:r>
                <a:rPr lang="en-CH" b="1" kern="0" dirty="0"/>
                <a:t>Pnictides</a:t>
              </a:r>
              <a:r>
                <a:rPr lang="en-CH" kern="0" dirty="0"/>
                <a:t> </a:t>
              </a:r>
              <a:r>
                <a:rPr lang="en-CH" sz="1800" kern="0" dirty="0"/>
                <a:t>(e.g. IBS)</a:t>
              </a:r>
            </a:p>
            <a:p>
              <a:pPr lvl="1"/>
              <a:r>
                <a:rPr lang="en-CH" b="1" kern="0" dirty="0"/>
                <a:t>Organic</a:t>
              </a:r>
              <a:r>
                <a:rPr lang="en-CH" kern="0" dirty="0"/>
                <a:t>, </a:t>
              </a:r>
              <a:r>
                <a:rPr lang="en-CH" b="1" kern="0" dirty="0"/>
                <a:t>Sulfides</a:t>
              </a:r>
              <a:r>
                <a:rPr lang="en-CH" kern="0" dirty="0"/>
                <a:t>, …</a:t>
              </a:r>
              <a:endParaRPr lang="en-CH" sz="3200" kern="0" dirty="0"/>
            </a:p>
          </p:txBody>
        </p:sp>
      </p:grpSp>
    </p:spTree>
    <p:extLst>
      <p:ext uri="{BB962C8B-B14F-4D97-AF65-F5344CB8AC3E}">
        <p14:creationId xmlns:p14="http://schemas.microsoft.com/office/powerpoint/2010/main" val="2038288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9" name="Rectangle 3"/>
          <p:cNvSpPr>
            <a:spLocks noChangeArrowheads="1"/>
          </p:cNvSpPr>
          <p:nvPr/>
        </p:nvSpPr>
        <p:spPr bwMode="auto">
          <a:xfrm>
            <a:off x="685800" y="152400"/>
            <a:ext cx="7772400" cy="762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nchor="ctr"/>
          <a:lstStyle/>
          <a:p>
            <a:pPr algn="l">
              <a:defRPr/>
            </a:pPr>
            <a:r>
              <a:rPr lang="en-GB" sz="1400">
                <a:solidFill>
                  <a:schemeClr val="tx2"/>
                </a:solidFill>
                <a:latin typeface="Times New Roman" charset="0"/>
                <a:cs typeface="+mn-cs"/>
              </a:rPr>
              <a:t> </a:t>
            </a:r>
          </a:p>
        </p:txBody>
      </p:sp>
      <p:grpSp>
        <p:nvGrpSpPr>
          <p:cNvPr id="26626" name="Group 17"/>
          <p:cNvGrpSpPr>
            <a:grpSpLocks/>
          </p:cNvGrpSpPr>
          <p:nvPr/>
        </p:nvGrpSpPr>
        <p:grpSpPr bwMode="auto">
          <a:xfrm>
            <a:off x="5130800" y="1819275"/>
            <a:ext cx="4013200" cy="4733925"/>
            <a:chOff x="3232" y="1146"/>
            <a:chExt cx="2528" cy="2982"/>
          </a:xfrm>
        </p:grpSpPr>
        <p:pic>
          <p:nvPicPr>
            <p:cNvPr id="162823"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2" y="1146"/>
              <a:ext cx="2528" cy="298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62824" name="Freeform 8"/>
            <p:cNvSpPr>
              <a:spLocks/>
            </p:cNvSpPr>
            <p:nvPr/>
          </p:nvSpPr>
          <p:spPr bwMode="auto">
            <a:xfrm>
              <a:off x="3721" y="3100"/>
              <a:ext cx="348" cy="576"/>
            </a:xfrm>
            <a:custGeom>
              <a:avLst/>
              <a:gdLst>
                <a:gd name="T0" fmla="*/ 0 w 383"/>
                <a:gd name="T1" fmla="*/ 3 h 600"/>
                <a:gd name="T2" fmla="*/ 124 w 383"/>
                <a:gd name="T3" fmla="*/ 3 h 600"/>
                <a:gd name="T4" fmla="*/ 264 w 383"/>
                <a:gd name="T5" fmla="*/ 23 h 600"/>
                <a:gd name="T6" fmla="*/ 364 w 383"/>
                <a:gd name="T7" fmla="*/ 75 h 600"/>
                <a:gd name="T8" fmla="*/ 376 w 383"/>
                <a:gd name="T9" fmla="*/ 239 h 600"/>
                <a:gd name="T10" fmla="*/ 376 w 383"/>
                <a:gd name="T11" fmla="*/ 347 h 600"/>
                <a:gd name="T12" fmla="*/ 368 w 383"/>
                <a:gd name="T13" fmla="*/ 503 h 600"/>
                <a:gd name="T14" fmla="*/ 312 w 383"/>
                <a:gd name="T15" fmla="*/ 567 h 600"/>
                <a:gd name="T16" fmla="*/ 128 w 383"/>
                <a:gd name="T17" fmla="*/ 595 h 600"/>
                <a:gd name="T18" fmla="*/ 0 w 383"/>
                <a:gd name="T19" fmla="*/ 595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3" h="600">
                  <a:moveTo>
                    <a:pt x="0" y="3"/>
                  </a:moveTo>
                  <a:cubicBezTo>
                    <a:pt x="40" y="1"/>
                    <a:pt x="80" y="0"/>
                    <a:pt x="124" y="3"/>
                  </a:cubicBezTo>
                  <a:cubicBezTo>
                    <a:pt x="168" y="6"/>
                    <a:pt x="224" y="11"/>
                    <a:pt x="264" y="23"/>
                  </a:cubicBezTo>
                  <a:cubicBezTo>
                    <a:pt x="304" y="35"/>
                    <a:pt x="345" y="39"/>
                    <a:pt x="364" y="75"/>
                  </a:cubicBezTo>
                  <a:cubicBezTo>
                    <a:pt x="383" y="111"/>
                    <a:pt x="374" y="194"/>
                    <a:pt x="376" y="239"/>
                  </a:cubicBezTo>
                  <a:cubicBezTo>
                    <a:pt x="378" y="284"/>
                    <a:pt x="377" y="303"/>
                    <a:pt x="376" y="347"/>
                  </a:cubicBezTo>
                  <a:cubicBezTo>
                    <a:pt x="375" y="391"/>
                    <a:pt x="379" y="466"/>
                    <a:pt x="368" y="503"/>
                  </a:cubicBezTo>
                  <a:cubicBezTo>
                    <a:pt x="357" y="540"/>
                    <a:pt x="352" y="552"/>
                    <a:pt x="312" y="567"/>
                  </a:cubicBezTo>
                  <a:cubicBezTo>
                    <a:pt x="272" y="582"/>
                    <a:pt x="180" y="590"/>
                    <a:pt x="128" y="595"/>
                  </a:cubicBezTo>
                  <a:cubicBezTo>
                    <a:pt x="76" y="600"/>
                    <a:pt x="38" y="597"/>
                    <a:pt x="0" y="595"/>
                  </a:cubicBezTo>
                </a:path>
              </a:pathLst>
            </a:custGeom>
            <a:solidFill>
              <a:srgbClr val="7EC5CA"/>
            </a:solidFill>
            <a:ln>
              <a:noFill/>
            </a:ln>
            <a:effectLst/>
            <a:extLst>
              <a:ext uri="{91240B29-F687-4f45-9708-019B960494DF}">
                <a14:hiddenLine xmlns=""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2825" name="Text Box 9"/>
            <p:cNvSpPr txBox="1">
              <a:spLocks noChangeArrowheads="1"/>
            </p:cNvSpPr>
            <p:nvPr/>
          </p:nvSpPr>
          <p:spPr bwMode="auto">
            <a:xfrm>
              <a:off x="4320" y="2640"/>
              <a:ext cx="1174" cy="366"/>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600">
                  <a:latin typeface="Arial" charset="0"/>
                  <a:cs typeface="+mn-cs"/>
                </a:rPr>
                <a:t>Conventional iron electromagnets</a:t>
              </a:r>
              <a:endParaRPr lang="en-US" sz="1600">
                <a:latin typeface="Arial" charset="0"/>
                <a:cs typeface="+mn-cs"/>
              </a:endParaRPr>
            </a:p>
          </p:txBody>
        </p:sp>
        <p:sp>
          <p:nvSpPr>
            <p:cNvPr id="162826" name="Line 10"/>
            <p:cNvSpPr>
              <a:spLocks noChangeShapeType="1"/>
            </p:cNvSpPr>
            <p:nvPr/>
          </p:nvSpPr>
          <p:spPr bwMode="auto">
            <a:xfrm flipH="1">
              <a:off x="4080" y="2976"/>
              <a:ext cx="240" cy="192"/>
            </a:xfrm>
            <a:prstGeom prst="line">
              <a:avLst/>
            </a:prstGeom>
            <a:noFill/>
            <a:ln w="12700">
              <a:solidFill>
                <a:schemeClr val="tx1"/>
              </a:solidFill>
              <a:round/>
              <a:headEnd/>
              <a:tailEnd type="arrow" w="med"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2827" name="Text Box 11"/>
            <p:cNvSpPr txBox="1">
              <a:spLocks noChangeArrowheads="1"/>
            </p:cNvSpPr>
            <p:nvPr/>
          </p:nvSpPr>
          <p:spPr bwMode="auto">
            <a:xfrm>
              <a:off x="4320" y="2064"/>
              <a:ext cx="432" cy="212"/>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600">
                  <a:latin typeface="Arial" charset="0"/>
                  <a:cs typeface="+mn-cs"/>
                </a:rPr>
                <a:t>Nb-Ti</a:t>
              </a:r>
              <a:endParaRPr lang="en-US" sz="1600">
                <a:latin typeface="Arial" charset="0"/>
                <a:cs typeface="+mn-cs"/>
              </a:endParaRPr>
            </a:p>
          </p:txBody>
        </p:sp>
        <p:sp>
          <p:nvSpPr>
            <p:cNvPr id="162828" name="Line 12"/>
            <p:cNvSpPr>
              <a:spLocks noChangeShapeType="1"/>
            </p:cNvSpPr>
            <p:nvPr/>
          </p:nvSpPr>
          <p:spPr bwMode="auto">
            <a:xfrm flipV="1">
              <a:off x="4765" y="1895"/>
              <a:ext cx="335" cy="162"/>
            </a:xfrm>
            <a:prstGeom prst="line">
              <a:avLst/>
            </a:prstGeom>
            <a:noFill/>
            <a:ln w="12700">
              <a:solidFill>
                <a:schemeClr val="tx1"/>
              </a:solidFill>
              <a:round/>
              <a:headEnd/>
              <a:tailEnd type="arrow"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62831" name="Rectangle 15"/>
          <p:cNvSpPr>
            <a:spLocks noGrp="1" noChangeArrowheads="1"/>
          </p:cNvSpPr>
          <p:nvPr>
            <p:ph type="title"/>
          </p:nvPr>
        </p:nvSpPr>
        <p:spPr/>
        <p:txBody>
          <a:bodyPr/>
          <a:lstStyle/>
          <a:p>
            <a:pPr eaLnBrk="1" hangingPunct="1">
              <a:defRPr/>
            </a:pPr>
            <a:r>
              <a:rPr lang="en-GB">
                <a:cs typeface="+mj-cs"/>
              </a:rPr>
              <a:t>Why superconductivity anyhow ?</a:t>
            </a:r>
            <a:endParaRPr lang="en-US">
              <a:cs typeface="+mj-cs"/>
            </a:endParaRPr>
          </a:p>
        </p:txBody>
      </p:sp>
      <p:sp>
        <p:nvSpPr>
          <p:cNvPr id="162832" name="Rectangle 16"/>
          <p:cNvSpPr>
            <a:spLocks noGrp="1" noChangeArrowheads="1"/>
          </p:cNvSpPr>
          <p:nvPr>
            <p:ph type="body" idx="1"/>
          </p:nvPr>
        </p:nvSpPr>
        <p:spPr>
          <a:xfrm>
            <a:off x="152400" y="1676400"/>
            <a:ext cx="5181600" cy="5105400"/>
          </a:xfrm>
        </p:spPr>
        <p:txBody>
          <a:bodyPr/>
          <a:lstStyle/>
          <a:p>
            <a:pPr eaLnBrk="1" hangingPunct="1">
              <a:lnSpc>
                <a:spcPct val="90000"/>
              </a:lnSpc>
              <a:defRPr/>
            </a:pPr>
            <a:r>
              <a:rPr lang="en-US" sz="2400" b="1">
                <a:solidFill>
                  <a:schemeClr val="hlink"/>
                </a:solidFill>
                <a:cs typeface="+mn-cs"/>
              </a:rPr>
              <a:t>Abolish Ohm</a:t>
            </a:r>
            <a:r>
              <a:rPr lang="ja-JP" altLang="en-US" sz="2400" b="1">
                <a:solidFill>
                  <a:schemeClr val="hlink"/>
                </a:solidFill>
                <a:latin typeface="Arial"/>
                <a:cs typeface="+mn-cs"/>
              </a:rPr>
              <a:t>’</a:t>
            </a:r>
            <a:r>
              <a:rPr lang="en-US" sz="2400" b="1">
                <a:solidFill>
                  <a:schemeClr val="hlink"/>
                </a:solidFill>
                <a:cs typeface="+mn-cs"/>
              </a:rPr>
              <a:t>s law !</a:t>
            </a:r>
          </a:p>
          <a:p>
            <a:pPr lvl="1" eaLnBrk="1" hangingPunct="1">
              <a:lnSpc>
                <a:spcPct val="90000"/>
              </a:lnSpc>
              <a:defRPr/>
            </a:pPr>
            <a:r>
              <a:rPr lang="en-GB" sz="2000"/>
              <a:t>no power consumption (although need refrigeration power)</a:t>
            </a:r>
          </a:p>
          <a:p>
            <a:pPr lvl="1" eaLnBrk="1" hangingPunct="1">
              <a:lnSpc>
                <a:spcPct val="90000"/>
              </a:lnSpc>
              <a:defRPr/>
            </a:pPr>
            <a:r>
              <a:rPr lang="en-GB" sz="2000"/>
              <a:t>high current density</a:t>
            </a:r>
          </a:p>
          <a:p>
            <a:pPr lvl="1" eaLnBrk="1" hangingPunct="1">
              <a:lnSpc>
                <a:spcPct val="90000"/>
              </a:lnSpc>
              <a:defRPr/>
            </a:pPr>
            <a:r>
              <a:rPr lang="en-GB" sz="2000"/>
              <a:t>ampere turns are cheap, so don’t need iron (although often use it for shielding)</a:t>
            </a:r>
            <a:endParaRPr lang="en-US" sz="2000"/>
          </a:p>
          <a:p>
            <a:pPr eaLnBrk="1" hangingPunct="1">
              <a:lnSpc>
                <a:spcPct val="90000"/>
              </a:lnSpc>
              <a:defRPr/>
            </a:pPr>
            <a:r>
              <a:rPr lang="en-US" sz="2400">
                <a:cs typeface="+mn-cs"/>
              </a:rPr>
              <a:t>Consequences</a:t>
            </a:r>
          </a:p>
          <a:p>
            <a:pPr lvl="1" eaLnBrk="1" hangingPunct="1">
              <a:lnSpc>
                <a:spcPct val="90000"/>
              </a:lnSpc>
              <a:defRPr/>
            </a:pPr>
            <a:r>
              <a:rPr lang="en-GB" sz="2000"/>
              <a:t>lower running cost </a:t>
            </a:r>
            <a:r>
              <a:rPr lang="en-GB" sz="2000">
                <a:sym typeface="Symbol" charset="0"/>
              </a:rPr>
              <a:t> </a:t>
            </a:r>
            <a:r>
              <a:rPr lang="en-GB" sz="2000"/>
              <a:t>new commercial possibilities</a:t>
            </a:r>
          </a:p>
          <a:p>
            <a:pPr lvl="1" eaLnBrk="1" hangingPunct="1">
              <a:lnSpc>
                <a:spcPct val="90000"/>
              </a:lnSpc>
              <a:defRPr/>
            </a:pPr>
            <a:r>
              <a:rPr lang="en-GB" sz="2000"/>
              <a:t>energy savings</a:t>
            </a:r>
          </a:p>
          <a:p>
            <a:pPr lvl="1" eaLnBrk="1" hangingPunct="1">
              <a:lnSpc>
                <a:spcPct val="90000"/>
              </a:lnSpc>
              <a:defRPr/>
            </a:pPr>
            <a:r>
              <a:rPr lang="en-GB" sz="2000"/>
              <a:t>high current density </a:t>
            </a:r>
            <a:r>
              <a:rPr lang="en-GB" sz="2000">
                <a:sym typeface="Symbol" charset="0"/>
              </a:rPr>
              <a:t></a:t>
            </a:r>
            <a:r>
              <a:rPr lang="en-GB" sz="2000"/>
              <a:t> smaller, </a:t>
            </a:r>
            <a:r>
              <a:rPr lang="en-GB" sz="2000">
                <a:sym typeface="Symbol" charset="0"/>
              </a:rPr>
              <a:t>lighter, cheaper magnets  </a:t>
            </a:r>
            <a:r>
              <a:rPr lang="en-GB" sz="2000"/>
              <a:t>reduced capital cost</a:t>
            </a:r>
          </a:p>
          <a:p>
            <a:pPr lvl="1" eaLnBrk="1" hangingPunct="1">
              <a:lnSpc>
                <a:spcPct val="90000"/>
              </a:lnSpc>
              <a:defRPr/>
            </a:pPr>
            <a:r>
              <a:rPr lang="en-GB" sz="2000"/>
              <a:t>higher magnetic fields economically feasible </a:t>
            </a:r>
            <a:r>
              <a:rPr lang="en-GB" sz="2000">
                <a:sym typeface="Symbol" charset="0"/>
              </a:rPr>
              <a:t> </a:t>
            </a:r>
            <a:r>
              <a:rPr lang="en-GB" sz="2000"/>
              <a:t>new research possibilities</a:t>
            </a:r>
            <a:endParaRPr lang="en-US" sz="2000"/>
          </a:p>
        </p:txBody>
      </p:sp>
      <p:sp>
        <p:nvSpPr>
          <p:cNvPr id="162834" name="Rectangle 18"/>
          <p:cNvSpPr>
            <a:spLocks noChangeArrowheads="1"/>
          </p:cNvSpPr>
          <p:nvPr/>
        </p:nvSpPr>
        <p:spPr bwMode="auto">
          <a:xfrm>
            <a:off x="5265738" y="76200"/>
            <a:ext cx="3902075"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a:cs typeface="+mn-cs"/>
              </a:rPr>
              <a:t>Graphics by courtesy of M.N. Wilson </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a:t>Overview</a:t>
            </a:r>
          </a:p>
        </p:txBody>
      </p:sp>
      <p:sp>
        <p:nvSpPr>
          <p:cNvPr id="299011" name="Rectangle 3"/>
          <p:cNvSpPr>
            <a:spLocks noGrp="1" noChangeArrowheads="1"/>
          </p:cNvSpPr>
          <p:nvPr>
            <p:ph type="body" idx="1"/>
          </p:nvPr>
        </p:nvSpPr>
        <p:spPr>
          <a:xfrm>
            <a:off x="457200" y="1828800"/>
            <a:ext cx="8305800" cy="4532313"/>
          </a:xfrm>
        </p:spPr>
        <p:txBody>
          <a:bodyPr/>
          <a:lstStyle/>
          <a:p>
            <a:pPr>
              <a:lnSpc>
                <a:spcPct val="90000"/>
              </a:lnSpc>
            </a:pPr>
            <a:r>
              <a:rPr lang="en-US" dirty="0">
                <a:solidFill>
                  <a:srgbClr val="7F7F7F"/>
                </a:solidFill>
              </a:rPr>
              <a:t>Why superconductors ? A motivation</a:t>
            </a:r>
          </a:p>
          <a:p>
            <a:pPr>
              <a:lnSpc>
                <a:spcPct val="90000"/>
              </a:lnSpc>
            </a:pPr>
            <a:r>
              <a:rPr lang="en-US" dirty="0">
                <a:solidFill>
                  <a:schemeClr val="bg1">
                    <a:lumMod val="50000"/>
                  </a:schemeClr>
                </a:solidFill>
              </a:rPr>
              <a:t>A superconductor physics primer</a:t>
            </a:r>
          </a:p>
          <a:p>
            <a:pPr>
              <a:lnSpc>
                <a:spcPct val="90000"/>
              </a:lnSpc>
            </a:pPr>
            <a:r>
              <a:rPr lang="en-US" dirty="0">
                <a:solidFill>
                  <a:srgbClr val="FF0000"/>
                </a:solidFill>
              </a:rPr>
              <a:t>Superconducting materials and cables</a:t>
            </a:r>
          </a:p>
          <a:p>
            <a:pPr>
              <a:lnSpc>
                <a:spcPct val="90000"/>
              </a:lnSpc>
            </a:pPr>
            <a:r>
              <a:rPr lang="en-US" dirty="0">
                <a:solidFill>
                  <a:schemeClr val="bg1">
                    <a:lumMod val="50000"/>
                  </a:schemeClr>
                </a:solidFill>
              </a:rPr>
              <a:t>The making of a superconducting magnet</a:t>
            </a:r>
          </a:p>
          <a:p>
            <a:pPr>
              <a:lnSpc>
                <a:spcPct val="90000"/>
              </a:lnSpc>
            </a:pPr>
            <a:r>
              <a:rPr lang="en-US" dirty="0">
                <a:solidFill>
                  <a:schemeClr val="bg1">
                    <a:lumMod val="50000"/>
                  </a:schemeClr>
                </a:solidFill>
              </a:rPr>
              <a:t>Examples of superconducting magnet systems</a:t>
            </a:r>
          </a:p>
        </p:txBody>
      </p:sp>
    </p:spTree>
    <p:extLst>
      <p:ext uri="{BB962C8B-B14F-4D97-AF65-F5344CB8AC3E}">
        <p14:creationId xmlns:p14="http://schemas.microsoft.com/office/powerpoint/2010/main" val="216857419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Rectangle 1026"/>
          <p:cNvSpPr>
            <a:spLocks noGrp="1" noChangeArrowheads="1"/>
          </p:cNvSpPr>
          <p:nvPr>
            <p:ph type="title"/>
          </p:nvPr>
        </p:nvSpPr>
        <p:spPr/>
        <p:txBody>
          <a:bodyPr/>
          <a:lstStyle/>
          <a:p>
            <a:pPr>
              <a:defRPr/>
            </a:pPr>
            <a:r>
              <a:rPr lang="en-US" dirty="0"/>
              <a:t>Superconducting magnet </a:t>
            </a:r>
            <a:r>
              <a:rPr lang="en-US" i="1" dirty="0"/>
              <a:t>cook-book</a:t>
            </a:r>
          </a:p>
        </p:txBody>
      </p:sp>
      <p:sp>
        <p:nvSpPr>
          <p:cNvPr id="458755" name="Rectangle 1027"/>
          <p:cNvSpPr>
            <a:spLocks noGrp="1" noChangeArrowheads="1"/>
          </p:cNvSpPr>
          <p:nvPr>
            <p:ph type="body" idx="1"/>
          </p:nvPr>
        </p:nvSpPr>
        <p:spPr>
          <a:xfrm>
            <a:off x="179512" y="1700808"/>
            <a:ext cx="6192688" cy="4532313"/>
          </a:xfrm>
        </p:spPr>
        <p:txBody>
          <a:bodyPr/>
          <a:lstStyle/>
          <a:p>
            <a:pPr>
              <a:lnSpc>
                <a:spcPct val="90000"/>
              </a:lnSpc>
              <a:defRPr/>
            </a:pPr>
            <a:r>
              <a:rPr lang="en-US" sz="2000" dirty="0"/>
              <a:t>Devise the desired magnetic configuration for the specified field, bore homogeneity and duty cycle</a:t>
            </a:r>
          </a:p>
          <a:p>
            <a:pPr>
              <a:lnSpc>
                <a:spcPct val="90000"/>
              </a:lnSpc>
              <a:defRPr/>
            </a:pPr>
            <a:r>
              <a:rPr lang="en-US" sz="2000" dirty="0"/>
              <a:t>Analyze </a:t>
            </a:r>
            <a:r>
              <a:rPr lang="en-US" sz="2000" dirty="0">
                <a:solidFill>
                  <a:srgbClr val="FF0000"/>
                </a:solidFill>
              </a:rPr>
              <a:t>mechanically</a:t>
            </a:r>
            <a:r>
              <a:rPr lang="en-US" sz="2000" dirty="0"/>
              <a:t> and </a:t>
            </a:r>
            <a:r>
              <a:rPr lang="en-US" sz="2000" dirty="0">
                <a:solidFill>
                  <a:srgbClr val="FF0000"/>
                </a:solidFill>
              </a:rPr>
              <a:t>thermally</a:t>
            </a:r>
          </a:p>
          <a:p>
            <a:pPr>
              <a:lnSpc>
                <a:spcPct val="90000"/>
              </a:lnSpc>
              <a:defRPr/>
            </a:pPr>
            <a:r>
              <a:rPr lang="en-US" sz="2000" dirty="0"/>
              <a:t>Design a </a:t>
            </a:r>
            <a:r>
              <a:rPr lang="en-US" sz="2000" dirty="0">
                <a:solidFill>
                  <a:schemeClr val="hlink"/>
                </a:solidFill>
              </a:rPr>
              <a:t>cable</a:t>
            </a:r>
            <a:r>
              <a:rPr lang="en-US" sz="2000" dirty="0"/>
              <a:t> to fit the winding, by choosing cross sections and cable configuration with: </a:t>
            </a:r>
          </a:p>
          <a:p>
            <a:pPr lvl="1">
              <a:lnSpc>
                <a:spcPct val="90000"/>
              </a:lnSpc>
              <a:defRPr/>
            </a:pPr>
            <a:r>
              <a:rPr lang="en-US" sz="1800" dirty="0"/>
              <a:t>Superconductor A</a:t>
            </a:r>
            <a:r>
              <a:rPr lang="en-US" sz="1800" baseline="-25000" dirty="0"/>
              <a:t>SC</a:t>
            </a:r>
            <a:r>
              <a:rPr lang="en-US" sz="1800" dirty="0"/>
              <a:t> to carry the current with sufficient </a:t>
            </a:r>
            <a:r>
              <a:rPr lang="en-US" sz="1800" dirty="0">
                <a:solidFill>
                  <a:schemeClr val="hlink"/>
                </a:solidFill>
              </a:rPr>
              <a:t>margin</a:t>
            </a:r>
            <a:endParaRPr lang="en-US" sz="1800" b="1" dirty="0"/>
          </a:p>
          <a:p>
            <a:pPr lvl="1">
              <a:lnSpc>
                <a:spcPct val="90000"/>
              </a:lnSpc>
              <a:defRPr/>
            </a:pPr>
            <a:r>
              <a:rPr lang="en-US" sz="1800" dirty="0"/>
              <a:t>Stabilizer A</a:t>
            </a:r>
            <a:r>
              <a:rPr lang="en-US" sz="1800" baseline="-25000" dirty="0"/>
              <a:t>ST</a:t>
            </a:r>
            <a:r>
              <a:rPr lang="en-US" sz="1800" dirty="0"/>
              <a:t> sufficient for </a:t>
            </a:r>
            <a:r>
              <a:rPr lang="en-US" sz="1800" dirty="0">
                <a:solidFill>
                  <a:schemeClr val="hlink"/>
                </a:solidFill>
              </a:rPr>
              <a:t>stability</a:t>
            </a:r>
            <a:r>
              <a:rPr lang="en-US" sz="1800" dirty="0"/>
              <a:t> and </a:t>
            </a:r>
            <a:r>
              <a:rPr lang="en-US" sz="1800" dirty="0">
                <a:solidFill>
                  <a:schemeClr val="hlink"/>
                </a:solidFill>
              </a:rPr>
              <a:t>protection</a:t>
            </a:r>
            <a:endParaRPr lang="en-US" sz="1800" dirty="0"/>
          </a:p>
          <a:p>
            <a:pPr lvl="1">
              <a:lnSpc>
                <a:spcPct val="90000"/>
              </a:lnSpc>
              <a:defRPr/>
            </a:pPr>
            <a:r>
              <a:rPr lang="en-US" sz="1800" dirty="0"/>
              <a:t>Sufficiently low </a:t>
            </a:r>
            <a:r>
              <a:rPr lang="en-US" sz="1800" dirty="0">
                <a:solidFill>
                  <a:schemeClr val="hlink"/>
                </a:solidFill>
              </a:rPr>
              <a:t>AC loss</a:t>
            </a:r>
            <a:endParaRPr lang="en-US" sz="1800" dirty="0"/>
          </a:p>
          <a:p>
            <a:pPr>
              <a:lnSpc>
                <a:spcPct val="90000"/>
              </a:lnSpc>
              <a:defRPr/>
            </a:pPr>
            <a:r>
              <a:rPr lang="en-US" sz="2000" dirty="0"/>
              <a:t>Insulate cable, wind coils, mount in a supporting and magnetic structure, insert in a </a:t>
            </a:r>
            <a:r>
              <a:rPr lang="en-US" sz="2000" dirty="0">
                <a:solidFill>
                  <a:schemeClr val="hlink"/>
                </a:solidFill>
              </a:rPr>
              <a:t>cryostat</a:t>
            </a:r>
            <a:endParaRPr lang="en-US" sz="2000" dirty="0"/>
          </a:p>
          <a:p>
            <a:pPr>
              <a:lnSpc>
                <a:spcPct val="90000"/>
              </a:lnSpc>
              <a:defRPr/>
            </a:pPr>
            <a:r>
              <a:rPr lang="en-US" sz="2000" dirty="0"/>
              <a:t>Top-off with </a:t>
            </a:r>
            <a:r>
              <a:rPr lang="en-US" sz="2000" dirty="0">
                <a:solidFill>
                  <a:schemeClr val="hlink"/>
                </a:solidFill>
              </a:rPr>
              <a:t>current leads</a:t>
            </a:r>
            <a:r>
              <a:rPr lang="en-US" sz="2000" dirty="0"/>
              <a:t> and instrumentation as desired</a:t>
            </a:r>
          </a:p>
          <a:p>
            <a:pPr>
              <a:lnSpc>
                <a:spcPct val="90000"/>
              </a:lnSpc>
              <a:defRPr/>
            </a:pPr>
            <a:r>
              <a:rPr lang="en-US" sz="2000" dirty="0">
                <a:solidFill>
                  <a:schemeClr val="hlink"/>
                </a:solidFill>
              </a:rPr>
              <a:t>Cool</a:t>
            </a:r>
            <a:r>
              <a:rPr lang="en-US" sz="2000" dirty="0"/>
              <a:t> properly to cryogenic temperatures</a:t>
            </a:r>
          </a:p>
          <a:p>
            <a:pPr>
              <a:lnSpc>
                <a:spcPct val="90000"/>
              </a:lnSpc>
              <a:defRPr/>
            </a:pPr>
            <a:r>
              <a:rPr lang="en-US" sz="2000" dirty="0"/>
              <a:t>Power up, shake with </a:t>
            </a:r>
            <a:r>
              <a:rPr lang="en-US" sz="2000" dirty="0">
                <a:solidFill>
                  <a:schemeClr val="hlink"/>
                </a:solidFill>
              </a:rPr>
              <a:t>quenches</a:t>
            </a:r>
            <a:endParaRPr lang="en-US" sz="2000" dirty="0"/>
          </a:p>
          <a:p>
            <a:pPr>
              <a:lnSpc>
                <a:spcPct val="90000"/>
              </a:lnSpc>
              <a:defRPr/>
            </a:pPr>
            <a:r>
              <a:rPr lang="en-US" sz="2000" dirty="0"/>
              <a:t>Enjoy the field according to your taste</a:t>
            </a:r>
          </a:p>
        </p:txBody>
      </p:sp>
      <p:pic>
        <p:nvPicPr>
          <p:cNvPr id="2" name="Picture 1" descr="CopArtusi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1844824"/>
            <a:ext cx="2382391" cy="3528392"/>
          </a:xfrm>
          <a:prstGeom prst="rect">
            <a:avLst/>
          </a:prstGeom>
        </p:spPr>
      </p:pic>
      <p:pic>
        <p:nvPicPr>
          <p:cNvPr id="3" name="Picture 2" descr="Screen shot 2012-11-04 at 9.19.53 PM.png"/>
          <p:cNvPicPr>
            <a:picLocks noChangeAspect="1"/>
          </p:cNvPicPr>
          <p:nvPr/>
        </p:nvPicPr>
        <p:blipFill>
          <a:blip r:embed="rId4">
            <a:clrChange>
              <a:clrFrom>
                <a:srgbClr val="E1E1E1"/>
              </a:clrFrom>
              <a:clrTo>
                <a:srgbClr val="E1E1E1">
                  <a:alpha val="0"/>
                </a:srgbClr>
              </a:clrTo>
            </a:clrChange>
            <a:extLst>
              <a:ext uri="{28A0092B-C50C-407E-A947-70E740481C1C}">
                <a14:useLocalDpi xmlns:a14="http://schemas.microsoft.com/office/drawing/2010/main" val="0"/>
              </a:ext>
            </a:extLst>
          </a:blip>
          <a:stretch>
            <a:fillRect/>
          </a:stretch>
        </p:blipFill>
        <p:spPr>
          <a:xfrm>
            <a:off x="7308304" y="5085184"/>
            <a:ext cx="1568264" cy="692696"/>
          </a:xfrm>
          <a:prstGeom prst="rect">
            <a:avLst/>
          </a:prstGeom>
        </p:spPr>
      </p:pic>
      <p:sp>
        <p:nvSpPr>
          <p:cNvPr id="4" name="TextBox 3"/>
          <p:cNvSpPr txBox="1"/>
          <p:nvPr/>
        </p:nvSpPr>
        <p:spPr>
          <a:xfrm>
            <a:off x="6372200" y="5877272"/>
            <a:ext cx="2529996" cy="646331"/>
          </a:xfrm>
          <a:prstGeom prst="rect">
            <a:avLst/>
          </a:prstGeom>
          <a:noFill/>
        </p:spPr>
        <p:txBody>
          <a:bodyPr wrap="square" rtlCol="0">
            <a:spAutoFit/>
          </a:bodyPr>
          <a:lstStyle/>
          <a:p>
            <a:pPr algn="r"/>
            <a:r>
              <a:rPr lang="en-US" sz="1800" i="1" dirty="0"/>
              <a:t>Science in the Kitchen</a:t>
            </a:r>
            <a:r>
              <a:rPr lang="en-US" sz="1800" dirty="0"/>
              <a:t>, P. </a:t>
            </a:r>
            <a:r>
              <a:rPr lang="en-US" sz="1800" dirty="0" err="1"/>
              <a:t>Artusi</a:t>
            </a:r>
            <a:r>
              <a:rPr lang="en-US" sz="1800" dirty="0"/>
              <a:t>, 1891</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2"/>
          <p:cNvSpPr>
            <a:spLocks noGrp="1" noChangeArrowheads="1"/>
          </p:cNvSpPr>
          <p:nvPr>
            <p:ph type="title"/>
          </p:nvPr>
        </p:nvSpPr>
        <p:spPr/>
        <p:txBody>
          <a:bodyPr/>
          <a:lstStyle/>
          <a:p>
            <a:pPr eaLnBrk="1" hangingPunct="1">
              <a:defRPr/>
            </a:pPr>
            <a:r>
              <a:rPr lang="en-US">
                <a:cs typeface="+mj-cs"/>
              </a:rPr>
              <a:t>From materials to magnets</a:t>
            </a:r>
          </a:p>
        </p:txBody>
      </p:sp>
      <p:sp>
        <p:nvSpPr>
          <p:cNvPr id="275459" name="Rectangle 3"/>
          <p:cNvSpPr>
            <a:spLocks noGrp="1" noChangeArrowheads="1"/>
          </p:cNvSpPr>
          <p:nvPr>
            <p:ph type="body" idx="1"/>
          </p:nvPr>
        </p:nvSpPr>
        <p:spPr/>
        <p:txBody>
          <a:bodyPr/>
          <a:lstStyle/>
          <a:p>
            <a:pPr eaLnBrk="1" hangingPunct="1">
              <a:lnSpc>
                <a:spcPct val="90000"/>
              </a:lnSpc>
              <a:defRPr/>
            </a:pPr>
            <a:r>
              <a:rPr lang="en-US">
                <a:cs typeface="+mn-cs"/>
              </a:rPr>
              <a:t>Materials must be made in </a:t>
            </a:r>
            <a:r>
              <a:rPr lang="en-US">
                <a:solidFill>
                  <a:schemeClr val="hlink"/>
                </a:solidFill>
                <a:cs typeface="+mn-cs"/>
              </a:rPr>
              <a:t>high-current wires, tapes and cables</a:t>
            </a:r>
            <a:r>
              <a:rPr lang="en-US">
                <a:cs typeface="+mn-cs"/>
              </a:rPr>
              <a:t> for use in magnets</a:t>
            </a:r>
          </a:p>
          <a:p>
            <a:pPr eaLnBrk="1" hangingPunct="1">
              <a:lnSpc>
                <a:spcPct val="90000"/>
              </a:lnSpc>
              <a:defRPr/>
            </a:pPr>
            <a:r>
              <a:rPr lang="en-US">
                <a:cs typeface="+mn-cs"/>
              </a:rPr>
              <a:t>The manufacturing route depends, among others on:</a:t>
            </a:r>
          </a:p>
          <a:p>
            <a:pPr lvl="1" eaLnBrk="1" hangingPunct="1">
              <a:lnSpc>
                <a:spcPct val="90000"/>
              </a:lnSpc>
              <a:defRPr/>
            </a:pPr>
            <a:r>
              <a:rPr lang="en-US"/>
              <a:t>The material (e.g. alloy or chemical compound), </a:t>
            </a:r>
          </a:p>
          <a:p>
            <a:pPr lvl="1" eaLnBrk="1" hangingPunct="1">
              <a:lnSpc>
                <a:spcPct val="90000"/>
              </a:lnSpc>
              <a:defRPr/>
            </a:pPr>
            <a:r>
              <a:rPr lang="en-US"/>
              <a:t>The material synthesis (e.g. reaction conditions or a crystal growth method)</a:t>
            </a:r>
          </a:p>
          <a:p>
            <a:pPr lvl="1" eaLnBrk="1" hangingPunct="1">
              <a:lnSpc>
                <a:spcPct val="90000"/>
              </a:lnSpc>
              <a:defRPr/>
            </a:pPr>
            <a:r>
              <a:rPr lang="en-US"/>
              <a:t>The material mechanical properties (e.g. ductile or fragile) </a:t>
            </a:r>
          </a:p>
          <a:p>
            <a:pPr lvl="1" eaLnBrk="1" hangingPunct="1">
              <a:lnSpc>
                <a:spcPct val="90000"/>
              </a:lnSpc>
              <a:defRPr/>
            </a:pPr>
            <a:r>
              <a:rPr lang="en-US"/>
              <a:t>The compatibility with other materials involved (e.g. precursors or mechanical supports)</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0E22-33C1-3846-AB06-F023D39B232D}"/>
              </a:ext>
            </a:extLst>
          </p:cNvPr>
          <p:cNvSpPr>
            <a:spLocks noGrp="1"/>
          </p:cNvSpPr>
          <p:nvPr>
            <p:ph type="title"/>
          </p:nvPr>
        </p:nvSpPr>
        <p:spPr/>
        <p:txBody>
          <a:bodyPr/>
          <a:lstStyle/>
          <a:p>
            <a:r>
              <a:rPr lang="en-US" dirty="0"/>
              <a:t>A summary of </a:t>
            </a:r>
            <a:r>
              <a:rPr lang="en-US" i="1" dirty="0"/>
              <a:t>technical materials</a:t>
            </a:r>
            <a:endParaRPr lang="en-CH" dirty="0"/>
          </a:p>
        </p:txBody>
      </p:sp>
      <p:graphicFrame>
        <p:nvGraphicFramePr>
          <p:cNvPr id="4" name="Table 3">
            <a:extLst>
              <a:ext uri="{FF2B5EF4-FFF2-40B4-BE49-F238E27FC236}">
                <a16:creationId xmlns:a16="http://schemas.microsoft.com/office/drawing/2014/main" id="{033FDB83-1427-5F48-A003-89D73C4366C2}"/>
              </a:ext>
            </a:extLst>
          </p:cNvPr>
          <p:cNvGraphicFramePr>
            <a:graphicFrameLocks noGrp="1"/>
          </p:cNvGraphicFramePr>
          <p:nvPr/>
        </p:nvGraphicFramePr>
        <p:xfrm>
          <a:off x="235360" y="1881871"/>
          <a:ext cx="8673280" cy="2468880"/>
        </p:xfrm>
        <a:graphic>
          <a:graphicData uri="http://schemas.openxmlformats.org/drawingml/2006/table">
            <a:tbl>
              <a:tblPr>
                <a:tableStyleId>{ED083AE6-46FA-4A59-8FB0-9F97EB10719F}</a:tableStyleId>
              </a:tblPr>
              <a:tblGrid>
                <a:gridCol w="1231676">
                  <a:extLst>
                    <a:ext uri="{9D8B030D-6E8A-4147-A177-3AD203B41FA5}">
                      <a16:colId xmlns:a16="http://schemas.microsoft.com/office/drawing/2014/main" val="425347055"/>
                    </a:ext>
                  </a:extLst>
                </a:gridCol>
                <a:gridCol w="1027317">
                  <a:extLst>
                    <a:ext uri="{9D8B030D-6E8A-4147-A177-3AD203B41FA5}">
                      <a16:colId xmlns:a16="http://schemas.microsoft.com/office/drawing/2014/main" val="4052438200"/>
                    </a:ext>
                  </a:extLst>
                </a:gridCol>
                <a:gridCol w="1054933">
                  <a:extLst>
                    <a:ext uri="{9D8B030D-6E8A-4147-A177-3AD203B41FA5}">
                      <a16:colId xmlns:a16="http://schemas.microsoft.com/office/drawing/2014/main" val="632832176"/>
                    </a:ext>
                  </a:extLst>
                </a:gridCol>
                <a:gridCol w="1036523">
                  <a:extLst>
                    <a:ext uri="{9D8B030D-6E8A-4147-A177-3AD203B41FA5}">
                      <a16:colId xmlns:a16="http://schemas.microsoft.com/office/drawing/2014/main" val="1854333260"/>
                    </a:ext>
                  </a:extLst>
                </a:gridCol>
                <a:gridCol w="1119371">
                  <a:extLst>
                    <a:ext uri="{9D8B030D-6E8A-4147-A177-3AD203B41FA5}">
                      <a16:colId xmlns:a16="http://schemas.microsoft.com/office/drawing/2014/main" val="3720453701"/>
                    </a:ext>
                  </a:extLst>
                </a:gridCol>
                <a:gridCol w="1016270">
                  <a:extLst>
                    <a:ext uri="{9D8B030D-6E8A-4147-A177-3AD203B41FA5}">
                      <a16:colId xmlns:a16="http://schemas.microsoft.com/office/drawing/2014/main" val="1368790739"/>
                    </a:ext>
                  </a:extLst>
                </a:gridCol>
                <a:gridCol w="1093595">
                  <a:extLst>
                    <a:ext uri="{9D8B030D-6E8A-4147-A177-3AD203B41FA5}">
                      <a16:colId xmlns:a16="http://schemas.microsoft.com/office/drawing/2014/main" val="1386157936"/>
                    </a:ext>
                  </a:extLst>
                </a:gridCol>
                <a:gridCol w="1093595">
                  <a:extLst>
                    <a:ext uri="{9D8B030D-6E8A-4147-A177-3AD203B41FA5}">
                      <a16:colId xmlns:a16="http://schemas.microsoft.com/office/drawing/2014/main" val="462532572"/>
                    </a:ext>
                  </a:extLst>
                </a:gridCol>
              </a:tblGrid>
              <a:tr h="186465">
                <a:tc rowSpan="3">
                  <a:txBody>
                    <a:bodyPr/>
                    <a:lstStyle/>
                    <a:p>
                      <a:pPr algn="ctr">
                        <a:spcAft>
                          <a:spcPts val="1500"/>
                        </a:spcAft>
                      </a:pPr>
                      <a:r>
                        <a:rPr lang="en-US" sz="1800" dirty="0">
                          <a:effectLst/>
                        </a:rPr>
                        <a:t> </a:t>
                      </a:r>
                      <a:endParaRPr lang="en-CH"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mpd="sng">
                      <a:noFill/>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spcAft>
                          <a:spcPts val="1500"/>
                        </a:spcAft>
                      </a:pPr>
                      <a:r>
                        <a:rPr lang="en-US" sz="1800" dirty="0">
                          <a:solidFill>
                            <a:srgbClr val="0000FF"/>
                          </a:solidFill>
                          <a:effectLst/>
                        </a:rPr>
                        <a:t>LTS</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solidFill>
                      <a:schemeClr val="accent5"/>
                    </a:solidFill>
                  </a:tcPr>
                </a:tc>
                <a:tc hMerge="1">
                  <a:txBody>
                    <a:bodyPr/>
                    <a:lstStyle/>
                    <a:p>
                      <a:endParaRPr lang="en-CH"/>
                    </a:p>
                  </a:txBody>
                  <a:tcPr/>
                </a:tc>
                <a:tc hMerge="1">
                  <a:txBody>
                    <a:bodyPr/>
                    <a:lstStyle/>
                    <a:p>
                      <a:endParaRPr lang="en-CH"/>
                    </a:p>
                  </a:txBody>
                  <a:tcPr/>
                </a:tc>
                <a:tc hMerge="1">
                  <a:txBody>
                    <a:bodyPr/>
                    <a:lstStyle/>
                    <a:p>
                      <a:endParaRPr lang="en-CH"/>
                    </a:p>
                  </a:txBody>
                  <a:tcPr/>
                </a:tc>
                <a:tc gridSpan="3">
                  <a:txBody>
                    <a:bodyPr/>
                    <a:lstStyle/>
                    <a:p>
                      <a:pPr algn="ctr">
                        <a:spcAft>
                          <a:spcPts val="1500"/>
                        </a:spcAft>
                      </a:pPr>
                      <a:r>
                        <a:rPr lang="en-US" sz="1800" dirty="0">
                          <a:solidFill>
                            <a:srgbClr val="FF0000"/>
                          </a:solidFill>
                          <a:effectLst/>
                        </a:rPr>
                        <a:t>HTS</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hMerge="1">
                  <a:txBody>
                    <a:bodyPr/>
                    <a:lstStyle/>
                    <a:p>
                      <a:endParaRPr lang="en-CH"/>
                    </a:p>
                  </a:txBody>
                  <a:tcPr/>
                </a:tc>
                <a:tc hMerge="1">
                  <a:txBody>
                    <a:bodyPr/>
                    <a:lstStyle/>
                    <a:p>
                      <a:endParaRPr lang="en-CH"/>
                    </a:p>
                  </a:txBody>
                  <a:tcPr/>
                </a:tc>
                <a:extLst>
                  <a:ext uri="{0D108BD9-81ED-4DB2-BD59-A6C34878D82A}">
                    <a16:rowId xmlns:a16="http://schemas.microsoft.com/office/drawing/2014/main" val="2906749301"/>
                  </a:ext>
                </a:extLst>
              </a:tr>
              <a:tr h="186465">
                <a:tc vMerge="1">
                  <a:txBody>
                    <a:bodyPr/>
                    <a:lstStyle/>
                    <a:p>
                      <a:pPr algn="ctr">
                        <a:spcAft>
                          <a:spcPts val="1500"/>
                        </a:spcAft>
                      </a:pPr>
                      <a:endParaRPr lang="en-CH"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1500"/>
                        </a:spcAft>
                      </a:pPr>
                      <a:r>
                        <a:rPr lang="en-US" sz="1800" dirty="0">
                          <a:solidFill>
                            <a:srgbClr val="0000FF"/>
                          </a:solidFill>
                          <a:effectLst/>
                        </a:rPr>
                        <a:t>Nb-</a:t>
                      </a:r>
                      <a:r>
                        <a:rPr lang="en-US" sz="1800" dirty="0" err="1">
                          <a:solidFill>
                            <a:srgbClr val="0000FF"/>
                          </a:solidFill>
                          <a:effectLst/>
                        </a:rPr>
                        <a:t>Ti</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solidFill>
                      <a:schemeClr val="accent5"/>
                    </a:solidFill>
                  </a:tcPr>
                </a:tc>
                <a:tc>
                  <a:txBody>
                    <a:bodyPr/>
                    <a:lstStyle/>
                    <a:p>
                      <a:pPr algn="ctr">
                        <a:spcAft>
                          <a:spcPts val="1500"/>
                        </a:spcAft>
                      </a:pPr>
                      <a:r>
                        <a:rPr lang="en-US" sz="1800">
                          <a:solidFill>
                            <a:srgbClr val="0000FF"/>
                          </a:solidFill>
                          <a:effectLst/>
                        </a:rPr>
                        <a:t>Nb</a:t>
                      </a:r>
                      <a:r>
                        <a:rPr lang="en-US" sz="1800" baseline="-25000">
                          <a:solidFill>
                            <a:srgbClr val="0000FF"/>
                          </a:solidFill>
                          <a:effectLst/>
                        </a:rPr>
                        <a:t>3</a:t>
                      </a:r>
                      <a:r>
                        <a:rPr lang="en-US" sz="1800">
                          <a:solidFill>
                            <a:srgbClr val="0000FF"/>
                          </a:solidFill>
                          <a:effectLst/>
                        </a:rPr>
                        <a:t>Sn</a:t>
                      </a:r>
                      <a:endParaRPr lang="en-CH" sz="180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1500"/>
                        </a:spcAft>
                      </a:pPr>
                      <a:r>
                        <a:rPr lang="en-US" sz="1800" dirty="0">
                          <a:solidFill>
                            <a:srgbClr val="0000FF"/>
                          </a:solidFill>
                          <a:effectLst/>
                        </a:rPr>
                        <a:t>Nb</a:t>
                      </a:r>
                      <a:r>
                        <a:rPr lang="en-US" sz="1800" baseline="-25000" dirty="0">
                          <a:solidFill>
                            <a:srgbClr val="0000FF"/>
                          </a:solidFill>
                          <a:effectLst/>
                        </a:rPr>
                        <a:t>3</a:t>
                      </a:r>
                      <a:r>
                        <a:rPr lang="en-US" sz="1800" dirty="0">
                          <a:solidFill>
                            <a:srgbClr val="0000FF"/>
                          </a:solidFill>
                          <a:effectLst/>
                        </a:rPr>
                        <a:t>Al</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1500"/>
                        </a:spcAft>
                      </a:pPr>
                      <a:r>
                        <a:rPr lang="en-US" sz="1800">
                          <a:solidFill>
                            <a:srgbClr val="0000FF"/>
                          </a:solidFill>
                          <a:effectLst/>
                        </a:rPr>
                        <a:t>MgB</a:t>
                      </a:r>
                      <a:r>
                        <a:rPr lang="en-US" sz="1800" baseline="-25000">
                          <a:solidFill>
                            <a:srgbClr val="0000FF"/>
                          </a:solidFill>
                          <a:effectLst/>
                        </a:rPr>
                        <a:t>2</a:t>
                      </a:r>
                      <a:endParaRPr lang="en-CH" sz="180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1500"/>
                        </a:spcAft>
                      </a:pPr>
                      <a:r>
                        <a:rPr lang="en-US" sz="1800" dirty="0">
                          <a:solidFill>
                            <a:srgbClr val="FF0000"/>
                          </a:solidFill>
                          <a:effectLst/>
                        </a:rPr>
                        <a:t>YBCO</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1500"/>
                        </a:spcAft>
                      </a:pPr>
                      <a:r>
                        <a:rPr lang="en-US" sz="1800">
                          <a:solidFill>
                            <a:srgbClr val="FF0000"/>
                          </a:solidFill>
                          <a:effectLst/>
                        </a:rPr>
                        <a:t>BSCCO</a:t>
                      </a:r>
                      <a:endParaRPr lang="en-CH"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1500"/>
                        </a:spcAft>
                      </a:pPr>
                      <a:r>
                        <a:rPr lang="en-US" sz="1800">
                          <a:solidFill>
                            <a:srgbClr val="FF0000"/>
                          </a:solidFill>
                          <a:effectLst/>
                        </a:rPr>
                        <a:t>IBS</a:t>
                      </a:r>
                      <a:endParaRPr lang="en-CH"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018973024"/>
                  </a:ext>
                </a:extLst>
              </a:tr>
              <a:tr h="186465">
                <a:tc vMerge="1">
                  <a:txBody>
                    <a:bodyPr/>
                    <a:lstStyle/>
                    <a:p>
                      <a:pPr algn="ctr">
                        <a:spcAft>
                          <a:spcPts val="1500"/>
                        </a:spcAft>
                      </a:pPr>
                      <a:endParaRPr lang="en-CH"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1500"/>
                        </a:spcAft>
                      </a:pPr>
                      <a:r>
                        <a:rPr lang="en-US" sz="1800" dirty="0">
                          <a:solidFill>
                            <a:srgbClr val="0000FF"/>
                          </a:solidFill>
                          <a:effectLst/>
                        </a:rPr>
                        <a:t>1961</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accent5"/>
                    </a:solidFill>
                  </a:tcPr>
                </a:tc>
                <a:tc>
                  <a:txBody>
                    <a:bodyPr/>
                    <a:lstStyle/>
                    <a:p>
                      <a:pPr algn="ctr">
                        <a:spcAft>
                          <a:spcPts val="1500"/>
                        </a:spcAft>
                      </a:pPr>
                      <a:r>
                        <a:rPr lang="en-US" sz="1800" dirty="0">
                          <a:solidFill>
                            <a:srgbClr val="0000FF"/>
                          </a:solidFill>
                          <a:effectLst/>
                        </a:rPr>
                        <a:t>1954</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1500"/>
                        </a:spcAft>
                      </a:pPr>
                      <a:r>
                        <a:rPr lang="en-US" sz="1800" dirty="0">
                          <a:solidFill>
                            <a:srgbClr val="0000FF"/>
                          </a:solidFill>
                          <a:effectLst/>
                        </a:rPr>
                        <a:t> 1958</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1500"/>
                        </a:spcAft>
                      </a:pPr>
                      <a:r>
                        <a:rPr lang="en-US" sz="1800" dirty="0">
                          <a:solidFill>
                            <a:srgbClr val="0000FF"/>
                          </a:solidFill>
                          <a:effectLst/>
                        </a:rPr>
                        <a:t>2001</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1500"/>
                        </a:spcAft>
                      </a:pPr>
                      <a:r>
                        <a:rPr lang="en-US" sz="1800" dirty="0">
                          <a:solidFill>
                            <a:srgbClr val="FF0000"/>
                          </a:solidFill>
                          <a:effectLst/>
                        </a:rPr>
                        <a:t>1987</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1500"/>
                        </a:spcAft>
                      </a:pPr>
                      <a:r>
                        <a:rPr lang="en-US" sz="1800" dirty="0">
                          <a:solidFill>
                            <a:srgbClr val="FF0000"/>
                          </a:solidFill>
                          <a:effectLst/>
                        </a:rPr>
                        <a:t>1988</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1500"/>
                        </a:spcAft>
                      </a:pPr>
                      <a:r>
                        <a:rPr lang="en-US" sz="1800" dirty="0">
                          <a:solidFill>
                            <a:srgbClr val="FF0000"/>
                          </a:solidFill>
                          <a:effectLst/>
                        </a:rPr>
                        <a:t>2006</a:t>
                      </a:r>
                      <a:endParaRPr lang="en-CH" sz="1800" dirty="0">
                        <a:solidFill>
                          <a:srgbClr val="FF0000"/>
                        </a:solidFill>
                        <a:effectLst/>
                      </a:endParaRPr>
                    </a:p>
                  </a:txBody>
                  <a:tcPr marL="68580" marR="68580" marT="0" marB="0">
                    <a:solidFill>
                      <a:schemeClr val="accent2">
                        <a:lumMod val="20000"/>
                        <a:lumOff val="80000"/>
                      </a:schemeClr>
                    </a:solidFill>
                  </a:tcPr>
                </a:tc>
                <a:extLst>
                  <a:ext uri="{0D108BD9-81ED-4DB2-BD59-A6C34878D82A}">
                    <a16:rowId xmlns:a16="http://schemas.microsoft.com/office/drawing/2014/main" val="707750450"/>
                  </a:ext>
                </a:extLst>
              </a:tr>
              <a:tr h="818374">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a:effectLst/>
                        </a:rPr>
                        <a:t>Tc (K)</a:t>
                      </a:r>
                      <a:endParaRPr lang="en-CH"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tcPr>
                </a:tc>
                <a:tc>
                  <a:txBody>
                    <a:bodyPr/>
                    <a:lstStyle/>
                    <a:p>
                      <a:pPr algn="ctr">
                        <a:spcAft>
                          <a:spcPts val="0"/>
                        </a:spcAft>
                      </a:pPr>
                      <a:r>
                        <a:rPr lang="en-US" sz="1800" dirty="0">
                          <a:solidFill>
                            <a:srgbClr val="0000FF"/>
                          </a:solidFill>
                          <a:effectLst/>
                        </a:rPr>
                        <a:t>9.2</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lnT w="12700" cap="flat" cmpd="sng" algn="ctr">
                      <a:solidFill>
                        <a:schemeClr val="tx1"/>
                      </a:solidFill>
                      <a:prstDash val="solid"/>
                      <a:round/>
                      <a:headEnd type="none" w="med" len="med"/>
                      <a:tailEnd type="none" w="med" len="med"/>
                    </a:lnT>
                    <a:solidFill>
                      <a:schemeClr val="accent5"/>
                    </a:solidFill>
                  </a:tcPr>
                </a:tc>
                <a:tc>
                  <a:txBody>
                    <a:bodyPr/>
                    <a:lstStyle/>
                    <a:p>
                      <a:pPr algn="ctr">
                        <a:spcAft>
                          <a:spcPts val="0"/>
                        </a:spcAft>
                      </a:pPr>
                      <a:r>
                        <a:rPr lang="en-US" sz="1800" dirty="0">
                          <a:solidFill>
                            <a:srgbClr val="0000FF"/>
                          </a:solidFill>
                          <a:effectLst/>
                        </a:rPr>
                        <a:t>18.2</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dirty="0">
                          <a:solidFill>
                            <a:srgbClr val="0000FF"/>
                          </a:solidFill>
                          <a:effectLst/>
                        </a:rPr>
                        <a:t>19.1</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dirty="0">
                          <a:solidFill>
                            <a:srgbClr val="0000FF"/>
                          </a:solidFill>
                          <a:effectLst/>
                        </a:rPr>
                        <a:t>39</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a:solidFill>
                            <a:srgbClr val="FF0000"/>
                          </a:solidFill>
                          <a:effectLst/>
                        </a:rPr>
                        <a:t>≈93</a:t>
                      </a:r>
                      <a:endParaRPr lang="en-CH" sz="180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0"/>
                        </a:spcAft>
                      </a:pPr>
                      <a:r>
                        <a:rPr lang="en-US" sz="1800" dirty="0">
                          <a:solidFill>
                            <a:srgbClr val="FF0000"/>
                          </a:solidFill>
                          <a:effectLst/>
                        </a:rPr>
                        <a:t>95</a:t>
                      </a:r>
                      <a:r>
                        <a:rPr lang="en-US" sz="1800" baseline="30000" dirty="0">
                          <a:solidFill>
                            <a:srgbClr val="FF0000"/>
                          </a:solidFill>
                          <a:effectLst/>
                        </a:rPr>
                        <a:t>(5)</a:t>
                      </a:r>
                      <a:endParaRPr lang="en-CH" sz="1800" baseline="30000" dirty="0">
                        <a:solidFill>
                          <a:srgbClr val="FF0000"/>
                        </a:solidFill>
                        <a:effectLst/>
                      </a:endParaRPr>
                    </a:p>
                    <a:p>
                      <a:pPr algn="ctr">
                        <a:spcAft>
                          <a:spcPts val="0"/>
                        </a:spcAft>
                      </a:pPr>
                      <a:r>
                        <a:rPr lang="en-US" sz="1800" dirty="0">
                          <a:solidFill>
                            <a:srgbClr val="FF0000"/>
                          </a:solidFill>
                          <a:effectLst/>
                        </a:rPr>
                        <a:t>108</a:t>
                      </a:r>
                      <a:r>
                        <a:rPr lang="en-US" sz="1800" baseline="30000" dirty="0">
                          <a:solidFill>
                            <a:srgbClr val="FF0000"/>
                          </a:solidFill>
                          <a:effectLst/>
                        </a:rPr>
                        <a:t>(6)</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0"/>
                        </a:spcAft>
                      </a:pPr>
                      <a:r>
                        <a:rPr lang="en-US" sz="1800" dirty="0">
                          <a:solidFill>
                            <a:srgbClr val="FF0000"/>
                          </a:solidFill>
                          <a:effectLst/>
                        </a:rPr>
                        <a:t>16</a:t>
                      </a:r>
                      <a:r>
                        <a:rPr lang="en-US" sz="1800" baseline="30000" dirty="0">
                          <a:solidFill>
                            <a:srgbClr val="FF0000"/>
                          </a:solidFill>
                          <a:effectLst/>
                        </a:rPr>
                        <a:t>(7)</a:t>
                      </a:r>
                      <a:endParaRPr lang="en-CH" sz="1800" dirty="0">
                        <a:solidFill>
                          <a:srgbClr val="FF0000"/>
                        </a:solidFill>
                        <a:effectLst/>
                      </a:endParaRPr>
                    </a:p>
                    <a:p>
                      <a:pPr algn="ctr">
                        <a:spcAft>
                          <a:spcPts val="0"/>
                        </a:spcAft>
                      </a:pPr>
                      <a:r>
                        <a:rPr lang="en-US" sz="1800" dirty="0">
                          <a:solidFill>
                            <a:srgbClr val="FF0000"/>
                          </a:solidFill>
                          <a:effectLst/>
                        </a:rPr>
                        <a:t>38</a:t>
                      </a:r>
                      <a:r>
                        <a:rPr lang="en-US" sz="1800" baseline="30000" dirty="0">
                          <a:solidFill>
                            <a:srgbClr val="FF0000"/>
                          </a:solidFill>
                          <a:effectLst/>
                        </a:rPr>
                        <a:t>(8)</a:t>
                      </a:r>
                      <a:endParaRPr lang="en-CH" sz="1800" dirty="0">
                        <a:solidFill>
                          <a:srgbClr val="FF0000"/>
                        </a:solidFill>
                        <a:effectLst/>
                      </a:endParaRPr>
                    </a:p>
                    <a:p>
                      <a:pPr algn="ctr">
                        <a:spcAft>
                          <a:spcPts val="0"/>
                        </a:spcAft>
                      </a:pPr>
                      <a:r>
                        <a:rPr lang="en-US" sz="1800" dirty="0">
                          <a:solidFill>
                            <a:srgbClr val="FF0000"/>
                          </a:solidFill>
                          <a:effectLst/>
                        </a:rPr>
                        <a:t>55</a:t>
                      </a:r>
                      <a:r>
                        <a:rPr lang="en-US" sz="1800" baseline="30000" dirty="0">
                          <a:solidFill>
                            <a:srgbClr val="FF0000"/>
                          </a:solidFill>
                          <a:effectLst/>
                        </a:rPr>
                        <a:t>(9)</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3059579427"/>
                  </a:ext>
                </a:extLst>
              </a:tr>
              <a:tr h="818374">
                <a:tc>
                  <a: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1800" dirty="0" err="1">
                          <a:effectLst/>
                        </a:rPr>
                        <a:t>Bc</a:t>
                      </a:r>
                      <a:r>
                        <a:rPr lang="en-US" sz="1800" dirty="0">
                          <a:effectLst/>
                        </a:rPr>
                        <a:t> (T)</a:t>
                      </a:r>
                      <a:endParaRPr lang="en-CH" sz="18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tc>
                <a:tc>
                  <a:txBody>
                    <a:bodyPr/>
                    <a:lstStyle/>
                    <a:p>
                      <a:pPr algn="ctr">
                        <a:spcAft>
                          <a:spcPts val="0"/>
                        </a:spcAft>
                      </a:pPr>
                      <a:r>
                        <a:rPr lang="en-US" sz="1800" dirty="0">
                          <a:solidFill>
                            <a:srgbClr val="0000FF"/>
                          </a:solidFill>
                          <a:effectLst/>
                        </a:rPr>
                        <a:t>14.5</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dirty="0">
                          <a:solidFill>
                            <a:srgbClr val="0000FF"/>
                          </a:solidFill>
                          <a:effectLst/>
                        </a:rPr>
                        <a:t>≈30</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dirty="0">
                          <a:solidFill>
                            <a:srgbClr val="0000FF"/>
                          </a:solidFill>
                          <a:effectLst/>
                        </a:rPr>
                        <a:t>33</a:t>
                      </a:r>
                      <a:endParaRPr lang="en-CH" sz="18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dirty="0">
                          <a:solidFill>
                            <a:srgbClr val="0000FF"/>
                          </a:solidFill>
                          <a:effectLst/>
                        </a:rPr>
                        <a:t>18</a:t>
                      </a:r>
                      <a:r>
                        <a:rPr lang="en-US" sz="1800" baseline="30000" dirty="0">
                          <a:solidFill>
                            <a:srgbClr val="0000FF"/>
                          </a:solidFill>
                          <a:effectLst/>
                        </a:rPr>
                        <a:t>(1)</a:t>
                      </a:r>
                      <a:endParaRPr lang="en-CH" sz="1800" baseline="30000" dirty="0">
                        <a:solidFill>
                          <a:srgbClr val="0000FF"/>
                        </a:solidFill>
                        <a:effectLst/>
                      </a:endParaRPr>
                    </a:p>
                    <a:p>
                      <a:pPr algn="ctr">
                        <a:spcAft>
                          <a:spcPts val="0"/>
                        </a:spcAft>
                      </a:pPr>
                      <a:r>
                        <a:rPr lang="en-US" sz="1800" dirty="0">
                          <a:solidFill>
                            <a:srgbClr val="0000FF"/>
                          </a:solidFill>
                          <a:effectLst/>
                        </a:rPr>
                        <a:t>36…74</a:t>
                      </a:r>
                      <a:r>
                        <a:rPr lang="en-US" sz="1800" baseline="30000" dirty="0">
                          <a:solidFill>
                            <a:srgbClr val="0000FF"/>
                          </a:solidFill>
                          <a:effectLst/>
                        </a:rPr>
                        <a:t>(2)</a:t>
                      </a:r>
                      <a:endParaRPr lang="en-CH" sz="1800" baseline="30000" dirty="0">
                        <a:solidFill>
                          <a:srgbClr val="0000FF"/>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5"/>
                    </a:solidFill>
                  </a:tcPr>
                </a:tc>
                <a:tc>
                  <a:txBody>
                    <a:bodyPr/>
                    <a:lstStyle/>
                    <a:p>
                      <a:pPr algn="ctr">
                        <a:spcAft>
                          <a:spcPts val="0"/>
                        </a:spcAft>
                      </a:pPr>
                      <a:r>
                        <a:rPr lang="en-US" sz="1800" dirty="0">
                          <a:solidFill>
                            <a:srgbClr val="FF0000"/>
                          </a:solidFill>
                          <a:effectLst/>
                        </a:rPr>
                        <a:t>≈120</a:t>
                      </a:r>
                      <a:r>
                        <a:rPr lang="en-US" sz="1800" baseline="30000" dirty="0">
                          <a:solidFill>
                            <a:srgbClr val="FF0000"/>
                          </a:solidFill>
                          <a:effectLst/>
                        </a:rPr>
                        <a:t>(3)</a:t>
                      </a:r>
                      <a:endParaRPr lang="en-CH" sz="1800" dirty="0">
                        <a:solidFill>
                          <a:srgbClr val="FF0000"/>
                        </a:solidFill>
                        <a:effectLst/>
                      </a:endParaRPr>
                    </a:p>
                    <a:p>
                      <a:pPr algn="ctr">
                        <a:spcAft>
                          <a:spcPts val="0"/>
                        </a:spcAft>
                      </a:pPr>
                      <a:r>
                        <a:rPr lang="en-US" sz="1800" dirty="0">
                          <a:solidFill>
                            <a:srgbClr val="FF0000"/>
                          </a:solidFill>
                          <a:effectLst/>
                        </a:rPr>
                        <a:t>≈250</a:t>
                      </a:r>
                      <a:r>
                        <a:rPr lang="en-US" sz="1800" baseline="30000" dirty="0">
                          <a:solidFill>
                            <a:srgbClr val="FF0000"/>
                          </a:solidFill>
                          <a:effectLst/>
                        </a:rPr>
                        <a:t>(4)</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0"/>
                        </a:spcAft>
                      </a:pPr>
                      <a:r>
                        <a:rPr lang="en-US" sz="1800" dirty="0">
                          <a:solidFill>
                            <a:srgbClr val="FF0000"/>
                          </a:solidFill>
                          <a:effectLst/>
                        </a:rPr>
                        <a:t>≈200</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spcAft>
                          <a:spcPts val="0"/>
                        </a:spcAft>
                      </a:pPr>
                      <a:r>
                        <a:rPr lang="en-US" sz="1800" dirty="0">
                          <a:solidFill>
                            <a:srgbClr val="FF0000"/>
                          </a:solidFill>
                          <a:effectLst/>
                        </a:rPr>
                        <a:t>40</a:t>
                      </a:r>
                      <a:r>
                        <a:rPr lang="en-US" sz="1800" baseline="30000" dirty="0">
                          <a:solidFill>
                            <a:srgbClr val="FF0000"/>
                          </a:solidFill>
                          <a:effectLst/>
                        </a:rPr>
                        <a:t>(7)</a:t>
                      </a:r>
                      <a:endParaRPr lang="en-CH" sz="1800" dirty="0">
                        <a:solidFill>
                          <a:srgbClr val="FF0000"/>
                        </a:solidFill>
                        <a:effectLst/>
                      </a:endParaRPr>
                    </a:p>
                    <a:p>
                      <a:pPr algn="ctr">
                        <a:spcAft>
                          <a:spcPts val="0"/>
                        </a:spcAft>
                      </a:pPr>
                      <a:r>
                        <a:rPr lang="en-US" sz="1800" dirty="0">
                          <a:solidFill>
                            <a:srgbClr val="FF0000"/>
                          </a:solidFill>
                          <a:effectLst/>
                        </a:rPr>
                        <a:t>80</a:t>
                      </a:r>
                      <a:r>
                        <a:rPr lang="en-US" sz="1800" baseline="30000" dirty="0">
                          <a:solidFill>
                            <a:srgbClr val="FF0000"/>
                          </a:solidFill>
                          <a:effectLst/>
                        </a:rPr>
                        <a:t>(8)</a:t>
                      </a:r>
                      <a:endParaRPr lang="en-CH" sz="1800" dirty="0">
                        <a:solidFill>
                          <a:srgbClr val="FF0000"/>
                        </a:solidFill>
                        <a:effectLst/>
                      </a:endParaRPr>
                    </a:p>
                    <a:p>
                      <a:pPr algn="ctr">
                        <a:spcAft>
                          <a:spcPts val="0"/>
                        </a:spcAft>
                      </a:pPr>
                      <a:r>
                        <a:rPr lang="en-US" sz="1800" dirty="0">
                          <a:solidFill>
                            <a:srgbClr val="FF0000"/>
                          </a:solidFill>
                          <a:effectLst/>
                        </a:rPr>
                        <a:t>100</a:t>
                      </a:r>
                      <a:r>
                        <a:rPr lang="en-US" sz="1800" baseline="30000" dirty="0">
                          <a:solidFill>
                            <a:srgbClr val="FF0000"/>
                          </a:solidFill>
                          <a:effectLst/>
                        </a:rPr>
                        <a:t>(9)</a:t>
                      </a:r>
                      <a:endParaRPr lang="en-CH"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extLst>
                  <a:ext uri="{0D108BD9-81ED-4DB2-BD59-A6C34878D82A}">
                    <a16:rowId xmlns:a16="http://schemas.microsoft.com/office/drawing/2014/main" val="216956378"/>
                  </a:ext>
                </a:extLst>
              </a:tr>
            </a:tbl>
          </a:graphicData>
        </a:graphic>
      </p:graphicFrame>
      <p:sp>
        <p:nvSpPr>
          <p:cNvPr id="5" name="Rectangle 1">
            <a:extLst>
              <a:ext uri="{FF2B5EF4-FFF2-40B4-BE49-F238E27FC236}">
                <a16:creationId xmlns:a16="http://schemas.microsoft.com/office/drawing/2014/main" id="{ACBEDD5C-1A8D-1940-89CC-4B1537E07437}"/>
              </a:ext>
            </a:extLst>
          </p:cNvPr>
          <p:cNvSpPr>
            <a:spLocks noChangeArrowheads="1"/>
          </p:cNvSpPr>
          <p:nvPr/>
        </p:nvSpPr>
        <p:spPr bwMode="auto">
          <a:xfrm>
            <a:off x="262759" y="4504898"/>
            <a:ext cx="2112579"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Notes:</a:t>
            </a:r>
            <a:endParaRPr kumimoji="0" lang="en-US" altLang="en-CH" sz="1000" b="0" i="0" u="none" strike="noStrike" cap="none" normalizeH="0" baseline="0" dirty="0">
              <a:ln>
                <a:noFill/>
              </a:ln>
              <a:solidFill>
                <a:schemeClr val="tx1"/>
              </a:solidFill>
              <a:effectLst/>
              <a:latin typeface="Arial" panose="020B0604020202020204" pitchFamily="34" charset="0"/>
            </a:endParaRPr>
          </a:p>
          <a:p>
            <a:pPr marR="0" lvl="0" algn="just" defTabSz="914400" rtl="0" eaLnBrk="0" fontAlgn="base" latinLnBrk="0" hangingPunct="0">
              <a:lnSpc>
                <a:spcPct val="100000"/>
              </a:lnSpc>
              <a:spcBef>
                <a:spcPct val="0"/>
              </a:spcBef>
              <a:spcAft>
                <a:spcPct val="0"/>
              </a:spcAft>
              <a:buClrTx/>
              <a:buSzTx/>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(1)</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wires and tapes</a:t>
            </a:r>
          </a:p>
          <a:p>
            <a:pPr marR="0" lvl="0" algn="just" defTabSz="914400" rtl="0" eaLnBrk="0" fontAlgn="base" latinLnBrk="0" hangingPunct="0">
              <a:lnSpc>
                <a:spcPct val="100000"/>
              </a:lnSpc>
              <a:spcBef>
                <a:spcPct val="0"/>
              </a:spcBef>
              <a:spcAft>
                <a:spcPct val="0"/>
              </a:spcAft>
              <a:buClrTx/>
              <a:buSzTx/>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(2)</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thin layers</a:t>
            </a:r>
          </a:p>
          <a:p>
            <a:pPr marR="0" lvl="0" algn="just" defTabSz="914400" rtl="0" eaLnBrk="0" fontAlgn="base" latinLnBrk="0" hangingPunct="0">
              <a:lnSpc>
                <a:spcPct val="100000"/>
              </a:lnSpc>
              <a:spcBef>
                <a:spcPct val="0"/>
              </a:spcBef>
              <a:spcAft>
                <a:spcPct val="0"/>
              </a:spcAft>
              <a:buClrTx/>
              <a:buSzTx/>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(3)</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B parallel to c-axis</a:t>
            </a:r>
          </a:p>
          <a:p>
            <a:pPr marR="0" lvl="0" algn="just" defTabSz="914400" rtl="0" eaLnBrk="0" fontAlgn="base" latinLnBrk="0" hangingPunct="0">
              <a:lnSpc>
                <a:spcPct val="100000"/>
              </a:lnSpc>
              <a:spcBef>
                <a:spcPct val="0"/>
              </a:spcBef>
              <a:spcAft>
                <a:spcPct val="0"/>
              </a:spcAft>
              <a:buClrTx/>
              <a:buSzTx/>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(4)</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B in the ab-plane</a:t>
            </a:r>
          </a:p>
          <a:p>
            <a:pPr marR="0" lvl="0" algn="just" defTabSz="914400" rtl="0" eaLnBrk="0" fontAlgn="base" latinLnBrk="0" hangingPunct="0">
              <a:lnSpc>
                <a:spcPct val="100000"/>
              </a:lnSpc>
              <a:spcBef>
                <a:spcPct val="0"/>
              </a:spcBef>
              <a:spcAft>
                <a:spcPct val="0"/>
              </a:spcAft>
              <a:buClrTx/>
              <a:buSzTx/>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(5)</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BSCCO-2212</a:t>
            </a:r>
            <a:endParaRPr kumimoji="0" lang="en-US" altLang="en-CH" sz="10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(6) </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BSCCO-2223</a:t>
            </a:r>
            <a:endParaRPr lang="en-US" altLang="en-CH" sz="1400" dirty="0">
              <a:latin typeface="Arial" panose="020B0604020202020204" pitchFamily="34" charset="0"/>
              <a:ea typeface="Times" pitchFamily="2" charset="0"/>
              <a:cs typeface="Calibri" panose="020F050202020403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(7)</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IBS-11</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(8)</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IBS-122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altLang="en-CH" sz="1400" b="0" i="0" u="none" strike="noStrike" cap="none" normalizeH="0" baseline="30000" dirty="0">
                <a:ln>
                  <a:noFill/>
                </a:ln>
                <a:solidFill>
                  <a:schemeClr val="tx1"/>
                </a:solidFill>
                <a:effectLst/>
                <a:latin typeface="Arial" panose="020B0604020202020204" pitchFamily="34" charset="0"/>
                <a:ea typeface="Times" pitchFamily="2" charset="0"/>
                <a:cs typeface="Calibri" panose="020F0502020204030204" pitchFamily="34" charset="0"/>
              </a:rPr>
              <a:t>(9)</a:t>
            </a:r>
            <a:r>
              <a:rPr kumimoji="0" lang="en-US" altLang="en-CH" sz="1400" b="0" i="0" u="none" strike="noStrike" cap="none" normalizeH="0" baseline="0" dirty="0">
                <a:ln>
                  <a:noFill/>
                </a:ln>
                <a:solidFill>
                  <a:schemeClr val="tx1"/>
                </a:solidFill>
                <a:effectLst/>
                <a:latin typeface="Arial" panose="020B0604020202020204" pitchFamily="34" charset="0"/>
                <a:ea typeface="Times" pitchFamily="2" charset="0"/>
                <a:cs typeface="Calibri" panose="020F0502020204030204" pitchFamily="34" charset="0"/>
              </a:rPr>
              <a:t> IBS-1111</a:t>
            </a:r>
            <a:endParaRPr kumimoji="0" lang="en-US" altLang="en-CH" sz="3200" b="0" i="0" u="none" strike="noStrike" cap="none" normalizeH="0" baseline="0" dirty="0">
              <a:ln>
                <a:noFill/>
              </a:ln>
              <a:solidFill>
                <a:schemeClr val="tx1"/>
              </a:solidFill>
              <a:effectLst/>
              <a:latin typeface="Arial" panose="020B0604020202020204" pitchFamily="34" charset="0"/>
            </a:endParaRPr>
          </a:p>
        </p:txBody>
      </p:sp>
      <p:grpSp>
        <p:nvGrpSpPr>
          <p:cNvPr id="8" name="Group 7">
            <a:extLst>
              <a:ext uri="{FF2B5EF4-FFF2-40B4-BE49-F238E27FC236}">
                <a16:creationId xmlns:a16="http://schemas.microsoft.com/office/drawing/2014/main" id="{DE87E302-8DA9-914E-9504-C7C15E100879}"/>
              </a:ext>
            </a:extLst>
          </p:cNvPr>
          <p:cNvGrpSpPr/>
          <p:nvPr/>
        </p:nvGrpSpPr>
        <p:grpSpPr>
          <a:xfrm>
            <a:off x="2627587" y="3471040"/>
            <a:ext cx="6339982" cy="2683833"/>
            <a:chOff x="2627587" y="3471040"/>
            <a:chExt cx="6339982" cy="2683833"/>
          </a:xfrm>
        </p:grpSpPr>
        <p:sp>
          <p:nvSpPr>
            <p:cNvPr id="6" name="TextBox 5">
              <a:extLst>
                <a:ext uri="{FF2B5EF4-FFF2-40B4-BE49-F238E27FC236}">
                  <a16:creationId xmlns:a16="http://schemas.microsoft.com/office/drawing/2014/main" id="{3F33E820-E8E2-254E-9401-D6F3F7A9A5EE}"/>
                </a:ext>
              </a:extLst>
            </p:cNvPr>
            <p:cNvSpPr txBox="1"/>
            <p:nvPr/>
          </p:nvSpPr>
          <p:spPr>
            <a:xfrm>
              <a:off x="2627587" y="4954544"/>
              <a:ext cx="6169572" cy="1200329"/>
            </a:xfrm>
            <a:prstGeom prst="rect">
              <a:avLst/>
            </a:prstGeom>
            <a:noFill/>
          </p:spPr>
          <p:txBody>
            <a:bodyPr wrap="square" rtlCol="0">
              <a:spAutoFit/>
            </a:bodyPr>
            <a:lstStyle/>
            <a:p>
              <a:pPr algn="just"/>
              <a:r>
                <a:rPr lang="en-CH" dirty="0">
                  <a:solidFill>
                    <a:srgbClr val="FF0000"/>
                  </a:solidFill>
                </a:rPr>
                <a:t>HTS are not only superconducting at high temperature, they also have an exceptional critical field ! </a:t>
              </a:r>
              <a:r>
                <a:rPr lang="en-CH" sz="1400" dirty="0">
                  <a:solidFill>
                    <a:srgbClr val="FF0000"/>
                  </a:solidFill>
                </a:rPr>
                <a:t>(important for high magnetic field applications)</a:t>
              </a:r>
              <a:endParaRPr lang="en-CH" dirty="0">
                <a:solidFill>
                  <a:srgbClr val="FF0000"/>
                </a:solidFill>
              </a:endParaRPr>
            </a:p>
          </p:txBody>
        </p:sp>
        <p:sp>
          <p:nvSpPr>
            <p:cNvPr id="7" name="Rounded Rectangle 6">
              <a:extLst>
                <a:ext uri="{FF2B5EF4-FFF2-40B4-BE49-F238E27FC236}">
                  <a16:creationId xmlns:a16="http://schemas.microsoft.com/office/drawing/2014/main" id="{215A3AE0-5F25-294A-ACE7-EF3EA8EE021F}"/>
                </a:ext>
              </a:extLst>
            </p:cNvPr>
            <p:cNvSpPr/>
            <p:nvPr/>
          </p:nvSpPr>
          <p:spPr bwMode="auto">
            <a:xfrm>
              <a:off x="5640981" y="3471040"/>
              <a:ext cx="3326588" cy="932795"/>
            </a:xfrm>
            <a:prstGeom prst="roundRect">
              <a:avLst/>
            </a:prstGeom>
            <a:noFill/>
            <a:ln w="3175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spTree>
    <p:extLst>
      <p:ext uri="{BB962C8B-B14F-4D97-AF65-F5344CB8AC3E}">
        <p14:creationId xmlns:p14="http://schemas.microsoft.com/office/powerpoint/2010/main" val="66781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2"/>
          <p:cNvSpPr>
            <a:spLocks noGrp="1" noChangeArrowheads="1"/>
          </p:cNvSpPr>
          <p:nvPr>
            <p:ph type="title"/>
          </p:nvPr>
        </p:nvSpPr>
        <p:spPr/>
        <p:txBody>
          <a:bodyPr/>
          <a:lstStyle/>
          <a:p>
            <a:pPr eaLnBrk="1" hangingPunct="1">
              <a:defRPr/>
            </a:pPr>
            <a:r>
              <a:rPr lang="en-US">
                <a:cs typeface="+mj-cs"/>
              </a:rPr>
              <a:t>Nb-Ti manufacturing route</a:t>
            </a:r>
          </a:p>
        </p:txBody>
      </p:sp>
      <p:pic>
        <p:nvPicPr>
          <p:cNvPr id="84994" name="Picture 3" descr="compfabc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209800"/>
            <a:ext cx="3276600" cy="325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84995" name="Group 24"/>
          <p:cNvGrpSpPr>
            <a:grpSpLocks/>
          </p:cNvGrpSpPr>
          <p:nvPr/>
        </p:nvGrpSpPr>
        <p:grpSpPr bwMode="auto">
          <a:xfrm>
            <a:off x="4572000" y="2362200"/>
            <a:ext cx="1905000" cy="2193925"/>
            <a:chOff x="2880" y="1488"/>
            <a:chExt cx="1200" cy="1382"/>
          </a:xfrm>
        </p:grpSpPr>
        <p:grpSp>
          <p:nvGrpSpPr>
            <p:cNvPr id="85010" name="Group 10"/>
            <p:cNvGrpSpPr>
              <a:grpSpLocks/>
            </p:cNvGrpSpPr>
            <p:nvPr/>
          </p:nvGrpSpPr>
          <p:grpSpPr bwMode="auto">
            <a:xfrm>
              <a:off x="3256" y="2064"/>
              <a:ext cx="392" cy="208"/>
              <a:chOff x="3392" y="2048"/>
              <a:chExt cx="352" cy="208"/>
            </a:xfrm>
          </p:grpSpPr>
          <p:sp>
            <p:nvSpPr>
              <p:cNvPr id="199691" name="AutoShape 11"/>
              <p:cNvSpPr>
                <a:spLocks noChangeArrowheads="1"/>
              </p:cNvSpPr>
              <p:nvPr/>
            </p:nvSpPr>
            <p:spPr bwMode="auto">
              <a:xfrm>
                <a:off x="3408" y="2064"/>
                <a:ext cx="336" cy="192"/>
              </a:xfrm>
              <a:prstGeom prst="rightArrow">
                <a:avLst>
                  <a:gd name="adj1" fmla="val 50000"/>
                  <a:gd name="adj2" fmla="val 43750"/>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9692" name="AutoShape 12"/>
              <p:cNvSpPr>
                <a:spLocks noChangeArrowheads="1"/>
              </p:cNvSpPr>
              <p:nvPr/>
            </p:nvSpPr>
            <p:spPr bwMode="auto">
              <a:xfrm>
                <a:off x="3392" y="2048"/>
                <a:ext cx="336" cy="192"/>
              </a:xfrm>
              <a:prstGeom prst="rightArrow">
                <a:avLst>
                  <a:gd name="adj1" fmla="val 50000"/>
                  <a:gd name="adj2" fmla="val 43750"/>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99693" name="Text Box 13"/>
            <p:cNvSpPr txBox="1">
              <a:spLocks noChangeArrowheads="1"/>
            </p:cNvSpPr>
            <p:nvPr/>
          </p:nvSpPr>
          <p:spPr bwMode="auto">
            <a:xfrm>
              <a:off x="2880" y="1488"/>
              <a:ext cx="1200" cy="5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a:cs typeface="+mn-cs"/>
                </a:rPr>
                <a:t>extrusion</a:t>
              </a:r>
            </a:p>
            <a:p>
              <a:pPr eaLnBrk="0" hangingPunct="0">
                <a:defRPr/>
              </a:pPr>
              <a:r>
                <a:rPr lang="en-US">
                  <a:cs typeface="+mn-cs"/>
                </a:rPr>
                <a:t>cold drawing</a:t>
              </a:r>
            </a:p>
          </p:txBody>
        </p:sp>
        <p:sp>
          <p:nvSpPr>
            <p:cNvPr id="199694" name="Text Box 14"/>
            <p:cNvSpPr txBox="1">
              <a:spLocks noChangeArrowheads="1"/>
            </p:cNvSpPr>
            <p:nvPr/>
          </p:nvSpPr>
          <p:spPr bwMode="auto">
            <a:xfrm>
              <a:off x="2933" y="2352"/>
              <a:ext cx="1035" cy="51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eaLnBrk="0" hangingPunct="0">
                <a:defRPr/>
              </a:pPr>
              <a:r>
                <a:rPr lang="en-US">
                  <a:cs typeface="+mn-cs"/>
                </a:rPr>
                <a:t>heat </a:t>
              </a:r>
            </a:p>
            <a:p>
              <a:pPr eaLnBrk="0" hangingPunct="0">
                <a:defRPr/>
              </a:pPr>
              <a:r>
                <a:rPr lang="en-US">
                  <a:cs typeface="+mn-cs"/>
                </a:rPr>
                <a:t>treatments</a:t>
              </a:r>
            </a:p>
          </p:txBody>
        </p:sp>
      </p:grpSp>
      <p:sp>
        <p:nvSpPr>
          <p:cNvPr id="199695" name="Rectangle 15"/>
          <p:cNvSpPr>
            <a:spLocks noChangeArrowheads="1"/>
          </p:cNvSpPr>
          <p:nvPr/>
        </p:nvSpPr>
        <p:spPr bwMode="auto">
          <a:xfrm>
            <a:off x="1066800" y="5486400"/>
            <a:ext cx="3276600" cy="1187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US">
                <a:cs typeface="+mn-cs"/>
              </a:rPr>
              <a:t>NbTi is a ductile alloy that can sustain large deformations</a:t>
            </a:r>
          </a:p>
        </p:txBody>
      </p:sp>
      <p:sp>
        <p:nvSpPr>
          <p:cNvPr id="199696" name="Rectangle 16"/>
          <p:cNvSpPr>
            <a:spLocks noChangeArrowheads="1"/>
          </p:cNvSpPr>
          <p:nvPr/>
        </p:nvSpPr>
        <p:spPr bwMode="auto">
          <a:xfrm>
            <a:off x="5851525" y="1752600"/>
            <a:ext cx="29876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I</a:t>
            </a:r>
            <a:r>
              <a:rPr lang="en-US" baseline="-25000">
                <a:cs typeface="+mn-cs"/>
              </a:rPr>
              <a:t>C</a:t>
            </a:r>
            <a:r>
              <a:rPr lang="en-US">
                <a:cs typeface="+mn-cs"/>
              </a:rPr>
              <a:t>(5 T, 4.2 K) ≈ 1 kA</a:t>
            </a:r>
          </a:p>
        </p:txBody>
      </p:sp>
      <p:sp>
        <p:nvSpPr>
          <p:cNvPr id="199697" name="Rectangle 17"/>
          <p:cNvSpPr>
            <a:spLocks noChangeArrowheads="1"/>
          </p:cNvSpPr>
          <p:nvPr/>
        </p:nvSpPr>
        <p:spPr bwMode="auto">
          <a:xfrm>
            <a:off x="1447800" y="1676400"/>
            <a:ext cx="1538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NbTi billet</a:t>
            </a:r>
          </a:p>
        </p:txBody>
      </p:sp>
      <p:sp>
        <p:nvSpPr>
          <p:cNvPr id="199698" name="Rectangle 18"/>
          <p:cNvSpPr>
            <a:spLocks noChangeArrowheads="1"/>
          </p:cNvSpPr>
          <p:nvPr/>
        </p:nvSpPr>
        <p:spPr bwMode="auto">
          <a:xfrm>
            <a:off x="2149475" y="90488"/>
            <a:ext cx="7016750"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a:cs typeface="+mn-cs"/>
              </a:rPr>
              <a:t>Graphics by courtesy of Applied Superconductivity Center at NHMFL</a:t>
            </a:r>
          </a:p>
        </p:txBody>
      </p:sp>
      <p:grpSp>
        <p:nvGrpSpPr>
          <p:cNvPr id="85000" name="Group 25"/>
          <p:cNvGrpSpPr>
            <a:grpSpLocks/>
          </p:cNvGrpSpPr>
          <p:nvPr/>
        </p:nvGrpSpPr>
        <p:grpSpPr bwMode="auto">
          <a:xfrm>
            <a:off x="6215063" y="2424113"/>
            <a:ext cx="2654300" cy="4146550"/>
            <a:chOff x="3915" y="1527"/>
            <a:chExt cx="1672" cy="2612"/>
          </a:xfrm>
        </p:grpSpPr>
        <p:pic>
          <p:nvPicPr>
            <p:cNvPr id="85002" name="Picture 5" descr="inner stra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76" y="1527"/>
              <a:ext cx="1042" cy="1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85003" name="Group 6"/>
            <p:cNvGrpSpPr>
              <a:grpSpLocks/>
            </p:cNvGrpSpPr>
            <p:nvPr/>
          </p:nvGrpSpPr>
          <p:grpSpPr bwMode="auto">
            <a:xfrm rot="-5400000">
              <a:off x="5011" y="1871"/>
              <a:ext cx="864" cy="289"/>
              <a:chOff x="4564" y="2880"/>
              <a:chExt cx="864" cy="289"/>
            </a:xfrm>
          </p:grpSpPr>
          <p:sp>
            <p:nvSpPr>
              <p:cNvPr id="199687" name="Line 7"/>
              <p:cNvSpPr>
                <a:spLocks noChangeShapeType="1"/>
              </p:cNvSpPr>
              <p:nvPr/>
            </p:nvSpPr>
            <p:spPr bwMode="auto">
              <a:xfrm flipV="1">
                <a:off x="4569" y="2871"/>
                <a:ext cx="864" cy="0"/>
              </a:xfrm>
              <a:prstGeom prst="line">
                <a:avLst/>
              </a:prstGeom>
              <a:noFill/>
              <a:ln w="12700">
                <a:solidFill>
                  <a:schemeClr val="tx1"/>
                </a:solidFill>
                <a:round/>
                <a:headEnd type="triangle" w="sm" len="lg"/>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99688" name="Text Box 8"/>
              <p:cNvSpPr txBox="1">
                <a:spLocks noChangeArrowheads="1"/>
              </p:cNvSpPr>
              <p:nvPr/>
            </p:nvSpPr>
            <p:spPr bwMode="auto">
              <a:xfrm>
                <a:off x="4653" y="2881"/>
                <a:ext cx="709"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cs typeface="+mn-cs"/>
                    <a:sym typeface="Symbol" charset="0"/>
                  </a:rPr>
                  <a:t></a:t>
                </a:r>
                <a:r>
                  <a:rPr lang="en-US">
                    <a:cs typeface="+mn-cs"/>
                  </a:rPr>
                  <a:t>1 mm</a:t>
                </a:r>
              </a:p>
            </p:txBody>
          </p:sp>
        </p:grpSp>
        <p:pic>
          <p:nvPicPr>
            <p:cNvPr id="85004" name="Picture 4" descr="NbTi filaments inside copper"/>
            <p:cNvPicPr>
              <a:picLocks noChangeAspect="1" noChangeArrowheads="1"/>
            </p:cNvPicPr>
            <p:nvPr/>
          </p:nvPicPr>
          <p:blipFill>
            <a:blip r:embed="rId5">
              <a:extLst>
                <a:ext uri="{28A0092B-C50C-407E-A947-70E740481C1C}">
                  <a14:useLocalDpi xmlns:a14="http://schemas.microsoft.com/office/drawing/2010/main" val="0"/>
                </a:ext>
              </a:extLst>
            </a:blip>
            <a:srcRect l="2144"/>
            <a:stretch>
              <a:fillRect/>
            </a:stretch>
          </p:blipFill>
          <p:spPr bwMode="auto">
            <a:xfrm>
              <a:off x="3921" y="2944"/>
              <a:ext cx="1597" cy="1195"/>
            </a:xfrm>
            <a:prstGeom prst="rect">
              <a:avLst/>
            </a:prstGeom>
            <a:noFill/>
            <a:ln w="12700">
              <a:solidFill>
                <a:schemeClr val="hlink"/>
              </a:solidFill>
              <a:miter lim="800000"/>
              <a:headEnd/>
              <a:tailEnd/>
            </a:ln>
            <a:extLst>
              <a:ext uri="{909E8E84-426E-40dd-AFC4-6F175D3DCCD1}">
                <a14:hiddenFill xmlns="" xmlns:a14="http://schemas.microsoft.com/office/drawing/2010/main">
                  <a:solidFill>
                    <a:srgbClr val="FFFFFF"/>
                  </a:solidFill>
                </a14:hiddenFill>
              </a:ext>
            </a:extLst>
          </p:spPr>
        </p:pic>
        <p:sp>
          <p:nvSpPr>
            <p:cNvPr id="199700" name="Rectangle 20"/>
            <p:cNvSpPr>
              <a:spLocks noChangeArrowheads="1"/>
            </p:cNvSpPr>
            <p:nvPr/>
          </p:nvSpPr>
          <p:spPr bwMode="auto">
            <a:xfrm>
              <a:off x="4602" y="2068"/>
              <a:ext cx="150" cy="92"/>
            </a:xfrm>
            <a:prstGeom prst="rect">
              <a:avLst/>
            </a:prstGeom>
            <a:noFill/>
            <a:ln w="12700">
              <a:solidFill>
                <a:schemeClr val="hlink"/>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99701" name="Line 21"/>
            <p:cNvSpPr>
              <a:spLocks noChangeShapeType="1"/>
            </p:cNvSpPr>
            <p:nvPr/>
          </p:nvSpPr>
          <p:spPr bwMode="auto">
            <a:xfrm flipH="1">
              <a:off x="3915" y="2067"/>
              <a:ext cx="686" cy="873"/>
            </a:xfrm>
            <a:prstGeom prst="line">
              <a:avLst/>
            </a:prstGeom>
            <a:noFill/>
            <a:ln w="12700">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99702" name="Line 22"/>
            <p:cNvSpPr>
              <a:spLocks noChangeShapeType="1"/>
            </p:cNvSpPr>
            <p:nvPr/>
          </p:nvSpPr>
          <p:spPr bwMode="auto">
            <a:xfrm>
              <a:off x="4748" y="2065"/>
              <a:ext cx="770" cy="881"/>
            </a:xfrm>
            <a:prstGeom prst="line">
              <a:avLst/>
            </a:prstGeom>
            <a:noFill/>
            <a:ln w="12700">
              <a:solidFill>
                <a:schemeClr val="hlink"/>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199706" name="Rectangle 26"/>
          <p:cNvSpPr>
            <a:spLocks noChangeArrowheads="1"/>
          </p:cNvSpPr>
          <p:nvPr/>
        </p:nvSpPr>
        <p:spPr bwMode="auto">
          <a:xfrm>
            <a:off x="4800600" y="6096000"/>
            <a:ext cx="13858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LHC wire</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NbTi</a:t>
            </a:r>
            <a:r>
              <a:rPr lang="en-US" dirty="0"/>
              <a:t>: an industrial process</a:t>
            </a:r>
          </a:p>
        </p:txBody>
      </p:sp>
      <p:pic>
        <p:nvPicPr>
          <p:cNvPr id="6" name="Picture 5" descr="Screen shot 2012-11-24 at 1.54.1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38323"/>
            <a:ext cx="9144000" cy="5319677"/>
          </a:xfrm>
          <a:prstGeom prst="rect">
            <a:avLst/>
          </a:prstGeom>
        </p:spPr>
      </p:pic>
    </p:spTree>
    <p:extLst>
      <p:ext uri="{BB962C8B-B14F-4D97-AF65-F5344CB8AC3E}">
        <p14:creationId xmlns:p14="http://schemas.microsoft.com/office/powerpoint/2010/main" val="71134749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a:t>
            </a:r>
            <a:r>
              <a:rPr lang="en-US" i="1" dirty="0"/>
              <a:t>trick</a:t>
            </a:r>
            <a:r>
              <a:rPr lang="en-US" dirty="0"/>
              <a:t> to high </a:t>
            </a:r>
            <a:r>
              <a:rPr lang="en-US" dirty="0" err="1"/>
              <a:t>Jc</a:t>
            </a:r>
            <a:r>
              <a:rPr lang="en-US" dirty="0"/>
              <a:t> in </a:t>
            </a:r>
            <a:r>
              <a:rPr lang="en-US" dirty="0" err="1"/>
              <a:t>NbTi</a:t>
            </a:r>
            <a:endParaRPr lang="en-US" dirty="0"/>
          </a:p>
        </p:txBody>
      </p:sp>
      <p:pic>
        <p:nvPicPr>
          <p:cNvPr id="3" name="Picture 2" descr="Screen shot 2012-11-24 at 1.55.1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844824"/>
            <a:ext cx="5279448" cy="3645024"/>
          </a:xfrm>
          <a:prstGeom prst="rect">
            <a:avLst/>
          </a:prstGeom>
        </p:spPr>
      </p:pic>
      <p:sp>
        <p:nvSpPr>
          <p:cNvPr id="4" name="TextBox 3"/>
          <p:cNvSpPr txBox="1"/>
          <p:nvPr/>
        </p:nvSpPr>
        <p:spPr>
          <a:xfrm>
            <a:off x="107504" y="5541040"/>
            <a:ext cx="8856984" cy="1200328"/>
          </a:xfrm>
          <a:prstGeom prst="rect">
            <a:avLst/>
          </a:prstGeom>
          <a:noFill/>
        </p:spPr>
        <p:txBody>
          <a:bodyPr wrap="square" rtlCol="0">
            <a:spAutoFit/>
          </a:bodyPr>
          <a:lstStyle/>
          <a:p>
            <a:pPr algn="r"/>
            <a:r>
              <a:rPr lang="en-US" dirty="0"/>
              <a:t>Intermediate heat treatment is necessary to form precipitates (pinning centers) and improve draw-ability. Subsequent drawing elongates the precipitates to the desired spacing</a:t>
            </a:r>
          </a:p>
        </p:txBody>
      </p:sp>
      <p:pic>
        <p:nvPicPr>
          <p:cNvPr id="5" name="Picture 4" descr="Screen shot 2012-11-24 at 1.58.1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2120" y="1628800"/>
            <a:ext cx="3423796" cy="3933056"/>
          </a:xfrm>
          <a:prstGeom prst="rect">
            <a:avLst/>
          </a:prstGeom>
        </p:spPr>
      </p:pic>
    </p:spTree>
    <p:extLst>
      <p:ext uri="{BB962C8B-B14F-4D97-AF65-F5344CB8AC3E}">
        <p14:creationId xmlns:p14="http://schemas.microsoft.com/office/powerpoint/2010/main" val="2479765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Nb</a:t>
            </a:r>
            <a:r>
              <a:rPr lang="en-GB" baseline="-25000" dirty="0"/>
              <a:t>3</a:t>
            </a:r>
            <a:r>
              <a:rPr lang="en-GB" dirty="0"/>
              <a:t>Sn synthesis</a:t>
            </a:r>
            <a:endParaRPr lang="en-US" dirty="0"/>
          </a:p>
        </p:txBody>
      </p:sp>
      <p:sp>
        <p:nvSpPr>
          <p:cNvPr id="8" name="Content Placeholder 7"/>
          <p:cNvSpPr>
            <a:spLocks noGrp="1"/>
          </p:cNvSpPr>
          <p:nvPr>
            <p:ph sz="half" idx="1"/>
          </p:nvPr>
        </p:nvSpPr>
        <p:spPr>
          <a:xfrm>
            <a:off x="114868" y="5157192"/>
            <a:ext cx="4320480" cy="1440160"/>
          </a:xfrm>
        </p:spPr>
        <p:txBody>
          <a:bodyPr/>
          <a:lstStyle/>
          <a:p>
            <a:r>
              <a:rPr lang="en-US" sz="2000" dirty="0"/>
              <a:t>Initial Nb</a:t>
            </a:r>
            <a:r>
              <a:rPr lang="en-US" sz="2000" baseline="-25000" dirty="0"/>
              <a:t>3</a:t>
            </a:r>
            <a:r>
              <a:rPr lang="en-US" sz="2000" dirty="0"/>
              <a:t>Sn synthesis routes (</a:t>
            </a:r>
            <a:r>
              <a:rPr lang="en-US" sz="2000" dirty="0" err="1"/>
              <a:t>Kunzler</a:t>
            </a:r>
            <a:r>
              <a:rPr lang="en-US" sz="2000" dirty="0"/>
              <a:t>) required </a:t>
            </a:r>
            <a:r>
              <a:rPr lang="en-US" sz="2000" b="1" dirty="0">
                <a:solidFill>
                  <a:srgbClr val="FF0000"/>
                </a:solidFill>
              </a:rPr>
              <a:t>high-temperature heat treatment </a:t>
            </a:r>
            <a:r>
              <a:rPr lang="en-US" sz="2000" dirty="0"/>
              <a:t>(&gt; 950 °C)</a:t>
            </a:r>
          </a:p>
        </p:txBody>
      </p:sp>
      <p:sp>
        <p:nvSpPr>
          <p:cNvPr id="9" name="Content Placeholder 8"/>
          <p:cNvSpPr>
            <a:spLocks noGrp="1"/>
          </p:cNvSpPr>
          <p:nvPr>
            <p:ph sz="half" idx="2"/>
          </p:nvPr>
        </p:nvSpPr>
        <p:spPr>
          <a:xfrm>
            <a:off x="4644008" y="1556792"/>
            <a:ext cx="4320480" cy="4824536"/>
          </a:xfrm>
        </p:spPr>
        <p:txBody>
          <a:bodyPr/>
          <a:lstStyle/>
          <a:p>
            <a:r>
              <a:rPr lang="en-US" sz="2000" dirty="0"/>
              <a:t>Breakthrough achieved by three groups  in 1969-1970:</a:t>
            </a:r>
          </a:p>
          <a:p>
            <a:pPr lvl="1"/>
            <a:r>
              <a:rPr lang="en-US" sz="1600" dirty="0"/>
              <a:t>K. </a:t>
            </a:r>
            <a:r>
              <a:rPr lang="en-US" sz="1600" dirty="0" err="1"/>
              <a:t>Tachikawa</a:t>
            </a:r>
            <a:r>
              <a:rPr lang="en-US" sz="1600" dirty="0"/>
              <a:t> at the National Research Institute for Metals in Japan</a:t>
            </a:r>
          </a:p>
          <a:p>
            <a:pPr lvl="1"/>
            <a:r>
              <a:rPr lang="en-US" sz="1600" dirty="0"/>
              <a:t>A. R. Kaufman at the Whittaker Corporation in the USA</a:t>
            </a:r>
          </a:p>
          <a:p>
            <a:pPr lvl="1"/>
            <a:r>
              <a:rPr lang="en-US" sz="1600" dirty="0"/>
              <a:t>E . W. </a:t>
            </a:r>
            <a:r>
              <a:rPr lang="en-US" sz="1600" dirty="0" err="1"/>
              <a:t>Howlett</a:t>
            </a:r>
            <a:r>
              <a:rPr lang="en-US" sz="1600" dirty="0"/>
              <a:t> at the Atomic Energy Research Establishment at Harwell in Great Britain.</a:t>
            </a:r>
          </a:p>
          <a:p>
            <a:r>
              <a:rPr lang="en-US" sz="2000" dirty="0"/>
              <a:t>A15 compound layers (V</a:t>
            </a:r>
            <a:r>
              <a:rPr lang="en-US" sz="2000" baseline="-25000" dirty="0"/>
              <a:t>3</a:t>
            </a:r>
            <a:r>
              <a:rPr lang="en-US" sz="2000" dirty="0"/>
              <a:t>Ga and Nb</a:t>
            </a:r>
            <a:r>
              <a:rPr lang="en-US" sz="2000" baseline="-25000" dirty="0"/>
              <a:t>3</a:t>
            </a:r>
            <a:r>
              <a:rPr lang="en-US" sz="2000" dirty="0"/>
              <a:t>Sn)  could be formed by </a:t>
            </a:r>
            <a:r>
              <a:rPr lang="en-US" sz="2000" b="1" dirty="0">
                <a:solidFill>
                  <a:srgbClr val="FF0000"/>
                </a:solidFill>
              </a:rPr>
              <a:t>solid diffusion </a:t>
            </a:r>
            <a:r>
              <a:rPr lang="en-US" sz="2000" dirty="0"/>
              <a:t>at the interface of </a:t>
            </a:r>
            <a:r>
              <a:rPr lang="en-US" sz="2000" dirty="0" err="1"/>
              <a:t>Nb</a:t>
            </a:r>
            <a:r>
              <a:rPr lang="en-US" sz="2000" dirty="0"/>
              <a:t>/V and Cu-</a:t>
            </a:r>
            <a:r>
              <a:rPr lang="en-US" sz="2000" dirty="0" err="1"/>
              <a:t>Sn</a:t>
            </a:r>
            <a:r>
              <a:rPr lang="en-US" sz="2000" dirty="0"/>
              <a:t>/</a:t>
            </a:r>
            <a:r>
              <a:rPr lang="en-US" sz="2000" dirty="0" err="1"/>
              <a:t>Ga</a:t>
            </a:r>
            <a:r>
              <a:rPr lang="en-US" sz="2000" dirty="0"/>
              <a:t> at modest temperatures, of the order of </a:t>
            </a:r>
            <a:r>
              <a:rPr lang="en-US" sz="2000" b="1" dirty="0">
                <a:solidFill>
                  <a:srgbClr val="FF0000"/>
                </a:solidFill>
              </a:rPr>
              <a:t>700 °C</a:t>
            </a:r>
            <a:endParaRPr lang="en-US" sz="2000" dirty="0"/>
          </a:p>
          <a:p>
            <a:r>
              <a:rPr lang="en-US" sz="2000" dirty="0">
                <a:solidFill>
                  <a:srgbClr val="000000"/>
                </a:solidFill>
              </a:rPr>
              <a:t>In addition, Cu </a:t>
            </a:r>
            <a:r>
              <a:rPr lang="en-US" sz="2000" b="1" dirty="0">
                <a:solidFill>
                  <a:srgbClr val="FF0000"/>
                </a:solidFill>
              </a:rPr>
              <a:t>de-stabilizes </a:t>
            </a:r>
            <a:r>
              <a:rPr lang="en-US" sz="2000" dirty="0" err="1">
                <a:solidFill>
                  <a:srgbClr val="000000"/>
                </a:solidFill>
              </a:rPr>
              <a:t>Sn</a:t>
            </a:r>
            <a:r>
              <a:rPr lang="en-US" sz="2000" dirty="0">
                <a:solidFill>
                  <a:srgbClr val="000000"/>
                </a:solidFill>
              </a:rPr>
              <a:t>-rich compounds</a:t>
            </a:r>
          </a:p>
        </p:txBody>
      </p:sp>
      <p:pic>
        <p:nvPicPr>
          <p:cNvPr id="5" name="Picture 4" descr="Screen shot 2012-11-24 at 3.24.4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6876" y="1700808"/>
            <a:ext cx="4457132" cy="3327515"/>
          </a:xfrm>
          <a:prstGeom prst="rect">
            <a:avLst/>
          </a:prstGeom>
        </p:spPr>
      </p:pic>
      <p:sp>
        <p:nvSpPr>
          <p:cNvPr id="6" name="Freeform 5"/>
          <p:cNvSpPr/>
          <p:nvPr/>
        </p:nvSpPr>
        <p:spPr>
          <a:xfrm>
            <a:off x="1353440" y="2490217"/>
            <a:ext cx="279400" cy="1857375"/>
          </a:xfrm>
          <a:custGeom>
            <a:avLst/>
            <a:gdLst>
              <a:gd name="connsiteX0" fmla="*/ 0 w 279400"/>
              <a:gd name="connsiteY0" fmla="*/ 0 h 1857375"/>
              <a:gd name="connsiteX1" fmla="*/ 22225 w 279400"/>
              <a:gd name="connsiteY1" fmla="*/ 206375 h 1857375"/>
              <a:gd name="connsiteX2" fmla="*/ 53975 w 279400"/>
              <a:gd name="connsiteY2" fmla="*/ 396875 h 1857375"/>
              <a:gd name="connsiteX3" fmla="*/ 101600 w 279400"/>
              <a:gd name="connsiteY3" fmla="*/ 581025 h 1857375"/>
              <a:gd name="connsiteX4" fmla="*/ 142875 w 279400"/>
              <a:gd name="connsiteY4" fmla="*/ 742950 h 1857375"/>
              <a:gd name="connsiteX5" fmla="*/ 174625 w 279400"/>
              <a:gd name="connsiteY5" fmla="*/ 958850 h 1857375"/>
              <a:gd name="connsiteX6" fmla="*/ 190500 w 279400"/>
              <a:gd name="connsiteY6" fmla="*/ 1219200 h 1857375"/>
              <a:gd name="connsiteX7" fmla="*/ 196850 w 279400"/>
              <a:gd name="connsiteY7" fmla="*/ 1450975 h 1857375"/>
              <a:gd name="connsiteX8" fmla="*/ 200025 w 279400"/>
              <a:gd name="connsiteY8" fmla="*/ 1857375 h 1857375"/>
              <a:gd name="connsiteX9" fmla="*/ 222250 w 279400"/>
              <a:gd name="connsiteY9" fmla="*/ 1673225 h 1857375"/>
              <a:gd name="connsiteX10" fmla="*/ 238125 w 279400"/>
              <a:gd name="connsiteY10" fmla="*/ 1571625 h 1857375"/>
              <a:gd name="connsiteX11" fmla="*/ 260350 w 279400"/>
              <a:gd name="connsiteY11" fmla="*/ 1457325 h 1857375"/>
              <a:gd name="connsiteX12" fmla="*/ 276225 w 279400"/>
              <a:gd name="connsiteY12" fmla="*/ 1292225 h 1857375"/>
              <a:gd name="connsiteX13" fmla="*/ 279400 w 279400"/>
              <a:gd name="connsiteY13" fmla="*/ 1136650 h 1857375"/>
              <a:gd name="connsiteX14" fmla="*/ 269875 w 279400"/>
              <a:gd name="connsiteY14" fmla="*/ 873125 h 1857375"/>
              <a:gd name="connsiteX15" fmla="*/ 247650 w 279400"/>
              <a:gd name="connsiteY15" fmla="*/ 638175 h 1857375"/>
              <a:gd name="connsiteX16" fmla="*/ 206375 w 279400"/>
              <a:gd name="connsiteY16" fmla="*/ 450850 h 1857375"/>
              <a:gd name="connsiteX17" fmla="*/ 155575 w 279400"/>
              <a:gd name="connsiteY17" fmla="*/ 307975 h 1857375"/>
              <a:gd name="connsiteX18" fmla="*/ 92075 w 279400"/>
              <a:gd name="connsiteY18" fmla="*/ 146050 h 1857375"/>
              <a:gd name="connsiteX19" fmla="*/ 0 w 279400"/>
              <a:gd name="connsiteY19" fmla="*/ 0 h 1857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79400" h="1857375">
                <a:moveTo>
                  <a:pt x="0" y="0"/>
                </a:moveTo>
                <a:lnTo>
                  <a:pt x="22225" y="206375"/>
                </a:lnTo>
                <a:lnTo>
                  <a:pt x="53975" y="396875"/>
                </a:lnTo>
                <a:lnTo>
                  <a:pt x="101600" y="581025"/>
                </a:lnTo>
                <a:lnTo>
                  <a:pt x="142875" y="742950"/>
                </a:lnTo>
                <a:lnTo>
                  <a:pt x="174625" y="958850"/>
                </a:lnTo>
                <a:lnTo>
                  <a:pt x="190500" y="1219200"/>
                </a:lnTo>
                <a:lnTo>
                  <a:pt x="196850" y="1450975"/>
                </a:lnTo>
                <a:cubicBezTo>
                  <a:pt x="197908" y="1586442"/>
                  <a:pt x="198967" y="1721908"/>
                  <a:pt x="200025" y="1857375"/>
                </a:cubicBezTo>
                <a:lnTo>
                  <a:pt x="222250" y="1673225"/>
                </a:lnTo>
                <a:lnTo>
                  <a:pt x="238125" y="1571625"/>
                </a:lnTo>
                <a:lnTo>
                  <a:pt x="260350" y="1457325"/>
                </a:lnTo>
                <a:lnTo>
                  <a:pt x="276225" y="1292225"/>
                </a:lnTo>
                <a:cubicBezTo>
                  <a:pt x="277283" y="1240367"/>
                  <a:pt x="278342" y="1188508"/>
                  <a:pt x="279400" y="1136650"/>
                </a:cubicBezTo>
                <a:lnTo>
                  <a:pt x="269875" y="873125"/>
                </a:lnTo>
                <a:lnTo>
                  <a:pt x="247650" y="638175"/>
                </a:lnTo>
                <a:lnTo>
                  <a:pt x="206375" y="450850"/>
                </a:lnTo>
                <a:lnTo>
                  <a:pt x="155575" y="307975"/>
                </a:lnTo>
                <a:lnTo>
                  <a:pt x="92075" y="146050"/>
                </a:lnTo>
                <a:lnTo>
                  <a:pt x="0" y="0"/>
                </a:lnTo>
                <a:close/>
              </a:path>
            </a:pathLst>
          </a:custGeom>
          <a:solidFill>
            <a:srgbClr val="FF0000">
              <a:alpha val="50000"/>
            </a:srgbClr>
          </a:solidFill>
          <a:ln>
            <a:noFill/>
          </a:ln>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3800" b="0" i="0" u="none" strike="noStrike" cap="none" normalizeH="0" baseline="0">
              <a:ln>
                <a:noFill/>
              </a:ln>
              <a:solidFill>
                <a:srgbClr val="000000"/>
              </a:solidFill>
              <a:effectLst/>
              <a:latin typeface="Tahoma" charset="0"/>
              <a:ea typeface="ＭＳ Ｐゴシック" charset="0"/>
            </a:endParaRPr>
          </a:p>
        </p:txBody>
      </p:sp>
      <p:pic>
        <p:nvPicPr>
          <p:cNvPr id="10" name="Picture 9" descr="Screen shot 2012-11-24 at 4.24.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8784" y="116632"/>
            <a:ext cx="4438025" cy="792088"/>
          </a:xfrm>
          <a:prstGeom prst="rect">
            <a:avLst/>
          </a:prstGeom>
        </p:spPr>
      </p:pic>
    </p:spTree>
    <p:extLst>
      <p:ext uri="{BB962C8B-B14F-4D97-AF65-F5344CB8AC3E}">
        <p14:creationId xmlns:p14="http://schemas.microsoft.com/office/powerpoint/2010/main" val="369462557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53" name="Rectangle 57"/>
          <p:cNvSpPr>
            <a:spLocks noGrp="1" noChangeArrowheads="1"/>
          </p:cNvSpPr>
          <p:nvPr>
            <p:ph type="title"/>
          </p:nvPr>
        </p:nvSpPr>
        <p:spPr/>
        <p:txBody>
          <a:bodyPr/>
          <a:lstStyle/>
          <a:p>
            <a:pPr>
              <a:defRPr/>
            </a:pPr>
            <a:r>
              <a:rPr lang="en-GB" dirty="0"/>
              <a:t>Nb</a:t>
            </a:r>
            <a:r>
              <a:rPr lang="en-GB" baseline="-25000" dirty="0"/>
              <a:t>3</a:t>
            </a:r>
            <a:r>
              <a:rPr lang="en-GB" dirty="0"/>
              <a:t>Sn manufacturing routes </a:t>
            </a:r>
            <a:endParaRPr lang="en-US" dirty="0"/>
          </a:p>
        </p:txBody>
      </p:sp>
      <p:sp>
        <p:nvSpPr>
          <p:cNvPr id="183355" name="Rectangle 59"/>
          <p:cNvSpPr>
            <a:spLocks noChangeArrowheads="1"/>
          </p:cNvSpPr>
          <p:nvPr/>
        </p:nvSpPr>
        <p:spPr bwMode="auto">
          <a:xfrm>
            <a:off x="152400" y="1752600"/>
            <a:ext cx="4267200" cy="22828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US"/>
              <a:t>Nb</a:t>
            </a:r>
            <a:r>
              <a:rPr lang="en-US" baseline="-25000"/>
              <a:t>3</a:t>
            </a:r>
            <a:r>
              <a:rPr lang="en-US"/>
              <a:t>Sn is brittle and cannot be drawn in final form. The precursors are drawn and only later the wire is heat-treated to ≈650 C for several hrs, to form the Nb</a:t>
            </a:r>
            <a:r>
              <a:rPr lang="en-US" baseline="-25000"/>
              <a:t>3</a:t>
            </a:r>
            <a:r>
              <a:rPr lang="en-US"/>
              <a:t>Sn phase</a:t>
            </a:r>
          </a:p>
        </p:txBody>
      </p:sp>
      <p:pic>
        <p:nvPicPr>
          <p:cNvPr id="87043" name="Picture 60" descr="Nb3SnITBronzeandPITCompositeSchematic-VG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1524000"/>
            <a:ext cx="4540250" cy="5187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3357" name="Rectangle 61"/>
          <p:cNvSpPr>
            <a:spLocks noChangeArrowheads="1"/>
          </p:cNvSpPr>
          <p:nvPr/>
        </p:nvSpPr>
        <p:spPr bwMode="auto">
          <a:xfrm>
            <a:off x="2081213" y="76200"/>
            <a:ext cx="7016750" cy="366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dirty="0"/>
              <a:t>Graphics by courtesy of Applied Superconductivity Center at NHMFL</a:t>
            </a:r>
          </a:p>
        </p:txBody>
      </p:sp>
      <p:sp>
        <p:nvSpPr>
          <p:cNvPr id="183359" name="Rectangle 63"/>
          <p:cNvSpPr>
            <a:spLocks noChangeArrowheads="1"/>
          </p:cNvSpPr>
          <p:nvPr/>
        </p:nvSpPr>
        <p:spPr bwMode="auto">
          <a:xfrm>
            <a:off x="385763" y="6248400"/>
            <a:ext cx="34131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t>I</a:t>
            </a:r>
            <a:r>
              <a:rPr lang="en-US" baseline="-25000"/>
              <a:t>C</a:t>
            </a:r>
            <a:r>
              <a:rPr lang="en-US"/>
              <a:t>(12 T, 4.2 K) ≈ 1.5 kA</a:t>
            </a:r>
          </a:p>
        </p:txBody>
      </p:sp>
      <p:pic>
        <p:nvPicPr>
          <p:cNvPr id="87046" name="Picture 64" descr="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4114800"/>
            <a:ext cx="2451100" cy="2073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87047" name="Group 66"/>
          <p:cNvGrpSpPr>
            <a:grpSpLocks/>
          </p:cNvGrpSpPr>
          <p:nvPr/>
        </p:nvGrpSpPr>
        <p:grpSpPr bwMode="auto">
          <a:xfrm flipH="1">
            <a:off x="3721100" y="5765800"/>
            <a:ext cx="622300" cy="330200"/>
            <a:chOff x="3392" y="2048"/>
            <a:chExt cx="352" cy="208"/>
          </a:xfrm>
        </p:grpSpPr>
        <p:sp>
          <p:nvSpPr>
            <p:cNvPr id="183363" name="AutoShape 67"/>
            <p:cNvSpPr>
              <a:spLocks noChangeArrowheads="1"/>
            </p:cNvSpPr>
            <p:nvPr/>
          </p:nvSpPr>
          <p:spPr bwMode="auto">
            <a:xfrm>
              <a:off x="3408" y="2064"/>
              <a:ext cx="336" cy="192"/>
            </a:xfrm>
            <a:prstGeom prst="rightArrow">
              <a:avLst>
                <a:gd name="adj1" fmla="val 50000"/>
                <a:gd name="adj2" fmla="val 43750"/>
              </a:avLst>
            </a:prstGeom>
            <a:solidFill>
              <a:schemeClr val="tx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3364" name="AutoShape 68"/>
            <p:cNvSpPr>
              <a:spLocks noChangeArrowheads="1"/>
            </p:cNvSpPr>
            <p:nvPr/>
          </p:nvSpPr>
          <p:spPr bwMode="auto">
            <a:xfrm>
              <a:off x="3392" y="2048"/>
              <a:ext cx="336" cy="192"/>
            </a:xfrm>
            <a:prstGeom prst="rightArrow">
              <a:avLst>
                <a:gd name="adj1" fmla="val 50000"/>
                <a:gd name="adj2" fmla="val 43750"/>
              </a:avLst>
            </a:prstGeom>
            <a:solidFill>
              <a:schemeClr val="bg1"/>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MgB</a:t>
            </a:r>
            <a:r>
              <a:rPr lang="en-US" baseline="-25000" dirty="0"/>
              <a:t>2</a:t>
            </a:r>
            <a:r>
              <a:rPr lang="en-US" dirty="0"/>
              <a:t> manufacturing routes</a:t>
            </a:r>
          </a:p>
        </p:txBody>
      </p:sp>
      <p:sp>
        <p:nvSpPr>
          <p:cNvPr id="3" name="Content Placeholder 2"/>
          <p:cNvSpPr>
            <a:spLocks noGrp="1"/>
          </p:cNvSpPr>
          <p:nvPr>
            <p:ph sz="half" idx="1"/>
          </p:nvPr>
        </p:nvSpPr>
        <p:spPr>
          <a:xfrm>
            <a:off x="251520" y="1916832"/>
            <a:ext cx="4500314" cy="4608512"/>
          </a:xfrm>
        </p:spPr>
        <p:txBody>
          <a:bodyPr/>
          <a:lstStyle/>
          <a:p>
            <a:r>
              <a:rPr lang="en-US" sz="2400" dirty="0"/>
              <a:t>Technical MgB</a:t>
            </a:r>
            <a:r>
              <a:rPr lang="en-US" sz="2400" baseline="-25000" dirty="0"/>
              <a:t>2</a:t>
            </a:r>
            <a:r>
              <a:rPr lang="en-US" sz="2400" dirty="0"/>
              <a:t> is manufactured wires and tapes</a:t>
            </a:r>
          </a:p>
          <a:p>
            <a:pPr lvl="1"/>
            <a:r>
              <a:rPr lang="en-US" sz="2000" dirty="0"/>
              <a:t>Powder-in-Tube</a:t>
            </a:r>
          </a:p>
          <a:p>
            <a:pPr lvl="2"/>
            <a:r>
              <a:rPr lang="en-US" sz="1800" dirty="0"/>
              <a:t>In-situ</a:t>
            </a:r>
          </a:p>
          <a:p>
            <a:pPr lvl="2"/>
            <a:r>
              <a:rPr lang="en-US" sz="1800" dirty="0"/>
              <a:t>Ex-situ</a:t>
            </a:r>
          </a:p>
          <a:p>
            <a:pPr lvl="1"/>
            <a:r>
              <a:rPr lang="en-US" sz="2000" dirty="0"/>
              <a:t>Mg diffusion</a:t>
            </a:r>
          </a:p>
          <a:p>
            <a:r>
              <a:rPr lang="en-US" sz="2400" dirty="0"/>
              <a:t>The precursor (Mg/B or MgB</a:t>
            </a:r>
            <a:r>
              <a:rPr lang="en-US" sz="2400" baseline="-25000" dirty="0"/>
              <a:t>2</a:t>
            </a:r>
            <a:r>
              <a:rPr lang="en-US" sz="2400" dirty="0"/>
              <a:t>  powders) requires a high-temperature heat treatment to form the brittle superconducting phase</a:t>
            </a:r>
          </a:p>
        </p:txBody>
      </p:sp>
      <p:sp>
        <p:nvSpPr>
          <p:cNvPr id="6" name="Content Placeholder 5"/>
          <p:cNvSpPr>
            <a:spLocks noGrp="1"/>
          </p:cNvSpPr>
          <p:nvPr>
            <p:ph sz="half" idx="2"/>
          </p:nvPr>
        </p:nvSpPr>
        <p:spPr>
          <a:xfrm>
            <a:off x="4716016" y="1916832"/>
            <a:ext cx="4311080" cy="4532313"/>
          </a:xfrm>
        </p:spPr>
        <p:txBody>
          <a:bodyPr/>
          <a:lstStyle/>
          <a:p>
            <a:r>
              <a:rPr lang="en-US" sz="2400" dirty="0"/>
              <a:t>The MgB</a:t>
            </a:r>
            <a:r>
              <a:rPr lang="en-US" sz="2400" baseline="-25000" dirty="0"/>
              <a:t>2</a:t>
            </a:r>
            <a:r>
              <a:rPr lang="en-US" sz="2400" dirty="0"/>
              <a:t> must be clad in Fe/</a:t>
            </a:r>
            <a:r>
              <a:rPr lang="en-US" sz="2400" dirty="0" err="1"/>
              <a:t>Nb</a:t>
            </a:r>
            <a:r>
              <a:rPr lang="en-US" sz="2400" dirty="0"/>
              <a:t>/Ni to protect Cu</a:t>
            </a:r>
          </a:p>
          <a:p>
            <a:r>
              <a:rPr lang="en-US" sz="2400" dirty="0"/>
              <a:t>Critical manufacturing issues:</a:t>
            </a:r>
          </a:p>
          <a:p>
            <a:pPr lvl="1"/>
            <a:r>
              <a:rPr lang="en-US" sz="2000" dirty="0"/>
              <a:t>Powder quality, </a:t>
            </a:r>
            <a:r>
              <a:rPr lang="en-US" sz="2000" dirty="0" err="1"/>
              <a:t>granulometry</a:t>
            </a:r>
            <a:r>
              <a:rPr lang="en-US" sz="2000" dirty="0"/>
              <a:t>, mixing, final porosity</a:t>
            </a:r>
          </a:p>
          <a:p>
            <a:r>
              <a:rPr lang="en-US" sz="2400" dirty="0"/>
              <a:t>Doping with impurities the Mg/B powder is beneficial to J</a:t>
            </a:r>
            <a:r>
              <a:rPr lang="en-US" sz="2400" baseline="-25000" dirty="0"/>
              <a:t>C</a:t>
            </a:r>
            <a:r>
              <a:rPr lang="en-US" sz="2400" dirty="0"/>
              <a:t>:</a:t>
            </a:r>
          </a:p>
          <a:p>
            <a:pPr lvl="1"/>
            <a:r>
              <a:rPr lang="en-US" sz="2000" dirty="0" err="1"/>
              <a:t>SiC</a:t>
            </a:r>
            <a:r>
              <a:rPr lang="en-US" sz="2000" dirty="0"/>
              <a:t>, C, B</a:t>
            </a:r>
            <a:r>
              <a:rPr lang="en-US" sz="2000" baseline="-25000" dirty="0"/>
              <a:t>4</a:t>
            </a:r>
            <a:r>
              <a:rPr lang="en-US" sz="2000" dirty="0"/>
              <a:t>C, C nanotubes, Hydrocarbons</a:t>
            </a:r>
          </a:p>
          <a:p>
            <a:pPr lvl="1"/>
            <a:r>
              <a:rPr lang="en-US" sz="2000" dirty="0"/>
              <a:t>C substitutes B MgB</a:t>
            </a:r>
            <a:r>
              <a:rPr lang="en-US" sz="2000" baseline="-25000" dirty="0"/>
              <a:t>2-x</a:t>
            </a:r>
            <a:r>
              <a:rPr lang="en-US" sz="2000" dirty="0"/>
              <a:t>C</a:t>
            </a:r>
            <a:r>
              <a:rPr lang="en-US" sz="2000" baseline="-25000" dirty="0"/>
              <a:t>x</a:t>
            </a:r>
          </a:p>
        </p:txBody>
      </p:sp>
      <p:pic>
        <p:nvPicPr>
          <p:cNvPr id="4" name="Picture 3" descr="Screen shot 2012-11-24 at 2.10.4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12360" y="24864"/>
            <a:ext cx="1227659" cy="1241338"/>
          </a:xfrm>
          <a:prstGeom prst="rect">
            <a:avLst/>
          </a:prstGeom>
        </p:spPr>
      </p:pic>
      <p:pic>
        <p:nvPicPr>
          <p:cNvPr id="7" name="Picture 6" descr="Screen shot 2012-11-24 at 5.07.00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9832" y="2924944"/>
            <a:ext cx="1512168" cy="1504453"/>
          </a:xfrm>
          <a:prstGeom prst="rect">
            <a:avLst/>
          </a:prstGeom>
        </p:spPr>
      </p:pic>
    </p:spTree>
    <p:extLst>
      <p:ext uri="{BB962C8B-B14F-4D97-AF65-F5344CB8AC3E}">
        <p14:creationId xmlns:p14="http://schemas.microsoft.com/office/powerpoint/2010/main" val="38753469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826" name="Rectangle 1026"/>
          <p:cNvSpPr>
            <a:spLocks noGrp="1" noChangeArrowheads="1"/>
          </p:cNvSpPr>
          <p:nvPr>
            <p:ph type="title"/>
          </p:nvPr>
        </p:nvSpPr>
        <p:spPr/>
        <p:txBody>
          <a:bodyPr/>
          <a:lstStyle/>
          <a:p>
            <a:pPr>
              <a:defRPr/>
            </a:pPr>
            <a:r>
              <a:rPr lang="en-US"/>
              <a:t>Cost of energy (electricity)</a:t>
            </a:r>
          </a:p>
        </p:txBody>
      </p:sp>
      <p:pic>
        <p:nvPicPr>
          <p:cNvPr id="34818" name="Picture 1027" descr="graph_PFD001"/>
          <p:cNvPicPr>
            <a:picLocks noChangeAspect="1" noChangeArrowheads="1"/>
          </p:cNvPicPr>
          <p:nvPr/>
        </p:nvPicPr>
        <p:blipFill>
          <a:blip r:embed="rId3">
            <a:extLst>
              <a:ext uri="{28A0092B-C50C-407E-A947-70E740481C1C}">
                <a14:useLocalDpi xmlns:a14="http://schemas.microsoft.com/office/drawing/2010/main" val="0"/>
              </a:ext>
            </a:extLst>
          </a:blip>
          <a:srcRect t="12540" b="17268"/>
          <a:stretch>
            <a:fillRect/>
          </a:stretch>
        </p:blipFill>
        <p:spPr bwMode="auto">
          <a:xfrm>
            <a:off x="457200" y="1784350"/>
            <a:ext cx="8382000" cy="4235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4819" name="Rectangle 1028"/>
          <p:cNvSpPr>
            <a:spLocks noChangeArrowheads="1"/>
          </p:cNvSpPr>
          <p:nvPr/>
        </p:nvSpPr>
        <p:spPr bwMode="auto">
          <a:xfrm>
            <a:off x="1524000" y="2165350"/>
            <a:ext cx="5594350" cy="336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solidFill>
                  <a:schemeClr val="folHlink"/>
                </a:solidFill>
                <a:latin typeface="Arial" charset="0"/>
              </a:rPr>
              <a:t>Source: Bundesministerium fuer Wirtschaft und Technologie</a:t>
            </a:r>
          </a:p>
        </p:txBody>
      </p:sp>
      <p:sp>
        <p:nvSpPr>
          <p:cNvPr id="34820" name="Rectangle 1029"/>
          <p:cNvSpPr>
            <a:spLocks noChangeArrowheads="1"/>
          </p:cNvSpPr>
          <p:nvPr/>
        </p:nvSpPr>
        <p:spPr bwMode="auto">
          <a:xfrm>
            <a:off x="5029200" y="1752600"/>
            <a:ext cx="3629025" cy="3365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txBody>
          <a:bodyPr wrap="none">
            <a:spAutoFit/>
          </a:bodyPr>
          <a:lstStyle/>
          <a:p>
            <a:pPr algn="l" eaLnBrk="0" hangingPunct="0"/>
            <a:r>
              <a:rPr lang="en-US" sz="1600">
                <a:latin typeface="Arial" charset="0"/>
              </a:rPr>
              <a:t>Evolution of energy prices in Germany</a:t>
            </a:r>
          </a:p>
        </p:txBody>
      </p:sp>
      <p:sp>
        <p:nvSpPr>
          <p:cNvPr id="205834" name="Rectangle 1034"/>
          <p:cNvSpPr>
            <a:spLocks noChangeArrowheads="1"/>
          </p:cNvSpPr>
          <p:nvPr/>
        </p:nvSpPr>
        <p:spPr bwMode="auto">
          <a:xfrm>
            <a:off x="5791200" y="2927350"/>
            <a:ext cx="25781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solidFill>
                  <a:srgbClr val="000080"/>
                </a:solidFill>
              </a:rPr>
              <a:t>Private customers</a:t>
            </a:r>
          </a:p>
        </p:txBody>
      </p:sp>
      <p:sp>
        <p:nvSpPr>
          <p:cNvPr id="205835" name="Rectangle 1035"/>
          <p:cNvSpPr>
            <a:spLocks noChangeArrowheads="1"/>
          </p:cNvSpPr>
          <p:nvPr/>
        </p:nvSpPr>
        <p:spPr bwMode="auto">
          <a:xfrm>
            <a:off x="5478463" y="4679950"/>
            <a:ext cx="29797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solidFill>
                  <a:schemeClr val="hlink"/>
                </a:solidFill>
              </a:rPr>
              <a:t>Corporate customers</a:t>
            </a:r>
          </a:p>
        </p:txBody>
      </p:sp>
      <p:sp>
        <p:nvSpPr>
          <p:cNvPr id="2" name="TextBox 1"/>
          <p:cNvSpPr txBox="1"/>
          <p:nvPr/>
        </p:nvSpPr>
        <p:spPr>
          <a:xfrm>
            <a:off x="521696" y="6093296"/>
            <a:ext cx="8228034" cy="461665"/>
          </a:xfrm>
          <a:prstGeom prst="rect">
            <a:avLst/>
          </a:prstGeom>
          <a:noFill/>
        </p:spPr>
        <p:txBody>
          <a:bodyPr wrap="none" rtlCol="0">
            <a:spAutoFit/>
          </a:bodyPr>
          <a:lstStyle/>
          <a:p>
            <a:r>
              <a:rPr lang="en-US" b="1" dirty="0">
                <a:solidFill>
                  <a:srgbClr val="FF0000"/>
                </a:solidFill>
              </a:rPr>
              <a:t>Energy efficiency is an inevitable design constraint !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9089" name="Group 62"/>
          <p:cNvGrpSpPr>
            <a:grpSpLocks/>
          </p:cNvGrpSpPr>
          <p:nvPr/>
        </p:nvGrpSpPr>
        <p:grpSpPr bwMode="auto">
          <a:xfrm>
            <a:off x="304800" y="1916832"/>
            <a:ext cx="4343400" cy="4024313"/>
            <a:chOff x="2784" y="873"/>
            <a:chExt cx="2736" cy="2535"/>
          </a:xfrm>
        </p:grpSpPr>
        <p:grpSp>
          <p:nvGrpSpPr>
            <p:cNvPr id="89096" name="Group 3"/>
            <p:cNvGrpSpPr>
              <a:grpSpLocks/>
            </p:cNvGrpSpPr>
            <p:nvPr/>
          </p:nvGrpSpPr>
          <p:grpSpPr bwMode="auto">
            <a:xfrm>
              <a:off x="4320" y="1728"/>
              <a:ext cx="969" cy="960"/>
              <a:chOff x="3072" y="1248"/>
              <a:chExt cx="864" cy="864"/>
            </a:xfrm>
          </p:grpSpPr>
          <p:sp>
            <p:nvSpPr>
              <p:cNvPr id="186372" name="Oval 4"/>
              <p:cNvSpPr>
                <a:spLocks noChangeArrowheads="1"/>
              </p:cNvSpPr>
              <p:nvPr/>
            </p:nvSpPr>
            <p:spPr bwMode="auto">
              <a:xfrm>
                <a:off x="3216" y="1392"/>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3" name="Oval 5"/>
              <p:cNvSpPr>
                <a:spLocks noChangeArrowheads="1"/>
              </p:cNvSpPr>
              <p:nvPr/>
            </p:nvSpPr>
            <p:spPr bwMode="auto">
              <a:xfrm>
                <a:off x="3312" y="1488"/>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4" name="Oval 6"/>
              <p:cNvSpPr>
                <a:spLocks noChangeArrowheads="1"/>
              </p:cNvSpPr>
              <p:nvPr/>
            </p:nvSpPr>
            <p:spPr bwMode="auto">
              <a:xfrm>
                <a:off x="3408" y="1584"/>
                <a:ext cx="96"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5" name="Oval 7"/>
              <p:cNvSpPr>
                <a:spLocks noChangeArrowheads="1"/>
              </p:cNvSpPr>
              <p:nvPr/>
            </p:nvSpPr>
            <p:spPr bwMode="auto">
              <a:xfrm>
                <a:off x="3504" y="1680"/>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6" name="Oval 8"/>
              <p:cNvSpPr>
                <a:spLocks noChangeArrowheads="1"/>
              </p:cNvSpPr>
              <p:nvPr/>
            </p:nvSpPr>
            <p:spPr bwMode="auto">
              <a:xfrm>
                <a:off x="3600" y="1776"/>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7" name="Oval 9"/>
              <p:cNvSpPr>
                <a:spLocks noChangeArrowheads="1"/>
              </p:cNvSpPr>
              <p:nvPr/>
            </p:nvSpPr>
            <p:spPr bwMode="auto">
              <a:xfrm>
                <a:off x="3696" y="1872"/>
                <a:ext cx="96"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8" name="Oval 10"/>
              <p:cNvSpPr>
                <a:spLocks noChangeArrowheads="1"/>
              </p:cNvSpPr>
              <p:nvPr/>
            </p:nvSpPr>
            <p:spPr bwMode="auto">
              <a:xfrm>
                <a:off x="3360" y="1344"/>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79" name="Oval 11"/>
              <p:cNvSpPr>
                <a:spLocks noChangeArrowheads="1"/>
              </p:cNvSpPr>
              <p:nvPr/>
            </p:nvSpPr>
            <p:spPr bwMode="auto">
              <a:xfrm>
                <a:off x="3456" y="1440"/>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0" name="Oval 12"/>
              <p:cNvSpPr>
                <a:spLocks noChangeArrowheads="1"/>
              </p:cNvSpPr>
              <p:nvPr/>
            </p:nvSpPr>
            <p:spPr bwMode="auto">
              <a:xfrm>
                <a:off x="3552" y="1536"/>
                <a:ext cx="96"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1" name="Oval 13"/>
              <p:cNvSpPr>
                <a:spLocks noChangeArrowheads="1"/>
              </p:cNvSpPr>
              <p:nvPr/>
            </p:nvSpPr>
            <p:spPr bwMode="auto">
              <a:xfrm>
                <a:off x="3648" y="1632"/>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2" name="Oval 14"/>
              <p:cNvSpPr>
                <a:spLocks noChangeArrowheads="1"/>
              </p:cNvSpPr>
              <p:nvPr/>
            </p:nvSpPr>
            <p:spPr bwMode="auto">
              <a:xfrm>
                <a:off x="3744" y="1728"/>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3" name="Oval 15"/>
              <p:cNvSpPr>
                <a:spLocks noChangeArrowheads="1"/>
              </p:cNvSpPr>
              <p:nvPr/>
            </p:nvSpPr>
            <p:spPr bwMode="auto">
              <a:xfrm>
                <a:off x="3168" y="1536"/>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4" name="Oval 16"/>
              <p:cNvSpPr>
                <a:spLocks noChangeArrowheads="1"/>
              </p:cNvSpPr>
              <p:nvPr/>
            </p:nvSpPr>
            <p:spPr bwMode="auto">
              <a:xfrm>
                <a:off x="3552" y="1344"/>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5" name="Oval 17"/>
              <p:cNvSpPr>
                <a:spLocks noChangeArrowheads="1"/>
              </p:cNvSpPr>
              <p:nvPr/>
            </p:nvSpPr>
            <p:spPr bwMode="auto">
              <a:xfrm>
                <a:off x="3264" y="1632"/>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6" name="Oval 18"/>
              <p:cNvSpPr>
                <a:spLocks noChangeArrowheads="1"/>
              </p:cNvSpPr>
              <p:nvPr/>
            </p:nvSpPr>
            <p:spPr bwMode="auto">
              <a:xfrm>
                <a:off x="3360" y="1728"/>
                <a:ext cx="96"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7" name="Oval 19"/>
              <p:cNvSpPr>
                <a:spLocks noChangeArrowheads="1"/>
              </p:cNvSpPr>
              <p:nvPr/>
            </p:nvSpPr>
            <p:spPr bwMode="auto">
              <a:xfrm>
                <a:off x="3456" y="1824"/>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8" name="Oval 20"/>
              <p:cNvSpPr>
                <a:spLocks noChangeArrowheads="1"/>
              </p:cNvSpPr>
              <p:nvPr/>
            </p:nvSpPr>
            <p:spPr bwMode="auto">
              <a:xfrm>
                <a:off x="3552" y="1920"/>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89" name="Oval 21"/>
              <p:cNvSpPr>
                <a:spLocks noChangeArrowheads="1"/>
              </p:cNvSpPr>
              <p:nvPr/>
            </p:nvSpPr>
            <p:spPr bwMode="auto">
              <a:xfrm>
                <a:off x="3648" y="1440"/>
                <a:ext cx="96"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90" name="Oval 22"/>
              <p:cNvSpPr>
                <a:spLocks noChangeArrowheads="1"/>
              </p:cNvSpPr>
              <p:nvPr/>
            </p:nvSpPr>
            <p:spPr bwMode="auto">
              <a:xfrm>
                <a:off x="3744" y="1536"/>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91" name="Oval 23"/>
              <p:cNvSpPr>
                <a:spLocks noChangeArrowheads="1"/>
              </p:cNvSpPr>
              <p:nvPr/>
            </p:nvSpPr>
            <p:spPr bwMode="auto">
              <a:xfrm>
                <a:off x="3264" y="1824"/>
                <a:ext cx="96"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92" name="Oval 24"/>
              <p:cNvSpPr>
                <a:spLocks noChangeArrowheads="1"/>
              </p:cNvSpPr>
              <p:nvPr/>
            </p:nvSpPr>
            <p:spPr bwMode="auto">
              <a:xfrm>
                <a:off x="3360" y="1920"/>
                <a:ext cx="96" cy="95"/>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93" name="Oval 25"/>
              <p:cNvSpPr>
                <a:spLocks noChangeArrowheads="1"/>
              </p:cNvSpPr>
              <p:nvPr/>
            </p:nvSpPr>
            <p:spPr bwMode="auto">
              <a:xfrm>
                <a:off x="3168" y="1728"/>
                <a:ext cx="95" cy="9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94" name="Oval 26"/>
              <p:cNvSpPr>
                <a:spLocks noChangeArrowheads="1"/>
              </p:cNvSpPr>
              <p:nvPr/>
            </p:nvSpPr>
            <p:spPr bwMode="auto">
              <a:xfrm>
                <a:off x="3072" y="1248"/>
                <a:ext cx="864" cy="864"/>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grpSp>
        <p:grpSp>
          <p:nvGrpSpPr>
            <p:cNvPr id="89097" name="Group 27"/>
            <p:cNvGrpSpPr>
              <a:grpSpLocks/>
            </p:cNvGrpSpPr>
            <p:nvPr/>
          </p:nvGrpSpPr>
          <p:grpSpPr bwMode="auto">
            <a:xfrm>
              <a:off x="4560" y="1152"/>
              <a:ext cx="488" cy="480"/>
              <a:chOff x="720" y="1344"/>
              <a:chExt cx="576" cy="576"/>
            </a:xfrm>
          </p:grpSpPr>
          <p:sp>
            <p:nvSpPr>
              <p:cNvPr id="186396" name="Oval 28"/>
              <p:cNvSpPr>
                <a:spLocks noChangeArrowheads="1"/>
              </p:cNvSpPr>
              <p:nvPr/>
            </p:nvSpPr>
            <p:spPr bwMode="auto">
              <a:xfrm>
                <a:off x="816" y="1440"/>
                <a:ext cx="385" cy="384"/>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397" name="Oval 29"/>
              <p:cNvSpPr>
                <a:spLocks noChangeArrowheads="1"/>
              </p:cNvSpPr>
              <p:nvPr/>
            </p:nvSpPr>
            <p:spPr bwMode="auto">
              <a:xfrm>
                <a:off x="720" y="1344"/>
                <a:ext cx="576" cy="576"/>
              </a:xfrm>
              <a:prstGeom prst="ellipse">
                <a:avLst/>
              </a:pr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grpSp>
        <p:grpSp>
          <p:nvGrpSpPr>
            <p:cNvPr id="89098" name="Group 30"/>
            <p:cNvGrpSpPr>
              <a:grpSpLocks/>
            </p:cNvGrpSpPr>
            <p:nvPr/>
          </p:nvGrpSpPr>
          <p:grpSpPr bwMode="auto">
            <a:xfrm>
              <a:off x="3072" y="3096"/>
              <a:ext cx="2208" cy="312"/>
              <a:chOff x="1104" y="2448"/>
              <a:chExt cx="2688" cy="336"/>
            </a:xfrm>
          </p:grpSpPr>
          <p:sp>
            <p:nvSpPr>
              <p:cNvPr id="186399" name="Oval 31"/>
              <p:cNvSpPr>
                <a:spLocks noChangeArrowheads="1"/>
              </p:cNvSpPr>
              <p:nvPr/>
            </p:nvSpPr>
            <p:spPr bwMode="auto">
              <a:xfrm>
                <a:off x="1296" y="2496"/>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0" name="Oval 32"/>
              <p:cNvSpPr>
                <a:spLocks noChangeArrowheads="1"/>
              </p:cNvSpPr>
              <p:nvPr/>
            </p:nvSpPr>
            <p:spPr bwMode="auto">
              <a:xfrm>
                <a:off x="1632" y="2496"/>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1" name="Oval 33"/>
              <p:cNvSpPr>
                <a:spLocks noChangeArrowheads="1"/>
              </p:cNvSpPr>
              <p:nvPr/>
            </p:nvSpPr>
            <p:spPr bwMode="auto">
              <a:xfrm>
                <a:off x="1968" y="2496"/>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2" name="Oval 34"/>
              <p:cNvSpPr>
                <a:spLocks noChangeArrowheads="1"/>
              </p:cNvSpPr>
              <p:nvPr/>
            </p:nvSpPr>
            <p:spPr bwMode="auto">
              <a:xfrm>
                <a:off x="2304" y="2496"/>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3" name="Oval 35"/>
              <p:cNvSpPr>
                <a:spLocks noChangeArrowheads="1"/>
              </p:cNvSpPr>
              <p:nvPr/>
            </p:nvSpPr>
            <p:spPr bwMode="auto">
              <a:xfrm>
                <a:off x="2640" y="2496"/>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4" name="Oval 36"/>
              <p:cNvSpPr>
                <a:spLocks noChangeArrowheads="1"/>
              </p:cNvSpPr>
              <p:nvPr/>
            </p:nvSpPr>
            <p:spPr bwMode="auto">
              <a:xfrm>
                <a:off x="1151" y="2592"/>
                <a:ext cx="289"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5" name="Oval 37"/>
              <p:cNvSpPr>
                <a:spLocks noChangeArrowheads="1"/>
              </p:cNvSpPr>
              <p:nvPr/>
            </p:nvSpPr>
            <p:spPr bwMode="auto">
              <a:xfrm>
                <a:off x="2112" y="2592"/>
                <a:ext cx="289"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6" name="Oval 38"/>
              <p:cNvSpPr>
                <a:spLocks noChangeArrowheads="1"/>
              </p:cNvSpPr>
              <p:nvPr/>
            </p:nvSpPr>
            <p:spPr bwMode="auto">
              <a:xfrm>
                <a:off x="2448" y="2592"/>
                <a:ext cx="289"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7" name="Oval 39"/>
              <p:cNvSpPr>
                <a:spLocks noChangeArrowheads="1"/>
              </p:cNvSpPr>
              <p:nvPr/>
            </p:nvSpPr>
            <p:spPr bwMode="auto">
              <a:xfrm>
                <a:off x="2784" y="2592"/>
                <a:ext cx="289"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8" name="Oval 40"/>
              <p:cNvSpPr>
                <a:spLocks noChangeArrowheads="1"/>
              </p:cNvSpPr>
              <p:nvPr/>
            </p:nvSpPr>
            <p:spPr bwMode="auto">
              <a:xfrm>
                <a:off x="1487" y="2592"/>
                <a:ext cx="289"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09" name="Oval 41"/>
              <p:cNvSpPr>
                <a:spLocks noChangeArrowheads="1"/>
              </p:cNvSpPr>
              <p:nvPr/>
            </p:nvSpPr>
            <p:spPr bwMode="auto">
              <a:xfrm>
                <a:off x="1823" y="2592"/>
                <a:ext cx="241"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0" name="Oval 42"/>
              <p:cNvSpPr>
                <a:spLocks noChangeArrowheads="1"/>
              </p:cNvSpPr>
              <p:nvPr/>
            </p:nvSpPr>
            <p:spPr bwMode="auto">
              <a:xfrm>
                <a:off x="1296"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1" name="Oval 43"/>
              <p:cNvSpPr>
                <a:spLocks noChangeArrowheads="1"/>
              </p:cNvSpPr>
              <p:nvPr/>
            </p:nvSpPr>
            <p:spPr bwMode="auto">
              <a:xfrm>
                <a:off x="1632"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2" name="Oval 44"/>
              <p:cNvSpPr>
                <a:spLocks noChangeArrowheads="1"/>
              </p:cNvSpPr>
              <p:nvPr/>
            </p:nvSpPr>
            <p:spPr bwMode="auto">
              <a:xfrm>
                <a:off x="1968"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3" name="Oval 45"/>
              <p:cNvSpPr>
                <a:spLocks noChangeArrowheads="1"/>
              </p:cNvSpPr>
              <p:nvPr/>
            </p:nvSpPr>
            <p:spPr bwMode="auto">
              <a:xfrm>
                <a:off x="2304"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4" name="Oval 46"/>
              <p:cNvSpPr>
                <a:spLocks noChangeArrowheads="1"/>
              </p:cNvSpPr>
              <p:nvPr/>
            </p:nvSpPr>
            <p:spPr bwMode="auto">
              <a:xfrm>
                <a:off x="2640"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5" name="Oval 47"/>
              <p:cNvSpPr>
                <a:spLocks noChangeArrowheads="1"/>
              </p:cNvSpPr>
              <p:nvPr/>
            </p:nvSpPr>
            <p:spPr bwMode="auto">
              <a:xfrm>
                <a:off x="2976" y="2496"/>
                <a:ext cx="287" cy="4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6" name="Oval 48"/>
              <p:cNvSpPr>
                <a:spLocks noChangeArrowheads="1"/>
              </p:cNvSpPr>
              <p:nvPr/>
            </p:nvSpPr>
            <p:spPr bwMode="auto">
              <a:xfrm>
                <a:off x="3312" y="2496"/>
                <a:ext cx="287" cy="4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7" name="Oval 49"/>
              <p:cNvSpPr>
                <a:spLocks noChangeArrowheads="1"/>
              </p:cNvSpPr>
              <p:nvPr/>
            </p:nvSpPr>
            <p:spPr bwMode="auto">
              <a:xfrm>
                <a:off x="3120" y="2592"/>
                <a:ext cx="289"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8" name="Oval 50"/>
              <p:cNvSpPr>
                <a:spLocks noChangeArrowheads="1"/>
              </p:cNvSpPr>
              <p:nvPr/>
            </p:nvSpPr>
            <p:spPr bwMode="auto">
              <a:xfrm>
                <a:off x="3456" y="2592"/>
                <a:ext cx="289" cy="46"/>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19" name="Oval 51"/>
              <p:cNvSpPr>
                <a:spLocks noChangeArrowheads="1"/>
              </p:cNvSpPr>
              <p:nvPr/>
            </p:nvSpPr>
            <p:spPr bwMode="auto">
              <a:xfrm>
                <a:off x="2976"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20" name="Oval 52"/>
              <p:cNvSpPr>
                <a:spLocks noChangeArrowheads="1"/>
              </p:cNvSpPr>
              <p:nvPr/>
            </p:nvSpPr>
            <p:spPr bwMode="auto">
              <a:xfrm>
                <a:off x="3312" y="2688"/>
                <a:ext cx="287" cy="47"/>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sp>
            <p:nvSpPr>
              <p:cNvPr id="186421" name="Rectangle 53"/>
              <p:cNvSpPr>
                <a:spLocks noChangeArrowheads="1"/>
              </p:cNvSpPr>
              <p:nvPr/>
            </p:nvSpPr>
            <p:spPr bwMode="auto">
              <a:xfrm>
                <a:off x="1104" y="2448"/>
                <a:ext cx="2688" cy="336"/>
              </a:xfrm>
              <a:prstGeom prst="rect">
                <a:avLst/>
              </a:prstGeom>
              <a:noFill/>
              <a:ln w="9525">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p>
            </p:txBody>
          </p:sp>
        </p:grpSp>
        <p:sp>
          <p:nvSpPr>
            <p:cNvPr id="186422" name="Text Box 54"/>
            <p:cNvSpPr txBox="1">
              <a:spLocks noChangeArrowheads="1"/>
            </p:cNvSpPr>
            <p:nvPr/>
          </p:nvSpPr>
          <p:spPr bwMode="auto">
            <a:xfrm>
              <a:off x="3120" y="873"/>
              <a:ext cx="1956"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GB" sz="1800" b="1">
                  <a:solidFill>
                    <a:srgbClr val="FF0000"/>
                  </a:solidFill>
                  <a:latin typeface="Arial" charset="0"/>
                </a:rPr>
                <a:t>Oxide powder in tube OPIT</a:t>
              </a:r>
              <a:endParaRPr lang="en-GB" sz="1800" b="1">
                <a:latin typeface="Arial" charset="0"/>
              </a:endParaRPr>
            </a:p>
          </p:txBody>
        </p:sp>
        <p:sp>
          <p:nvSpPr>
            <p:cNvPr id="186423" name="Text Box 55"/>
            <p:cNvSpPr txBox="1">
              <a:spLocks noChangeArrowheads="1"/>
            </p:cNvSpPr>
            <p:nvPr/>
          </p:nvSpPr>
          <p:spPr bwMode="auto">
            <a:xfrm>
              <a:off x="2784" y="1152"/>
              <a:ext cx="1488" cy="52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66700" indent="-266700" algn="l" eaLnBrk="0" hangingPunct="0">
                <a:defRPr sz="2400">
                  <a:solidFill>
                    <a:schemeClr val="tx1"/>
                  </a:solidFill>
                  <a:latin typeface="Times" charset="0"/>
                  <a:ea typeface="ＭＳ Ｐゴシック" charset="0"/>
                </a:defRPr>
              </a:lvl1pPr>
              <a:lvl2pPr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GB" sz="1600">
                  <a:latin typeface="Arial" charset="0"/>
                </a:rPr>
                <a:t>1) 	draw down BSCCO powder in a silver tube</a:t>
              </a:r>
            </a:p>
          </p:txBody>
        </p:sp>
        <p:sp>
          <p:nvSpPr>
            <p:cNvPr id="186424" name="Text Box 56"/>
            <p:cNvSpPr txBox="1">
              <a:spLocks noChangeArrowheads="1"/>
            </p:cNvSpPr>
            <p:nvPr/>
          </p:nvSpPr>
          <p:spPr bwMode="auto">
            <a:xfrm>
              <a:off x="2784" y="1872"/>
              <a:ext cx="1536" cy="6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66700" indent="-266700" algn="l" eaLnBrk="0" hangingPunct="0">
                <a:defRPr sz="2400">
                  <a:solidFill>
                    <a:schemeClr val="tx1"/>
                  </a:solidFill>
                  <a:latin typeface="Times" charset="0"/>
                  <a:ea typeface="ＭＳ Ｐゴシック" charset="0"/>
                </a:defRPr>
              </a:lvl1pPr>
              <a:lvl2pPr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GB" sz="1600">
                  <a:latin typeface="Arial" charset="0"/>
                </a:rPr>
                <a:t>2) 	stack many drawn wires in another silver tube and draw down again</a:t>
              </a:r>
            </a:p>
          </p:txBody>
        </p:sp>
        <p:sp>
          <p:nvSpPr>
            <p:cNvPr id="186425" name="Text Box 57"/>
            <p:cNvSpPr txBox="1">
              <a:spLocks noChangeArrowheads="1"/>
            </p:cNvSpPr>
            <p:nvPr/>
          </p:nvSpPr>
          <p:spPr bwMode="auto">
            <a:xfrm>
              <a:off x="2784" y="2736"/>
              <a:ext cx="2736" cy="36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lvl1pPr marL="266700" indent="-266700" algn="l" eaLnBrk="0" hangingPunct="0">
                <a:defRPr sz="2400">
                  <a:solidFill>
                    <a:schemeClr val="tx1"/>
                  </a:solidFill>
                  <a:latin typeface="Times" charset="0"/>
                  <a:ea typeface="ＭＳ Ｐゴシック" charset="0"/>
                </a:defRPr>
              </a:lvl1pPr>
              <a:lvl2pPr algn="l" eaLnBrk="0" hangingPunct="0">
                <a:defRPr sz="2400">
                  <a:solidFill>
                    <a:schemeClr val="tx1"/>
                  </a:solidFill>
                  <a:latin typeface="Times" charset="0"/>
                  <a:ea typeface="ＭＳ Ｐゴシック" charset="0"/>
                </a:defRPr>
              </a:lvl2pPr>
              <a:lvl3pPr algn="l" eaLnBrk="0" hangingPunct="0">
                <a:defRPr sz="2400">
                  <a:solidFill>
                    <a:schemeClr val="tx1"/>
                  </a:solidFill>
                  <a:latin typeface="Times" charset="0"/>
                  <a:ea typeface="ＭＳ Ｐゴシック" charset="0"/>
                </a:defRPr>
              </a:lvl3pPr>
              <a:lvl4pPr algn="l" eaLnBrk="0" hangingPunct="0">
                <a:defRPr sz="2400">
                  <a:solidFill>
                    <a:schemeClr val="tx1"/>
                  </a:solidFill>
                  <a:latin typeface="Times" charset="0"/>
                  <a:ea typeface="ＭＳ Ｐゴシック" charset="0"/>
                </a:defRPr>
              </a:lvl4pPr>
              <a:lvl5pPr algn="l" eaLnBrk="0" hangingPunct="0">
                <a:defRPr sz="2400">
                  <a:solidFill>
                    <a:schemeClr val="tx1"/>
                  </a:solidFill>
                  <a:latin typeface="Times" charset="0"/>
                  <a:ea typeface="ＭＳ Ｐゴシック" charset="0"/>
                </a:defRPr>
              </a:lvl5pPr>
              <a:lvl6pPr eaLnBrk="0" fontAlgn="base" hangingPunct="0">
                <a:spcBef>
                  <a:spcPct val="0"/>
                </a:spcBef>
                <a:spcAft>
                  <a:spcPct val="0"/>
                </a:spcAft>
                <a:defRPr sz="2400">
                  <a:solidFill>
                    <a:schemeClr val="tx1"/>
                  </a:solidFill>
                  <a:latin typeface="Times" charset="0"/>
                  <a:ea typeface="ＭＳ Ｐゴシック" charset="0"/>
                </a:defRPr>
              </a:lvl6pPr>
              <a:lvl7pPr eaLnBrk="0" fontAlgn="base" hangingPunct="0">
                <a:spcBef>
                  <a:spcPct val="0"/>
                </a:spcBef>
                <a:spcAft>
                  <a:spcPct val="0"/>
                </a:spcAft>
                <a:defRPr sz="2400">
                  <a:solidFill>
                    <a:schemeClr val="tx1"/>
                  </a:solidFill>
                  <a:latin typeface="Times" charset="0"/>
                  <a:ea typeface="ＭＳ Ｐゴシック" charset="0"/>
                </a:defRPr>
              </a:lvl7pPr>
              <a:lvl8pPr eaLnBrk="0" fontAlgn="base" hangingPunct="0">
                <a:spcBef>
                  <a:spcPct val="0"/>
                </a:spcBef>
                <a:spcAft>
                  <a:spcPct val="0"/>
                </a:spcAft>
                <a:defRPr sz="2400">
                  <a:solidFill>
                    <a:schemeClr val="tx1"/>
                  </a:solidFill>
                  <a:latin typeface="Times" charset="0"/>
                  <a:ea typeface="ＭＳ Ｐゴシック" charset="0"/>
                </a:defRPr>
              </a:lvl8pPr>
              <a:lvl9pPr eaLnBrk="0" fontAlgn="base" hangingPunct="0">
                <a:spcBef>
                  <a:spcPct val="0"/>
                </a:spcBef>
                <a:spcAft>
                  <a:spcPct val="0"/>
                </a:spcAft>
                <a:defRPr sz="2400">
                  <a:solidFill>
                    <a:schemeClr val="tx1"/>
                  </a:solidFill>
                  <a:latin typeface="Times" charset="0"/>
                  <a:ea typeface="ＭＳ Ｐゴシック" charset="0"/>
                </a:defRPr>
              </a:lvl9pPr>
            </a:lstStyle>
            <a:p>
              <a:pPr>
                <a:defRPr/>
              </a:pPr>
              <a:r>
                <a:rPr lang="en-GB" sz="1600" dirty="0">
                  <a:latin typeface="Arial" charset="0"/>
                </a:rPr>
                <a:t>3)	roll the final wire to tape and heat treat at about 900C in oxygen to melt the B2212</a:t>
              </a:r>
            </a:p>
          </p:txBody>
        </p:sp>
      </p:grpSp>
      <p:sp>
        <p:nvSpPr>
          <p:cNvPr id="186427" name="Rectangle 59"/>
          <p:cNvSpPr>
            <a:spLocks noGrp="1" noChangeArrowheads="1"/>
          </p:cNvSpPr>
          <p:nvPr>
            <p:ph type="title"/>
          </p:nvPr>
        </p:nvSpPr>
        <p:spPr/>
        <p:txBody>
          <a:bodyPr/>
          <a:lstStyle/>
          <a:p>
            <a:pPr>
              <a:defRPr/>
            </a:pPr>
            <a:r>
              <a:rPr lang="en-GB"/>
              <a:t>BSCCO manufacturing routes</a:t>
            </a:r>
          </a:p>
        </p:txBody>
      </p:sp>
      <p:sp>
        <p:nvSpPr>
          <p:cNvPr id="186431" name="Rectangle 63"/>
          <p:cNvSpPr>
            <a:spLocks noChangeArrowheads="1"/>
          </p:cNvSpPr>
          <p:nvPr/>
        </p:nvSpPr>
        <p:spPr bwMode="auto">
          <a:xfrm>
            <a:off x="4419600" y="1752600"/>
            <a:ext cx="4495800" cy="26479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US" dirty="0"/>
              <a:t>BSCCO is also brittle: a special sequence of rolling and sintering heat treatments must used. Silver has the important feature that it is transparent to Oxygen at high temperature, but does not react with it</a:t>
            </a:r>
          </a:p>
        </p:txBody>
      </p:sp>
      <p:pic>
        <p:nvPicPr>
          <p:cNvPr id="89092" name="Picture 6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6172200"/>
            <a:ext cx="4122738" cy="4841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9093" name="Picture 65" descr="bi-2212_round_wire_ig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77000" y="4648200"/>
            <a:ext cx="2139950" cy="160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6434" name="Rectangle 66"/>
          <p:cNvSpPr>
            <a:spLocks noChangeArrowheads="1"/>
          </p:cNvSpPr>
          <p:nvPr/>
        </p:nvSpPr>
        <p:spPr bwMode="auto">
          <a:xfrm>
            <a:off x="4572000" y="5105400"/>
            <a:ext cx="1795463"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defRPr/>
            </a:pPr>
            <a:r>
              <a:rPr lang="en-US"/>
              <a:t>BSCCO wire and tape</a:t>
            </a:r>
          </a:p>
        </p:txBody>
      </p:sp>
      <p:sp>
        <p:nvSpPr>
          <p:cNvPr id="186435" name="Rectangle 67"/>
          <p:cNvSpPr>
            <a:spLocks noChangeArrowheads="1"/>
          </p:cNvSpPr>
          <p:nvPr/>
        </p:nvSpPr>
        <p:spPr bwMode="auto">
          <a:xfrm>
            <a:off x="103841" y="6165304"/>
            <a:ext cx="4684183" cy="6463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sz="1800" i="1" dirty="0"/>
              <a:t>Graphics by courtesy of M.N. Wilson and </a:t>
            </a:r>
          </a:p>
          <a:p>
            <a:pPr algn="l">
              <a:defRPr/>
            </a:pPr>
            <a:r>
              <a:rPr lang="en-US" sz="1800" i="1" dirty="0"/>
              <a:t>Applied Superconductivity Center at NHMFL</a:t>
            </a:r>
          </a:p>
        </p:txBody>
      </p:sp>
      <p:pic>
        <p:nvPicPr>
          <p:cNvPr id="66" name="Picture 9" descr="D:\Images\BSCCO\BSCCO-2223.bmp"/>
          <p:cNvPicPr>
            <a:picLocks noChangeAspect="1" noChangeArrowheads="1"/>
          </p:cNvPicPr>
          <p:nvPr/>
        </p:nvPicPr>
        <p:blipFill rotWithShape="1">
          <a:blip r:embed="rId5">
            <a:extLst>
              <a:ext uri="{28A0092B-C50C-407E-A947-70E740481C1C}">
                <a14:useLocalDpi xmlns:a14="http://schemas.microsoft.com/office/drawing/2010/main" val="0"/>
              </a:ext>
            </a:extLst>
          </a:blip>
          <a:srcRect l="34848" t="5319" r="34906" b="7977"/>
          <a:stretch/>
        </p:blipFill>
        <p:spPr bwMode="auto">
          <a:xfrm rot="16200000">
            <a:off x="6898665" y="-1323224"/>
            <a:ext cx="841990" cy="357768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132613740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6" name="Rectangle 4"/>
          <p:cNvSpPr>
            <a:spLocks noChangeArrowheads="1"/>
          </p:cNvSpPr>
          <p:nvPr/>
        </p:nvSpPr>
        <p:spPr bwMode="auto">
          <a:xfrm>
            <a:off x="5508104" y="1824187"/>
            <a:ext cx="2971800" cy="2511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marL="266700" indent="-266700" algn="l" eaLnBrk="0" hangingPunct="0">
              <a:spcAft>
                <a:spcPct val="30000"/>
              </a:spcAft>
              <a:defRPr/>
            </a:pPr>
            <a:r>
              <a:rPr lang="en-GB" sz="1600" dirty="0">
                <a:latin typeface="Times New Roman" charset="0"/>
              </a:rPr>
              <a:t>1) 	</a:t>
            </a:r>
            <a:r>
              <a:rPr lang="en-GB" sz="1600" dirty="0">
                <a:latin typeface="Arial" charset="0"/>
              </a:rPr>
              <a:t>produce a tape with an aligned texture</a:t>
            </a:r>
          </a:p>
          <a:p>
            <a:pPr marL="266700" indent="-266700" algn="l" eaLnBrk="0" hangingPunct="0">
              <a:spcAft>
                <a:spcPct val="30000"/>
              </a:spcAft>
              <a:defRPr/>
            </a:pPr>
            <a:r>
              <a:rPr lang="en-GB" sz="1600" dirty="0">
                <a:latin typeface="Arial" charset="0"/>
              </a:rPr>
              <a:t>2) 	coat the tape with a buffer layer</a:t>
            </a:r>
          </a:p>
          <a:p>
            <a:pPr marL="266700" indent="-266700" algn="l" eaLnBrk="0" hangingPunct="0">
              <a:spcAft>
                <a:spcPct val="30000"/>
              </a:spcAft>
              <a:defRPr/>
            </a:pPr>
            <a:r>
              <a:rPr lang="en-GB" sz="1600" dirty="0">
                <a:latin typeface="Arial" charset="0"/>
              </a:rPr>
              <a:t>3) 	coat the buffer with a layer RE-Ba</a:t>
            </a:r>
            <a:r>
              <a:rPr lang="en-GB" sz="1600" baseline="-25000" dirty="0">
                <a:latin typeface="Arial" charset="0"/>
              </a:rPr>
              <a:t>2</a:t>
            </a:r>
            <a:r>
              <a:rPr lang="en-GB" sz="1600" dirty="0">
                <a:latin typeface="Arial" charset="0"/>
              </a:rPr>
              <a:t>Cu</a:t>
            </a:r>
            <a:r>
              <a:rPr lang="en-GB" sz="1600" baseline="-25000" dirty="0">
                <a:latin typeface="Arial" charset="0"/>
              </a:rPr>
              <a:t>3</a:t>
            </a:r>
            <a:r>
              <a:rPr lang="en-GB" sz="1600" dirty="0">
                <a:latin typeface="Arial" charset="0"/>
              </a:rPr>
              <a:t>O</a:t>
            </a:r>
            <a:r>
              <a:rPr lang="en-GB" sz="1600" baseline="-25000" dirty="0">
                <a:latin typeface="Arial" charset="0"/>
              </a:rPr>
              <a:t>7 </a:t>
            </a:r>
            <a:r>
              <a:rPr lang="en-GB" sz="1600" dirty="0">
                <a:latin typeface="Arial" charset="0"/>
              </a:rPr>
              <a:t>such that the texture of the RE-BCO follows that of the buffer and substrate</a:t>
            </a:r>
          </a:p>
        </p:txBody>
      </p:sp>
      <p:sp>
        <p:nvSpPr>
          <p:cNvPr id="187438" name="Rectangle 46"/>
          <p:cNvSpPr>
            <a:spLocks noGrp="1" noChangeArrowheads="1"/>
          </p:cNvSpPr>
          <p:nvPr>
            <p:ph type="title"/>
          </p:nvPr>
        </p:nvSpPr>
        <p:spPr/>
        <p:txBody>
          <a:bodyPr/>
          <a:lstStyle/>
          <a:p>
            <a:pPr>
              <a:defRPr/>
            </a:pPr>
            <a:r>
              <a:rPr lang="en-GB" dirty="0"/>
              <a:t>REBCO manufacturing routes</a:t>
            </a:r>
          </a:p>
        </p:txBody>
      </p:sp>
      <p:sp>
        <p:nvSpPr>
          <p:cNvPr id="187440" name="Rectangle 48"/>
          <p:cNvSpPr>
            <a:spLocks noChangeArrowheads="1"/>
          </p:cNvSpPr>
          <p:nvPr/>
        </p:nvSpPr>
        <p:spPr bwMode="auto">
          <a:xfrm>
            <a:off x="323528" y="1702099"/>
            <a:ext cx="4800600" cy="308392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lnSpc>
                <a:spcPct val="90000"/>
              </a:lnSpc>
              <a:spcBef>
                <a:spcPct val="20000"/>
              </a:spcBef>
              <a:buClr>
                <a:schemeClr val="folHlink"/>
              </a:buClr>
              <a:buSzPct val="60000"/>
              <a:buFont typeface="Wingdings" charset="0"/>
              <a:buNone/>
              <a:defRPr/>
            </a:pPr>
            <a:r>
              <a:rPr lang="en-GB" dirty="0"/>
              <a:t>REBCO has better critical properties than BSCCO but, unlike BSCCO, grains do not align during processing.  If grains are not aligned the supercurrent cannot jump between the grains. The manufacturing processes are all forcing a certain degree of alignment in the microstructure </a:t>
            </a:r>
            <a:endParaRPr lang="en-US" dirty="0"/>
          </a:p>
        </p:txBody>
      </p:sp>
      <p:pic>
        <p:nvPicPr>
          <p:cNvPr id="470018" name="Picture 2" descr="Schematic layout of REBCO tapes. The layers are not up to scale.">
            <a:extLst>
              <a:ext uri="{FF2B5EF4-FFF2-40B4-BE49-F238E27FC236}">
                <a16:creationId xmlns:a16="http://schemas.microsoft.com/office/drawing/2014/main" id="{E910F0E4-9A92-2740-B939-D7B7F671A47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5840" y="4751687"/>
            <a:ext cx="5588174" cy="1992727"/>
          </a:xfrm>
          <a:prstGeom prst="rect">
            <a:avLst/>
          </a:prstGeom>
          <a:noFill/>
          <a:extLst>
            <a:ext uri="{909E8E84-426E-40DD-AFC4-6F175D3DCCD1}">
              <a14:hiddenFill xmlns:a14="http://schemas.microsoft.com/office/drawing/2010/main">
                <a:solidFill>
                  <a:srgbClr val="FFFFFF"/>
                </a:solidFill>
              </a14:hiddenFill>
            </a:ext>
          </a:extLst>
        </p:spPr>
      </p:pic>
      <p:sp>
        <p:nvSpPr>
          <p:cNvPr id="187448" name="Line 56"/>
          <p:cNvSpPr>
            <a:spLocks noChangeShapeType="1"/>
          </p:cNvSpPr>
          <p:nvPr/>
        </p:nvSpPr>
        <p:spPr bwMode="auto">
          <a:xfrm flipH="1">
            <a:off x="2065163" y="5663654"/>
            <a:ext cx="15480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87449" name="Line 57"/>
          <p:cNvSpPr>
            <a:spLocks noChangeShapeType="1"/>
          </p:cNvSpPr>
          <p:nvPr/>
        </p:nvSpPr>
        <p:spPr bwMode="auto">
          <a:xfrm flipH="1">
            <a:off x="2770612" y="5859973"/>
            <a:ext cx="17280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87450" name="Line 58"/>
          <p:cNvSpPr>
            <a:spLocks noChangeShapeType="1"/>
          </p:cNvSpPr>
          <p:nvPr/>
        </p:nvSpPr>
        <p:spPr bwMode="auto">
          <a:xfrm flipH="1">
            <a:off x="2065163" y="6165304"/>
            <a:ext cx="1548000"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87451" name="Line 59"/>
          <p:cNvSpPr>
            <a:spLocks noChangeShapeType="1"/>
          </p:cNvSpPr>
          <p:nvPr/>
        </p:nvSpPr>
        <p:spPr bwMode="auto">
          <a:xfrm>
            <a:off x="2127920" y="4869904"/>
            <a:ext cx="0" cy="13716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87452" name="Line 60"/>
          <p:cNvSpPr>
            <a:spLocks noChangeShapeType="1"/>
          </p:cNvSpPr>
          <p:nvPr/>
        </p:nvSpPr>
        <p:spPr bwMode="auto">
          <a:xfrm flipH="1">
            <a:off x="2813718" y="4869904"/>
            <a:ext cx="1" cy="106997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87453" name="Rectangle 61"/>
          <p:cNvSpPr>
            <a:spLocks noChangeArrowheads="1"/>
          </p:cNvSpPr>
          <p:nvPr/>
        </p:nvSpPr>
        <p:spPr bwMode="auto">
          <a:xfrm rot="-5400000">
            <a:off x="2146176" y="4992936"/>
            <a:ext cx="8778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dirty="0"/>
              <a:t>1 </a:t>
            </a:r>
            <a:r>
              <a:rPr lang="en-US" dirty="0">
                <a:latin typeface="Symbol" charset="0"/>
                <a:sym typeface="Symbol" charset="0"/>
              </a:rPr>
              <a:t></a:t>
            </a:r>
            <a:r>
              <a:rPr lang="en-US" dirty="0"/>
              <a:t>m</a:t>
            </a:r>
          </a:p>
        </p:txBody>
      </p:sp>
      <p:sp>
        <p:nvSpPr>
          <p:cNvPr id="187454" name="Rectangle 62"/>
          <p:cNvSpPr>
            <a:spLocks noChangeArrowheads="1"/>
          </p:cNvSpPr>
          <p:nvPr/>
        </p:nvSpPr>
        <p:spPr bwMode="auto">
          <a:xfrm rot="-5400000">
            <a:off x="1103982" y="5284242"/>
            <a:ext cx="1438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t>≈0.1 mm</a:t>
            </a:r>
          </a:p>
        </p:txBody>
      </p:sp>
      <p:sp>
        <p:nvSpPr>
          <p:cNvPr id="52" name="Line 57">
            <a:extLst>
              <a:ext uri="{FF2B5EF4-FFF2-40B4-BE49-F238E27FC236}">
                <a16:creationId xmlns:a16="http://schemas.microsoft.com/office/drawing/2014/main" id="{C07AA790-EEAC-994F-BF34-52051D3DE406}"/>
              </a:ext>
            </a:extLst>
          </p:cNvPr>
          <p:cNvSpPr>
            <a:spLocks noChangeShapeType="1"/>
          </p:cNvSpPr>
          <p:nvPr/>
        </p:nvSpPr>
        <p:spPr bwMode="auto">
          <a:xfrm flipH="1" flipV="1">
            <a:off x="2770612" y="5882185"/>
            <a:ext cx="1728000" cy="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4" name="Rectangle 13">
            <a:extLst>
              <a:ext uri="{FF2B5EF4-FFF2-40B4-BE49-F238E27FC236}">
                <a16:creationId xmlns:a16="http://schemas.microsoft.com/office/drawing/2014/main" id="{9F7A2D39-EA19-6943-BCAB-123DB90D9DE3}"/>
              </a:ext>
            </a:extLst>
          </p:cNvPr>
          <p:cNvSpPr>
            <a:spLocks noChangeArrowheads="1"/>
          </p:cNvSpPr>
          <p:nvPr/>
        </p:nvSpPr>
        <p:spPr bwMode="auto">
          <a:xfrm>
            <a:off x="323528" y="6271959"/>
            <a:ext cx="3144194"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dirty="0">
                <a:solidFill>
                  <a:srgbClr val="FF0000"/>
                </a:solidFill>
              </a:rPr>
              <a:t>I</a:t>
            </a:r>
            <a:r>
              <a:rPr lang="en-US" baseline="-25000" dirty="0">
                <a:solidFill>
                  <a:srgbClr val="FF0000"/>
                </a:solidFill>
              </a:rPr>
              <a:t>C</a:t>
            </a:r>
            <a:r>
              <a:rPr lang="en-US" dirty="0">
                <a:solidFill>
                  <a:srgbClr val="FF0000"/>
                </a:solidFill>
              </a:rPr>
              <a:t>(20 T, 4.2 K) ≈ 1 kA</a:t>
            </a:r>
          </a:p>
        </p:txBody>
      </p:sp>
    </p:spTree>
    <p:extLst>
      <p:ext uri="{BB962C8B-B14F-4D97-AF65-F5344CB8AC3E}">
        <p14:creationId xmlns:p14="http://schemas.microsoft.com/office/powerpoint/2010/main" val="1520911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YBCO production: high-tech</a:t>
            </a:r>
          </a:p>
        </p:txBody>
      </p:sp>
      <p:pic>
        <p:nvPicPr>
          <p:cNvPr id="4" name="Picture 3" descr="Screen shot 2012-11-24 at 2.17.25 PM.png"/>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12901" y="1556792"/>
            <a:ext cx="7647531" cy="4608512"/>
          </a:xfrm>
          <a:prstGeom prst="rect">
            <a:avLst/>
          </a:prstGeom>
        </p:spPr>
      </p:pic>
      <p:sp>
        <p:nvSpPr>
          <p:cNvPr id="6" name="TextBox 5"/>
          <p:cNvSpPr txBox="1"/>
          <p:nvPr/>
        </p:nvSpPr>
        <p:spPr>
          <a:xfrm>
            <a:off x="116416" y="6207695"/>
            <a:ext cx="8920080" cy="461665"/>
          </a:xfrm>
          <a:prstGeom prst="rect">
            <a:avLst/>
          </a:prstGeom>
          <a:noFill/>
        </p:spPr>
        <p:txBody>
          <a:bodyPr wrap="none" rtlCol="0">
            <a:spAutoFit/>
          </a:bodyPr>
          <a:lstStyle/>
          <a:p>
            <a:pPr algn="l"/>
            <a:r>
              <a:rPr lang="en-US" dirty="0"/>
              <a:t>Work in clean-room conditions, costly processing of long lengths</a:t>
            </a:r>
          </a:p>
        </p:txBody>
      </p:sp>
    </p:spTree>
    <p:extLst>
      <p:ext uri="{BB962C8B-B14F-4D97-AF65-F5344CB8AC3E}">
        <p14:creationId xmlns:p14="http://schemas.microsoft.com/office/powerpoint/2010/main" val="31049671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32" name="Rectangle 16"/>
          <p:cNvSpPr>
            <a:spLocks noGrp="1" noChangeArrowheads="1"/>
          </p:cNvSpPr>
          <p:nvPr>
            <p:ph type="title"/>
          </p:nvPr>
        </p:nvSpPr>
        <p:spPr/>
        <p:txBody>
          <a:bodyPr/>
          <a:lstStyle/>
          <a:p>
            <a:pPr eaLnBrk="1" hangingPunct="1">
              <a:defRPr/>
            </a:pPr>
            <a:r>
              <a:rPr lang="en-GB">
                <a:cs typeface="+mj-cs"/>
              </a:rPr>
              <a:t>Practical conductors: high J</a:t>
            </a:r>
            <a:r>
              <a:rPr lang="en-GB" baseline="-25000">
                <a:cs typeface="+mj-cs"/>
              </a:rPr>
              <a:t>E</a:t>
            </a:r>
            <a:endParaRPr lang="en-US">
              <a:cs typeface="+mj-cs"/>
            </a:endParaRPr>
          </a:p>
        </p:txBody>
      </p:sp>
      <p:sp>
        <p:nvSpPr>
          <p:cNvPr id="188433" name="Rectangle 17"/>
          <p:cNvSpPr>
            <a:spLocks noGrp="1" noChangeArrowheads="1"/>
          </p:cNvSpPr>
          <p:nvPr>
            <p:ph type="body" sz="half" idx="1"/>
          </p:nvPr>
        </p:nvSpPr>
        <p:spPr>
          <a:xfrm>
            <a:off x="304800" y="1716088"/>
            <a:ext cx="4114800" cy="4532312"/>
          </a:xfrm>
        </p:spPr>
        <p:txBody>
          <a:bodyPr/>
          <a:lstStyle/>
          <a:p>
            <a:pPr eaLnBrk="1" hangingPunct="1">
              <a:defRPr/>
            </a:pPr>
            <a:r>
              <a:rPr lang="en-GB" sz="2400">
                <a:cs typeface="+mn-cs"/>
              </a:rPr>
              <a:t>Multifilamentary wires have current carrying capability of 100… 1000 A</a:t>
            </a:r>
          </a:p>
          <a:p>
            <a:pPr eaLnBrk="1" hangingPunct="1">
              <a:defRPr/>
            </a:pPr>
            <a:r>
              <a:rPr lang="en-GB" sz="2400">
                <a:cs typeface="+mn-cs"/>
              </a:rPr>
              <a:t>Insulated with varnish or glass-braids they can be used to make all kind of small size magnets</a:t>
            </a:r>
            <a:endParaRPr lang="en-US" sz="2400">
              <a:cs typeface="+mn-cs"/>
            </a:endParaRPr>
          </a:p>
        </p:txBody>
      </p:sp>
      <p:sp>
        <p:nvSpPr>
          <p:cNvPr id="188434" name="Rectangle 18"/>
          <p:cNvSpPr>
            <a:spLocks noGrp="1" noChangeArrowheads="1"/>
          </p:cNvSpPr>
          <p:nvPr>
            <p:ph type="body" sz="half" idx="2"/>
          </p:nvPr>
        </p:nvSpPr>
        <p:spPr>
          <a:xfrm>
            <a:off x="4246563" y="1716088"/>
            <a:ext cx="4745037" cy="4532312"/>
          </a:xfrm>
        </p:spPr>
        <p:txBody>
          <a:bodyPr/>
          <a:lstStyle/>
          <a:p>
            <a:pPr eaLnBrk="1" hangingPunct="1">
              <a:defRPr/>
            </a:pPr>
            <a:r>
              <a:rPr lang="en-US" sz="2400">
                <a:cs typeface="+mn-cs"/>
              </a:rPr>
              <a:t>Large size magnets (e.g. LHC dipoles) require invariably large operating currents (10 to 100 kA) to:</a:t>
            </a:r>
          </a:p>
          <a:p>
            <a:pPr lvl="1" eaLnBrk="1" hangingPunct="1">
              <a:defRPr/>
            </a:pPr>
            <a:r>
              <a:rPr lang="en-US" sz="2000"/>
              <a:t>Decrease inductance,</a:t>
            </a:r>
          </a:p>
          <a:p>
            <a:pPr lvl="1" eaLnBrk="1" hangingPunct="1">
              <a:defRPr/>
            </a:pPr>
            <a:r>
              <a:rPr lang="en-US" sz="2000"/>
              <a:t>Lower the operating voltage,</a:t>
            </a:r>
          </a:p>
          <a:p>
            <a:pPr lvl="1" eaLnBrk="1" hangingPunct="1">
              <a:defRPr/>
            </a:pPr>
            <a:r>
              <a:rPr lang="en-US" sz="2000"/>
              <a:t>Ease magnet protection</a:t>
            </a:r>
            <a:r>
              <a:rPr lang="en-US" sz="2000" b="1" i="1">
                <a:solidFill>
                  <a:schemeClr val="hlink"/>
                </a:solidFill>
              </a:rPr>
              <a:t> </a:t>
            </a:r>
            <a:r>
              <a:rPr lang="en-US" sz="2000" b="1">
                <a:solidFill>
                  <a:schemeClr val="hlink"/>
                </a:solidFill>
              </a:rPr>
              <a:t>(?)</a:t>
            </a:r>
            <a:endParaRPr lang="en-US" sz="2000"/>
          </a:p>
          <a:p>
            <a:pPr eaLnBrk="1" hangingPunct="1">
              <a:defRPr/>
            </a:pPr>
            <a:r>
              <a:rPr lang="en-US" sz="2400">
                <a:cs typeface="+mn-cs"/>
              </a:rPr>
              <a:t>Rutherford cables are ideally suited for this task</a:t>
            </a:r>
          </a:p>
        </p:txBody>
      </p:sp>
      <p:sp>
        <p:nvSpPr>
          <p:cNvPr id="188439" name="Rectangle 23"/>
          <p:cNvSpPr>
            <a:spLocks noChangeArrowheads="1"/>
          </p:cNvSpPr>
          <p:nvPr/>
        </p:nvSpPr>
        <p:spPr bwMode="auto">
          <a:xfrm>
            <a:off x="6411913" y="76200"/>
            <a:ext cx="265588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b="1">
                <a:solidFill>
                  <a:schemeClr val="hlink"/>
                </a:solidFill>
                <a:cs typeface="+mn-cs"/>
              </a:rPr>
              <a:t>J</a:t>
            </a:r>
            <a:r>
              <a:rPr lang="en-US" b="1" baseline="-25000">
                <a:solidFill>
                  <a:schemeClr val="hlink"/>
                </a:solidFill>
                <a:cs typeface="+mn-cs"/>
              </a:rPr>
              <a:t>E</a:t>
            </a:r>
            <a:r>
              <a:rPr lang="en-US" b="1">
                <a:solidFill>
                  <a:schemeClr val="hlink"/>
                </a:solidFill>
                <a:cs typeface="+mn-cs"/>
              </a:rPr>
              <a:t> ≈ 500 A/mm</a:t>
            </a:r>
            <a:r>
              <a:rPr lang="en-US" b="1" baseline="30000">
                <a:solidFill>
                  <a:schemeClr val="hlink"/>
                </a:solidFill>
                <a:cs typeface="+mn-cs"/>
              </a:rPr>
              <a:t>2</a:t>
            </a:r>
            <a:endParaRPr lang="en-US" b="1">
              <a:solidFill>
                <a:schemeClr val="hlink"/>
              </a:solidFill>
              <a:cs typeface="+mn-cs"/>
            </a:endParaRPr>
          </a:p>
        </p:txBody>
      </p:sp>
      <p:pic>
        <p:nvPicPr>
          <p:cNvPr id="107525" name="Picture 24"/>
          <p:cNvPicPr>
            <a:picLocks noChangeAspect="1" noChangeArrowheads="1"/>
          </p:cNvPicPr>
          <p:nvPr/>
        </p:nvPicPr>
        <p:blipFill>
          <a:blip r:embed="rId3">
            <a:extLst>
              <a:ext uri="{28A0092B-C50C-407E-A947-70E740481C1C}">
                <a14:useLocalDpi xmlns:a14="http://schemas.microsoft.com/office/drawing/2010/main" val="0"/>
              </a:ext>
            </a:extLst>
          </a:blip>
          <a:srcRect b="3169"/>
          <a:stretch>
            <a:fillRect/>
          </a:stretch>
        </p:blipFill>
        <p:spPr bwMode="auto">
          <a:xfrm>
            <a:off x="4114800" y="5181600"/>
            <a:ext cx="4648200" cy="1600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chemeClr val="accent1"/>
                </a:solidFill>
                <a:miter lim="800000"/>
                <a:headEnd/>
                <a:tailEnd/>
              </a14:hiddenLine>
            </a:ext>
          </a:extLst>
        </p:spPr>
      </p:pic>
      <p:sp>
        <p:nvSpPr>
          <p:cNvPr id="188442" name="Rectangle 26"/>
          <p:cNvSpPr>
            <a:spLocks noChangeArrowheads="1"/>
          </p:cNvSpPr>
          <p:nvPr/>
        </p:nvSpPr>
        <p:spPr bwMode="auto">
          <a:xfrm>
            <a:off x="5791200" y="6324600"/>
            <a:ext cx="29083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LHC cable prototype</a:t>
            </a:r>
          </a:p>
        </p:txBody>
      </p:sp>
      <p:pic>
        <p:nvPicPr>
          <p:cNvPr id="188443" name="Picture 2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4419600"/>
            <a:ext cx="1617663" cy="22717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07528" name="Picture 28" descr="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5562600"/>
            <a:ext cx="1649413" cy="1074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7529"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00800" y="5127625"/>
            <a:ext cx="2667000" cy="393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p:txBody>
          <a:bodyPr/>
          <a:lstStyle/>
          <a:p>
            <a:r>
              <a:rPr lang="en-GB"/>
              <a:t>Rutherford cable machine @ CERN</a:t>
            </a:r>
            <a:endParaRPr lang="en-US"/>
          </a:p>
        </p:txBody>
      </p:sp>
      <p:pic>
        <p:nvPicPr>
          <p:cNvPr id="503821" name="Picture 13" descr="brugg_new"/>
          <p:cNvPicPr>
            <a:picLocks noChangeAspect="1" noChangeArrowheads="1"/>
          </p:cNvPicPr>
          <p:nvPr/>
        </p:nvPicPr>
        <p:blipFill>
          <a:blip r:embed="rId3">
            <a:extLst>
              <a:ext uri="{28A0092B-C50C-407E-A947-70E740481C1C}">
                <a14:useLocalDpi xmlns:a14="http://schemas.microsoft.com/office/drawing/2010/main" val="0"/>
              </a:ext>
            </a:extLst>
          </a:blip>
          <a:srcRect t="5841" b="5841"/>
          <a:stretch>
            <a:fillRect/>
          </a:stretch>
        </p:blipFill>
        <p:spPr bwMode="auto">
          <a:xfrm>
            <a:off x="152400" y="1752600"/>
            <a:ext cx="5791200" cy="3671888"/>
          </a:xfrm>
          <a:prstGeom prst="rect">
            <a:avLst/>
          </a:prstGeom>
          <a:noFill/>
          <a:extLst>
            <a:ext uri="{909E8E84-426E-40dd-AFC4-6F175D3DCCD1}">
              <a14:hiddenFill xmlns="" xmlns:a14="http://schemas.microsoft.com/office/drawing/2010/main">
                <a:solidFill>
                  <a:srgbClr val="FFFFFF"/>
                </a:solidFill>
              </a14:hiddenFill>
            </a:ext>
          </a:extLst>
        </p:spPr>
      </p:pic>
      <p:pic>
        <p:nvPicPr>
          <p:cNvPr id="503822" name="Picture 14" descr="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4191000"/>
            <a:ext cx="3303588" cy="2471738"/>
          </a:xfrm>
          <a:prstGeom prst="rect">
            <a:avLst/>
          </a:prstGeom>
          <a:noFill/>
          <a:extLst>
            <a:ext uri="{909E8E84-426E-40dd-AFC4-6F175D3DCCD1}">
              <a14:hiddenFill xmlns="" xmlns:a14="http://schemas.microsoft.com/office/drawing/2010/main">
                <a:solidFill>
                  <a:srgbClr val="FFFFFF"/>
                </a:solidFill>
              </a14:hiddenFill>
            </a:ext>
          </a:extLst>
        </p:spPr>
      </p:pic>
      <p:sp>
        <p:nvSpPr>
          <p:cNvPr id="503823" name="Rectangle 15"/>
          <p:cNvSpPr>
            <a:spLocks noChangeArrowheads="1"/>
          </p:cNvSpPr>
          <p:nvPr/>
        </p:nvSpPr>
        <p:spPr bwMode="auto">
          <a:xfrm>
            <a:off x="228600" y="5562600"/>
            <a:ext cx="446563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r>
              <a:rPr lang="en-US"/>
              <a:t>Strand spools on rotating tables</a:t>
            </a:r>
          </a:p>
        </p:txBody>
      </p:sp>
      <p:sp>
        <p:nvSpPr>
          <p:cNvPr id="503824" name="Rectangle 16"/>
          <p:cNvSpPr>
            <a:spLocks noChangeArrowheads="1"/>
          </p:cNvSpPr>
          <p:nvPr/>
        </p:nvSpPr>
        <p:spPr bwMode="auto">
          <a:xfrm>
            <a:off x="6096000" y="2514600"/>
            <a:ext cx="2790825" cy="15525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r"/>
            <a:r>
              <a:rPr lang="en-US"/>
              <a:t>Strands fed through a cabling tongue to shaping rollers</a:t>
            </a:r>
          </a:p>
        </p:txBody>
      </p:sp>
    </p:spTree>
    <p:extLst>
      <p:ext uri="{BB962C8B-B14F-4D97-AF65-F5344CB8AC3E}">
        <p14:creationId xmlns:p14="http://schemas.microsoft.com/office/powerpoint/2010/main" val="235301492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9569" name="Group 7"/>
          <p:cNvGrpSpPr>
            <a:grpSpLocks/>
          </p:cNvGrpSpPr>
          <p:nvPr/>
        </p:nvGrpSpPr>
        <p:grpSpPr bwMode="auto">
          <a:xfrm>
            <a:off x="609600" y="3733800"/>
            <a:ext cx="2971800" cy="2054225"/>
            <a:chOff x="1065" y="1520"/>
            <a:chExt cx="2539" cy="1862"/>
          </a:xfrm>
        </p:grpSpPr>
        <p:sp>
          <p:nvSpPr>
            <p:cNvPr id="189448" name="Freeform 8"/>
            <p:cNvSpPr>
              <a:spLocks/>
            </p:cNvSpPr>
            <p:nvPr/>
          </p:nvSpPr>
          <p:spPr bwMode="auto">
            <a:xfrm>
              <a:off x="2648" y="1556"/>
              <a:ext cx="956" cy="1780"/>
            </a:xfrm>
            <a:custGeom>
              <a:avLst/>
              <a:gdLst>
                <a:gd name="T0" fmla="*/ 0 w 956"/>
                <a:gd name="T1" fmla="*/ 1072 h 1780"/>
                <a:gd name="T2" fmla="*/ 0 w 956"/>
                <a:gd name="T3" fmla="*/ 1780 h 1780"/>
                <a:gd name="T4" fmla="*/ 956 w 956"/>
                <a:gd name="T5" fmla="*/ 416 h 1780"/>
                <a:gd name="T6" fmla="*/ 952 w 956"/>
                <a:gd name="T7" fmla="*/ 0 h 1780"/>
                <a:gd name="T8" fmla="*/ 0 w 956"/>
                <a:gd name="T9" fmla="*/ 1072 h 1780"/>
              </a:gdLst>
              <a:ahLst/>
              <a:cxnLst>
                <a:cxn ang="0">
                  <a:pos x="T0" y="T1"/>
                </a:cxn>
                <a:cxn ang="0">
                  <a:pos x="T2" y="T3"/>
                </a:cxn>
                <a:cxn ang="0">
                  <a:pos x="T4" y="T5"/>
                </a:cxn>
                <a:cxn ang="0">
                  <a:pos x="T6" y="T7"/>
                </a:cxn>
                <a:cxn ang="0">
                  <a:pos x="T8" y="T9"/>
                </a:cxn>
              </a:cxnLst>
              <a:rect l="0" t="0" r="r" b="b"/>
              <a:pathLst>
                <a:path w="956" h="1780">
                  <a:moveTo>
                    <a:pt x="0" y="1072"/>
                  </a:moveTo>
                  <a:lnTo>
                    <a:pt x="0" y="1780"/>
                  </a:lnTo>
                  <a:lnTo>
                    <a:pt x="956" y="416"/>
                  </a:lnTo>
                  <a:lnTo>
                    <a:pt x="952" y="0"/>
                  </a:lnTo>
                  <a:lnTo>
                    <a:pt x="0" y="1072"/>
                  </a:lnTo>
                  <a:close/>
                </a:path>
              </a:pathLst>
            </a:custGeom>
            <a:solidFill>
              <a:srgbClr val="C0C0C0"/>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pic>
          <p:nvPicPr>
            <p:cNvPr id="109577" name="Picture 9" descr="Alsthom AL cable00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7" y="2581"/>
              <a:ext cx="1584" cy="8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9450" name="Freeform 10"/>
            <p:cNvSpPr>
              <a:spLocks/>
            </p:cNvSpPr>
            <p:nvPr/>
          </p:nvSpPr>
          <p:spPr bwMode="auto">
            <a:xfrm>
              <a:off x="1104" y="1520"/>
              <a:ext cx="2496" cy="1112"/>
            </a:xfrm>
            <a:custGeom>
              <a:avLst/>
              <a:gdLst>
                <a:gd name="T0" fmla="*/ 0 w 2496"/>
                <a:gd name="T1" fmla="*/ 1060 h 1112"/>
                <a:gd name="T2" fmla="*/ 1352 w 2496"/>
                <a:gd name="T3" fmla="*/ 0 h 1112"/>
                <a:gd name="T4" fmla="*/ 2468 w 2496"/>
                <a:gd name="T5" fmla="*/ 0 h 1112"/>
                <a:gd name="T6" fmla="*/ 2496 w 2496"/>
                <a:gd name="T7" fmla="*/ 32 h 1112"/>
                <a:gd name="T8" fmla="*/ 1544 w 2496"/>
                <a:gd name="T9" fmla="*/ 1112 h 1112"/>
                <a:gd name="T10" fmla="*/ 1496 w 2496"/>
                <a:gd name="T11" fmla="*/ 1060 h 1112"/>
                <a:gd name="T12" fmla="*/ 0 w 2496"/>
                <a:gd name="T13" fmla="*/ 1060 h 1112"/>
              </a:gdLst>
              <a:ahLst/>
              <a:cxnLst>
                <a:cxn ang="0">
                  <a:pos x="T0" y="T1"/>
                </a:cxn>
                <a:cxn ang="0">
                  <a:pos x="T2" y="T3"/>
                </a:cxn>
                <a:cxn ang="0">
                  <a:pos x="T4" y="T5"/>
                </a:cxn>
                <a:cxn ang="0">
                  <a:pos x="T6" y="T7"/>
                </a:cxn>
                <a:cxn ang="0">
                  <a:pos x="T8" y="T9"/>
                </a:cxn>
                <a:cxn ang="0">
                  <a:pos x="T10" y="T11"/>
                </a:cxn>
                <a:cxn ang="0">
                  <a:pos x="T12" y="T13"/>
                </a:cxn>
              </a:cxnLst>
              <a:rect l="0" t="0" r="r" b="b"/>
              <a:pathLst>
                <a:path w="2496" h="1112">
                  <a:moveTo>
                    <a:pt x="0" y="1060"/>
                  </a:moveTo>
                  <a:lnTo>
                    <a:pt x="1352" y="0"/>
                  </a:lnTo>
                  <a:lnTo>
                    <a:pt x="2468" y="0"/>
                  </a:lnTo>
                  <a:lnTo>
                    <a:pt x="2496" y="32"/>
                  </a:lnTo>
                  <a:lnTo>
                    <a:pt x="1544" y="1112"/>
                  </a:lnTo>
                  <a:lnTo>
                    <a:pt x="1496" y="1060"/>
                  </a:lnTo>
                  <a:lnTo>
                    <a:pt x="0" y="1060"/>
                  </a:lnTo>
                  <a:close/>
                </a:path>
              </a:pathLst>
            </a:custGeom>
            <a:solidFill>
              <a:srgbClr val="EAEAEA"/>
            </a:solidFill>
            <a:ln>
              <a:noFill/>
            </a:ln>
            <a:effectLst/>
            <a:extLst>
              <a:ext uri="{91240B29-F687-4f45-9708-019B960494DF}">
                <a14:hiddenLine xmlns="" xmlns:a14="http://schemas.microsoft.com/office/drawing/2010/main" w="9525">
                  <a:solidFill>
                    <a:schemeClr val="tx1"/>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9451" name="Freeform 11"/>
            <p:cNvSpPr>
              <a:spLocks/>
            </p:cNvSpPr>
            <p:nvPr/>
          </p:nvSpPr>
          <p:spPr bwMode="auto">
            <a:xfrm>
              <a:off x="1065" y="2581"/>
              <a:ext cx="1586" cy="797"/>
            </a:xfrm>
            <a:custGeom>
              <a:avLst/>
              <a:gdLst>
                <a:gd name="T0" fmla="*/ 2 w 1586"/>
                <a:gd name="T1" fmla="*/ 756 h 798"/>
                <a:gd name="T2" fmla="*/ 0 w 1586"/>
                <a:gd name="T3" fmla="*/ 34 h 798"/>
                <a:gd name="T4" fmla="*/ 40 w 1586"/>
                <a:gd name="T5" fmla="*/ 2 h 798"/>
                <a:gd name="T6" fmla="*/ 1540 w 1586"/>
                <a:gd name="T7" fmla="*/ 0 h 798"/>
                <a:gd name="T8" fmla="*/ 1586 w 1586"/>
                <a:gd name="T9" fmla="*/ 52 h 798"/>
                <a:gd name="T10" fmla="*/ 1586 w 1586"/>
                <a:gd name="T11" fmla="*/ 758 h 798"/>
                <a:gd name="T12" fmla="*/ 1550 w 1586"/>
                <a:gd name="T13" fmla="*/ 798 h 798"/>
                <a:gd name="T14" fmla="*/ 40 w 1586"/>
                <a:gd name="T15" fmla="*/ 798 h 798"/>
                <a:gd name="T16" fmla="*/ 2 w 1586"/>
                <a:gd name="T17" fmla="*/ 756 h 7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86" h="798">
                  <a:moveTo>
                    <a:pt x="2" y="756"/>
                  </a:moveTo>
                  <a:lnTo>
                    <a:pt x="0" y="34"/>
                  </a:lnTo>
                  <a:lnTo>
                    <a:pt x="40" y="2"/>
                  </a:lnTo>
                  <a:lnTo>
                    <a:pt x="1540" y="0"/>
                  </a:lnTo>
                  <a:lnTo>
                    <a:pt x="1586" y="52"/>
                  </a:lnTo>
                  <a:lnTo>
                    <a:pt x="1586" y="758"/>
                  </a:lnTo>
                  <a:lnTo>
                    <a:pt x="1550" y="798"/>
                  </a:lnTo>
                  <a:lnTo>
                    <a:pt x="40" y="798"/>
                  </a:lnTo>
                  <a:lnTo>
                    <a:pt x="2" y="756"/>
                  </a:lnTo>
                  <a:close/>
                </a:path>
              </a:pathLst>
            </a:cu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9452" name="Line 12"/>
            <p:cNvSpPr>
              <a:spLocks noChangeShapeType="1"/>
            </p:cNvSpPr>
            <p:nvPr/>
          </p:nvSpPr>
          <p:spPr bwMode="auto">
            <a:xfrm flipV="1">
              <a:off x="1104" y="1520"/>
              <a:ext cx="1356" cy="106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9453" name="Line 13"/>
            <p:cNvSpPr>
              <a:spLocks noChangeShapeType="1"/>
            </p:cNvSpPr>
            <p:nvPr/>
          </p:nvSpPr>
          <p:spPr bwMode="auto">
            <a:xfrm flipV="1">
              <a:off x="2608" y="1520"/>
              <a:ext cx="967" cy="105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9454" name="Line 14"/>
            <p:cNvSpPr>
              <a:spLocks noChangeShapeType="1"/>
            </p:cNvSpPr>
            <p:nvPr/>
          </p:nvSpPr>
          <p:spPr bwMode="auto">
            <a:xfrm flipV="1">
              <a:off x="2652" y="1552"/>
              <a:ext cx="952" cy="108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9455" name="Line 15"/>
            <p:cNvSpPr>
              <a:spLocks noChangeShapeType="1"/>
            </p:cNvSpPr>
            <p:nvPr/>
          </p:nvSpPr>
          <p:spPr bwMode="auto">
            <a:xfrm flipV="1">
              <a:off x="2656" y="1983"/>
              <a:ext cx="940" cy="1348"/>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189456" name="Freeform 16"/>
            <p:cNvSpPr>
              <a:spLocks/>
            </p:cNvSpPr>
            <p:nvPr/>
          </p:nvSpPr>
          <p:spPr bwMode="auto">
            <a:xfrm>
              <a:off x="2467" y="1520"/>
              <a:ext cx="1133" cy="460"/>
            </a:xfrm>
            <a:custGeom>
              <a:avLst/>
              <a:gdLst>
                <a:gd name="T0" fmla="*/ 0 w 1132"/>
                <a:gd name="T1" fmla="*/ 0 h 460"/>
                <a:gd name="T2" fmla="*/ 1104 w 1132"/>
                <a:gd name="T3" fmla="*/ 4 h 460"/>
                <a:gd name="T4" fmla="*/ 1132 w 1132"/>
                <a:gd name="T5" fmla="*/ 28 h 460"/>
                <a:gd name="T6" fmla="*/ 1132 w 1132"/>
                <a:gd name="T7" fmla="*/ 460 h 460"/>
              </a:gdLst>
              <a:ahLst/>
              <a:cxnLst>
                <a:cxn ang="0">
                  <a:pos x="T0" y="T1"/>
                </a:cxn>
                <a:cxn ang="0">
                  <a:pos x="T2" y="T3"/>
                </a:cxn>
                <a:cxn ang="0">
                  <a:pos x="T4" y="T5"/>
                </a:cxn>
                <a:cxn ang="0">
                  <a:pos x="T6" y="T7"/>
                </a:cxn>
              </a:cxnLst>
              <a:rect l="0" t="0" r="r" b="b"/>
              <a:pathLst>
                <a:path w="1132" h="460">
                  <a:moveTo>
                    <a:pt x="0" y="0"/>
                  </a:moveTo>
                  <a:lnTo>
                    <a:pt x="1104" y="4"/>
                  </a:lnTo>
                  <a:lnTo>
                    <a:pt x="1132" y="28"/>
                  </a:lnTo>
                  <a:lnTo>
                    <a:pt x="1132" y="460"/>
                  </a:lnTo>
                </a:path>
              </a:pathLst>
            </a:custGeom>
            <a:noFill/>
            <a:ln w="9525">
              <a:solidFill>
                <a:schemeClr val="tx1"/>
              </a:solidFill>
              <a:round/>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pic>
        <p:nvPicPr>
          <p:cNvPr id="109570" name="Picture 17" descr="cicc"/>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6475" y="4422775"/>
            <a:ext cx="3006725" cy="1673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9571" name="Picture 18" descr="ciccpic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57975" y="4495800"/>
            <a:ext cx="2181225" cy="2082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89459" name="Rectangle 19"/>
          <p:cNvSpPr>
            <a:spLocks noGrp="1" noChangeArrowheads="1"/>
          </p:cNvSpPr>
          <p:nvPr>
            <p:ph type="title"/>
          </p:nvPr>
        </p:nvSpPr>
        <p:spPr/>
        <p:txBody>
          <a:bodyPr/>
          <a:lstStyle/>
          <a:p>
            <a:pPr eaLnBrk="1" hangingPunct="1">
              <a:defRPr/>
            </a:pPr>
            <a:r>
              <a:rPr lang="en-GB">
                <a:cs typeface="+mj-cs"/>
              </a:rPr>
              <a:t>Practical conductors: low J</a:t>
            </a:r>
            <a:r>
              <a:rPr lang="en-GB" baseline="-25000">
                <a:cs typeface="+mj-cs"/>
              </a:rPr>
              <a:t>E</a:t>
            </a:r>
            <a:endParaRPr lang="en-US" baseline="-25000">
              <a:cs typeface="+mj-cs"/>
            </a:endParaRPr>
          </a:p>
        </p:txBody>
      </p:sp>
      <p:sp>
        <p:nvSpPr>
          <p:cNvPr id="189460" name="Rectangle 20"/>
          <p:cNvSpPr>
            <a:spLocks noGrp="1" noChangeArrowheads="1"/>
          </p:cNvSpPr>
          <p:nvPr>
            <p:ph type="body" sz="half" idx="1"/>
          </p:nvPr>
        </p:nvSpPr>
        <p:spPr>
          <a:xfrm>
            <a:off x="228600" y="1752600"/>
            <a:ext cx="4267200" cy="4532313"/>
          </a:xfrm>
        </p:spPr>
        <p:txBody>
          <a:bodyPr/>
          <a:lstStyle/>
          <a:p>
            <a:pPr eaLnBrk="1" hangingPunct="1">
              <a:defRPr/>
            </a:pPr>
            <a:r>
              <a:rPr lang="en-GB" sz="2400">
                <a:cs typeface="+mn-cs"/>
              </a:rPr>
              <a:t>Super-stabilized conductor, a superconducting cable (e.g. Rutherford) backed by a large amount of good normal conductor (e.g. Al)</a:t>
            </a:r>
            <a:endParaRPr lang="en-US" sz="2400">
              <a:cs typeface="+mn-cs"/>
            </a:endParaRPr>
          </a:p>
        </p:txBody>
      </p:sp>
      <p:sp>
        <p:nvSpPr>
          <p:cNvPr id="189461" name="Rectangle 21"/>
          <p:cNvSpPr>
            <a:spLocks noChangeArrowheads="1"/>
          </p:cNvSpPr>
          <p:nvPr/>
        </p:nvSpPr>
        <p:spPr bwMode="auto">
          <a:xfrm>
            <a:off x="6605588" y="76200"/>
            <a:ext cx="2462212"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b="1">
                <a:solidFill>
                  <a:schemeClr val="hlink"/>
                </a:solidFill>
                <a:cs typeface="+mn-cs"/>
              </a:rPr>
              <a:t>J</a:t>
            </a:r>
            <a:r>
              <a:rPr lang="en-US" b="1" baseline="-25000">
                <a:solidFill>
                  <a:schemeClr val="hlink"/>
                </a:solidFill>
                <a:cs typeface="+mn-cs"/>
              </a:rPr>
              <a:t>E</a:t>
            </a:r>
            <a:r>
              <a:rPr lang="en-US" b="1">
                <a:solidFill>
                  <a:schemeClr val="hlink"/>
                </a:solidFill>
                <a:cs typeface="+mn-cs"/>
              </a:rPr>
              <a:t> ≈ 50 A/mm</a:t>
            </a:r>
            <a:r>
              <a:rPr lang="en-US" b="1" baseline="30000">
                <a:solidFill>
                  <a:schemeClr val="hlink"/>
                </a:solidFill>
                <a:cs typeface="+mn-cs"/>
              </a:rPr>
              <a:t>2</a:t>
            </a:r>
            <a:endParaRPr lang="en-US" b="1">
              <a:solidFill>
                <a:schemeClr val="hlink"/>
              </a:solidFill>
              <a:cs typeface="+mn-cs"/>
            </a:endParaRPr>
          </a:p>
        </p:txBody>
      </p:sp>
      <p:sp>
        <p:nvSpPr>
          <p:cNvPr id="189462" name="Rectangle 22"/>
          <p:cNvSpPr>
            <a:spLocks noGrp="1" noChangeArrowheads="1"/>
          </p:cNvSpPr>
          <p:nvPr>
            <p:ph type="body" sz="half" idx="2"/>
          </p:nvPr>
        </p:nvSpPr>
        <p:spPr>
          <a:xfrm>
            <a:off x="4495800" y="1752600"/>
            <a:ext cx="4459288" cy="4532313"/>
          </a:xfrm>
        </p:spPr>
        <p:txBody>
          <a:bodyPr/>
          <a:lstStyle/>
          <a:p>
            <a:pPr eaLnBrk="1" hangingPunct="1">
              <a:defRPr/>
            </a:pPr>
            <a:r>
              <a:rPr lang="en-US" sz="2400">
                <a:cs typeface="+mn-cs"/>
              </a:rPr>
              <a:t>Internally-cooled conductor, e.g. Cable-In-Conduit Conductor (CICC), a rope of wires inserted in a robust conduit that provides a channel for cooling</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7" name="Picture 3" descr="Small_Str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4800600"/>
            <a:ext cx="1773238" cy="15652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1618" name="Picture 4" descr="inner stran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4830763"/>
            <a:ext cx="1654175" cy="16462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070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289300"/>
            <a:ext cx="1892300" cy="18923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200710"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600" y="3687763"/>
            <a:ext cx="1743075" cy="173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200712" name="Text Box 8"/>
          <p:cNvSpPr txBox="1">
            <a:spLocks noChangeArrowheads="1"/>
          </p:cNvSpPr>
          <p:nvPr/>
        </p:nvSpPr>
        <p:spPr bwMode="auto">
          <a:xfrm>
            <a:off x="1828800" y="1828800"/>
            <a:ext cx="8270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latin typeface="Times New Roman" charset="0"/>
              </a:rPr>
              <a:t>NbTi</a:t>
            </a:r>
          </a:p>
        </p:txBody>
      </p:sp>
      <p:sp>
        <p:nvSpPr>
          <p:cNvPr id="200713" name="Text Box 9"/>
          <p:cNvSpPr txBox="1">
            <a:spLocks noChangeArrowheads="1"/>
          </p:cNvSpPr>
          <p:nvPr/>
        </p:nvSpPr>
        <p:spPr bwMode="auto">
          <a:xfrm>
            <a:off x="3200400" y="2819400"/>
            <a:ext cx="19113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latin typeface="Times New Roman" charset="0"/>
              </a:rPr>
              <a:t>Nb</a:t>
            </a:r>
            <a:r>
              <a:rPr lang="en-US" baseline="-25000">
                <a:latin typeface="Times New Roman" charset="0"/>
              </a:rPr>
              <a:t>3</a:t>
            </a:r>
            <a:r>
              <a:rPr lang="en-US">
                <a:latin typeface="Times New Roman" charset="0"/>
              </a:rPr>
              <a:t>Sn, Nb</a:t>
            </a:r>
            <a:r>
              <a:rPr lang="en-US" baseline="-25000">
                <a:latin typeface="Times New Roman" charset="0"/>
              </a:rPr>
              <a:t>3</a:t>
            </a:r>
            <a:r>
              <a:rPr lang="en-US">
                <a:latin typeface="Times New Roman" charset="0"/>
              </a:rPr>
              <a:t>Al</a:t>
            </a:r>
          </a:p>
        </p:txBody>
      </p:sp>
      <p:sp>
        <p:nvSpPr>
          <p:cNvPr id="200714" name="Text Box 10"/>
          <p:cNvSpPr txBox="1">
            <a:spLocks noChangeArrowheads="1"/>
          </p:cNvSpPr>
          <p:nvPr/>
        </p:nvSpPr>
        <p:spPr bwMode="auto">
          <a:xfrm>
            <a:off x="5715000" y="3276600"/>
            <a:ext cx="11842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latin typeface="Times New Roman" charset="0"/>
              </a:rPr>
              <a:t>BSCCO</a:t>
            </a:r>
          </a:p>
        </p:txBody>
      </p:sp>
      <p:pic>
        <p:nvPicPr>
          <p:cNvPr id="111625" name="Picture 1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48200" y="6297613"/>
            <a:ext cx="4122738" cy="4841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1626" name="Picture 12" descr="bi-2212_tape_cryoelectra"/>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24400" y="5383213"/>
            <a:ext cx="2349500" cy="990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1627" name="Picture 13" descr="e9912_8a"/>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392738" y="3733800"/>
            <a:ext cx="1846262" cy="1857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1628" name="Picture 1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38763" y="1828800"/>
            <a:ext cx="3652837" cy="12414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0719" name="Text Box 15"/>
          <p:cNvSpPr txBox="1">
            <a:spLocks noChangeArrowheads="1"/>
          </p:cNvSpPr>
          <p:nvPr/>
        </p:nvSpPr>
        <p:spPr bwMode="auto">
          <a:xfrm>
            <a:off x="6629400" y="1371600"/>
            <a:ext cx="1030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latin typeface="Times New Roman" charset="0"/>
              </a:rPr>
              <a:t>YBCO</a:t>
            </a:r>
          </a:p>
        </p:txBody>
      </p:sp>
      <p:sp>
        <p:nvSpPr>
          <p:cNvPr id="200720" name="Rectangle 16"/>
          <p:cNvSpPr>
            <a:spLocks noGrp="1" noChangeArrowheads="1"/>
          </p:cNvSpPr>
          <p:nvPr>
            <p:ph type="title"/>
          </p:nvPr>
        </p:nvSpPr>
        <p:spPr/>
        <p:txBody>
          <a:bodyPr/>
          <a:lstStyle/>
          <a:p>
            <a:pPr>
              <a:defRPr/>
            </a:pPr>
            <a:r>
              <a:rPr lang="en-US"/>
              <a:t>Superconducting wires and tapes for all taste…</a:t>
            </a:r>
          </a:p>
        </p:txBody>
      </p:sp>
      <p:sp>
        <p:nvSpPr>
          <p:cNvPr id="200722" name="Text Box 18"/>
          <p:cNvSpPr txBox="1">
            <a:spLocks noChangeArrowheads="1"/>
          </p:cNvSpPr>
          <p:nvPr/>
        </p:nvSpPr>
        <p:spPr bwMode="auto">
          <a:xfrm>
            <a:off x="7848600" y="3878263"/>
            <a:ext cx="9128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latin typeface="Times New Roman" charset="0"/>
              </a:rPr>
              <a:t>MgB</a:t>
            </a:r>
            <a:r>
              <a:rPr lang="en-US" baseline="-25000">
                <a:latin typeface="Times New Roman" charset="0"/>
              </a:rPr>
              <a:t>2</a:t>
            </a:r>
            <a:endParaRPr lang="en-US">
              <a:latin typeface="Times New Roman" charset="0"/>
            </a:endParaRPr>
          </a:p>
        </p:txBody>
      </p:sp>
      <p:pic>
        <p:nvPicPr>
          <p:cNvPr id="111632" name="Picture 19" descr="Picture 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391400" y="4335463"/>
            <a:ext cx="1595438" cy="16843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12"/>
          <a:stretch>
            <a:fillRect/>
          </a:stretch>
        </p:blipFill>
        <p:spPr>
          <a:xfrm>
            <a:off x="1259632" y="2290564"/>
            <a:ext cx="1778000" cy="1714500"/>
          </a:xfrm>
          <a:prstGeom prst="rect">
            <a:avLst/>
          </a:prstGeom>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5" name="Picture 7" descr="EM_HERA_Cable.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195513" y="2500313"/>
            <a:ext cx="2224087" cy="1409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3666" name="Picture 5" descr="0403045_01"/>
          <p:cNvPicPr>
            <a:picLocks noChangeAspect="1" noChangeArrowheads="1"/>
          </p:cNvPicPr>
          <p:nvPr/>
        </p:nvPicPr>
        <p:blipFill>
          <a:blip r:embed="rId4">
            <a:extLst>
              <a:ext uri="{28A0092B-C50C-407E-A947-70E740481C1C}">
                <a14:useLocalDpi xmlns:a14="http://schemas.microsoft.com/office/drawing/2010/main" val="0"/>
              </a:ext>
            </a:extLst>
          </a:blip>
          <a:srcRect l="22163" t="9575" b="7446"/>
          <a:stretch>
            <a:fillRect/>
          </a:stretch>
        </p:blipFill>
        <p:spPr bwMode="auto">
          <a:xfrm>
            <a:off x="76200" y="2233613"/>
            <a:ext cx="2590800" cy="18399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aphicFrame>
        <p:nvGraphicFramePr>
          <p:cNvPr id="113667" name="Object 6"/>
          <p:cNvGraphicFramePr>
            <a:graphicFrameLocks noChangeAspect="1"/>
          </p:cNvGraphicFramePr>
          <p:nvPr/>
        </p:nvGraphicFramePr>
        <p:xfrm>
          <a:off x="7543800" y="1981200"/>
          <a:ext cx="1419225" cy="1895475"/>
        </p:xfrm>
        <a:graphic>
          <a:graphicData uri="http://schemas.openxmlformats.org/presentationml/2006/ole">
            <mc:AlternateContent xmlns:mc="http://schemas.openxmlformats.org/markup-compatibility/2006">
              <mc:Choice xmlns:v="urn:schemas-microsoft-com:vml" Requires="v">
                <p:oleObj name="Bitmap Image" r:id="rId5" imgW="1419212" imgH="1895256" progId="Paint.Picture">
                  <p:embed/>
                </p:oleObj>
              </mc:Choice>
              <mc:Fallback>
                <p:oleObj name="Bitmap Image" r:id="rId5" imgW="1419212" imgH="1895256" progId="Paint.Picture">
                  <p:embed/>
                  <p:pic>
                    <p:nvPicPr>
                      <p:cNvPr id="0" name="Object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3800" y="1981200"/>
                        <a:ext cx="1419225" cy="1895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pic>
        <p:nvPicPr>
          <p:cNvPr id="113668" name="Picture 31" descr="Picture 2"/>
          <p:cNvPicPr>
            <a:picLocks noChangeAspect="1" noChangeArrowheads="1"/>
          </p:cNvPicPr>
          <p:nvPr/>
        </p:nvPicPr>
        <p:blipFill>
          <a:blip r:embed="rId7">
            <a:extLst>
              <a:ext uri="{28A0092B-C50C-407E-A947-70E740481C1C}">
                <a14:useLocalDpi xmlns:a14="http://schemas.microsoft.com/office/drawing/2010/main" val="0"/>
              </a:ext>
            </a:extLst>
          </a:blip>
          <a:srcRect t="10036" r="4097"/>
          <a:stretch>
            <a:fillRect/>
          </a:stretch>
        </p:blipFill>
        <p:spPr bwMode="auto">
          <a:xfrm>
            <a:off x="6629400" y="3200400"/>
            <a:ext cx="2057400" cy="2005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1732" name="Text Box 4"/>
          <p:cNvSpPr txBox="1">
            <a:spLocks noChangeArrowheads="1"/>
          </p:cNvSpPr>
          <p:nvPr/>
        </p:nvSpPr>
        <p:spPr bwMode="auto">
          <a:xfrm>
            <a:off x="7772400" y="1447800"/>
            <a:ext cx="8477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t>CICC</a:t>
            </a:r>
          </a:p>
        </p:txBody>
      </p:sp>
      <p:sp>
        <p:nvSpPr>
          <p:cNvPr id="201733" name="Text Box 5"/>
          <p:cNvSpPr txBox="1">
            <a:spLocks noChangeArrowheads="1"/>
          </p:cNvSpPr>
          <p:nvPr/>
        </p:nvSpPr>
        <p:spPr bwMode="auto">
          <a:xfrm>
            <a:off x="3962400" y="1524000"/>
            <a:ext cx="289560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defRPr/>
            </a:pPr>
            <a:r>
              <a:rPr lang="en-US"/>
              <a:t>Braids for </a:t>
            </a:r>
          </a:p>
          <a:p>
            <a:pPr eaLnBrk="0" hangingPunct="0">
              <a:defRPr/>
            </a:pPr>
            <a:r>
              <a:rPr lang="en-US"/>
              <a:t>power transmission</a:t>
            </a:r>
          </a:p>
        </p:txBody>
      </p:sp>
      <p:sp>
        <p:nvSpPr>
          <p:cNvPr id="201737" name="Text Box 9"/>
          <p:cNvSpPr txBox="1">
            <a:spLocks noChangeArrowheads="1"/>
          </p:cNvSpPr>
          <p:nvPr/>
        </p:nvSpPr>
        <p:spPr bwMode="auto">
          <a:xfrm>
            <a:off x="1371600" y="1600200"/>
            <a:ext cx="16256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t>Rutherford</a:t>
            </a:r>
          </a:p>
        </p:txBody>
      </p:sp>
      <p:pic>
        <p:nvPicPr>
          <p:cNvPr id="113673" name="Picture 10" descr="170wir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95800" y="2362200"/>
            <a:ext cx="1998663" cy="19875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3674" name="Picture 12" descr="cable_avec_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03238" y="2057400"/>
            <a:ext cx="2925762" cy="6334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01741" name="Text Box 13"/>
          <p:cNvSpPr txBox="1">
            <a:spLocks noChangeArrowheads="1"/>
          </p:cNvSpPr>
          <p:nvPr/>
        </p:nvSpPr>
        <p:spPr bwMode="auto">
          <a:xfrm>
            <a:off x="1219200" y="4191000"/>
            <a:ext cx="23129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t>Super-stabilized</a:t>
            </a:r>
          </a:p>
        </p:txBody>
      </p:sp>
      <p:sp>
        <p:nvSpPr>
          <p:cNvPr id="201742" name="Rectangle 14"/>
          <p:cNvSpPr>
            <a:spLocks noGrp="1" noChangeArrowheads="1"/>
          </p:cNvSpPr>
          <p:nvPr>
            <p:ph type="title"/>
          </p:nvPr>
        </p:nvSpPr>
        <p:spPr/>
        <p:txBody>
          <a:bodyPr/>
          <a:lstStyle/>
          <a:p>
            <a:pPr>
              <a:defRPr/>
            </a:pPr>
            <a:r>
              <a:rPr lang="en-US"/>
              <a:t>… and superconducting cables</a:t>
            </a:r>
          </a:p>
        </p:txBody>
      </p:sp>
      <p:sp>
        <p:nvSpPr>
          <p:cNvPr id="201743" name="Text Box 15"/>
          <p:cNvSpPr txBox="1">
            <a:spLocks noChangeArrowheads="1"/>
          </p:cNvSpPr>
          <p:nvPr/>
        </p:nvSpPr>
        <p:spPr bwMode="auto">
          <a:xfrm>
            <a:off x="4191000" y="4648200"/>
            <a:ext cx="242728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a:t>Internally cooled</a:t>
            </a:r>
          </a:p>
        </p:txBody>
      </p:sp>
      <p:pic>
        <p:nvPicPr>
          <p:cNvPr id="113678" name="Picture 19" descr="tube A Nuclotron BNN x2_5"/>
          <p:cNvPicPr>
            <a:picLocks noChangeAspect="1" noChangeArrowheads="1"/>
          </p:cNvPicPr>
          <p:nvPr/>
        </p:nvPicPr>
        <p:blipFill>
          <a:blip r:embed="rId10">
            <a:extLst>
              <a:ext uri="{28A0092B-C50C-407E-A947-70E740481C1C}">
                <a14:useLocalDpi xmlns:a14="http://schemas.microsoft.com/office/drawing/2010/main" val="0"/>
              </a:ext>
            </a:extLst>
          </a:blip>
          <a:srcRect l="7039" t="6076" r="26566" b="14595"/>
          <a:stretch>
            <a:fillRect/>
          </a:stretch>
        </p:blipFill>
        <p:spPr bwMode="auto">
          <a:xfrm>
            <a:off x="4572000" y="5105400"/>
            <a:ext cx="1676400" cy="16017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3679" name="Picture 20" descr="Picture 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47800" y="5032375"/>
            <a:ext cx="2671763" cy="1628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3680" name="Picture 23" descr="Alsthom AL cable003"/>
          <p:cNvPicPr>
            <a:picLocks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1000" y="4648200"/>
            <a:ext cx="1625600" cy="822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8" name="Picture 18" descr="ciccpic2"/>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452320" y="5085184"/>
            <a:ext cx="1563989" cy="149341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a:t>Overview</a:t>
            </a:r>
          </a:p>
        </p:txBody>
      </p:sp>
      <p:sp>
        <p:nvSpPr>
          <p:cNvPr id="299011" name="Rectangle 3"/>
          <p:cNvSpPr>
            <a:spLocks noGrp="1" noChangeArrowheads="1"/>
          </p:cNvSpPr>
          <p:nvPr>
            <p:ph type="body" idx="1"/>
          </p:nvPr>
        </p:nvSpPr>
        <p:spPr>
          <a:xfrm>
            <a:off x="457200" y="1828800"/>
            <a:ext cx="8305800" cy="4532313"/>
          </a:xfrm>
        </p:spPr>
        <p:txBody>
          <a:bodyPr/>
          <a:lstStyle/>
          <a:p>
            <a:pPr>
              <a:lnSpc>
                <a:spcPct val="90000"/>
              </a:lnSpc>
            </a:pPr>
            <a:r>
              <a:rPr lang="en-US" dirty="0">
                <a:solidFill>
                  <a:srgbClr val="7F7F7F"/>
                </a:solidFill>
              </a:rPr>
              <a:t>Why superconductors ? A motivation</a:t>
            </a:r>
          </a:p>
          <a:p>
            <a:pPr>
              <a:lnSpc>
                <a:spcPct val="90000"/>
              </a:lnSpc>
            </a:pPr>
            <a:r>
              <a:rPr lang="en-US" dirty="0">
                <a:solidFill>
                  <a:schemeClr val="bg1">
                    <a:lumMod val="50000"/>
                  </a:schemeClr>
                </a:solidFill>
              </a:rPr>
              <a:t>A superconductor physics primer</a:t>
            </a:r>
          </a:p>
          <a:p>
            <a:pPr>
              <a:lnSpc>
                <a:spcPct val="90000"/>
              </a:lnSpc>
            </a:pPr>
            <a:r>
              <a:rPr lang="en-US" dirty="0">
                <a:solidFill>
                  <a:schemeClr val="bg1">
                    <a:lumMod val="50000"/>
                  </a:schemeClr>
                </a:solidFill>
              </a:rPr>
              <a:t>Superconducting materials and cables</a:t>
            </a:r>
          </a:p>
          <a:p>
            <a:pPr>
              <a:lnSpc>
                <a:spcPct val="90000"/>
              </a:lnSpc>
            </a:pPr>
            <a:r>
              <a:rPr lang="en-US" dirty="0">
                <a:solidFill>
                  <a:srgbClr val="FF0000"/>
                </a:solidFill>
              </a:rPr>
              <a:t>The making of a superconducting magnet</a:t>
            </a:r>
          </a:p>
          <a:p>
            <a:pPr>
              <a:lnSpc>
                <a:spcPct val="90000"/>
              </a:lnSpc>
            </a:pPr>
            <a:r>
              <a:rPr lang="en-US" dirty="0">
                <a:solidFill>
                  <a:schemeClr val="bg1">
                    <a:lumMod val="50000"/>
                  </a:schemeClr>
                </a:solidFill>
              </a:rPr>
              <a:t>Examples of superconducting magnet systems</a:t>
            </a:r>
          </a:p>
        </p:txBody>
      </p:sp>
    </p:spTree>
    <p:extLst>
      <p:ext uri="{BB962C8B-B14F-4D97-AF65-F5344CB8AC3E}">
        <p14:creationId xmlns:p14="http://schemas.microsoft.com/office/powerpoint/2010/main" val="21685741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Rectangle 2"/>
          <p:cNvSpPr>
            <a:spLocks noGrp="1" noChangeArrowheads="1"/>
          </p:cNvSpPr>
          <p:nvPr>
            <p:ph type="title"/>
          </p:nvPr>
        </p:nvSpPr>
        <p:spPr/>
        <p:txBody>
          <a:bodyPr/>
          <a:lstStyle/>
          <a:p>
            <a:pPr eaLnBrk="1" hangingPunct="1">
              <a:defRPr/>
            </a:pPr>
            <a:r>
              <a:rPr lang="en-US" dirty="0">
                <a:cs typeface="+mj-cs"/>
              </a:rPr>
              <a:t>LHC dipole</a:t>
            </a:r>
          </a:p>
        </p:txBody>
      </p:sp>
      <p:sp>
        <p:nvSpPr>
          <p:cNvPr id="251908" name="Rectangle 4"/>
          <p:cNvSpPr>
            <a:spLocks noChangeArrowheads="1"/>
          </p:cNvSpPr>
          <p:nvPr/>
        </p:nvSpPr>
        <p:spPr bwMode="auto">
          <a:xfrm>
            <a:off x="4876800" y="76200"/>
            <a:ext cx="4191000" cy="131762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lIns="98529" tIns="49265" rIns="98529" bIns="49265">
            <a:spAutoFit/>
          </a:bodyPr>
          <a:lstStyle/>
          <a:p>
            <a:pPr algn="l" defTabSz="977900" eaLnBrk="0" hangingPunct="0">
              <a:defRPr/>
            </a:pPr>
            <a:r>
              <a:rPr lang="en-US" sz="2000" dirty="0" err="1">
                <a:solidFill>
                  <a:srgbClr val="000000"/>
                </a:solidFill>
                <a:cs typeface="+mn-cs"/>
              </a:rPr>
              <a:t>B</a:t>
            </a:r>
            <a:r>
              <a:rPr lang="en-US" sz="2000" baseline="-25000" dirty="0" err="1">
                <a:solidFill>
                  <a:srgbClr val="000000"/>
                </a:solidFill>
                <a:cs typeface="+mn-cs"/>
              </a:rPr>
              <a:t>nominal</a:t>
            </a:r>
            <a:r>
              <a:rPr lang="en-US" sz="2000" dirty="0">
                <a:solidFill>
                  <a:srgbClr val="000000"/>
                </a:solidFill>
                <a:cs typeface="+mn-cs"/>
              </a:rPr>
              <a:t>		8.3 	(T)</a:t>
            </a:r>
          </a:p>
          <a:p>
            <a:pPr algn="l" defTabSz="977900" eaLnBrk="0" hangingPunct="0">
              <a:defRPr/>
            </a:pPr>
            <a:r>
              <a:rPr lang="en-US" sz="2000" dirty="0">
                <a:solidFill>
                  <a:srgbClr val="000000"/>
                </a:solidFill>
                <a:cs typeface="+mn-cs"/>
              </a:rPr>
              <a:t>current		11850 	(A)</a:t>
            </a:r>
          </a:p>
          <a:p>
            <a:pPr algn="l" defTabSz="977900" eaLnBrk="0" hangingPunct="0">
              <a:defRPr/>
            </a:pPr>
            <a:r>
              <a:rPr lang="en-US" sz="2000" dirty="0">
                <a:solidFill>
                  <a:srgbClr val="000000"/>
                </a:solidFill>
                <a:cs typeface="+mn-cs"/>
              </a:rPr>
              <a:t>stored energy 	</a:t>
            </a:r>
            <a:r>
              <a:rPr lang="en-US" sz="2000" dirty="0">
                <a:solidFill>
                  <a:srgbClr val="000000"/>
                </a:solidFill>
                <a:cs typeface="+mn-cs"/>
                <a:sym typeface="Symbol" charset="0"/>
              </a:rPr>
              <a:t> 10 	(MJ)</a:t>
            </a:r>
            <a:endParaRPr lang="en-US" sz="2000" dirty="0">
              <a:solidFill>
                <a:srgbClr val="000000"/>
              </a:solidFill>
              <a:cs typeface="+mn-cs"/>
            </a:endParaRPr>
          </a:p>
          <a:p>
            <a:pPr algn="l" defTabSz="977900" eaLnBrk="0" hangingPunct="0">
              <a:defRPr/>
            </a:pPr>
            <a:r>
              <a:rPr lang="en-US" sz="2000" dirty="0">
                <a:solidFill>
                  <a:srgbClr val="000000"/>
                </a:solidFill>
                <a:cs typeface="+mn-cs"/>
              </a:rPr>
              <a:t>cold mass	</a:t>
            </a:r>
            <a:r>
              <a:rPr lang="en-US" sz="2000" dirty="0">
                <a:solidFill>
                  <a:srgbClr val="000000"/>
                </a:solidFill>
                <a:cs typeface="+mn-cs"/>
                <a:sym typeface="Symbol" charset="0"/>
              </a:rPr>
              <a:t> </a:t>
            </a:r>
            <a:r>
              <a:rPr lang="en-US" sz="2000" dirty="0">
                <a:solidFill>
                  <a:srgbClr val="000000"/>
                </a:solidFill>
                <a:cs typeface="+mn-cs"/>
              </a:rPr>
              <a:t>35 	(</a:t>
            </a:r>
            <a:r>
              <a:rPr lang="en-US" sz="2000" dirty="0" err="1">
                <a:solidFill>
                  <a:srgbClr val="000000"/>
                </a:solidFill>
                <a:cs typeface="+mn-cs"/>
              </a:rPr>
              <a:t>tonnes</a:t>
            </a:r>
            <a:r>
              <a:rPr lang="en-US" sz="2000" dirty="0">
                <a:solidFill>
                  <a:srgbClr val="000000"/>
                </a:solidFill>
                <a:cs typeface="+mn-cs"/>
              </a:rPr>
              <a:t>)</a:t>
            </a:r>
          </a:p>
        </p:txBody>
      </p:sp>
      <p:pic>
        <p:nvPicPr>
          <p:cNvPr id="251909" name="Picture 5" descr="LHC_Dip_Xsect107v2001"/>
          <p:cNvPicPr>
            <a:picLocks noGrp="1" noChangeAspect="1" noChangeArrowheads="1"/>
          </p:cNvPicPr>
          <p:nvPr>
            <p:ph type="body" idx="1"/>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a:xfrm>
            <a:off x="1371600" y="1371600"/>
            <a:ext cx="7162800" cy="5413375"/>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128004" name="Picture 10"/>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val="0"/>
              </a:ext>
            </a:extLst>
          </a:blip>
          <a:srcRect/>
          <a:stretch>
            <a:fillRect/>
          </a:stretch>
        </p:blipFill>
        <p:spPr bwMode="auto">
          <a:xfrm>
            <a:off x="0" y="4205288"/>
            <a:ext cx="3429000" cy="2424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Rectangle 2"/>
          <p:cNvSpPr>
            <a:spLocks noGrp="1" noChangeArrowheads="1"/>
          </p:cNvSpPr>
          <p:nvPr>
            <p:ph type="title"/>
          </p:nvPr>
        </p:nvSpPr>
        <p:spPr/>
        <p:txBody>
          <a:bodyPr/>
          <a:lstStyle/>
          <a:p>
            <a:pPr eaLnBrk="1" hangingPunct="1">
              <a:defRPr/>
            </a:pPr>
            <a:r>
              <a:rPr lang="en-US">
                <a:cs typeface="+mj-cs"/>
              </a:rPr>
              <a:t>NC vs. SC Magnets - 1/2</a:t>
            </a:r>
          </a:p>
        </p:txBody>
      </p:sp>
      <p:sp>
        <p:nvSpPr>
          <p:cNvPr id="514051" name="Rectangle 3"/>
          <p:cNvSpPr>
            <a:spLocks noGrp="1" noChangeArrowheads="1"/>
          </p:cNvSpPr>
          <p:nvPr>
            <p:ph type="body" idx="1"/>
          </p:nvPr>
        </p:nvSpPr>
        <p:spPr>
          <a:xfrm>
            <a:off x="152400" y="1752600"/>
            <a:ext cx="4572000" cy="4876800"/>
          </a:xfrm>
        </p:spPr>
        <p:txBody>
          <a:bodyPr/>
          <a:lstStyle/>
          <a:p>
            <a:pPr eaLnBrk="1" hangingPunct="1">
              <a:lnSpc>
                <a:spcPct val="90000"/>
              </a:lnSpc>
              <a:defRPr/>
            </a:pPr>
            <a:r>
              <a:rPr lang="en-US" i="1" dirty="0">
                <a:cs typeface="+mn-cs"/>
              </a:rPr>
              <a:t>Normal conducting</a:t>
            </a:r>
            <a:r>
              <a:rPr lang="en-US" dirty="0">
                <a:cs typeface="+mn-cs"/>
              </a:rPr>
              <a:t> accelerator magnets</a:t>
            </a:r>
          </a:p>
          <a:p>
            <a:pPr lvl="1" eaLnBrk="1" hangingPunct="1">
              <a:lnSpc>
                <a:spcPct val="90000"/>
              </a:lnSpc>
              <a:defRPr/>
            </a:pPr>
            <a:r>
              <a:rPr lang="en-US" dirty="0">
                <a:solidFill>
                  <a:srgbClr val="FF0000"/>
                </a:solidFill>
              </a:rPr>
              <a:t>Magnetization </a:t>
            </a:r>
            <a:r>
              <a:rPr lang="en-US" i="1" dirty="0">
                <a:solidFill>
                  <a:srgbClr val="FF0000"/>
                </a:solidFill>
              </a:rPr>
              <a:t>ampere-turns </a:t>
            </a:r>
            <a:r>
              <a:rPr lang="en-US" dirty="0"/>
              <a:t>are </a:t>
            </a:r>
            <a:r>
              <a:rPr lang="en-US" i="1" dirty="0"/>
              <a:t>cheap</a:t>
            </a:r>
            <a:endParaRPr lang="en-US" dirty="0"/>
          </a:p>
          <a:p>
            <a:pPr lvl="1" eaLnBrk="1" hangingPunct="1">
              <a:lnSpc>
                <a:spcPct val="90000"/>
              </a:lnSpc>
              <a:defRPr/>
            </a:pPr>
            <a:r>
              <a:rPr lang="en-US" dirty="0"/>
              <a:t>Field is generated by the iron yoke (but limited by saturation, e.g. ≈ 2 T for iron)</a:t>
            </a:r>
          </a:p>
          <a:p>
            <a:pPr lvl="1" eaLnBrk="1" hangingPunct="1">
              <a:lnSpc>
                <a:spcPct val="90000"/>
              </a:lnSpc>
              <a:defRPr/>
            </a:pPr>
            <a:r>
              <a:rPr lang="en-US" dirty="0"/>
              <a:t>Low current density in the coils to limit electric power and cooling needs</a:t>
            </a:r>
          </a:p>
          <a:p>
            <a:pPr lvl="1" eaLnBrk="1" hangingPunct="1">
              <a:lnSpc>
                <a:spcPct val="90000"/>
              </a:lnSpc>
              <a:defRPr/>
            </a:pPr>
            <a:r>
              <a:rPr lang="en-US" dirty="0"/>
              <a:t>Bulky and heavy, large mass of iron (cost driver)</a:t>
            </a:r>
          </a:p>
        </p:txBody>
      </p:sp>
      <p:pic>
        <p:nvPicPr>
          <p:cNvPr id="22531" name="Picture 6" descr="Screen shot 2010-09-20 at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1828800"/>
            <a:ext cx="4038600" cy="399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14056" name="Rectangle 8"/>
          <p:cNvSpPr>
            <a:spLocks noChangeArrowheads="1"/>
          </p:cNvSpPr>
          <p:nvPr/>
        </p:nvSpPr>
        <p:spPr bwMode="auto">
          <a:xfrm>
            <a:off x="4648200" y="5927725"/>
            <a:ext cx="4419600" cy="7016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dirty="0">
                <a:cs typeface="+mn-cs"/>
              </a:rPr>
              <a:t>One of the dipole magnets of the PS, in operation at CERN since 1959</a:t>
            </a:r>
          </a:p>
        </p:txBody>
      </p:sp>
      <p:pic>
        <p:nvPicPr>
          <p:cNvPr id="22533" name="Picture 9" descr="Screen shot 2010-09-24 at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76200"/>
            <a:ext cx="2051050" cy="20574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2930" name="Rectangle 2"/>
          <p:cNvSpPr>
            <a:spLocks noGrp="1" noChangeArrowheads="1"/>
          </p:cNvSpPr>
          <p:nvPr>
            <p:ph type="title"/>
          </p:nvPr>
        </p:nvSpPr>
        <p:spPr/>
        <p:txBody>
          <a:bodyPr/>
          <a:lstStyle/>
          <a:p>
            <a:pPr eaLnBrk="1" hangingPunct="1">
              <a:defRPr/>
            </a:pPr>
            <a:r>
              <a:rPr lang="en-US">
                <a:cs typeface="+mj-cs"/>
              </a:rPr>
              <a:t>Superconducting dipole magnet coil</a:t>
            </a:r>
          </a:p>
        </p:txBody>
      </p:sp>
      <p:sp>
        <p:nvSpPr>
          <p:cNvPr id="252932" name="Line 4"/>
          <p:cNvSpPr>
            <a:spLocks noChangeShapeType="1"/>
          </p:cNvSpPr>
          <p:nvPr/>
        </p:nvSpPr>
        <p:spPr bwMode="auto">
          <a:xfrm flipH="1" flipV="1">
            <a:off x="2209800" y="4237038"/>
            <a:ext cx="8382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252933" name="Line 5"/>
          <p:cNvSpPr>
            <a:spLocks noChangeShapeType="1"/>
          </p:cNvSpPr>
          <p:nvPr/>
        </p:nvSpPr>
        <p:spPr bwMode="auto">
          <a:xfrm>
            <a:off x="5334000" y="3094038"/>
            <a:ext cx="7620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130052" name="Picture 16" descr="LHCdip"/>
          <p:cNvPicPr>
            <a:picLocks noChangeAspect="1" noChangeArrowheads="1"/>
          </p:cNvPicPr>
          <p:nvPr/>
        </p:nvPicPr>
        <p:blipFill>
          <a:blip r:embed="rId3">
            <a:clrChange>
              <a:clrFrom>
                <a:srgbClr val="FFFFFE"/>
              </a:clrFrom>
              <a:clrTo>
                <a:srgbClr val="FFFFFE">
                  <a:alpha val="0"/>
                </a:srgbClr>
              </a:clrTo>
            </a:clrChange>
            <a:extLst>
              <a:ext uri="{28A0092B-C50C-407E-A947-70E740481C1C}">
                <a14:useLocalDpi xmlns:a14="http://schemas.microsoft.com/office/drawing/2010/main" val="0"/>
              </a:ext>
            </a:extLst>
          </a:blip>
          <a:srcRect/>
          <a:stretch>
            <a:fillRect/>
          </a:stretch>
        </p:blipFill>
        <p:spPr bwMode="auto">
          <a:xfrm>
            <a:off x="4841875" y="1860550"/>
            <a:ext cx="3546475" cy="36718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2952" name="Rectangle 24"/>
          <p:cNvSpPr>
            <a:spLocks noChangeArrowheads="1"/>
          </p:cNvSpPr>
          <p:nvPr/>
        </p:nvSpPr>
        <p:spPr bwMode="auto">
          <a:xfrm>
            <a:off x="304800" y="5148263"/>
            <a:ext cx="3657600" cy="1187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a:cs typeface="+mn-cs"/>
              </a:rPr>
              <a:t>Ideal current distribution that generates a perfect dipole</a:t>
            </a:r>
          </a:p>
        </p:txBody>
      </p:sp>
      <p:sp>
        <p:nvSpPr>
          <p:cNvPr id="252954" name="Rectangle 26"/>
          <p:cNvSpPr>
            <a:spLocks noChangeArrowheads="1"/>
          </p:cNvSpPr>
          <p:nvPr/>
        </p:nvSpPr>
        <p:spPr bwMode="auto">
          <a:xfrm>
            <a:off x="4352925" y="5148263"/>
            <a:ext cx="4638675" cy="1187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a:cs typeface="+mn-cs"/>
              </a:rPr>
              <a:t>Practical approximation of the ideal distribution using Rutherford cables</a:t>
            </a:r>
          </a:p>
        </p:txBody>
      </p:sp>
      <p:sp>
        <p:nvSpPr>
          <p:cNvPr id="252955" name="Rectangle 27"/>
          <p:cNvSpPr>
            <a:spLocks noChangeArrowheads="1"/>
          </p:cNvSpPr>
          <p:nvPr/>
        </p:nvSpPr>
        <p:spPr bwMode="auto">
          <a:xfrm>
            <a:off x="8305800" y="2713038"/>
            <a:ext cx="533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+J</a:t>
            </a:r>
          </a:p>
        </p:txBody>
      </p:sp>
      <p:sp>
        <p:nvSpPr>
          <p:cNvPr id="252956" name="Rectangle 28"/>
          <p:cNvSpPr>
            <a:spLocks noChangeArrowheads="1"/>
          </p:cNvSpPr>
          <p:nvPr/>
        </p:nvSpPr>
        <p:spPr bwMode="auto">
          <a:xfrm>
            <a:off x="4371975" y="2713038"/>
            <a:ext cx="47783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latin typeface="Symbol" charset="0"/>
                <a:cs typeface="+mn-cs"/>
                <a:sym typeface="Symbol" charset="0"/>
              </a:rPr>
              <a:t></a:t>
            </a:r>
            <a:r>
              <a:rPr lang="en-US">
                <a:cs typeface="+mn-cs"/>
              </a:rPr>
              <a:t>J</a:t>
            </a:r>
          </a:p>
        </p:txBody>
      </p:sp>
      <p:grpSp>
        <p:nvGrpSpPr>
          <p:cNvPr id="130057" name="Group 32"/>
          <p:cNvGrpSpPr>
            <a:grpSpLocks/>
          </p:cNvGrpSpPr>
          <p:nvPr/>
        </p:nvGrpSpPr>
        <p:grpSpPr bwMode="auto">
          <a:xfrm>
            <a:off x="762000" y="2865438"/>
            <a:ext cx="3048000" cy="1676400"/>
            <a:chOff x="432" y="1968"/>
            <a:chExt cx="1920" cy="1056"/>
          </a:xfrm>
        </p:grpSpPr>
        <p:sp>
          <p:nvSpPr>
            <p:cNvPr id="252957" name="Arc 29"/>
            <p:cNvSpPr>
              <a:spLocks/>
            </p:cNvSpPr>
            <p:nvPr/>
          </p:nvSpPr>
          <p:spPr bwMode="auto">
            <a:xfrm>
              <a:off x="1392" y="1968"/>
              <a:ext cx="960" cy="1056"/>
            </a:xfrm>
            <a:custGeom>
              <a:avLst/>
              <a:gdLst>
                <a:gd name="G0" fmla="+- 0 0 0"/>
                <a:gd name="G1" fmla="+- 21600 0 0"/>
                <a:gd name="G2" fmla="+- 21600 0 0"/>
                <a:gd name="T0" fmla="*/ 0 w 21600"/>
                <a:gd name="T1" fmla="*/ 0 h 43186"/>
                <a:gd name="T2" fmla="*/ 754 w 21600"/>
                <a:gd name="T3" fmla="*/ 43186 h 43186"/>
                <a:gd name="T4" fmla="*/ 0 w 21600"/>
                <a:gd name="T5" fmla="*/ 21600 h 43186"/>
              </a:gdLst>
              <a:ahLst/>
              <a:cxnLst>
                <a:cxn ang="0">
                  <a:pos x="T0" y="T1"/>
                </a:cxn>
                <a:cxn ang="0">
                  <a:pos x="T2" y="T3"/>
                </a:cxn>
                <a:cxn ang="0">
                  <a:pos x="T4" y="T5"/>
                </a:cxn>
              </a:cxnLst>
              <a:rect l="0" t="0" r="r" b="b"/>
              <a:pathLst>
                <a:path w="21600" h="43186" fill="none" extrusionOk="0">
                  <a:moveTo>
                    <a:pt x="0" y="-1"/>
                  </a:moveTo>
                  <a:cubicBezTo>
                    <a:pt x="11929" y="0"/>
                    <a:pt x="21600" y="9670"/>
                    <a:pt x="21600" y="21600"/>
                  </a:cubicBezTo>
                  <a:cubicBezTo>
                    <a:pt x="21600" y="33235"/>
                    <a:pt x="12382" y="42780"/>
                    <a:pt x="754" y="43186"/>
                  </a:cubicBezTo>
                </a:path>
                <a:path w="21600" h="43186" stroke="0" extrusionOk="0">
                  <a:moveTo>
                    <a:pt x="0" y="-1"/>
                  </a:moveTo>
                  <a:cubicBezTo>
                    <a:pt x="11929" y="0"/>
                    <a:pt x="21600" y="9670"/>
                    <a:pt x="21600" y="21600"/>
                  </a:cubicBezTo>
                  <a:cubicBezTo>
                    <a:pt x="21600" y="33235"/>
                    <a:pt x="12382" y="42780"/>
                    <a:pt x="754" y="43186"/>
                  </a:cubicBezTo>
                  <a:lnTo>
                    <a:pt x="0" y="21600"/>
                  </a:lnTo>
                  <a:close/>
                </a:path>
              </a:pathLst>
            </a:custGeom>
            <a:solidFill>
              <a:schemeClr val="hlink"/>
            </a:solidFill>
            <a:ln w="9525">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59" name="Arc 31"/>
            <p:cNvSpPr>
              <a:spLocks/>
            </p:cNvSpPr>
            <p:nvPr/>
          </p:nvSpPr>
          <p:spPr bwMode="auto">
            <a:xfrm flipH="1">
              <a:off x="432" y="1968"/>
              <a:ext cx="960" cy="1056"/>
            </a:xfrm>
            <a:custGeom>
              <a:avLst/>
              <a:gdLst>
                <a:gd name="G0" fmla="+- 0 0 0"/>
                <a:gd name="G1" fmla="+- 21600 0 0"/>
                <a:gd name="G2" fmla="+- 21600 0 0"/>
                <a:gd name="T0" fmla="*/ 0 w 21600"/>
                <a:gd name="T1" fmla="*/ 0 h 43186"/>
                <a:gd name="T2" fmla="*/ 754 w 21600"/>
                <a:gd name="T3" fmla="*/ 43186 h 43186"/>
                <a:gd name="T4" fmla="*/ 0 w 21600"/>
                <a:gd name="T5" fmla="*/ 21600 h 43186"/>
              </a:gdLst>
              <a:ahLst/>
              <a:cxnLst>
                <a:cxn ang="0">
                  <a:pos x="T0" y="T1"/>
                </a:cxn>
                <a:cxn ang="0">
                  <a:pos x="T2" y="T3"/>
                </a:cxn>
                <a:cxn ang="0">
                  <a:pos x="T4" y="T5"/>
                </a:cxn>
              </a:cxnLst>
              <a:rect l="0" t="0" r="r" b="b"/>
              <a:pathLst>
                <a:path w="21600" h="43186" fill="none" extrusionOk="0">
                  <a:moveTo>
                    <a:pt x="0" y="-1"/>
                  </a:moveTo>
                  <a:cubicBezTo>
                    <a:pt x="11929" y="0"/>
                    <a:pt x="21600" y="9670"/>
                    <a:pt x="21600" y="21600"/>
                  </a:cubicBezTo>
                  <a:cubicBezTo>
                    <a:pt x="21600" y="33235"/>
                    <a:pt x="12382" y="42780"/>
                    <a:pt x="754" y="43186"/>
                  </a:cubicBezTo>
                </a:path>
                <a:path w="21600" h="43186" stroke="0" extrusionOk="0">
                  <a:moveTo>
                    <a:pt x="0" y="-1"/>
                  </a:moveTo>
                  <a:cubicBezTo>
                    <a:pt x="11929" y="0"/>
                    <a:pt x="21600" y="9670"/>
                    <a:pt x="21600" y="21600"/>
                  </a:cubicBezTo>
                  <a:cubicBezTo>
                    <a:pt x="21600" y="33235"/>
                    <a:pt x="12382" y="42780"/>
                    <a:pt x="754" y="43186"/>
                  </a:cubicBezTo>
                  <a:lnTo>
                    <a:pt x="0" y="21600"/>
                  </a:lnTo>
                  <a:close/>
                </a:path>
              </a:pathLst>
            </a:custGeom>
            <a:solidFill>
              <a:srgbClr val="0000FF"/>
            </a:solidFill>
            <a:ln w="9525">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58" name="Oval 30"/>
            <p:cNvSpPr>
              <a:spLocks noChangeArrowheads="1"/>
            </p:cNvSpPr>
            <p:nvPr/>
          </p:nvSpPr>
          <p:spPr bwMode="auto">
            <a:xfrm>
              <a:off x="864" y="1968"/>
              <a:ext cx="1054" cy="1056"/>
            </a:xfrm>
            <a:prstGeom prst="ellipse">
              <a:avLst/>
            </a:prstGeom>
            <a:solidFill>
              <a:schemeClr val="tx1"/>
            </a:solidFill>
            <a:ln w="9525">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
        <p:nvSpPr>
          <p:cNvPr id="252961" name="Rectangle 33"/>
          <p:cNvSpPr>
            <a:spLocks noChangeArrowheads="1"/>
          </p:cNvSpPr>
          <p:nvPr/>
        </p:nvSpPr>
        <p:spPr bwMode="auto">
          <a:xfrm>
            <a:off x="3429000" y="2713038"/>
            <a:ext cx="5334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+J</a:t>
            </a:r>
          </a:p>
        </p:txBody>
      </p:sp>
      <p:sp>
        <p:nvSpPr>
          <p:cNvPr id="252962" name="Rectangle 34"/>
          <p:cNvSpPr>
            <a:spLocks noChangeArrowheads="1"/>
          </p:cNvSpPr>
          <p:nvPr/>
        </p:nvSpPr>
        <p:spPr bwMode="auto">
          <a:xfrm>
            <a:off x="685800" y="2713038"/>
            <a:ext cx="47783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latin typeface="Symbol" charset="0"/>
                <a:cs typeface="+mn-cs"/>
                <a:sym typeface="Symbol" charset="0"/>
              </a:rPr>
              <a:t></a:t>
            </a:r>
            <a:r>
              <a:rPr lang="en-US">
                <a:cs typeface="+mn-cs"/>
              </a:rPr>
              <a:t>J</a:t>
            </a:r>
          </a:p>
        </p:txBody>
      </p:sp>
      <p:sp>
        <p:nvSpPr>
          <p:cNvPr id="252963" name="Line 35"/>
          <p:cNvSpPr>
            <a:spLocks noChangeShapeType="1"/>
          </p:cNvSpPr>
          <p:nvPr/>
        </p:nvSpPr>
        <p:spPr bwMode="auto">
          <a:xfrm flipV="1">
            <a:off x="904875" y="2070100"/>
            <a:ext cx="1350963" cy="127317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64" name="Line 36"/>
          <p:cNvSpPr>
            <a:spLocks noChangeShapeType="1"/>
          </p:cNvSpPr>
          <p:nvPr/>
        </p:nvSpPr>
        <p:spPr bwMode="auto">
          <a:xfrm flipV="1">
            <a:off x="3673475" y="3384550"/>
            <a:ext cx="550863" cy="6604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65" name="Line 37"/>
          <p:cNvSpPr>
            <a:spLocks noChangeShapeType="1"/>
          </p:cNvSpPr>
          <p:nvPr/>
        </p:nvSpPr>
        <p:spPr bwMode="auto">
          <a:xfrm flipV="1">
            <a:off x="5621338" y="1609725"/>
            <a:ext cx="628650" cy="60642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66" name="Line 38"/>
          <p:cNvSpPr>
            <a:spLocks noChangeShapeType="1"/>
          </p:cNvSpPr>
          <p:nvPr/>
        </p:nvSpPr>
        <p:spPr bwMode="auto">
          <a:xfrm flipV="1">
            <a:off x="5957888" y="1900238"/>
            <a:ext cx="661987" cy="6731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67" name="Line 39"/>
          <p:cNvSpPr>
            <a:spLocks noChangeShapeType="1"/>
          </p:cNvSpPr>
          <p:nvPr/>
        </p:nvSpPr>
        <p:spPr bwMode="auto">
          <a:xfrm flipV="1">
            <a:off x="6221413" y="1790700"/>
            <a:ext cx="661987" cy="67151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68" name="Line 40"/>
          <p:cNvSpPr>
            <a:spLocks noChangeShapeType="1"/>
          </p:cNvSpPr>
          <p:nvPr/>
        </p:nvSpPr>
        <p:spPr bwMode="auto">
          <a:xfrm flipV="1">
            <a:off x="6437313" y="2193925"/>
            <a:ext cx="606425" cy="70485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69" name="Line 41"/>
          <p:cNvSpPr>
            <a:spLocks noChangeShapeType="1"/>
          </p:cNvSpPr>
          <p:nvPr/>
        </p:nvSpPr>
        <p:spPr bwMode="auto">
          <a:xfrm flipV="1">
            <a:off x="7119938" y="1792288"/>
            <a:ext cx="606425" cy="70485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70" name="Line 42"/>
          <p:cNvSpPr>
            <a:spLocks noChangeShapeType="1"/>
          </p:cNvSpPr>
          <p:nvPr/>
        </p:nvSpPr>
        <p:spPr bwMode="auto">
          <a:xfrm flipV="1">
            <a:off x="7686675" y="1600200"/>
            <a:ext cx="606425" cy="70485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71" name="Line 43"/>
          <p:cNvSpPr>
            <a:spLocks noChangeShapeType="1"/>
          </p:cNvSpPr>
          <p:nvPr/>
        </p:nvSpPr>
        <p:spPr bwMode="auto">
          <a:xfrm flipV="1">
            <a:off x="7356475" y="1917700"/>
            <a:ext cx="606425" cy="70485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72" name="Line 44"/>
          <p:cNvSpPr>
            <a:spLocks noChangeShapeType="1"/>
          </p:cNvSpPr>
          <p:nvPr/>
        </p:nvSpPr>
        <p:spPr bwMode="auto">
          <a:xfrm flipV="1">
            <a:off x="6183313" y="4564063"/>
            <a:ext cx="371475" cy="431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252973" name="Line 45"/>
          <p:cNvSpPr>
            <a:spLocks noChangeShapeType="1"/>
          </p:cNvSpPr>
          <p:nvPr/>
        </p:nvSpPr>
        <p:spPr bwMode="auto">
          <a:xfrm flipV="1">
            <a:off x="8056563" y="4268788"/>
            <a:ext cx="349250" cy="45402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22" name="Rectangle 2"/>
          <p:cNvSpPr>
            <a:spLocks noGrp="1" noChangeArrowheads="1"/>
          </p:cNvSpPr>
          <p:nvPr>
            <p:ph type="title"/>
          </p:nvPr>
        </p:nvSpPr>
        <p:spPr/>
        <p:txBody>
          <a:bodyPr/>
          <a:lstStyle/>
          <a:p>
            <a:pPr eaLnBrk="1" hangingPunct="1">
              <a:defRPr/>
            </a:pPr>
            <a:r>
              <a:rPr lang="en-US">
                <a:cs typeface="+mj-cs"/>
              </a:rPr>
              <a:t>Twin coil principle</a:t>
            </a:r>
          </a:p>
        </p:txBody>
      </p:sp>
      <p:pic>
        <p:nvPicPr>
          <p:cNvPr id="491533"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8175" y="1524000"/>
            <a:ext cx="5635625" cy="4200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491534" name="Rectangle 14"/>
          <p:cNvSpPr>
            <a:spLocks noChangeArrowheads="1"/>
          </p:cNvSpPr>
          <p:nvPr/>
        </p:nvSpPr>
        <p:spPr bwMode="auto">
          <a:xfrm>
            <a:off x="2743200" y="5791200"/>
            <a:ext cx="4119563"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Combine two magnets in one</a:t>
            </a:r>
          </a:p>
          <a:p>
            <a:pPr>
              <a:defRPr/>
            </a:pPr>
            <a:r>
              <a:rPr lang="en-US">
                <a:cs typeface="+mn-cs"/>
              </a:rPr>
              <a:t>Save volume, material, cost</a:t>
            </a:r>
            <a:endParaRPr lang="en-US" sz="1800">
              <a:cs typeface="+mn-cs"/>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Rectangle 2"/>
          <p:cNvSpPr>
            <a:spLocks noGrp="1" noChangeArrowheads="1"/>
          </p:cNvSpPr>
          <p:nvPr>
            <p:ph type="title"/>
          </p:nvPr>
        </p:nvSpPr>
        <p:spPr/>
        <p:txBody>
          <a:bodyPr/>
          <a:lstStyle/>
          <a:p>
            <a:pPr eaLnBrk="1" hangingPunct="1">
              <a:defRPr/>
            </a:pPr>
            <a:r>
              <a:rPr lang="en-US">
                <a:cs typeface="+mj-cs"/>
              </a:rPr>
              <a:t>LHC dipole coils</a:t>
            </a:r>
          </a:p>
        </p:txBody>
      </p:sp>
      <p:pic>
        <p:nvPicPr>
          <p:cNvPr id="134146" name="Picture 3" descr="dipo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752600"/>
            <a:ext cx="6535738" cy="48688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89476" name="Line 4"/>
          <p:cNvSpPr>
            <a:spLocks noChangeShapeType="1"/>
          </p:cNvSpPr>
          <p:nvPr/>
        </p:nvSpPr>
        <p:spPr bwMode="auto">
          <a:xfrm flipH="1" flipV="1">
            <a:off x="2209800" y="4419600"/>
            <a:ext cx="8382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89477" name="Line 5"/>
          <p:cNvSpPr>
            <a:spLocks noChangeShapeType="1"/>
          </p:cNvSpPr>
          <p:nvPr/>
        </p:nvSpPr>
        <p:spPr bwMode="auto">
          <a:xfrm>
            <a:off x="5334000" y="3276600"/>
            <a:ext cx="7620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89478" name="Text Box 6"/>
          <p:cNvSpPr txBox="1">
            <a:spLocks noChangeArrowheads="1"/>
          </p:cNvSpPr>
          <p:nvPr/>
        </p:nvSpPr>
        <p:spPr bwMode="auto">
          <a:xfrm>
            <a:off x="5638800" y="4648200"/>
            <a:ext cx="3937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b="1">
                <a:solidFill>
                  <a:schemeClr val="bg1"/>
                </a:solidFill>
                <a:cs typeface="+mn-cs"/>
              </a:rPr>
              <a:t>B</a:t>
            </a:r>
            <a:endParaRPr lang="en-US">
              <a:latin typeface="Times New Roman" charset="0"/>
              <a:cs typeface="+mn-cs"/>
            </a:endParaRPr>
          </a:p>
        </p:txBody>
      </p:sp>
      <p:sp>
        <p:nvSpPr>
          <p:cNvPr id="489479" name="Text Box 7"/>
          <p:cNvSpPr txBox="1">
            <a:spLocks noChangeArrowheads="1"/>
          </p:cNvSpPr>
          <p:nvPr/>
        </p:nvSpPr>
        <p:spPr bwMode="auto">
          <a:xfrm>
            <a:off x="1981200" y="4800600"/>
            <a:ext cx="3937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b="1">
                <a:solidFill>
                  <a:schemeClr val="bg1"/>
                </a:solidFill>
                <a:cs typeface="+mn-cs"/>
              </a:rPr>
              <a:t>B</a:t>
            </a:r>
            <a:endParaRPr lang="en-US">
              <a:latin typeface="Times New Roman" charset="0"/>
              <a:cs typeface="+mn-cs"/>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0403045_01.tif"/>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116" y="1700808"/>
            <a:ext cx="4176883" cy="2784304"/>
          </a:xfrm>
          <a:prstGeom prst="rect">
            <a:avLst/>
          </a:prstGeom>
        </p:spPr>
      </p:pic>
      <p:sp>
        <p:nvSpPr>
          <p:cNvPr id="2" name="Title 1"/>
          <p:cNvSpPr>
            <a:spLocks noGrp="1"/>
          </p:cNvSpPr>
          <p:nvPr>
            <p:ph type="title"/>
          </p:nvPr>
        </p:nvSpPr>
        <p:spPr/>
        <p:txBody>
          <a:bodyPr/>
          <a:lstStyle/>
          <a:p>
            <a:r>
              <a:rPr lang="en-US" dirty="0"/>
              <a:t>Fine cables</a:t>
            </a:r>
          </a:p>
        </p:txBody>
      </p:sp>
      <p:graphicFrame>
        <p:nvGraphicFramePr>
          <p:cNvPr id="4" name="Object 2"/>
          <p:cNvGraphicFramePr>
            <a:graphicFrameLocks noChangeAspect="1"/>
          </p:cNvGraphicFramePr>
          <p:nvPr>
            <p:extLst>
              <p:ext uri="{D42A27DB-BD31-4B8C-83A1-F6EECF244321}">
                <p14:modId xmlns:p14="http://schemas.microsoft.com/office/powerpoint/2010/main" val="1343935365"/>
              </p:ext>
            </p:extLst>
          </p:nvPr>
        </p:nvGraphicFramePr>
        <p:xfrm>
          <a:off x="4932040" y="1700808"/>
          <a:ext cx="3759200" cy="2751137"/>
        </p:xfrm>
        <a:graphic>
          <a:graphicData uri="http://schemas.openxmlformats.org/presentationml/2006/ole">
            <mc:AlternateContent xmlns:mc="http://schemas.openxmlformats.org/markup-compatibility/2006">
              <mc:Choice xmlns:v="urn:schemas-microsoft-com:vml" Requires="v">
                <p:oleObj name="Photo Editor Photo" r:id="rId3" imgW="5047619" imgH="3696216" progId="MSPhotoEd.3">
                  <p:embed/>
                </p:oleObj>
              </mc:Choice>
              <mc:Fallback>
                <p:oleObj name="Photo Editor Photo" r:id="rId3" imgW="5047619" imgH="3696216" progId="MSPhotoEd.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1700808"/>
                        <a:ext cx="3759200" cy="275113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5" name="Picture 3"/>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81000" y="4495006"/>
            <a:ext cx="8382000" cy="1238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 name="TextBox 2"/>
          <p:cNvSpPr txBox="1"/>
          <p:nvPr/>
        </p:nvSpPr>
        <p:spPr>
          <a:xfrm>
            <a:off x="6228184" y="1745084"/>
            <a:ext cx="2376264" cy="400110"/>
          </a:xfrm>
          <a:prstGeom prst="rect">
            <a:avLst/>
          </a:prstGeom>
          <a:noFill/>
        </p:spPr>
        <p:txBody>
          <a:bodyPr wrap="square" rtlCol="0">
            <a:spAutoFit/>
          </a:bodyPr>
          <a:lstStyle/>
          <a:p>
            <a:r>
              <a:rPr lang="en-US" sz="2000" dirty="0">
                <a:solidFill>
                  <a:srgbClr val="FFFFFF"/>
                </a:solidFill>
              </a:rPr>
              <a:t>LHC </a:t>
            </a:r>
            <a:r>
              <a:rPr lang="en-US" sz="2000" dirty="0" err="1">
                <a:solidFill>
                  <a:srgbClr val="FFFFFF"/>
                </a:solidFill>
              </a:rPr>
              <a:t>Nb</a:t>
            </a:r>
            <a:r>
              <a:rPr lang="en-US" sz="2000" dirty="0">
                <a:solidFill>
                  <a:srgbClr val="FFFFFF"/>
                </a:solidFill>
              </a:rPr>
              <a:t>-Ti strand</a:t>
            </a:r>
          </a:p>
        </p:txBody>
      </p:sp>
      <p:sp>
        <p:nvSpPr>
          <p:cNvPr id="7" name="TextBox 6"/>
          <p:cNvSpPr txBox="1"/>
          <p:nvPr/>
        </p:nvSpPr>
        <p:spPr>
          <a:xfrm>
            <a:off x="467544" y="1817092"/>
            <a:ext cx="2448272" cy="400110"/>
          </a:xfrm>
          <a:prstGeom prst="rect">
            <a:avLst/>
          </a:prstGeom>
          <a:noFill/>
        </p:spPr>
        <p:txBody>
          <a:bodyPr wrap="square" rtlCol="0">
            <a:spAutoFit/>
          </a:bodyPr>
          <a:lstStyle/>
          <a:p>
            <a:r>
              <a:rPr lang="en-US" sz="2000" dirty="0">
                <a:solidFill>
                  <a:schemeClr val="bg1"/>
                </a:solidFill>
              </a:rPr>
              <a:t>LHC </a:t>
            </a:r>
            <a:r>
              <a:rPr lang="en-US" sz="2000" i="1" dirty="0">
                <a:solidFill>
                  <a:schemeClr val="bg1"/>
                </a:solidFill>
              </a:rPr>
              <a:t>inner</a:t>
            </a:r>
            <a:r>
              <a:rPr lang="en-US" sz="2000" dirty="0">
                <a:solidFill>
                  <a:schemeClr val="bg1"/>
                </a:solidFill>
              </a:rPr>
              <a:t> cable</a:t>
            </a:r>
          </a:p>
        </p:txBody>
      </p:sp>
      <p:sp>
        <p:nvSpPr>
          <p:cNvPr id="8" name="TextBox 7"/>
          <p:cNvSpPr txBox="1"/>
          <p:nvPr/>
        </p:nvSpPr>
        <p:spPr>
          <a:xfrm>
            <a:off x="395536" y="5373216"/>
            <a:ext cx="4752528" cy="400110"/>
          </a:xfrm>
          <a:prstGeom prst="rect">
            <a:avLst/>
          </a:prstGeom>
          <a:noFill/>
        </p:spPr>
        <p:txBody>
          <a:bodyPr wrap="square" rtlCol="0">
            <a:spAutoFit/>
          </a:bodyPr>
          <a:lstStyle/>
          <a:p>
            <a:r>
              <a:rPr lang="en-US" sz="2000" dirty="0">
                <a:solidFill>
                  <a:srgbClr val="FFFFFF"/>
                </a:solidFill>
              </a:rPr>
              <a:t>LHC outer cable cross section</a:t>
            </a:r>
          </a:p>
        </p:txBody>
      </p:sp>
      <p:sp>
        <p:nvSpPr>
          <p:cNvPr id="10" name="TextBox 9"/>
          <p:cNvSpPr txBox="1"/>
          <p:nvPr/>
        </p:nvSpPr>
        <p:spPr>
          <a:xfrm>
            <a:off x="323529" y="5877272"/>
            <a:ext cx="8424936" cy="830997"/>
          </a:xfrm>
          <a:prstGeom prst="rect">
            <a:avLst/>
          </a:prstGeom>
          <a:noFill/>
        </p:spPr>
        <p:txBody>
          <a:bodyPr wrap="square" rtlCol="0">
            <a:spAutoFit/>
          </a:bodyPr>
          <a:lstStyle/>
          <a:p>
            <a:r>
              <a:rPr lang="en-US" dirty="0"/>
              <a:t>7500 km of superconducting cables with tightly controlled properties (state-of-the-art production)</a:t>
            </a:r>
          </a:p>
        </p:txBody>
      </p:sp>
    </p:spTree>
    <p:extLst>
      <p:ext uri="{BB962C8B-B14F-4D97-AF65-F5344CB8AC3E}">
        <p14:creationId xmlns:p14="http://schemas.microsoft.com/office/powerpoint/2010/main" val="213783881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3570" name="Rectangle 2"/>
          <p:cNvSpPr>
            <a:spLocks noGrp="1" noChangeArrowheads="1"/>
          </p:cNvSpPr>
          <p:nvPr>
            <p:ph type="title"/>
          </p:nvPr>
        </p:nvSpPr>
        <p:spPr/>
        <p:txBody>
          <a:bodyPr/>
          <a:lstStyle/>
          <a:p>
            <a:pPr eaLnBrk="1" hangingPunct="1">
              <a:defRPr/>
            </a:pPr>
            <a:r>
              <a:rPr lang="en-US">
                <a:cs typeface="+mj-cs"/>
              </a:rPr>
              <a:t>Coil winding</a:t>
            </a:r>
          </a:p>
        </p:txBody>
      </p:sp>
      <p:sp>
        <p:nvSpPr>
          <p:cNvPr id="493572" name="Line 4"/>
          <p:cNvSpPr>
            <a:spLocks noChangeShapeType="1"/>
          </p:cNvSpPr>
          <p:nvPr/>
        </p:nvSpPr>
        <p:spPr bwMode="auto">
          <a:xfrm flipH="1" flipV="1">
            <a:off x="2209800" y="4419600"/>
            <a:ext cx="8382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573" name="Line 5"/>
          <p:cNvSpPr>
            <a:spLocks noChangeShapeType="1"/>
          </p:cNvSpPr>
          <p:nvPr/>
        </p:nvSpPr>
        <p:spPr bwMode="auto">
          <a:xfrm>
            <a:off x="5334000" y="3276600"/>
            <a:ext cx="7620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574" name="Text Box 6"/>
          <p:cNvSpPr txBox="1">
            <a:spLocks noChangeArrowheads="1"/>
          </p:cNvSpPr>
          <p:nvPr/>
        </p:nvSpPr>
        <p:spPr bwMode="auto">
          <a:xfrm>
            <a:off x="5638800" y="4648200"/>
            <a:ext cx="3937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b="1">
                <a:solidFill>
                  <a:schemeClr val="bg1"/>
                </a:solidFill>
                <a:cs typeface="+mn-cs"/>
              </a:rPr>
              <a:t>B</a:t>
            </a:r>
            <a:endParaRPr lang="en-US">
              <a:latin typeface="Times New Roman" charset="0"/>
              <a:cs typeface="+mn-cs"/>
            </a:endParaRPr>
          </a:p>
        </p:txBody>
      </p:sp>
      <p:sp>
        <p:nvSpPr>
          <p:cNvPr id="493575" name="Text Box 7"/>
          <p:cNvSpPr txBox="1">
            <a:spLocks noChangeArrowheads="1"/>
          </p:cNvSpPr>
          <p:nvPr/>
        </p:nvSpPr>
        <p:spPr bwMode="auto">
          <a:xfrm>
            <a:off x="1981200" y="4800600"/>
            <a:ext cx="3937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b="1">
                <a:solidFill>
                  <a:schemeClr val="bg1"/>
                </a:solidFill>
                <a:cs typeface="+mn-cs"/>
              </a:rPr>
              <a:t>B</a:t>
            </a:r>
            <a:endParaRPr lang="en-US">
              <a:latin typeface="Times New Roman" charset="0"/>
              <a:cs typeface="+mn-cs"/>
            </a:endParaRPr>
          </a:p>
        </p:txBody>
      </p:sp>
      <p:pic>
        <p:nvPicPr>
          <p:cNvPr id="136198" name="Picture 8" descr="JEUMON~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2743200"/>
            <a:ext cx="4724400" cy="35433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136199" name="Group 9"/>
          <p:cNvGrpSpPr>
            <a:grpSpLocks/>
          </p:cNvGrpSpPr>
          <p:nvPr/>
        </p:nvGrpSpPr>
        <p:grpSpPr bwMode="auto">
          <a:xfrm>
            <a:off x="3581400" y="685800"/>
            <a:ext cx="5362575" cy="1941513"/>
            <a:chOff x="1148" y="1426"/>
            <a:chExt cx="3378" cy="1223"/>
          </a:xfrm>
        </p:grpSpPr>
        <p:sp>
          <p:nvSpPr>
            <p:cNvPr id="493578" name="Freeform 10"/>
            <p:cNvSpPr>
              <a:spLocks/>
            </p:cNvSpPr>
            <p:nvPr/>
          </p:nvSpPr>
          <p:spPr bwMode="auto">
            <a:xfrm>
              <a:off x="4318" y="1744"/>
              <a:ext cx="86" cy="142"/>
            </a:xfrm>
            <a:custGeom>
              <a:avLst/>
              <a:gdLst>
                <a:gd name="T0" fmla="*/ 0 w 86"/>
                <a:gd name="T1" fmla="*/ 74 h 142"/>
                <a:gd name="T2" fmla="*/ 40 w 86"/>
                <a:gd name="T3" fmla="*/ 142 h 142"/>
                <a:gd name="T4" fmla="*/ 86 w 86"/>
                <a:gd name="T5" fmla="*/ 64 h 142"/>
                <a:gd name="T6" fmla="*/ 48 w 86"/>
                <a:gd name="T7" fmla="*/ 0 h 142"/>
                <a:gd name="T8" fmla="*/ 0 w 86"/>
                <a:gd name="T9" fmla="*/ 74 h 142"/>
              </a:gdLst>
              <a:ahLst/>
              <a:cxnLst>
                <a:cxn ang="0">
                  <a:pos x="T0" y="T1"/>
                </a:cxn>
                <a:cxn ang="0">
                  <a:pos x="T2" y="T3"/>
                </a:cxn>
                <a:cxn ang="0">
                  <a:pos x="T4" y="T5"/>
                </a:cxn>
                <a:cxn ang="0">
                  <a:pos x="T6" y="T7"/>
                </a:cxn>
                <a:cxn ang="0">
                  <a:pos x="T8" y="T9"/>
                </a:cxn>
              </a:cxnLst>
              <a:rect l="0" t="0" r="r" b="b"/>
              <a:pathLst>
                <a:path w="86" h="142">
                  <a:moveTo>
                    <a:pt x="0" y="74"/>
                  </a:moveTo>
                  <a:lnTo>
                    <a:pt x="40" y="142"/>
                  </a:lnTo>
                  <a:lnTo>
                    <a:pt x="86" y="64"/>
                  </a:lnTo>
                  <a:lnTo>
                    <a:pt x="48" y="0"/>
                  </a:lnTo>
                  <a:lnTo>
                    <a:pt x="0" y="74"/>
                  </a:lnTo>
                  <a:close/>
                </a:path>
              </a:pathLst>
            </a:custGeom>
            <a:solidFill>
              <a:srgbClr val="FED1CA"/>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579" name="Freeform 11"/>
            <p:cNvSpPr>
              <a:spLocks/>
            </p:cNvSpPr>
            <p:nvPr/>
          </p:nvSpPr>
          <p:spPr bwMode="auto">
            <a:xfrm>
              <a:off x="4366" y="1492"/>
              <a:ext cx="160" cy="312"/>
            </a:xfrm>
            <a:custGeom>
              <a:avLst/>
              <a:gdLst>
                <a:gd name="T0" fmla="*/ 0 w 160"/>
                <a:gd name="T1" fmla="*/ 250 h 312"/>
                <a:gd name="T2" fmla="*/ 40 w 160"/>
                <a:gd name="T3" fmla="*/ 312 h 312"/>
                <a:gd name="T4" fmla="*/ 160 w 160"/>
                <a:gd name="T5" fmla="*/ 128 h 312"/>
                <a:gd name="T6" fmla="*/ 158 w 160"/>
                <a:gd name="T7" fmla="*/ 0 h 312"/>
                <a:gd name="T8" fmla="*/ 0 w 160"/>
                <a:gd name="T9" fmla="*/ 250 h 312"/>
              </a:gdLst>
              <a:ahLst/>
              <a:cxnLst>
                <a:cxn ang="0">
                  <a:pos x="T0" y="T1"/>
                </a:cxn>
                <a:cxn ang="0">
                  <a:pos x="T2" y="T3"/>
                </a:cxn>
                <a:cxn ang="0">
                  <a:pos x="T4" y="T5"/>
                </a:cxn>
                <a:cxn ang="0">
                  <a:pos x="T6" y="T7"/>
                </a:cxn>
                <a:cxn ang="0">
                  <a:pos x="T8" y="T9"/>
                </a:cxn>
              </a:cxnLst>
              <a:rect l="0" t="0" r="r" b="b"/>
              <a:pathLst>
                <a:path w="160" h="312">
                  <a:moveTo>
                    <a:pt x="0" y="250"/>
                  </a:moveTo>
                  <a:lnTo>
                    <a:pt x="40" y="312"/>
                  </a:lnTo>
                  <a:lnTo>
                    <a:pt x="160" y="128"/>
                  </a:lnTo>
                  <a:lnTo>
                    <a:pt x="158" y="0"/>
                  </a:lnTo>
                  <a:lnTo>
                    <a:pt x="0" y="250"/>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580" name="Freeform 12"/>
            <p:cNvSpPr>
              <a:spLocks/>
            </p:cNvSpPr>
            <p:nvPr/>
          </p:nvSpPr>
          <p:spPr bwMode="auto">
            <a:xfrm>
              <a:off x="1152" y="1496"/>
              <a:ext cx="3080" cy="1152"/>
            </a:xfrm>
            <a:custGeom>
              <a:avLst/>
              <a:gdLst>
                <a:gd name="T0" fmla="*/ 0 w 3080"/>
                <a:gd name="T1" fmla="*/ 576 h 1152"/>
                <a:gd name="T2" fmla="*/ 48 w 3080"/>
                <a:gd name="T3" fmla="*/ 636 h 1152"/>
                <a:gd name="T4" fmla="*/ 52 w 3080"/>
                <a:gd name="T5" fmla="*/ 1152 h 1152"/>
                <a:gd name="T6" fmla="*/ 3080 w 3080"/>
                <a:gd name="T7" fmla="*/ 568 h 1152"/>
                <a:gd name="T8" fmla="*/ 3076 w 3080"/>
                <a:gd name="T9" fmla="*/ 56 h 1152"/>
                <a:gd name="T10" fmla="*/ 3032 w 3080"/>
                <a:gd name="T11" fmla="*/ 0 h 1152"/>
                <a:gd name="T12" fmla="*/ 0 w 3080"/>
                <a:gd name="T13" fmla="*/ 576 h 1152"/>
              </a:gdLst>
              <a:ahLst/>
              <a:cxnLst>
                <a:cxn ang="0">
                  <a:pos x="T0" y="T1"/>
                </a:cxn>
                <a:cxn ang="0">
                  <a:pos x="T2" y="T3"/>
                </a:cxn>
                <a:cxn ang="0">
                  <a:pos x="T4" y="T5"/>
                </a:cxn>
                <a:cxn ang="0">
                  <a:pos x="T6" y="T7"/>
                </a:cxn>
                <a:cxn ang="0">
                  <a:pos x="T8" y="T9"/>
                </a:cxn>
                <a:cxn ang="0">
                  <a:pos x="T10" y="T11"/>
                </a:cxn>
                <a:cxn ang="0">
                  <a:pos x="T12" y="T13"/>
                </a:cxn>
              </a:cxnLst>
              <a:rect l="0" t="0" r="r" b="b"/>
              <a:pathLst>
                <a:path w="3080" h="1152">
                  <a:moveTo>
                    <a:pt x="0" y="576"/>
                  </a:moveTo>
                  <a:lnTo>
                    <a:pt x="48" y="636"/>
                  </a:lnTo>
                  <a:lnTo>
                    <a:pt x="52" y="1152"/>
                  </a:lnTo>
                  <a:lnTo>
                    <a:pt x="3080" y="568"/>
                  </a:lnTo>
                  <a:lnTo>
                    <a:pt x="3076" y="56"/>
                  </a:lnTo>
                  <a:lnTo>
                    <a:pt x="3032" y="0"/>
                  </a:lnTo>
                  <a:lnTo>
                    <a:pt x="0" y="576"/>
                  </a:lnTo>
                  <a:close/>
                </a:path>
              </a:pathLst>
            </a:custGeom>
            <a:solidFill>
              <a:srgbClr val="FECED1"/>
            </a:solidFill>
            <a:ln>
              <a:noFill/>
            </a:ln>
            <a:effectLst/>
            <a:extLst>
              <a:ext uri="{91240B29-F687-4f45-9708-019B960494DF}">
                <a14:hiddenLine xmlns="" xmlns:a14="http://schemas.microsoft.com/office/drawing/2010/main" w="9525" cap="flat" cmpd="sng">
                  <a:solidFill>
                    <a:schemeClr val="tx1"/>
                  </a:solidFill>
                  <a:prstDash val="solid"/>
                  <a:round/>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grpSp>
          <p:nvGrpSpPr>
            <p:cNvPr id="136208" name="Group 13"/>
            <p:cNvGrpSpPr>
              <a:grpSpLocks/>
            </p:cNvGrpSpPr>
            <p:nvPr/>
          </p:nvGrpSpPr>
          <p:grpSpPr bwMode="auto">
            <a:xfrm>
              <a:off x="1150" y="2079"/>
              <a:ext cx="55" cy="570"/>
              <a:chOff x="1150" y="2079"/>
              <a:chExt cx="55" cy="570"/>
            </a:xfrm>
          </p:grpSpPr>
          <p:sp>
            <p:nvSpPr>
              <p:cNvPr id="493582" name="AutoShape 14"/>
              <p:cNvSpPr>
                <a:spLocks noChangeArrowheads="1"/>
              </p:cNvSpPr>
              <p:nvPr/>
            </p:nvSpPr>
            <p:spPr bwMode="auto">
              <a:xfrm rot="5400000">
                <a:off x="892" y="2338"/>
                <a:ext cx="570" cy="52"/>
              </a:xfrm>
              <a:prstGeom prst="parallelogram">
                <a:avLst>
                  <a:gd name="adj" fmla="val 110986"/>
                </a:avLst>
              </a:prstGeom>
              <a:noFill/>
              <a:ln w="9525">
                <a:solidFill>
                  <a:schemeClr val="tx1"/>
                </a:solidFill>
                <a:miter lim="800000"/>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nvGrpSpPr>
              <p:cNvPr id="136273" name="Group 15"/>
              <p:cNvGrpSpPr>
                <a:grpSpLocks/>
              </p:cNvGrpSpPr>
              <p:nvPr/>
            </p:nvGrpSpPr>
            <p:grpSpPr bwMode="auto">
              <a:xfrm>
                <a:off x="1150" y="2226"/>
                <a:ext cx="55" cy="160"/>
                <a:chOff x="1150" y="2226"/>
                <a:chExt cx="55" cy="160"/>
              </a:xfrm>
            </p:grpSpPr>
            <p:grpSp>
              <p:nvGrpSpPr>
                <p:cNvPr id="136295" name="Group 16"/>
                <p:cNvGrpSpPr>
                  <a:grpSpLocks/>
                </p:cNvGrpSpPr>
                <p:nvPr/>
              </p:nvGrpSpPr>
              <p:grpSpPr bwMode="auto">
                <a:xfrm>
                  <a:off x="1150" y="2226"/>
                  <a:ext cx="55" cy="96"/>
                  <a:chOff x="1150" y="2226"/>
                  <a:chExt cx="55" cy="96"/>
                </a:xfrm>
              </p:grpSpPr>
              <p:sp>
                <p:nvSpPr>
                  <p:cNvPr id="493585" name="Oval 17"/>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586" name="Oval 18"/>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36296" name="Group 19"/>
                <p:cNvGrpSpPr>
                  <a:grpSpLocks/>
                </p:cNvGrpSpPr>
                <p:nvPr/>
              </p:nvGrpSpPr>
              <p:grpSpPr bwMode="auto">
                <a:xfrm>
                  <a:off x="1150" y="2290"/>
                  <a:ext cx="55" cy="96"/>
                  <a:chOff x="1150" y="2226"/>
                  <a:chExt cx="55" cy="96"/>
                </a:xfrm>
              </p:grpSpPr>
              <p:sp>
                <p:nvSpPr>
                  <p:cNvPr id="493588" name="Oval 20"/>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589" name="Oval 21"/>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grpSp>
            <p:nvGrpSpPr>
              <p:cNvPr id="136274" name="Group 22"/>
              <p:cNvGrpSpPr>
                <a:grpSpLocks/>
              </p:cNvGrpSpPr>
              <p:nvPr/>
            </p:nvGrpSpPr>
            <p:grpSpPr bwMode="auto">
              <a:xfrm>
                <a:off x="1150" y="2350"/>
                <a:ext cx="55" cy="160"/>
                <a:chOff x="1150" y="2226"/>
                <a:chExt cx="55" cy="160"/>
              </a:xfrm>
            </p:grpSpPr>
            <p:grpSp>
              <p:nvGrpSpPr>
                <p:cNvPr id="136289" name="Group 23"/>
                <p:cNvGrpSpPr>
                  <a:grpSpLocks/>
                </p:cNvGrpSpPr>
                <p:nvPr/>
              </p:nvGrpSpPr>
              <p:grpSpPr bwMode="auto">
                <a:xfrm>
                  <a:off x="1150" y="2226"/>
                  <a:ext cx="55" cy="96"/>
                  <a:chOff x="1150" y="2226"/>
                  <a:chExt cx="55" cy="96"/>
                </a:xfrm>
              </p:grpSpPr>
              <p:sp>
                <p:nvSpPr>
                  <p:cNvPr id="493592" name="Oval 24"/>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593" name="Oval 25"/>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36290" name="Group 26"/>
                <p:cNvGrpSpPr>
                  <a:grpSpLocks/>
                </p:cNvGrpSpPr>
                <p:nvPr/>
              </p:nvGrpSpPr>
              <p:grpSpPr bwMode="auto">
                <a:xfrm>
                  <a:off x="1150" y="2290"/>
                  <a:ext cx="55" cy="96"/>
                  <a:chOff x="1150" y="2226"/>
                  <a:chExt cx="55" cy="96"/>
                </a:xfrm>
              </p:grpSpPr>
              <p:sp>
                <p:nvSpPr>
                  <p:cNvPr id="493595" name="Oval 27"/>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596" name="Oval 28"/>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grpSp>
            <p:nvGrpSpPr>
              <p:cNvPr id="136275" name="Group 29"/>
              <p:cNvGrpSpPr>
                <a:grpSpLocks/>
              </p:cNvGrpSpPr>
              <p:nvPr/>
            </p:nvGrpSpPr>
            <p:grpSpPr bwMode="auto">
              <a:xfrm>
                <a:off x="1150" y="2476"/>
                <a:ext cx="55" cy="160"/>
                <a:chOff x="1150" y="2226"/>
                <a:chExt cx="55" cy="160"/>
              </a:xfrm>
            </p:grpSpPr>
            <p:grpSp>
              <p:nvGrpSpPr>
                <p:cNvPr id="136283" name="Group 30"/>
                <p:cNvGrpSpPr>
                  <a:grpSpLocks/>
                </p:cNvGrpSpPr>
                <p:nvPr/>
              </p:nvGrpSpPr>
              <p:grpSpPr bwMode="auto">
                <a:xfrm>
                  <a:off x="1150" y="2226"/>
                  <a:ext cx="55" cy="96"/>
                  <a:chOff x="1150" y="2226"/>
                  <a:chExt cx="55" cy="96"/>
                </a:xfrm>
              </p:grpSpPr>
              <p:sp>
                <p:nvSpPr>
                  <p:cNvPr id="493599" name="Oval 31"/>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600" name="Oval 32"/>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36284" name="Group 33"/>
                <p:cNvGrpSpPr>
                  <a:grpSpLocks/>
                </p:cNvGrpSpPr>
                <p:nvPr/>
              </p:nvGrpSpPr>
              <p:grpSpPr bwMode="auto">
                <a:xfrm>
                  <a:off x="1150" y="2290"/>
                  <a:ext cx="55" cy="96"/>
                  <a:chOff x="1150" y="2226"/>
                  <a:chExt cx="55" cy="96"/>
                </a:xfrm>
              </p:grpSpPr>
              <p:sp>
                <p:nvSpPr>
                  <p:cNvPr id="493602" name="Oval 34"/>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603" name="Oval 35"/>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grpSp>
            <p:nvGrpSpPr>
              <p:cNvPr id="136276" name="Group 36"/>
              <p:cNvGrpSpPr>
                <a:grpSpLocks/>
              </p:cNvGrpSpPr>
              <p:nvPr/>
            </p:nvGrpSpPr>
            <p:grpSpPr bwMode="auto">
              <a:xfrm>
                <a:off x="1150" y="2100"/>
                <a:ext cx="55" cy="160"/>
                <a:chOff x="1150" y="2226"/>
                <a:chExt cx="55" cy="160"/>
              </a:xfrm>
            </p:grpSpPr>
            <p:grpSp>
              <p:nvGrpSpPr>
                <p:cNvPr id="136277" name="Group 37"/>
                <p:cNvGrpSpPr>
                  <a:grpSpLocks/>
                </p:cNvGrpSpPr>
                <p:nvPr/>
              </p:nvGrpSpPr>
              <p:grpSpPr bwMode="auto">
                <a:xfrm>
                  <a:off x="1150" y="2226"/>
                  <a:ext cx="55" cy="96"/>
                  <a:chOff x="1150" y="2226"/>
                  <a:chExt cx="55" cy="96"/>
                </a:xfrm>
              </p:grpSpPr>
              <p:sp>
                <p:nvSpPr>
                  <p:cNvPr id="493606" name="Oval 38"/>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607" name="Oval 39"/>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136278" name="Group 40"/>
                <p:cNvGrpSpPr>
                  <a:grpSpLocks/>
                </p:cNvGrpSpPr>
                <p:nvPr/>
              </p:nvGrpSpPr>
              <p:grpSpPr bwMode="auto">
                <a:xfrm>
                  <a:off x="1150" y="2290"/>
                  <a:ext cx="55" cy="96"/>
                  <a:chOff x="1150" y="2226"/>
                  <a:chExt cx="55" cy="96"/>
                </a:xfrm>
              </p:grpSpPr>
              <p:sp>
                <p:nvSpPr>
                  <p:cNvPr id="493609" name="Oval 41"/>
                  <p:cNvSpPr>
                    <a:spLocks noChangeArrowheads="1"/>
                  </p:cNvSpPr>
                  <p:nvPr/>
                </p:nvSpPr>
                <p:spPr bwMode="auto">
                  <a:xfrm>
                    <a:off x="1150" y="2226"/>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3610" name="Oval 42"/>
                  <p:cNvSpPr>
                    <a:spLocks noChangeArrowheads="1"/>
                  </p:cNvSpPr>
                  <p:nvPr/>
                </p:nvSpPr>
                <p:spPr bwMode="auto">
                  <a:xfrm>
                    <a:off x="1176" y="2260"/>
                    <a:ext cx="29" cy="62"/>
                  </a:xfrm>
                  <a:prstGeom prst="ellipse">
                    <a:avLst/>
                  </a:prstGeom>
                  <a:solidFill>
                    <a:srgbClr val="FC8470"/>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grpSp>
        <p:sp>
          <p:nvSpPr>
            <p:cNvPr id="493611" name="Line 43"/>
            <p:cNvSpPr>
              <a:spLocks noChangeShapeType="1"/>
            </p:cNvSpPr>
            <p:nvPr/>
          </p:nvSpPr>
          <p:spPr bwMode="auto">
            <a:xfrm flipV="1">
              <a:off x="1200" y="1554"/>
              <a:ext cx="3027" cy="58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2" name="Line 44"/>
            <p:cNvSpPr>
              <a:spLocks noChangeShapeType="1"/>
            </p:cNvSpPr>
            <p:nvPr/>
          </p:nvSpPr>
          <p:spPr bwMode="auto">
            <a:xfrm flipV="1">
              <a:off x="1148" y="1500"/>
              <a:ext cx="3029" cy="57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3" name="Line 45"/>
            <p:cNvSpPr>
              <a:spLocks noChangeShapeType="1"/>
            </p:cNvSpPr>
            <p:nvPr/>
          </p:nvSpPr>
          <p:spPr bwMode="auto">
            <a:xfrm flipV="1">
              <a:off x="1204" y="2066"/>
              <a:ext cx="3024" cy="58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4" name="Line 46"/>
            <p:cNvSpPr>
              <a:spLocks noChangeShapeType="1"/>
            </p:cNvSpPr>
            <p:nvPr/>
          </p:nvSpPr>
          <p:spPr bwMode="auto">
            <a:xfrm flipV="1">
              <a:off x="1202" y="1966"/>
              <a:ext cx="896" cy="476"/>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5" name="Line 47"/>
            <p:cNvSpPr>
              <a:spLocks noChangeShapeType="1"/>
            </p:cNvSpPr>
            <p:nvPr/>
          </p:nvSpPr>
          <p:spPr bwMode="auto">
            <a:xfrm flipV="1">
              <a:off x="1204" y="1927"/>
              <a:ext cx="1094" cy="58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6" name="Line 48"/>
            <p:cNvSpPr>
              <a:spLocks noChangeShapeType="1"/>
            </p:cNvSpPr>
            <p:nvPr/>
          </p:nvSpPr>
          <p:spPr bwMode="auto">
            <a:xfrm flipV="1">
              <a:off x="1204" y="1891"/>
              <a:ext cx="1286" cy="68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7" name="Line 49"/>
            <p:cNvSpPr>
              <a:spLocks noChangeShapeType="1"/>
            </p:cNvSpPr>
            <p:nvPr/>
          </p:nvSpPr>
          <p:spPr bwMode="auto">
            <a:xfrm flipV="1">
              <a:off x="1196" y="1848"/>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8" name="Line 50"/>
            <p:cNvSpPr>
              <a:spLocks noChangeShapeType="1"/>
            </p:cNvSpPr>
            <p:nvPr/>
          </p:nvSpPr>
          <p:spPr bwMode="auto">
            <a:xfrm flipV="1">
              <a:off x="1204" y="2000"/>
              <a:ext cx="712" cy="38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19" name="Line 51"/>
            <p:cNvSpPr>
              <a:spLocks noChangeShapeType="1"/>
            </p:cNvSpPr>
            <p:nvPr/>
          </p:nvSpPr>
          <p:spPr bwMode="auto">
            <a:xfrm flipV="1">
              <a:off x="1206" y="2036"/>
              <a:ext cx="526" cy="28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0" name="Line 52"/>
            <p:cNvSpPr>
              <a:spLocks noChangeShapeType="1"/>
            </p:cNvSpPr>
            <p:nvPr/>
          </p:nvSpPr>
          <p:spPr bwMode="auto">
            <a:xfrm flipV="1">
              <a:off x="1198" y="2068"/>
              <a:ext cx="358" cy="19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1" name="Line 53"/>
            <p:cNvSpPr>
              <a:spLocks noChangeShapeType="1"/>
            </p:cNvSpPr>
            <p:nvPr/>
          </p:nvSpPr>
          <p:spPr bwMode="auto">
            <a:xfrm flipV="1">
              <a:off x="1198" y="2102"/>
              <a:ext cx="178" cy="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2" name="Line 54"/>
            <p:cNvSpPr>
              <a:spLocks noChangeShapeType="1"/>
            </p:cNvSpPr>
            <p:nvPr/>
          </p:nvSpPr>
          <p:spPr bwMode="auto">
            <a:xfrm flipV="1">
              <a:off x="1376" y="2016"/>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3" name="Line 55"/>
            <p:cNvSpPr>
              <a:spLocks noChangeShapeType="1"/>
            </p:cNvSpPr>
            <p:nvPr/>
          </p:nvSpPr>
          <p:spPr bwMode="auto">
            <a:xfrm flipV="1">
              <a:off x="1546" y="1986"/>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4" name="Line 56"/>
            <p:cNvSpPr>
              <a:spLocks noChangeShapeType="1"/>
            </p:cNvSpPr>
            <p:nvPr/>
          </p:nvSpPr>
          <p:spPr bwMode="auto">
            <a:xfrm flipV="1">
              <a:off x="1732" y="1948"/>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5" name="Line 57"/>
            <p:cNvSpPr>
              <a:spLocks noChangeShapeType="1"/>
            </p:cNvSpPr>
            <p:nvPr/>
          </p:nvSpPr>
          <p:spPr bwMode="auto">
            <a:xfrm flipV="1">
              <a:off x="1212" y="2048"/>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6" name="Freeform 58"/>
            <p:cNvSpPr>
              <a:spLocks/>
            </p:cNvSpPr>
            <p:nvPr/>
          </p:nvSpPr>
          <p:spPr bwMode="auto">
            <a:xfrm>
              <a:off x="1202" y="2132"/>
              <a:ext cx="1056" cy="516"/>
            </a:xfrm>
            <a:custGeom>
              <a:avLst/>
              <a:gdLst>
                <a:gd name="T0" fmla="*/ 0 w 1056"/>
                <a:gd name="T1" fmla="*/ 0 h 516"/>
                <a:gd name="T2" fmla="*/ 0 w 1056"/>
                <a:gd name="T3" fmla="*/ 516 h 516"/>
                <a:gd name="T4" fmla="*/ 1056 w 1056"/>
                <a:gd name="T5" fmla="*/ 316 h 516"/>
              </a:gdLst>
              <a:ahLst/>
              <a:cxnLst>
                <a:cxn ang="0">
                  <a:pos x="T0" y="T1"/>
                </a:cxn>
                <a:cxn ang="0">
                  <a:pos x="T2" y="T3"/>
                </a:cxn>
                <a:cxn ang="0">
                  <a:pos x="T4" y="T5"/>
                </a:cxn>
              </a:cxnLst>
              <a:rect l="0" t="0" r="r" b="b"/>
              <a:pathLst>
                <a:path w="1056" h="516">
                  <a:moveTo>
                    <a:pt x="0" y="0"/>
                  </a:moveTo>
                  <a:lnTo>
                    <a:pt x="0" y="516"/>
                  </a:lnTo>
                  <a:lnTo>
                    <a:pt x="1056" y="316"/>
                  </a:lnTo>
                </a:path>
              </a:pathLst>
            </a:custGeom>
            <a:noFill/>
            <a:ln w="9525" cap="flat" cmpd="sng">
              <a:solidFill>
                <a:schemeClr val="tx1"/>
              </a:solidFill>
              <a:prstDash val="solid"/>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27" name="Line 59"/>
            <p:cNvSpPr>
              <a:spLocks noChangeShapeType="1"/>
            </p:cNvSpPr>
            <p:nvPr/>
          </p:nvSpPr>
          <p:spPr bwMode="auto">
            <a:xfrm flipV="1">
              <a:off x="1913" y="1913"/>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8" name="Line 60"/>
            <p:cNvSpPr>
              <a:spLocks noChangeShapeType="1"/>
            </p:cNvSpPr>
            <p:nvPr/>
          </p:nvSpPr>
          <p:spPr bwMode="auto">
            <a:xfrm flipV="1">
              <a:off x="2094" y="1878"/>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29" name="Line 61"/>
            <p:cNvSpPr>
              <a:spLocks noChangeShapeType="1"/>
            </p:cNvSpPr>
            <p:nvPr/>
          </p:nvSpPr>
          <p:spPr bwMode="auto">
            <a:xfrm flipV="1">
              <a:off x="1919" y="1911"/>
              <a:ext cx="90" cy="8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30" name="Line 62"/>
            <p:cNvSpPr>
              <a:spLocks noChangeShapeType="1"/>
            </p:cNvSpPr>
            <p:nvPr/>
          </p:nvSpPr>
          <p:spPr bwMode="auto">
            <a:xfrm flipV="1">
              <a:off x="2292" y="1842"/>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31" name="Line 63"/>
            <p:cNvSpPr>
              <a:spLocks noChangeShapeType="1"/>
            </p:cNvSpPr>
            <p:nvPr/>
          </p:nvSpPr>
          <p:spPr bwMode="auto">
            <a:xfrm flipV="1">
              <a:off x="2490" y="1803"/>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32" name="Line 64"/>
            <p:cNvSpPr>
              <a:spLocks noChangeShapeType="1"/>
            </p:cNvSpPr>
            <p:nvPr/>
          </p:nvSpPr>
          <p:spPr bwMode="auto">
            <a:xfrm flipV="1">
              <a:off x="2676" y="1767"/>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33" name="Line 65"/>
            <p:cNvSpPr>
              <a:spLocks noChangeShapeType="1"/>
            </p:cNvSpPr>
            <p:nvPr/>
          </p:nvSpPr>
          <p:spPr bwMode="auto">
            <a:xfrm flipV="1">
              <a:off x="2140" y="1676"/>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34" name="Line 66"/>
            <p:cNvSpPr>
              <a:spLocks noChangeShapeType="1"/>
            </p:cNvSpPr>
            <p:nvPr/>
          </p:nvSpPr>
          <p:spPr bwMode="auto">
            <a:xfrm flipV="1">
              <a:off x="3623" y="1595"/>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nvGrpSpPr>
            <p:cNvPr id="136233" name="Group 67"/>
            <p:cNvGrpSpPr>
              <a:grpSpLocks/>
            </p:cNvGrpSpPr>
            <p:nvPr/>
          </p:nvGrpSpPr>
          <p:grpSpPr bwMode="auto">
            <a:xfrm>
              <a:off x="1368" y="1631"/>
              <a:ext cx="2161" cy="985"/>
              <a:chOff x="1368" y="1631"/>
              <a:chExt cx="2161" cy="985"/>
            </a:xfrm>
          </p:grpSpPr>
          <p:grpSp>
            <p:nvGrpSpPr>
              <p:cNvPr id="136262" name="Group 68"/>
              <p:cNvGrpSpPr>
                <a:grpSpLocks/>
              </p:cNvGrpSpPr>
              <p:nvPr/>
            </p:nvGrpSpPr>
            <p:grpSpPr bwMode="auto">
              <a:xfrm>
                <a:off x="1368" y="1741"/>
                <a:ext cx="1581" cy="875"/>
                <a:chOff x="1332" y="1903"/>
                <a:chExt cx="1581" cy="875"/>
              </a:xfrm>
            </p:grpSpPr>
            <p:sp>
              <p:nvSpPr>
                <p:cNvPr id="493637" name="Line 69"/>
                <p:cNvSpPr>
                  <a:spLocks noChangeShapeType="1"/>
                </p:cNvSpPr>
                <p:nvPr/>
              </p:nvSpPr>
              <p:spPr bwMode="auto">
                <a:xfrm flipV="1">
                  <a:off x="1332" y="1984"/>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38" name="Line 70"/>
                <p:cNvSpPr>
                  <a:spLocks noChangeShapeType="1"/>
                </p:cNvSpPr>
                <p:nvPr/>
              </p:nvSpPr>
              <p:spPr bwMode="auto">
                <a:xfrm flipV="1">
                  <a:off x="2821" y="1903"/>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493639" name="Line 71"/>
              <p:cNvSpPr>
                <a:spLocks noChangeShapeType="1"/>
              </p:cNvSpPr>
              <p:nvPr/>
            </p:nvSpPr>
            <p:spPr bwMode="auto">
              <a:xfrm flipV="1">
                <a:off x="1560" y="1786"/>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40" name="Line 72"/>
              <p:cNvSpPr>
                <a:spLocks noChangeShapeType="1"/>
              </p:cNvSpPr>
              <p:nvPr/>
            </p:nvSpPr>
            <p:spPr bwMode="auto">
              <a:xfrm flipV="1">
                <a:off x="3040" y="1705"/>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41" name="Line 73"/>
              <p:cNvSpPr>
                <a:spLocks noChangeShapeType="1"/>
              </p:cNvSpPr>
              <p:nvPr/>
            </p:nvSpPr>
            <p:spPr bwMode="auto">
              <a:xfrm flipV="1">
                <a:off x="1776" y="1738"/>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nvGrpSpPr>
              <p:cNvPr id="136266" name="Group 74"/>
              <p:cNvGrpSpPr>
                <a:grpSpLocks/>
              </p:cNvGrpSpPr>
              <p:nvPr/>
            </p:nvGrpSpPr>
            <p:grpSpPr bwMode="auto">
              <a:xfrm>
                <a:off x="1948" y="1631"/>
                <a:ext cx="1581" cy="875"/>
                <a:chOff x="1332" y="1903"/>
                <a:chExt cx="1581" cy="875"/>
              </a:xfrm>
            </p:grpSpPr>
            <p:sp>
              <p:nvSpPr>
                <p:cNvPr id="493643" name="Line 75"/>
                <p:cNvSpPr>
                  <a:spLocks noChangeShapeType="1"/>
                </p:cNvSpPr>
                <p:nvPr/>
              </p:nvSpPr>
              <p:spPr bwMode="auto">
                <a:xfrm flipV="1">
                  <a:off x="1332" y="1984"/>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44" name="Line 76"/>
                <p:cNvSpPr>
                  <a:spLocks noChangeShapeType="1"/>
                </p:cNvSpPr>
                <p:nvPr/>
              </p:nvSpPr>
              <p:spPr bwMode="auto">
                <a:xfrm flipV="1">
                  <a:off x="2821" y="1903"/>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493645" name="Line 77"/>
              <p:cNvSpPr>
                <a:spLocks noChangeShapeType="1"/>
              </p:cNvSpPr>
              <p:nvPr/>
            </p:nvSpPr>
            <p:spPr bwMode="auto">
              <a:xfrm flipV="1">
                <a:off x="3268" y="1651"/>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grpSp>
          <p:nvGrpSpPr>
            <p:cNvPr id="136234" name="Group 78"/>
            <p:cNvGrpSpPr>
              <a:grpSpLocks/>
            </p:cNvGrpSpPr>
            <p:nvPr/>
          </p:nvGrpSpPr>
          <p:grpSpPr bwMode="auto">
            <a:xfrm>
              <a:off x="2347" y="1556"/>
              <a:ext cx="1581" cy="875"/>
              <a:chOff x="1332" y="1903"/>
              <a:chExt cx="1581" cy="875"/>
            </a:xfrm>
          </p:grpSpPr>
          <p:sp>
            <p:nvSpPr>
              <p:cNvPr id="493647" name="Line 79"/>
              <p:cNvSpPr>
                <a:spLocks noChangeShapeType="1"/>
              </p:cNvSpPr>
              <p:nvPr/>
            </p:nvSpPr>
            <p:spPr bwMode="auto">
              <a:xfrm flipV="1">
                <a:off x="1332" y="1984"/>
                <a:ext cx="1490" cy="79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48" name="Line 80"/>
              <p:cNvSpPr>
                <a:spLocks noChangeShapeType="1"/>
              </p:cNvSpPr>
              <p:nvPr/>
            </p:nvSpPr>
            <p:spPr bwMode="auto">
              <a:xfrm flipV="1">
                <a:off x="2821" y="1903"/>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grpSp>
        <p:sp>
          <p:nvSpPr>
            <p:cNvPr id="493649" name="Line 81"/>
            <p:cNvSpPr>
              <a:spLocks noChangeShapeType="1"/>
            </p:cNvSpPr>
            <p:nvPr/>
          </p:nvSpPr>
          <p:spPr bwMode="auto">
            <a:xfrm flipV="1">
              <a:off x="2539" y="1592"/>
              <a:ext cx="1496" cy="80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0" name="Line 82"/>
            <p:cNvSpPr>
              <a:spLocks noChangeShapeType="1"/>
            </p:cNvSpPr>
            <p:nvPr/>
          </p:nvSpPr>
          <p:spPr bwMode="auto">
            <a:xfrm flipV="1">
              <a:off x="4031" y="1508"/>
              <a:ext cx="92" cy="84"/>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1" name="Line 83"/>
            <p:cNvSpPr>
              <a:spLocks noChangeShapeType="1"/>
            </p:cNvSpPr>
            <p:nvPr/>
          </p:nvSpPr>
          <p:spPr bwMode="auto">
            <a:xfrm flipV="1">
              <a:off x="2755" y="1556"/>
              <a:ext cx="1475" cy="79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2" name="Line 84"/>
            <p:cNvSpPr>
              <a:spLocks noChangeShapeType="1"/>
            </p:cNvSpPr>
            <p:nvPr/>
          </p:nvSpPr>
          <p:spPr bwMode="auto">
            <a:xfrm>
              <a:off x="4230" y="1551"/>
              <a:ext cx="0" cy="51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3" name="Line 85"/>
            <p:cNvSpPr>
              <a:spLocks noChangeShapeType="1"/>
            </p:cNvSpPr>
            <p:nvPr/>
          </p:nvSpPr>
          <p:spPr bwMode="auto">
            <a:xfrm>
              <a:off x="4176" y="1494"/>
              <a:ext cx="54" cy="5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4" name="Line 86"/>
            <p:cNvSpPr>
              <a:spLocks noChangeShapeType="1"/>
            </p:cNvSpPr>
            <p:nvPr/>
          </p:nvSpPr>
          <p:spPr bwMode="auto">
            <a:xfrm flipV="1">
              <a:off x="2969" y="1629"/>
              <a:ext cx="1256" cy="67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5" name="Line 87"/>
            <p:cNvSpPr>
              <a:spLocks noChangeShapeType="1"/>
            </p:cNvSpPr>
            <p:nvPr/>
          </p:nvSpPr>
          <p:spPr bwMode="auto">
            <a:xfrm flipV="1">
              <a:off x="3197" y="1713"/>
              <a:ext cx="1028" cy="55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6" name="Line 88"/>
            <p:cNvSpPr>
              <a:spLocks noChangeShapeType="1"/>
            </p:cNvSpPr>
            <p:nvPr/>
          </p:nvSpPr>
          <p:spPr bwMode="auto">
            <a:xfrm flipV="1">
              <a:off x="3428" y="1788"/>
              <a:ext cx="797" cy="43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7" name="Line 89"/>
            <p:cNvSpPr>
              <a:spLocks noChangeShapeType="1"/>
            </p:cNvSpPr>
            <p:nvPr/>
          </p:nvSpPr>
          <p:spPr bwMode="auto">
            <a:xfrm flipV="1">
              <a:off x="3653" y="1866"/>
              <a:ext cx="581" cy="311"/>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8" name="Line 90"/>
            <p:cNvSpPr>
              <a:spLocks noChangeShapeType="1"/>
            </p:cNvSpPr>
            <p:nvPr/>
          </p:nvSpPr>
          <p:spPr bwMode="auto">
            <a:xfrm flipV="1">
              <a:off x="3923" y="1959"/>
              <a:ext cx="308" cy="16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59" name="Freeform 91"/>
            <p:cNvSpPr>
              <a:spLocks/>
            </p:cNvSpPr>
            <p:nvPr/>
          </p:nvSpPr>
          <p:spPr bwMode="auto">
            <a:xfrm>
              <a:off x="1271" y="1566"/>
              <a:ext cx="1188" cy="972"/>
            </a:xfrm>
            <a:custGeom>
              <a:avLst/>
              <a:gdLst>
                <a:gd name="T0" fmla="*/ 0 w 1188"/>
                <a:gd name="T1" fmla="*/ 129 h 972"/>
                <a:gd name="T2" fmla="*/ 531 w 1188"/>
                <a:gd name="T3" fmla="*/ 972 h 972"/>
                <a:gd name="T4" fmla="*/ 1188 w 1188"/>
                <a:gd name="T5" fmla="*/ 843 h 972"/>
                <a:gd name="T6" fmla="*/ 654 w 1188"/>
                <a:gd name="T7" fmla="*/ 0 h 972"/>
                <a:gd name="T8" fmla="*/ 0 w 1188"/>
                <a:gd name="T9" fmla="*/ 129 h 972"/>
              </a:gdLst>
              <a:ahLst/>
              <a:cxnLst>
                <a:cxn ang="0">
                  <a:pos x="T0" y="T1"/>
                </a:cxn>
                <a:cxn ang="0">
                  <a:pos x="T2" y="T3"/>
                </a:cxn>
                <a:cxn ang="0">
                  <a:pos x="T4" y="T5"/>
                </a:cxn>
                <a:cxn ang="0">
                  <a:pos x="T6" y="T7"/>
                </a:cxn>
                <a:cxn ang="0">
                  <a:pos x="T8" y="T9"/>
                </a:cxn>
              </a:cxnLst>
              <a:rect l="0" t="0" r="r" b="b"/>
              <a:pathLst>
                <a:path w="1188" h="972">
                  <a:moveTo>
                    <a:pt x="0" y="129"/>
                  </a:moveTo>
                  <a:lnTo>
                    <a:pt x="531" y="972"/>
                  </a:lnTo>
                  <a:lnTo>
                    <a:pt x="1188" y="843"/>
                  </a:lnTo>
                  <a:lnTo>
                    <a:pt x="654" y="0"/>
                  </a:lnTo>
                  <a:lnTo>
                    <a:pt x="0" y="129"/>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0" name="Freeform 92"/>
            <p:cNvSpPr>
              <a:spLocks/>
            </p:cNvSpPr>
            <p:nvPr/>
          </p:nvSpPr>
          <p:spPr bwMode="auto">
            <a:xfrm>
              <a:off x="2170" y="1770"/>
              <a:ext cx="664" cy="164"/>
            </a:xfrm>
            <a:custGeom>
              <a:avLst/>
              <a:gdLst>
                <a:gd name="T0" fmla="*/ 0 w 664"/>
                <a:gd name="T1" fmla="*/ 108 h 164"/>
                <a:gd name="T2" fmla="*/ 92 w 664"/>
                <a:gd name="T3" fmla="*/ 164 h 164"/>
                <a:gd name="T4" fmla="*/ 664 w 664"/>
                <a:gd name="T5" fmla="*/ 50 h 164"/>
                <a:gd name="T6" fmla="*/ 562 w 664"/>
                <a:gd name="T7" fmla="*/ 0 h 164"/>
                <a:gd name="T8" fmla="*/ 0 w 664"/>
                <a:gd name="T9" fmla="*/ 108 h 164"/>
              </a:gdLst>
              <a:ahLst/>
              <a:cxnLst>
                <a:cxn ang="0">
                  <a:pos x="T0" y="T1"/>
                </a:cxn>
                <a:cxn ang="0">
                  <a:pos x="T2" y="T3"/>
                </a:cxn>
                <a:cxn ang="0">
                  <a:pos x="T4" y="T5"/>
                </a:cxn>
                <a:cxn ang="0">
                  <a:pos x="T6" y="T7"/>
                </a:cxn>
                <a:cxn ang="0">
                  <a:pos x="T8" y="T9"/>
                </a:cxn>
              </a:cxnLst>
              <a:rect l="0" t="0" r="r" b="b"/>
              <a:pathLst>
                <a:path w="664" h="164">
                  <a:moveTo>
                    <a:pt x="0" y="108"/>
                  </a:moveTo>
                  <a:lnTo>
                    <a:pt x="92" y="164"/>
                  </a:lnTo>
                  <a:lnTo>
                    <a:pt x="664" y="50"/>
                  </a:lnTo>
                  <a:lnTo>
                    <a:pt x="562" y="0"/>
                  </a:lnTo>
                  <a:lnTo>
                    <a:pt x="0" y="108"/>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1" name="Freeform 93"/>
            <p:cNvSpPr>
              <a:spLocks/>
            </p:cNvSpPr>
            <p:nvPr/>
          </p:nvSpPr>
          <p:spPr bwMode="auto">
            <a:xfrm>
              <a:off x="2260" y="1820"/>
              <a:ext cx="864" cy="573"/>
            </a:xfrm>
            <a:custGeom>
              <a:avLst/>
              <a:gdLst>
                <a:gd name="T0" fmla="*/ 0 w 864"/>
                <a:gd name="T1" fmla="*/ 114 h 573"/>
                <a:gd name="T2" fmla="*/ 282 w 864"/>
                <a:gd name="T3" fmla="*/ 573 h 573"/>
                <a:gd name="T4" fmla="*/ 864 w 864"/>
                <a:gd name="T5" fmla="*/ 462 h 573"/>
                <a:gd name="T6" fmla="*/ 573 w 864"/>
                <a:gd name="T7" fmla="*/ 0 h 573"/>
                <a:gd name="T8" fmla="*/ 0 w 864"/>
                <a:gd name="T9" fmla="*/ 114 h 573"/>
              </a:gdLst>
              <a:ahLst/>
              <a:cxnLst>
                <a:cxn ang="0">
                  <a:pos x="T0" y="T1"/>
                </a:cxn>
                <a:cxn ang="0">
                  <a:pos x="T2" y="T3"/>
                </a:cxn>
                <a:cxn ang="0">
                  <a:pos x="T4" y="T5"/>
                </a:cxn>
                <a:cxn ang="0">
                  <a:pos x="T6" y="T7"/>
                </a:cxn>
                <a:cxn ang="0">
                  <a:pos x="T8" y="T9"/>
                </a:cxn>
              </a:cxnLst>
              <a:rect l="0" t="0" r="r" b="b"/>
              <a:pathLst>
                <a:path w="864" h="573">
                  <a:moveTo>
                    <a:pt x="0" y="114"/>
                  </a:moveTo>
                  <a:lnTo>
                    <a:pt x="282" y="573"/>
                  </a:lnTo>
                  <a:lnTo>
                    <a:pt x="864" y="462"/>
                  </a:lnTo>
                  <a:lnTo>
                    <a:pt x="573" y="0"/>
                  </a:lnTo>
                  <a:lnTo>
                    <a:pt x="0" y="114"/>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2" name="Freeform 94"/>
            <p:cNvSpPr>
              <a:spLocks/>
            </p:cNvSpPr>
            <p:nvPr/>
          </p:nvSpPr>
          <p:spPr bwMode="auto">
            <a:xfrm>
              <a:off x="2920" y="1690"/>
              <a:ext cx="864" cy="573"/>
            </a:xfrm>
            <a:custGeom>
              <a:avLst/>
              <a:gdLst>
                <a:gd name="T0" fmla="*/ 0 w 864"/>
                <a:gd name="T1" fmla="*/ 114 h 573"/>
                <a:gd name="T2" fmla="*/ 282 w 864"/>
                <a:gd name="T3" fmla="*/ 573 h 573"/>
                <a:gd name="T4" fmla="*/ 864 w 864"/>
                <a:gd name="T5" fmla="*/ 462 h 573"/>
                <a:gd name="T6" fmla="*/ 573 w 864"/>
                <a:gd name="T7" fmla="*/ 0 h 573"/>
                <a:gd name="T8" fmla="*/ 0 w 864"/>
                <a:gd name="T9" fmla="*/ 114 h 573"/>
              </a:gdLst>
              <a:ahLst/>
              <a:cxnLst>
                <a:cxn ang="0">
                  <a:pos x="T0" y="T1"/>
                </a:cxn>
                <a:cxn ang="0">
                  <a:pos x="T2" y="T3"/>
                </a:cxn>
                <a:cxn ang="0">
                  <a:pos x="T4" y="T5"/>
                </a:cxn>
                <a:cxn ang="0">
                  <a:pos x="T6" y="T7"/>
                </a:cxn>
                <a:cxn ang="0">
                  <a:pos x="T8" y="T9"/>
                </a:cxn>
              </a:cxnLst>
              <a:rect l="0" t="0" r="r" b="b"/>
              <a:pathLst>
                <a:path w="864" h="573">
                  <a:moveTo>
                    <a:pt x="0" y="114"/>
                  </a:moveTo>
                  <a:lnTo>
                    <a:pt x="282" y="573"/>
                  </a:lnTo>
                  <a:lnTo>
                    <a:pt x="864" y="462"/>
                  </a:lnTo>
                  <a:lnTo>
                    <a:pt x="573" y="0"/>
                  </a:lnTo>
                  <a:lnTo>
                    <a:pt x="0" y="114"/>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3" name="Freeform 95"/>
            <p:cNvSpPr>
              <a:spLocks/>
            </p:cNvSpPr>
            <p:nvPr/>
          </p:nvSpPr>
          <p:spPr bwMode="auto">
            <a:xfrm>
              <a:off x="3584" y="1562"/>
              <a:ext cx="864" cy="573"/>
            </a:xfrm>
            <a:custGeom>
              <a:avLst/>
              <a:gdLst>
                <a:gd name="T0" fmla="*/ 0 w 864"/>
                <a:gd name="T1" fmla="*/ 114 h 573"/>
                <a:gd name="T2" fmla="*/ 282 w 864"/>
                <a:gd name="T3" fmla="*/ 573 h 573"/>
                <a:gd name="T4" fmla="*/ 864 w 864"/>
                <a:gd name="T5" fmla="*/ 462 h 573"/>
                <a:gd name="T6" fmla="*/ 573 w 864"/>
                <a:gd name="T7" fmla="*/ 0 h 573"/>
                <a:gd name="T8" fmla="*/ 0 w 864"/>
                <a:gd name="T9" fmla="*/ 114 h 573"/>
              </a:gdLst>
              <a:ahLst/>
              <a:cxnLst>
                <a:cxn ang="0">
                  <a:pos x="T0" y="T1"/>
                </a:cxn>
                <a:cxn ang="0">
                  <a:pos x="T2" y="T3"/>
                </a:cxn>
                <a:cxn ang="0">
                  <a:pos x="T4" y="T5"/>
                </a:cxn>
                <a:cxn ang="0">
                  <a:pos x="T6" y="T7"/>
                </a:cxn>
                <a:cxn ang="0">
                  <a:pos x="T8" y="T9"/>
                </a:cxn>
              </a:cxnLst>
              <a:rect l="0" t="0" r="r" b="b"/>
              <a:pathLst>
                <a:path w="864" h="573">
                  <a:moveTo>
                    <a:pt x="0" y="114"/>
                  </a:moveTo>
                  <a:lnTo>
                    <a:pt x="282" y="573"/>
                  </a:lnTo>
                  <a:lnTo>
                    <a:pt x="864" y="462"/>
                  </a:lnTo>
                  <a:lnTo>
                    <a:pt x="573" y="0"/>
                  </a:lnTo>
                  <a:lnTo>
                    <a:pt x="0" y="114"/>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4" name="Freeform 96"/>
            <p:cNvSpPr>
              <a:spLocks/>
            </p:cNvSpPr>
            <p:nvPr/>
          </p:nvSpPr>
          <p:spPr bwMode="auto">
            <a:xfrm>
              <a:off x="2830" y="1640"/>
              <a:ext cx="664" cy="164"/>
            </a:xfrm>
            <a:custGeom>
              <a:avLst/>
              <a:gdLst>
                <a:gd name="T0" fmla="*/ 0 w 664"/>
                <a:gd name="T1" fmla="*/ 108 h 164"/>
                <a:gd name="T2" fmla="*/ 92 w 664"/>
                <a:gd name="T3" fmla="*/ 164 h 164"/>
                <a:gd name="T4" fmla="*/ 664 w 664"/>
                <a:gd name="T5" fmla="*/ 50 h 164"/>
                <a:gd name="T6" fmla="*/ 562 w 664"/>
                <a:gd name="T7" fmla="*/ 0 h 164"/>
                <a:gd name="T8" fmla="*/ 0 w 664"/>
                <a:gd name="T9" fmla="*/ 108 h 164"/>
              </a:gdLst>
              <a:ahLst/>
              <a:cxnLst>
                <a:cxn ang="0">
                  <a:pos x="T0" y="T1"/>
                </a:cxn>
                <a:cxn ang="0">
                  <a:pos x="T2" y="T3"/>
                </a:cxn>
                <a:cxn ang="0">
                  <a:pos x="T4" y="T5"/>
                </a:cxn>
                <a:cxn ang="0">
                  <a:pos x="T6" y="T7"/>
                </a:cxn>
                <a:cxn ang="0">
                  <a:pos x="T8" y="T9"/>
                </a:cxn>
              </a:cxnLst>
              <a:rect l="0" t="0" r="r" b="b"/>
              <a:pathLst>
                <a:path w="664" h="164">
                  <a:moveTo>
                    <a:pt x="0" y="108"/>
                  </a:moveTo>
                  <a:lnTo>
                    <a:pt x="92" y="164"/>
                  </a:lnTo>
                  <a:lnTo>
                    <a:pt x="664" y="50"/>
                  </a:lnTo>
                  <a:lnTo>
                    <a:pt x="562" y="0"/>
                  </a:lnTo>
                  <a:lnTo>
                    <a:pt x="0" y="108"/>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5" name="Freeform 97"/>
            <p:cNvSpPr>
              <a:spLocks/>
            </p:cNvSpPr>
            <p:nvPr/>
          </p:nvSpPr>
          <p:spPr bwMode="auto">
            <a:xfrm>
              <a:off x="3494" y="1512"/>
              <a:ext cx="664" cy="164"/>
            </a:xfrm>
            <a:custGeom>
              <a:avLst/>
              <a:gdLst>
                <a:gd name="T0" fmla="*/ 0 w 664"/>
                <a:gd name="T1" fmla="*/ 108 h 164"/>
                <a:gd name="T2" fmla="*/ 92 w 664"/>
                <a:gd name="T3" fmla="*/ 164 h 164"/>
                <a:gd name="T4" fmla="*/ 664 w 664"/>
                <a:gd name="T5" fmla="*/ 50 h 164"/>
                <a:gd name="T6" fmla="*/ 562 w 664"/>
                <a:gd name="T7" fmla="*/ 0 h 164"/>
                <a:gd name="T8" fmla="*/ 0 w 664"/>
                <a:gd name="T9" fmla="*/ 108 h 164"/>
              </a:gdLst>
              <a:ahLst/>
              <a:cxnLst>
                <a:cxn ang="0">
                  <a:pos x="T0" y="T1"/>
                </a:cxn>
                <a:cxn ang="0">
                  <a:pos x="T2" y="T3"/>
                </a:cxn>
                <a:cxn ang="0">
                  <a:pos x="T4" y="T5"/>
                </a:cxn>
                <a:cxn ang="0">
                  <a:pos x="T6" y="T7"/>
                </a:cxn>
                <a:cxn ang="0">
                  <a:pos x="T8" y="T9"/>
                </a:cxn>
              </a:cxnLst>
              <a:rect l="0" t="0" r="r" b="b"/>
              <a:pathLst>
                <a:path w="664" h="164">
                  <a:moveTo>
                    <a:pt x="0" y="108"/>
                  </a:moveTo>
                  <a:lnTo>
                    <a:pt x="92" y="164"/>
                  </a:lnTo>
                  <a:lnTo>
                    <a:pt x="664" y="50"/>
                  </a:lnTo>
                  <a:lnTo>
                    <a:pt x="562" y="0"/>
                  </a:lnTo>
                  <a:lnTo>
                    <a:pt x="0" y="108"/>
                  </a:lnTo>
                  <a:close/>
                </a:path>
              </a:pathLst>
            </a:custGeom>
            <a:solidFill>
              <a:srgbClr val="FFFF00"/>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6" name="Freeform 98"/>
            <p:cNvSpPr>
              <a:spLocks/>
            </p:cNvSpPr>
            <p:nvPr/>
          </p:nvSpPr>
          <p:spPr bwMode="auto">
            <a:xfrm>
              <a:off x="2572" y="1636"/>
              <a:ext cx="1194" cy="974"/>
            </a:xfrm>
            <a:custGeom>
              <a:avLst/>
              <a:gdLst>
                <a:gd name="T0" fmla="*/ 532 w 1194"/>
                <a:gd name="T1" fmla="*/ 130 h 974"/>
                <a:gd name="T2" fmla="*/ 0 w 1194"/>
                <a:gd name="T3" fmla="*/ 974 h 974"/>
                <a:gd name="T4" fmla="*/ 652 w 1194"/>
                <a:gd name="T5" fmla="*/ 852 h 974"/>
                <a:gd name="T6" fmla="*/ 1194 w 1194"/>
                <a:gd name="T7" fmla="*/ 0 h 974"/>
                <a:gd name="T8" fmla="*/ 532 w 1194"/>
                <a:gd name="T9" fmla="*/ 130 h 974"/>
              </a:gdLst>
              <a:ahLst/>
              <a:cxnLst>
                <a:cxn ang="0">
                  <a:pos x="T0" y="T1"/>
                </a:cxn>
                <a:cxn ang="0">
                  <a:pos x="T2" y="T3"/>
                </a:cxn>
                <a:cxn ang="0">
                  <a:pos x="T4" y="T5"/>
                </a:cxn>
                <a:cxn ang="0">
                  <a:pos x="T6" y="T7"/>
                </a:cxn>
                <a:cxn ang="0">
                  <a:pos x="T8" y="T9"/>
                </a:cxn>
              </a:cxnLst>
              <a:rect l="0" t="0" r="r" b="b"/>
              <a:pathLst>
                <a:path w="1194" h="974">
                  <a:moveTo>
                    <a:pt x="532" y="130"/>
                  </a:moveTo>
                  <a:lnTo>
                    <a:pt x="0" y="974"/>
                  </a:lnTo>
                  <a:lnTo>
                    <a:pt x="652" y="852"/>
                  </a:lnTo>
                  <a:lnTo>
                    <a:pt x="1194" y="0"/>
                  </a:lnTo>
                  <a:lnTo>
                    <a:pt x="532" y="130"/>
                  </a:lnTo>
                  <a:close/>
                </a:path>
              </a:pathLst>
            </a:custGeom>
            <a:solidFill>
              <a:srgbClr val="FED93C"/>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67" name="Line 99"/>
            <p:cNvSpPr>
              <a:spLocks noChangeShapeType="1"/>
            </p:cNvSpPr>
            <p:nvPr/>
          </p:nvSpPr>
          <p:spPr bwMode="auto">
            <a:xfrm flipH="1">
              <a:off x="3104" y="1694"/>
              <a:ext cx="4" cy="7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68" name="Line 100"/>
            <p:cNvSpPr>
              <a:spLocks noChangeShapeType="1"/>
            </p:cNvSpPr>
            <p:nvPr/>
          </p:nvSpPr>
          <p:spPr bwMode="auto">
            <a:xfrm flipH="1">
              <a:off x="3766" y="1570"/>
              <a:ext cx="4" cy="7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69" name="Freeform 101"/>
            <p:cNvSpPr>
              <a:spLocks/>
            </p:cNvSpPr>
            <p:nvPr/>
          </p:nvSpPr>
          <p:spPr bwMode="auto">
            <a:xfrm>
              <a:off x="3104" y="1564"/>
              <a:ext cx="666" cy="204"/>
            </a:xfrm>
            <a:custGeom>
              <a:avLst/>
              <a:gdLst>
                <a:gd name="T0" fmla="*/ 2 w 666"/>
                <a:gd name="T1" fmla="*/ 128 h 204"/>
                <a:gd name="T2" fmla="*/ 0 w 666"/>
                <a:gd name="T3" fmla="*/ 204 h 204"/>
                <a:gd name="T4" fmla="*/ 660 w 666"/>
                <a:gd name="T5" fmla="*/ 74 h 204"/>
                <a:gd name="T6" fmla="*/ 666 w 666"/>
                <a:gd name="T7" fmla="*/ 0 h 204"/>
                <a:gd name="T8" fmla="*/ 2 w 666"/>
                <a:gd name="T9" fmla="*/ 128 h 204"/>
              </a:gdLst>
              <a:ahLst/>
              <a:cxnLst>
                <a:cxn ang="0">
                  <a:pos x="T0" y="T1"/>
                </a:cxn>
                <a:cxn ang="0">
                  <a:pos x="T2" y="T3"/>
                </a:cxn>
                <a:cxn ang="0">
                  <a:pos x="T4" y="T5"/>
                </a:cxn>
                <a:cxn ang="0">
                  <a:pos x="T6" y="T7"/>
                </a:cxn>
                <a:cxn ang="0">
                  <a:pos x="T8" y="T9"/>
                </a:cxn>
              </a:cxnLst>
              <a:rect l="0" t="0" r="r" b="b"/>
              <a:pathLst>
                <a:path w="666" h="204">
                  <a:moveTo>
                    <a:pt x="2" y="128"/>
                  </a:moveTo>
                  <a:lnTo>
                    <a:pt x="0" y="204"/>
                  </a:lnTo>
                  <a:lnTo>
                    <a:pt x="660" y="74"/>
                  </a:lnTo>
                  <a:lnTo>
                    <a:pt x="666" y="0"/>
                  </a:lnTo>
                  <a:lnTo>
                    <a:pt x="2" y="128"/>
                  </a:lnTo>
                  <a:close/>
                </a:path>
              </a:pathLst>
            </a:custGeom>
            <a:solidFill>
              <a:srgbClr val="FED93C"/>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70" name="Freeform 102"/>
            <p:cNvSpPr>
              <a:spLocks/>
            </p:cNvSpPr>
            <p:nvPr/>
          </p:nvSpPr>
          <p:spPr bwMode="auto">
            <a:xfrm>
              <a:off x="3494" y="1494"/>
              <a:ext cx="1030" cy="716"/>
            </a:xfrm>
            <a:custGeom>
              <a:avLst/>
              <a:gdLst>
                <a:gd name="T0" fmla="*/ 368 w 1030"/>
                <a:gd name="T1" fmla="*/ 128 h 716"/>
                <a:gd name="T2" fmla="*/ 0 w 1030"/>
                <a:gd name="T3" fmla="*/ 716 h 716"/>
                <a:gd name="T4" fmla="*/ 660 w 1030"/>
                <a:gd name="T5" fmla="*/ 586 h 716"/>
                <a:gd name="T6" fmla="*/ 1030 w 1030"/>
                <a:gd name="T7" fmla="*/ 0 h 716"/>
                <a:gd name="T8" fmla="*/ 368 w 1030"/>
                <a:gd name="T9" fmla="*/ 128 h 716"/>
              </a:gdLst>
              <a:ahLst/>
              <a:cxnLst>
                <a:cxn ang="0">
                  <a:pos x="T0" y="T1"/>
                </a:cxn>
                <a:cxn ang="0">
                  <a:pos x="T2" y="T3"/>
                </a:cxn>
                <a:cxn ang="0">
                  <a:pos x="T4" y="T5"/>
                </a:cxn>
                <a:cxn ang="0">
                  <a:pos x="T6" y="T7"/>
                </a:cxn>
                <a:cxn ang="0">
                  <a:pos x="T8" y="T9"/>
                </a:cxn>
              </a:cxnLst>
              <a:rect l="0" t="0" r="r" b="b"/>
              <a:pathLst>
                <a:path w="1030" h="716">
                  <a:moveTo>
                    <a:pt x="368" y="128"/>
                  </a:moveTo>
                  <a:lnTo>
                    <a:pt x="0" y="716"/>
                  </a:lnTo>
                  <a:lnTo>
                    <a:pt x="660" y="586"/>
                  </a:lnTo>
                  <a:lnTo>
                    <a:pt x="1030" y="0"/>
                  </a:lnTo>
                  <a:lnTo>
                    <a:pt x="368" y="128"/>
                  </a:lnTo>
                  <a:close/>
                </a:path>
              </a:pathLst>
            </a:custGeom>
            <a:solidFill>
              <a:srgbClr val="FED93C"/>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71" name="Freeform 103"/>
            <p:cNvSpPr>
              <a:spLocks/>
            </p:cNvSpPr>
            <p:nvPr/>
          </p:nvSpPr>
          <p:spPr bwMode="auto">
            <a:xfrm>
              <a:off x="4244" y="1620"/>
              <a:ext cx="282" cy="442"/>
            </a:xfrm>
            <a:custGeom>
              <a:avLst/>
              <a:gdLst>
                <a:gd name="T0" fmla="*/ 0 w 282"/>
                <a:gd name="T1" fmla="*/ 442 h 442"/>
                <a:gd name="T2" fmla="*/ 282 w 282"/>
                <a:gd name="T3" fmla="*/ 0 h 442"/>
                <a:gd name="T4" fmla="*/ 280 w 282"/>
                <a:gd name="T5" fmla="*/ 394 h 442"/>
                <a:gd name="T6" fmla="*/ 0 w 282"/>
                <a:gd name="T7" fmla="*/ 442 h 442"/>
              </a:gdLst>
              <a:ahLst/>
              <a:cxnLst>
                <a:cxn ang="0">
                  <a:pos x="T0" y="T1"/>
                </a:cxn>
                <a:cxn ang="0">
                  <a:pos x="T2" y="T3"/>
                </a:cxn>
                <a:cxn ang="0">
                  <a:pos x="T4" y="T5"/>
                </a:cxn>
                <a:cxn ang="0">
                  <a:pos x="T6" y="T7"/>
                </a:cxn>
              </a:cxnLst>
              <a:rect l="0" t="0" r="r" b="b"/>
              <a:pathLst>
                <a:path w="282" h="442">
                  <a:moveTo>
                    <a:pt x="0" y="442"/>
                  </a:moveTo>
                  <a:lnTo>
                    <a:pt x="282" y="0"/>
                  </a:lnTo>
                  <a:lnTo>
                    <a:pt x="280" y="394"/>
                  </a:lnTo>
                  <a:lnTo>
                    <a:pt x="0" y="442"/>
                  </a:lnTo>
                  <a:close/>
                </a:path>
              </a:pathLst>
            </a:custGeom>
            <a:solidFill>
              <a:srgbClr val="FED93C"/>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sp>
          <p:nvSpPr>
            <p:cNvPr id="493672" name="Line 104"/>
            <p:cNvSpPr>
              <a:spLocks noChangeShapeType="1"/>
            </p:cNvSpPr>
            <p:nvPr/>
          </p:nvSpPr>
          <p:spPr bwMode="auto">
            <a:xfrm flipV="1">
              <a:off x="4320" y="1794"/>
              <a:ext cx="76" cy="3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cs typeface="+mn-cs"/>
              </a:endParaRPr>
            </a:p>
          </p:txBody>
        </p:sp>
        <p:sp>
          <p:nvSpPr>
            <p:cNvPr id="493673" name="Freeform 105"/>
            <p:cNvSpPr>
              <a:spLocks/>
            </p:cNvSpPr>
            <p:nvPr/>
          </p:nvSpPr>
          <p:spPr bwMode="auto">
            <a:xfrm>
              <a:off x="3862" y="1426"/>
              <a:ext cx="664" cy="194"/>
            </a:xfrm>
            <a:custGeom>
              <a:avLst/>
              <a:gdLst>
                <a:gd name="T0" fmla="*/ 8 w 664"/>
                <a:gd name="T1" fmla="*/ 118 h 194"/>
                <a:gd name="T2" fmla="*/ 0 w 664"/>
                <a:gd name="T3" fmla="*/ 194 h 194"/>
                <a:gd name="T4" fmla="*/ 664 w 664"/>
                <a:gd name="T5" fmla="*/ 68 h 194"/>
                <a:gd name="T6" fmla="*/ 610 w 664"/>
                <a:gd name="T7" fmla="*/ 0 h 194"/>
                <a:gd name="T8" fmla="*/ 8 w 664"/>
                <a:gd name="T9" fmla="*/ 118 h 194"/>
              </a:gdLst>
              <a:ahLst/>
              <a:cxnLst>
                <a:cxn ang="0">
                  <a:pos x="T0" y="T1"/>
                </a:cxn>
                <a:cxn ang="0">
                  <a:pos x="T2" y="T3"/>
                </a:cxn>
                <a:cxn ang="0">
                  <a:pos x="T4" y="T5"/>
                </a:cxn>
                <a:cxn ang="0">
                  <a:pos x="T6" y="T7"/>
                </a:cxn>
                <a:cxn ang="0">
                  <a:pos x="T8" y="T9"/>
                </a:cxn>
              </a:cxnLst>
              <a:rect l="0" t="0" r="r" b="b"/>
              <a:pathLst>
                <a:path w="664" h="194">
                  <a:moveTo>
                    <a:pt x="8" y="118"/>
                  </a:moveTo>
                  <a:lnTo>
                    <a:pt x="0" y="194"/>
                  </a:lnTo>
                  <a:lnTo>
                    <a:pt x="664" y="68"/>
                  </a:lnTo>
                  <a:lnTo>
                    <a:pt x="610" y="0"/>
                  </a:lnTo>
                  <a:lnTo>
                    <a:pt x="8" y="118"/>
                  </a:lnTo>
                  <a:close/>
                </a:path>
              </a:pathLst>
            </a:custGeom>
            <a:solidFill>
              <a:srgbClr val="FED93C"/>
            </a:solidFill>
            <a:ln w="9525" cap="flat" cmpd="sng">
              <a:solidFill>
                <a:schemeClr val="tx1"/>
              </a:solidFill>
              <a:prstDash val="solid"/>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lstStyle/>
            <a:p>
              <a:pPr>
                <a:defRPr/>
              </a:pPr>
              <a:endParaRPr lang="en-US">
                <a:cs typeface="+mn-cs"/>
              </a:endParaRPr>
            </a:p>
          </p:txBody>
        </p:sp>
      </p:grpSp>
      <p:sp>
        <p:nvSpPr>
          <p:cNvPr id="493674" name="Rectangle 106"/>
          <p:cNvSpPr>
            <a:spLocks noChangeArrowheads="1"/>
          </p:cNvSpPr>
          <p:nvPr/>
        </p:nvSpPr>
        <p:spPr bwMode="auto">
          <a:xfrm>
            <a:off x="5105400" y="457200"/>
            <a:ext cx="23034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Cable insulation</a:t>
            </a:r>
          </a:p>
        </p:txBody>
      </p:sp>
      <p:sp>
        <p:nvSpPr>
          <p:cNvPr id="493675" name="Rectangle 107"/>
          <p:cNvSpPr>
            <a:spLocks noChangeArrowheads="1"/>
          </p:cNvSpPr>
          <p:nvPr/>
        </p:nvSpPr>
        <p:spPr bwMode="auto">
          <a:xfrm>
            <a:off x="228600" y="6286500"/>
            <a:ext cx="30321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Coil winding machine</a:t>
            </a:r>
          </a:p>
        </p:txBody>
      </p:sp>
      <p:pic>
        <p:nvPicPr>
          <p:cNvPr id="136202"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91038" y="3254375"/>
            <a:ext cx="4500562" cy="33750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3677" name="Rectangle 109"/>
          <p:cNvSpPr>
            <a:spLocks noChangeArrowheads="1"/>
          </p:cNvSpPr>
          <p:nvPr/>
        </p:nvSpPr>
        <p:spPr bwMode="auto">
          <a:xfrm>
            <a:off x="7162800" y="2743200"/>
            <a:ext cx="17367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Stored coils</a:t>
            </a:r>
          </a:p>
        </p:txBody>
      </p:sp>
      <p:sp>
        <p:nvSpPr>
          <p:cNvPr id="493678" name="Rectangle 110"/>
          <p:cNvSpPr>
            <a:spLocks noChangeArrowheads="1"/>
          </p:cNvSpPr>
          <p:nvPr/>
        </p:nvSpPr>
        <p:spPr bwMode="auto">
          <a:xfrm>
            <a:off x="304800" y="2133600"/>
            <a:ext cx="252571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l">
              <a:defRPr/>
            </a:pPr>
            <a:r>
              <a:rPr lang="en-US">
                <a:cs typeface="+mn-cs"/>
              </a:rPr>
              <a:t>10 </a:t>
            </a:r>
            <a:r>
              <a:rPr lang="en-US">
                <a:latin typeface="Symbol" charset="0"/>
                <a:cs typeface="+mn-cs"/>
                <a:sym typeface="Symbol" charset="0"/>
              </a:rPr>
              <a:t></a:t>
            </a:r>
            <a:r>
              <a:rPr lang="en-US">
                <a:cs typeface="+mn-cs"/>
              </a:rPr>
              <a:t>m precision !</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2"/>
          <p:cNvSpPr>
            <a:spLocks noGrp="1" noChangeArrowheads="1"/>
          </p:cNvSpPr>
          <p:nvPr>
            <p:ph type="title"/>
          </p:nvPr>
        </p:nvSpPr>
        <p:spPr/>
        <p:txBody>
          <a:bodyPr/>
          <a:lstStyle/>
          <a:p>
            <a:pPr eaLnBrk="1" hangingPunct="1">
              <a:defRPr/>
            </a:pPr>
            <a:r>
              <a:rPr lang="en-US">
                <a:cs typeface="+mj-cs"/>
              </a:rPr>
              <a:t>Ends</a:t>
            </a:r>
          </a:p>
        </p:txBody>
      </p:sp>
      <p:sp>
        <p:nvSpPr>
          <p:cNvPr id="495619" name="Line 3"/>
          <p:cNvSpPr>
            <a:spLocks noChangeShapeType="1"/>
          </p:cNvSpPr>
          <p:nvPr/>
        </p:nvSpPr>
        <p:spPr bwMode="auto">
          <a:xfrm flipH="1" flipV="1">
            <a:off x="1752600" y="4064000"/>
            <a:ext cx="8382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495620" name="Line 4"/>
          <p:cNvSpPr>
            <a:spLocks noChangeShapeType="1"/>
          </p:cNvSpPr>
          <p:nvPr/>
        </p:nvSpPr>
        <p:spPr bwMode="auto">
          <a:xfrm>
            <a:off x="4876800" y="2921000"/>
            <a:ext cx="762000" cy="1600200"/>
          </a:xfrm>
          <a:prstGeom prst="line">
            <a:avLst/>
          </a:prstGeom>
          <a:noFill/>
          <a:ln w="38100">
            <a:solidFill>
              <a:schemeClr val="bg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495623" name="Picture 7"/>
          <p:cNvPicPr>
            <a:picLocks noChangeAspect="1" noChangeArrowheads="1"/>
          </p:cNvPicPr>
          <p:nvPr/>
        </p:nvPicPr>
        <p:blipFill>
          <a:blip r:embed="rId3">
            <a:extLst>
              <a:ext uri="{28A0092B-C50C-407E-A947-70E740481C1C}">
                <a14:useLocalDpi xmlns:a14="http://schemas.microsoft.com/office/drawing/2010/main" val="0"/>
              </a:ext>
            </a:extLst>
          </a:blip>
          <a:srcRect l="16406" t="22917" r="34375" b="33333"/>
          <a:stretch>
            <a:fillRect/>
          </a:stretch>
        </p:blipFill>
        <p:spPr bwMode="auto">
          <a:xfrm>
            <a:off x="152400" y="2286000"/>
            <a:ext cx="5029200" cy="3352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495639" name="Rectangle 23"/>
          <p:cNvSpPr>
            <a:spLocks noChangeArrowheads="1"/>
          </p:cNvSpPr>
          <p:nvPr/>
        </p:nvSpPr>
        <p:spPr bwMode="auto">
          <a:xfrm>
            <a:off x="171450" y="5130800"/>
            <a:ext cx="16557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Inner layer</a:t>
            </a:r>
          </a:p>
        </p:txBody>
      </p:sp>
      <p:pic>
        <p:nvPicPr>
          <p:cNvPr id="138246" name="Picture 7"/>
          <p:cNvPicPr>
            <a:picLocks noChangeAspect="1" noChangeArrowheads="1"/>
          </p:cNvPicPr>
          <p:nvPr/>
        </p:nvPicPr>
        <p:blipFill>
          <a:blip r:embed="rId4">
            <a:extLst>
              <a:ext uri="{28A0092B-C50C-407E-A947-70E740481C1C}">
                <a14:useLocalDpi xmlns:a14="http://schemas.microsoft.com/office/drawing/2010/main" val="0"/>
              </a:ext>
            </a:extLst>
          </a:blip>
          <a:srcRect t="11429" r="14285" b="12381"/>
          <a:stretch>
            <a:fillRect/>
          </a:stretch>
        </p:blipFill>
        <p:spPr bwMode="auto">
          <a:xfrm>
            <a:off x="4343400" y="1600200"/>
            <a:ext cx="4572000" cy="3048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5638" name="Rectangle 22"/>
          <p:cNvSpPr>
            <a:spLocks noChangeArrowheads="1"/>
          </p:cNvSpPr>
          <p:nvPr/>
        </p:nvSpPr>
        <p:spPr bwMode="auto">
          <a:xfrm>
            <a:off x="5715000" y="1828800"/>
            <a:ext cx="1693863"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Layer jump</a:t>
            </a:r>
          </a:p>
        </p:txBody>
      </p:sp>
      <p:sp>
        <p:nvSpPr>
          <p:cNvPr id="495642" name="Rectangle 26"/>
          <p:cNvSpPr>
            <a:spLocks noChangeArrowheads="1"/>
          </p:cNvSpPr>
          <p:nvPr/>
        </p:nvSpPr>
        <p:spPr bwMode="auto">
          <a:xfrm>
            <a:off x="304800" y="5791200"/>
            <a:ext cx="8610600" cy="8223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defRPr/>
            </a:pPr>
            <a:r>
              <a:rPr lang="en-US">
                <a:cs typeface="+mn-cs"/>
              </a:rPr>
              <a:t>Ends, transitions, and any deviation from the regular structure are the most delicate part of the magnet</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2"/>
          <p:cNvSpPr>
            <a:spLocks noGrp="1" noChangeArrowheads="1"/>
          </p:cNvSpPr>
          <p:nvPr>
            <p:ph type="title"/>
          </p:nvPr>
        </p:nvSpPr>
        <p:spPr/>
        <p:txBody>
          <a:bodyPr/>
          <a:lstStyle/>
          <a:p>
            <a:pPr eaLnBrk="1" hangingPunct="1">
              <a:defRPr/>
            </a:pPr>
            <a:r>
              <a:rPr lang="en-US">
                <a:cs typeface="+mj-cs"/>
              </a:rPr>
              <a:t>Collaring and yoking</a:t>
            </a:r>
          </a:p>
        </p:txBody>
      </p:sp>
      <p:pic>
        <p:nvPicPr>
          <p:cNvPr id="140290" name="Picture 5" descr="Collars_open"/>
          <p:cNvPicPr>
            <a:picLocks noChangeAspect="1" noChangeArrowheads="1"/>
          </p:cNvPicPr>
          <p:nvPr/>
        </p:nvPicPr>
        <p:blipFill>
          <a:blip r:embed="rId3">
            <a:extLst>
              <a:ext uri="{28A0092B-C50C-407E-A947-70E740481C1C}">
                <a14:useLocalDpi xmlns:a14="http://schemas.microsoft.com/office/drawing/2010/main" val="0"/>
              </a:ext>
            </a:extLst>
          </a:blip>
          <a:srcRect t="12022" b="813"/>
          <a:stretch>
            <a:fillRect/>
          </a:stretch>
        </p:blipFill>
        <p:spPr bwMode="auto">
          <a:xfrm>
            <a:off x="152400" y="1752600"/>
            <a:ext cx="3657600" cy="2209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0291" name="Picture 2" descr="Presentation 5"/>
          <p:cNvPicPr>
            <a:picLocks noChangeArrowheads="1"/>
          </p:cNvPicPr>
          <p:nvPr/>
        </p:nvPicPr>
        <p:blipFill>
          <a:blip r:embed="rId4">
            <a:extLst>
              <a:ext uri="{28A0092B-C50C-407E-A947-70E740481C1C}">
                <a14:useLocalDpi xmlns:a14="http://schemas.microsoft.com/office/drawing/2010/main" val="0"/>
              </a:ext>
            </a:extLst>
          </a:blip>
          <a:srcRect l="18823" t="32744" r="23361" b="33023"/>
          <a:stretch>
            <a:fillRect/>
          </a:stretch>
        </p:blipFill>
        <p:spPr bwMode="auto">
          <a:xfrm>
            <a:off x="4788024" y="1700808"/>
            <a:ext cx="3276600" cy="175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497678" name="Picture 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335463" y="3659188"/>
            <a:ext cx="4579937" cy="2990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140297" name="Picture 4" descr="Collars_close"/>
          <p:cNvPicPr>
            <a:picLocks noChangeAspect="1" noChangeArrowheads="1"/>
          </p:cNvPicPr>
          <p:nvPr/>
        </p:nvPicPr>
        <p:blipFill>
          <a:blip r:embed="rId6">
            <a:extLst>
              <a:ext uri="{28A0092B-C50C-407E-A947-70E740481C1C}">
                <a14:useLocalDpi xmlns:a14="http://schemas.microsoft.com/office/drawing/2010/main" val="0"/>
              </a:ext>
            </a:extLst>
          </a:blip>
          <a:srcRect t="15114" b="6297"/>
          <a:stretch>
            <a:fillRect/>
          </a:stretch>
        </p:blipFill>
        <p:spPr bwMode="auto">
          <a:xfrm>
            <a:off x="533400" y="3886200"/>
            <a:ext cx="3657600" cy="19812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7680" name="Rectangle 16"/>
          <p:cNvSpPr>
            <a:spLocks noChangeArrowheads="1"/>
          </p:cNvSpPr>
          <p:nvPr/>
        </p:nvSpPr>
        <p:spPr bwMode="auto">
          <a:xfrm>
            <a:off x="7315200" y="3733800"/>
            <a:ext cx="1062038"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solidFill>
                  <a:schemeClr val="bg1"/>
                </a:solidFill>
                <a:cs typeface="+mn-cs"/>
              </a:rPr>
              <a:t>yoking</a:t>
            </a:r>
          </a:p>
        </p:txBody>
      </p:sp>
      <p:sp>
        <p:nvSpPr>
          <p:cNvPr id="497681" name="Rectangle 17"/>
          <p:cNvSpPr>
            <a:spLocks noChangeArrowheads="1"/>
          </p:cNvSpPr>
          <p:nvPr/>
        </p:nvSpPr>
        <p:spPr bwMode="auto">
          <a:xfrm>
            <a:off x="2743200" y="5943600"/>
            <a:ext cx="130810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collaring</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 assembly</a:t>
            </a:r>
          </a:p>
        </p:txBody>
      </p:sp>
      <p:sp>
        <p:nvSpPr>
          <p:cNvPr id="6" name="TextBox 5"/>
          <p:cNvSpPr txBox="1"/>
          <p:nvPr/>
        </p:nvSpPr>
        <p:spPr>
          <a:xfrm>
            <a:off x="539552" y="5613048"/>
            <a:ext cx="2160240" cy="1200328"/>
          </a:xfrm>
          <a:prstGeom prst="rect">
            <a:avLst/>
          </a:prstGeom>
          <a:noFill/>
        </p:spPr>
        <p:txBody>
          <a:bodyPr wrap="square" rtlCol="0">
            <a:spAutoFit/>
          </a:bodyPr>
          <a:lstStyle/>
          <a:p>
            <a:r>
              <a:rPr lang="en-US" dirty="0"/>
              <a:t>Alstom</a:t>
            </a:r>
          </a:p>
          <a:p>
            <a:r>
              <a:rPr lang="en-US" dirty="0" err="1"/>
              <a:t>Noell</a:t>
            </a:r>
            <a:endParaRPr lang="en-US" dirty="0"/>
          </a:p>
          <a:p>
            <a:r>
              <a:rPr lang="en-US" dirty="0" err="1"/>
              <a:t>Ansaldo</a:t>
            </a:r>
            <a:endParaRPr lang="en-US" dirty="0"/>
          </a:p>
        </p:txBody>
      </p:sp>
      <p:graphicFrame>
        <p:nvGraphicFramePr>
          <p:cNvPr id="7" name="Object 3"/>
          <p:cNvGraphicFramePr>
            <a:graphicFrameLocks noGrp="1" noChangeAspect="1"/>
          </p:cNvGraphicFramePr>
          <p:nvPr>
            <p:ph sz="half" idx="1"/>
            <p:extLst>
              <p:ext uri="{D42A27DB-BD31-4B8C-83A1-F6EECF244321}">
                <p14:modId xmlns:p14="http://schemas.microsoft.com/office/powerpoint/2010/main" val="1592180227"/>
              </p:ext>
            </p:extLst>
          </p:nvPr>
        </p:nvGraphicFramePr>
        <p:xfrm>
          <a:off x="582488" y="1628800"/>
          <a:ext cx="3810000" cy="3732213"/>
        </p:xfrm>
        <a:graphic>
          <a:graphicData uri="http://schemas.openxmlformats.org/presentationml/2006/ole">
            <mc:AlternateContent xmlns:mc="http://schemas.openxmlformats.org/markup-compatibility/2006">
              <mc:Choice xmlns:v="urn:schemas-microsoft-com:vml" Requires="v">
                <p:oleObj name="Photo Editor Photo" r:id="rId2" imgW="11666667" imgH="11428571" progId="MSPhotoEd.3">
                  <p:embed/>
                </p:oleObj>
              </mc:Choice>
              <mc:Fallback>
                <p:oleObj name="Photo Editor Photo" r:id="rId2" imgW="11666667" imgH="11428571" progId="MSPhotoEd.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2488" y="1628800"/>
                        <a:ext cx="3810000" cy="37322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oleObj>
              </mc:Fallback>
            </mc:AlternateContent>
          </a:graphicData>
        </a:graphic>
      </p:graphicFrame>
      <p:pic>
        <p:nvPicPr>
          <p:cNvPr id="8"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a:xfrm>
            <a:off x="4468688" y="3459188"/>
            <a:ext cx="4495800" cy="3373437"/>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808080">
                      <a:alpha val="74998"/>
                    </a:srgbClr>
                  </a:outerShdw>
                </a:effectLst>
              </a14:hiddenEffects>
            </a:ext>
          </a:extLst>
        </p:spPr>
      </p:pic>
      <p:pic>
        <p:nvPicPr>
          <p:cNvPr id="9" name="Picture 5"/>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25888" y="1628800"/>
            <a:ext cx="3581400" cy="2686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Tree>
    <p:extLst>
      <p:ext uri="{BB962C8B-B14F-4D97-AF65-F5344CB8AC3E}">
        <p14:creationId xmlns:p14="http://schemas.microsoft.com/office/powerpoint/2010/main" val="170502013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5858" name="Rectangle 2"/>
          <p:cNvSpPr>
            <a:spLocks noGrp="1" noChangeArrowheads="1"/>
          </p:cNvSpPr>
          <p:nvPr>
            <p:ph type="title"/>
          </p:nvPr>
        </p:nvSpPr>
        <p:spPr/>
        <p:txBody>
          <a:bodyPr/>
          <a:lstStyle/>
          <a:p>
            <a:pPr eaLnBrk="1" hangingPunct="1">
              <a:defRPr/>
            </a:pPr>
            <a:r>
              <a:rPr lang="en-US">
                <a:cs typeface="+mj-cs"/>
              </a:rPr>
              <a:t>Cold mass</a:t>
            </a:r>
          </a:p>
        </p:txBody>
      </p:sp>
      <p:pic>
        <p:nvPicPr>
          <p:cNvPr id="142338" name="Picture 6" descr="reception_fina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1600200"/>
            <a:ext cx="7467600" cy="49657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Rectangle 2"/>
          <p:cNvSpPr>
            <a:spLocks noGrp="1" noChangeArrowheads="1"/>
          </p:cNvSpPr>
          <p:nvPr>
            <p:ph type="title"/>
          </p:nvPr>
        </p:nvSpPr>
        <p:spPr/>
        <p:txBody>
          <a:bodyPr/>
          <a:lstStyle/>
          <a:p>
            <a:pPr eaLnBrk="1" hangingPunct="1">
              <a:defRPr/>
            </a:pPr>
            <a:r>
              <a:rPr lang="en-US">
                <a:cs typeface="+mj-cs"/>
              </a:rPr>
              <a:t>Cryostat</a:t>
            </a:r>
          </a:p>
        </p:txBody>
      </p:sp>
      <p:pic>
        <p:nvPicPr>
          <p:cNvPr id="144386" name="Picture 9" descr="Us000872795-002-Cropped"/>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l="47491" t="16801" r="7845" b="30272"/>
          <a:stretch>
            <a:fillRect/>
          </a:stretch>
        </p:blipFill>
        <p:spPr bwMode="auto">
          <a:xfrm rot="-5400000">
            <a:off x="1035050" y="730250"/>
            <a:ext cx="1892300" cy="3657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nvGrpSpPr>
          <p:cNvPr id="498708" name="Group 20"/>
          <p:cNvGrpSpPr>
            <a:grpSpLocks/>
          </p:cNvGrpSpPr>
          <p:nvPr/>
        </p:nvGrpSpPr>
        <p:grpSpPr bwMode="auto">
          <a:xfrm>
            <a:off x="1981200" y="76200"/>
            <a:ext cx="7010400" cy="3829050"/>
            <a:chOff x="1248" y="48"/>
            <a:chExt cx="4416" cy="2412"/>
          </a:xfrm>
        </p:grpSpPr>
        <p:grpSp>
          <p:nvGrpSpPr>
            <p:cNvPr id="144399" name="Group 16"/>
            <p:cNvGrpSpPr>
              <a:grpSpLocks/>
            </p:cNvGrpSpPr>
            <p:nvPr/>
          </p:nvGrpSpPr>
          <p:grpSpPr bwMode="auto">
            <a:xfrm>
              <a:off x="2448" y="48"/>
              <a:ext cx="3216" cy="2412"/>
              <a:chOff x="2448" y="48"/>
              <a:chExt cx="3216" cy="2412"/>
            </a:xfrm>
          </p:grpSpPr>
          <p:pic>
            <p:nvPicPr>
              <p:cNvPr id="144401" name="Picture 3" descr="cryosta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48" y="48"/>
                <a:ext cx="3216" cy="2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8703" name="Rectangle 15"/>
              <p:cNvSpPr>
                <a:spLocks noChangeArrowheads="1"/>
              </p:cNvSpPr>
              <p:nvPr/>
            </p:nvSpPr>
            <p:spPr bwMode="auto">
              <a:xfrm>
                <a:off x="2544" y="144"/>
                <a:ext cx="166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solidFill>
                      <a:schemeClr val="bg1"/>
                    </a:solidFill>
                    <a:cs typeface="+mn-cs"/>
                  </a:rPr>
                  <a:t>Vacuum enclosure</a:t>
                </a:r>
              </a:p>
            </p:txBody>
          </p:sp>
        </p:grpSp>
        <p:sp>
          <p:nvSpPr>
            <p:cNvPr id="498706" name="Line 18"/>
            <p:cNvSpPr>
              <a:spLocks noChangeShapeType="1"/>
            </p:cNvSpPr>
            <p:nvPr/>
          </p:nvSpPr>
          <p:spPr bwMode="auto">
            <a:xfrm flipV="1">
              <a:off x="1248" y="960"/>
              <a:ext cx="336" cy="288"/>
            </a:xfrm>
            <a:prstGeom prst="line">
              <a:avLst/>
            </a:prstGeom>
            <a:noFill/>
            <a:ln w="28575">
              <a:solidFill>
                <a:schemeClr val="tx1"/>
              </a:solidFill>
              <a:round/>
              <a:headEnd type="triangle" w="sm" len="lg"/>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498712" name="Group 24"/>
          <p:cNvGrpSpPr>
            <a:grpSpLocks/>
          </p:cNvGrpSpPr>
          <p:nvPr/>
        </p:nvGrpSpPr>
        <p:grpSpPr bwMode="auto">
          <a:xfrm>
            <a:off x="3048000" y="1676400"/>
            <a:ext cx="6019800" cy="4343400"/>
            <a:chOff x="1920" y="1056"/>
            <a:chExt cx="3792" cy="2736"/>
          </a:xfrm>
        </p:grpSpPr>
        <p:grpSp>
          <p:nvGrpSpPr>
            <p:cNvPr id="144395" name="Group 14"/>
            <p:cNvGrpSpPr>
              <a:grpSpLocks/>
            </p:cNvGrpSpPr>
            <p:nvPr/>
          </p:nvGrpSpPr>
          <p:grpSpPr bwMode="auto">
            <a:xfrm>
              <a:off x="3312" y="1955"/>
              <a:ext cx="2400" cy="1837"/>
              <a:chOff x="3312" y="1955"/>
              <a:chExt cx="2400" cy="1837"/>
            </a:xfrm>
          </p:grpSpPr>
          <p:pic>
            <p:nvPicPr>
              <p:cNvPr id="144397" name="Picture 4" descr="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12" y="1955"/>
                <a:ext cx="2400" cy="155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8701" name="Rectangle 13"/>
              <p:cNvSpPr>
                <a:spLocks noChangeArrowheads="1"/>
              </p:cNvSpPr>
              <p:nvPr/>
            </p:nvSpPr>
            <p:spPr bwMode="auto">
              <a:xfrm>
                <a:off x="3840" y="3504"/>
                <a:ext cx="1833"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Low conduction foot</a:t>
                </a:r>
              </a:p>
            </p:txBody>
          </p:sp>
        </p:grpSp>
        <p:sp>
          <p:nvSpPr>
            <p:cNvPr id="498707" name="Line 19"/>
            <p:cNvSpPr>
              <a:spLocks noChangeShapeType="1"/>
            </p:cNvSpPr>
            <p:nvPr/>
          </p:nvSpPr>
          <p:spPr bwMode="auto">
            <a:xfrm flipV="1">
              <a:off x="1920" y="1056"/>
              <a:ext cx="336" cy="288"/>
            </a:xfrm>
            <a:prstGeom prst="line">
              <a:avLst/>
            </a:prstGeom>
            <a:noFill/>
            <a:ln w="28575">
              <a:solidFill>
                <a:schemeClr val="tx1"/>
              </a:solidFill>
              <a:round/>
              <a:headEnd type="triangle" w="sm" len="lg"/>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grpSp>
        <p:nvGrpSpPr>
          <p:cNvPr id="498713" name="Group 25"/>
          <p:cNvGrpSpPr>
            <a:grpSpLocks/>
          </p:cNvGrpSpPr>
          <p:nvPr/>
        </p:nvGrpSpPr>
        <p:grpSpPr bwMode="auto">
          <a:xfrm>
            <a:off x="76200" y="2590800"/>
            <a:ext cx="5791200" cy="4114800"/>
            <a:chOff x="48" y="1632"/>
            <a:chExt cx="3648" cy="2592"/>
          </a:xfrm>
        </p:grpSpPr>
        <p:grpSp>
          <p:nvGrpSpPr>
            <p:cNvPr id="144390" name="Group 17"/>
            <p:cNvGrpSpPr>
              <a:grpSpLocks/>
            </p:cNvGrpSpPr>
            <p:nvPr/>
          </p:nvGrpSpPr>
          <p:grpSpPr bwMode="auto">
            <a:xfrm>
              <a:off x="48" y="2147"/>
              <a:ext cx="3648" cy="2077"/>
              <a:chOff x="48" y="2147"/>
              <a:chExt cx="3648" cy="2077"/>
            </a:xfrm>
          </p:grpSpPr>
          <p:pic>
            <p:nvPicPr>
              <p:cNvPr id="144392" name="Picture 5" descr="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22" y="2387"/>
                <a:ext cx="1974" cy="15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44393" name="Picture 6" descr="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 y="2147"/>
                <a:ext cx="1881" cy="150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8696" name="Rectangle 8"/>
              <p:cNvSpPr>
                <a:spLocks noChangeArrowheads="1"/>
              </p:cNvSpPr>
              <p:nvPr/>
            </p:nvSpPr>
            <p:spPr bwMode="auto">
              <a:xfrm>
                <a:off x="1776" y="3936"/>
                <a:ext cx="1510"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Thermal screens</a:t>
                </a:r>
              </a:p>
            </p:txBody>
          </p:sp>
        </p:grpSp>
        <p:sp>
          <p:nvSpPr>
            <p:cNvPr id="498711" name="Line 23"/>
            <p:cNvSpPr>
              <a:spLocks noChangeShapeType="1"/>
            </p:cNvSpPr>
            <p:nvPr/>
          </p:nvSpPr>
          <p:spPr bwMode="auto">
            <a:xfrm flipV="1">
              <a:off x="1152" y="1632"/>
              <a:ext cx="336" cy="288"/>
            </a:xfrm>
            <a:prstGeom prst="line">
              <a:avLst/>
            </a:prstGeom>
            <a:noFill/>
            <a:ln w="28575">
              <a:solidFill>
                <a:schemeClr val="tx1"/>
              </a:solidFill>
              <a:round/>
              <a:headEnd type="triangle" w="sm" len="lg"/>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9870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4987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499"/>
                                          </p:stCondLst>
                                        </p:cTn>
                                        <p:tgtEl>
                                          <p:spTgt spid="4987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Rectangle 1026"/>
          <p:cNvSpPr>
            <a:spLocks noGrp="1" noChangeArrowheads="1"/>
          </p:cNvSpPr>
          <p:nvPr>
            <p:ph type="title"/>
          </p:nvPr>
        </p:nvSpPr>
        <p:spPr/>
        <p:txBody>
          <a:bodyPr/>
          <a:lstStyle/>
          <a:p>
            <a:pPr eaLnBrk="1" hangingPunct="1">
              <a:defRPr/>
            </a:pPr>
            <a:r>
              <a:rPr lang="en-US">
                <a:cs typeface="+mj-cs"/>
              </a:rPr>
              <a:t>NC vs. SC Magnets - 2/2</a:t>
            </a:r>
          </a:p>
        </p:txBody>
      </p:sp>
      <p:sp>
        <p:nvSpPr>
          <p:cNvPr id="531459" name="Rectangle 1027"/>
          <p:cNvSpPr>
            <a:spLocks noGrp="1" noChangeArrowheads="1"/>
          </p:cNvSpPr>
          <p:nvPr>
            <p:ph type="body" idx="1"/>
          </p:nvPr>
        </p:nvSpPr>
        <p:spPr>
          <a:xfrm>
            <a:off x="152400" y="1752600"/>
            <a:ext cx="4953000" cy="4953000"/>
          </a:xfrm>
        </p:spPr>
        <p:txBody>
          <a:bodyPr/>
          <a:lstStyle/>
          <a:p>
            <a:pPr eaLnBrk="1" hangingPunct="1">
              <a:lnSpc>
                <a:spcPct val="90000"/>
              </a:lnSpc>
              <a:defRPr/>
            </a:pPr>
            <a:r>
              <a:rPr lang="en-US" dirty="0">
                <a:cs typeface="+mn-cs"/>
              </a:rPr>
              <a:t>Superconducting accelerator magnets</a:t>
            </a:r>
          </a:p>
          <a:p>
            <a:pPr lvl="1" eaLnBrk="1" hangingPunct="1">
              <a:lnSpc>
                <a:spcPct val="90000"/>
              </a:lnSpc>
              <a:defRPr/>
            </a:pPr>
            <a:r>
              <a:rPr lang="en-US" dirty="0">
                <a:solidFill>
                  <a:srgbClr val="FF0000"/>
                </a:solidFill>
              </a:rPr>
              <a:t>Superconducting </a:t>
            </a:r>
            <a:r>
              <a:rPr lang="en-US" i="1" dirty="0">
                <a:solidFill>
                  <a:srgbClr val="FF0000"/>
                </a:solidFill>
              </a:rPr>
              <a:t>ampere-turns </a:t>
            </a:r>
            <a:r>
              <a:rPr lang="en-US" dirty="0"/>
              <a:t>are </a:t>
            </a:r>
            <a:r>
              <a:rPr lang="en-US" i="1" dirty="0"/>
              <a:t>cheap</a:t>
            </a:r>
            <a:endParaRPr lang="en-US" dirty="0"/>
          </a:p>
          <a:p>
            <a:pPr lvl="1" eaLnBrk="1" hangingPunct="1">
              <a:lnSpc>
                <a:spcPct val="90000"/>
              </a:lnSpc>
              <a:defRPr/>
            </a:pPr>
            <a:r>
              <a:rPr lang="en-US" dirty="0"/>
              <a:t>Field generated by the coil current (but limited by critical current, e.g. ≈ 10 T for </a:t>
            </a:r>
            <a:r>
              <a:rPr lang="en-US" dirty="0" err="1"/>
              <a:t>NbTi</a:t>
            </a:r>
            <a:r>
              <a:rPr lang="en-US" dirty="0"/>
              <a:t>)</a:t>
            </a:r>
          </a:p>
          <a:p>
            <a:pPr lvl="1" eaLnBrk="1" hangingPunct="1">
              <a:lnSpc>
                <a:spcPct val="90000"/>
              </a:lnSpc>
              <a:defRPr/>
            </a:pPr>
            <a:r>
              <a:rPr lang="en-US" dirty="0"/>
              <a:t>High current density, compact, low mass of high-tech SC material (cost driver)</a:t>
            </a:r>
          </a:p>
          <a:p>
            <a:pPr lvl="1" eaLnBrk="1" hangingPunct="1">
              <a:lnSpc>
                <a:spcPct val="90000"/>
              </a:lnSpc>
              <a:defRPr/>
            </a:pPr>
            <a:r>
              <a:rPr lang="en-US" dirty="0"/>
              <a:t>Requires efficient and reliable cryogenics cooling for operation (availability driver)</a:t>
            </a:r>
          </a:p>
        </p:txBody>
      </p:sp>
      <p:sp>
        <p:nvSpPr>
          <p:cNvPr id="531461" name="Rectangle 1029"/>
          <p:cNvSpPr>
            <a:spLocks noChangeArrowheads="1"/>
          </p:cNvSpPr>
          <p:nvPr/>
        </p:nvSpPr>
        <p:spPr bwMode="auto">
          <a:xfrm>
            <a:off x="4876800" y="5638800"/>
            <a:ext cx="4191000" cy="10064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defRPr/>
            </a:pPr>
            <a:r>
              <a:rPr lang="en-US" sz="2000">
                <a:cs typeface="+mn-cs"/>
              </a:rPr>
              <a:t>A superconducting dipole magnet of the Tevatron at FNAL, the first superconducting synchrotron, 1983</a:t>
            </a:r>
          </a:p>
        </p:txBody>
      </p:sp>
      <p:pic>
        <p:nvPicPr>
          <p:cNvPr id="24580" name="Picture 1030" descr="Screen shot 2010-09-20 at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2333625"/>
            <a:ext cx="3657600" cy="32829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581" name="Picture 1031" descr="Screen shot 2010-09-20 at 10"/>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858000" y="762000"/>
            <a:ext cx="2286000" cy="1562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Cryo</a:t>
            </a:r>
            <a:r>
              <a:rPr lang="en-US" dirty="0"/>
              <a:t>-magnets and tests</a:t>
            </a:r>
          </a:p>
        </p:txBody>
      </p:sp>
      <p:pic>
        <p:nvPicPr>
          <p:cNvPr id="10" name="Picture 3" descr="2001-11-29_SMA18_view"/>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66513" y="1700808"/>
            <a:ext cx="5313599" cy="338437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3" descr="0403011_0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635896" y="4047980"/>
            <a:ext cx="5400600" cy="2670163"/>
          </a:xfrm>
          <a:prstGeom prst="rect">
            <a:avLst/>
          </a:prstGeom>
          <a:noFill/>
          <a:extLst>
            <a:ext uri="{909E8E84-426E-40dd-AFC4-6F175D3DCCD1}">
              <a14:hiddenFill xmlns="" xmlns:a14="http://schemas.microsoft.com/office/drawing/2010/main">
                <a:solidFill>
                  <a:srgbClr val="FFFFFF"/>
                </a:solidFill>
              </a14:hiddenFill>
            </a:ext>
          </a:extLst>
        </p:spPr>
      </p:pic>
      <p:sp>
        <p:nvSpPr>
          <p:cNvPr id="3" name="TextBox 2"/>
          <p:cNvSpPr txBox="1"/>
          <p:nvPr/>
        </p:nvSpPr>
        <p:spPr>
          <a:xfrm>
            <a:off x="5631142" y="1700808"/>
            <a:ext cx="3261338" cy="1938992"/>
          </a:xfrm>
          <a:prstGeom prst="rect">
            <a:avLst/>
          </a:prstGeom>
          <a:noFill/>
        </p:spPr>
        <p:txBody>
          <a:bodyPr wrap="square" rtlCol="0">
            <a:spAutoFit/>
          </a:bodyPr>
          <a:lstStyle/>
          <a:p>
            <a:r>
              <a:rPr lang="en-US" dirty="0"/>
              <a:t>Magnet reception, </a:t>
            </a:r>
            <a:r>
              <a:rPr lang="en-US" dirty="0" err="1"/>
              <a:t>cryostating</a:t>
            </a:r>
            <a:r>
              <a:rPr lang="en-US" dirty="0"/>
              <a:t>, preparation for cold test and “stripping” for installation</a:t>
            </a:r>
          </a:p>
        </p:txBody>
      </p:sp>
      <p:sp>
        <p:nvSpPr>
          <p:cNvPr id="6" name="TextBox 5"/>
          <p:cNvSpPr txBox="1"/>
          <p:nvPr/>
        </p:nvSpPr>
        <p:spPr>
          <a:xfrm>
            <a:off x="323528" y="5589240"/>
            <a:ext cx="3261338" cy="1200328"/>
          </a:xfrm>
          <a:prstGeom prst="rect">
            <a:avLst/>
          </a:prstGeom>
          <a:noFill/>
        </p:spPr>
        <p:txBody>
          <a:bodyPr wrap="square" rtlCol="0">
            <a:spAutoFit/>
          </a:bodyPr>
          <a:lstStyle/>
          <a:p>
            <a:pPr algn="r"/>
            <a:r>
              <a:rPr lang="en-US" dirty="0"/>
              <a:t>Magnet powering tests and magnetic measurements</a:t>
            </a:r>
          </a:p>
        </p:txBody>
      </p:sp>
    </p:spTree>
    <p:extLst>
      <p:ext uri="{BB962C8B-B14F-4D97-AF65-F5344CB8AC3E}">
        <p14:creationId xmlns:p14="http://schemas.microsoft.com/office/powerpoint/2010/main" val="409252929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Magnet installation</a:t>
            </a:r>
          </a:p>
        </p:txBody>
      </p:sp>
      <p:pic>
        <p:nvPicPr>
          <p:cNvPr id="5" name="Picture 4" descr="0704009_02-A5-at-72-dp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04" y="1728043"/>
            <a:ext cx="3360738" cy="5013325"/>
          </a:xfrm>
          <a:prstGeom prst="rect">
            <a:avLst/>
          </a:prstGeom>
          <a:noFill/>
          <a:extLst>
            <a:ext uri="{909E8E84-426E-40dd-AFC4-6F175D3DCCD1}">
              <a14:hiddenFill xmlns="" xmlns:a14="http://schemas.microsoft.com/office/drawing/2010/main">
                <a:solidFill>
                  <a:srgbClr val="FFFFFF"/>
                </a:solidFill>
              </a14:hiddenFill>
            </a:ext>
          </a:extLst>
        </p:spPr>
      </p:pic>
      <p:pic>
        <p:nvPicPr>
          <p:cNvPr id="6" name="Picture 5"/>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780283" y="2458293"/>
            <a:ext cx="5256213" cy="4283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3" name="TextBox 2"/>
          <p:cNvSpPr txBox="1"/>
          <p:nvPr/>
        </p:nvSpPr>
        <p:spPr>
          <a:xfrm>
            <a:off x="107505" y="5805264"/>
            <a:ext cx="2088232" cy="830997"/>
          </a:xfrm>
          <a:prstGeom prst="rect">
            <a:avLst/>
          </a:prstGeom>
          <a:noFill/>
        </p:spPr>
        <p:txBody>
          <a:bodyPr wrap="square" rtlCol="0">
            <a:spAutoFit/>
          </a:bodyPr>
          <a:lstStyle/>
          <a:p>
            <a:r>
              <a:rPr lang="en-US" dirty="0"/>
              <a:t>Descent in the tunnel</a:t>
            </a:r>
          </a:p>
        </p:txBody>
      </p:sp>
      <p:sp>
        <p:nvSpPr>
          <p:cNvPr id="7" name="TextBox 6"/>
          <p:cNvSpPr txBox="1"/>
          <p:nvPr/>
        </p:nvSpPr>
        <p:spPr>
          <a:xfrm>
            <a:off x="3779912" y="1887215"/>
            <a:ext cx="5256584" cy="461665"/>
          </a:xfrm>
          <a:prstGeom prst="rect">
            <a:avLst/>
          </a:prstGeom>
          <a:noFill/>
        </p:spPr>
        <p:txBody>
          <a:bodyPr wrap="square" rtlCol="0">
            <a:spAutoFit/>
          </a:bodyPr>
          <a:lstStyle/>
          <a:p>
            <a:pPr algn="r"/>
            <a:r>
              <a:rPr lang="en-US" dirty="0"/>
              <a:t>Magnet transport and installation</a:t>
            </a:r>
          </a:p>
        </p:txBody>
      </p:sp>
    </p:spTree>
    <p:extLst>
      <p:ext uri="{BB962C8B-B14F-4D97-AF65-F5344CB8AC3E}">
        <p14:creationId xmlns:p14="http://schemas.microsoft.com/office/powerpoint/2010/main" val="3289481344"/>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Interconnection</a:t>
            </a:r>
          </a:p>
        </p:txBody>
      </p:sp>
      <p:pic>
        <p:nvPicPr>
          <p:cNvPr id="8" name="Picture 3" descr="0704007_01-A5-at-72-dpi"/>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7800" y="3723853"/>
            <a:ext cx="4249738" cy="2847975"/>
          </a:xfrm>
          <a:prstGeom prst="rect">
            <a:avLst/>
          </a:prstGeom>
          <a:noFill/>
          <a:extLst>
            <a:ext uri="{909E8E84-426E-40dd-AFC4-6F175D3DCCD1}">
              <a14:hiddenFill xmlns="" xmlns:a14="http://schemas.microsoft.com/office/drawing/2010/main">
                <a:solidFill>
                  <a:srgbClr val="FFFFFF"/>
                </a:solidFill>
              </a14:hiddenFill>
            </a:ext>
          </a:extLst>
        </p:spPr>
      </p:pic>
      <p:pic>
        <p:nvPicPr>
          <p:cNvPr id="9" name="Picture 4" descr="0505004_0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43438" y="3734966"/>
            <a:ext cx="4324350" cy="2820987"/>
          </a:xfrm>
          <a:prstGeom prst="rect">
            <a:avLst/>
          </a:prstGeom>
          <a:noFill/>
          <a:extLst>
            <a:ext uri="{909E8E84-426E-40dd-AFC4-6F175D3DCCD1}">
              <a14:hiddenFill xmlns="" xmlns:a14="http://schemas.microsoft.com/office/drawing/2010/main">
                <a:solidFill>
                  <a:srgbClr val="FFFFFF"/>
                </a:solidFill>
              </a14:hiddenFill>
            </a:ext>
          </a:extLst>
        </p:spPr>
      </p:pic>
      <p:sp>
        <p:nvSpPr>
          <p:cNvPr id="10" name="Text Box 5"/>
          <p:cNvSpPr txBox="1">
            <a:spLocks noChangeArrowheads="1"/>
          </p:cNvSpPr>
          <p:nvPr/>
        </p:nvSpPr>
        <p:spPr bwMode="auto">
          <a:xfrm>
            <a:off x="611188" y="1772816"/>
            <a:ext cx="3529012" cy="1846262"/>
          </a:xfrm>
          <a:prstGeom prst="rect">
            <a:avLst/>
          </a:prstGeom>
          <a:noFill/>
          <a:ln w="127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pPr>
            <a:r>
              <a:rPr lang="fr-CH" sz="1800" dirty="0">
                <a:latin typeface="Tahoma" charset="0"/>
              </a:rPr>
              <a:t>65’000 electrical joints</a:t>
            </a:r>
          </a:p>
          <a:p>
            <a:pPr algn="ctr" eaLnBrk="0" hangingPunct="0">
              <a:spcBef>
                <a:spcPct val="50000"/>
              </a:spcBef>
            </a:pPr>
            <a:r>
              <a:rPr lang="fr-CH" sz="1600" dirty="0">
                <a:latin typeface="Tahoma" charset="0"/>
              </a:rPr>
              <a:t>Induction-heated soldering</a:t>
            </a:r>
          </a:p>
          <a:p>
            <a:pPr algn="ctr" eaLnBrk="0" hangingPunct="0">
              <a:spcBef>
                <a:spcPct val="50000"/>
              </a:spcBef>
            </a:pPr>
            <a:r>
              <a:rPr lang="fr-CH" sz="1600" dirty="0">
                <a:latin typeface="Tahoma" charset="0"/>
              </a:rPr>
              <a:t>Ultrasonic welding</a:t>
            </a:r>
            <a:endParaRPr lang="fr-CH" sz="1800" dirty="0">
              <a:latin typeface="Tahoma" charset="0"/>
            </a:endParaRPr>
          </a:p>
          <a:p>
            <a:pPr algn="ctr" eaLnBrk="0" hangingPunct="0">
              <a:spcBef>
                <a:spcPct val="50000"/>
              </a:spcBef>
            </a:pPr>
            <a:r>
              <a:rPr lang="fr-CH" sz="1600" i="1" dirty="0">
                <a:solidFill>
                  <a:srgbClr val="FF0000"/>
                </a:solidFill>
                <a:latin typeface="Tahoma" charset="0"/>
              </a:rPr>
              <a:t>Very low resistance</a:t>
            </a:r>
          </a:p>
          <a:p>
            <a:pPr algn="ctr" eaLnBrk="0" hangingPunct="0">
              <a:spcBef>
                <a:spcPct val="50000"/>
              </a:spcBef>
            </a:pPr>
            <a:r>
              <a:rPr lang="fr-CH" sz="1600" i="1" dirty="0">
                <a:solidFill>
                  <a:srgbClr val="FF0000"/>
                </a:solidFill>
                <a:latin typeface="Tahoma" charset="0"/>
              </a:rPr>
              <a:t>HV electrical insulation</a:t>
            </a:r>
          </a:p>
        </p:txBody>
      </p:sp>
      <p:sp>
        <p:nvSpPr>
          <p:cNvPr id="11" name="Text Box 6"/>
          <p:cNvSpPr txBox="1">
            <a:spLocks noChangeArrowheads="1"/>
          </p:cNvSpPr>
          <p:nvPr/>
        </p:nvSpPr>
        <p:spPr bwMode="auto">
          <a:xfrm>
            <a:off x="5003800" y="1772816"/>
            <a:ext cx="3529013" cy="1846262"/>
          </a:xfrm>
          <a:prstGeom prst="rect">
            <a:avLst/>
          </a:prstGeom>
          <a:noFill/>
          <a:ln w="12700">
            <a:solidFill>
              <a:schemeClr val="tx1"/>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eaLnBrk="0" hangingPunct="0">
              <a:spcBef>
                <a:spcPct val="50000"/>
              </a:spcBef>
            </a:pPr>
            <a:r>
              <a:rPr lang="fr-CH" sz="1800">
                <a:latin typeface="Tahoma" charset="0"/>
              </a:rPr>
              <a:t>40’000 cryogenic junctions</a:t>
            </a:r>
          </a:p>
          <a:p>
            <a:pPr algn="ctr" eaLnBrk="0" hangingPunct="0">
              <a:spcBef>
                <a:spcPct val="50000"/>
              </a:spcBef>
            </a:pPr>
            <a:r>
              <a:rPr lang="fr-CH" sz="1600">
                <a:latin typeface="Tahoma" charset="0"/>
              </a:rPr>
              <a:t>Orbital TIG welding</a:t>
            </a:r>
          </a:p>
          <a:p>
            <a:pPr algn="ctr" eaLnBrk="0" hangingPunct="0">
              <a:spcBef>
                <a:spcPct val="50000"/>
              </a:spcBef>
            </a:pPr>
            <a:endParaRPr lang="fr-CH" sz="1600">
              <a:latin typeface="Tahoma" charset="0"/>
            </a:endParaRPr>
          </a:p>
          <a:p>
            <a:pPr algn="ctr" eaLnBrk="0" hangingPunct="0">
              <a:spcBef>
                <a:spcPct val="50000"/>
              </a:spcBef>
            </a:pPr>
            <a:r>
              <a:rPr lang="en-US" sz="1600" i="1">
                <a:solidFill>
                  <a:srgbClr val="FF0000"/>
                </a:solidFill>
                <a:latin typeface="Tahoma" charset="0"/>
              </a:rPr>
              <a:t>Weld quality</a:t>
            </a:r>
          </a:p>
          <a:p>
            <a:pPr algn="ctr" eaLnBrk="0" hangingPunct="0">
              <a:spcBef>
                <a:spcPct val="50000"/>
              </a:spcBef>
            </a:pPr>
            <a:r>
              <a:rPr lang="en-US" sz="1600" i="1">
                <a:solidFill>
                  <a:srgbClr val="FF0000"/>
                </a:solidFill>
                <a:latin typeface="Tahoma" charset="0"/>
              </a:rPr>
              <a:t>Helium leaktightness</a:t>
            </a:r>
          </a:p>
        </p:txBody>
      </p:sp>
    </p:spTree>
    <p:extLst>
      <p:ext uri="{BB962C8B-B14F-4D97-AF65-F5344CB8AC3E}">
        <p14:creationId xmlns:p14="http://schemas.microsoft.com/office/powerpoint/2010/main" val="11680479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Large scale use of HTS</a:t>
            </a:r>
          </a:p>
        </p:txBody>
      </p:sp>
      <p:pic>
        <p:nvPicPr>
          <p:cNvPr id="4" name="Picture 3" descr="DFBAO_0608018_10"/>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267744" y="1700808"/>
            <a:ext cx="6696075" cy="4481512"/>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51720" y="1844824"/>
            <a:ext cx="2206625" cy="48244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pic>
        <p:nvPicPr>
          <p:cNvPr id="6" name="Picture 9"/>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187624" y="3356992"/>
            <a:ext cx="1164550" cy="3240087"/>
          </a:xfrm>
          <a:prstGeom prst="rect">
            <a:avLst/>
          </a:prstGeom>
          <a:noFill/>
          <a:ln>
            <a:noFill/>
          </a:ln>
          <a:effectLst/>
          <a:extLst>
            <a:ext uri="{909E8E84-426E-40dd-AFC4-6F175D3DCCD1}">
              <a14:hiddenFill xmlns="" xmlns:a14="http://schemas.microsoft.com/office/drawing/2010/main">
                <a:solidFill>
                  <a:srgbClr val="CCFFFF"/>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3" name="TextBox 2"/>
          <p:cNvSpPr txBox="1"/>
          <p:nvPr/>
        </p:nvSpPr>
        <p:spPr>
          <a:xfrm>
            <a:off x="107504" y="4365104"/>
            <a:ext cx="1126029" cy="830997"/>
          </a:xfrm>
          <a:prstGeom prst="rect">
            <a:avLst/>
          </a:prstGeom>
          <a:noFill/>
        </p:spPr>
        <p:txBody>
          <a:bodyPr wrap="none" rtlCol="0">
            <a:spAutoFit/>
          </a:bodyPr>
          <a:lstStyle/>
          <a:p>
            <a:pPr algn="r"/>
            <a:r>
              <a:rPr lang="en-US" dirty="0"/>
              <a:t>BSCCO</a:t>
            </a:r>
          </a:p>
          <a:p>
            <a:pPr algn="r"/>
            <a:r>
              <a:rPr lang="en-US" dirty="0"/>
              <a:t>2223</a:t>
            </a:r>
          </a:p>
        </p:txBody>
      </p:sp>
      <p:grpSp>
        <p:nvGrpSpPr>
          <p:cNvPr id="18" name="Group 17"/>
          <p:cNvGrpSpPr/>
          <p:nvPr/>
        </p:nvGrpSpPr>
        <p:grpSpPr>
          <a:xfrm>
            <a:off x="1475656" y="3429000"/>
            <a:ext cx="1512168" cy="3024336"/>
            <a:chOff x="1043608" y="3429000"/>
            <a:chExt cx="1512168" cy="3024336"/>
          </a:xfrm>
        </p:grpSpPr>
        <p:cxnSp>
          <p:nvCxnSpPr>
            <p:cNvPr id="8" name="Straight Connector 7"/>
            <p:cNvCxnSpPr/>
            <p:nvPr/>
          </p:nvCxnSpPr>
          <p:spPr bwMode="auto">
            <a:xfrm>
              <a:off x="1835696" y="3429000"/>
              <a:ext cx="720080" cy="1368152"/>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Connector 8"/>
            <p:cNvCxnSpPr/>
            <p:nvPr/>
          </p:nvCxnSpPr>
          <p:spPr bwMode="auto">
            <a:xfrm flipV="1">
              <a:off x="1835696" y="6093296"/>
              <a:ext cx="720080" cy="360040"/>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3" name="Rectangle 12"/>
            <p:cNvSpPr/>
            <p:nvPr/>
          </p:nvSpPr>
          <p:spPr bwMode="auto">
            <a:xfrm>
              <a:off x="1043608" y="3429000"/>
              <a:ext cx="792088" cy="3024336"/>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grpSp>
        <p:nvGrpSpPr>
          <p:cNvPr id="26" name="Group 25"/>
          <p:cNvGrpSpPr/>
          <p:nvPr/>
        </p:nvGrpSpPr>
        <p:grpSpPr>
          <a:xfrm>
            <a:off x="2771800" y="1988840"/>
            <a:ext cx="1656184" cy="4752529"/>
            <a:chOff x="2339752" y="1988840"/>
            <a:chExt cx="1656184" cy="4752529"/>
          </a:xfrm>
        </p:grpSpPr>
        <p:cxnSp>
          <p:nvCxnSpPr>
            <p:cNvPr id="20" name="Straight Connector 19"/>
            <p:cNvCxnSpPr/>
            <p:nvPr/>
          </p:nvCxnSpPr>
          <p:spPr bwMode="auto">
            <a:xfrm>
              <a:off x="3320432" y="1988840"/>
              <a:ext cx="675504" cy="936104"/>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1" name="Straight Connector 20"/>
            <p:cNvCxnSpPr/>
            <p:nvPr/>
          </p:nvCxnSpPr>
          <p:spPr bwMode="auto">
            <a:xfrm flipV="1">
              <a:off x="3320432" y="6237312"/>
              <a:ext cx="675504" cy="504057"/>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2" name="Rectangle 21"/>
            <p:cNvSpPr/>
            <p:nvPr/>
          </p:nvSpPr>
          <p:spPr bwMode="auto">
            <a:xfrm>
              <a:off x="2339752" y="1988840"/>
              <a:ext cx="980680" cy="4752528"/>
            </a:xfrm>
            <a:prstGeom prst="rect">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ＭＳ Ｐゴシック" charset="0"/>
              </a:endParaRPr>
            </a:p>
          </p:txBody>
        </p:sp>
      </p:grpSp>
      <p:sp>
        <p:nvSpPr>
          <p:cNvPr id="15" name="Rectangle 9"/>
          <p:cNvSpPr>
            <a:spLocks noChangeArrowheads="1"/>
          </p:cNvSpPr>
          <p:nvPr/>
        </p:nvSpPr>
        <p:spPr bwMode="auto">
          <a:xfrm>
            <a:off x="323528" y="1700808"/>
            <a:ext cx="1583160"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square">
            <a:spAutoFit/>
          </a:bodyPr>
          <a:lstStyle/>
          <a:p>
            <a:pPr algn="r">
              <a:defRPr/>
            </a:pPr>
            <a:r>
              <a:rPr lang="en-US" dirty="0">
                <a:cs typeface="+mn-cs"/>
              </a:rPr>
              <a:t>Warm end (300K)</a:t>
            </a:r>
          </a:p>
        </p:txBody>
      </p:sp>
      <p:sp>
        <p:nvSpPr>
          <p:cNvPr id="7" name="TextBox 6"/>
          <p:cNvSpPr txBox="1"/>
          <p:nvPr/>
        </p:nvSpPr>
        <p:spPr>
          <a:xfrm>
            <a:off x="323528" y="3356992"/>
            <a:ext cx="800219" cy="461665"/>
          </a:xfrm>
          <a:prstGeom prst="rect">
            <a:avLst/>
          </a:prstGeom>
          <a:noFill/>
        </p:spPr>
        <p:txBody>
          <a:bodyPr wrap="none" rtlCol="0">
            <a:spAutoFit/>
          </a:bodyPr>
          <a:lstStyle/>
          <a:p>
            <a:r>
              <a:rPr lang="en-US" dirty="0"/>
              <a:t>50 K</a:t>
            </a:r>
          </a:p>
        </p:txBody>
      </p:sp>
      <p:sp>
        <p:nvSpPr>
          <p:cNvPr id="17" name="TextBox 16"/>
          <p:cNvSpPr txBox="1"/>
          <p:nvPr/>
        </p:nvSpPr>
        <p:spPr>
          <a:xfrm>
            <a:off x="333604" y="6093296"/>
            <a:ext cx="889987" cy="461665"/>
          </a:xfrm>
          <a:prstGeom prst="rect">
            <a:avLst/>
          </a:prstGeom>
          <a:noFill/>
        </p:spPr>
        <p:txBody>
          <a:bodyPr wrap="none" rtlCol="0">
            <a:spAutoFit/>
          </a:bodyPr>
          <a:lstStyle/>
          <a:p>
            <a:r>
              <a:rPr lang="en-US" dirty="0"/>
              <a:t>4.2 K</a:t>
            </a:r>
          </a:p>
        </p:txBody>
      </p:sp>
    </p:spTree>
    <p:extLst>
      <p:ext uri="{BB962C8B-B14F-4D97-AF65-F5344CB8AC3E}">
        <p14:creationId xmlns:p14="http://schemas.microsoft.com/office/powerpoint/2010/main" val="382292464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pPr eaLnBrk="1" hangingPunct="1">
              <a:defRPr/>
            </a:pPr>
            <a:r>
              <a:rPr lang="en-GB">
                <a:cs typeface="+mj-cs"/>
              </a:rPr>
              <a:t>Finally, in the tunnel !</a:t>
            </a:r>
            <a:endParaRPr lang="en-US">
              <a:cs typeface="+mj-cs"/>
            </a:endParaRPr>
          </a:p>
        </p:txBody>
      </p:sp>
      <p:pic>
        <p:nvPicPr>
          <p:cNvPr id="14848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1485900"/>
            <a:ext cx="7010400" cy="5257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010" name="Rectangle 2"/>
          <p:cNvSpPr>
            <a:spLocks noGrp="1" noChangeArrowheads="1"/>
          </p:cNvSpPr>
          <p:nvPr>
            <p:ph type="title"/>
          </p:nvPr>
        </p:nvSpPr>
        <p:spPr/>
        <p:txBody>
          <a:bodyPr/>
          <a:lstStyle/>
          <a:p>
            <a:r>
              <a:rPr lang="en-US"/>
              <a:t>Overview</a:t>
            </a:r>
          </a:p>
        </p:txBody>
      </p:sp>
      <p:sp>
        <p:nvSpPr>
          <p:cNvPr id="299011" name="Rectangle 3"/>
          <p:cNvSpPr>
            <a:spLocks noGrp="1" noChangeArrowheads="1"/>
          </p:cNvSpPr>
          <p:nvPr>
            <p:ph type="body" idx="1"/>
          </p:nvPr>
        </p:nvSpPr>
        <p:spPr>
          <a:xfrm>
            <a:off x="457200" y="1828800"/>
            <a:ext cx="8305800" cy="4532313"/>
          </a:xfrm>
        </p:spPr>
        <p:txBody>
          <a:bodyPr/>
          <a:lstStyle/>
          <a:p>
            <a:pPr>
              <a:lnSpc>
                <a:spcPct val="90000"/>
              </a:lnSpc>
            </a:pPr>
            <a:r>
              <a:rPr lang="en-US" dirty="0">
                <a:solidFill>
                  <a:srgbClr val="7F7F7F"/>
                </a:solidFill>
              </a:rPr>
              <a:t>Why superconductors ? A motivation</a:t>
            </a:r>
          </a:p>
          <a:p>
            <a:pPr>
              <a:lnSpc>
                <a:spcPct val="90000"/>
              </a:lnSpc>
            </a:pPr>
            <a:r>
              <a:rPr lang="en-US" dirty="0">
                <a:solidFill>
                  <a:schemeClr val="bg1">
                    <a:lumMod val="50000"/>
                  </a:schemeClr>
                </a:solidFill>
              </a:rPr>
              <a:t>A superconductor physics primer</a:t>
            </a:r>
          </a:p>
          <a:p>
            <a:pPr>
              <a:lnSpc>
                <a:spcPct val="90000"/>
              </a:lnSpc>
            </a:pPr>
            <a:r>
              <a:rPr lang="en-US" dirty="0">
                <a:solidFill>
                  <a:schemeClr val="bg1">
                    <a:lumMod val="50000"/>
                  </a:schemeClr>
                </a:solidFill>
              </a:rPr>
              <a:t>Superconducting materials and cables</a:t>
            </a:r>
          </a:p>
          <a:p>
            <a:pPr>
              <a:lnSpc>
                <a:spcPct val="90000"/>
              </a:lnSpc>
            </a:pPr>
            <a:r>
              <a:rPr lang="en-US" dirty="0">
                <a:solidFill>
                  <a:schemeClr val="bg1">
                    <a:lumMod val="50000"/>
                  </a:schemeClr>
                </a:solidFill>
              </a:rPr>
              <a:t>The making of a superconducting magnet</a:t>
            </a:r>
          </a:p>
          <a:p>
            <a:pPr>
              <a:lnSpc>
                <a:spcPct val="90000"/>
              </a:lnSpc>
            </a:pPr>
            <a:r>
              <a:rPr lang="en-US" dirty="0">
                <a:solidFill>
                  <a:srgbClr val="FF0000"/>
                </a:solidFill>
              </a:rPr>
              <a:t>Examples of superconducting magnet systems</a:t>
            </a:r>
          </a:p>
        </p:txBody>
      </p:sp>
    </p:spTree>
    <p:extLst>
      <p:ext uri="{BB962C8B-B14F-4D97-AF65-F5344CB8AC3E}">
        <p14:creationId xmlns:p14="http://schemas.microsoft.com/office/powerpoint/2010/main" val="2168574190"/>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hangingPunct="1">
              <a:defRPr/>
            </a:pPr>
            <a:r>
              <a:rPr lang="en-GB">
                <a:cs typeface="+mj-cs"/>
              </a:rPr>
              <a:t>Magnetic Resonance Imaging (MRI)</a:t>
            </a:r>
            <a:endParaRPr lang="en-US">
              <a:cs typeface="+mj-cs"/>
            </a:endParaRPr>
          </a:p>
        </p:txBody>
      </p:sp>
      <p:pic>
        <p:nvPicPr>
          <p:cNvPr id="21" name="Picture 3">
            <a:extLst>
              <a:ext uri="{FF2B5EF4-FFF2-40B4-BE49-F238E27FC236}">
                <a16:creationId xmlns:a16="http://schemas.microsoft.com/office/drawing/2014/main" id="{DD2C9B90-4E85-DA44-B778-4D1C5D6F8D8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23871" b="6564"/>
          <a:stretch>
            <a:fillRect/>
          </a:stretch>
        </p:blipFill>
        <p:spPr bwMode="auto">
          <a:xfrm>
            <a:off x="4835135" y="3171300"/>
            <a:ext cx="4165940" cy="363137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2" name="Picture 4">
            <a:extLst>
              <a:ext uri="{FF2B5EF4-FFF2-40B4-BE49-F238E27FC236}">
                <a16:creationId xmlns:a16="http://schemas.microsoft.com/office/drawing/2014/main" id="{96B62880-D18B-F54E-A6B9-1374E7DCB32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42004" r="11577" b="24574"/>
          <a:stretch>
            <a:fillRect/>
          </a:stretch>
        </p:blipFill>
        <p:spPr bwMode="auto">
          <a:xfrm>
            <a:off x="158395" y="4140289"/>
            <a:ext cx="4525436" cy="213857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23" name="Picture 6" descr="Figure 6 from Fluid attenuated inversion recovery (FLAIR) MRI at 7.0 Tesla:  comparison with 1.5 and 3.0 Tesla | Semantic Scholar">
            <a:extLst>
              <a:ext uri="{FF2B5EF4-FFF2-40B4-BE49-F238E27FC236}">
                <a16:creationId xmlns:a16="http://schemas.microsoft.com/office/drawing/2014/main" id="{73AA37F4-20A1-904F-B6CD-DC1781857538}"/>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3475" b="4534"/>
          <a:stretch/>
        </p:blipFill>
        <p:spPr bwMode="auto">
          <a:xfrm>
            <a:off x="4835135" y="1565663"/>
            <a:ext cx="4165940" cy="1559542"/>
          </a:xfrm>
          <a:prstGeom prst="rect">
            <a:avLst/>
          </a:prstGeom>
          <a:noFill/>
          <a:extLst>
            <a:ext uri="{909E8E84-426E-40DD-AFC4-6F175D3DCCD1}">
              <a14:hiddenFill xmlns:a14="http://schemas.microsoft.com/office/drawing/2010/main">
                <a:solidFill>
                  <a:srgbClr val="FFFFFF"/>
                </a:solidFill>
              </a14:hiddenFill>
            </a:ext>
          </a:extLst>
        </p:spPr>
      </p:pic>
      <p:sp>
        <p:nvSpPr>
          <p:cNvPr id="24" name="TextBox 23">
            <a:extLst>
              <a:ext uri="{FF2B5EF4-FFF2-40B4-BE49-F238E27FC236}">
                <a16:creationId xmlns:a16="http://schemas.microsoft.com/office/drawing/2014/main" id="{4C1202CA-BC89-6745-8989-BE4876317E16}"/>
              </a:ext>
            </a:extLst>
          </p:cNvPr>
          <p:cNvSpPr txBox="1"/>
          <p:nvPr/>
        </p:nvSpPr>
        <p:spPr>
          <a:xfrm>
            <a:off x="418126" y="6278863"/>
            <a:ext cx="3887563" cy="523220"/>
          </a:xfrm>
          <a:prstGeom prst="rect">
            <a:avLst/>
          </a:prstGeom>
          <a:noFill/>
        </p:spPr>
        <p:txBody>
          <a:bodyPr wrap="square" rtlCol="0">
            <a:spAutoFit/>
          </a:bodyPr>
          <a:lstStyle/>
          <a:p>
            <a:r>
              <a:rPr lang="en-US" sz="1400" dirty="0"/>
              <a:t>S</a:t>
            </a:r>
            <a:r>
              <a:rPr lang="en-CH" sz="1400" dirty="0"/>
              <a:t>uperconducting magnet manufacturing at Siemens Magnet Technology</a:t>
            </a:r>
          </a:p>
        </p:txBody>
      </p:sp>
      <p:grpSp>
        <p:nvGrpSpPr>
          <p:cNvPr id="25" name="Group 24">
            <a:extLst>
              <a:ext uri="{FF2B5EF4-FFF2-40B4-BE49-F238E27FC236}">
                <a16:creationId xmlns:a16="http://schemas.microsoft.com/office/drawing/2014/main" id="{3FE82053-BB53-3449-8EAC-3D360B803AAD}"/>
              </a:ext>
            </a:extLst>
          </p:cNvPr>
          <p:cNvGrpSpPr/>
          <p:nvPr/>
        </p:nvGrpSpPr>
        <p:grpSpPr>
          <a:xfrm>
            <a:off x="519898" y="1513993"/>
            <a:ext cx="3844996" cy="2640900"/>
            <a:chOff x="519898" y="1513993"/>
            <a:chExt cx="3844996" cy="2640900"/>
          </a:xfrm>
        </p:grpSpPr>
        <p:pic>
          <p:nvPicPr>
            <p:cNvPr id="26" name="Picture 2" descr="2: Main components of an MRI system. Image courtesy of the National... |  Download Scientific Diagram">
              <a:extLst>
                <a:ext uri="{FF2B5EF4-FFF2-40B4-BE49-F238E27FC236}">
                  <a16:creationId xmlns:a16="http://schemas.microsoft.com/office/drawing/2014/main" id="{7F132451-80B2-C24B-8E8A-FBA7212196DE}"/>
                </a:ext>
              </a:extLst>
            </p:cNvPr>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19898" y="1574282"/>
              <a:ext cx="3354795" cy="2580611"/>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58BF9E04-F646-1E40-80AF-63E04DEC93E0}"/>
                </a:ext>
              </a:extLst>
            </p:cNvPr>
            <p:cNvSpPr txBox="1"/>
            <p:nvPr/>
          </p:nvSpPr>
          <p:spPr>
            <a:xfrm>
              <a:off x="2174183" y="1513993"/>
              <a:ext cx="2190711" cy="307777"/>
            </a:xfrm>
            <a:prstGeom prst="rect">
              <a:avLst/>
            </a:prstGeom>
            <a:solidFill>
              <a:schemeClr val="bg1"/>
            </a:solidFill>
          </p:spPr>
          <p:txBody>
            <a:bodyPr wrap="square" rtlCol="0">
              <a:spAutoFit/>
            </a:bodyPr>
            <a:lstStyle/>
            <a:p>
              <a:r>
                <a:rPr lang="en-CH" sz="1400" dirty="0"/>
                <a:t>MRI basic components</a:t>
              </a:r>
            </a:p>
          </p:txBody>
        </p:sp>
      </p:grpSp>
    </p:spTree>
    <p:extLst>
      <p:ext uri="{BB962C8B-B14F-4D97-AF65-F5344CB8AC3E}">
        <p14:creationId xmlns:p14="http://schemas.microsoft.com/office/powerpoint/2010/main" val="267903625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pPr eaLnBrk="1" hangingPunct="1">
              <a:defRPr/>
            </a:pPr>
            <a:r>
              <a:rPr lang="en-GB" dirty="0">
                <a:cs typeface="+mj-cs"/>
              </a:rPr>
              <a:t>Nuclear Magnetic Resonance (NMR)</a:t>
            </a:r>
            <a:endParaRPr lang="en-US" dirty="0">
              <a:cs typeface="+mj-cs"/>
            </a:endParaRPr>
          </a:p>
        </p:txBody>
      </p:sp>
      <p:pic>
        <p:nvPicPr>
          <p:cNvPr id="165892" name="Picture 4" descr="GHz Class NMR | Ultra High Magnetic Field | Bruker">
            <a:extLst>
              <a:ext uri="{FF2B5EF4-FFF2-40B4-BE49-F238E27FC236}">
                <a16:creationId xmlns:a16="http://schemas.microsoft.com/office/drawing/2014/main" id="{E1B205C8-C77C-2846-A036-A88F6C6270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9928" r="34460"/>
          <a:stretch/>
        </p:blipFill>
        <p:spPr bwMode="auto">
          <a:xfrm>
            <a:off x="5679722" y="1534827"/>
            <a:ext cx="3256316" cy="51435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5778796-C14A-2A43-A56E-378D0B124138}"/>
              </a:ext>
            </a:extLst>
          </p:cNvPr>
          <p:cNvSpPr txBox="1"/>
          <p:nvPr/>
        </p:nvSpPr>
        <p:spPr>
          <a:xfrm>
            <a:off x="6897883" y="6216662"/>
            <a:ext cx="1058303" cy="461665"/>
          </a:xfrm>
          <a:prstGeom prst="rect">
            <a:avLst/>
          </a:prstGeom>
          <a:noFill/>
        </p:spPr>
        <p:txBody>
          <a:bodyPr wrap="none" rtlCol="0">
            <a:spAutoFit/>
          </a:bodyPr>
          <a:lstStyle/>
          <a:p>
            <a:r>
              <a:rPr lang="en-CH" dirty="0">
                <a:solidFill>
                  <a:schemeClr val="bg1"/>
                </a:solidFill>
              </a:rPr>
              <a:t>28.2 T</a:t>
            </a:r>
          </a:p>
        </p:txBody>
      </p:sp>
      <p:grpSp>
        <p:nvGrpSpPr>
          <p:cNvPr id="9" name="Group 8">
            <a:extLst>
              <a:ext uri="{FF2B5EF4-FFF2-40B4-BE49-F238E27FC236}">
                <a16:creationId xmlns:a16="http://schemas.microsoft.com/office/drawing/2014/main" id="{BBDCD79A-B5B0-654E-A37E-D21C7A1CEC67}"/>
              </a:ext>
            </a:extLst>
          </p:cNvPr>
          <p:cNvGrpSpPr>
            <a:grpSpLocks noChangeAspect="1"/>
          </p:cNvGrpSpPr>
          <p:nvPr/>
        </p:nvGrpSpPr>
        <p:grpSpPr>
          <a:xfrm>
            <a:off x="621100" y="4303808"/>
            <a:ext cx="4613166" cy="2469011"/>
            <a:chOff x="285503" y="1707804"/>
            <a:chExt cx="5597178" cy="3289849"/>
          </a:xfrm>
        </p:grpSpPr>
        <p:grpSp>
          <p:nvGrpSpPr>
            <p:cNvPr id="7" name="Group 6">
              <a:extLst>
                <a:ext uri="{FF2B5EF4-FFF2-40B4-BE49-F238E27FC236}">
                  <a16:creationId xmlns:a16="http://schemas.microsoft.com/office/drawing/2014/main" id="{DEE5D728-E41C-D549-9098-370016FBB8C2}"/>
                </a:ext>
              </a:extLst>
            </p:cNvPr>
            <p:cNvGrpSpPr>
              <a:grpSpLocks noChangeAspect="1"/>
            </p:cNvGrpSpPr>
            <p:nvPr/>
          </p:nvGrpSpPr>
          <p:grpSpPr>
            <a:xfrm>
              <a:off x="285503" y="1712445"/>
              <a:ext cx="5171159" cy="3285208"/>
              <a:chOff x="285503" y="1712445"/>
              <a:chExt cx="5171159" cy="3285208"/>
            </a:xfrm>
          </p:grpSpPr>
          <p:pic>
            <p:nvPicPr>
              <p:cNvPr id="165894" name="Picture 6">
                <a:extLst>
                  <a:ext uri="{FF2B5EF4-FFF2-40B4-BE49-F238E27FC236}">
                    <a16:creationId xmlns:a16="http://schemas.microsoft.com/office/drawing/2014/main" id="{888BADAB-CAF5-A348-BB27-68A86671C4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03" y="1712445"/>
                <a:ext cx="5171159" cy="3285208"/>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a:extLst>
                  <a:ext uri="{FF2B5EF4-FFF2-40B4-BE49-F238E27FC236}">
                    <a16:creationId xmlns:a16="http://schemas.microsoft.com/office/drawing/2014/main" id="{03CC7A7B-5A6A-A849-A622-3E08F338DA9A}"/>
                  </a:ext>
                </a:extLst>
              </p:cNvPr>
              <p:cNvSpPr/>
              <p:nvPr/>
            </p:nvSpPr>
            <p:spPr bwMode="auto">
              <a:xfrm>
                <a:off x="5341674" y="1861693"/>
                <a:ext cx="36000" cy="36000"/>
              </a:xfrm>
              <a:prstGeom prst="ellipse">
                <a:avLst/>
              </a:prstGeom>
              <a:solidFill>
                <a:srgbClr val="FF0000"/>
              </a:solidFill>
              <a:ln w="9525" cap="flat" cmpd="sng" algn="ctr">
                <a:solidFill>
                  <a:srgbClr val="C00000"/>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CH" sz="3800" b="0" i="0" u="none" strike="noStrike" cap="none" normalizeH="0" baseline="0">
                  <a:ln>
                    <a:noFill/>
                  </a:ln>
                  <a:solidFill>
                    <a:srgbClr val="000000"/>
                  </a:solidFill>
                  <a:effectLst/>
                  <a:latin typeface="Tahoma" charset="0"/>
                  <a:ea typeface="ＭＳ Ｐゴシック" charset="0"/>
                </a:endParaRPr>
              </a:p>
            </p:txBody>
          </p:sp>
        </p:grpSp>
        <p:sp>
          <p:nvSpPr>
            <p:cNvPr id="6" name="TextBox 5">
              <a:extLst>
                <a:ext uri="{FF2B5EF4-FFF2-40B4-BE49-F238E27FC236}">
                  <a16:creationId xmlns:a16="http://schemas.microsoft.com/office/drawing/2014/main" id="{ACB2F514-3A5B-DE46-8EF5-1F3D4DC70862}"/>
                </a:ext>
              </a:extLst>
            </p:cNvPr>
            <p:cNvSpPr txBox="1"/>
            <p:nvPr/>
          </p:nvSpPr>
          <p:spPr>
            <a:xfrm>
              <a:off x="5321140" y="1707804"/>
              <a:ext cx="561541" cy="369089"/>
            </a:xfrm>
            <a:prstGeom prst="rect">
              <a:avLst/>
            </a:prstGeom>
            <a:noFill/>
          </p:spPr>
          <p:txBody>
            <a:bodyPr wrap="none" rtlCol="0">
              <a:spAutoFit/>
            </a:bodyPr>
            <a:lstStyle/>
            <a:p>
              <a:r>
                <a:rPr lang="en-CH" sz="1200" dirty="0">
                  <a:solidFill>
                    <a:srgbClr val="FF0000"/>
                  </a:solidFill>
                </a:rPr>
                <a:t>HTS</a:t>
              </a:r>
            </a:p>
          </p:txBody>
        </p:sp>
      </p:grpSp>
      <p:pic>
        <p:nvPicPr>
          <p:cNvPr id="165896" name="Picture 8">
            <a:extLst>
              <a:ext uri="{FF2B5EF4-FFF2-40B4-BE49-F238E27FC236}">
                <a16:creationId xmlns:a16="http://schemas.microsoft.com/office/drawing/2014/main" id="{79885487-9A16-5E40-8C84-7BDFDEDECE2D}"/>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58834" t="-423" r="12967" b="6292"/>
          <a:stretch/>
        </p:blipFill>
        <p:spPr bwMode="auto">
          <a:xfrm>
            <a:off x="3792670" y="1534827"/>
            <a:ext cx="1474840" cy="2652166"/>
          </a:xfrm>
          <a:prstGeom prst="rect">
            <a:avLst/>
          </a:prstGeom>
          <a:noFill/>
          <a:extLst>
            <a:ext uri="{909E8E84-426E-40DD-AFC4-6F175D3DCCD1}">
              <a14:hiddenFill xmlns:a14="http://schemas.microsoft.com/office/drawing/2010/main">
                <a:solidFill>
                  <a:srgbClr val="FFFFFF"/>
                </a:solidFill>
              </a14:hiddenFill>
            </a:ext>
          </a:extLst>
        </p:spPr>
      </p:pic>
      <p:pic>
        <p:nvPicPr>
          <p:cNvPr id="165898" name="Picture 10" descr="Pulse programs - National Ultra-high Field NMR Facility for Solids">
            <a:extLst>
              <a:ext uri="{FF2B5EF4-FFF2-40B4-BE49-F238E27FC236}">
                <a16:creationId xmlns:a16="http://schemas.microsoft.com/office/drawing/2014/main" id="{9093B0CE-8DD3-7647-B521-B25D3697286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6640" y="1812183"/>
            <a:ext cx="3233784" cy="237481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044DA2C6-2DE8-B447-9BA5-4D230E33FE4D}"/>
              </a:ext>
            </a:extLst>
          </p:cNvPr>
          <p:cNvSpPr txBox="1"/>
          <p:nvPr/>
        </p:nvSpPr>
        <p:spPr>
          <a:xfrm rot="16200000">
            <a:off x="4242719" y="1942826"/>
            <a:ext cx="665567" cy="276999"/>
          </a:xfrm>
          <a:prstGeom prst="rect">
            <a:avLst/>
          </a:prstGeom>
          <a:noFill/>
        </p:spPr>
        <p:txBody>
          <a:bodyPr wrap="none" rtlCol="0">
            <a:spAutoFit/>
          </a:bodyPr>
          <a:lstStyle/>
          <a:p>
            <a:r>
              <a:rPr lang="en-CH" sz="1200" dirty="0"/>
              <a:t>sample</a:t>
            </a:r>
          </a:p>
        </p:txBody>
      </p:sp>
      <p:cxnSp>
        <p:nvCxnSpPr>
          <p:cNvPr id="13" name="Straight Arrow Connector 12">
            <a:extLst>
              <a:ext uri="{FF2B5EF4-FFF2-40B4-BE49-F238E27FC236}">
                <a16:creationId xmlns:a16="http://schemas.microsoft.com/office/drawing/2014/main" id="{CE3A8126-946C-AE49-802F-F2F60703F359}"/>
              </a:ext>
            </a:extLst>
          </p:cNvPr>
          <p:cNvCxnSpPr>
            <a:cxnSpLocks/>
          </p:cNvCxnSpPr>
          <p:nvPr/>
        </p:nvCxnSpPr>
        <p:spPr bwMode="auto">
          <a:xfrm>
            <a:off x="4585157" y="2341917"/>
            <a:ext cx="0" cy="328921"/>
          </a:xfrm>
          <a:prstGeom prst="straightConnector1">
            <a:avLst/>
          </a:prstGeom>
          <a:solidFill>
            <a:schemeClr val="accent1"/>
          </a:solidFill>
          <a:ln w="9525" cap="flat" cmpd="sng" algn="ctr">
            <a:solidFill>
              <a:schemeClr val="tx1"/>
            </a:solidFill>
            <a:prstDash val="solid"/>
            <a:round/>
            <a:headEnd type="none" w="med" len="med"/>
            <a:tailEnd type="triangle" w="sm" len="lg"/>
          </a:ln>
          <a:effectLst/>
          <a:extLst>
            <a:ext uri="{AF507438-7753-43e0-B8FC-AC1667EBCBE1}">
              <a14:hiddenEffects xmlns:a14="http://schemas.microsoft.com/office/drawing/2010/main" xmlns="">
                <a:effectLst>
                  <a:outerShdw blurRad="63500" dist="35921" dir="2700000" algn="ctr" rotWithShape="0">
                    <a:schemeClr val="bg2"/>
                  </a:outerShdw>
                </a:effectLst>
              </a14:hiddenEffects>
            </a:ext>
          </a:extLst>
        </p:spPr>
      </p:cxnSp>
      <p:sp>
        <p:nvSpPr>
          <p:cNvPr id="25" name="TextBox 24">
            <a:extLst>
              <a:ext uri="{FF2B5EF4-FFF2-40B4-BE49-F238E27FC236}">
                <a16:creationId xmlns:a16="http://schemas.microsoft.com/office/drawing/2014/main" id="{A6842FC1-CEC5-774C-97D1-29BB50AAFE43}"/>
              </a:ext>
            </a:extLst>
          </p:cNvPr>
          <p:cNvSpPr txBox="1"/>
          <p:nvPr/>
        </p:nvSpPr>
        <p:spPr>
          <a:xfrm rot="16200000">
            <a:off x="4730916" y="2481526"/>
            <a:ext cx="1016459" cy="276999"/>
          </a:xfrm>
          <a:prstGeom prst="rect">
            <a:avLst/>
          </a:prstGeom>
          <a:noFill/>
        </p:spPr>
        <p:txBody>
          <a:bodyPr wrap="square" rtlCol="0">
            <a:spAutoFit/>
          </a:bodyPr>
          <a:lstStyle/>
          <a:p>
            <a:r>
              <a:rPr lang="en-CH" sz="1200" dirty="0"/>
              <a:t>SC solenoid</a:t>
            </a: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248AFF23-2B9F-5D49-B8C3-CB2DAC06FBB1}"/>
                  </a:ext>
                </a:extLst>
              </p:cNvPr>
              <p:cNvSpPr txBox="1"/>
              <p:nvPr/>
            </p:nvSpPr>
            <p:spPr>
              <a:xfrm>
                <a:off x="1802488" y="2940383"/>
                <a:ext cx="1098596" cy="656077"/>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CH" sz="1800" smtClean="0">
                          <a:latin typeface="Cambria Math" panose="02040503050406030204" pitchFamily="18" charset="0"/>
                        </a:rPr>
                        <m:t>∆</m:t>
                      </m:r>
                      <m:r>
                        <a:rPr lang="en-CH" sz="1800" i="1">
                          <a:latin typeface="Cambria Math" panose="02040503050406030204" pitchFamily="18" charset="0"/>
                        </a:rPr>
                        <m:t>𝜈</m:t>
                      </m:r>
                      <m:r>
                        <a:rPr lang="en-US" sz="1800" b="0" i="0" smtClean="0">
                          <a:latin typeface="Cambria Math" panose="02040503050406030204" pitchFamily="18" charset="0"/>
                        </a:rPr>
                        <m:t>≈</m:t>
                      </m:r>
                      <m:f>
                        <m:fPr>
                          <m:ctrlPr>
                            <a:rPr lang="en-CH" sz="1800" i="1">
                              <a:solidFill>
                                <a:srgbClr val="836967"/>
                              </a:solidFill>
                              <a:latin typeface="Cambria Math" panose="02040503050406030204" pitchFamily="18" charset="0"/>
                            </a:rPr>
                          </m:ctrlPr>
                        </m:fPr>
                        <m:num>
                          <m:r>
                            <a:rPr lang="en-CH" sz="1800" i="0">
                              <a:latin typeface="Cambria Math" panose="02040503050406030204" pitchFamily="18" charset="0"/>
                            </a:rPr>
                            <m:t>1</m:t>
                          </m:r>
                        </m:num>
                        <m:den>
                          <m:r>
                            <a:rPr lang="en-CH" sz="1800" i="1">
                              <a:latin typeface="Cambria Math" panose="02040503050406030204" pitchFamily="18" charset="0"/>
                            </a:rPr>
                            <m:t>𝛾</m:t>
                          </m:r>
                          <m:r>
                            <a:rPr lang="en-CH" sz="1800" i="1">
                              <a:latin typeface="Cambria Math" panose="02040503050406030204" pitchFamily="18" charset="0"/>
                            </a:rPr>
                            <m:t>𝐵</m:t>
                          </m:r>
                        </m:den>
                      </m:f>
                    </m:oMath>
                  </m:oMathPara>
                </a14:m>
                <a:endParaRPr lang="en-CH" sz="1800" dirty="0"/>
              </a:p>
            </p:txBody>
          </p:sp>
        </mc:Choice>
        <mc:Fallback xmlns="">
          <p:sp>
            <p:nvSpPr>
              <p:cNvPr id="28" name="TextBox 27">
                <a:extLst>
                  <a:ext uri="{FF2B5EF4-FFF2-40B4-BE49-F238E27FC236}">
                    <a16:creationId xmlns:a16="http://schemas.microsoft.com/office/drawing/2014/main" id="{248AFF23-2B9F-5D49-B8C3-CB2DAC06FBB1}"/>
                  </a:ext>
                </a:extLst>
              </p:cNvPr>
              <p:cNvSpPr txBox="1">
                <a:spLocks noRot="1" noChangeAspect="1" noMove="1" noResize="1" noEditPoints="1" noAdjustHandles="1" noChangeArrowheads="1" noChangeShapeType="1" noTextEdit="1"/>
              </p:cNvSpPr>
              <p:nvPr/>
            </p:nvSpPr>
            <p:spPr>
              <a:xfrm>
                <a:off x="1802488" y="2940383"/>
                <a:ext cx="1098596" cy="656077"/>
              </a:xfrm>
              <a:prstGeom prst="rect">
                <a:avLst/>
              </a:prstGeom>
              <a:blipFill>
                <a:blip r:embed="rId7"/>
                <a:stretch>
                  <a:fillRect b="-5660"/>
                </a:stretch>
              </a:blipFill>
            </p:spPr>
            <p:txBody>
              <a:bodyPr/>
              <a:lstStyle/>
              <a:p>
                <a:r>
                  <a:rPr lang="en-CH">
                    <a:noFill/>
                  </a:rPr>
                  <a:t> </a:t>
                </a:r>
              </a:p>
            </p:txBody>
          </p:sp>
        </mc:Fallback>
      </mc:AlternateContent>
      <p:sp>
        <p:nvSpPr>
          <p:cNvPr id="29" name="TextBox 28">
            <a:extLst>
              <a:ext uri="{FF2B5EF4-FFF2-40B4-BE49-F238E27FC236}">
                <a16:creationId xmlns:a16="http://schemas.microsoft.com/office/drawing/2014/main" id="{F27D6A3B-21AD-204E-BFE4-9D2F278E2248}"/>
              </a:ext>
            </a:extLst>
          </p:cNvPr>
          <p:cNvSpPr txBox="1"/>
          <p:nvPr/>
        </p:nvSpPr>
        <p:spPr>
          <a:xfrm rot="16200000">
            <a:off x="3389938" y="2494684"/>
            <a:ext cx="1016459" cy="276999"/>
          </a:xfrm>
          <a:prstGeom prst="rect">
            <a:avLst/>
          </a:prstGeom>
          <a:noFill/>
        </p:spPr>
        <p:txBody>
          <a:bodyPr wrap="square" rtlCol="0">
            <a:spAutoFit/>
          </a:bodyPr>
          <a:lstStyle/>
          <a:p>
            <a:r>
              <a:rPr lang="en-CH" sz="1200" dirty="0"/>
              <a:t>SC solenoid</a:t>
            </a:r>
          </a:p>
        </p:txBody>
      </p:sp>
    </p:spTree>
    <p:extLst>
      <p:ext uri="{BB962C8B-B14F-4D97-AF65-F5344CB8AC3E}">
        <p14:creationId xmlns:p14="http://schemas.microsoft.com/office/powerpoint/2010/main" val="1379392225"/>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9688CB6-3AA0-8040-8D6D-74BBFFDF466C}"/>
              </a:ext>
            </a:extLst>
          </p:cNvPr>
          <p:cNvSpPr>
            <a:spLocks noGrp="1"/>
          </p:cNvSpPr>
          <p:nvPr>
            <p:ph type="title"/>
          </p:nvPr>
        </p:nvSpPr>
        <p:spPr/>
        <p:txBody>
          <a:bodyPr/>
          <a:lstStyle/>
          <a:p>
            <a:r>
              <a:rPr lang="en-CH" dirty="0"/>
              <a:t>Motors and generators</a:t>
            </a:r>
          </a:p>
        </p:txBody>
      </p:sp>
      <p:pic>
        <p:nvPicPr>
          <p:cNvPr id="12" name="Picture 11" descr="A picture containing diagram&#10;&#10;Description automatically generated">
            <a:extLst>
              <a:ext uri="{FF2B5EF4-FFF2-40B4-BE49-F238E27FC236}">
                <a16:creationId xmlns:a16="http://schemas.microsoft.com/office/drawing/2014/main" id="{1033C4E2-8920-AF4D-9163-C0E2F3058C5F}"/>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1231634" y="1592869"/>
            <a:ext cx="6680732" cy="4582196"/>
          </a:xfrm>
          <a:prstGeom prst="rect">
            <a:avLst/>
          </a:prstGeom>
        </p:spPr>
      </p:pic>
      <p:sp>
        <p:nvSpPr>
          <p:cNvPr id="2" name="TextBox 1">
            <a:extLst>
              <a:ext uri="{FF2B5EF4-FFF2-40B4-BE49-F238E27FC236}">
                <a16:creationId xmlns:a16="http://schemas.microsoft.com/office/drawing/2014/main" id="{0773CA1A-EB8A-D747-87E5-31CCC51B06E6}"/>
              </a:ext>
            </a:extLst>
          </p:cNvPr>
          <p:cNvSpPr txBox="1"/>
          <p:nvPr/>
        </p:nvSpPr>
        <p:spPr>
          <a:xfrm>
            <a:off x="720272" y="6280942"/>
            <a:ext cx="7703456" cy="461665"/>
          </a:xfrm>
          <a:prstGeom prst="rect">
            <a:avLst/>
          </a:prstGeom>
          <a:noFill/>
        </p:spPr>
        <p:txBody>
          <a:bodyPr wrap="none" rtlCol="0">
            <a:spAutoFit/>
          </a:bodyPr>
          <a:lstStyle/>
          <a:p>
            <a:r>
              <a:rPr lang="en-US" dirty="0"/>
              <a:t>S</a:t>
            </a:r>
            <a:r>
              <a:rPr lang="en-CH" dirty="0"/>
              <a:t>uperconductors offer higher power and torque density</a:t>
            </a:r>
          </a:p>
        </p:txBody>
      </p:sp>
    </p:spTree>
    <p:extLst>
      <p:ext uri="{BB962C8B-B14F-4D97-AF65-F5344CB8AC3E}">
        <p14:creationId xmlns:p14="http://schemas.microsoft.com/office/powerpoint/2010/main" val="116005186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2"/>
          <p:cNvSpPr>
            <a:spLocks noGrp="1" noChangeArrowheads="1"/>
          </p:cNvSpPr>
          <p:nvPr>
            <p:ph type="title"/>
          </p:nvPr>
        </p:nvSpPr>
        <p:spPr/>
        <p:txBody>
          <a:bodyPr/>
          <a:lstStyle/>
          <a:p>
            <a:r>
              <a:rPr lang="en-GB"/>
              <a:t>Motors &amp; generators</a:t>
            </a:r>
            <a:endParaRPr lang="en-US"/>
          </a:p>
        </p:txBody>
      </p:sp>
      <p:pic>
        <p:nvPicPr>
          <p:cNvPr id="33796" name="Picture 4" descr="기존 풍력 발전기보다 크기·무게 절반? - 에코스윙(EcoSwing) 프로젝트는 풍력발전기에 초전도체 테이프를 이용해 제조비용을  절감하는 한편 무게와 크기는 절반으로 줄이면서도 기존과 같은 발전량을 만들어내는 걸 목표로 한다. 에코스윙은 EU 지원 하에 덴… |">
            <a:extLst>
              <a:ext uri="{FF2B5EF4-FFF2-40B4-BE49-F238E27FC236}">
                <a16:creationId xmlns:a16="http://schemas.microsoft.com/office/drawing/2014/main" id="{2210F44B-82AD-1448-86E4-5822590E6DB9}"/>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294" t="549" r="47417" b="10242"/>
          <a:stretch/>
        </p:blipFill>
        <p:spPr bwMode="auto">
          <a:xfrm>
            <a:off x="879287" y="1777660"/>
            <a:ext cx="2060709" cy="4353005"/>
          </a:xfrm>
          <a:prstGeom prst="rect">
            <a:avLst/>
          </a:prstGeom>
          <a:noFill/>
          <a:extLst>
            <a:ext uri="{909E8E84-426E-40DD-AFC4-6F175D3DCCD1}">
              <a14:hiddenFill xmlns:a14="http://schemas.microsoft.com/office/drawing/2010/main">
                <a:solidFill>
                  <a:srgbClr val="FFFFFF"/>
                </a:solidFill>
              </a14:hiddenFill>
            </a:ext>
          </a:extLst>
        </p:spPr>
      </p:pic>
      <p:pic>
        <p:nvPicPr>
          <p:cNvPr id="33794" name="Picture 2" descr="Picture of the EcoSwing generator with a diameter of 4 m next to the... |  Download Scientific Diagram">
            <a:extLst>
              <a:ext uri="{FF2B5EF4-FFF2-40B4-BE49-F238E27FC236}">
                <a16:creationId xmlns:a16="http://schemas.microsoft.com/office/drawing/2014/main" id="{679CBBF5-7534-6E4B-98AB-4A57D6B4FF34}"/>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716" b="6822"/>
          <a:stretch/>
        </p:blipFill>
        <p:spPr bwMode="auto">
          <a:xfrm>
            <a:off x="3157394" y="1788780"/>
            <a:ext cx="5491316" cy="2433575"/>
          </a:xfrm>
          <a:prstGeom prst="rect">
            <a:avLst/>
          </a:prstGeom>
          <a:noFill/>
          <a:extLst>
            <a:ext uri="{909E8E84-426E-40DD-AFC4-6F175D3DCCD1}">
              <a14:hiddenFill xmlns:a14="http://schemas.microsoft.com/office/drawing/2010/main">
                <a:solidFill>
                  <a:srgbClr val="FFFFFF"/>
                </a:solidFill>
              </a14:hiddenFill>
            </a:ext>
          </a:extLst>
        </p:spPr>
      </p:pic>
      <p:pic>
        <p:nvPicPr>
          <p:cNvPr id="33798" name="Picture 6" descr="Development of a Superconductive Wind Power Generator within the EcoSwing  Project">
            <a:extLst>
              <a:ext uri="{FF2B5EF4-FFF2-40B4-BE49-F238E27FC236}">
                <a16:creationId xmlns:a16="http://schemas.microsoft.com/office/drawing/2014/main" id="{22DF9261-F9FF-4548-86F0-6DA1DCA46FDC}"/>
              </a:ext>
            </a:extLst>
          </p:cNvPr>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78673" y="6244976"/>
            <a:ext cx="2261937" cy="552805"/>
          </a:xfrm>
          <a:prstGeom prst="rect">
            <a:avLst/>
          </a:prstGeom>
          <a:noFill/>
          <a:extLst>
            <a:ext uri="{909E8E84-426E-40DD-AFC4-6F175D3DCCD1}">
              <a14:hiddenFill xmlns:a14="http://schemas.microsoft.com/office/drawing/2010/main">
                <a:solidFill>
                  <a:srgbClr val="FFFFFF"/>
                </a:solidFill>
              </a14:hiddenFill>
            </a:ext>
          </a:extLst>
        </p:spPr>
      </p:pic>
      <p:pic>
        <p:nvPicPr>
          <p:cNvPr id="33800" name="Picture 8" descr="Development of a Superconductive Wind Power Generator within the EcoSwing  Project">
            <a:extLst>
              <a:ext uri="{FF2B5EF4-FFF2-40B4-BE49-F238E27FC236}">
                <a16:creationId xmlns:a16="http://schemas.microsoft.com/office/drawing/2014/main" id="{0059E8F2-AFCB-EF42-A420-1A037512236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03052" y="4265022"/>
            <a:ext cx="2732033" cy="2433575"/>
          </a:xfrm>
          <a:prstGeom prst="rect">
            <a:avLst/>
          </a:prstGeom>
          <a:noFill/>
          <a:extLst>
            <a:ext uri="{909E8E84-426E-40DD-AFC4-6F175D3DCCD1}">
              <a14:hiddenFill xmlns:a14="http://schemas.microsoft.com/office/drawing/2010/main">
                <a:solidFill>
                  <a:srgbClr val="FFFFFF"/>
                </a:solidFill>
              </a14:hiddenFill>
            </a:ext>
          </a:extLst>
        </p:spPr>
      </p:pic>
      <p:pic>
        <p:nvPicPr>
          <p:cNvPr id="33804" name="Picture 12" descr="Der weltweit erste supraleitende Windkraft-Generator ist am Netz und  produziert Strom">
            <a:extLst>
              <a:ext uri="{FF2B5EF4-FFF2-40B4-BE49-F238E27FC236}">
                <a16:creationId xmlns:a16="http://schemas.microsoft.com/office/drawing/2014/main" id="{01C7E79F-9170-3449-BF38-43547FA3978F}"/>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3820" r="14674"/>
          <a:stretch/>
        </p:blipFill>
        <p:spPr bwMode="auto">
          <a:xfrm>
            <a:off x="3177657" y="4375193"/>
            <a:ext cx="2624781" cy="221323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AB39EA68-F3CD-D14D-BD44-C57BC81BB32A}"/>
              </a:ext>
            </a:extLst>
          </p:cNvPr>
          <p:cNvSpPr txBox="1"/>
          <p:nvPr/>
        </p:nvSpPr>
        <p:spPr>
          <a:xfrm>
            <a:off x="5602099" y="1277205"/>
            <a:ext cx="3032986" cy="461665"/>
          </a:xfrm>
          <a:prstGeom prst="rect">
            <a:avLst/>
          </a:prstGeom>
          <a:solidFill>
            <a:schemeClr val="bg1"/>
          </a:solidFill>
        </p:spPr>
        <p:txBody>
          <a:bodyPr wrap="square" rtlCol="0">
            <a:spAutoFit/>
          </a:bodyPr>
          <a:lstStyle/>
          <a:p>
            <a:r>
              <a:rPr lang="en-CH" dirty="0"/>
              <a:t>3.6 MW generator</a:t>
            </a:r>
          </a:p>
        </p:txBody>
      </p:sp>
      <p:sp>
        <p:nvSpPr>
          <p:cNvPr id="20" name="TextBox 19">
            <a:extLst>
              <a:ext uri="{FF2B5EF4-FFF2-40B4-BE49-F238E27FC236}">
                <a16:creationId xmlns:a16="http://schemas.microsoft.com/office/drawing/2014/main" id="{1E5FF701-DDC4-9049-9F62-9F737134B5F6}"/>
              </a:ext>
            </a:extLst>
          </p:cNvPr>
          <p:cNvSpPr txBox="1"/>
          <p:nvPr/>
        </p:nvSpPr>
        <p:spPr>
          <a:xfrm>
            <a:off x="3245174" y="4417010"/>
            <a:ext cx="812846" cy="830997"/>
          </a:xfrm>
          <a:prstGeom prst="rect">
            <a:avLst/>
          </a:prstGeom>
          <a:noFill/>
        </p:spPr>
        <p:txBody>
          <a:bodyPr wrap="square" rtlCol="0">
            <a:spAutoFit/>
          </a:bodyPr>
          <a:lstStyle/>
          <a:p>
            <a:pPr algn="r"/>
            <a:r>
              <a:rPr lang="en-CH" dirty="0"/>
              <a:t>HTS coils</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673" name="Group 1098"/>
          <p:cNvGrpSpPr>
            <a:grpSpLocks/>
          </p:cNvGrpSpPr>
          <p:nvPr/>
        </p:nvGrpSpPr>
        <p:grpSpPr bwMode="auto">
          <a:xfrm>
            <a:off x="381000" y="2348880"/>
            <a:ext cx="3733800" cy="3429000"/>
            <a:chOff x="240" y="1728"/>
            <a:chExt cx="2352" cy="2160"/>
          </a:xfrm>
        </p:grpSpPr>
        <p:sp>
          <p:nvSpPr>
            <p:cNvPr id="164913" name="AutoShape 1073"/>
            <p:cNvSpPr>
              <a:spLocks noChangeArrowheads="1"/>
            </p:cNvSpPr>
            <p:nvPr/>
          </p:nvSpPr>
          <p:spPr bwMode="auto">
            <a:xfrm>
              <a:off x="672" y="3168"/>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14" name="AutoShape 1074"/>
            <p:cNvSpPr>
              <a:spLocks noChangeArrowheads="1"/>
            </p:cNvSpPr>
            <p:nvPr/>
          </p:nvSpPr>
          <p:spPr bwMode="auto">
            <a:xfrm>
              <a:off x="672" y="3072"/>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15" name="AutoShape 1075"/>
            <p:cNvSpPr>
              <a:spLocks noChangeArrowheads="1"/>
            </p:cNvSpPr>
            <p:nvPr/>
          </p:nvSpPr>
          <p:spPr bwMode="auto">
            <a:xfrm>
              <a:off x="672" y="2976"/>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16" name="AutoShape 1076"/>
            <p:cNvSpPr>
              <a:spLocks noChangeArrowheads="1"/>
            </p:cNvSpPr>
            <p:nvPr/>
          </p:nvSpPr>
          <p:spPr bwMode="auto">
            <a:xfrm>
              <a:off x="672" y="2880"/>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17" name="AutoShape 1077"/>
            <p:cNvSpPr>
              <a:spLocks noChangeArrowheads="1"/>
            </p:cNvSpPr>
            <p:nvPr/>
          </p:nvSpPr>
          <p:spPr bwMode="auto">
            <a:xfrm>
              <a:off x="672" y="2784"/>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18" name="AutoShape 1078"/>
            <p:cNvSpPr>
              <a:spLocks noChangeArrowheads="1"/>
            </p:cNvSpPr>
            <p:nvPr/>
          </p:nvSpPr>
          <p:spPr bwMode="auto">
            <a:xfrm>
              <a:off x="672" y="2688"/>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19" name="AutoShape 1079"/>
            <p:cNvSpPr>
              <a:spLocks noChangeArrowheads="1"/>
            </p:cNvSpPr>
            <p:nvPr/>
          </p:nvSpPr>
          <p:spPr bwMode="auto">
            <a:xfrm>
              <a:off x="672" y="2592"/>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0" name="AutoShape 1080"/>
            <p:cNvSpPr>
              <a:spLocks noChangeArrowheads="1"/>
            </p:cNvSpPr>
            <p:nvPr/>
          </p:nvSpPr>
          <p:spPr bwMode="auto">
            <a:xfrm>
              <a:off x="672" y="2496"/>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1" name="AutoShape 1081"/>
            <p:cNvSpPr>
              <a:spLocks noChangeArrowheads="1"/>
            </p:cNvSpPr>
            <p:nvPr/>
          </p:nvSpPr>
          <p:spPr bwMode="auto">
            <a:xfrm>
              <a:off x="672" y="2400"/>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2" name="AutoShape 1082"/>
            <p:cNvSpPr>
              <a:spLocks noChangeArrowheads="1"/>
            </p:cNvSpPr>
            <p:nvPr/>
          </p:nvSpPr>
          <p:spPr bwMode="auto">
            <a:xfrm>
              <a:off x="672" y="2304"/>
              <a:ext cx="1824" cy="720"/>
            </a:xfrm>
            <a:custGeom>
              <a:avLst/>
              <a:gdLst>
                <a:gd name="G0" fmla="+- 5630 0 0"/>
                <a:gd name="G1" fmla="+- 21600 0 5630"/>
                <a:gd name="G2" fmla="+- 21600 0 56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630" y="10800"/>
                  </a:moveTo>
                  <a:cubicBezTo>
                    <a:pt x="5630" y="13655"/>
                    <a:pt x="7945" y="15970"/>
                    <a:pt x="10800" y="15970"/>
                  </a:cubicBezTo>
                  <a:cubicBezTo>
                    <a:pt x="13655" y="15970"/>
                    <a:pt x="15970" y="13655"/>
                    <a:pt x="15970" y="10800"/>
                  </a:cubicBezTo>
                  <a:cubicBezTo>
                    <a:pt x="15970" y="7945"/>
                    <a:pt x="13655" y="5630"/>
                    <a:pt x="10800" y="5630"/>
                  </a:cubicBezTo>
                  <a:cubicBezTo>
                    <a:pt x="7945" y="5630"/>
                    <a:pt x="5630" y="7945"/>
                    <a:pt x="5630" y="10800"/>
                  </a:cubicBezTo>
                  <a:close/>
                </a:path>
              </a:pathLst>
            </a:custGeom>
            <a:solidFill>
              <a:schemeClr val="bg1"/>
            </a:solidFill>
            <a:ln w="19050">
              <a:solidFill>
                <a:schemeClr val="tx1"/>
              </a:solidFill>
              <a:round/>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03" name="AutoShape 1063"/>
            <p:cNvSpPr>
              <a:spLocks noChangeArrowheads="1"/>
            </p:cNvSpPr>
            <p:nvPr/>
          </p:nvSpPr>
          <p:spPr bwMode="auto">
            <a:xfrm>
              <a:off x="1488" y="2160"/>
              <a:ext cx="192" cy="576"/>
            </a:xfrm>
            <a:prstGeom prst="upArrow">
              <a:avLst>
                <a:gd name="adj1" fmla="val 50000"/>
                <a:gd name="adj2" fmla="val 75000"/>
              </a:avLst>
            </a:prstGeom>
            <a:solidFill>
              <a:srgbClr val="0000FF"/>
            </a:solidFill>
            <a:ln w="9525">
              <a:solidFill>
                <a:schemeClr val="tx1"/>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02" name="Rectangle 1062"/>
            <p:cNvSpPr>
              <a:spLocks noChangeArrowheads="1"/>
            </p:cNvSpPr>
            <p:nvPr/>
          </p:nvSpPr>
          <p:spPr bwMode="auto">
            <a:xfrm>
              <a:off x="1200" y="2016"/>
              <a:ext cx="292" cy="365"/>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3200" b="1">
                  <a:solidFill>
                    <a:srgbClr val="0000FF"/>
                  </a:solidFill>
                </a:rPr>
                <a:t>B</a:t>
              </a:r>
            </a:p>
          </p:txBody>
        </p:sp>
        <p:sp>
          <p:nvSpPr>
            <p:cNvPr id="164923" name="Line 1083"/>
            <p:cNvSpPr>
              <a:spLocks noChangeShapeType="1"/>
            </p:cNvSpPr>
            <p:nvPr/>
          </p:nvSpPr>
          <p:spPr bwMode="auto">
            <a:xfrm flipV="1">
              <a:off x="2016" y="1920"/>
              <a:ext cx="0" cy="72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4" name="Line 1084"/>
            <p:cNvSpPr>
              <a:spLocks noChangeShapeType="1"/>
            </p:cNvSpPr>
            <p:nvPr/>
          </p:nvSpPr>
          <p:spPr bwMode="auto">
            <a:xfrm flipV="1">
              <a:off x="1584" y="1920"/>
              <a:ext cx="0" cy="24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5" name="Line 1085"/>
            <p:cNvSpPr>
              <a:spLocks noChangeShapeType="1"/>
            </p:cNvSpPr>
            <p:nvPr/>
          </p:nvSpPr>
          <p:spPr bwMode="auto">
            <a:xfrm flipV="1">
              <a:off x="2496" y="1920"/>
              <a:ext cx="0" cy="72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6" name="Line 1086"/>
            <p:cNvSpPr>
              <a:spLocks noChangeShapeType="1"/>
            </p:cNvSpPr>
            <p:nvPr/>
          </p:nvSpPr>
          <p:spPr bwMode="auto">
            <a:xfrm>
              <a:off x="1488" y="1968"/>
              <a:ext cx="1104" cy="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27" name="Rectangle 1087"/>
            <p:cNvSpPr>
              <a:spLocks noChangeArrowheads="1"/>
            </p:cNvSpPr>
            <p:nvPr/>
          </p:nvSpPr>
          <p:spPr bwMode="auto">
            <a:xfrm>
              <a:off x="1728" y="1728"/>
              <a:ext cx="212"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i="1">
                  <a:latin typeface="Times" charset="0"/>
                </a:rPr>
                <a:t>a</a:t>
              </a:r>
            </a:p>
          </p:txBody>
        </p:sp>
        <p:sp>
          <p:nvSpPr>
            <p:cNvPr id="164928" name="Rectangle 1088"/>
            <p:cNvSpPr>
              <a:spLocks noChangeArrowheads="1"/>
            </p:cNvSpPr>
            <p:nvPr/>
          </p:nvSpPr>
          <p:spPr bwMode="auto">
            <a:xfrm>
              <a:off x="2182" y="1728"/>
              <a:ext cx="169" cy="2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i="1">
                  <a:latin typeface="Times" charset="0"/>
                </a:rPr>
                <a:t>t</a:t>
              </a:r>
            </a:p>
          </p:txBody>
        </p:sp>
        <p:sp>
          <p:nvSpPr>
            <p:cNvPr id="164929" name="AutoShape 1089"/>
            <p:cNvSpPr>
              <a:spLocks noChangeArrowheads="1"/>
            </p:cNvSpPr>
            <p:nvPr/>
          </p:nvSpPr>
          <p:spPr bwMode="auto">
            <a:xfrm>
              <a:off x="240" y="2688"/>
              <a:ext cx="384" cy="768"/>
            </a:xfrm>
            <a:prstGeom prst="curvedRightArrow">
              <a:avLst>
                <a:gd name="adj1" fmla="val 71454"/>
                <a:gd name="adj2" fmla="val 92972"/>
                <a:gd name="adj3" fmla="val 47657"/>
              </a:avLst>
            </a:prstGeom>
            <a:solidFill>
              <a:schemeClr val="hlink"/>
            </a:solidFill>
            <a:ln w="9525">
              <a:solidFill>
                <a:schemeClr val="tx1"/>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p>
          </p:txBody>
        </p:sp>
        <p:sp>
          <p:nvSpPr>
            <p:cNvPr id="164930" name="Rectangle 1090"/>
            <p:cNvSpPr>
              <a:spLocks noChangeArrowheads="1"/>
            </p:cNvSpPr>
            <p:nvPr/>
          </p:nvSpPr>
          <p:spPr bwMode="auto">
            <a:xfrm>
              <a:off x="339" y="2304"/>
              <a:ext cx="318" cy="32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sz="2800" b="1">
                  <a:solidFill>
                    <a:schemeClr val="hlink"/>
                  </a:solidFill>
                </a:rPr>
                <a:t>J</a:t>
              </a:r>
              <a:r>
                <a:rPr lang="en-US" sz="2800" b="1" baseline="-25000">
                  <a:solidFill>
                    <a:schemeClr val="hlink"/>
                  </a:solidFill>
                </a:rPr>
                <a:t>e</a:t>
              </a:r>
              <a:endParaRPr lang="en-US"/>
            </a:p>
          </p:txBody>
        </p:sp>
      </p:grpSp>
      <p:graphicFrame>
        <p:nvGraphicFramePr>
          <p:cNvPr id="28674" name="Object 1029"/>
          <p:cNvGraphicFramePr>
            <a:graphicFrameLocks noChangeAspect="1"/>
          </p:cNvGraphicFramePr>
          <p:nvPr/>
        </p:nvGraphicFramePr>
        <p:xfrm>
          <a:off x="3905250" y="2209800"/>
          <a:ext cx="1352550" cy="357188"/>
        </p:xfrm>
        <a:graphic>
          <a:graphicData uri="http://schemas.openxmlformats.org/presentationml/2006/ole">
            <mc:AlternateContent xmlns:mc="http://schemas.openxmlformats.org/markup-compatibility/2006">
              <mc:Choice xmlns:v="urn:schemas-microsoft-com:vml" Requires="v">
                <p:oleObj name="Equation" r:id="rId3" imgW="673100" imgH="177800" progId="Equation.3">
                  <p:embed/>
                </p:oleObj>
              </mc:Choice>
              <mc:Fallback>
                <p:oleObj name="Equation" r:id="rId3" imgW="673100" imgH="177800" progId="Equation.3">
                  <p:embed/>
                  <p:pic>
                    <p:nvPicPr>
                      <p:cNvPr id="0" name="Object 102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05250" y="2209800"/>
                        <a:ext cx="1352550" cy="357188"/>
                      </a:xfrm>
                      <a:prstGeom prst="rect">
                        <a:avLst/>
                      </a:prstGeom>
                      <a:solidFill>
                        <a:schemeClr val="bg1"/>
                      </a:solidFill>
                      <a:ln>
                        <a:noFill/>
                      </a:ln>
                      <a:effectLst/>
                      <a:extLs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164934" name="Rectangle 1094"/>
          <p:cNvSpPr>
            <a:spLocks noGrp="1" noChangeArrowheads="1"/>
          </p:cNvSpPr>
          <p:nvPr>
            <p:ph type="title"/>
          </p:nvPr>
        </p:nvSpPr>
        <p:spPr/>
        <p:txBody>
          <a:bodyPr/>
          <a:lstStyle/>
          <a:p>
            <a:pPr>
              <a:defRPr/>
            </a:pPr>
            <a:r>
              <a:rPr lang="en-GB"/>
              <a:t>High current density: solenoids</a:t>
            </a:r>
          </a:p>
        </p:txBody>
      </p:sp>
      <p:sp>
        <p:nvSpPr>
          <p:cNvPr id="164935" name="Rectangle 1095"/>
          <p:cNvSpPr>
            <a:spLocks noGrp="1" noChangeArrowheads="1"/>
          </p:cNvSpPr>
          <p:nvPr>
            <p:ph type="body" sz="half" idx="1"/>
          </p:nvPr>
        </p:nvSpPr>
        <p:spPr>
          <a:xfrm>
            <a:off x="990600" y="1600200"/>
            <a:ext cx="7391400" cy="838200"/>
          </a:xfrm>
        </p:spPr>
        <p:txBody>
          <a:bodyPr/>
          <a:lstStyle/>
          <a:p>
            <a:pPr>
              <a:defRPr/>
            </a:pPr>
            <a:r>
              <a:rPr lang="en-GB" sz="2400"/>
              <a:t>The field produced by an infinitely long solenoid is:</a:t>
            </a:r>
            <a:endParaRPr lang="en-US" sz="2400"/>
          </a:p>
        </p:txBody>
      </p:sp>
      <p:sp>
        <p:nvSpPr>
          <p:cNvPr id="164936" name="Rectangle 1096"/>
          <p:cNvSpPr>
            <a:spLocks noGrp="1" noChangeArrowheads="1"/>
          </p:cNvSpPr>
          <p:nvPr>
            <p:ph type="body" sz="half" idx="2"/>
          </p:nvPr>
        </p:nvSpPr>
        <p:spPr>
          <a:xfrm>
            <a:off x="4427984" y="2743200"/>
            <a:ext cx="4608512" cy="3886200"/>
          </a:xfrm>
        </p:spPr>
        <p:txBody>
          <a:bodyPr/>
          <a:lstStyle/>
          <a:p>
            <a:pPr>
              <a:lnSpc>
                <a:spcPct val="90000"/>
              </a:lnSpc>
              <a:defRPr/>
            </a:pPr>
            <a:r>
              <a:rPr lang="en-US" sz="2400" dirty="0"/>
              <a:t>In solenoids of finite length the central field is:</a:t>
            </a:r>
          </a:p>
          <a:p>
            <a:pPr>
              <a:lnSpc>
                <a:spcPct val="90000"/>
              </a:lnSpc>
              <a:defRPr/>
            </a:pPr>
            <a:endParaRPr lang="en-US" sz="2400" dirty="0"/>
          </a:p>
          <a:p>
            <a:pPr>
              <a:lnSpc>
                <a:spcPct val="90000"/>
              </a:lnSpc>
              <a:defRPr/>
            </a:pPr>
            <a:endParaRPr lang="en-US" sz="2400" dirty="0"/>
          </a:p>
          <a:p>
            <a:pPr>
              <a:lnSpc>
                <a:spcPct val="90000"/>
              </a:lnSpc>
              <a:buFont typeface="Wingdings" charset="0"/>
              <a:buNone/>
              <a:defRPr/>
            </a:pPr>
            <a:r>
              <a:rPr lang="en-GB" sz="2400" dirty="0"/>
              <a:t>	where f &lt; 1, typically ~ 0.8</a:t>
            </a:r>
          </a:p>
          <a:p>
            <a:pPr>
              <a:lnSpc>
                <a:spcPct val="90000"/>
              </a:lnSpc>
              <a:defRPr/>
            </a:pPr>
            <a:r>
              <a:rPr lang="en-GB" sz="2400" dirty="0"/>
              <a:t>The thickness (volume and cost) for a given field is </a:t>
            </a:r>
            <a:r>
              <a:rPr lang="en-GB" sz="2400" dirty="0">
                <a:solidFill>
                  <a:schemeClr val="hlink"/>
                </a:solidFill>
              </a:rPr>
              <a:t>inversely proportional to the engineering current density </a:t>
            </a:r>
            <a:r>
              <a:rPr lang="en-GB" sz="2400" i="1" dirty="0">
                <a:solidFill>
                  <a:schemeClr val="hlink"/>
                </a:solidFill>
                <a:latin typeface="Times" charset="0"/>
              </a:rPr>
              <a:t>J</a:t>
            </a:r>
            <a:r>
              <a:rPr lang="en-GB" sz="2400" i="1" baseline="-25000" dirty="0">
                <a:solidFill>
                  <a:schemeClr val="hlink"/>
                </a:solidFill>
                <a:latin typeface="Times" charset="0"/>
              </a:rPr>
              <a:t>e</a:t>
            </a:r>
            <a:endParaRPr lang="en-US" sz="2400" dirty="0"/>
          </a:p>
        </p:txBody>
      </p:sp>
      <p:graphicFrame>
        <p:nvGraphicFramePr>
          <p:cNvPr id="28678" name="Object 1031"/>
          <p:cNvGraphicFramePr>
            <a:graphicFrameLocks noChangeAspect="1"/>
          </p:cNvGraphicFramePr>
          <p:nvPr/>
        </p:nvGraphicFramePr>
        <p:xfrm>
          <a:off x="5638800" y="3657600"/>
          <a:ext cx="1617663" cy="365125"/>
        </p:xfrm>
        <a:graphic>
          <a:graphicData uri="http://schemas.openxmlformats.org/presentationml/2006/ole">
            <mc:AlternateContent xmlns:mc="http://schemas.openxmlformats.org/markup-compatibility/2006">
              <mc:Choice xmlns:v="urn:schemas-microsoft-com:vml" Requires="v">
                <p:oleObj name="Equation" r:id="rId5" imgW="787400" imgH="177800" progId="Equation.3">
                  <p:embed/>
                </p:oleObj>
              </mc:Choice>
              <mc:Fallback>
                <p:oleObj name="Equation" r:id="rId5" imgW="787400" imgH="177800" progId="Equation.3">
                  <p:embed/>
                  <p:pic>
                    <p:nvPicPr>
                      <p:cNvPr id="0" name="Object 103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38800" y="3657600"/>
                        <a:ext cx="1617663" cy="3651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sp>
        <p:nvSpPr>
          <p:cNvPr id="2" name="TextBox 1"/>
          <p:cNvSpPr txBox="1"/>
          <p:nvPr/>
        </p:nvSpPr>
        <p:spPr>
          <a:xfrm>
            <a:off x="0" y="5877272"/>
            <a:ext cx="4716016" cy="830997"/>
          </a:xfrm>
          <a:prstGeom prst="rect">
            <a:avLst/>
          </a:prstGeom>
          <a:noFill/>
        </p:spPr>
        <p:txBody>
          <a:bodyPr wrap="square" rtlCol="0">
            <a:spAutoFit/>
          </a:bodyPr>
          <a:lstStyle/>
          <a:p>
            <a:r>
              <a:rPr lang="en-US" b="1" dirty="0">
                <a:solidFill>
                  <a:srgbClr val="0000FF"/>
                </a:solidFill>
              </a:rPr>
              <a:t>all-SC solenoid record field: 24 T (NIMS, 2011)</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A0DDBF9C-229B-B64D-BF28-5F53B3205EB3}"/>
              </a:ext>
            </a:extLst>
          </p:cNvPr>
          <p:cNvSpPr>
            <a:spLocks noGrp="1"/>
          </p:cNvSpPr>
          <p:nvPr>
            <p:ph type="title"/>
          </p:nvPr>
        </p:nvSpPr>
        <p:spPr/>
        <p:txBody>
          <a:bodyPr/>
          <a:lstStyle/>
          <a:p>
            <a:r>
              <a:rPr lang="en-CH" dirty="0"/>
              <a:t>ASCEND</a:t>
            </a:r>
          </a:p>
        </p:txBody>
      </p:sp>
      <p:pic>
        <p:nvPicPr>
          <p:cNvPr id="32774" name="Picture 6">
            <a:extLst>
              <a:ext uri="{FF2B5EF4-FFF2-40B4-BE49-F238E27FC236}">
                <a16:creationId xmlns:a16="http://schemas.microsoft.com/office/drawing/2014/main" id="{BCCCF0F6-4436-4C4A-82F6-6FB225FEBF0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50055" y="199349"/>
            <a:ext cx="1391799" cy="1135172"/>
          </a:xfrm>
          <a:prstGeom prst="rect">
            <a:avLst/>
          </a:prstGeom>
          <a:noFill/>
          <a:extLst>
            <a:ext uri="{909E8E84-426E-40DD-AFC4-6F175D3DCCD1}">
              <a14:hiddenFill xmlns:a14="http://schemas.microsoft.com/office/drawing/2010/main">
                <a:solidFill>
                  <a:srgbClr val="FFFFFF"/>
                </a:solidFill>
              </a14:hiddenFill>
            </a:ext>
          </a:extLst>
        </p:spPr>
      </p:pic>
      <p:pic>
        <p:nvPicPr>
          <p:cNvPr id="32776" name="Picture 8" descr="Airbus Explores If Hydrogen Could Make Large Electric Aircraft A Reality |  Industry News Global">
            <a:extLst>
              <a:ext uri="{FF2B5EF4-FFF2-40B4-BE49-F238E27FC236}">
                <a16:creationId xmlns:a16="http://schemas.microsoft.com/office/drawing/2014/main" id="{D361924C-6FCF-0648-A2FC-6020F9619C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45734" y="39411"/>
            <a:ext cx="2104321" cy="1342600"/>
          </a:xfrm>
          <a:prstGeom prst="rect">
            <a:avLst/>
          </a:prstGeom>
          <a:noFill/>
          <a:extLst>
            <a:ext uri="{909E8E84-426E-40DD-AFC4-6F175D3DCCD1}">
              <a14:hiddenFill xmlns:a14="http://schemas.microsoft.com/office/drawing/2010/main">
                <a:solidFill>
                  <a:srgbClr val="FFFFFF"/>
                </a:solidFill>
              </a14:hiddenFill>
            </a:ext>
          </a:extLst>
        </p:spPr>
      </p:pic>
      <p:pic>
        <p:nvPicPr>
          <p:cNvPr id="32778" name="Picture 10">
            <a:extLst>
              <a:ext uri="{FF2B5EF4-FFF2-40B4-BE49-F238E27FC236}">
                <a16:creationId xmlns:a16="http://schemas.microsoft.com/office/drawing/2014/main" id="{BDB3381B-D3E6-F94B-9C03-458012B05D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639225"/>
            <a:ext cx="9144000" cy="35623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5BB8E6A-B336-0B4B-A5DB-09338B6694FB}"/>
              </a:ext>
            </a:extLst>
          </p:cNvPr>
          <p:cNvSpPr txBox="1"/>
          <p:nvPr/>
        </p:nvSpPr>
        <p:spPr>
          <a:xfrm>
            <a:off x="319522" y="6271976"/>
            <a:ext cx="8504956" cy="369332"/>
          </a:xfrm>
          <a:prstGeom prst="rect">
            <a:avLst/>
          </a:prstGeom>
          <a:noFill/>
        </p:spPr>
        <p:txBody>
          <a:bodyPr wrap="none" rtlCol="0">
            <a:spAutoFit/>
          </a:bodyPr>
          <a:lstStyle/>
          <a:p>
            <a:r>
              <a:rPr lang="en-CH" sz="1800" dirty="0">
                <a:solidFill>
                  <a:srgbClr val="025175"/>
                </a:solidFill>
              </a:rPr>
              <a:t>Advanced Superconducting and Cryogenic Experimental powertraiN Demonstrator</a:t>
            </a:r>
          </a:p>
        </p:txBody>
      </p:sp>
      <p:sp>
        <p:nvSpPr>
          <p:cNvPr id="8" name="TextBox 7">
            <a:extLst>
              <a:ext uri="{FF2B5EF4-FFF2-40B4-BE49-F238E27FC236}">
                <a16:creationId xmlns:a16="http://schemas.microsoft.com/office/drawing/2014/main" id="{65691273-03CC-ED4F-AE36-874696ADE538}"/>
              </a:ext>
            </a:extLst>
          </p:cNvPr>
          <p:cNvSpPr txBox="1"/>
          <p:nvPr/>
        </p:nvSpPr>
        <p:spPr>
          <a:xfrm>
            <a:off x="209494" y="1737827"/>
            <a:ext cx="8829432" cy="830997"/>
          </a:xfrm>
          <a:prstGeom prst="rect">
            <a:avLst/>
          </a:prstGeom>
          <a:noFill/>
        </p:spPr>
        <p:txBody>
          <a:bodyPr wrap="square" rtlCol="0">
            <a:spAutoFit/>
          </a:bodyPr>
          <a:lstStyle/>
          <a:p>
            <a:pPr algn="l"/>
            <a:r>
              <a:rPr lang="en-US" dirty="0"/>
              <a:t>High </a:t>
            </a:r>
            <a:r>
              <a:rPr lang="en-CH" dirty="0"/>
              <a:t>power density </a:t>
            </a:r>
            <a:r>
              <a:rPr lang="en-CH" sz="1600" dirty="0"/>
              <a:t>(motor) </a:t>
            </a:r>
            <a:r>
              <a:rPr lang="en-CH" dirty="0"/>
              <a:t>a</a:t>
            </a:r>
            <a:r>
              <a:rPr lang="en-US" dirty="0" err="1"/>
              <a:t>nd</a:t>
            </a:r>
            <a:r>
              <a:rPr lang="en-CH" dirty="0"/>
              <a:t> lossless power transmission </a:t>
            </a:r>
            <a:r>
              <a:rPr lang="en-CH" sz="1600" dirty="0"/>
              <a:t>(cables and leads) </a:t>
            </a:r>
            <a:r>
              <a:rPr lang="en-CH" dirty="0"/>
              <a:t>to aviation increase efficiency and reduce emissions</a:t>
            </a:r>
          </a:p>
        </p:txBody>
      </p:sp>
      <p:pic>
        <p:nvPicPr>
          <p:cNvPr id="32780" name="Picture 12" descr="Airbus UpNext | Brand Centre">
            <a:extLst>
              <a:ext uri="{FF2B5EF4-FFF2-40B4-BE49-F238E27FC236}">
                <a16:creationId xmlns:a16="http://schemas.microsoft.com/office/drawing/2014/main" id="{60596789-4ADE-A64A-B056-9345CD98619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41854" y="39411"/>
            <a:ext cx="2354447" cy="132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8350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Utility Energy Storage Market Guide">
            <a:extLst>
              <a:ext uri="{FF2B5EF4-FFF2-40B4-BE49-F238E27FC236}">
                <a16:creationId xmlns:a16="http://schemas.microsoft.com/office/drawing/2014/main" id="{DAC7F1D4-73CB-6444-A322-D02BE8132E9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181" t="7375" b="10237"/>
          <a:stretch/>
        </p:blipFill>
        <p:spPr bwMode="auto">
          <a:xfrm>
            <a:off x="1883334" y="1828622"/>
            <a:ext cx="5730270" cy="4195790"/>
          </a:xfrm>
          <a:prstGeom prst="rect">
            <a:avLst/>
          </a:prstGeom>
          <a:noFill/>
          <a:extLst>
            <a:ext uri="{909E8E84-426E-40DD-AFC4-6F175D3DCCD1}">
              <a14:hiddenFill xmlns:a14="http://schemas.microsoft.com/office/drawing/2010/main">
                <a:solidFill>
                  <a:srgbClr val="FFFFFF"/>
                </a:solidFill>
              </a14:hiddenFill>
            </a:ext>
          </a:extLst>
        </p:spPr>
      </p:pic>
      <p:sp>
        <p:nvSpPr>
          <p:cNvPr id="54" name="Rectangle 53">
            <a:extLst>
              <a:ext uri="{FF2B5EF4-FFF2-40B4-BE49-F238E27FC236}">
                <a16:creationId xmlns:a16="http://schemas.microsoft.com/office/drawing/2014/main" id="{8910FE48-7E64-4E4E-8B65-4786A09E1851}"/>
              </a:ext>
            </a:extLst>
          </p:cNvPr>
          <p:cNvSpPr/>
          <p:nvPr/>
        </p:nvSpPr>
        <p:spPr>
          <a:xfrm>
            <a:off x="1404362" y="6016630"/>
            <a:ext cx="6743305" cy="65227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TextBox 43">
            <a:extLst>
              <a:ext uri="{FF2B5EF4-FFF2-40B4-BE49-F238E27FC236}">
                <a16:creationId xmlns:a16="http://schemas.microsoft.com/office/drawing/2014/main" id="{EA898A74-8FE0-FD44-9859-7B30E9AA1D3E}"/>
              </a:ext>
            </a:extLst>
          </p:cNvPr>
          <p:cNvSpPr txBox="1"/>
          <p:nvPr/>
        </p:nvSpPr>
        <p:spPr>
          <a:xfrm>
            <a:off x="3747975" y="6314676"/>
            <a:ext cx="1976695" cy="461665"/>
          </a:xfrm>
          <a:prstGeom prst="rect">
            <a:avLst/>
          </a:prstGeom>
          <a:solidFill>
            <a:schemeClr val="bg1"/>
          </a:solidFill>
        </p:spPr>
        <p:txBody>
          <a:bodyPr wrap="none" rtlCol="0">
            <a:spAutoFit/>
          </a:bodyPr>
          <a:lstStyle/>
          <a:p>
            <a:r>
              <a:rPr lang="en-US" dirty="0"/>
              <a:t>Power Rating</a:t>
            </a:r>
          </a:p>
        </p:txBody>
      </p:sp>
      <p:sp>
        <p:nvSpPr>
          <p:cNvPr id="47" name="TextBox 46">
            <a:extLst>
              <a:ext uri="{FF2B5EF4-FFF2-40B4-BE49-F238E27FC236}">
                <a16:creationId xmlns:a16="http://schemas.microsoft.com/office/drawing/2014/main" id="{558F90FF-825A-8D46-960E-D40D35C5C466}"/>
              </a:ext>
            </a:extLst>
          </p:cNvPr>
          <p:cNvSpPr txBox="1"/>
          <p:nvPr/>
        </p:nvSpPr>
        <p:spPr>
          <a:xfrm rot="16200000">
            <a:off x="94597" y="3503999"/>
            <a:ext cx="2284728" cy="461665"/>
          </a:xfrm>
          <a:prstGeom prst="rect">
            <a:avLst/>
          </a:prstGeom>
          <a:solidFill>
            <a:schemeClr val="bg1"/>
          </a:solidFill>
        </p:spPr>
        <p:txBody>
          <a:bodyPr wrap="none" rtlCol="0">
            <a:spAutoFit/>
          </a:bodyPr>
          <a:lstStyle/>
          <a:p>
            <a:r>
              <a:rPr lang="en-US" dirty="0"/>
              <a:t>Discharge Time</a:t>
            </a:r>
          </a:p>
        </p:txBody>
      </p:sp>
      <p:sp>
        <p:nvSpPr>
          <p:cNvPr id="48" name="TextBox 47">
            <a:extLst>
              <a:ext uri="{FF2B5EF4-FFF2-40B4-BE49-F238E27FC236}">
                <a16:creationId xmlns:a16="http://schemas.microsoft.com/office/drawing/2014/main" id="{25CCE28A-D128-5A49-B128-209319751F52}"/>
              </a:ext>
            </a:extLst>
          </p:cNvPr>
          <p:cNvSpPr txBox="1"/>
          <p:nvPr/>
        </p:nvSpPr>
        <p:spPr>
          <a:xfrm rot="16200000">
            <a:off x="1132906" y="5217940"/>
            <a:ext cx="1118127" cy="400110"/>
          </a:xfrm>
          <a:prstGeom prst="rect">
            <a:avLst/>
          </a:prstGeom>
          <a:solidFill>
            <a:schemeClr val="bg1"/>
          </a:solidFill>
        </p:spPr>
        <p:txBody>
          <a:bodyPr wrap="none" rtlCol="0">
            <a:spAutoFit/>
          </a:bodyPr>
          <a:lstStyle/>
          <a:p>
            <a:r>
              <a:rPr lang="en-US" sz="2000" dirty="0"/>
              <a:t>Seconds</a:t>
            </a:r>
          </a:p>
        </p:txBody>
      </p:sp>
      <p:sp>
        <p:nvSpPr>
          <p:cNvPr id="49" name="TextBox 48">
            <a:extLst>
              <a:ext uri="{FF2B5EF4-FFF2-40B4-BE49-F238E27FC236}">
                <a16:creationId xmlns:a16="http://schemas.microsoft.com/office/drawing/2014/main" id="{6907C06C-67B7-4044-9A47-FF5221E93C8F}"/>
              </a:ext>
            </a:extLst>
          </p:cNvPr>
          <p:cNvSpPr txBox="1"/>
          <p:nvPr/>
        </p:nvSpPr>
        <p:spPr>
          <a:xfrm rot="16200000">
            <a:off x="1324787" y="2014762"/>
            <a:ext cx="734367" cy="400110"/>
          </a:xfrm>
          <a:prstGeom prst="rect">
            <a:avLst/>
          </a:prstGeom>
          <a:solidFill>
            <a:schemeClr val="bg1"/>
          </a:solidFill>
        </p:spPr>
        <p:txBody>
          <a:bodyPr wrap="none" rtlCol="0">
            <a:spAutoFit/>
          </a:bodyPr>
          <a:lstStyle/>
          <a:p>
            <a:r>
              <a:rPr lang="en-US" sz="2000" dirty="0"/>
              <a:t>Days</a:t>
            </a:r>
          </a:p>
        </p:txBody>
      </p:sp>
      <p:sp>
        <p:nvSpPr>
          <p:cNvPr id="50" name="TextBox 49">
            <a:extLst>
              <a:ext uri="{FF2B5EF4-FFF2-40B4-BE49-F238E27FC236}">
                <a16:creationId xmlns:a16="http://schemas.microsoft.com/office/drawing/2014/main" id="{618DE1C6-8B25-1A4F-9DB9-46DED48826BF}"/>
              </a:ext>
            </a:extLst>
          </p:cNvPr>
          <p:cNvSpPr txBox="1"/>
          <p:nvPr/>
        </p:nvSpPr>
        <p:spPr>
          <a:xfrm>
            <a:off x="1790098" y="6022003"/>
            <a:ext cx="902811" cy="400110"/>
          </a:xfrm>
          <a:prstGeom prst="rect">
            <a:avLst/>
          </a:prstGeom>
          <a:solidFill>
            <a:schemeClr val="bg1"/>
          </a:solidFill>
        </p:spPr>
        <p:txBody>
          <a:bodyPr wrap="none" rtlCol="0">
            <a:spAutoFit/>
          </a:bodyPr>
          <a:lstStyle/>
          <a:p>
            <a:r>
              <a:rPr lang="en-US" sz="2000" dirty="0"/>
              <a:t>10 kW</a:t>
            </a:r>
          </a:p>
        </p:txBody>
      </p:sp>
      <p:sp>
        <p:nvSpPr>
          <p:cNvPr id="51" name="TextBox 50">
            <a:extLst>
              <a:ext uri="{FF2B5EF4-FFF2-40B4-BE49-F238E27FC236}">
                <a16:creationId xmlns:a16="http://schemas.microsoft.com/office/drawing/2014/main" id="{8625F2A2-0E1B-A840-89C9-518A5FD896B2}"/>
              </a:ext>
            </a:extLst>
          </p:cNvPr>
          <p:cNvSpPr txBox="1"/>
          <p:nvPr/>
        </p:nvSpPr>
        <p:spPr>
          <a:xfrm>
            <a:off x="4250453" y="6022003"/>
            <a:ext cx="971740" cy="400110"/>
          </a:xfrm>
          <a:prstGeom prst="rect">
            <a:avLst/>
          </a:prstGeom>
          <a:solidFill>
            <a:schemeClr val="bg1"/>
          </a:solidFill>
        </p:spPr>
        <p:txBody>
          <a:bodyPr wrap="none" rtlCol="0">
            <a:spAutoFit/>
          </a:bodyPr>
          <a:lstStyle/>
          <a:p>
            <a:r>
              <a:rPr lang="en-US" sz="2000" dirty="0"/>
              <a:t>10 MW</a:t>
            </a:r>
          </a:p>
        </p:txBody>
      </p:sp>
      <p:sp>
        <p:nvSpPr>
          <p:cNvPr id="52" name="TextBox 51">
            <a:extLst>
              <a:ext uri="{FF2B5EF4-FFF2-40B4-BE49-F238E27FC236}">
                <a16:creationId xmlns:a16="http://schemas.microsoft.com/office/drawing/2014/main" id="{037C8B08-15C2-C84F-86ED-A9B517A06B6D}"/>
              </a:ext>
            </a:extLst>
          </p:cNvPr>
          <p:cNvSpPr txBox="1"/>
          <p:nvPr/>
        </p:nvSpPr>
        <p:spPr>
          <a:xfrm>
            <a:off x="6784675" y="6022003"/>
            <a:ext cx="946092" cy="400110"/>
          </a:xfrm>
          <a:prstGeom prst="rect">
            <a:avLst/>
          </a:prstGeom>
          <a:solidFill>
            <a:schemeClr val="bg1"/>
          </a:solidFill>
        </p:spPr>
        <p:txBody>
          <a:bodyPr wrap="none" rtlCol="0">
            <a:spAutoFit/>
          </a:bodyPr>
          <a:lstStyle/>
          <a:p>
            <a:r>
              <a:rPr lang="en-US" sz="2000" dirty="0"/>
              <a:t>10 GW</a:t>
            </a:r>
          </a:p>
        </p:txBody>
      </p:sp>
      <p:sp>
        <p:nvSpPr>
          <p:cNvPr id="3" name="Title 2">
            <a:extLst>
              <a:ext uri="{FF2B5EF4-FFF2-40B4-BE49-F238E27FC236}">
                <a16:creationId xmlns:a16="http://schemas.microsoft.com/office/drawing/2014/main" id="{99688CB6-3AA0-8040-8D6D-74BBFFDF466C}"/>
              </a:ext>
            </a:extLst>
          </p:cNvPr>
          <p:cNvSpPr>
            <a:spLocks noGrp="1"/>
          </p:cNvSpPr>
          <p:nvPr>
            <p:ph type="title"/>
          </p:nvPr>
        </p:nvSpPr>
        <p:spPr/>
        <p:txBody>
          <a:bodyPr/>
          <a:lstStyle/>
          <a:p>
            <a:r>
              <a:rPr lang="en-CH" dirty="0"/>
              <a:t>Energy storage by technology</a:t>
            </a:r>
          </a:p>
        </p:txBody>
      </p:sp>
    </p:spTree>
    <p:extLst>
      <p:ext uri="{BB962C8B-B14F-4D97-AF65-F5344CB8AC3E}">
        <p14:creationId xmlns:p14="http://schemas.microsoft.com/office/powerpoint/2010/main" val="530488968"/>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2"/>
          <p:cNvSpPr>
            <a:spLocks noGrp="1" noChangeArrowheads="1"/>
          </p:cNvSpPr>
          <p:nvPr>
            <p:ph type="title"/>
          </p:nvPr>
        </p:nvSpPr>
        <p:spPr/>
        <p:txBody>
          <a:bodyPr/>
          <a:lstStyle/>
          <a:p>
            <a:pPr eaLnBrk="1" hangingPunct="1">
              <a:defRPr/>
            </a:pPr>
            <a:r>
              <a:rPr lang="en-GB" dirty="0">
                <a:cs typeface="+mj-cs"/>
              </a:rPr>
              <a:t>SC Magnetic Energy Storage</a:t>
            </a:r>
            <a:endParaRPr lang="en-US" dirty="0">
              <a:cs typeface="+mj-cs"/>
            </a:endParaRPr>
          </a:p>
        </p:txBody>
      </p:sp>
      <p:pic>
        <p:nvPicPr>
          <p:cNvPr id="1781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9115" y="1493807"/>
            <a:ext cx="3516923" cy="2643771"/>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78181" name="Text Box 5"/>
          <p:cNvSpPr txBox="1">
            <a:spLocks noChangeArrowheads="1"/>
          </p:cNvSpPr>
          <p:nvPr/>
        </p:nvSpPr>
        <p:spPr bwMode="auto">
          <a:xfrm>
            <a:off x="6500523" y="1493807"/>
            <a:ext cx="2435515"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r">
              <a:defRPr/>
            </a:pPr>
            <a:r>
              <a:rPr lang="en-US" sz="1200" dirty="0">
                <a:solidFill>
                  <a:srgbClr val="FFFF00"/>
                </a:solidFill>
                <a:latin typeface="Arial" charset="0"/>
                <a:cs typeface="+mn-cs"/>
              </a:rPr>
              <a:t>Nb-</a:t>
            </a:r>
            <a:r>
              <a:rPr lang="en-US" sz="1200" dirty="0" err="1">
                <a:solidFill>
                  <a:srgbClr val="FFFF00"/>
                </a:solidFill>
                <a:latin typeface="Arial" charset="0"/>
                <a:cs typeface="+mn-cs"/>
              </a:rPr>
              <a:t>Ti</a:t>
            </a:r>
            <a:r>
              <a:rPr lang="en-US" sz="1200" dirty="0">
                <a:solidFill>
                  <a:srgbClr val="FFFF00"/>
                </a:solidFill>
                <a:latin typeface="Arial" charset="0"/>
                <a:cs typeface="+mn-cs"/>
              </a:rPr>
              <a:t> torus 200 kJ / 160 kW</a:t>
            </a:r>
          </a:p>
          <a:p>
            <a:pPr algn="r">
              <a:defRPr/>
            </a:pPr>
            <a:r>
              <a:rPr lang="en-US" sz="1200" dirty="0">
                <a:solidFill>
                  <a:srgbClr val="FFFF00"/>
                </a:solidFill>
                <a:latin typeface="Arial" charset="0"/>
                <a:cs typeface="+mn-cs"/>
              </a:rPr>
              <a:t>(B = 4 T,  diameter = 1.1 m)</a:t>
            </a:r>
          </a:p>
        </p:txBody>
      </p:sp>
      <p:pic>
        <p:nvPicPr>
          <p:cNvPr id="3" name="Picture 2" descr="Diagram, schematic&#10;&#10;Description automatically generated">
            <a:extLst>
              <a:ext uri="{FF2B5EF4-FFF2-40B4-BE49-F238E27FC236}">
                <a16:creationId xmlns:a16="http://schemas.microsoft.com/office/drawing/2014/main" id="{EBA7D091-2750-AD4F-8BA2-FF43AF25DD06}"/>
              </a:ext>
            </a:extLst>
          </p:cNvPr>
          <p:cNvPicPr>
            <a:picLocks noChangeAspect="1"/>
          </p:cNvPicPr>
          <p:nvPr/>
        </p:nvPicPr>
        <p:blipFill rotWithShape="1">
          <a:blip r:embed="rId4"/>
          <a:srcRect l="4723" r="3836"/>
          <a:stretch/>
        </p:blipFill>
        <p:spPr>
          <a:xfrm>
            <a:off x="93635" y="2066179"/>
            <a:ext cx="5200537" cy="3907024"/>
          </a:xfrm>
          <a:prstGeom prst="rect">
            <a:avLst/>
          </a:prstGeom>
        </p:spPr>
      </p:pic>
      <p:pic>
        <p:nvPicPr>
          <p:cNvPr id="5" name="Picture 4" descr="A picture containing indoor, food processor&#10;&#10;Description automatically generated">
            <a:extLst>
              <a:ext uri="{FF2B5EF4-FFF2-40B4-BE49-F238E27FC236}">
                <a16:creationId xmlns:a16="http://schemas.microsoft.com/office/drawing/2014/main" id="{264CAE3B-8F21-3D4E-BA37-DB4FF0DE949E}"/>
              </a:ext>
            </a:extLst>
          </p:cNvPr>
          <p:cNvPicPr>
            <a:picLocks noChangeAspect="1"/>
          </p:cNvPicPr>
          <p:nvPr/>
        </p:nvPicPr>
        <p:blipFill rotWithShape="1">
          <a:blip r:embed="rId5"/>
          <a:srcRect t="5477"/>
          <a:stretch/>
        </p:blipFill>
        <p:spPr>
          <a:xfrm>
            <a:off x="5647289" y="4212435"/>
            <a:ext cx="3060573" cy="2182106"/>
          </a:xfrm>
          <a:prstGeom prst="rect">
            <a:avLst/>
          </a:prstGeom>
        </p:spPr>
      </p:pic>
      <p:sp>
        <p:nvSpPr>
          <p:cNvPr id="6" name="TextBox 5">
            <a:extLst>
              <a:ext uri="{FF2B5EF4-FFF2-40B4-BE49-F238E27FC236}">
                <a16:creationId xmlns:a16="http://schemas.microsoft.com/office/drawing/2014/main" id="{26ED0EB1-A4CA-F94F-9B11-EFD625BDD6D5}"/>
              </a:ext>
            </a:extLst>
          </p:cNvPr>
          <p:cNvSpPr txBox="1"/>
          <p:nvPr/>
        </p:nvSpPr>
        <p:spPr>
          <a:xfrm>
            <a:off x="5231650" y="6341913"/>
            <a:ext cx="2537746" cy="523220"/>
          </a:xfrm>
          <a:prstGeom prst="rect">
            <a:avLst/>
          </a:prstGeom>
          <a:noFill/>
        </p:spPr>
        <p:txBody>
          <a:bodyPr wrap="none" rtlCol="0">
            <a:spAutoFit/>
          </a:bodyPr>
          <a:lstStyle/>
          <a:p>
            <a:pPr algn="l"/>
            <a:r>
              <a:rPr lang="en-CH" sz="1400" dirty="0"/>
              <a:t>HTS solenoid 814 kJ</a:t>
            </a:r>
          </a:p>
          <a:p>
            <a:pPr algn="l"/>
            <a:r>
              <a:rPr lang="en-CH" sz="1400" dirty="0"/>
              <a:t>(B = 5 T, diameter = 814 mm</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green, engine&#10;&#10;Description automatically generated">
            <a:extLst>
              <a:ext uri="{FF2B5EF4-FFF2-40B4-BE49-F238E27FC236}">
                <a16:creationId xmlns:a16="http://schemas.microsoft.com/office/drawing/2014/main" id="{F9E82323-238F-6B8B-E932-270A673F7BE5}"/>
              </a:ext>
            </a:extLst>
          </p:cNvPr>
          <p:cNvPicPr>
            <a:picLocks noChangeAspect="1"/>
          </p:cNvPicPr>
          <p:nvPr/>
        </p:nvPicPr>
        <p:blipFill>
          <a:blip r:embed="rId3"/>
          <a:stretch>
            <a:fillRect/>
          </a:stretch>
        </p:blipFill>
        <p:spPr>
          <a:xfrm>
            <a:off x="4716017" y="2802498"/>
            <a:ext cx="2885524" cy="3866862"/>
          </a:xfrm>
          <a:prstGeom prst="rect">
            <a:avLst/>
          </a:prstGeom>
        </p:spPr>
      </p:pic>
      <p:sp>
        <p:nvSpPr>
          <p:cNvPr id="178178" name="Rectangle 2"/>
          <p:cNvSpPr>
            <a:spLocks noGrp="1" noChangeArrowheads="1"/>
          </p:cNvSpPr>
          <p:nvPr>
            <p:ph type="title"/>
          </p:nvPr>
        </p:nvSpPr>
        <p:spPr/>
        <p:txBody>
          <a:bodyPr/>
          <a:lstStyle/>
          <a:p>
            <a:pPr eaLnBrk="1" hangingPunct="1">
              <a:defRPr/>
            </a:pPr>
            <a:r>
              <a:rPr lang="en-GB" dirty="0">
                <a:cs typeface="+mj-cs"/>
              </a:rPr>
              <a:t>Transformers &amp; FCL</a:t>
            </a:r>
            <a:endParaRPr lang="en-US" dirty="0">
              <a:cs typeface="+mj-cs"/>
            </a:endParaRPr>
          </a:p>
        </p:txBody>
      </p:sp>
      <p:pic>
        <p:nvPicPr>
          <p:cNvPr id="178179" name="Picture 3"/>
          <p:cNvPicPr>
            <a:picLocks noChangeAspect="1" noChangeArrowheads="1"/>
          </p:cNvPicPr>
          <p:nvPr/>
        </p:nvPicPr>
        <p:blipFill>
          <a:blip r:embed="rId4">
            <a:extLst>
              <a:ext uri="{28A0092B-C50C-407E-A947-70E740481C1C}">
                <a14:useLocalDpi xmlns:a14="http://schemas.microsoft.com/office/drawing/2010/main" val="0"/>
              </a:ext>
            </a:extLst>
          </a:blip>
          <a:srcRect l="20764" r="21362"/>
          <a:stretch>
            <a:fillRect/>
          </a:stretch>
        </p:blipFill>
        <p:spPr bwMode="auto">
          <a:xfrm>
            <a:off x="300038" y="1643063"/>
            <a:ext cx="3535362" cy="3995737"/>
          </a:xfrm>
          <a:prstGeom prst="rect">
            <a:avLst/>
          </a:prstGeom>
          <a:noFill/>
          <a:ln>
            <a:noFill/>
          </a:ln>
          <a:effectLst/>
          <a:extLst>
            <a:ext uri="{909E8E84-426E-40dd-AFC4-6F175D3DCCD1}">
              <a14:hiddenFill xmlns="" xmlns:a14="http://schemas.microsoft.com/office/drawing/2010/main">
                <a:solidFill>
                  <a:schemeClr val="bg1"/>
                </a:solidFill>
              </a14:hiddenFill>
            </a:ext>
            <a:ext uri="{91240B29-F687-4f45-9708-019B960494DF}">
              <a14:hiddenLine xmlns="" xmlns:a14="http://schemas.microsoft.com/office/drawing/2010/main" w="12700">
                <a:solidFill>
                  <a:schemeClr val="tx1"/>
                </a:solidFill>
                <a:miter lim="800000"/>
                <a:headEnd type="none" w="sm" len="sm"/>
                <a:tailEnd type="none" w="sm" len="sm"/>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pic>
      <p:sp>
        <p:nvSpPr>
          <p:cNvPr id="178181" name="Text Box 5"/>
          <p:cNvSpPr txBox="1">
            <a:spLocks noChangeArrowheads="1"/>
          </p:cNvSpPr>
          <p:nvPr/>
        </p:nvSpPr>
        <p:spPr bwMode="auto">
          <a:xfrm>
            <a:off x="1331640" y="5733256"/>
            <a:ext cx="2448272"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l">
              <a:defRPr/>
            </a:pPr>
            <a:r>
              <a:rPr lang="en-US" sz="1600" dirty="0">
                <a:latin typeface="Arial" charset="0"/>
                <a:cs typeface="+mn-cs"/>
              </a:rPr>
              <a:t>SC Fault Current Limiter </a:t>
            </a:r>
          </a:p>
          <a:p>
            <a:pPr algn="l">
              <a:defRPr/>
            </a:pPr>
            <a:r>
              <a:rPr lang="en-US" sz="1600" dirty="0">
                <a:latin typeface="Arial" charset="0"/>
                <a:cs typeface="+mn-cs"/>
              </a:rPr>
              <a:t>3.4 kA / 220 kV</a:t>
            </a:r>
          </a:p>
          <a:p>
            <a:pPr algn="r">
              <a:defRPr/>
            </a:pPr>
            <a:r>
              <a:rPr lang="en-GB" sz="1600" b="1" i="1" dirty="0" err="1">
                <a:solidFill>
                  <a:srgbClr val="FF0000"/>
                </a:solidFill>
                <a:latin typeface="Arial" charset="0"/>
                <a:cs typeface="+mn-cs"/>
              </a:rPr>
              <a:t>SuperOx</a:t>
            </a:r>
            <a:endParaRPr lang="en-US" sz="1600" b="1" i="1" dirty="0">
              <a:solidFill>
                <a:srgbClr val="FF0000"/>
              </a:solidFill>
              <a:latin typeface="Arial" charset="0"/>
              <a:cs typeface="+mn-cs"/>
            </a:endParaRPr>
          </a:p>
        </p:txBody>
      </p:sp>
      <p:sp>
        <p:nvSpPr>
          <p:cNvPr id="178182" name="Text Box 6"/>
          <p:cNvSpPr txBox="1">
            <a:spLocks noChangeArrowheads="1"/>
          </p:cNvSpPr>
          <p:nvPr/>
        </p:nvSpPr>
        <p:spPr bwMode="auto">
          <a:xfrm>
            <a:off x="4502150" y="1600200"/>
            <a:ext cx="2889250" cy="5810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US" sz="1600">
                <a:latin typeface="Arial" charset="0"/>
                <a:cs typeface="+mn-cs"/>
              </a:rPr>
              <a:t>HTS Transformer </a:t>
            </a:r>
            <a:br>
              <a:rPr lang="en-US" sz="1600">
                <a:latin typeface="Arial" charset="0"/>
                <a:cs typeface="+mn-cs"/>
              </a:rPr>
            </a:br>
            <a:r>
              <a:rPr lang="en-US" sz="1600">
                <a:latin typeface="Arial" charset="0"/>
                <a:cs typeface="+mn-cs"/>
              </a:rPr>
              <a:t>630 kVA,   18.7kV to 0.42 kV</a:t>
            </a:r>
          </a:p>
        </p:txBody>
      </p:sp>
      <p:graphicFrame>
        <p:nvGraphicFramePr>
          <p:cNvPr id="158726" name="Object 7"/>
          <p:cNvGraphicFramePr>
            <a:graphicFrameLocks noChangeAspect="1"/>
          </p:cNvGraphicFramePr>
          <p:nvPr/>
        </p:nvGraphicFramePr>
        <p:xfrm>
          <a:off x="6478588" y="2200275"/>
          <a:ext cx="649287" cy="280988"/>
        </p:xfrm>
        <a:graphic>
          <a:graphicData uri="http://schemas.openxmlformats.org/presentationml/2006/ole">
            <mc:AlternateContent xmlns:mc="http://schemas.openxmlformats.org/markup-compatibility/2006">
              <mc:Choice xmlns:v="urn:schemas-microsoft-com:vml" Requires="v">
                <p:oleObj name="Microsoft Draw Drawing" r:id="rId5" imgW="990476" imgH="428571" progId="MSDraw.Drawing.8.2">
                  <p:embed/>
                </p:oleObj>
              </mc:Choice>
              <mc:Fallback>
                <p:oleObj name="Microsoft Draw Drawing" r:id="rId5" imgW="990476" imgH="428571" progId="MSDraw.Drawing.8.2">
                  <p:embed/>
                  <p:pic>
                    <p:nvPicPr>
                      <p:cNvPr id="158726"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8588" y="2200275"/>
                        <a:ext cx="649287" cy="28098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7"/>
                                </a:schemeClr>
                              </a:outerShdw>
                            </a:effectLst>
                          </a14:hiddenEffects>
                        </a:ext>
                      </a:extLst>
                    </p:spPr>
                  </p:pic>
                </p:oleObj>
              </mc:Fallback>
            </mc:AlternateContent>
          </a:graphicData>
        </a:graphic>
      </p:graphicFrame>
      <p:sp>
        <p:nvSpPr>
          <p:cNvPr id="178184" name="Line 8"/>
          <p:cNvSpPr>
            <a:spLocks noChangeShapeType="1"/>
          </p:cNvSpPr>
          <p:nvPr/>
        </p:nvSpPr>
        <p:spPr bwMode="auto">
          <a:xfrm flipV="1">
            <a:off x="2915816" y="5949280"/>
            <a:ext cx="2952328" cy="216024"/>
          </a:xfrm>
          <a:prstGeom prst="line">
            <a:avLst/>
          </a:prstGeom>
          <a:noFill/>
          <a:ln w="28575">
            <a:solidFill>
              <a:srgbClr val="FF0000"/>
            </a:solidFill>
            <a:round/>
            <a:headEnd/>
            <a:tailEnd type="oval"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8185" name="Line 9"/>
          <p:cNvSpPr>
            <a:spLocks noChangeShapeType="1"/>
          </p:cNvSpPr>
          <p:nvPr/>
        </p:nvSpPr>
        <p:spPr bwMode="auto">
          <a:xfrm flipH="1">
            <a:off x="3352800" y="1828800"/>
            <a:ext cx="1143000" cy="457200"/>
          </a:xfrm>
          <a:prstGeom prst="line">
            <a:avLst/>
          </a:prstGeom>
          <a:noFill/>
          <a:ln w="28575">
            <a:solidFill>
              <a:srgbClr val="FF0000"/>
            </a:solidFill>
            <a:round/>
            <a:headEnd/>
            <a:tailEnd type="oval"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pic>
        <p:nvPicPr>
          <p:cNvPr id="5" name="Picture 4" descr="Diagram, engineering drawing&#10;&#10;Description automatically generated">
            <a:extLst>
              <a:ext uri="{FF2B5EF4-FFF2-40B4-BE49-F238E27FC236}">
                <a16:creationId xmlns:a16="http://schemas.microsoft.com/office/drawing/2014/main" id="{BEE382DF-F7F8-33FB-2191-1AD1E9CC511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598588" y="2204864"/>
            <a:ext cx="2509916" cy="2376562"/>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ry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556792"/>
            <a:ext cx="6758557" cy="5195640"/>
          </a:xfrm>
          <a:prstGeom prst="rect">
            <a:avLst/>
          </a:prstGeom>
        </p:spPr>
      </p:pic>
      <p:sp>
        <p:nvSpPr>
          <p:cNvPr id="174082" name="Rectangle 2"/>
          <p:cNvSpPr>
            <a:spLocks noGrp="1" noChangeArrowheads="1"/>
          </p:cNvSpPr>
          <p:nvPr>
            <p:ph type="title"/>
          </p:nvPr>
        </p:nvSpPr>
        <p:spPr/>
        <p:txBody>
          <a:bodyPr/>
          <a:lstStyle/>
          <a:p>
            <a:pPr eaLnBrk="1" hangingPunct="1">
              <a:defRPr/>
            </a:pPr>
            <a:r>
              <a:rPr lang="en-GB">
                <a:cs typeface="+mj-cs"/>
              </a:rPr>
              <a:t>Magnetic separation</a:t>
            </a:r>
            <a:endParaRPr lang="en-US">
              <a:cs typeface="+mj-cs"/>
            </a:endParaRPr>
          </a:p>
        </p:txBody>
      </p:sp>
      <p:sp>
        <p:nvSpPr>
          <p:cNvPr id="174084" name="Text Box 4"/>
          <p:cNvSpPr txBox="1">
            <a:spLocks noChangeArrowheads="1"/>
          </p:cNvSpPr>
          <p:nvPr/>
        </p:nvSpPr>
        <p:spPr bwMode="auto">
          <a:xfrm>
            <a:off x="7237859" y="1556792"/>
            <a:ext cx="1798637" cy="1069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600" dirty="0">
                <a:latin typeface="Arial" charset="0"/>
                <a:cs typeface="+mn-cs"/>
              </a:rPr>
              <a:t>superconducting solenoid, enclosed within iron shield </a:t>
            </a:r>
            <a:endParaRPr lang="en-US" sz="1600" dirty="0">
              <a:latin typeface="Arial" charset="0"/>
              <a:cs typeface="+mn-cs"/>
            </a:endParaRPr>
          </a:p>
        </p:txBody>
      </p:sp>
      <p:sp>
        <p:nvSpPr>
          <p:cNvPr id="174085" name="Line 5"/>
          <p:cNvSpPr>
            <a:spLocks noChangeShapeType="1"/>
          </p:cNvSpPr>
          <p:nvPr/>
        </p:nvSpPr>
        <p:spPr bwMode="auto">
          <a:xfrm flipH="1">
            <a:off x="5364088" y="2492897"/>
            <a:ext cx="1872208" cy="432048"/>
          </a:xfrm>
          <a:prstGeom prst="line">
            <a:avLst/>
          </a:prstGeom>
          <a:noFill/>
          <a:ln w="28575">
            <a:solidFill>
              <a:srgbClr val="00E477"/>
            </a:solidFill>
            <a:round/>
            <a:headEnd/>
            <a:tailEnd type="oval"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4086" name="Text Box 6"/>
          <p:cNvSpPr txBox="1">
            <a:spLocks noChangeArrowheads="1"/>
          </p:cNvSpPr>
          <p:nvPr/>
        </p:nvSpPr>
        <p:spPr bwMode="auto">
          <a:xfrm>
            <a:off x="7237859" y="2708920"/>
            <a:ext cx="1570038" cy="13144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600" dirty="0">
                <a:latin typeface="Arial" charset="0"/>
                <a:cs typeface="+mn-cs"/>
              </a:rPr>
              <a:t>stainless steel canister containing ferromagnetic mesh</a:t>
            </a:r>
            <a:endParaRPr lang="en-US" sz="1600" dirty="0">
              <a:latin typeface="Arial" charset="0"/>
              <a:cs typeface="+mn-cs"/>
            </a:endParaRPr>
          </a:p>
        </p:txBody>
      </p:sp>
      <p:sp>
        <p:nvSpPr>
          <p:cNvPr id="174087" name="Text Box 7"/>
          <p:cNvSpPr txBox="1">
            <a:spLocks noChangeArrowheads="1"/>
          </p:cNvSpPr>
          <p:nvPr/>
        </p:nvSpPr>
        <p:spPr bwMode="auto">
          <a:xfrm>
            <a:off x="7237859" y="4005064"/>
            <a:ext cx="1725612" cy="8255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defRPr/>
            </a:pPr>
            <a:r>
              <a:rPr lang="en-GB" sz="1600" dirty="0">
                <a:latin typeface="Arial" charset="0"/>
                <a:cs typeface="+mn-cs"/>
              </a:rPr>
              <a:t>pipes feeding the kaolin slurry for separation </a:t>
            </a:r>
            <a:endParaRPr lang="en-US" sz="1600" dirty="0">
              <a:latin typeface="Arial" charset="0"/>
              <a:cs typeface="+mn-cs"/>
            </a:endParaRPr>
          </a:p>
        </p:txBody>
      </p:sp>
      <p:sp>
        <p:nvSpPr>
          <p:cNvPr id="174088" name="Line 8"/>
          <p:cNvSpPr>
            <a:spLocks noChangeShapeType="1"/>
          </p:cNvSpPr>
          <p:nvPr/>
        </p:nvSpPr>
        <p:spPr bwMode="auto">
          <a:xfrm flipH="1">
            <a:off x="3707902" y="3356992"/>
            <a:ext cx="3528393" cy="659954"/>
          </a:xfrm>
          <a:prstGeom prst="line">
            <a:avLst/>
          </a:prstGeom>
          <a:noFill/>
          <a:ln w="28575">
            <a:solidFill>
              <a:srgbClr val="00E477"/>
            </a:solidFill>
            <a:round/>
            <a:headEnd/>
            <a:tailEnd type="oval"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74089" name="Line 9"/>
          <p:cNvSpPr>
            <a:spLocks noChangeShapeType="1"/>
          </p:cNvSpPr>
          <p:nvPr/>
        </p:nvSpPr>
        <p:spPr bwMode="auto">
          <a:xfrm flipH="1">
            <a:off x="971598" y="4437112"/>
            <a:ext cx="6264697" cy="1224136"/>
          </a:xfrm>
          <a:prstGeom prst="line">
            <a:avLst/>
          </a:prstGeom>
          <a:noFill/>
          <a:ln w="28575">
            <a:solidFill>
              <a:srgbClr val="00E477"/>
            </a:solidFill>
            <a:round/>
            <a:headEnd/>
            <a:tailEnd type="oval" w="lg"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2817" name="Picture 12" descr="ITER_co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22600" y="1447800"/>
            <a:ext cx="5221288" cy="52292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62818" name="AutoShape 13"/>
          <p:cNvSpPr>
            <a:spLocks/>
          </p:cNvSpPr>
          <p:nvPr/>
        </p:nvSpPr>
        <p:spPr bwMode="auto">
          <a:xfrm>
            <a:off x="8391525" y="1473200"/>
            <a:ext cx="752475" cy="466725"/>
          </a:xfrm>
          <a:prstGeom prst="accentCallout2">
            <a:avLst>
              <a:gd name="adj1" fmla="val 24491"/>
              <a:gd name="adj2" fmla="val -10125"/>
              <a:gd name="adj3" fmla="val 24491"/>
              <a:gd name="adj4" fmla="val -70676"/>
              <a:gd name="adj5" fmla="val 354764"/>
              <a:gd name="adj6" fmla="val -296833"/>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PF1</a:t>
            </a:r>
          </a:p>
        </p:txBody>
      </p:sp>
      <p:sp>
        <p:nvSpPr>
          <p:cNvPr id="162819" name="AutoShape 14"/>
          <p:cNvSpPr>
            <a:spLocks/>
          </p:cNvSpPr>
          <p:nvPr/>
        </p:nvSpPr>
        <p:spPr bwMode="auto">
          <a:xfrm>
            <a:off x="8391525" y="2387600"/>
            <a:ext cx="752475" cy="466725"/>
          </a:xfrm>
          <a:prstGeom prst="accentCallout2">
            <a:avLst>
              <a:gd name="adj1" fmla="val 24491"/>
              <a:gd name="adj2" fmla="val -10125"/>
              <a:gd name="adj3" fmla="val 24491"/>
              <a:gd name="adj4" fmla="val -53167"/>
              <a:gd name="adj5" fmla="val 191157"/>
              <a:gd name="adj6" fmla="val -214347"/>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PF2</a:t>
            </a:r>
          </a:p>
        </p:txBody>
      </p:sp>
      <p:sp>
        <p:nvSpPr>
          <p:cNvPr id="162820" name="AutoShape 15"/>
          <p:cNvSpPr>
            <a:spLocks/>
          </p:cNvSpPr>
          <p:nvPr/>
        </p:nvSpPr>
        <p:spPr bwMode="auto">
          <a:xfrm>
            <a:off x="8391525" y="3225800"/>
            <a:ext cx="752475" cy="466725"/>
          </a:xfrm>
          <a:prstGeom prst="accentCallout2">
            <a:avLst>
              <a:gd name="adj1" fmla="val 24491"/>
              <a:gd name="adj2" fmla="val -10125"/>
              <a:gd name="adj3" fmla="val 24491"/>
              <a:gd name="adj4" fmla="val -38606"/>
              <a:gd name="adj5" fmla="val 125509"/>
              <a:gd name="adj6" fmla="val -145148"/>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PF3</a:t>
            </a:r>
          </a:p>
        </p:txBody>
      </p:sp>
      <p:sp>
        <p:nvSpPr>
          <p:cNvPr id="162821" name="AutoShape 16"/>
          <p:cNvSpPr>
            <a:spLocks/>
          </p:cNvSpPr>
          <p:nvPr/>
        </p:nvSpPr>
        <p:spPr bwMode="auto">
          <a:xfrm>
            <a:off x="8391525" y="4140200"/>
            <a:ext cx="752475" cy="466725"/>
          </a:xfrm>
          <a:prstGeom prst="accentCallout2">
            <a:avLst>
              <a:gd name="adj1" fmla="val 24491"/>
              <a:gd name="adj2" fmla="val -10125"/>
              <a:gd name="adj3" fmla="val 24491"/>
              <a:gd name="adj4" fmla="val -39028"/>
              <a:gd name="adj5" fmla="val 127889"/>
              <a:gd name="adj6" fmla="val -147681"/>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PF4</a:t>
            </a:r>
          </a:p>
        </p:txBody>
      </p:sp>
      <p:sp>
        <p:nvSpPr>
          <p:cNvPr id="162822" name="AutoShape 17"/>
          <p:cNvSpPr>
            <a:spLocks/>
          </p:cNvSpPr>
          <p:nvPr/>
        </p:nvSpPr>
        <p:spPr bwMode="auto">
          <a:xfrm>
            <a:off x="8391525" y="5054600"/>
            <a:ext cx="752475" cy="466725"/>
          </a:xfrm>
          <a:prstGeom prst="accentCallout2">
            <a:avLst>
              <a:gd name="adj1" fmla="val 24491"/>
              <a:gd name="adj2" fmla="val -10125"/>
              <a:gd name="adj3" fmla="val 24491"/>
              <a:gd name="adj4" fmla="val -54852"/>
              <a:gd name="adj5" fmla="val 82995"/>
              <a:gd name="adj6" fmla="val -221731"/>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PF5</a:t>
            </a:r>
          </a:p>
        </p:txBody>
      </p:sp>
      <p:sp>
        <p:nvSpPr>
          <p:cNvPr id="162823" name="AutoShape 18"/>
          <p:cNvSpPr>
            <a:spLocks/>
          </p:cNvSpPr>
          <p:nvPr/>
        </p:nvSpPr>
        <p:spPr bwMode="auto">
          <a:xfrm>
            <a:off x="8391525" y="5969000"/>
            <a:ext cx="752475" cy="466725"/>
          </a:xfrm>
          <a:prstGeom prst="accentCallout2">
            <a:avLst>
              <a:gd name="adj1" fmla="val 24491"/>
              <a:gd name="adj2" fmla="val -10125"/>
              <a:gd name="adj3" fmla="val 24491"/>
              <a:gd name="adj4" fmla="val -70463"/>
              <a:gd name="adj5" fmla="val -97278"/>
              <a:gd name="adj6" fmla="val -296833"/>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PF6</a:t>
            </a:r>
          </a:p>
        </p:txBody>
      </p:sp>
      <p:sp>
        <p:nvSpPr>
          <p:cNvPr id="176147" name="Rectangle 19"/>
          <p:cNvSpPr>
            <a:spLocks noChangeArrowheads="1"/>
          </p:cNvSpPr>
          <p:nvPr/>
        </p:nvSpPr>
        <p:spPr bwMode="auto">
          <a:xfrm>
            <a:off x="152400" y="4343400"/>
            <a:ext cx="2855913" cy="237331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a:spAutoFit/>
          </a:bodyPr>
          <a:lstStyle/>
          <a:p>
            <a:pPr algn="l">
              <a:spcBef>
                <a:spcPct val="20000"/>
              </a:spcBef>
              <a:buClr>
                <a:schemeClr val="folHlink"/>
              </a:buClr>
              <a:buSzPct val="60000"/>
              <a:buFont typeface="Wingdings" charset="0"/>
              <a:buNone/>
              <a:defRPr/>
            </a:pPr>
            <a:r>
              <a:rPr lang="en-GB" sz="3200">
                <a:solidFill>
                  <a:srgbClr val="A720AE"/>
                </a:solidFill>
                <a:latin typeface="Times New Roman" charset="0"/>
                <a:cs typeface="+mn-cs"/>
              </a:rPr>
              <a:t>ITER</a:t>
            </a:r>
          </a:p>
          <a:p>
            <a:pPr algn="l">
              <a:spcBef>
                <a:spcPct val="20000"/>
              </a:spcBef>
              <a:buClr>
                <a:schemeClr val="folHlink"/>
              </a:buClr>
              <a:buSzPct val="60000"/>
              <a:buFont typeface="Wingdings" charset="0"/>
              <a:buNone/>
              <a:defRPr/>
            </a:pPr>
            <a:r>
              <a:rPr lang="en-GB" sz="2800">
                <a:solidFill>
                  <a:srgbClr val="A720AE"/>
                </a:solidFill>
                <a:cs typeface="+mn-cs"/>
              </a:rPr>
              <a:t>International Thermonuclear Experimental Reactor</a:t>
            </a:r>
            <a:endParaRPr lang="en-US">
              <a:cs typeface="+mn-cs"/>
            </a:endParaRPr>
          </a:p>
        </p:txBody>
      </p:sp>
      <p:sp>
        <p:nvSpPr>
          <p:cNvPr id="162825" name="AutoShape 20"/>
          <p:cNvSpPr>
            <a:spLocks/>
          </p:cNvSpPr>
          <p:nvPr/>
        </p:nvSpPr>
        <p:spPr bwMode="auto">
          <a:xfrm>
            <a:off x="2209800" y="1524000"/>
            <a:ext cx="617538" cy="466725"/>
          </a:xfrm>
          <a:prstGeom prst="accentCallout2">
            <a:avLst>
              <a:gd name="adj1" fmla="val 24491"/>
              <a:gd name="adj2" fmla="val 112338"/>
              <a:gd name="adj3" fmla="val 24491"/>
              <a:gd name="adj4" fmla="val 202315"/>
              <a:gd name="adj5" fmla="val 540134"/>
              <a:gd name="adj6" fmla="val 538046"/>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l" eaLnBrk="0" hangingPunct="0"/>
            <a:r>
              <a:rPr lang="en-US">
                <a:solidFill>
                  <a:srgbClr val="0000FF"/>
                </a:solidFill>
                <a:latin typeface="Arial" charset="0"/>
              </a:rPr>
              <a:t>CS</a:t>
            </a:r>
          </a:p>
        </p:txBody>
      </p:sp>
      <p:sp>
        <p:nvSpPr>
          <p:cNvPr id="162826" name="AutoShape 21"/>
          <p:cNvSpPr>
            <a:spLocks/>
          </p:cNvSpPr>
          <p:nvPr/>
        </p:nvSpPr>
        <p:spPr bwMode="auto">
          <a:xfrm>
            <a:off x="2387600" y="2514600"/>
            <a:ext cx="566738" cy="466725"/>
          </a:xfrm>
          <a:prstGeom prst="accentCallout2">
            <a:avLst>
              <a:gd name="adj1" fmla="val 24491"/>
              <a:gd name="adj2" fmla="val 113444"/>
              <a:gd name="adj3" fmla="val 24491"/>
              <a:gd name="adj4" fmla="val 183755"/>
              <a:gd name="adj5" fmla="val 261903"/>
              <a:gd name="adj6" fmla="val 445097"/>
            </a:avLst>
          </a:prstGeom>
          <a:noFill/>
          <a:ln w="9525">
            <a:solidFill>
              <a:schemeClr val="tx1"/>
            </a:solidFill>
            <a:miter lim="800000"/>
            <a:headEnd/>
            <a:tailEnd/>
          </a:ln>
          <a:extLst>
            <a:ext uri="{909E8E84-426E-40dd-AFC4-6F175D3DCCD1}">
              <a14:hiddenFill xmlns="" xmlns:a14="http://schemas.microsoft.com/office/drawing/2010/main">
                <a:solidFill>
                  <a:schemeClr val="accent1"/>
                </a:solidFill>
              </a14:hiddenFill>
            </a:ext>
          </a:extLst>
        </p:spPr>
        <p:txBody>
          <a:bodyPr wrap="none">
            <a:spAutoFit/>
          </a:bodyPr>
          <a:lstStyle/>
          <a:p>
            <a:pPr algn="r" eaLnBrk="0" hangingPunct="0"/>
            <a:r>
              <a:rPr lang="en-US">
                <a:solidFill>
                  <a:srgbClr val="0000FF"/>
                </a:solidFill>
                <a:latin typeface="Arial" charset="0"/>
              </a:rPr>
              <a:t>TF</a:t>
            </a:r>
          </a:p>
        </p:txBody>
      </p:sp>
      <p:pic>
        <p:nvPicPr>
          <p:cNvPr id="162827" name="Picture 22" descr="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2057400"/>
            <a:ext cx="1506538" cy="1524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76151" name="Rectangle 23"/>
          <p:cNvSpPr>
            <a:spLocks noGrp="1" noChangeArrowheads="1"/>
          </p:cNvSpPr>
          <p:nvPr>
            <p:ph type="title"/>
          </p:nvPr>
        </p:nvSpPr>
        <p:spPr/>
        <p:txBody>
          <a:bodyPr/>
          <a:lstStyle/>
          <a:p>
            <a:pPr eaLnBrk="1" hangingPunct="1">
              <a:defRPr/>
            </a:pPr>
            <a:r>
              <a:rPr lang="en-GB">
                <a:cs typeface="+mj-cs"/>
              </a:rPr>
              <a:t>Thermonuclear fusion</a:t>
            </a:r>
            <a:endParaRPr lang="en-US">
              <a:cs typeface="+mj-cs"/>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5" name="Picture 3" descr="beb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2209800"/>
            <a:ext cx="4278313" cy="3402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4866" name="Picture 4" descr="omeg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2209800"/>
            <a:ext cx="3400425" cy="3394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49861" name="Rectangle 5"/>
          <p:cNvSpPr>
            <a:spLocks noChangeArrowheads="1"/>
          </p:cNvSpPr>
          <p:nvPr/>
        </p:nvSpPr>
        <p:spPr bwMode="auto">
          <a:xfrm>
            <a:off x="1936750" y="5829300"/>
            <a:ext cx="1157288"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8529" tIns="49265" rIns="98529" bIns="49265">
            <a:spAutoFit/>
          </a:bodyPr>
          <a:lstStyle/>
          <a:p>
            <a:pPr defTabSz="977900" eaLnBrk="0" hangingPunct="0">
              <a:defRPr/>
            </a:pPr>
            <a:r>
              <a:rPr lang="en-US">
                <a:solidFill>
                  <a:srgbClr val="000000"/>
                </a:solidFill>
                <a:cs typeface="+mn-cs"/>
              </a:rPr>
              <a:t>Omega</a:t>
            </a:r>
          </a:p>
        </p:txBody>
      </p:sp>
      <p:sp>
        <p:nvSpPr>
          <p:cNvPr id="249862" name="Rectangle 6"/>
          <p:cNvSpPr>
            <a:spLocks noChangeArrowheads="1"/>
          </p:cNvSpPr>
          <p:nvPr/>
        </p:nvSpPr>
        <p:spPr bwMode="auto">
          <a:xfrm>
            <a:off x="6237288" y="5867400"/>
            <a:ext cx="909637" cy="463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lIns="98529" tIns="49265" rIns="98529" bIns="49265">
            <a:spAutoFit/>
          </a:bodyPr>
          <a:lstStyle/>
          <a:p>
            <a:pPr defTabSz="977900" eaLnBrk="0" hangingPunct="0">
              <a:defRPr/>
            </a:pPr>
            <a:r>
              <a:rPr lang="en-US">
                <a:solidFill>
                  <a:srgbClr val="000000"/>
                </a:solidFill>
                <a:cs typeface="+mn-cs"/>
              </a:rPr>
              <a:t>BEBC</a:t>
            </a:r>
          </a:p>
        </p:txBody>
      </p:sp>
      <p:sp>
        <p:nvSpPr>
          <p:cNvPr id="249863" name="Rectangle 7"/>
          <p:cNvSpPr>
            <a:spLocks noGrp="1" noChangeArrowheads="1"/>
          </p:cNvSpPr>
          <p:nvPr>
            <p:ph type="title"/>
          </p:nvPr>
        </p:nvSpPr>
        <p:spPr/>
        <p:txBody>
          <a:bodyPr/>
          <a:lstStyle/>
          <a:p>
            <a:pPr eaLnBrk="1" hangingPunct="1">
              <a:defRPr/>
            </a:pPr>
            <a:r>
              <a:rPr lang="en-US">
                <a:cs typeface="+mj-cs"/>
              </a:rPr>
              <a:t>HEP detectors of the past...</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6913" name="Picture 4" descr="Barrel yoke rings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828800"/>
            <a:ext cx="4572000" cy="2849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0888" name="Rectangle 8"/>
          <p:cNvSpPr>
            <a:spLocks noGrp="1" noChangeArrowheads="1"/>
          </p:cNvSpPr>
          <p:nvPr>
            <p:ph type="title"/>
          </p:nvPr>
        </p:nvSpPr>
        <p:spPr/>
        <p:txBody>
          <a:bodyPr/>
          <a:lstStyle/>
          <a:p>
            <a:pPr eaLnBrk="1" hangingPunct="1">
              <a:defRPr/>
            </a:pPr>
            <a:r>
              <a:rPr lang="en-US">
                <a:cs typeface="+mj-cs"/>
              </a:rPr>
              <a:t>… and HEP of the present </a:t>
            </a:r>
            <a:br>
              <a:rPr lang="en-US">
                <a:cs typeface="+mj-cs"/>
              </a:rPr>
            </a:br>
            <a:r>
              <a:rPr lang="en-US">
                <a:cs typeface="+mj-cs"/>
              </a:rPr>
              <a:t>(CMS and ATLAS)</a:t>
            </a:r>
          </a:p>
        </p:txBody>
      </p:sp>
      <p:pic>
        <p:nvPicPr>
          <p:cNvPr id="166915" name="Picture 3" descr="ATLAS_res"/>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72000" y="1835150"/>
            <a:ext cx="4419600" cy="3270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6916" name="Picture 3" descr="cms_experiment"/>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04800" y="4191000"/>
            <a:ext cx="3886200" cy="24717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0893" name="Rectangle 13"/>
          <p:cNvSpPr>
            <a:spLocks noChangeArrowheads="1"/>
          </p:cNvSpPr>
          <p:nvPr/>
        </p:nvSpPr>
        <p:spPr bwMode="auto">
          <a:xfrm>
            <a:off x="1666875" y="6172200"/>
            <a:ext cx="77152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CMS</a:t>
            </a:r>
          </a:p>
        </p:txBody>
      </p:sp>
      <p:pic>
        <p:nvPicPr>
          <p:cNvPr id="166918" name="Picture 5"/>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flipH="1">
            <a:off x="5181600" y="4114800"/>
            <a:ext cx="3657600" cy="24177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0892" name="Rectangle 12"/>
          <p:cNvSpPr>
            <a:spLocks noChangeArrowheads="1"/>
          </p:cNvSpPr>
          <p:nvPr/>
        </p:nvSpPr>
        <p:spPr bwMode="auto">
          <a:xfrm>
            <a:off x="6342063" y="6172200"/>
            <a:ext cx="1049337"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a:cs typeface="+mn-cs"/>
              </a:rPr>
              <a:t>ATLAS</a:t>
            </a: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4980" name="Picture 4" descr="page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05200" y="2057400"/>
            <a:ext cx="3227388" cy="411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8962" name="Picture 16" descr="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7350" y="1752600"/>
            <a:ext cx="2254250" cy="13144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4978" name="Rectangle 2"/>
          <p:cNvSpPr>
            <a:spLocks noGrp="1" noChangeArrowheads="1"/>
          </p:cNvSpPr>
          <p:nvPr>
            <p:ph type="title"/>
          </p:nvPr>
        </p:nvSpPr>
        <p:spPr/>
        <p:txBody>
          <a:bodyPr/>
          <a:lstStyle/>
          <a:p>
            <a:pPr eaLnBrk="1" hangingPunct="1">
              <a:defRPr/>
            </a:pPr>
            <a:r>
              <a:rPr lang="en-US">
                <a:cs typeface="+mj-cs"/>
              </a:rPr>
              <a:t>Other uses of superconductivity</a:t>
            </a:r>
          </a:p>
        </p:txBody>
      </p:sp>
      <p:pic>
        <p:nvPicPr>
          <p:cNvPr id="254979" name="Picture 3" descr="page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28600" y="1752600"/>
            <a:ext cx="3235325" cy="4581525"/>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254981" name="Text Box 5"/>
          <p:cNvSpPr txBox="1">
            <a:spLocks noChangeArrowheads="1"/>
          </p:cNvSpPr>
          <p:nvPr/>
        </p:nvSpPr>
        <p:spPr bwMode="auto">
          <a:xfrm>
            <a:off x="63500" y="6472238"/>
            <a:ext cx="4972050" cy="3048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sz="1400">
                <a:cs typeface="+mn-cs"/>
              </a:rPr>
              <a:t>Letter to Prof. Main, University of Nottingham, 14 April 1997 </a:t>
            </a:r>
          </a:p>
        </p:txBody>
      </p:sp>
      <p:sp>
        <p:nvSpPr>
          <p:cNvPr id="254982" name="AutoShape 6"/>
          <p:cNvSpPr>
            <a:spLocks/>
          </p:cNvSpPr>
          <p:nvPr/>
        </p:nvSpPr>
        <p:spPr bwMode="auto">
          <a:xfrm>
            <a:off x="2667000" y="1524000"/>
            <a:ext cx="5765800" cy="711200"/>
          </a:xfrm>
          <a:prstGeom prst="accentCallout2">
            <a:avLst>
              <a:gd name="adj1" fmla="val 16069"/>
              <a:gd name="adj2" fmla="val -1319"/>
              <a:gd name="adj3" fmla="val 16069"/>
              <a:gd name="adj4" fmla="val -5671"/>
              <a:gd name="adj5" fmla="val 82588"/>
              <a:gd name="adj6" fmla="val -10051"/>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2000">
                <a:solidFill>
                  <a:srgbClr val="FF0000"/>
                </a:solidFill>
                <a:latin typeface="GothicE" charset="0"/>
                <a:cs typeface="+mn-cs"/>
              </a:rPr>
              <a:t>The Church of the Latter Day Snakes</a:t>
            </a:r>
          </a:p>
          <a:p>
            <a:pPr algn="l" eaLnBrk="0" hangingPunct="0">
              <a:defRPr/>
            </a:pPr>
            <a:r>
              <a:rPr lang="en-US" sz="2000">
                <a:solidFill>
                  <a:srgbClr val="FF0000"/>
                </a:solidFill>
                <a:latin typeface="Courier New" charset="0"/>
                <a:cs typeface="+mn-cs"/>
              </a:rPr>
              <a:t>founded 1905, revived 1950</a:t>
            </a:r>
            <a:endParaRPr lang="en-US">
              <a:solidFill>
                <a:srgbClr val="FF0000"/>
              </a:solidFill>
              <a:latin typeface="Courier New" charset="0"/>
              <a:cs typeface="+mn-cs"/>
            </a:endParaRPr>
          </a:p>
        </p:txBody>
      </p:sp>
      <p:sp>
        <p:nvSpPr>
          <p:cNvPr id="254983" name="AutoShape 7"/>
          <p:cNvSpPr>
            <a:spLocks/>
          </p:cNvSpPr>
          <p:nvPr/>
        </p:nvSpPr>
        <p:spPr bwMode="auto">
          <a:xfrm>
            <a:off x="1181100" y="2595563"/>
            <a:ext cx="2578100" cy="527050"/>
          </a:xfrm>
          <a:prstGeom prst="accentCallout2">
            <a:avLst>
              <a:gd name="adj1" fmla="val 21685"/>
              <a:gd name="adj2" fmla="val -2954"/>
              <a:gd name="adj3" fmla="val 21685"/>
              <a:gd name="adj4" fmla="val -8991"/>
              <a:gd name="adj5" fmla="val 240361"/>
              <a:gd name="adj6" fmla="val -15088"/>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We have a big interest in this machine…</a:t>
            </a:r>
          </a:p>
        </p:txBody>
      </p:sp>
      <p:sp>
        <p:nvSpPr>
          <p:cNvPr id="254984" name="AutoShape 8"/>
          <p:cNvSpPr>
            <a:spLocks/>
          </p:cNvSpPr>
          <p:nvPr/>
        </p:nvSpPr>
        <p:spPr bwMode="auto">
          <a:xfrm>
            <a:off x="1371600" y="3810000"/>
            <a:ext cx="4965700" cy="527050"/>
          </a:xfrm>
          <a:prstGeom prst="accentCallout2">
            <a:avLst>
              <a:gd name="adj1" fmla="val 21685"/>
              <a:gd name="adj2" fmla="val -1532"/>
              <a:gd name="adj3" fmla="val 21685"/>
              <a:gd name="adj4" fmla="val -5565"/>
              <a:gd name="adj5" fmla="val 115963"/>
              <a:gd name="adj6" fmla="val -9625"/>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How big is this magnet, and can it be concealed beneath a floor…</a:t>
            </a:r>
          </a:p>
        </p:txBody>
      </p:sp>
      <p:sp>
        <p:nvSpPr>
          <p:cNvPr id="254985" name="AutoShape 9"/>
          <p:cNvSpPr>
            <a:spLocks/>
          </p:cNvSpPr>
          <p:nvPr/>
        </p:nvSpPr>
        <p:spPr bwMode="auto">
          <a:xfrm>
            <a:off x="1371600" y="4724400"/>
            <a:ext cx="3568700" cy="314325"/>
          </a:xfrm>
          <a:prstGeom prst="accentCallout2">
            <a:avLst>
              <a:gd name="adj1" fmla="val 36366"/>
              <a:gd name="adj2" fmla="val -2134"/>
              <a:gd name="adj3" fmla="val 36366"/>
              <a:gd name="adj4" fmla="val -7917"/>
              <a:gd name="adj5" fmla="val -11111"/>
              <a:gd name="adj6" fmla="val -13745"/>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Does it make much noise…</a:t>
            </a:r>
            <a:endParaRPr lang="en-US" sz="1800">
              <a:solidFill>
                <a:srgbClr val="FF0000"/>
              </a:solidFill>
              <a:latin typeface="Courier New" charset="0"/>
              <a:cs typeface="+mn-cs"/>
            </a:endParaRPr>
          </a:p>
        </p:txBody>
      </p:sp>
      <p:sp>
        <p:nvSpPr>
          <p:cNvPr id="254986" name="AutoShape 10"/>
          <p:cNvSpPr>
            <a:spLocks/>
          </p:cNvSpPr>
          <p:nvPr/>
        </p:nvSpPr>
        <p:spPr bwMode="auto">
          <a:xfrm>
            <a:off x="1231900" y="5851525"/>
            <a:ext cx="3429000" cy="527050"/>
          </a:xfrm>
          <a:prstGeom prst="accentCallout2">
            <a:avLst>
              <a:gd name="adj1" fmla="val 21685"/>
              <a:gd name="adj2" fmla="val -2222"/>
              <a:gd name="adj3" fmla="val 21685"/>
              <a:gd name="adj4" fmla="val -6204"/>
              <a:gd name="adj5" fmla="val -127106"/>
              <a:gd name="adj6" fmla="val -10231"/>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Does it hurt… because it will be me doing the levitating.</a:t>
            </a:r>
          </a:p>
        </p:txBody>
      </p:sp>
      <p:sp>
        <p:nvSpPr>
          <p:cNvPr id="254987" name="AutoShape 11"/>
          <p:cNvSpPr>
            <a:spLocks/>
          </p:cNvSpPr>
          <p:nvPr/>
        </p:nvSpPr>
        <p:spPr bwMode="auto">
          <a:xfrm>
            <a:off x="4648200" y="2209800"/>
            <a:ext cx="4089400" cy="739775"/>
          </a:xfrm>
          <a:prstGeom prst="accentCallout2">
            <a:avLst>
              <a:gd name="adj1" fmla="val 15449"/>
              <a:gd name="adj2" fmla="val -1861"/>
              <a:gd name="adj3" fmla="val 15449"/>
              <a:gd name="adj4" fmla="val -9005"/>
              <a:gd name="adj5" fmla="val 132403"/>
              <a:gd name="adj6" fmla="val -16343"/>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…we pull back the curtain in the Snake Chamber and I start to rise up from the ground…</a:t>
            </a:r>
          </a:p>
        </p:txBody>
      </p:sp>
      <p:grpSp>
        <p:nvGrpSpPr>
          <p:cNvPr id="254989" name="Group 13"/>
          <p:cNvGrpSpPr>
            <a:grpSpLocks/>
          </p:cNvGrpSpPr>
          <p:nvPr/>
        </p:nvGrpSpPr>
        <p:grpSpPr bwMode="auto">
          <a:xfrm>
            <a:off x="6808788" y="3270250"/>
            <a:ext cx="2133600" cy="2965450"/>
            <a:chOff x="4153" y="2140"/>
            <a:chExt cx="1344" cy="1868"/>
          </a:xfrm>
        </p:grpSpPr>
        <p:pic>
          <p:nvPicPr>
            <p:cNvPr id="168975" name="Picture 14" descr="sumo"/>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3" y="2395"/>
              <a:ext cx="1307" cy="1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54991" name="Text Box 15"/>
            <p:cNvSpPr txBox="1">
              <a:spLocks noChangeArrowheads="1"/>
            </p:cNvSpPr>
            <p:nvPr/>
          </p:nvSpPr>
          <p:spPr bwMode="auto">
            <a:xfrm>
              <a:off x="4153" y="2140"/>
              <a:ext cx="1344" cy="23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eaLnBrk="0" hangingPunct="0">
                <a:defRPr/>
              </a:pPr>
              <a:r>
                <a:rPr lang="en-US" sz="1800">
                  <a:cs typeface="+mn-cs"/>
                </a:rPr>
                <a:t>Tsonaoumi, 202 Kg</a:t>
              </a:r>
            </a:p>
          </p:txBody>
        </p:sp>
      </p:grpSp>
      <p:sp>
        <p:nvSpPr>
          <p:cNvPr id="254988" name="AutoShape 12"/>
          <p:cNvSpPr>
            <a:spLocks/>
          </p:cNvSpPr>
          <p:nvPr/>
        </p:nvSpPr>
        <p:spPr bwMode="auto">
          <a:xfrm>
            <a:off x="5334000" y="6096000"/>
            <a:ext cx="3505200" cy="527050"/>
          </a:xfrm>
          <a:prstGeom prst="accentCallout2">
            <a:avLst>
              <a:gd name="adj1" fmla="val 21685"/>
              <a:gd name="adj2" fmla="val -2176"/>
              <a:gd name="adj3" fmla="val 21685"/>
              <a:gd name="adj4" fmla="val -18704"/>
              <a:gd name="adj5" fmla="val -218375"/>
              <a:gd name="adj6" fmla="val -35597"/>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I put in five pounds for you… This is only the start.</a:t>
            </a:r>
          </a:p>
        </p:txBody>
      </p:sp>
      <p:sp>
        <p:nvSpPr>
          <p:cNvPr id="254993" name="AutoShape 17"/>
          <p:cNvSpPr>
            <a:spLocks/>
          </p:cNvSpPr>
          <p:nvPr/>
        </p:nvSpPr>
        <p:spPr bwMode="auto">
          <a:xfrm>
            <a:off x="4648200" y="3048000"/>
            <a:ext cx="4089400" cy="739775"/>
          </a:xfrm>
          <a:prstGeom prst="accentCallout2">
            <a:avLst>
              <a:gd name="adj1" fmla="val 15449"/>
              <a:gd name="adj2" fmla="val -1861"/>
              <a:gd name="adj3" fmla="val 15449"/>
              <a:gd name="adj4" fmla="val -7296"/>
              <a:gd name="adj5" fmla="val 61157"/>
              <a:gd name="adj6" fmla="val -12889"/>
            </a:avLst>
          </a:prstGeom>
          <a:solidFill>
            <a:schemeClr val="bg1"/>
          </a:solidFill>
          <a:ln w="9525">
            <a:solidFill>
              <a:srgbClr val="FF0000"/>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eaLnBrk="0" hangingPunct="0">
              <a:defRPr/>
            </a:pPr>
            <a:r>
              <a:rPr lang="en-US" sz="1400">
                <a:solidFill>
                  <a:srgbClr val="FF0000"/>
                </a:solidFill>
                <a:latin typeface="Courier New" charset="0"/>
                <a:cs typeface="+mn-cs"/>
              </a:rPr>
              <a:t>…the Natural Law Party… please do not sell them a machine… </a:t>
            </a:r>
            <a:r>
              <a:rPr lang="en-US" sz="1400" b="1">
                <a:solidFill>
                  <a:srgbClr val="FF0000"/>
                </a:solidFill>
                <a:latin typeface="Courier New" charset="0"/>
                <a:cs typeface="+mn-cs"/>
              </a:rPr>
              <a:t>they</a:t>
            </a:r>
            <a:r>
              <a:rPr lang="en-US" sz="1400">
                <a:solidFill>
                  <a:srgbClr val="FF0000"/>
                </a:solidFill>
                <a:latin typeface="Courier New" charset="0"/>
                <a:cs typeface="+mn-cs"/>
              </a:rPr>
              <a:t> are very bonkers…</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5498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5497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5498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4981"/>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54982"/>
                                        </p:tgtEl>
                                        <p:attrNameLst>
                                          <p:attrName>style.visibility</p:attrName>
                                        </p:attrNameLst>
                                      </p:cBhvr>
                                      <p:to>
                                        <p:strVal val="visible"/>
                                      </p:to>
                                    </p:set>
                                  </p:childTnLst>
                                  <p:subTnLst>
                                    <p:set>
                                      <p:cBhvr override="childStyle">
                                        <p:cTn dur="1" fill="hold" display="0" masterRel="nextClick" afterEffect="1"/>
                                        <p:tgtEl>
                                          <p:spTgt spid="254982"/>
                                        </p:tgtEl>
                                        <p:attrNameLst>
                                          <p:attrName>style.visibility</p:attrName>
                                        </p:attrNameLst>
                                      </p:cBhvr>
                                      <p:to>
                                        <p:strVal val="hidden"/>
                                      </p:to>
                                    </p:set>
                                  </p:sub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54983"/>
                                        </p:tgtEl>
                                        <p:attrNameLst>
                                          <p:attrName>style.visibility</p:attrName>
                                        </p:attrNameLst>
                                      </p:cBhvr>
                                      <p:to>
                                        <p:strVal val="visible"/>
                                      </p:to>
                                    </p:set>
                                  </p:childTnLst>
                                  <p:subTnLst>
                                    <p:set>
                                      <p:cBhvr override="childStyle">
                                        <p:cTn dur="1" fill="hold" display="0" masterRel="nextClick" afterEffect="1"/>
                                        <p:tgtEl>
                                          <p:spTgt spid="254983"/>
                                        </p:tgtEl>
                                        <p:attrNameLst>
                                          <p:attrName>style.visibility</p:attrName>
                                        </p:attrNameLst>
                                      </p:cBhvr>
                                      <p:to>
                                        <p:strVal val="hidden"/>
                                      </p:to>
                                    </p:set>
                                  </p:sub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54984"/>
                                        </p:tgtEl>
                                        <p:attrNameLst>
                                          <p:attrName>style.visibility</p:attrName>
                                        </p:attrNameLst>
                                      </p:cBhvr>
                                      <p:to>
                                        <p:strVal val="visible"/>
                                      </p:to>
                                    </p:set>
                                  </p:childTnLst>
                                  <p:subTnLst>
                                    <p:set>
                                      <p:cBhvr override="childStyle">
                                        <p:cTn dur="1" fill="hold" display="0" masterRel="nextClick" afterEffect="1"/>
                                        <p:tgtEl>
                                          <p:spTgt spid="254984"/>
                                        </p:tgtEl>
                                        <p:attrNameLst>
                                          <p:attrName>style.visibility</p:attrName>
                                        </p:attrNameLst>
                                      </p:cBhvr>
                                      <p:to>
                                        <p:strVal val="hidden"/>
                                      </p:to>
                                    </p:set>
                                  </p:sub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54985"/>
                                        </p:tgtEl>
                                        <p:attrNameLst>
                                          <p:attrName>style.visibility</p:attrName>
                                        </p:attrNameLst>
                                      </p:cBhvr>
                                      <p:to>
                                        <p:strVal val="visible"/>
                                      </p:to>
                                    </p:set>
                                  </p:childTnLst>
                                  <p:subTnLst>
                                    <p:set>
                                      <p:cBhvr override="childStyle">
                                        <p:cTn dur="1" fill="hold" display="0" masterRel="nextClick" afterEffect="1"/>
                                        <p:tgtEl>
                                          <p:spTgt spid="254985"/>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54986"/>
                                        </p:tgtEl>
                                        <p:attrNameLst>
                                          <p:attrName>style.visibility</p:attrName>
                                        </p:attrNameLst>
                                      </p:cBhvr>
                                      <p:to>
                                        <p:strVal val="visible"/>
                                      </p:to>
                                    </p:set>
                                  </p:childTnLst>
                                  <p:subTnLst>
                                    <p:set>
                                      <p:cBhvr override="childStyle">
                                        <p:cTn dur="1" fill="hold" display="0" masterRel="nextClick" afterEffect="1"/>
                                        <p:tgtEl>
                                          <p:spTgt spid="254986"/>
                                        </p:tgtEl>
                                        <p:attrNameLst>
                                          <p:attrName>style.visibility</p:attrName>
                                        </p:attrNameLst>
                                      </p:cBhvr>
                                      <p:to>
                                        <p:strVal val="hidden"/>
                                      </p:to>
                                    </p:set>
                                  </p:sub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254987"/>
                                        </p:tgtEl>
                                        <p:attrNameLst>
                                          <p:attrName>style.visibility</p:attrName>
                                        </p:attrNameLst>
                                      </p:cBhvr>
                                      <p:to>
                                        <p:strVal val="visible"/>
                                      </p:to>
                                    </p:set>
                                  </p:childTnLst>
                                  <p:subTnLst>
                                    <p:set>
                                      <p:cBhvr override="childStyle">
                                        <p:cTn dur="1" fill="hold" display="0" masterRel="nextClick" afterEffect="1"/>
                                        <p:tgtEl>
                                          <p:spTgt spid="254987"/>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499"/>
                                          </p:stCondLst>
                                        </p:cTn>
                                        <p:tgtEl>
                                          <p:spTgt spid="254993"/>
                                        </p:tgtEl>
                                        <p:attrNameLst>
                                          <p:attrName>style.visibility</p:attrName>
                                        </p:attrNameLst>
                                      </p:cBhvr>
                                      <p:to>
                                        <p:strVal val="visible"/>
                                      </p:to>
                                    </p:set>
                                  </p:childTnLst>
                                  <p:subTnLst>
                                    <p:set>
                                      <p:cBhvr override="childStyle">
                                        <p:cTn dur="1" fill="hold" display="0" masterRel="nextClick" afterEffect="1"/>
                                        <p:tgtEl>
                                          <p:spTgt spid="254993"/>
                                        </p:tgtEl>
                                        <p:attrNameLst>
                                          <p:attrName>style.visibility</p:attrName>
                                        </p:attrNameLst>
                                      </p:cBhvr>
                                      <p:to>
                                        <p:strVal val="hidden"/>
                                      </p:to>
                                    </p:set>
                                  </p:subTnLst>
                                </p:cTn>
                              </p:par>
                            </p:childTnLst>
                          </p:cTn>
                        </p:par>
                      </p:childTnLst>
                    </p:cTn>
                  </p:par>
                  <p:par>
                    <p:cTn id="43" fill="hold" nodeType="clickPar">
                      <p:stCondLst>
                        <p:cond delay="indefinite"/>
                      </p:stCondLst>
                      <p:childTnLst>
                        <p:par>
                          <p:cTn id="44" fill="hold" nodeType="withGroup">
                            <p:stCondLst>
                              <p:cond delay="0"/>
                            </p:stCondLst>
                            <p:childTnLst>
                              <p:par>
                                <p:cTn id="45" presetID="1" presetClass="entr" presetSubtype="0" fill="hold" grpId="0" nodeType="clickEffect">
                                  <p:stCondLst>
                                    <p:cond delay="0"/>
                                  </p:stCondLst>
                                  <p:childTnLst>
                                    <p:set>
                                      <p:cBhvr>
                                        <p:cTn id="46" dur="1" fill="hold">
                                          <p:stCondLst>
                                            <p:cond delay="499"/>
                                          </p:stCondLst>
                                        </p:cTn>
                                        <p:tgtEl>
                                          <p:spTgt spid="254988"/>
                                        </p:tgtEl>
                                        <p:attrNameLst>
                                          <p:attrName>style.visibility</p:attrName>
                                        </p:attrNameLst>
                                      </p:cBhvr>
                                      <p:to>
                                        <p:strVal val="visible"/>
                                      </p:to>
                                    </p:set>
                                  </p:childTnLst>
                                  <p:subTnLst>
                                    <p:set>
                                      <p:cBhvr override="childStyle">
                                        <p:cTn dur="1" fill="hold" display="0" masterRel="nextClick" afterEffect="1"/>
                                        <p:tgtEl>
                                          <p:spTgt spid="254988"/>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981" grpId="0"/>
      <p:bldP spid="254982" grpId="0" animBg="1" autoUpdateAnimBg="0"/>
      <p:bldP spid="254983" grpId="0" animBg="1" autoUpdateAnimBg="0"/>
      <p:bldP spid="254984" grpId="0" animBg="1" autoUpdateAnimBg="0"/>
      <p:bldP spid="254985" grpId="0" animBg="1" autoUpdateAnimBg="0"/>
      <p:bldP spid="254986" grpId="0" animBg="1" autoUpdateAnimBg="0"/>
      <p:bldP spid="254987" grpId="0" animBg="1" autoUpdateAnimBg="0"/>
      <p:bldP spid="254988" grpId="0" animBg="1" autoUpdateAnimBg="0"/>
      <p:bldP spid="254993" grpId="0" animBg="1" autoUpdateAnimBg="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4" name="Rectangle 4"/>
          <p:cNvSpPr>
            <a:spLocks noGrp="1" noChangeArrowheads="1"/>
          </p:cNvSpPr>
          <p:nvPr>
            <p:ph type="title"/>
          </p:nvPr>
        </p:nvSpPr>
        <p:spPr/>
        <p:txBody>
          <a:bodyPr/>
          <a:lstStyle/>
          <a:p>
            <a:pPr eaLnBrk="1" hangingPunct="1">
              <a:defRPr/>
            </a:pPr>
            <a:r>
              <a:rPr lang="en-US">
                <a:cs typeface="+mj-cs"/>
              </a:rPr>
              <a:t>A word of closing</a:t>
            </a:r>
          </a:p>
        </p:txBody>
      </p:sp>
      <p:sp>
        <p:nvSpPr>
          <p:cNvPr id="76805" name="Rectangle 5"/>
          <p:cNvSpPr>
            <a:spLocks noGrp="1" noChangeArrowheads="1"/>
          </p:cNvSpPr>
          <p:nvPr>
            <p:ph type="body" idx="1"/>
          </p:nvPr>
        </p:nvSpPr>
        <p:spPr/>
        <p:txBody>
          <a:bodyPr/>
          <a:lstStyle/>
          <a:p>
            <a:pPr eaLnBrk="1" hangingPunct="1">
              <a:defRPr/>
            </a:pPr>
            <a:r>
              <a:rPr lang="en-US" dirty="0">
                <a:cs typeface="+mn-cs"/>
              </a:rPr>
              <a:t>Superconducting magnet design is </a:t>
            </a:r>
            <a:r>
              <a:rPr lang="en-US" dirty="0">
                <a:solidFill>
                  <a:schemeClr val="hlink"/>
                </a:solidFill>
                <a:cs typeface="+mn-cs"/>
              </a:rPr>
              <a:t>a lot about superconductors</a:t>
            </a:r>
            <a:r>
              <a:rPr lang="en-US" dirty="0">
                <a:cs typeface="+mn-cs"/>
              </a:rPr>
              <a:t> (materials, wires, cables, and their electric and thermal properties)…</a:t>
            </a:r>
          </a:p>
          <a:p>
            <a:pPr eaLnBrk="1" hangingPunct="1">
              <a:defRPr/>
            </a:pPr>
            <a:r>
              <a:rPr lang="en-US" dirty="0">
                <a:cs typeface="+mn-cs"/>
              </a:rPr>
              <a:t>… but not only !</a:t>
            </a:r>
          </a:p>
          <a:p>
            <a:pPr lvl="1" eaLnBrk="1" hangingPunct="1">
              <a:defRPr/>
            </a:pPr>
            <a:r>
              <a:rPr lang="en-US" dirty="0"/>
              <a:t>High field &amp; forces bear </a:t>
            </a:r>
            <a:r>
              <a:rPr lang="en-US" dirty="0">
                <a:solidFill>
                  <a:schemeClr val="hlink"/>
                </a:solidFill>
              </a:rPr>
              <a:t>mechanical problems</a:t>
            </a:r>
            <a:r>
              <a:rPr lang="en-US" dirty="0"/>
              <a:t> that are tough to solve (B=10 T </a:t>
            </a:r>
            <a:r>
              <a:rPr lang="en-US" dirty="0">
                <a:sym typeface="Symbol" charset="0"/>
              </a:rPr>
              <a:t></a:t>
            </a:r>
            <a:r>
              <a:rPr lang="en-US" dirty="0"/>
              <a:t> </a:t>
            </a:r>
            <a:r>
              <a:rPr lang="en-US" dirty="0" err="1"/>
              <a:t>p</a:t>
            </a:r>
            <a:r>
              <a:rPr lang="en-US" baseline="-25000" dirty="0" err="1"/>
              <a:t>mag</a:t>
            </a:r>
            <a:r>
              <a:rPr lang="en-US" dirty="0"/>
              <a:t>=400 bar !)</a:t>
            </a:r>
          </a:p>
          <a:p>
            <a:pPr lvl="1" eaLnBrk="1" hangingPunct="1">
              <a:defRPr/>
            </a:pPr>
            <a:r>
              <a:rPr lang="en-US" dirty="0">
                <a:solidFill>
                  <a:schemeClr val="hlink"/>
                </a:solidFill>
              </a:rPr>
              <a:t>Materials at low temperature</a:t>
            </a:r>
            <a:r>
              <a:rPr lang="en-US" dirty="0"/>
              <a:t> are not what we are used to (mechanical and magnetic properties, thermal expansion, electrical insulation)</a:t>
            </a:r>
          </a:p>
          <a:p>
            <a:pPr lvl="1" eaLnBrk="1" hangingPunct="1">
              <a:defRPr/>
            </a:pPr>
            <a:r>
              <a:rPr lang="en-US" dirty="0">
                <a:solidFill>
                  <a:schemeClr val="hlink"/>
                </a:solidFill>
              </a:rPr>
              <a:t>Cooling</a:t>
            </a:r>
            <a:r>
              <a:rPr lang="en-US" dirty="0"/>
              <a:t> is an applied science by itself</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1" name="Object 4"/>
          <p:cNvGraphicFramePr>
            <a:graphicFrameLocks noChangeAspect="1"/>
          </p:cNvGraphicFramePr>
          <p:nvPr/>
        </p:nvGraphicFramePr>
        <p:xfrm>
          <a:off x="1600200" y="2667000"/>
          <a:ext cx="1425575" cy="742950"/>
        </p:xfrm>
        <a:graphic>
          <a:graphicData uri="http://schemas.openxmlformats.org/presentationml/2006/ole">
            <mc:AlternateContent xmlns:mc="http://schemas.openxmlformats.org/markup-compatibility/2006">
              <mc:Choice xmlns:v="urn:schemas-microsoft-com:vml" Requires="v">
                <p:oleObj name="Equation" r:id="rId3" imgW="711200" imgH="368300" progId="Equation.3">
                  <p:embed/>
                </p:oleObj>
              </mc:Choice>
              <mc:Fallback>
                <p:oleObj name="Equation" r:id="rId3" imgW="711200" imgH="368300" progId="Equation.3">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0200" y="2667000"/>
                        <a:ext cx="1425575" cy="742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pic>
                </p:oleObj>
              </mc:Fallback>
            </mc:AlternateContent>
          </a:graphicData>
        </a:graphic>
      </p:graphicFrame>
      <p:grpSp>
        <p:nvGrpSpPr>
          <p:cNvPr id="30722" name="Group 5"/>
          <p:cNvGrpSpPr>
            <a:grpSpLocks/>
          </p:cNvGrpSpPr>
          <p:nvPr/>
        </p:nvGrpSpPr>
        <p:grpSpPr bwMode="auto">
          <a:xfrm>
            <a:off x="1925638" y="4228778"/>
            <a:ext cx="658812" cy="650875"/>
            <a:chOff x="216" y="3709"/>
            <a:chExt cx="415" cy="410"/>
          </a:xfrm>
        </p:grpSpPr>
        <p:sp>
          <p:nvSpPr>
            <p:cNvPr id="163846" name="AutoShape 6"/>
            <p:cNvSpPr>
              <a:spLocks noChangeArrowheads="1"/>
            </p:cNvSpPr>
            <p:nvPr/>
          </p:nvSpPr>
          <p:spPr bwMode="auto">
            <a:xfrm rot="5400000">
              <a:off x="267" y="3755"/>
              <a:ext cx="297" cy="310"/>
            </a:xfrm>
            <a:custGeom>
              <a:avLst/>
              <a:gdLst>
                <a:gd name="G0" fmla="+- 6832 0 0"/>
                <a:gd name="G1" fmla="+- -10309838 0 0"/>
                <a:gd name="G2" fmla="+- 0 0 -10309838"/>
                <a:gd name="T0" fmla="*/ 0 256 1"/>
                <a:gd name="T1" fmla="*/ 180 256 1"/>
                <a:gd name="G3" fmla="+- -10309838 T0 T1"/>
                <a:gd name="T2" fmla="*/ 0 256 1"/>
                <a:gd name="T3" fmla="*/ 90 256 1"/>
                <a:gd name="G4" fmla="+- -10309838 T2 T3"/>
                <a:gd name="G5" fmla="*/ G4 2 1"/>
                <a:gd name="T4" fmla="*/ 90 256 1"/>
                <a:gd name="T5" fmla="*/ 0 256 1"/>
                <a:gd name="G6" fmla="+- -10309838 T4 T5"/>
                <a:gd name="G7" fmla="*/ G6 2 1"/>
                <a:gd name="G8" fmla="abs -1030983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32"/>
                <a:gd name="G18" fmla="*/ 6832 1 2"/>
                <a:gd name="G19" fmla="+- G18 5400 0"/>
                <a:gd name="G20" fmla="cos G19 -10309838"/>
                <a:gd name="G21" fmla="sin G19 -10309838"/>
                <a:gd name="G22" fmla="+- G20 10800 0"/>
                <a:gd name="G23" fmla="+- G21 10800 0"/>
                <a:gd name="G24" fmla="+- 10800 0 G20"/>
                <a:gd name="G25" fmla="+- 6832 10800 0"/>
                <a:gd name="G26" fmla="?: G9 G17 G25"/>
                <a:gd name="G27" fmla="?: G9 0 21600"/>
                <a:gd name="G28" fmla="cos 10800 -10309838"/>
                <a:gd name="G29" fmla="sin 10800 -10309838"/>
                <a:gd name="G30" fmla="sin 6832 -10309838"/>
                <a:gd name="G31" fmla="+- G28 10800 0"/>
                <a:gd name="G32" fmla="+- G29 10800 0"/>
                <a:gd name="G33" fmla="+- G30 10800 0"/>
                <a:gd name="G34" fmla="?: G4 0 G31"/>
                <a:gd name="G35" fmla="?: -10309838 G34 0"/>
                <a:gd name="G36" fmla="?: G6 G35 G31"/>
                <a:gd name="G37" fmla="+- 21600 0 G36"/>
                <a:gd name="G38" fmla="?: G4 0 G33"/>
                <a:gd name="G39" fmla="?: -10309838 G38 G32"/>
                <a:gd name="G40" fmla="?: G6 G39 0"/>
                <a:gd name="G41" fmla="?: G4 G32 21600"/>
                <a:gd name="G42" fmla="?: G6 G41 G33"/>
                <a:gd name="T12" fmla="*/ 10800 w 21600"/>
                <a:gd name="T13" fmla="*/ 0 h 21600"/>
                <a:gd name="T14" fmla="*/ 2665 w 21600"/>
                <a:gd name="T15" fmla="*/ 7400 h 21600"/>
                <a:gd name="T16" fmla="*/ 10800 w 21600"/>
                <a:gd name="T17" fmla="*/ 3968 h 21600"/>
                <a:gd name="T18" fmla="*/ 18935 w 21600"/>
                <a:gd name="T19" fmla="*/ 74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496" y="8165"/>
                  </a:moveTo>
                  <a:cubicBezTo>
                    <a:pt x="5559" y="5623"/>
                    <a:pt x="8044" y="3967"/>
                    <a:pt x="10800" y="3967"/>
                  </a:cubicBezTo>
                  <a:cubicBezTo>
                    <a:pt x="13555" y="3967"/>
                    <a:pt x="16040" y="5623"/>
                    <a:pt x="17103" y="8165"/>
                  </a:cubicBezTo>
                  <a:lnTo>
                    <a:pt x="20764" y="6634"/>
                  </a:lnTo>
                  <a:cubicBezTo>
                    <a:pt x="19084" y="2616"/>
                    <a:pt x="15155" y="0"/>
                    <a:pt x="10799" y="0"/>
                  </a:cubicBezTo>
                  <a:cubicBezTo>
                    <a:pt x="6444" y="0"/>
                    <a:pt x="2515" y="2616"/>
                    <a:pt x="835" y="6634"/>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47" name="AutoShape 7"/>
            <p:cNvSpPr>
              <a:spLocks noChangeArrowheads="1"/>
            </p:cNvSpPr>
            <p:nvPr/>
          </p:nvSpPr>
          <p:spPr bwMode="auto">
            <a:xfrm rot="16200000">
              <a:off x="284" y="3758"/>
              <a:ext cx="296" cy="311"/>
            </a:xfrm>
            <a:custGeom>
              <a:avLst/>
              <a:gdLst>
                <a:gd name="G0" fmla="+- 6832 0 0"/>
                <a:gd name="G1" fmla="+- -10309838 0 0"/>
                <a:gd name="G2" fmla="+- 0 0 -10309838"/>
                <a:gd name="T0" fmla="*/ 0 256 1"/>
                <a:gd name="T1" fmla="*/ 180 256 1"/>
                <a:gd name="G3" fmla="+- -10309838 T0 T1"/>
                <a:gd name="T2" fmla="*/ 0 256 1"/>
                <a:gd name="T3" fmla="*/ 90 256 1"/>
                <a:gd name="G4" fmla="+- -10309838 T2 T3"/>
                <a:gd name="G5" fmla="*/ G4 2 1"/>
                <a:gd name="T4" fmla="*/ 90 256 1"/>
                <a:gd name="T5" fmla="*/ 0 256 1"/>
                <a:gd name="G6" fmla="+- -10309838 T4 T5"/>
                <a:gd name="G7" fmla="*/ G6 2 1"/>
                <a:gd name="G8" fmla="abs -10309838"/>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832"/>
                <a:gd name="G18" fmla="*/ 6832 1 2"/>
                <a:gd name="G19" fmla="+- G18 5400 0"/>
                <a:gd name="G20" fmla="cos G19 -10309838"/>
                <a:gd name="G21" fmla="sin G19 -10309838"/>
                <a:gd name="G22" fmla="+- G20 10800 0"/>
                <a:gd name="G23" fmla="+- G21 10800 0"/>
                <a:gd name="G24" fmla="+- 10800 0 G20"/>
                <a:gd name="G25" fmla="+- 6832 10800 0"/>
                <a:gd name="G26" fmla="?: G9 G17 G25"/>
                <a:gd name="G27" fmla="?: G9 0 21600"/>
                <a:gd name="G28" fmla="cos 10800 -10309838"/>
                <a:gd name="G29" fmla="sin 10800 -10309838"/>
                <a:gd name="G30" fmla="sin 6832 -10309838"/>
                <a:gd name="G31" fmla="+- G28 10800 0"/>
                <a:gd name="G32" fmla="+- G29 10800 0"/>
                <a:gd name="G33" fmla="+- G30 10800 0"/>
                <a:gd name="G34" fmla="?: G4 0 G31"/>
                <a:gd name="G35" fmla="?: -10309838 G34 0"/>
                <a:gd name="G36" fmla="?: G6 G35 G31"/>
                <a:gd name="G37" fmla="+- 21600 0 G36"/>
                <a:gd name="G38" fmla="?: G4 0 G33"/>
                <a:gd name="G39" fmla="?: -10309838 G38 G32"/>
                <a:gd name="G40" fmla="?: G6 G39 0"/>
                <a:gd name="G41" fmla="?: G4 G32 21600"/>
                <a:gd name="G42" fmla="?: G6 G41 G33"/>
                <a:gd name="T12" fmla="*/ 10800 w 21600"/>
                <a:gd name="T13" fmla="*/ 0 h 21600"/>
                <a:gd name="T14" fmla="*/ 2665 w 21600"/>
                <a:gd name="T15" fmla="*/ 7400 h 21600"/>
                <a:gd name="T16" fmla="*/ 10800 w 21600"/>
                <a:gd name="T17" fmla="*/ 3968 h 21600"/>
                <a:gd name="T18" fmla="*/ 18935 w 21600"/>
                <a:gd name="T19" fmla="*/ 7400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496" y="8165"/>
                  </a:moveTo>
                  <a:cubicBezTo>
                    <a:pt x="5559" y="5623"/>
                    <a:pt x="8044" y="3967"/>
                    <a:pt x="10800" y="3967"/>
                  </a:cubicBezTo>
                  <a:cubicBezTo>
                    <a:pt x="13555" y="3967"/>
                    <a:pt x="16040" y="5623"/>
                    <a:pt x="17103" y="8165"/>
                  </a:cubicBezTo>
                  <a:lnTo>
                    <a:pt x="20764" y="6634"/>
                  </a:lnTo>
                  <a:cubicBezTo>
                    <a:pt x="19084" y="2616"/>
                    <a:pt x="15155" y="0"/>
                    <a:pt x="10799" y="0"/>
                  </a:cubicBezTo>
                  <a:cubicBezTo>
                    <a:pt x="6444" y="0"/>
                    <a:pt x="2515" y="2616"/>
                    <a:pt x="835" y="6634"/>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48" name="AutoShape 8"/>
            <p:cNvSpPr>
              <a:spLocks noChangeArrowheads="1"/>
            </p:cNvSpPr>
            <p:nvPr/>
          </p:nvSpPr>
          <p:spPr bwMode="auto">
            <a:xfrm rot="16200000">
              <a:off x="211" y="3714"/>
              <a:ext cx="408" cy="397"/>
            </a:xfrm>
            <a:custGeom>
              <a:avLst/>
              <a:gdLst>
                <a:gd name="G0" fmla="+- 7719 0 0"/>
                <a:gd name="G1" fmla="+- -9576292 0 0"/>
                <a:gd name="G2" fmla="+- 0 0 -9576292"/>
                <a:gd name="T0" fmla="*/ 0 256 1"/>
                <a:gd name="T1" fmla="*/ 180 256 1"/>
                <a:gd name="G3" fmla="+- -9576292 T0 T1"/>
                <a:gd name="T2" fmla="*/ 0 256 1"/>
                <a:gd name="T3" fmla="*/ 90 256 1"/>
                <a:gd name="G4" fmla="+- -9576292 T2 T3"/>
                <a:gd name="G5" fmla="*/ G4 2 1"/>
                <a:gd name="T4" fmla="*/ 90 256 1"/>
                <a:gd name="T5" fmla="*/ 0 256 1"/>
                <a:gd name="G6" fmla="+- -9576292 T4 T5"/>
                <a:gd name="G7" fmla="*/ G6 2 1"/>
                <a:gd name="G8" fmla="abs -957629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719"/>
                <a:gd name="G18" fmla="*/ 7719 1 2"/>
                <a:gd name="G19" fmla="+- G18 5400 0"/>
                <a:gd name="G20" fmla="cos G19 -9576292"/>
                <a:gd name="G21" fmla="sin G19 -9576292"/>
                <a:gd name="G22" fmla="+- G20 10800 0"/>
                <a:gd name="G23" fmla="+- G21 10800 0"/>
                <a:gd name="G24" fmla="+- 10800 0 G20"/>
                <a:gd name="G25" fmla="+- 7719 10800 0"/>
                <a:gd name="G26" fmla="?: G9 G17 G25"/>
                <a:gd name="G27" fmla="?: G9 0 21600"/>
                <a:gd name="G28" fmla="cos 10800 -9576292"/>
                <a:gd name="G29" fmla="sin 10800 -9576292"/>
                <a:gd name="G30" fmla="sin 7719 -9576292"/>
                <a:gd name="G31" fmla="+- G28 10800 0"/>
                <a:gd name="G32" fmla="+- G29 10800 0"/>
                <a:gd name="G33" fmla="+- G30 10800 0"/>
                <a:gd name="G34" fmla="?: G4 0 G31"/>
                <a:gd name="G35" fmla="?: -9576292 G34 0"/>
                <a:gd name="G36" fmla="?: G6 G35 G31"/>
                <a:gd name="G37" fmla="+- 21600 0 G36"/>
                <a:gd name="G38" fmla="?: G4 0 G33"/>
                <a:gd name="G39" fmla="?: -9576292 G38 G32"/>
                <a:gd name="G40" fmla="?: G6 G39 0"/>
                <a:gd name="G41" fmla="?: G4 G32 21600"/>
                <a:gd name="G42" fmla="?: G6 G41 G33"/>
                <a:gd name="T12" fmla="*/ 10800 w 21600"/>
                <a:gd name="T13" fmla="*/ 0 h 21600"/>
                <a:gd name="T14" fmla="*/ 3112 w 21600"/>
                <a:gd name="T15" fmla="*/ 5638 h 21600"/>
                <a:gd name="T16" fmla="*/ 10800 w 21600"/>
                <a:gd name="T17" fmla="*/ 3081 h 21600"/>
                <a:gd name="T18" fmla="*/ 18488 w 21600"/>
                <a:gd name="T19" fmla="*/ 5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391" y="6497"/>
                  </a:moveTo>
                  <a:cubicBezTo>
                    <a:pt x="5825" y="4361"/>
                    <a:pt x="8228" y="3080"/>
                    <a:pt x="10800" y="3080"/>
                  </a:cubicBezTo>
                  <a:cubicBezTo>
                    <a:pt x="13371" y="3080"/>
                    <a:pt x="15774" y="4361"/>
                    <a:pt x="17208" y="6497"/>
                  </a:cubicBezTo>
                  <a:lnTo>
                    <a:pt x="19766" y="4779"/>
                  </a:lnTo>
                  <a:cubicBezTo>
                    <a:pt x="17760" y="1792"/>
                    <a:pt x="14398" y="0"/>
                    <a:pt x="10799" y="0"/>
                  </a:cubicBezTo>
                  <a:cubicBezTo>
                    <a:pt x="7201" y="0"/>
                    <a:pt x="3839" y="1792"/>
                    <a:pt x="1833" y="4779"/>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49" name="AutoShape 9"/>
            <p:cNvSpPr>
              <a:spLocks noChangeArrowheads="1"/>
            </p:cNvSpPr>
            <p:nvPr/>
          </p:nvSpPr>
          <p:spPr bwMode="auto">
            <a:xfrm rot="5400000">
              <a:off x="229" y="3716"/>
              <a:ext cx="408" cy="397"/>
            </a:xfrm>
            <a:custGeom>
              <a:avLst/>
              <a:gdLst>
                <a:gd name="G0" fmla="+- 7719 0 0"/>
                <a:gd name="G1" fmla="+- -9576292 0 0"/>
                <a:gd name="G2" fmla="+- 0 0 -9576292"/>
                <a:gd name="T0" fmla="*/ 0 256 1"/>
                <a:gd name="T1" fmla="*/ 180 256 1"/>
                <a:gd name="G3" fmla="+- -9576292 T0 T1"/>
                <a:gd name="T2" fmla="*/ 0 256 1"/>
                <a:gd name="T3" fmla="*/ 90 256 1"/>
                <a:gd name="G4" fmla="+- -9576292 T2 T3"/>
                <a:gd name="G5" fmla="*/ G4 2 1"/>
                <a:gd name="T4" fmla="*/ 90 256 1"/>
                <a:gd name="T5" fmla="*/ 0 256 1"/>
                <a:gd name="G6" fmla="+- -9576292 T4 T5"/>
                <a:gd name="G7" fmla="*/ G6 2 1"/>
                <a:gd name="G8" fmla="abs -9576292"/>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7719"/>
                <a:gd name="G18" fmla="*/ 7719 1 2"/>
                <a:gd name="G19" fmla="+- G18 5400 0"/>
                <a:gd name="G20" fmla="cos G19 -9576292"/>
                <a:gd name="G21" fmla="sin G19 -9576292"/>
                <a:gd name="G22" fmla="+- G20 10800 0"/>
                <a:gd name="G23" fmla="+- G21 10800 0"/>
                <a:gd name="G24" fmla="+- 10800 0 G20"/>
                <a:gd name="G25" fmla="+- 7719 10800 0"/>
                <a:gd name="G26" fmla="?: G9 G17 G25"/>
                <a:gd name="G27" fmla="?: G9 0 21600"/>
                <a:gd name="G28" fmla="cos 10800 -9576292"/>
                <a:gd name="G29" fmla="sin 10800 -9576292"/>
                <a:gd name="G30" fmla="sin 7719 -9576292"/>
                <a:gd name="G31" fmla="+- G28 10800 0"/>
                <a:gd name="G32" fmla="+- G29 10800 0"/>
                <a:gd name="G33" fmla="+- G30 10800 0"/>
                <a:gd name="G34" fmla="?: G4 0 G31"/>
                <a:gd name="G35" fmla="?: -9576292 G34 0"/>
                <a:gd name="G36" fmla="?: G6 G35 G31"/>
                <a:gd name="G37" fmla="+- 21600 0 G36"/>
                <a:gd name="G38" fmla="?: G4 0 G33"/>
                <a:gd name="G39" fmla="?: -9576292 G38 G32"/>
                <a:gd name="G40" fmla="?: G6 G39 0"/>
                <a:gd name="G41" fmla="?: G4 G32 21600"/>
                <a:gd name="G42" fmla="?: G6 G41 G33"/>
                <a:gd name="T12" fmla="*/ 10800 w 21600"/>
                <a:gd name="T13" fmla="*/ 0 h 21600"/>
                <a:gd name="T14" fmla="*/ 3112 w 21600"/>
                <a:gd name="T15" fmla="*/ 5638 h 21600"/>
                <a:gd name="T16" fmla="*/ 10800 w 21600"/>
                <a:gd name="T17" fmla="*/ 3081 h 21600"/>
                <a:gd name="T18" fmla="*/ 18488 w 21600"/>
                <a:gd name="T19" fmla="*/ 563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4391" y="6497"/>
                  </a:moveTo>
                  <a:cubicBezTo>
                    <a:pt x="5825" y="4361"/>
                    <a:pt x="8228" y="3080"/>
                    <a:pt x="10800" y="3080"/>
                  </a:cubicBezTo>
                  <a:cubicBezTo>
                    <a:pt x="13371" y="3080"/>
                    <a:pt x="15774" y="4361"/>
                    <a:pt x="17208" y="6497"/>
                  </a:cubicBezTo>
                  <a:lnTo>
                    <a:pt x="19766" y="4779"/>
                  </a:lnTo>
                  <a:cubicBezTo>
                    <a:pt x="17760" y="1792"/>
                    <a:pt x="14398" y="0"/>
                    <a:pt x="10799" y="0"/>
                  </a:cubicBezTo>
                  <a:cubicBezTo>
                    <a:pt x="7201" y="0"/>
                    <a:pt x="3839" y="1792"/>
                    <a:pt x="1833" y="4779"/>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50" name="Oval 10"/>
            <p:cNvSpPr>
              <a:spLocks noChangeArrowheads="1"/>
            </p:cNvSpPr>
            <p:nvPr/>
          </p:nvSpPr>
          <p:spPr bwMode="auto">
            <a:xfrm>
              <a:off x="335" y="3824"/>
              <a:ext cx="179" cy="18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grpSp>
        <p:nvGrpSpPr>
          <p:cNvPr id="30723" name="Group 11"/>
          <p:cNvGrpSpPr>
            <a:grpSpLocks/>
          </p:cNvGrpSpPr>
          <p:nvPr/>
        </p:nvGrpSpPr>
        <p:grpSpPr bwMode="auto">
          <a:xfrm>
            <a:off x="4695825" y="1843088"/>
            <a:ext cx="3990975" cy="4059237"/>
            <a:chOff x="1232" y="1385"/>
            <a:chExt cx="2514" cy="2557"/>
          </a:xfrm>
        </p:grpSpPr>
        <p:sp>
          <p:nvSpPr>
            <p:cNvPr id="163852" name="Oval 12"/>
            <p:cNvSpPr>
              <a:spLocks noChangeArrowheads="1"/>
            </p:cNvSpPr>
            <p:nvPr/>
          </p:nvSpPr>
          <p:spPr bwMode="auto">
            <a:xfrm>
              <a:off x="2400" y="2574"/>
              <a:ext cx="179" cy="18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53" name="AutoShape 13"/>
            <p:cNvSpPr>
              <a:spLocks noChangeArrowheads="1"/>
            </p:cNvSpPr>
            <p:nvPr/>
          </p:nvSpPr>
          <p:spPr bwMode="auto">
            <a:xfrm rot="5400000">
              <a:off x="1835" y="2008"/>
              <a:ext cx="1329" cy="1309"/>
            </a:xfrm>
            <a:custGeom>
              <a:avLst/>
              <a:gdLst>
                <a:gd name="G0" fmla="+- 1368 0 0"/>
                <a:gd name="G1" fmla="+- -10183166 0 0"/>
                <a:gd name="G2" fmla="+- 0 0 -10183166"/>
                <a:gd name="T0" fmla="*/ 0 256 1"/>
                <a:gd name="T1" fmla="*/ 180 256 1"/>
                <a:gd name="G3" fmla="+- -10183166 T0 T1"/>
                <a:gd name="T2" fmla="*/ 0 256 1"/>
                <a:gd name="T3" fmla="*/ 90 256 1"/>
                <a:gd name="G4" fmla="+- -10183166 T2 T3"/>
                <a:gd name="G5" fmla="*/ G4 2 1"/>
                <a:gd name="T4" fmla="*/ 90 256 1"/>
                <a:gd name="T5" fmla="*/ 0 256 1"/>
                <a:gd name="G6" fmla="+- -10183166 T4 T5"/>
                <a:gd name="G7" fmla="*/ G6 2 1"/>
                <a:gd name="G8" fmla="abs -1018316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368"/>
                <a:gd name="G18" fmla="*/ 1368 1 2"/>
                <a:gd name="G19" fmla="+- G18 5400 0"/>
                <a:gd name="G20" fmla="cos G19 -10183166"/>
                <a:gd name="G21" fmla="sin G19 -10183166"/>
                <a:gd name="G22" fmla="+- G20 10800 0"/>
                <a:gd name="G23" fmla="+- G21 10800 0"/>
                <a:gd name="G24" fmla="+- 10800 0 G20"/>
                <a:gd name="G25" fmla="+- 1368 10800 0"/>
                <a:gd name="G26" fmla="?: G9 G17 G25"/>
                <a:gd name="G27" fmla="?: G9 0 21600"/>
                <a:gd name="G28" fmla="cos 10800 -10183166"/>
                <a:gd name="G29" fmla="sin 10800 -10183166"/>
                <a:gd name="G30" fmla="sin 1368 -10183166"/>
                <a:gd name="G31" fmla="+- G28 10800 0"/>
                <a:gd name="G32" fmla="+- G29 10800 0"/>
                <a:gd name="G33" fmla="+- G30 10800 0"/>
                <a:gd name="G34" fmla="?: G4 0 G31"/>
                <a:gd name="G35" fmla="?: -10183166 G34 0"/>
                <a:gd name="G36" fmla="?: G6 G35 G31"/>
                <a:gd name="G37" fmla="+- 21600 0 G36"/>
                <a:gd name="G38" fmla="?: G4 0 G33"/>
                <a:gd name="G39" fmla="?: -10183166 G38 G32"/>
                <a:gd name="G40" fmla="?: G6 G39 0"/>
                <a:gd name="G41" fmla="?: G4 G32 21600"/>
                <a:gd name="G42" fmla="?: G6 G41 G33"/>
                <a:gd name="T12" fmla="*/ 10800 w 21600"/>
                <a:gd name="T13" fmla="*/ 0 h 21600"/>
                <a:gd name="T14" fmla="*/ 5268 w 21600"/>
                <a:gd name="T15" fmla="*/ 8265 h 21600"/>
                <a:gd name="T16" fmla="*/ 10800 w 21600"/>
                <a:gd name="T17" fmla="*/ 9432 h 21600"/>
                <a:gd name="T18" fmla="*/ 16332 w 21600"/>
                <a:gd name="T19" fmla="*/ 826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556" y="10230"/>
                  </a:moveTo>
                  <a:cubicBezTo>
                    <a:pt x="9779" y="9743"/>
                    <a:pt x="10265" y="9431"/>
                    <a:pt x="10800" y="9431"/>
                  </a:cubicBezTo>
                  <a:cubicBezTo>
                    <a:pt x="11334" y="9431"/>
                    <a:pt x="11820" y="9743"/>
                    <a:pt x="12043" y="10230"/>
                  </a:cubicBezTo>
                  <a:lnTo>
                    <a:pt x="20618" y="6301"/>
                  </a:lnTo>
                  <a:cubicBezTo>
                    <a:pt x="18859" y="2461"/>
                    <a:pt x="15023" y="0"/>
                    <a:pt x="10799" y="0"/>
                  </a:cubicBezTo>
                  <a:cubicBezTo>
                    <a:pt x="6576" y="0"/>
                    <a:pt x="2740" y="2461"/>
                    <a:pt x="981" y="6301"/>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54" name="AutoShape 14"/>
            <p:cNvSpPr>
              <a:spLocks noChangeArrowheads="1"/>
            </p:cNvSpPr>
            <p:nvPr/>
          </p:nvSpPr>
          <p:spPr bwMode="auto">
            <a:xfrm rot="16200000">
              <a:off x="1813" y="2010"/>
              <a:ext cx="1329" cy="1312"/>
            </a:xfrm>
            <a:custGeom>
              <a:avLst/>
              <a:gdLst>
                <a:gd name="G0" fmla="+- 1368 0 0"/>
                <a:gd name="G1" fmla="+- -10183166 0 0"/>
                <a:gd name="G2" fmla="+- 0 0 -10183166"/>
                <a:gd name="T0" fmla="*/ 0 256 1"/>
                <a:gd name="T1" fmla="*/ 180 256 1"/>
                <a:gd name="G3" fmla="+- -10183166 T0 T1"/>
                <a:gd name="T2" fmla="*/ 0 256 1"/>
                <a:gd name="T3" fmla="*/ 90 256 1"/>
                <a:gd name="G4" fmla="+- -10183166 T2 T3"/>
                <a:gd name="G5" fmla="*/ G4 2 1"/>
                <a:gd name="T4" fmla="*/ 90 256 1"/>
                <a:gd name="T5" fmla="*/ 0 256 1"/>
                <a:gd name="G6" fmla="+- -10183166 T4 T5"/>
                <a:gd name="G7" fmla="*/ G6 2 1"/>
                <a:gd name="G8" fmla="abs -10183166"/>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1368"/>
                <a:gd name="G18" fmla="*/ 1368 1 2"/>
                <a:gd name="G19" fmla="+- G18 5400 0"/>
                <a:gd name="G20" fmla="cos G19 -10183166"/>
                <a:gd name="G21" fmla="sin G19 -10183166"/>
                <a:gd name="G22" fmla="+- G20 10800 0"/>
                <a:gd name="G23" fmla="+- G21 10800 0"/>
                <a:gd name="G24" fmla="+- 10800 0 G20"/>
                <a:gd name="G25" fmla="+- 1368 10800 0"/>
                <a:gd name="G26" fmla="?: G9 G17 G25"/>
                <a:gd name="G27" fmla="?: G9 0 21600"/>
                <a:gd name="G28" fmla="cos 10800 -10183166"/>
                <a:gd name="G29" fmla="sin 10800 -10183166"/>
                <a:gd name="G30" fmla="sin 1368 -10183166"/>
                <a:gd name="G31" fmla="+- G28 10800 0"/>
                <a:gd name="G32" fmla="+- G29 10800 0"/>
                <a:gd name="G33" fmla="+- G30 10800 0"/>
                <a:gd name="G34" fmla="?: G4 0 G31"/>
                <a:gd name="G35" fmla="?: -10183166 G34 0"/>
                <a:gd name="G36" fmla="?: G6 G35 G31"/>
                <a:gd name="G37" fmla="+- 21600 0 G36"/>
                <a:gd name="G38" fmla="?: G4 0 G33"/>
                <a:gd name="G39" fmla="?: -10183166 G38 G32"/>
                <a:gd name="G40" fmla="?: G6 G39 0"/>
                <a:gd name="G41" fmla="?: G4 G32 21600"/>
                <a:gd name="G42" fmla="?: G6 G41 G33"/>
                <a:gd name="T12" fmla="*/ 10800 w 21600"/>
                <a:gd name="T13" fmla="*/ 0 h 21600"/>
                <a:gd name="T14" fmla="*/ 5268 w 21600"/>
                <a:gd name="T15" fmla="*/ 8265 h 21600"/>
                <a:gd name="T16" fmla="*/ 10800 w 21600"/>
                <a:gd name="T17" fmla="*/ 9432 h 21600"/>
                <a:gd name="T18" fmla="*/ 16332 w 21600"/>
                <a:gd name="T19" fmla="*/ 826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9556" y="10230"/>
                  </a:moveTo>
                  <a:cubicBezTo>
                    <a:pt x="9779" y="9743"/>
                    <a:pt x="10265" y="9431"/>
                    <a:pt x="10800" y="9431"/>
                  </a:cubicBezTo>
                  <a:cubicBezTo>
                    <a:pt x="11334" y="9431"/>
                    <a:pt x="11820" y="9743"/>
                    <a:pt x="12043" y="10230"/>
                  </a:cubicBezTo>
                  <a:lnTo>
                    <a:pt x="20618" y="6301"/>
                  </a:lnTo>
                  <a:cubicBezTo>
                    <a:pt x="18859" y="2461"/>
                    <a:pt x="15023" y="0"/>
                    <a:pt x="10799" y="0"/>
                  </a:cubicBezTo>
                  <a:cubicBezTo>
                    <a:pt x="6576" y="0"/>
                    <a:pt x="2740" y="2461"/>
                    <a:pt x="981" y="6301"/>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55" name="AutoShape 15"/>
            <p:cNvSpPr>
              <a:spLocks noChangeArrowheads="1"/>
            </p:cNvSpPr>
            <p:nvPr/>
          </p:nvSpPr>
          <p:spPr bwMode="auto">
            <a:xfrm rot="16200000">
              <a:off x="1217" y="1409"/>
              <a:ext cx="2553" cy="2514"/>
            </a:xfrm>
            <a:custGeom>
              <a:avLst/>
              <a:gdLst>
                <a:gd name="G0" fmla="+- 5726 0 0"/>
                <a:gd name="G1" fmla="+- -9343980 0 0"/>
                <a:gd name="G2" fmla="+- 0 0 -9343980"/>
                <a:gd name="T0" fmla="*/ 0 256 1"/>
                <a:gd name="T1" fmla="*/ 180 256 1"/>
                <a:gd name="G3" fmla="+- -9343980 T0 T1"/>
                <a:gd name="T2" fmla="*/ 0 256 1"/>
                <a:gd name="T3" fmla="*/ 90 256 1"/>
                <a:gd name="G4" fmla="+- -9343980 T2 T3"/>
                <a:gd name="G5" fmla="*/ G4 2 1"/>
                <a:gd name="T4" fmla="*/ 90 256 1"/>
                <a:gd name="T5" fmla="*/ 0 256 1"/>
                <a:gd name="G6" fmla="+- -9343980 T4 T5"/>
                <a:gd name="G7" fmla="*/ G6 2 1"/>
                <a:gd name="G8" fmla="abs -93439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726"/>
                <a:gd name="G18" fmla="*/ 5726 1 2"/>
                <a:gd name="G19" fmla="+- G18 5400 0"/>
                <a:gd name="G20" fmla="cos G19 -9343980"/>
                <a:gd name="G21" fmla="sin G19 -9343980"/>
                <a:gd name="G22" fmla="+- G20 10800 0"/>
                <a:gd name="G23" fmla="+- G21 10800 0"/>
                <a:gd name="G24" fmla="+- 10800 0 G20"/>
                <a:gd name="G25" fmla="+- 5726 10800 0"/>
                <a:gd name="G26" fmla="?: G9 G17 G25"/>
                <a:gd name="G27" fmla="?: G9 0 21600"/>
                <a:gd name="G28" fmla="cos 10800 -9343980"/>
                <a:gd name="G29" fmla="sin 10800 -9343980"/>
                <a:gd name="G30" fmla="sin 5726 -9343980"/>
                <a:gd name="G31" fmla="+- G28 10800 0"/>
                <a:gd name="G32" fmla="+- G29 10800 0"/>
                <a:gd name="G33" fmla="+- G30 10800 0"/>
                <a:gd name="G34" fmla="?: G4 0 G31"/>
                <a:gd name="G35" fmla="?: -9343980 G34 0"/>
                <a:gd name="G36" fmla="?: G6 G35 G31"/>
                <a:gd name="G37" fmla="+- 21600 0 G36"/>
                <a:gd name="G38" fmla="?: G4 0 G33"/>
                <a:gd name="G39" fmla="?: -9343980 G38 G32"/>
                <a:gd name="G40" fmla="?: G6 G39 0"/>
                <a:gd name="G41" fmla="?: G4 G32 21600"/>
                <a:gd name="G42" fmla="?: G6 G41 G33"/>
                <a:gd name="T12" fmla="*/ 10800 w 21600"/>
                <a:gd name="T13" fmla="*/ 0 h 21600"/>
                <a:gd name="T14" fmla="*/ 4237 w 21600"/>
                <a:gd name="T15" fmla="*/ 5778 h 21600"/>
                <a:gd name="T16" fmla="*/ 10800 w 21600"/>
                <a:gd name="T17" fmla="*/ 5074 h 21600"/>
                <a:gd name="T18" fmla="*/ 17363 w 21600"/>
                <a:gd name="T19" fmla="*/ 577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252" y="7320"/>
                  </a:moveTo>
                  <a:cubicBezTo>
                    <a:pt x="7335" y="5904"/>
                    <a:pt x="9017" y="5073"/>
                    <a:pt x="10800" y="5073"/>
                  </a:cubicBezTo>
                  <a:cubicBezTo>
                    <a:pt x="12582" y="5073"/>
                    <a:pt x="14264" y="5904"/>
                    <a:pt x="15347" y="7320"/>
                  </a:cubicBezTo>
                  <a:lnTo>
                    <a:pt x="19377" y="4237"/>
                  </a:lnTo>
                  <a:cubicBezTo>
                    <a:pt x="17333" y="1566"/>
                    <a:pt x="14162" y="0"/>
                    <a:pt x="10799" y="0"/>
                  </a:cubicBezTo>
                  <a:cubicBezTo>
                    <a:pt x="7437" y="0"/>
                    <a:pt x="4266" y="1566"/>
                    <a:pt x="2222" y="4237"/>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56" name="AutoShape 16"/>
            <p:cNvSpPr>
              <a:spLocks noChangeArrowheads="1"/>
            </p:cNvSpPr>
            <p:nvPr/>
          </p:nvSpPr>
          <p:spPr bwMode="auto">
            <a:xfrm rot="5400000">
              <a:off x="1217" y="1400"/>
              <a:ext cx="2553" cy="2514"/>
            </a:xfrm>
            <a:custGeom>
              <a:avLst/>
              <a:gdLst>
                <a:gd name="G0" fmla="+- 5726 0 0"/>
                <a:gd name="G1" fmla="+- -9343980 0 0"/>
                <a:gd name="G2" fmla="+- 0 0 -9343980"/>
                <a:gd name="T0" fmla="*/ 0 256 1"/>
                <a:gd name="T1" fmla="*/ 180 256 1"/>
                <a:gd name="G3" fmla="+- -9343980 T0 T1"/>
                <a:gd name="T2" fmla="*/ 0 256 1"/>
                <a:gd name="T3" fmla="*/ 90 256 1"/>
                <a:gd name="G4" fmla="+- -9343980 T2 T3"/>
                <a:gd name="G5" fmla="*/ G4 2 1"/>
                <a:gd name="T4" fmla="*/ 90 256 1"/>
                <a:gd name="T5" fmla="*/ 0 256 1"/>
                <a:gd name="G6" fmla="+- -9343980 T4 T5"/>
                <a:gd name="G7" fmla="*/ G6 2 1"/>
                <a:gd name="G8" fmla="abs -9343980"/>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5726"/>
                <a:gd name="G18" fmla="*/ 5726 1 2"/>
                <a:gd name="G19" fmla="+- G18 5400 0"/>
                <a:gd name="G20" fmla="cos G19 -9343980"/>
                <a:gd name="G21" fmla="sin G19 -9343980"/>
                <a:gd name="G22" fmla="+- G20 10800 0"/>
                <a:gd name="G23" fmla="+- G21 10800 0"/>
                <a:gd name="G24" fmla="+- 10800 0 G20"/>
                <a:gd name="G25" fmla="+- 5726 10800 0"/>
                <a:gd name="G26" fmla="?: G9 G17 G25"/>
                <a:gd name="G27" fmla="?: G9 0 21600"/>
                <a:gd name="G28" fmla="cos 10800 -9343980"/>
                <a:gd name="G29" fmla="sin 10800 -9343980"/>
                <a:gd name="G30" fmla="sin 5726 -9343980"/>
                <a:gd name="G31" fmla="+- G28 10800 0"/>
                <a:gd name="G32" fmla="+- G29 10800 0"/>
                <a:gd name="G33" fmla="+- G30 10800 0"/>
                <a:gd name="G34" fmla="?: G4 0 G31"/>
                <a:gd name="G35" fmla="?: -9343980 G34 0"/>
                <a:gd name="G36" fmla="?: G6 G35 G31"/>
                <a:gd name="G37" fmla="+- 21600 0 G36"/>
                <a:gd name="G38" fmla="?: G4 0 G33"/>
                <a:gd name="G39" fmla="?: -9343980 G38 G32"/>
                <a:gd name="G40" fmla="?: G6 G39 0"/>
                <a:gd name="G41" fmla="?: G4 G32 21600"/>
                <a:gd name="G42" fmla="?: G6 G41 G33"/>
                <a:gd name="T12" fmla="*/ 10800 w 21600"/>
                <a:gd name="T13" fmla="*/ 0 h 21600"/>
                <a:gd name="T14" fmla="*/ 4237 w 21600"/>
                <a:gd name="T15" fmla="*/ 5778 h 21600"/>
                <a:gd name="T16" fmla="*/ 10800 w 21600"/>
                <a:gd name="T17" fmla="*/ 5074 h 21600"/>
                <a:gd name="T18" fmla="*/ 17363 w 21600"/>
                <a:gd name="T19" fmla="*/ 5778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6252" y="7320"/>
                  </a:moveTo>
                  <a:cubicBezTo>
                    <a:pt x="7335" y="5904"/>
                    <a:pt x="9017" y="5073"/>
                    <a:pt x="10800" y="5073"/>
                  </a:cubicBezTo>
                  <a:cubicBezTo>
                    <a:pt x="12582" y="5073"/>
                    <a:pt x="14264" y="5904"/>
                    <a:pt x="15347" y="7320"/>
                  </a:cubicBezTo>
                  <a:lnTo>
                    <a:pt x="19377" y="4237"/>
                  </a:lnTo>
                  <a:cubicBezTo>
                    <a:pt x="17333" y="1566"/>
                    <a:pt x="14162" y="0"/>
                    <a:pt x="10799" y="0"/>
                  </a:cubicBezTo>
                  <a:cubicBezTo>
                    <a:pt x="7437" y="0"/>
                    <a:pt x="4266" y="1566"/>
                    <a:pt x="2222" y="4237"/>
                  </a:cubicBezTo>
                  <a:close/>
                </a:path>
              </a:pathLst>
            </a:custGeom>
            <a:solidFill>
              <a:srgbClr val="FF6B5B"/>
            </a:solidFill>
            <a:ln w="9525">
              <a:solidFill>
                <a:schemeClr val="tx1"/>
              </a:solidFill>
              <a:miter lim="800000"/>
              <a:headEnd/>
              <a:tailEn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grpSp>
      <p:sp>
        <p:nvSpPr>
          <p:cNvPr id="163857" name="Text Box 17"/>
          <p:cNvSpPr txBox="1">
            <a:spLocks noChangeArrowheads="1"/>
          </p:cNvSpPr>
          <p:nvPr/>
        </p:nvSpPr>
        <p:spPr bwMode="auto">
          <a:xfrm>
            <a:off x="107504" y="3403848"/>
            <a:ext cx="2373313" cy="4572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GB" b="1" dirty="0">
                <a:solidFill>
                  <a:srgbClr val="FF00FF"/>
                </a:solidFill>
                <a:latin typeface="Arial" charset="0"/>
                <a:cs typeface="+mn-cs"/>
              </a:rPr>
              <a:t>J</a:t>
            </a:r>
            <a:r>
              <a:rPr lang="en-GB" b="1" baseline="-25000" dirty="0">
                <a:solidFill>
                  <a:srgbClr val="FF00FF"/>
                </a:solidFill>
                <a:latin typeface="Arial" charset="0"/>
                <a:cs typeface="+mn-cs"/>
              </a:rPr>
              <a:t>E</a:t>
            </a:r>
            <a:r>
              <a:rPr lang="en-GB" b="1" dirty="0">
                <a:solidFill>
                  <a:srgbClr val="FF00FF"/>
                </a:solidFill>
                <a:latin typeface="Arial" charset="0"/>
                <a:cs typeface="+mn-cs"/>
              </a:rPr>
              <a:t> = 375 Amm</a:t>
            </a:r>
            <a:r>
              <a:rPr lang="en-GB" b="1" baseline="30000" dirty="0">
                <a:solidFill>
                  <a:srgbClr val="FF00FF"/>
                </a:solidFill>
                <a:latin typeface="Arial" charset="0"/>
                <a:cs typeface="+mn-cs"/>
              </a:rPr>
              <a:t>-2</a:t>
            </a:r>
            <a:endParaRPr lang="en-US" b="1" dirty="0">
              <a:solidFill>
                <a:srgbClr val="FF00FF"/>
              </a:solidFill>
              <a:latin typeface="Arial" charset="0"/>
              <a:cs typeface="+mn-cs"/>
            </a:endParaRPr>
          </a:p>
        </p:txBody>
      </p:sp>
      <p:sp>
        <p:nvSpPr>
          <p:cNvPr id="163858" name="Line 18"/>
          <p:cNvSpPr>
            <a:spLocks noChangeShapeType="1"/>
          </p:cNvSpPr>
          <p:nvPr/>
        </p:nvSpPr>
        <p:spPr bwMode="auto">
          <a:xfrm flipH="1">
            <a:off x="2600325" y="5128890"/>
            <a:ext cx="271463" cy="0"/>
          </a:xfrm>
          <a:prstGeom prst="line">
            <a:avLst/>
          </a:prstGeom>
          <a:noFill/>
          <a:ln w="9525">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59" name="Line 19"/>
          <p:cNvSpPr>
            <a:spLocks noChangeShapeType="1"/>
          </p:cNvSpPr>
          <p:nvPr/>
        </p:nvSpPr>
        <p:spPr bwMode="auto">
          <a:xfrm>
            <a:off x="2597150" y="4714553"/>
            <a:ext cx="0" cy="598487"/>
          </a:xfrm>
          <a:prstGeom prst="line">
            <a:avLst/>
          </a:prstGeom>
          <a:noFill/>
          <a:ln w="9525">
            <a:solidFill>
              <a:schemeClr val="tx1"/>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60" name="Line 20"/>
          <p:cNvSpPr>
            <a:spLocks noChangeShapeType="1"/>
          </p:cNvSpPr>
          <p:nvPr/>
        </p:nvSpPr>
        <p:spPr bwMode="auto">
          <a:xfrm>
            <a:off x="1912938" y="4712965"/>
            <a:ext cx="0" cy="598488"/>
          </a:xfrm>
          <a:prstGeom prst="line">
            <a:avLst/>
          </a:prstGeom>
          <a:noFill/>
          <a:ln w="9525">
            <a:solidFill>
              <a:schemeClr val="tx1"/>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61" name="Line 21"/>
          <p:cNvSpPr>
            <a:spLocks noChangeShapeType="1"/>
          </p:cNvSpPr>
          <p:nvPr/>
        </p:nvSpPr>
        <p:spPr bwMode="auto">
          <a:xfrm>
            <a:off x="1630363" y="5111428"/>
            <a:ext cx="271462" cy="0"/>
          </a:xfrm>
          <a:prstGeom prst="line">
            <a:avLst/>
          </a:prstGeom>
          <a:noFill/>
          <a:ln w="9525">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862" name="Text Box 22"/>
          <p:cNvSpPr txBox="1">
            <a:spLocks noChangeArrowheads="1"/>
          </p:cNvSpPr>
          <p:nvPr/>
        </p:nvSpPr>
        <p:spPr bwMode="auto">
          <a:xfrm>
            <a:off x="1870075" y="4952678"/>
            <a:ext cx="739775"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GB" sz="1600">
                <a:latin typeface="Arial Narrow" charset="0"/>
                <a:cs typeface="+mn-cs"/>
              </a:rPr>
              <a:t>120mm</a:t>
            </a:r>
            <a:endParaRPr lang="en-US" sz="1600">
              <a:latin typeface="Arial Narrow" charset="0"/>
              <a:cs typeface="+mn-cs"/>
            </a:endParaRPr>
          </a:p>
        </p:txBody>
      </p:sp>
      <p:sp>
        <p:nvSpPr>
          <p:cNvPr id="163863" name="Text Box 23"/>
          <p:cNvSpPr txBox="1">
            <a:spLocks noChangeArrowheads="1"/>
          </p:cNvSpPr>
          <p:nvPr/>
        </p:nvSpPr>
        <p:spPr bwMode="auto">
          <a:xfrm>
            <a:off x="1041206" y="5373216"/>
            <a:ext cx="2372114" cy="46166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dirty="0">
                <a:latin typeface="Arial" charset="0"/>
                <a:cs typeface="+mn-cs"/>
              </a:rPr>
              <a:t>≈ 1x10</a:t>
            </a:r>
            <a:r>
              <a:rPr lang="en-GB" baseline="30000" dirty="0">
                <a:latin typeface="Arial" charset="0"/>
                <a:cs typeface="+mn-cs"/>
              </a:rPr>
              <a:t>6 </a:t>
            </a:r>
            <a:r>
              <a:rPr lang="en-GB" dirty="0">
                <a:latin typeface="Arial" charset="0"/>
                <a:cs typeface="+mn-cs"/>
              </a:rPr>
              <a:t>MA-turn</a:t>
            </a:r>
          </a:p>
        </p:txBody>
      </p:sp>
      <p:sp>
        <p:nvSpPr>
          <p:cNvPr id="163902" name="Text Box 62"/>
          <p:cNvSpPr txBox="1">
            <a:spLocks noChangeArrowheads="1"/>
          </p:cNvSpPr>
          <p:nvPr/>
        </p:nvSpPr>
        <p:spPr bwMode="auto">
          <a:xfrm>
            <a:off x="304800" y="4422453"/>
            <a:ext cx="1189038"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GB" sz="1600">
                <a:latin typeface="Arial" charset="0"/>
                <a:cs typeface="+mn-cs"/>
              </a:rPr>
              <a:t>LHC dipole</a:t>
            </a:r>
            <a:endParaRPr lang="en-US" sz="1600">
              <a:latin typeface="Arial" charset="0"/>
              <a:cs typeface="+mn-cs"/>
            </a:endParaRPr>
          </a:p>
        </p:txBody>
      </p:sp>
      <p:sp>
        <p:nvSpPr>
          <p:cNvPr id="163903" name="Line 63"/>
          <p:cNvSpPr>
            <a:spLocks noChangeShapeType="1"/>
          </p:cNvSpPr>
          <p:nvPr/>
        </p:nvSpPr>
        <p:spPr bwMode="auto">
          <a:xfrm>
            <a:off x="4699000" y="5284788"/>
            <a:ext cx="0" cy="768350"/>
          </a:xfrm>
          <a:prstGeom prst="line">
            <a:avLst/>
          </a:prstGeom>
          <a:noFill/>
          <a:ln w="9525">
            <a:solidFill>
              <a:schemeClr val="tx1"/>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904" name="Line 64"/>
          <p:cNvSpPr>
            <a:spLocks noChangeShapeType="1"/>
          </p:cNvSpPr>
          <p:nvPr/>
        </p:nvSpPr>
        <p:spPr bwMode="auto">
          <a:xfrm>
            <a:off x="8647113" y="5184775"/>
            <a:ext cx="0" cy="768350"/>
          </a:xfrm>
          <a:prstGeom prst="line">
            <a:avLst/>
          </a:prstGeom>
          <a:noFill/>
          <a:ln w="9525">
            <a:solidFill>
              <a:schemeClr val="tx1"/>
            </a:solidFill>
            <a:prstDash val="dash"/>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905" name="Line 65"/>
          <p:cNvSpPr>
            <a:spLocks noChangeShapeType="1"/>
          </p:cNvSpPr>
          <p:nvPr/>
        </p:nvSpPr>
        <p:spPr bwMode="auto">
          <a:xfrm>
            <a:off x="7234238" y="5527675"/>
            <a:ext cx="1403350" cy="0"/>
          </a:xfrm>
          <a:prstGeom prst="line">
            <a:avLst/>
          </a:prstGeom>
          <a:noFill/>
          <a:ln w="9525">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908" name="Rectangle 68"/>
          <p:cNvSpPr>
            <a:spLocks noGrp="1" noChangeArrowheads="1"/>
          </p:cNvSpPr>
          <p:nvPr>
            <p:ph type="title"/>
          </p:nvPr>
        </p:nvSpPr>
        <p:spPr/>
        <p:txBody>
          <a:bodyPr/>
          <a:lstStyle/>
          <a:p>
            <a:pPr eaLnBrk="1" hangingPunct="1">
              <a:defRPr/>
            </a:pPr>
            <a:r>
              <a:rPr lang="en-GB">
                <a:cs typeface="+mj-cs"/>
              </a:rPr>
              <a:t>High current density - dipoles </a:t>
            </a:r>
          </a:p>
        </p:txBody>
      </p:sp>
      <p:sp>
        <p:nvSpPr>
          <p:cNvPr id="163906" name="Line 66"/>
          <p:cNvSpPr>
            <a:spLocks noChangeShapeType="1"/>
          </p:cNvSpPr>
          <p:nvPr/>
        </p:nvSpPr>
        <p:spPr bwMode="auto">
          <a:xfrm flipH="1">
            <a:off x="4708525" y="5526088"/>
            <a:ext cx="1427163" cy="0"/>
          </a:xfrm>
          <a:prstGeom prst="line">
            <a:avLst/>
          </a:prstGeom>
          <a:noFill/>
          <a:ln w="9525">
            <a:solidFill>
              <a:schemeClr val="tx1"/>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a:cs typeface="+mn-cs"/>
            </a:endParaRPr>
          </a:p>
        </p:txBody>
      </p:sp>
      <p:sp>
        <p:nvSpPr>
          <p:cNvPr id="163907" name="Text Box 67"/>
          <p:cNvSpPr txBox="1">
            <a:spLocks noChangeArrowheads="1"/>
          </p:cNvSpPr>
          <p:nvPr/>
        </p:nvSpPr>
        <p:spPr bwMode="auto">
          <a:xfrm>
            <a:off x="6240463" y="5356225"/>
            <a:ext cx="862012" cy="3365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GB" sz="1600">
                <a:latin typeface="Arial" charset="0"/>
                <a:cs typeface="+mn-cs"/>
              </a:rPr>
              <a:t>660mm</a:t>
            </a:r>
            <a:endParaRPr lang="en-US" sz="1600">
              <a:latin typeface="Arial" charset="0"/>
              <a:cs typeface="+mn-cs"/>
            </a:endParaRPr>
          </a:p>
        </p:txBody>
      </p:sp>
      <p:sp>
        <p:nvSpPr>
          <p:cNvPr id="163909" name="Rectangle 69"/>
          <p:cNvSpPr>
            <a:spLocks noGrp="1" noChangeArrowheads="1"/>
          </p:cNvSpPr>
          <p:nvPr>
            <p:ph type="body" idx="1"/>
          </p:nvPr>
        </p:nvSpPr>
        <p:spPr>
          <a:xfrm>
            <a:off x="179388" y="1763713"/>
            <a:ext cx="4608512" cy="2046287"/>
          </a:xfrm>
        </p:spPr>
        <p:txBody>
          <a:bodyPr/>
          <a:lstStyle/>
          <a:p>
            <a:pPr eaLnBrk="1" hangingPunct="1">
              <a:defRPr/>
            </a:pPr>
            <a:r>
              <a:rPr lang="en-US" dirty="0">
                <a:cs typeface="+mn-cs"/>
              </a:rPr>
              <a:t>The field produced by an ideal dipole (see later) is:</a:t>
            </a:r>
          </a:p>
        </p:txBody>
      </p:sp>
      <p:sp>
        <p:nvSpPr>
          <p:cNvPr id="163910" name="Line 70"/>
          <p:cNvSpPr>
            <a:spLocks noChangeShapeType="1"/>
          </p:cNvSpPr>
          <p:nvPr/>
        </p:nvSpPr>
        <p:spPr bwMode="auto">
          <a:xfrm flipV="1">
            <a:off x="2063750" y="3979540"/>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1" name="Line 71"/>
          <p:cNvSpPr>
            <a:spLocks noChangeShapeType="1"/>
          </p:cNvSpPr>
          <p:nvPr/>
        </p:nvSpPr>
        <p:spPr bwMode="auto">
          <a:xfrm flipV="1">
            <a:off x="2120900" y="4047803"/>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2" name="Line 72"/>
          <p:cNvSpPr>
            <a:spLocks noChangeShapeType="1"/>
          </p:cNvSpPr>
          <p:nvPr/>
        </p:nvSpPr>
        <p:spPr bwMode="auto">
          <a:xfrm flipV="1">
            <a:off x="2173288" y="4033515"/>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3" name="Line 73"/>
          <p:cNvSpPr>
            <a:spLocks noChangeShapeType="1"/>
          </p:cNvSpPr>
          <p:nvPr/>
        </p:nvSpPr>
        <p:spPr bwMode="auto">
          <a:xfrm flipV="1">
            <a:off x="2211388" y="4106540"/>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4" name="Line 74"/>
          <p:cNvSpPr>
            <a:spLocks noChangeShapeType="1"/>
          </p:cNvSpPr>
          <p:nvPr/>
        </p:nvSpPr>
        <p:spPr bwMode="auto">
          <a:xfrm flipV="1">
            <a:off x="2338388" y="4036690"/>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5" name="Line 75"/>
          <p:cNvSpPr>
            <a:spLocks noChangeShapeType="1"/>
          </p:cNvSpPr>
          <p:nvPr/>
        </p:nvSpPr>
        <p:spPr bwMode="auto">
          <a:xfrm flipV="1">
            <a:off x="2449513" y="3984303"/>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6" name="Line 76"/>
          <p:cNvSpPr>
            <a:spLocks noChangeShapeType="1"/>
          </p:cNvSpPr>
          <p:nvPr/>
        </p:nvSpPr>
        <p:spPr bwMode="auto">
          <a:xfrm flipV="1">
            <a:off x="2457450" y="4517703"/>
            <a:ext cx="381000" cy="30480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7" name="Line 77"/>
          <p:cNvSpPr>
            <a:spLocks noChangeShapeType="1"/>
          </p:cNvSpPr>
          <p:nvPr/>
        </p:nvSpPr>
        <p:spPr bwMode="auto">
          <a:xfrm flipV="1">
            <a:off x="2176463" y="4698678"/>
            <a:ext cx="71437" cy="6826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8" name="Line 78"/>
          <p:cNvSpPr>
            <a:spLocks noChangeShapeType="1"/>
          </p:cNvSpPr>
          <p:nvPr/>
        </p:nvSpPr>
        <p:spPr bwMode="auto">
          <a:xfrm flipV="1">
            <a:off x="2070100" y="4752653"/>
            <a:ext cx="71438" cy="6826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19" name="Line 79"/>
          <p:cNvSpPr>
            <a:spLocks noChangeShapeType="1"/>
          </p:cNvSpPr>
          <p:nvPr/>
        </p:nvSpPr>
        <p:spPr bwMode="auto">
          <a:xfrm flipV="1">
            <a:off x="5461000" y="1684338"/>
            <a:ext cx="1200150" cy="603250"/>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0" name="Line 80"/>
          <p:cNvSpPr>
            <a:spLocks noChangeShapeType="1"/>
          </p:cNvSpPr>
          <p:nvPr/>
        </p:nvSpPr>
        <p:spPr bwMode="auto">
          <a:xfrm flipV="1">
            <a:off x="6029325" y="2235200"/>
            <a:ext cx="1190625" cy="785813"/>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1" name="Line 81"/>
          <p:cNvSpPr>
            <a:spLocks noChangeShapeType="1"/>
          </p:cNvSpPr>
          <p:nvPr/>
        </p:nvSpPr>
        <p:spPr bwMode="auto">
          <a:xfrm flipV="1">
            <a:off x="6235700" y="2214563"/>
            <a:ext cx="1058863" cy="71278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2" name="Line 82"/>
          <p:cNvSpPr>
            <a:spLocks noChangeShapeType="1"/>
          </p:cNvSpPr>
          <p:nvPr/>
        </p:nvSpPr>
        <p:spPr bwMode="auto">
          <a:xfrm flipV="1">
            <a:off x="7920038" y="1631950"/>
            <a:ext cx="884237" cy="631825"/>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3" name="Line 83"/>
          <p:cNvSpPr>
            <a:spLocks noChangeShapeType="1"/>
          </p:cNvSpPr>
          <p:nvPr/>
        </p:nvSpPr>
        <p:spPr bwMode="auto">
          <a:xfrm flipV="1">
            <a:off x="7137400" y="2366963"/>
            <a:ext cx="674688" cy="550862"/>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4" name="Line 84"/>
          <p:cNvSpPr>
            <a:spLocks noChangeShapeType="1"/>
          </p:cNvSpPr>
          <p:nvPr/>
        </p:nvSpPr>
        <p:spPr bwMode="auto">
          <a:xfrm flipV="1">
            <a:off x="6623050" y="3497263"/>
            <a:ext cx="265113" cy="24923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5" name="Line 85"/>
          <p:cNvSpPr>
            <a:spLocks noChangeShapeType="1"/>
          </p:cNvSpPr>
          <p:nvPr/>
        </p:nvSpPr>
        <p:spPr bwMode="auto">
          <a:xfrm flipV="1">
            <a:off x="6235700" y="4189413"/>
            <a:ext cx="614363" cy="64293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6" name="Line 86"/>
          <p:cNvSpPr>
            <a:spLocks noChangeShapeType="1"/>
          </p:cNvSpPr>
          <p:nvPr/>
        </p:nvSpPr>
        <p:spPr bwMode="auto">
          <a:xfrm flipV="1">
            <a:off x="5486400" y="4792663"/>
            <a:ext cx="665163" cy="69373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27" name="Line 87"/>
          <p:cNvSpPr>
            <a:spLocks noChangeShapeType="1"/>
          </p:cNvSpPr>
          <p:nvPr/>
        </p:nvSpPr>
        <p:spPr bwMode="auto">
          <a:xfrm flipV="1">
            <a:off x="8161338" y="4421188"/>
            <a:ext cx="725487" cy="820737"/>
          </a:xfrm>
          <a:prstGeom prst="line">
            <a:avLst/>
          </a:prstGeom>
          <a:noFill/>
          <a:ln w="9525">
            <a:solidFill>
              <a:schemeClr val="tx1"/>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864" name="Text Box 24"/>
          <p:cNvSpPr txBox="1">
            <a:spLocks noChangeArrowheads="1"/>
          </p:cNvSpPr>
          <p:nvPr/>
        </p:nvSpPr>
        <p:spPr bwMode="auto">
          <a:xfrm>
            <a:off x="5562600" y="1600200"/>
            <a:ext cx="2457450" cy="457200"/>
          </a:xfrm>
          <a:prstGeom prst="rect">
            <a:avLst/>
          </a:prstGeom>
          <a:solidFill>
            <a:schemeClr val="bg1"/>
          </a:solidFill>
          <a:ln>
            <a:noFill/>
          </a:ln>
          <a:effectLst/>
          <a:extLs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l">
              <a:defRPr/>
            </a:pPr>
            <a:r>
              <a:rPr lang="en-GB" b="1">
                <a:solidFill>
                  <a:srgbClr val="FF00FF"/>
                </a:solidFill>
                <a:latin typeface="Arial" charset="0"/>
                <a:cs typeface="+mn-cs"/>
              </a:rPr>
              <a:t>J</a:t>
            </a:r>
            <a:r>
              <a:rPr lang="en-GB" b="1" baseline="-25000">
                <a:solidFill>
                  <a:srgbClr val="FF00FF"/>
                </a:solidFill>
                <a:latin typeface="Arial" charset="0"/>
                <a:cs typeface="+mn-cs"/>
              </a:rPr>
              <a:t>E</a:t>
            </a:r>
            <a:r>
              <a:rPr lang="en-GB" b="1">
                <a:solidFill>
                  <a:srgbClr val="FF00FF"/>
                </a:solidFill>
                <a:latin typeface="Arial" charset="0"/>
                <a:cs typeface="+mn-cs"/>
              </a:rPr>
              <a:t> = 37.5 Amm</a:t>
            </a:r>
            <a:r>
              <a:rPr lang="en-GB" b="1" baseline="30000">
                <a:solidFill>
                  <a:srgbClr val="FF00FF"/>
                </a:solidFill>
                <a:latin typeface="Arial" charset="0"/>
                <a:cs typeface="+mn-cs"/>
              </a:rPr>
              <a:t>-2</a:t>
            </a:r>
            <a:endParaRPr lang="en-US" b="1" baseline="30000">
              <a:solidFill>
                <a:srgbClr val="FF00FF"/>
              </a:solidFill>
              <a:latin typeface="Arial" charset="0"/>
              <a:cs typeface="+mn-cs"/>
            </a:endParaRPr>
          </a:p>
        </p:txBody>
      </p:sp>
      <p:sp>
        <p:nvSpPr>
          <p:cNvPr id="163928" name="AutoShape 88"/>
          <p:cNvSpPr>
            <a:spLocks noChangeArrowheads="1"/>
          </p:cNvSpPr>
          <p:nvPr/>
        </p:nvSpPr>
        <p:spPr bwMode="auto">
          <a:xfrm>
            <a:off x="2187575" y="4384353"/>
            <a:ext cx="119063" cy="355600"/>
          </a:xfrm>
          <a:prstGeom prst="upArrow">
            <a:avLst>
              <a:gd name="adj1" fmla="val 50000"/>
              <a:gd name="adj2" fmla="val 74666"/>
            </a:avLst>
          </a:prstGeom>
          <a:solidFill>
            <a:srgbClr val="0000FF"/>
          </a:solidFill>
          <a:ln w="9525">
            <a:solidFill>
              <a:schemeClr val="tx1"/>
            </a:solidFill>
            <a:miter lim="800000"/>
            <a:headEnd/>
            <a:tailEn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31" name="Line 91"/>
          <p:cNvSpPr>
            <a:spLocks noChangeShapeType="1"/>
          </p:cNvSpPr>
          <p:nvPr/>
        </p:nvSpPr>
        <p:spPr bwMode="auto">
          <a:xfrm flipV="1">
            <a:off x="2571750" y="4062090"/>
            <a:ext cx="360363" cy="263525"/>
          </a:xfrm>
          <a:prstGeom prst="line">
            <a:avLst/>
          </a:prstGeom>
          <a:noFill/>
          <a:ln w="28575">
            <a:solidFill>
              <a:schemeClr val="hlink"/>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32" name="Rectangle 92"/>
          <p:cNvSpPr>
            <a:spLocks noChangeArrowheads="1"/>
          </p:cNvSpPr>
          <p:nvPr/>
        </p:nvSpPr>
        <p:spPr bwMode="auto">
          <a:xfrm>
            <a:off x="3008313" y="3789040"/>
            <a:ext cx="425450"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i="1">
                <a:solidFill>
                  <a:schemeClr val="hlink"/>
                </a:solidFill>
                <a:cs typeface="+mn-cs"/>
              </a:rPr>
              <a:t>J</a:t>
            </a:r>
            <a:r>
              <a:rPr lang="en-US" i="1" baseline="-25000">
                <a:solidFill>
                  <a:schemeClr val="hlink"/>
                </a:solidFill>
                <a:cs typeface="+mn-cs"/>
              </a:rPr>
              <a:t>E</a:t>
            </a:r>
            <a:endParaRPr lang="en-US" i="1">
              <a:solidFill>
                <a:schemeClr val="hlink"/>
              </a:solidFill>
              <a:cs typeface="+mn-cs"/>
            </a:endParaRPr>
          </a:p>
        </p:txBody>
      </p:sp>
      <p:sp>
        <p:nvSpPr>
          <p:cNvPr id="163933" name="Line 93"/>
          <p:cNvSpPr>
            <a:spLocks noChangeShapeType="1"/>
          </p:cNvSpPr>
          <p:nvPr/>
        </p:nvSpPr>
        <p:spPr bwMode="auto">
          <a:xfrm flipH="1">
            <a:off x="2120900" y="4008115"/>
            <a:ext cx="360363" cy="263525"/>
          </a:xfrm>
          <a:prstGeom prst="line">
            <a:avLst/>
          </a:prstGeom>
          <a:noFill/>
          <a:ln w="28575">
            <a:solidFill>
              <a:schemeClr val="hlink"/>
            </a:solidFill>
            <a:round/>
            <a:headEnd/>
            <a:tailEnd type="triangle" w="sm" len="lg"/>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nchor="ctr"/>
          <a:lstStyle/>
          <a:p>
            <a:pPr>
              <a:defRPr/>
            </a:pPr>
            <a:endParaRPr lang="en-US">
              <a:cs typeface="+mn-cs"/>
            </a:endParaRPr>
          </a:p>
        </p:txBody>
      </p:sp>
      <p:sp>
        <p:nvSpPr>
          <p:cNvPr id="163934" name="Rectangle 94"/>
          <p:cNvSpPr>
            <a:spLocks noChangeArrowheads="1"/>
          </p:cNvSpPr>
          <p:nvPr/>
        </p:nvSpPr>
        <p:spPr bwMode="auto">
          <a:xfrm>
            <a:off x="1593850" y="3789040"/>
            <a:ext cx="536575" cy="4572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defRPr/>
            </a:pPr>
            <a:r>
              <a:rPr lang="en-US" i="1">
                <a:solidFill>
                  <a:schemeClr val="hlink"/>
                </a:solidFill>
                <a:cs typeface="+mn-cs"/>
              </a:rPr>
              <a:t>-J</a:t>
            </a:r>
            <a:r>
              <a:rPr lang="en-US" i="1" baseline="-25000">
                <a:solidFill>
                  <a:schemeClr val="hlink"/>
                </a:solidFill>
                <a:cs typeface="+mn-cs"/>
              </a:rPr>
              <a:t>E</a:t>
            </a:r>
            <a:endParaRPr lang="en-US" i="1">
              <a:solidFill>
                <a:schemeClr val="hlink"/>
              </a:solidFill>
              <a:cs typeface="+mn-cs"/>
            </a:endParaRPr>
          </a:p>
        </p:txBody>
      </p:sp>
      <p:sp>
        <p:nvSpPr>
          <p:cNvPr id="163935" name="Rectangle 95"/>
          <p:cNvSpPr>
            <a:spLocks noChangeArrowheads="1"/>
          </p:cNvSpPr>
          <p:nvPr/>
        </p:nvSpPr>
        <p:spPr bwMode="auto">
          <a:xfrm>
            <a:off x="5275263" y="90488"/>
            <a:ext cx="3902075" cy="3667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5921" dir="2700000" algn="ctr" rotWithShape="0">
                    <a:schemeClr val="bg2"/>
                  </a:outerShdw>
                </a:effectLst>
              </a14:hiddenEffects>
            </a:ext>
          </a:extLst>
        </p:spPr>
        <p:txBody>
          <a:bodyPr wrap="none">
            <a:spAutoFit/>
          </a:bodyPr>
          <a:lstStyle/>
          <a:p>
            <a:pPr algn="r">
              <a:defRPr/>
            </a:pPr>
            <a:r>
              <a:rPr lang="en-US" sz="1800" i="1">
                <a:cs typeface="+mn-cs"/>
              </a:rPr>
              <a:t>Graphics by courtesy of M.N. Wilson </a:t>
            </a:r>
          </a:p>
        </p:txBody>
      </p:sp>
      <p:sp>
        <p:nvSpPr>
          <p:cNvPr id="56" name="Text Box 23"/>
          <p:cNvSpPr txBox="1">
            <a:spLocks noChangeArrowheads="1"/>
          </p:cNvSpPr>
          <p:nvPr/>
        </p:nvSpPr>
        <p:spPr bwMode="auto">
          <a:xfrm>
            <a:off x="5505256" y="5661248"/>
            <a:ext cx="2372114" cy="830997"/>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defRPr/>
            </a:pPr>
            <a:r>
              <a:rPr lang="en-GB" dirty="0">
                <a:latin typeface="Arial" charset="0"/>
                <a:cs typeface="+mn-cs"/>
              </a:rPr>
              <a:t>≈ 5x10</a:t>
            </a:r>
            <a:r>
              <a:rPr lang="en-GB" baseline="30000" dirty="0">
                <a:latin typeface="Arial" charset="0"/>
                <a:cs typeface="+mn-cs"/>
              </a:rPr>
              <a:t>6 </a:t>
            </a:r>
            <a:r>
              <a:rPr lang="en-GB" dirty="0">
                <a:latin typeface="Arial" charset="0"/>
                <a:cs typeface="+mn-cs"/>
              </a:rPr>
              <a:t>MA-turn</a:t>
            </a:r>
          </a:p>
          <a:p>
            <a:pPr>
              <a:defRPr/>
            </a:pPr>
            <a:r>
              <a:rPr lang="en-GB" dirty="0">
                <a:latin typeface="Arial" charset="0"/>
              </a:rPr>
              <a:t>≈ 6</a:t>
            </a:r>
            <a:r>
              <a:rPr lang="en-GB" baseline="30000" dirty="0">
                <a:latin typeface="Arial" charset="0"/>
              </a:rPr>
              <a:t> </a:t>
            </a:r>
            <a:r>
              <a:rPr lang="en-GB" dirty="0">
                <a:latin typeface="Arial" charset="0"/>
              </a:rPr>
              <a:t>MW/m</a:t>
            </a:r>
            <a:endParaRPr lang="en-GB" dirty="0">
              <a:latin typeface="Arial" charset="0"/>
              <a:cs typeface="+mn-cs"/>
            </a:endParaRPr>
          </a:p>
        </p:txBody>
      </p:sp>
      <p:sp>
        <p:nvSpPr>
          <p:cNvPr id="57" name="TextBox 56"/>
          <p:cNvSpPr txBox="1"/>
          <p:nvPr/>
        </p:nvSpPr>
        <p:spPr>
          <a:xfrm>
            <a:off x="0" y="5877272"/>
            <a:ext cx="4716016" cy="830997"/>
          </a:xfrm>
          <a:prstGeom prst="rect">
            <a:avLst/>
          </a:prstGeom>
          <a:noFill/>
        </p:spPr>
        <p:txBody>
          <a:bodyPr wrap="square" rtlCol="0">
            <a:spAutoFit/>
          </a:bodyPr>
          <a:lstStyle/>
          <a:p>
            <a:r>
              <a:rPr lang="en-US" b="1" dirty="0">
                <a:solidFill>
                  <a:srgbClr val="0000FF"/>
                </a:solidFill>
              </a:rPr>
              <a:t>all-SC dipole record field: </a:t>
            </a:r>
          </a:p>
          <a:p>
            <a:r>
              <a:rPr lang="en-US" b="1" dirty="0">
                <a:solidFill>
                  <a:srgbClr val="0000FF"/>
                </a:solidFill>
              </a:rPr>
              <a:t>16 T (LBNL, 2003)</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97" name="Rectangle 13"/>
          <p:cNvSpPr>
            <a:spLocks noGrp="1" noChangeArrowheads="1"/>
          </p:cNvSpPr>
          <p:nvPr>
            <p:ph type="title"/>
          </p:nvPr>
        </p:nvSpPr>
        <p:spPr/>
        <p:txBody>
          <a:bodyPr/>
          <a:lstStyle/>
          <a:p>
            <a:pPr eaLnBrk="1" hangingPunct="1">
              <a:defRPr/>
            </a:pPr>
            <a:r>
              <a:rPr lang="en-GB">
                <a:cs typeface="+mj-cs"/>
              </a:rPr>
              <a:t>Where to find out more - 1/3</a:t>
            </a:r>
            <a:endParaRPr lang="en-US">
              <a:cs typeface="+mj-cs"/>
            </a:endParaRPr>
          </a:p>
        </p:txBody>
      </p:sp>
      <p:sp>
        <p:nvSpPr>
          <p:cNvPr id="246798" name="Rectangle 14"/>
          <p:cNvSpPr>
            <a:spLocks noGrp="1" noChangeArrowheads="1"/>
          </p:cNvSpPr>
          <p:nvPr>
            <p:ph type="body" idx="1"/>
          </p:nvPr>
        </p:nvSpPr>
        <p:spPr/>
        <p:txBody>
          <a:bodyPr/>
          <a:lstStyle/>
          <a:p>
            <a:pPr eaLnBrk="1" hangingPunct="1">
              <a:lnSpc>
                <a:spcPct val="90000"/>
              </a:lnSpc>
              <a:defRPr/>
            </a:pPr>
            <a:r>
              <a:rPr lang="en-GB" sz="1800" dirty="0">
                <a:cs typeface="+mn-cs"/>
              </a:rPr>
              <a:t>Superconducting magnets:</a:t>
            </a:r>
          </a:p>
          <a:p>
            <a:pPr lvl="1" eaLnBrk="1" hangingPunct="1">
              <a:lnSpc>
                <a:spcPct val="90000"/>
              </a:lnSpc>
              <a:defRPr/>
            </a:pPr>
            <a:r>
              <a:rPr lang="en-GB" sz="1600" dirty="0"/>
              <a:t>Case Studies in Superconducting Magnets:  Y. </a:t>
            </a:r>
            <a:r>
              <a:rPr lang="en-GB" sz="1600" dirty="0" err="1"/>
              <a:t>Iwasa</a:t>
            </a:r>
            <a:r>
              <a:rPr lang="en-GB" sz="1600" dirty="0"/>
              <a:t>, Plenum Press, New York (1994), ISBN 0-306-44881-5.</a:t>
            </a:r>
          </a:p>
          <a:p>
            <a:pPr lvl="1" eaLnBrk="1" hangingPunct="1">
              <a:lnSpc>
                <a:spcPct val="90000"/>
              </a:lnSpc>
              <a:defRPr/>
            </a:pPr>
            <a:r>
              <a:rPr lang="en-GB" sz="1600" dirty="0"/>
              <a:t>Superconducting Magnets:  M.N. Wilson, Oxford University Press (1983) ISBN 0-019-854805-2</a:t>
            </a:r>
          </a:p>
          <a:p>
            <a:pPr lvl="1" eaLnBrk="1" hangingPunct="1">
              <a:lnSpc>
                <a:spcPct val="90000"/>
              </a:lnSpc>
              <a:defRPr/>
            </a:pPr>
            <a:r>
              <a:rPr lang="en-GB" sz="1600" dirty="0"/>
              <a:t>High Field Superconducting Magnets:  F.M. </a:t>
            </a:r>
            <a:r>
              <a:rPr lang="en-GB" sz="1600" dirty="0" err="1"/>
              <a:t>Asner</a:t>
            </a:r>
            <a:r>
              <a:rPr lang="en-GB" sz="1600" dirty="0"/>
              <a:t>, Oxford University Press (1999) ISBN 0 19 851764 5</a:t>
            </a:r>
          </a:p>
          <a:p>
            <a:pPr lvl="1" eaLnBrk="1" hangingPunct="1">
              <a:lnSpc>
                <a:spcPct val="90000"/>
              </a:lnSpc>
              <a:defRPr/>
            </a:pPr>
            <a:r>
              <a:rPr lang="en-GB" sz="1600" dirty="0"/>
              <a:t>Superconducting Accelerator Magnets:   K.H. Mess, P. </a:t>
            </a:r>
            <a:r>
              <a:rPr lang="en-GB" sz="1600" dirty="0" err="1"/>
              <a:t>Schmuser</a:t>
            </a:r>
            <a:r>
              <a:rPr lang="en-GB" sz="1600" dirty="0"/>
              <a:t>, S. Wolf, World Scientific, (1996)  ISBN 981-02-2790-6</a:t>
            </a:r>
          </a:p>
          <a:p>
            <a:pPr lvl="1" eaLnBrk="1" hangingPunct="1">
              <a:lnSpc>
                <a:spcPct val="90000"/>
              </a:lnSpc>
              <a:defRPr/>
            </a:pPr>
            <a:r>
              <a:rPr lang="en-GB" sz="1600" dirty="0"/>
              <a:t>Stability of Superconductors:  L. </a:t>
            </a:r>
            <a:r>
              <a:rPr lang="en-GB" sz="1600" dirty="0" err="1"/>
              <a:t>Dresner</a:t>
            </a:r>
            <a:r>
              <a:rPr lang="en-GB" sz="1600" dirty="0"/>
              <a:t>, Plenum Press, New York (1994), ISBN 0-306-45030-5</a:t>
            </a:r>
          </a:p>
          <a:p>
            <a:pPr lvl="1" eaLnBrk="1" hangingPunct="1">
              <a:lnSpc>
                <a:spcPct val="90000"/>
              </a:lnSpc>
              <a:defRPr/>
            </a:pPr>
            <a:r>
              <a:rPr lang="en-GB" sz="1600" dirty="0"/>
              <a:t>Handbook of Applied Superconductivity ed. B. </a:t>
            </a:r>
            <a:r>
              <a:rPr lang="en-GB" sz="1600" dirty="0" err="1"/>
              <a:t>Seeber</a:t>
            </a:r>
            <a:r>
              <a:rPr lang="en-GB" sz="1600" dirty="0"/>
              <a:t>, UK Institute Physics 1998</a:t>
            </a:r>
          </a:p>
          <a:p>
            <a:pPr lvl="1" eaLnBrk="1" hangingPunct="1">
              <a:lnSpc>
                <a:spcPct val="90000"/>
              </a:lnSpc>
              <a:defRPr/>
            </a:pPr>
            <a:r>
              <a:rPr lang="en-GB" sz="1600" dirty="0" err="1"/>
              <a:t>Proc</a:t>
            </a:r>
            <a:r>
              <a:rPr lang="en-GB" sz="1600" dirty="0"/>
              <a:t> Applied Superconductivity Conference:  IEEE Trans Magnetics, 1975 to 1991, and IEEE Trans Applied Superconductivity, 1993 to 2012, </a:t>
            </a:r>
          </a:p>
          <a:p>
            <a:pPr lvl="1" eaLnBrk="1" hangingPunct="1">
              <a:lnSpc>
                <a:spcPct val="90000"/>
              </a:lnSpc>
              <a:defRPr/>
            </a:pPr>
            <a:r>
              <a:rPr lang="en-GB" sz="1600" dirty="0" err="1"/>
              <a:t>Proc</a:t>
            </a:r>
            <a:r>
              <a:rPr lang="en-GB" sz="1600" dirty="0"/>
              <a:t> European Conference on Applied Superconductivity EUCAS, UK Institute Physics</a:t>
            </a:r>
          </a:p>
          <a:p>
            <a:pPr lvl="1" eaLnBrk="1" hangingPunct="1">
              <a:lnSpc>
                <a:spcPct val="90000"/>
              </a:lnSpc>
              <a:defRPr/>
            </a:pPr>
            <a:r>
              <a:rPr lang="en-GB" sz="1600" dirty="0" err="1"/>
              <a:t>Proc</a:t>
            </a:r>
            <a:r>
              <a:rPr lang="en-GB" sz="1600" dirty="0"/>
              <a:t> International Conference on Magnet Technology; MT-1 to MT-20 (2007) mainly as IEEE Trans Applied Superconductivity and IEEE Trans Magnetics</a:t>
            </a:r>
            <a:endParaRPr lang="en-US" sz="1600"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7908" name="Rectangle 4"/>
          <p:cNvSpPr>
            <a:spLocks noGrp="1" noChangeArrowheads="1"/>
          </p:cNvSpPr>
          <p:nvPr>
            <p:ph type="title"/>
          </p:nvPr>
        </p:nvSpPr>
        <p:spPr/>
        <p:txBody>
          <a:bodyPr/>
          <a:lstStyle/>
          <a:p>
            <a:pPr eaLnBrk="1" hangingPunct="1">
              <a:defRPr/>
            </a:pPr>
            <a:r>
              <a:rPr lang="en-GB">
                <a:cs typeface="+mj-cs"/>
              </a:rPr>
              <a:t>Where to find out more - 2/3</a:t>
            </a:r>
            <a:endParaRPr lang="en-US">
              <a:cs typeface="+mj-cs"/>
            </a:endParaRPr>
          </a:p>
        </p:txBody>
      </p:sp>
      <p:sp>
        <p:nvSpPr>
          <p:cNvPr id="507909" name="Rectangle 5"/>
          <p:cNvSpPr>
            <a:spLocks noGrp="1" noChangeArrowheads="1"/>
          </p:cNvSpPr>
          <p:nvPr>
            <p:ph type="body" idx="1"/>
          </p:nvPr>
        </p:nvSpPr>
        <p:spPr/>
        <p:txBody>
          <a:bodyPr/>
          <a:lstStyle/>
          <a:p>
            <a:pPr eaLnBrk="1" hangingPunct="1">
              <a:lnSpc>
                <a:spcPct val="90000"/>
              </a:lnSpc>
              <a:defRPr/>
            </a:pPr>
            <a:r>
              <a:rPr lang="en-GB" sz="2400" dirty="0">
                <a:cs typeface="+mn-cs"/>
              </a:rPr>
              <a:t>Cryogenics</a:t>
            </a:r>
          </a:p>
          <a:p>
            <a:pPr lvl="1" eaLnBrk="1" hangingPunct="1">
              <a:lnSpc>
                <a:spcPct val="90000"/>
              </a:lnSpc>
              <a:defRPr/>
            </a:pPr>
            <a:r>
              <a:rPr lang="en-GB" sz="2000" dirty="0"/>
              <a:t>Helium Cryogenics S.W. Van </a:t>
            </a:r>
            <a:r>
              <a:rPr lang="en-GB" sz="2000" dirty="0" err="1"/>
              <a:t>Sciver</a:t>
            </a:r>
            <a:r>
              <a:rPr lang="en-GB" sz="2000" dirty="0"/>
              <a:t>, Plenum Press, 86  ISBN 0-0306-42335-9</a:t>
            </a:r>
          </a:p>
          <a:p>
            <a:pPr lvl="1" eaLnBrk="1" hangingPunct="1">
              <a:lnSpc>
                <a:spcPct val="90000"/>
              </a:lnSpc>
              <a:defRPr/>
            </a:pPr>
            <a:r>
              <a:rPr lang="en-GB" sz="2000" dirty="0"/>
              <a:t>Cryogenic Engineering,  B.A. Hands, Academic Press 86  ISBN 0-012-322991-X </a:t>
            </a:r>
          </a:p>
          <a:p>
            <a:pPr lvl="1" eaLnBrk="1" hangingPunct="1">
              <a:lnSpc>
                <a:spcPct val="90000"/>
              </a:lnSpc>
              <a:defRPr/>
            </a:pPr>
            <a:r>
              <a:rPr lang="en-GB" sz="2000" dirty="0"/>
              <a:t>Cryogenics: published monthly by Elsevier</a:t>
            </a:r>
          </a:p>
          <a:p>
            <a:pPr eaLnBrk="1" hangingPunct="1">
              <a:lnSpc>
                <a:spcPct val="90000"/>
              </a:lnSpc>
              <a:defRPr/>
            </a:pPr>
            <a:r>
              <a:rPr lang="en-US" sz="2400" dirty="0">
                <a:cs typeface="+mn-cs"/>
              </a:rPr>
              <a:t>Materials - Superconducting properties</a:t>
            </a:r>
          </a:p>
          <a:p>
            <a:pPr lvl="1" eaLnBrk="1" hangingPunct="1">
              <a:lnSpc>
                <a:spcPct val="90000"/>
              </a:lnSpc>
              <a:defRPr/>
            </a:pPr>
            <a:r>
              <a:rPr lang="en-US" sz="2000" dirty="0"/>
              <a:t>Superconductor Science and Technology, published monthly by Institute of Physics (UK).</a:t>
            </a:r>
          </a:p>
          <a:p>
            <a:pPr lvl="1" eaLnBrk="1" hangingPunct="1">
              <a:lnSpc>
                <a:spcPct val="90000"/>
              </a:lnSpc>
              <a:defRPr/>
            </a:pPr>
            <a:r>
              <a:rPr lang="en-GB" sz="2000" dirty="0"/>
              <a:t>IEEE Trans Applied Superconductivity, published quarterly</a:t>
            </a:r>
            <a:endParaRPr lang="en-US" sz="2000" dirty="0"/>
          </a:p>
          <a:p>
            <a:pPr lvl="1" eaLnBrk="1" hangingPunct="1">
              <a:lnSpc>
                <a:spcPct val="90000"/>
              </a:lnSpc>
              <a:defRPr/>
            </a:pPr>
            <a:r>
              <a:rPr lang="en-US" sz="2000" dirty="0"/>
              <a:t>Superconductivity of metals and </a:t>
            </a:r>
            <a:r>
              <a:rPr lang="en-US" sz="2000" dirty="0" err="1"/>
              <a:t>Cuprates</a:t>
            </a:r>
            <a:r>
              <a:rPr lang="en-US" sz="2000" dirty="0"/>
              <a:t>,  J.R. </a:t>
            </a:r>
            <a:r>
              <a:rPr lang="en-US" sz="2000" dirty="0" err="1"/>
              <a:t>Waldram</a:t>
            </a:r>
            <a:r>
              <a:rPr lang="en-US" sz="2000" dirty="0"/>
              <a:t>, Institute of Physics Publishing (1996) ISBN 0 85274 337 8</a:t>
            </a:r>
          </a:p>
          <a:p>
            <a:pPr lvl="1" eaLnBrk="1" hangingPunct="1">
              <a:lnSpc>
                <a:spcPct val="90000"/>
              </a:lnSpc>
              <a:defRPr/>
            </a:pPr>
            <a:r>
              <a:rPr lang="en-US" sz="2000" dirty="0"/>
              <a:t>High Temperature Superconductors: Processing and Science, A. </a:t>
            </a:r>
            <a:r>
              <a:rPr lang="en-US" sz="2000" dirty="0" err="1"/>
              <a:t>Bourdillon</a:t>
            </a:r>
            <a:r>
              <a:rPr lang="en-US" sz="2000" dirty="0"/>
              <a:t> and N.X. Tan </a:t>
            </a:r>
            <a:r>
              <a:rPr lang="en-US" sz="2000" dirty="0" err="1"/>
              <a:t>Bourdillon</a:t>
            </a:r>
            <a:r>
              <a:rPr lang="en-US" sz="2000" dirty="0"/>
              <a:t>,  Academic Press, ISBN 0 12 117680 0</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6" name="Rectangle 4"/>
          <p:cNvSpPr>
            <a:spLocks noGrp="1" noChangeArrowheads="1"/>
          </p:cNvSpPr>
          <p:nvPr>
            <p:ph type="title"/>
          </p:nvPr>
        </p:nvSpPr>
        <p:spPr/>
        <p:txBody>
          <a:bodyPr/>
          <a:lstStyle/>
          <a:p>
            <a:pPr eaLnBrk="1" hangingPunct="1">
              <a:defRPr/>
            </a:pPr>
            <a:r>
              <a:rPr lang="en-GB">
                <a:cs typeface="+mj-cs"/>
              </a:rPr>
              <a:t>Where to find out more - 3/3</a:t>
            </a:r>
            <a:endParaRPr lang="en-US">
              <a:cs typeface="+mj-cs"/>
            </a:endParaRPr>
          </a:p>
        </p:txBody>
      </p:sp>
      <p:sp>
        <p:nvSpPr>
          <p:cNvPr id="509957" name="Rectangle 5"/>
          <p:cNvSpPr>
            <a:spLocks noGrp="1" noChangeArrowheads="1"/>
          </p:cNvSpPr>
          <p:nvPr>
            <p:ph type="body" idx="1"/>
          </p:nvPr>
        </p:nvSpPr>
        <p:spPr/>
        <p:txBody>
          <a:bodyPr/>
          <a:lstStyle/>
          <a:p>
            <a:pPr eaLnBrk="1" hangingPunct="1">
              <a:defRPr/>
            </a:pPr>
            <a:r>
              <a:rPr lang="en-GB" sz="2400" dirty="0">
                <a:cs typeface="+mn-cs"/>
              </a:rPr>
              <a:t>Materials - Mechanical properties</a:t>
            </a:r>
          </a:p>
          <a:p>
            <a:pPr lvl="1" eaLnBrk="1" hangingPunct="1">
              <a:defRPr/>
            </a:pPr>
            <a:r>
              <a:rPr lang="en-GB" sz="2000" dirty="0"/>
              <a:t>Materials at Low Temperature, Ed. R.P. Reed and A.F. Clark, Am. Soc. Metals 1983. ISBN 0-87170-146-4</a:t>
            </a:r>
          </a:p>
          <a:p>
            <a:pPr lvl="1" eaLnBrk="1" hangingPunct="1">
              <a:defRPr/>
            </a:pPr>
            <a:r>
              <a:rPr lang="en-GB" sz="2000" dirty="0"/>
              <a:t>Handbook on Materials for Superconducting Machinery, </a:t>
            </a:r>
            <a:r>
              <a:rPr lang="en-GB" sz="2000" dirty="0" err="1"/>
              <a:t>Batelle</a:t>
            </a:r>
            <a:r>
              <a:rPr lang="en-GB" sz="2000" dirty="0"/>
              <a:t> Columbus Laboratories, 1977.</a:t>
            </a:r>
          </a:p>
          <a:p>
            <a:pPr lvl="1" eaLnBrk="1" hangingPunct="1">
              <a:defRPr/>
            </a:pPr>
            <a:r>
              <a:rPr lang="en-GB" sz="2000" dirty="0" err="1"/>
              <a:t>Nonmetallic</a:t>
            </a:r>
            <a:r>
              <a:rPr lang="en-GB" sz="2000" dirty="0"/>
              <a:t> materials and composites at low temperatures, Ed. A.F. Clark, R.P. Reed, G. </a:t>
            </a:r>
            <a:r>
              <a:rPr lang="en-GB" sz="2000" dirty="0" err="1"/>
              <a:t>Hartwig</a:t>
            </a:r>
            <a:r>
              <a:rPr lang="en-GB" sz="2000" dirty="0"/>
              <a:t>, Plenum Press</a:t>
            </a:r>
          </a:p>
          <a:p>
            <a:pPr lvl="1" eaLnBrk="1" hangingPunct="1">
              <a:defRPr/>
            </a:pPr>
            <a:r>
              <a:rPr lang="en-GB" sz="2000" dirty="0" err="1"/>
              <a:t>Nonmetallic</a:t>
            </a:r>
            <a:r>
              <a:rPr lang="en-GB" sz="2000" dirty="0"/>
              <a:t> materials and composites at low temperatures 2, Ed. G. </a:t>
            </a:r>
            <a:r>
              <a:rPr lang="en-GB" sz="2000" dirty="0" err="1"/>
              <a:t>Hartwig</a:t>
            </a:r>
            <a:r>
              <a:rPr lang="en-GB" sz="2000" dirty="0"/>
              <a:t>, D. Evans</a:t>
            </a:r>
            <a:r>
              <a:rPr lang="en-GB" sz="2000"/>
              <a:t>, Plenum Press, 1982</a:t>
            </a:r>
            <a:endParaRPr lang="en-GB" sz="2000" dirty="0"/>
          </a:p>
        </p:txBody>
      </p:sp>
    </p:spTree>
  </p:cSld>
  <p:clrMapOvr>
    <a:masterClrMapping/>
  </p:clrMapOvr>
</p:sld>
</file>

<file path=ppt/theme/theme1.xml><?xml version="1.0" encoding="utf-8"?>
<a:theme xmlns:a="http://schemas.openxmlformats.org/drawingml/2006/main" name="Blends">
  <a:themeElements>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Blends">
      <a:majorFont>
        <a:latin typeface="Tahoma"/>
        <a:ea typeface="ＭＳ Ｐゴシック"/>
        <a:cs typeface=""/>
      </a:majorFont>
      <a:minorFont>
        <a:latin typeface="Tahoma"/>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a:ln>
              <a:noFill/>
            </a:ln>
            <a:solidFill>
              <a:srgbClr val="000000"/>
            </a:solidFill>
            <a:effectLst/>
            <a:latin typeface="Tahoma" charset="0"/>
            <a:ea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800" b="0" i="0" u="none" strike="noStrike" cap="none" normalizeH="0" baseline="0">
            <a:ln>
              <a:noFill/>
            </a:ln>
            <a:solidFill>
              <a:srgbClr val="000000"/>
            </a:solidFill>
            <a:effectLst/>
            <a:latin typeface="Tahoma" charset="0"/>
            <a:ea typeface="ＭＳ Ｐゴシック"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Designs\Blends.pot</Template>
  <TotalTime>21025</TotalTime>
  <Words>4805</Words>
  <Application>Microsoft Macintosh PowerPoint</Application>
  <PresentationFormat>On-screen Show (4:3)</PresentationFormat>
  <Paragraphs>936</Paragraphs>
  <Slides>92</Slides>
  <Notes>68</Notes>
  <HiddenSlides>0</HiddenSlides>
  <MMClips>0</MMClips>
  <ScaleCrop>false</ScaleCrop>
  <HeadingPairs>
    <vt:vector size="8" baseType="variant">
      <vt:variant>
        <vt:lpstr>Fonts Used</vt:lpstr>
      </vt:variant>
      <vt:variant>
        <vt:i4>13</vt:i4>
      </vt:variant>
      <vt:variant>
        <vt:lpstr>Theme</vt:lpstr>
      </vt:variant>
      <vt:variant>
        <vt:i4>1</vt:i4>
      </vt:variant>
      <vt:variant>
        <vt:lpstr>Embedded OLE Servers</vt:lpstr>
      </vt:variant>
      <vt:variant>
        <vt:i4>4</vt:i4>
      </vt:variant>
      <vt:variant>
        <vt:lpstr>Slide Titles</vt:lpstr>
      </vt:variant>
      <vt:variant>
        <vt:i4>92</vt:i4>
      </vt:variant>
    </vt:vector>
  </HeadingPairs>
  <TitlesOfParts>
    <vt:vector size="110" baseType="lpstr">
      <vt:lpstr>Arial</vt:lpstr>
      <vt:lpstr>Arial Narrow</vt:lpstr>
      <vt:lpstr>Book Antiqua</vt:lpstr>
      <vt:lpstr>Bradley Hand ITC</vt:lpstr>
      <vt:lpstr>Cambria Math</vt:lpstr>
      <vt:lpstr>Courier New</vt:lpstr>
      <vt:lpstr>GothicE</vt:lpstr>
      <vt:lpstr>Symbol</vt:lpstr>
      <vt:lpstr>Tahoma</vt:lpstr>
      <vt:lpstr>Times</vt:lpstr>
      <vt:lpstr>Times New Roman</vt:lpstr>
      <vt:lpstr>Verdana</vt:lpstr>
      <vt:lpstr>Wingdings</vt:lpstr>
      <vt:lpstr>Blends</vt:lpstr>
      <vt:lpstr>Equation</vt:lpstr>
      <vt:lpstr>Bitmap Image</vt:lpstr>
      <vt:lpstr>Photo Editor Photo</vt:lpstr>
      <vt:lpstr>Microsoft Draw Drawing</vt:lpstr>
      <vt:lpstr>Superconductors and Superconducting Magnets </vt:lpstr>
      <vt:lpstr>Overview</vt:lpstr>
      <vt:lpstr>Overview</vt:lpstr>
      <vt:lpstr>Why superconductivity anyhow ?</vt:lpstr>
      <vt:lpstr>Cost of energy (electricity)</vt:lpstr>
      <vt:lpstr>NC vs. SC Magnets - 1/2</vt:lpstr>
      <vt:lpstr>NC vs. SC Magnets - 2/2</vt:lpstr>
      <vt:lpstr>High current density: solenoids</vt:lpstr>
      <vt:lpstr>High current density - dipoles </vt:lpstr>
      <vt:lpstr>The Hall of Fame of SC colliders</vt:lpstr>
      <vt:lpstr>Champion dipoles cross sections</vt:lpstr>
      <vt:lpstr>Tevatron at FNAL (Chicago, IL, USA)</vt:lpstr>
      <vt:lpstr>HERA at DESY (Hamburg, D)</vt:lpstr>
      <vt:lpstr>RHIC at BNL (Upton, NY, USA)</vt:lpstr>
      <vt:lpstr>LHC at CERN (Geneva, CH)</vt:lpstr>
      <vt:lpstr>Motivation - Re-cap</vt:lpstr>
      <vt:lpstr>Overview</vt:lpstr>
      <vt:lpstr>A great physics problem in 1900</vt:lpstr>
      <vt:lpstr>Superconductors Pre-history</vt:lpstr>
      <vt:lpstr>Cooper Pairs</vt:lpstr>
      <vt:lpstr>Pairing mechanism</vt:lpstr>
      <vt:lpstr>First (not last) superconducting magnet project cancelled</vt:lpstr>
      <vt:lpstr>1986 - A Big Surprise</vt:lpstr>
      <vt:lpstr>1987 - The prize !</vt:lpstr>
      <vt:lpstr>High-Tc timeline</vt:lpstr>
      <vt:lpstr>Hey, what about field ?</vt:lpstr>
      <vt:lpstr>Free energy and critical field</vt:lpstr>
      <vt:lpstr>Type I – critical field</vt:lpstr>
      <vt:lpstr>Energy efficient fluxons</vt:lpstr>
      <vt:lpstr>Values of L ,  and </vt:lpstr>
      <vt:lpstr>Lattice of quantum flux lines</vt:lpstr>
      <vt:lpstr>Type II – critical field</vt:lpstr>
      <vt:lpstr>Hey, what about current ?</vt:lpstr>
      <vt:lpstr>Type II Superconductors (x &lt; l)</vt:lpstr>
      <vt:lpstr>Pinning centers</vt:lpstr>
      <vt:lpstr>Jc(B,T,…)</vt:lpstr>
      <vt:lpstr>Superconductors physics - Re-cap</vt:lpstr>
      <vt:lpstr>Superconductor types – 1/2</vt:lpstr>
      <vt:lpstr>Superconductor types – 2/2</vt:lpstr>
      <vt:lpstr>Overview</vt:lpstr>
      <vt:lpstr>Superconducting magnet cook-book</vt:lpstr>
      <vt:lpstr>From materials to magnets</vt:lpstr>
      <vt:lpstr>A summary of technical materials</vt:lpstr>
      <vt:lpstr>Nb-Ti manufacturing route</vt:lpstr>
      <vt:lpstr>NbTi: an industrial process</vt:lpstr>
      <vt:lpstr>The trick to high Jc in NbTi</vt:lpstr>
      <vt:lpstr>Nb3Sn synthesis</vt:lpstr>
      <vt:lpstr>Nb3Sn manufacturing routes </vt:lpstr>
      <vt:lpstr>MgB2 manufacturing routes</vt:lpstr>
      <vt:lpstr>BSCCO manufacturing routes</vt:lpstr>
      <vt:lpstr>REBCO manufacturing routes</vt:lpstr>
      <vt:lpstr>YBCO production: high-tech</vt:lpstr>
      <vt:lpstr>Practical conductors: high JE</vt:lpstr>
      <vt:lpstr>Rutherford cable machine @ CERN</vt:lpstr>
      <vt:lpstr>Practical conductors: low JE</vt:lpstr>
      <vt:lpstr>Superconducting wires and tapes for all taste…</vt:lpstr>
      <vt:lpstr>… and superconducting cables</vt:lpstr>
      <vt:lpstr>Overview</vt:lpstr>
      <vt:lpstr>LHC dipole</vt:lpstr>
      <vt:lpstr>Superconducting dipole magnet coil</vt:lpstr>
      <vt:lpstr>Twin coil principle</vt:lpstr>
      <vt:lpstr>LHC dipole coils</vt:lpstr>
      <vt:lpstr>Fine cables</vt:lpstr>
      <vt:lpstr>Coil winding</vt:lpstr>
      <vt:lpstr>Ends</vt:lpstr>
      <vt:lpstr>Collaring and yoking</vt:lpstr>
      <vt:lpstr>Magnet assembly</vt:lpstr>
      <vt:lpstr>Cold mass</vt:lpstr>
      <vt:lpstr>Cryostat</vt:lpstr>
      <vt:lpstr>Cryo-magnets and tests</vt:lpstr>
      <vt:lpstr>Magnet installation</vt:lpstr>
      <vt:lpstr>Interconnection</vt:lpstr>
      <vt:lpstr>Large scale use of HTS</vt:lpstr>
      <vt:lpstr>Finally, in the tunnel !</vt:lpstr>
      <vt:lpstr>Overview</vt:lpstr>
      <vt:lpstr>Magnetic Resonance Imaging (MRI)</vt:lpstr>
      <vt:lpstr>Nuclear Magnetic Resonance (NMR)</vt:lpstr>
      <vt:lpstr>Motors and generators</vt:lpstr>
      <vt:lpstr>Motors &amp; generators</vt:lpstr>
      <vt:lpstr>ASCEND</vt:lpstr>
      <vt:lpstr>Energy storage by technology</vt:lpstr>
      <vt:lpstr>SC Magnetic Energy Storage</vt:lpstr>
      <vt:lpstr>Transformers &amp; FCL</vt:lpstr>
      <vt:lpstr>Magnetic separation</vt:lpstr>
      <vt:lpstr>Thermonuclear fusion</vt:lpstr>
      <vt:lpstr>HEP detectors of the past...</vt:lpstr>
      <vt:lpstr>… and HEP of the present  (CMS and ATLAS)</vt:lpstr>
      <vt:lpstr>Other uses of superconductivity</vt:lpstr>
      <vt:lpstr>A word of closing</vt:lpstr>
      <vt:lpstr>Where to find out more - 1/3</vt:lpstr>
      <vt:lpstr>Where to find out more - 2/3</vt:lpstr>
      <vt:lpstr>Where to find out more - 3/3</vt:lpstr>
    </vt:vector>
  </TitlesOfParts>
  <Company>CryoSoft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Field Measurement</dc:title>
  <dc:creator>Cri &amp; Lu</dc:creator>
  <cp:lastModifiedBy>Luca Bottura</cp:lastModifiedBy>
  <cp:revision>232</cp:revision>
  <cp:lastPrinted>2003-04-28T12:48:53Z</cp:lastPrinted>
  <dcterms:created xsi:type="dcterms:W3CDTF">2002-02-15T21:15:21Z</dcterms:created>
  <dcterms:modified xsi:type="dcterms:W3CDTF">2022-06-01T18:32:02Z</dcterms:modified>
</cp:coreProperties>
</file>